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73" r:id="rId5"/>
    <p:sldId id="259" r:id="rId6"/>
    <p:sldId id="260" r:id="rId7"/>
    <p:sldId id="261" r:id="rId8"/>
    <p:sldId id="262" r:id="rId9"/>
    <p:sldId id="266" r:id="rId10"/>
    <p:sldId id="267" r:id="rId11"/>
    <p:sldId id="269" r:id="rId12"/>
    <p:sldId id="264" r:id="rId13"/>
    <p:sldId id="270" r:id="rId14"/>
    <p:sldId id="272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3" d="100"/>
          <a:sy n="53" d="100"/>
        </p:scale>
        <p:origin x="-1866" y="-3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E1236B8-3627-4514-9CCD-CF54FF8B70F9}" type="datetimeFigureOut">
              <a:rPr lang="ar-SA" smtClean="0"/>
              <a:pPr/>
              <a:t>21/04/37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513BD5D3-CE4A-4848-ABDA-974A9826543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92031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3/9/2014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915F3-B482-4B1F-877F-888DCBEE05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3/9/2014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915F3-B482-4B1F-877F-888DCBEE05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3/9/2014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915F3-B482-4B1F-877F-888DCBEE05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3/9/2014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915F3-B482-4B1F-877F-888DCBEE05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3/9/2014</a:t>
            </a:r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915F3-B482-4B1F-877F-888DCBEE05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3/9/2014</a:t>
            </a:r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915F3-B482-4B1F-877F-888DCBEE05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3/9/2014</a:t>
            </a:r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915F3-B482-4B1F-877F-888DCBEE05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3/9/2014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915F3-B482-4B1F-877F-888DCBEE05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3/9/2014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915F3-B482-4B1F-877F-888DCBEE05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3/9/2014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915F3-B482-4B1F-877F-888DCBEE05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3/9/2014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915F3-B482-4B1F-877F-888DCBEE05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ar-SA" smtClean="0"/>
              <a:t>3/9/2014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4915F3-B482-4B1F-877F-888DCBEE056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7999"/>
          </a:xfrm>
          <a:blipFill>
            <a:blip r:embed="rId2" cstate="print"/>
            <a:stretch>
              <a:fillRect/>
            </a:stretch>
          </a:blipFill>
        </p:spPr>
        <p:txBody>
          <a:bodyPr/>
          <a:lstStyle/>
          <a:p>
            <a:r>
              <a:rPr lang="ar-SA" sz="4000" dirty="0" smtClean="0"/>
              <a:t>  </a:t>
            </a:r>
            <a:r>
              <a:rPr lang="ar-SA" sz="4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المحاضرة الخامسة         </a:t>
            </a:r>
            <a:r>
              <a:rPr lang="ar-SA" sz="40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حح</a:t>
            </a:r>
            <a:r>
              <a:rPr lang="ar-SA" sz="4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ar-SA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/>
            </a:r>
            <a:br>
              <a:rPr lang="ar-SA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</a:br>
            <a:r>
              <a:rPr lang="ar-SA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          </a:t>
            </a:r>
            <a:r>
              <a:rPr lang="ar-SA" sz="72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البـــيـــعـــة        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ar-SA" b="1" dirty="0" smtClean="0"/>
              <a:t> </a:t>
            </a:r>
            <a:endParaRPr lang="en-US" b="1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 flipV="1">
            <a:off x="1371600" y="6857999"/>
            <a:ext cx="6400800" cy="45719"/>
          </a:xfrm>
        </p:spPr>
        <p:txBody>
          <a:bodyPr>
            <a:normAutofit fontScale="25000" lnSpcReduction="20000"/>
          </a:bodyPr>
          <a:lstStyle/>
          <a:p>
            <a:endParaRPr lang="en-US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ar-SA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قواعد تتعلق بالبيعة </a:t>
            </a:r>
            <a:endParaRPr lang="en-US" b="1" dirty="0"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877272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r" rtl="1">
              <a:buNone/>
            </a:pPr>
            <a:r>
              <a:rPr lang="ar-SA" sz="3600" b="1" dirty="0" smtClean="0">
                <a:solidFill>
                  <a:srgbClr val="00206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القاعدة الأولى :-</a:t>
            </a:r>
            <a:r>
              <a:rPr lang="ar-SA" dirty="0" smtClean="0">
                <a:solidFill>
                  <a:srgbClr val="00206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</a:t>
            </a:r>
            <a:r>
              <a:rPr lang="ar-SA" b="1" dirty="0" smtClean="0">
                <a:solidFill>
                  <a:srgbClr val="00206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وجوب عقد البيعة وتحريم نقضها. </a:t>
            </a:r>
          </a:p>
          <a:p>
            <a:pPr algn="r" rtl="1">
              <a:buNone/>
            </a:pPr>
            <a:r>
              <a:rPr lang="ar-SA" sz="3600" b="1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1)ما هي البيعة ؟ </a:t>
            </a:r>
          </a:p>
          <a:p>
            <a:pPr algn="r" rtl="1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</a:rPr>
              <a:t>هي معاهدة بين الحاكم والرعية على الآتي :- 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err="1" smtClean="0">
                <a:latin typeface="Monotype Koufi" pitchFamily="2" charset="-78"/>
                <a:ea typeface="Monotype Koufi" pitchFamily="2" charset="-78"/>
              </a:rPr>
              <a:t>االطاعة</a:t>
            </a:r>
            <a:r>
              <a:rPr lang="ar-SA" dirty="0" smtClean="0">
                <a:latin typeface="Monotype Koufi" pitchFamily="2" charset="-78"/>
                <a:ea typeface="Monotype Koufi" pitchFamily="2" charset="-78"/>
              </a:rPr>
              <a:t>. 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>
                <a:latin typeface="Monotype Koufi" pitchFamily="2" charset="-78"/>
                <a:ea typeface="Monotype Koufi" pitchFamily="2" charset="-78"/>
              </a:rPr>
              <a:t>التسليم له في أمر نفسه وأمر المسلمين . 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>
                <a:latin typeface="Monotype Koufi" pitchFamily="2" charset="-78"/>
                <a:ea typeface="Monotype Koufi" pitchFamily="2" charset="-78"/>
              </a:rPr>
              <a:t>عدم منازعة الحاكم . 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>
                <a:latin typeface="Monotype Koufi" pitchFamily="2" charset="-78"/>
                <a:ea typeface="Monotype Koufi" pitchFamily="2" charset="-78"/>
              </a:rPr>
              <a:t>الطاعة في الأمر على المنشط والمكره . 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2)مبايعة الناس كافة للحاكم على السمع والطاعة وإقامة كتاب الله وسنة </a:t>
            </a:r>
            <a:r>
              <a:rPr lang="ar-SA" b="1" dirty="0" err="1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رسوله </a:t>
            </a:r>
            <a:r>
              <a:rPr lang="ar-SA" b="1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(</a:t>
            </a:r>
            <a:r>
              <a:rPr lang="ar-SA" b="1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  <a:sym typeface="AGA Arabesque"/>
              </a:rPr>
              <a:t></a:t>
            </a:r>
            <a:r>
              <a:rPr lang="ar-SA" b="1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). </a:t>
            </a:r>
            <a:endParaRPr lang="en-US" b="1" dirty="0">
              <a:solidFill>
                <a:srgbClr val="C00000"/>
              </a:solidFill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915F3-B482-4B1F-877F-888DCBEE056A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r" rtl="1">
              <a:buFont typeface="Wingdings" pitchFamily="2" charset="2"/>
              <a:buChar char="v"/>
            </a:pPr>
            <a:endParaRPr lang="ar-SA" b="1" dirty="0" smtClean="0"/>
          </a:p>
          <a:p>
            <a:pPr algn="r" rtl="1">
              <a:buNone/>
            </a:pPr>
            <a:r>
              <a:rPr lang="ar-SA" b="1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3) سميت بيعة الأمراء لتأكيد السمع والطاعة وعدم الخروج </a:t>
            </a:r>
            <a:r>
              <a:rPr lang="ar-SA" b="1" dirty="0" err="1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والافتيات</a:t>
            </a:r>
            <a:r>
              <a:rPr lang="ar-SA" b="1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على الإمام.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4) بيعة أهل الحل والعقد والشهرة بالقول والمباشرة باليد إن كان حاضراً،أو بالقول والإشهاد عليه إن كان غائباً. 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5) لا يشترط لثبوت الإمامة  مبايعة كل من يصلح للمبايعة ، ولا شرط الطاعة على الرجل أن يكون من جملة المبايعين . 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6) تكون البيعة للحاكم المسلم لا لرئيس حزب أو أمير جماعة . 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</a:t>
            </a:r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915F3-B482-4B1F-877F-888DCBEE056A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r" rtl="1">
              <a:buFont typeface="Wingdings" pitchFamily="2" charset="2"/>
              <a:buChar char="v"/>
            </a:pPr>
            <a:endParaRPr lang="ar-SA" b="1" dirty="0" smtClean="0"/>
          </a:p>
          <a:p>
            <a:pPr algn="r" rtl="1">
              <a:buNone/>
            </a:pPr>
            <a:r>
              <a:rPr lang="ar-SA" b="1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7) لا يجوز نقض البيعة (نكث)وإن كان الحاكم ظالماً أو فاسقاً .</a:t>
            </a:r>
          </a:p>
          <a:p>
            <a:pPr algn="r" rtl="1">
              <a:buNone/>
            </a:pPr>
            <a:r>
              <a:rPr lang="ar-SA" b="1" dirty="0"/>
              <a:t>" مَنْ خَلَعَ يَدًا مِنْ طَاعَةٍ ، لَقِيَ اللَّهَ </a:t>
            </a:r>
            <a:r>
              <a:rPr lang="ar-SA" b="1" dirty="0" smtClean="0"/>
              <a:t>يوم القيامة لا </a:t>
            </a:r>
            <a:r>
              <a:rPr lang="ar-SA" b="1" dirty="0"/>
              <a:t>حُجَّةَ لَهُ ، وَمَنْ مَاتَ لَيْسَ فِي </a:t>
            </a:r>
            <a:r>
              <a:rPr lang="ar-SA" b="1" dirty="0" smtClean="0"/>
              <a:t>عُنقِهِ </a:t>
            </a:r>
            <a:r>
              <a:rPr lang="ar-SA" b="1" dirty="0"/>
              <a:t>بَيْعَةٌ ، مَاتَ </a:t>
            </a:r>
            <a:r>
              <a:rPr lang="ar-SA" b="1" dirty="0" smtClean="0"/>
              <a:t>مَيْتَةً </a:t>
            </a:r>
            <a:r>
              <a:rPr lang="ar-SA" b="1" dirty="0"/>
              <a:t>جَاهِلِيَّةً "</a:t>
            </a:r>
            <a:r>
              <a:rPr lang="ar-SA" b="1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</a:t>
            </a:r>
          </a:p>
          <a:p>
            <a:pPr algn="r" rtl="1">
              <a:buNone/>
            </a:pPr>
            <a:r>
              <a:rPr lang="ar-SA" smtClean="0"/>
              <a:t>«</a:t>
            </a:r>
            <a:r>
              <a:rPr lang="ar-SA" b="1" dirty="0" smtClean="0"/>
              <a:t>من خرج من الطاعة وفارق الجماعة فمات </a:t>
            </a:r>
            <a:r>
              <a:rPr lang="ar-SA" b="1" dirty="0" err="1" smtClean="0"/>
              <a:t>فميتته</a:t>
            </a:r>
            <a:r>
              <a:rPr lang="ar-SA" b="1" dirty="0" smtClean="0"/>
              <a:t> جاهلية ، ومن قاتل تحت راية عمية </a:t>
            </a:r>
            <a:r>
              <a:rPr lang="ar-SA" b="1" dirty="0"/>
              <a:t>يغضب لعصبة أو يدعو إلى عصبة أو ينصر عصبة، فقتل، </a:t>
            </a:r>
            <a:r>
              <a:rPr lang="ar-SA" b="1" dirty="0" smtClean="0"/>
              <a:t>فقتلته </a:t>
            </a:r>
            <a:r>
              <a:rPr lang="ar-SA" b="1" dirty="0"/>
              <a:t>جاهلية ومن </a:t>
            </a:r>
            <a:r>
              <a:rPr lang="ar-SA" b="1" dirty="0" smtClean="0"/>
              <a:t>خرج على </a:t>
            </a:r>
            <a:r>
              <a:rPr lang="ar-SA" b="1" dirty="0"/>
              <a:t>أمتي يضرب برها وفاجرها ولا </a:t>
            </a:r>
            <a:r>
              <a:rPr lang="ar-SA" b="1" dirty="0" smtClean="0"/>
              <a:t>ينحاش عن </a:t>
            </a:r>
            <a:r>
              <a:rPr lang="ar-SA" b="1" dirty="0"/>
              <a:t>مؤمنها ولا يفي لذي عهد عهده،</a:t>
            </a:r>
            <a:br>
              <a:rPr lang="ar-SA" b="1" dirty="0"/>
            </a:br>
            <a:r>
              <a:rPr lang="ar-SA" b="1" dirty="0"/>
              <a:t>فليس مني ولست </a:t>
            </a:r>
            <a:r>
              <a:rPr lang="ar-SA" b="1" dirty="0" smtClean="0"/>
              <a:t>منه</a:t>
            </a:r>
            <a:r>
              <a:rPr lang="ar-SA" dirty="0" smtClean="0"/>
              <a:t>»</a:t>
            </a:r>
            <a:endParaRPr lang="ar-SA" b="1" dirty="0" smtClean="0">
              <a:solidFill>
                <a:srgbClr val="C0000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algn="r" rtl="1">
              <a:buNone/>
            </a:pPr>
            <a:r>
              <a:rPr lang="ar-SA" b="1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8) من نازع الإمام بعد البيعة،نهي فإن لم ينته قوتل .   </a:t>
            </a:r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915F3-B482-4B1F-877F-888DCBEE056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03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5719"/>
          </a:xfrm>
        </p:spPr>
        <p:txBody>
          <a:bodyPr>
            <a:normAutofit fontScale="90000"/>
          </a:bodyPr>
          <a:lstStyle/>
          <a:p>
            <a:pPr algn="r"/>
            <a:r>
              <a:rPr lang="ar-SA" sz="3200" dirty="0" smtClean="0">
                <a:solidFill>
                  <a:srgbClr val="00206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</a:t>
            </a:r>
            <a:endParaRPr lang="en-US" sz="3200" dirty="0">
              <a:solidFill>
                <a:srgbClr val="002060"/>
              </a:solidFill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r" rtl="1">
              <a:buNone/>
            </a:pPr>
            <a:endParaRPr lang="ar-SA" dirty="0" smtClean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algn="r" rtl="1">
              <a:buNone/>
            </a:pPr>
            <a:r>
              <a:rPr lang="ar-SA" dirty="0" smtClean="0">
                <a:solidFill>
                  <a:srgbClr val="00206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</a:t>
            </a:r>
            <a:r>
              <a:rPr lang="ar-SA" b="1" dirty="0" smtClean="0">
                <a:solidFill>
                  <a:srgbClr val="00206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لقاعدة الثانية:</a:t>
            </a:r>
            <a:r>
              <a:rPr lang="ar-SA" dirty="0" smtClean="0">
                <a:solidFill>
                  <a:srgbClr val="00206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جواز نصب المفضول مع وجود الفاضل .      </a:t>
            </a: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/>
            </a:r>
            <a:b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</a:br>
            <a:r>
              <a:rPr lang="ar-SA" dirty="0" smtClean="0">
                <a:latin typeface="Monotype Koufi" pitchFamily="2" charset="-78"/>
                <a:ea typeface="Monotype Koufi" pitchFamily="2" charset="-78"/>
              </a:rPr>
              <a:t>لا يشترط في الحاكم أن يكون أكثر الناس ديانة أو أتقاهم،عند خوف الفتنة وعدم استقامة أمر الأمة . </a:t>
            </a:r>
          </a:p>
          <a:p>
            <a:pPr algn="r" rtl="1">
              <a:buNone/>
            </a:pPr>
            <a:r>
              <a:rPr lang="ar-SA" sz="3600" b="1" dirty="0" smtClean="0">
                <a:solidFill>
                  <a:srgbClr val="00206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القاعدة الثالثة :</a:t>
            </a:r>
            <a:r>
              <a:rPr lang="ar-SA" dirty="0" smtClean="0">
                <a:solidFill>
                  <a:srgbClr val="00206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- في الصبر على جور الحكام . </a:t>
            </a:r>
          </a:p>
          <a:p>
            <a:pPr algn="r" rtl="1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</a:rPr>
              <a:t>أصل من أصول أهل السنة والجماعة (واجب شرعاً) الصبر على جور </a:t>
            </a:r>
          </a:p>
          <a:p>
            <a:pPr algn="r" rtl="1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</a:rPr>
              <a:t> الحكام . </a:t>
            </a:r>
          </a:p>
          <a:p>
            <a:pPr algn="r" rtl="1">
              <a:buNone/>
            </a:pPr>
            <a:r>
              <a:rPr lang="ar-SA" sz="3600" b="1" dirty="0" smtClean="0">
                <a:solidFill>
                  <a:srgbClr val="00206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القاعدة الرابعة :-</a:t>
            </a:r>
            <a:r>
              <a:rPr lang="ar-SA" dirty="0" smtClean="0">
                <a:solidFill>
                  <a:srgbClr val="00206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تحريم الخروج على حكام الظلم والجور</a:t>
            </a:r>
          </a:p>
          <a:p>
            <a:pPr algn="r" rtl="1">
              <a:buNone/>
            </a:pPr>
            <a:r>
              <a:rPr lang="ar-SA" dirty="0" smtClean="0">
                <a:solidFill>
                  <a:srgbClr val="00206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بالثورات والانقلابات . </a:t>
            </a:r>
          </a:p>
          <a:p>
            <a:pPr algn="r" rtl="1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</a:rPr>
              <a:t>ما حكم الخروج على ولاة الأمور وقتالهم ؟</a:t>
            </a:r>
          </a:p>
          <a:p>
            <a:pPr algn="r" rtl="1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</a:rPr>
              <a:t>حرام بإجماع المسلمين . </a:t>
            </a:r>
          </a:p>
          <a:p>
            <a:pPr algn="r" rtl="1">
              <a:buNone/>
            </a:pPr>
            <a:endParaRPr lang="ar-SA" dirty="0" smtClean="0"/>
          </a:p>
          <a:p>
            <a:pPr algn="r" rtl="1">
              <a:buNone/>
            </a:pPr>
            <a:endParaRPr lang="ar-SA" dirty="0" smtClean="0"/>
          </a:p>
          <a:p>
            <a:pPr algn="r" rtl="1">
              <a:buNone/>
            </a:pPr>
            <a:endParaRPr lang="en-US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915F3-B482-4B1F-877F-888DCBEE056A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5719"/>
          </a:xfrm>
        </p:spPr>
        <p:txBody>
          <a:bodyPr>
            <a:normAutofit fontScale="90000"/>
          </a:bodyPr>
          <a:lstStyle/>
          <a:p>
            <a:pPr rtl="1"/>
            <a:r>
              <a:rPr lang="ar-SA" dirty="0" smtClean="0"/>
              <a:t> 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r" rtl="1">
              <a:buNone/>
            </a:pPr>
            <a:endParaRPr lang="ar-SA" b="1" dirty="0" smtClean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algn="r" rtl="1">
              <a:buNone/>
            </a:pPr>
            <a:r>
              <a:rPr lang="ar-SA" b="1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الأدلة الدالة على الطاعة وتحريم الخروج على الحاكم الجائر وعدم نكث البيعة</a:t>
            </a:r>
          </a:p>
          <a:p>
            <a:pPr algn="r" rtl="1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</a:rPr>
              <a:t>حديث عبادة بن الصامت رضي الله عنه قال </a:t>
            </a:r>
            <a:r>
              <a:rPr lang="ar-SA" dirty="0">
                <a:latin typeface="Monotype Koufi" pitchFamily="2" charset="-78"/>
                <a:ea typeface="Monotype Koufi" pitchFamily="2" charset="-78"/>
              </a:rPr>
              <a:t>:(بَايَعَنَا عَلَى السَّمْعِ وَالطَّاعَةِ فِي مَنْشَطِنَا وَمَكْرَهِنَا ، وَعُسْرِنَا وَيُسْرِنَا ، وَأَثَرَةً عَلَيْنَا ، وَأَنْ لَا نُنَازِعَ الْأَمْرَ أَهْلَهُ إِلَّا أَنْ تَرَوْا كُفْرًا بَوَاحًا عِنْدَكُمْ مِنَ اللَّهِ فِيهِ بُرْهَانٌ).               </a:t>
            </a:r>
            <a:endParaRPr lang="ar-SA" dirty="0" smtClean="0">
              <a:latin typeface="Monotype Koufi" pitchFamily="2" charset="-78"/>
              <a:ea typeface="Monotype Koufi" pitchFamily="2" charset="-78"/>
            </a:endParaRPr>
          </a:p>
          <a:p>
            <a:pPr algn="r" rtl="1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</a:rPr>
              <a:t>2-وعن أم سلمه – رضي الله عنها – قالت :إن رسول الله </a:t>
            </a:r>
            <a:r>
              <a:rPr lang="ar-SA" dirty="0" err="1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</a:rPr>
              <a:t>(</a:t>
            </a:r>
            <a:r>
              <a:rPr lang="ar-SA" dirty="0" err="1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sym typeface="AGA Arabesque"/>
              </a:rPr>
              <a:t></a:t>
            </a:r>
            <a:r>
              <a:rPr lang="ar-SA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</a:rPr>
              <a:t>) </a:t>
            </a:r>
            <a:r>
              <a:rPr lang="ar-SA" dirty="0" err="1" smtClean="0">
                <a:latin typeface="Monotype Koufi" pitchFamily="2" charset="-78"/>
                <a:ea typeface="Monotype Koufi" pitchFamily="2" charset="-78"/>
              </a:rPr>
              <a:t>قال:</a:t>
            </a:r>
            <a:endParaRPr lang="ar-SA" dirty="0" smtClean="0">
              <a:latin typeface="Monotype Koufi" pitchFamily="2" charset="-78"/>
              <a:ea typeface="Monotype Koufi" pitchFamily="2" charset="-78"/>
            </a:endParaRPr>
          </a:p>
          <a:p>
            <a:pPr algn="r" rtl="1">
              <a:buNone/>
            </a:pPr>
            <a:r>
              <a:rPr lang="ar-SA" dirty="0">
                <a:latin typeface="Monotype Koufi" pitchFamily="2" charset="-78"/>
                <a:ea typeface="Monotype Koufi" pitchFamily="2" charset="-78"/>
              </a:rPr>
              <a:t>(إِنَّهُ يُسْتَعْمَلُ عَلَيْكُمْ أُمَرَاءُ فَتَعْرِفُونَ وَتُنْكِرُونَ ، فَمَنْ كَرِهَ فَقَدْ بَرِئَ ، وَمَنْ أَنْكَرَ فَقَدْ سَلِمَ ، وَلَكِنْ مَنْ رَضِيَ وَتَابَعَ ، قَالُوا : يَا رَسُولَ اللَّهِ ، أَلَا نُقَاتِلُهُمْ ، قَالَ : لَا مَا </a:t>
            </a:r>
            <a:r>
              <a:rPr lang="ar-SA" dirty="0" smtClean="0">
                <a:latin typeface="Monotype Koufi" pitchFamily="2" charset="-78"/>
                <a:ea typeface="Monotype Koufi" pitchFamily="2" charset="-78"/>
              </a:rPr>
              <a:t>صَلَّوْا). </a:t>
            </a:r>
          </a:p>
          <a:p>
            <a:pPr algn="r" rtl="1">
              <a:buNone/>
            </a:pPr>
            <a:endParaRPr lang="ar-SA" b="1" dirty="0" smtClean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915F3-B482-4B1F-877F-888DCBEE056A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0" y="-531439"/>
            <a:ext cx="9144000" cy="53144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r" rtl="1">
              <a:buNone/>
            </a:pPr>
            <a:r>
              <a:rPr lang="ar-SA" sz="4000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</a:t>
            </a:r>
            <a:r>
              <a:rPr lang="ar-SA" sz="4000" dirty="0" smtClean="0">
                <a:latin typeface="Monotype Koufi" pitchFamily="2" charset="-78"/>
                <a:ea typeface="Monotype Koufi" pitchFamily="2" charset="-78"/>
              </a:rPr>
              <a:t>عن أبن عباس رضي الله عنه قال : قال </a:t>
            </a:r>
            <a:r>
              <a:rPr lang="ar-SA" sz="4000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</a:rPr>
              <a:t>(</a:t>
            </a:r>
            <a:r>
              <a:rPr lang="ar-SA" sz="4000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sym typeface="AGA Arabesque"/>
              </a:rPr>
              <a:t></a:t>
            </a:r>
            <a:r>
              <a:rPr lang="ar-SA" sz="4000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</a:rPr>
              <a:t>)</a:t>
            </a:r>
            <a:r>
              <a:rPr lang="ar-SA" sz="4000" dirty="0">
                <a:latin typeface="Monotype Koufi" pitchFamily="2" charset="-78"/>
                <a:ea typeface="Monotype Koufi" pitchFamily="2" charset="-78"/>
              </a:rPr>
              <a:t>:“مَنْ رَأَى مِنْ أَمِيرِهِ شَيْئًا يَكْرَهُهُ فَلْيَصْبِرْ ، فَإِنَّهُ مَنْ فَارَقَ الْجَمَاعَةَ شِبْرًا فَمَاتَ فَمِيتَةٌ جَاهِلِيَّةٌ“.</a:t>
            </a:r>
            <a:endParaRPr lang="ar-SA" sz="4000" dirty="0" smtClean="0">
              <a:latin typeface="Monotype Koufi" pitchFamily="2" charset="-78"/>
              <a:ea typeface="Monotype Koufi" pitchFamily="2" charset="-78"/>
            </a:endParaRPr>
          </a:p>
          <a:p>
            <a:pPr algn="ctr" rtl="1">
              <a:buNone/>
            </a:pPr>
            <a:r>
              <a:rPr lang="ar-SA" sz="3500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الأحاديث الدالة على تحريم اقتتال المسلمين فيما بينهم</a:t>
            </a:r>
          </a:p>
          <a:p>
            <a:pPr algn="r" rtl="1">
              <a:buNone/>
            </a:pPr>
            <a:r>
              <a:rPr lang="ar-SA" sz="3500" dirty="0" smtClean="0">
                <a:latin typeface="Monotype Koufi" pitchFamily="2" charset="-78"/>
                <a:ea typeface="Monotype Koufi" pitchFamily="2" charset="-78"/>
              </a:rPr>
              <a:t>قال رسول </a:t>
            </a:r>
            <a:r>
              <a:rPr lang="ar-SA" sz="3500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</a:rPr>
              <a:t>(</a:t>
            </a:r>
            <a:r>
              <a:rPr lang="ar-SA" sz="3500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sym typeface="AGA Arabesque"/>
              </a:rPr>
              <a:t></a:t>
            </a:r>
            <a:r>
              <a:rPr lang="ar-SA" sz="3500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</a:rPr>
              <a:t>)</a:t>
            </a:r>
            <a:r>
              <a:rPr lang="ar-SA" sz="3500" dirty="0">
                <a:latin typeface="Monotype Koufi" pitchFamily="2" charset="-78"/>
                <a:ea typeface="Monotype Koufi" pitchFamily="2" charset="-78"/>
              </a:rPr>
              <a:t>(لَنْ يَزَالَ الْمُؤْمِنُ فِي فُسْحَةٍ مِنْ دِينِهِ، مَا لَمْ يُصِبْ دَمًا حَرَامًا). </a:t>
            </a:r>
            <a:endParaRPr lang="ar-SA" sz="3500" dirty="0" smtClean="0">
              <a:latin typeface="Monotype Koufi" pitchFamily="2" charset="-78"/>
              <a:ea typeface="Monotype Koufi" pitchFamily="2" charset="-78"/>
            </a:endParaRPr>
          </a:p>
          <a:p>
            <a:pPr algn="r" rtl="1">
              <a:buNone/>
            </a:pPr>
            <a:r>
              <a:rPr lang="ar-SA" sz="3500" dirty="0" smtClean="0">
                <a:latin typeface="Monotype Koufi" pitchFamily="2" charset="-78"/>
                <a:ea typeface="Monotype Koufi" pitchFamily="2" charset="-78"/>
              </a:rPr>
              <a:t>أيضاً قال </a:t>
            </a:r>
            <a:r>
              <a:rPr lang="ar-SA" sz="3500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(</a:t>
            </a:r>
            <a:r>
              <a:rPr lang="ar-SA" sz="3500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  <a:sym typeface="AGA Arabesque"/>
              </a:rPr>
              <a:t></a:t>
            </a:r>
            <a:r>
              <a:rPr lang="ar-SA" sz="3500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</a:rPr>
              <a:t>)</a:t>
            </a:r>
            <a:r>
              <a:rPr lang="ar-SA" sz="3500" dirty="0">
                <a:latin typeface="Monotype Koufi" pitchFamily="2" charset="-78"/>
                <a:ea typeface="Monotype Koufi" pitchFamily="2" charset="-78"/>
              </a:rPr>
              <a:t>(مَنْ قَتَلَ مُؤْمِنًا فَاغْتَبَطَ بِقَتْلِهِ , لَمْ يَقْبَلِ اللَّهُ مِنْهُ صَرْفًا ، وَلا عَدْلاً</a:t>
            </a:r>
            <a:r>
              <a:rPr lang="ar-SA" sz="3500" dirty="0" smtClean="0">
                <a:latin typeface="Monotype Koufi" pitchFamily="2" charset="-78"/>
                <a:ea typeface="Monotype Koufi" pitchFamily="2" charset="-78"/>
              </a:rPr>
              <a:t>). </a:t>
            </a:r>
          </a:p>
          <a:p>
            <a:pPr algn="r" rtl="1">
              <a:buNone/>
            </a:pPr>
            <a:r>
              <a:rPr lang="ar-SA" sz="3500" dirty="0" smtClean="0">
                <a:latin typeface="Monotype Koufi" pitchFamily="2" charset="-78"/>
                <a:ea typeface="Monotype Koufi" pitchFamily="2" charset="-78"/>
              </a:rPr>
              <a:t>قال </a:t>
            </a:r>
            <a:r>
              <a:rPr lang="ar-SA" sz="3500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</a:rPr>
              <a:t>(</a:t>
            </a:r>
            <a:r>
              <a:rPr lang="ar-SA" sz="3500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sym typeface="AGA Arabesque"/>
              </a:rPr>
              <a:t></a:t>
            </a:r>
            <a:r>
              <a:rPr lang="ar-SA" sz="3500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</a:rPr>
              <a:t>)</a:t>
            </a:r>
            <a:r>
              <a:rPr lang="ar-SA" sz="3500" dirty="0">
                <a:latin typeface="Monotype Koufi" pitchFamily="2" charset="-78"/>
                <a:ea typeface="Monotype Koufi" pitchFamily="2" charset="-78"/>
              </a:rPr>
              <a:t>(كُلُّ ذَنْبٍ عَسَى اللَّهُ أَنْ يَغْفِرَهُ إِلا مَنْ مَاتَ مُشْرِكًا ، أَوْ مُؤْمِنٌ قَتَلَ مُؤْمِنًا مُتَعَمِّدًا). </a:t>
            </a:r>
            <a:endParaRPr lang="ar-SA" sz="3500" dirty="0" smtClean="0">
              <a:latin typeface="Monotype Koufi" pitchFamily="2" charset="-78"/>
              <a:ea typeface="Monotype Koufi" pitchFamily="2" charset="-78"/>
            </a:endParaRPr>
          </a:p>
          <a:p>
            <a:pPr algn="r" rtl="1">
              <a:buNone/>
            </a:pPr>
            <a:endParaRPr lang="ar-SA" dirty="0" smtClean="0"/>
          </a:p>
          <a:p>
            <a:pPr algn="r" rtl="1">
              <a:buNone/>
            </a:pPr>
            <a:endParaRPr lang="en-US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915F3-B482-4B1F-877F-888DCBEE056A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-617248"/>
            <a:ext cx="82296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r" rtl="1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</a:rPr>
              <a:t>قال </a:t>
            </a:r>
            <a:r>
              <a:rPr lang="ar-SA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</a:rPr>
              <a:t>(</a:t>
            </a:r>
            <a:r>
              <a:rPr lang="ar-SA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sym typeface="AGA Arabesque"/>
              </a:rPr>
              <a:t></a:t>
            </a:r>
            <a:r>
              <a:rPr lang="ar-SA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</a:rPr>
              <a:t>)</a:t>
            </a:r>
            <a:r>
              <a:rPr lang="ar-SA" dirty="0">
                <a:latin typeface="Monotype Koufi" pitchFamily="2" charset="-78"/>
                <a:ea typeface="Monotype Koufi" pitchFamily="2" charset="-78"/>
              </a:rPr>
              <a:t>(" أَلَا إِنِّي فَرَطُكُمْ عَلَى الْحَوْضِ , وَإِنِّي مُكَاثِرٌ بِكُمُ الْأُمَمَ , فَلَا تَقَتِّلُنَّ بَعْدِي "). </a:t>
            </a:r>
            <a:endParaRPr lang="ar-SA" dirty="0" smtClean="0">
              <a:latin typeface="Monotype Koufi" pitchFamily="2" charset="-78"/>
              <a:ea typeface="Monotype Koufi" pitchFamily="2" charset="-78"/>
            </a:endParaRPr>
          </a:p>
          <a:p>
            <a:pPr algn="r" rtl="1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</a:rPr>
              <a:t>وقوله </a:t>
            </a:r>
            <a:r>
              <a:rPr lang="ar-SA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</a:rPr>
              <a:t>(</a:t>
            </a:r>
            <a:r>
              <a:rPr lang="ar-SA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sym typeface="AGA Arabesque"/>
              </a:rPr>
              <a:t></a:t>
            </a:r>
            <a:r>
              <a:rPr lang="ar-SA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</a:rPr>
              <a:t>)</a:t>
            </a:r>
            <a:r>
              <a:rPr lang="ar-SA" dirty="0" smtClean="0">
                <a:latin typeface="Monotype Koufi" pitchFamily="2" charset="-78"/>
                <a:ea typeface="Monotype Koufi" pitchFamily="2" charset="-78"/>
              </a:rPr>
              <a:t> (</a:t>
            </a:r>
            <a:r>
              <a:rPr lang="ar-SA" dirty="0">
                <a:latin typeface="Monotype Koufi" pitchFamily="2" charset="-78"/>
                <a:ea typeface="Monotype Koufi" pitchFamily="2" charset="-78"/>
              </a:rPr>
              <a:t>سِبَابُ الْمُسْلِم فُسُوقٌ وَقِتالُهُ </a:t>
            </a:r>
            <a:r>
              <a:rPr lang="ar-SA" dirty="0" smtClean="0">
                <a:latin typeface="Monotype Koufi" pitchFamily="2" charset="-78"/>
                <a:ea typeface="Monotype Koufi" pitchFamily="2" charset="-78"/>
              </a:rPr>
              <a:t>كُفْرٌ). </a:t>
            </a:r>
          </a:p>
          <a:p>
            <a:pPr algn="r" rtl="1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</a:rPr>
              <a:t>عن أبي بكرة قال سمعت رسول الله </a:t>
            </a:r>
            <a:r>
              <a:rPr lang="ar-SA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</a:rPr>
              <a:t>(</a:t>
            </a:r>
            <a:r>
              <a:rPr lang="ar-SA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sym typeface="AGA Arabesque"/>
              </a:rPr>
              <a:t></a:t>
            </a:r>
            <a:r>
              <a:rPr lang="ar-SA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</a:rPr>
              <a:t>) </a:t>
            </a:r>
            <a:r>
              <a:rPr lang="ar-SA" dirty="0">
                <a:latin typeface="Monotype Koufi" pitchFamily="2" charset="-78"/>
                <a:ea typeface="Monotype Koufi" pitchFamily="2" charset="-78"/>
              </a:rPr>
              <a:t>إذا الْتَقَى الْمُسْلِمَانِ بِسَيْفَيْهِمَا فَالْقَاتِلُ وَالْمَقْتُولُ في النَّارِ فقلت يا رَسُولَ اللَّهِ هذا الْقَاتِلُ فما بَالُ الْمَقْتُولِ قال إنه كان حَرِيصًا على قَتْلِ صَاحِبِهِ</a:t>
            </a:r>
            <a:r>
              <a:rPr lang="ar-SA" dirty="0" smtClean="0">
                <a:latin typeface="Monotype Koufi" pitchFamily="2" charset="-78"/>
                <a:ea typeface="Monotype Koufi" pitchFamily="2" charset="-78"/>
              </a:rPr>
              <a:t>). </a:t>
            </a:r>
          </a:p>
          <a:p>
            <a:pPr algn="r" rtl="1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</a:rPr>
              <a:t>قال </a:t>
            </a:r>
            <a:r>
              <a:rPr lang="ar-SA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</a:rPr>
              <a:t>(</a:t>
            </a:r>
            <a:r>
              <a:rPr lang="ar-SA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sym typeface="AGA Arabesque"/>
              </a:rPr>
              <a:t></a:t>
            </a:r>
            <a:r>
              <a:rPr lang="ar-SA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</a:rPr>
              <a:t>) </a:t>
            </a:r>
            <a:r>
              <a:rPr lang="ar-SA" dirty="0">
                <a:latin typeface="Monotype Koufi" pitchFamily="2" charset="-78"/>
                <a:ea typeface="Monotype Koufi" pitchFamily="2" charset="-78"/>
              </a:rPr>
              <a:t>(لا تَرْجِعُوا بَعْدي كُفَّارًا يَضْرِبُ بَعْضُكُمْ رِقابَ بَعْضٍ). </a:t>
            </a:r>
            <a:endParaRPr lang="ar-SA" dirty="0" smtClean="0">
              <a:latin typeface="Monotype Koufi" pitchFamily="2" charset="-78"/>
              <a:ea typeface="Monotype Koufi" pitchFamily="2" charset="-78"/>
            </a:endParaRPr>
          </a:p>
          <a:p>
            <a:pPr algn="r" rtl="1">
              <a:buFont typeface="Wingdings" pitchFamily="2" charset="2"/>
              <a:buChar char="ü"/>
            </a:pPr>
            <a:r>
              <a:rPr lang="ar-SA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مراعاة لمقاصد الشريعة عدم الخروج على الحكام الفاسقين أو</a:t>
            </a:r>
          </a:p>
          <a:p>
            <a:pPr algn="r" rtl="1">
              <a:buNone/>
            </a:pPr>
            <a:r>
              <a:rPr lang="ar-SA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الظالمين بالثورات . </a:t>
            </a:r>
          </a:p>
          <a:p>
            <a:pPr algn="r" rtl="1">
              <a:buFont typeface="Wingdings" pitchFamily="2" charset="2"/>
              <a:buChar char="ü"/>
            </a:pPr>
            <a:r>
              <a:rPr lang="ar-SA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عدم تحقق مقاصد الخارجين ومرادهم .   </a:t>
            </a:r>
            <a:endParaRPr lang="en-US" dirty="0">
              <a:solidFill>
                <a:srgbClr val="C00000"/>
              </a:solidFill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915F3-B482-4B1F-877F-888DCBEE056A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457200" y="-387424"/>
            <a:ext cx="8229600" cy="72008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79512" y="0"/>
            <a:ext cx="8640960" cy="6858000"/>
          </a:xfrm>
          <a:solidFill>
            <a:schemeClr val="bg1"/>
          </a:solidFill>
        </p:spPr>
        <p:txBody>
          <a:bodyPr/>
          <a:lstStyle/>
          <a:p>
            <a:pPr marL="0" indent="0" algn="ctr" rtl="1">
              <a:buNone/>
            </a:pPr>
            <a:r>
              <a:rPr lang="ar-SA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واجبات ولي الأمر أو وظائف الدولة</a:t>
            </a:r>
            <a:endParaRPr lang="ar-SA" dirty="0" smtClean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marL="0" indent="0" algn="r" rtl="1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</a:rPr>
              <a:t>يلزم ولي الأمر الآتي:-</a:t>
            </a:r>
          </a:p>
          <a:p>
            <a:pPr marL="0" indent="0" algn="r" rtl="1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</a:rPr>
              <a:t>أولاً: حفظ الدين على أصوله المقررة ( الكتاب، السنة، الإجماع ).</a:t>
            </a:r>
          </a:p>
          <a:p>
            <a:pPr marL="0" indent="0" algn="r" rtl="1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</a:rPr>
              <a:t>ثانياً: حماية بيضة الإسلام والذب عنها.</a:t>
            </a:r>
          </a:p>
          <a:p>
            <a:pPr marL="0" indent="0" algn="r" rtl="1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</a:rPr>
              <a:t>ثالثاً: العدل.</a:t>
            </a:r>
          </a:p>
          <a:p>
            <a:pPr marL="0" indent="0" algn="r" rtl="1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</a:rPr>
              <a:t>رابعاً: إقامة الحدود الشرعية.</a:t>
            </a:r>
          </a:p>
          <a:p>
            <a:pPr marL="0" indent="0" algn="r" rtl="1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</a:rPr>
              <a:t>خامساً: فصل القضايا ولأحكام ، بتقليد الولاة والقضاة.</a:t>
            </a:r>
          </a:p>
          <a:p>
            <a:pPr marL="0" indent="0" algn="r" rtl="1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</a:rPr>
              <a:t>سادساً: جباية الزكاة والجزية من أهلها والفيء والخراج.</a:t>
            </a:r>
          </a:p>
          <a:p>
            <a:pPr marL="0" indent="0" algn="r" rtl="1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</a:rPr>
              <a:t>سابعاً: استكفاء الأمناء وتقليد النصحاء.</a:t>
            </a:r>
          </a:p>
          <a:p>
            <a:pPr marL="0" indent="0" algn="r" rtl="1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</a:rPr>
              <a:t>ثامناً: مباشرة أمور الدولة بنفسه.</a:t>
            </a:r>
            <a:endParaRPr lang="ar-SA" dirty="0">
              <a:latin typeface="Monotype Koufi" pitchFamily="2" charset="-78"/>
              <a:ea typeface="Monotype Koufi" pitchFamily="2" charset="-78"/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915F3-B482-4B1F-877F-888DCBEE056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206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457200" y="-387423"/>
            <a:ext cx="8229600" cy="216023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                 </a:t>
            </a:r>
          </a:p>
          <a:p>
            <a:pPr marL="0" indent="0" algn="ctr">
              <a:buNone/>
            </a:pPr>
            <a:r>
              <a:rPr lang="en-US" dirty="0" smtClean="0"/>
              <a:t>    </a:t>
            </a: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أهم وظائف الدولة الإسلامية</a:t>
            </a:r>
          </a:p>
          <a:p>
            <a:pPr marL="514350" indent="-514350" algn="r" rtl="1">
              <a:buFont typeface="+mj-lt"/>
              <a:buAutoNum type="arabicParenR"/>
            </a:pPr>
            <a:r>
              <a:rPr lang="ar-SA" dirty="0" smtClean="0">
                <a:latin typeface="Monotype Koufi" pitchFamily="2" charset="-78"/>
                <a:ea typeface="Monotype Koufi" pitchFamily="2" charset="-78"/>
              </a:rPr>
              <a:t>الوظيفة الدينية.</a:t>
            </a:r>
          </a:p>
          <a:p>
            <a:pPr marL="514350" indent="-514350" algn="r" rtl="1">
              <a:buFont typeface="+mj-lt"/>
              <a:buAutoNum type="arabicParenR"/>
            </a:pPr>
            <a:r>
              <a:rPr lang="ar-SA" dirty="0" smtClean="0">
                <a:latin typeface="Monotype Koufi" pitchFamily="2" charset="-78"/>
                <a:ea typeface="Monotype Koufi" pitchFamily="2" charset="-78"/>
              </a:rPr>
              <a:t>الوظيفة الدفاعية</a:t>
            </a:r>
          </a:p>
          <a:p>
            <a:pPr marL="514350" indent="-514350" algn="r" rtl="1">
              <a:buFont typeface="+mj-lt"/>
              <a:buAutoNum type="arabicParenR"/>
            </a:pPr>
            <a:r>
              <a:rPr lang="ar-SA" dirty="0" smtClean="0">
                <a:latin typeface="Monotype Koufi" pitchFamily="2" charset="-78"/>
                <a:ea typeface="Monotype Koufi" pitchFamily="2" charset="-78"/>
              </a:rPr>
              <a:t>الوظيف القضائية</a:t>
            </a:r>
          </a:p>
          <a:p>
            <a:pPr marL="514350" indent="-514350" algn="r" rtl="1">
              <a:buFont typeface="+mj-lt"/>
              <a:buAutoNum type="arabicParenR"/>
            </a:pPr>
            <a:r>
              <a:rPr lang="ar-SA" dirty="0" smtClean="0">
                <a:latin typeface="Monotype Koufi" pitchFamily="2" charset="-78"/>
                <a:ea typeface="Monotype Koufi" pitchFamily="2" charset="-78"/>
              </a:rPr>
              <a:t>الوظيفة المالية</a:t>
            </a:r>
          </a:p>
          <a:p>
            <a:pPr marL="514350" indent="-514350" algn="r" rtl="1">
              <a:buFont typeface="+mj-lt"/>
              <a:buAutoNum type="arabicParenR"/>
            </a:pPr>
            <a:r>
              <a:rPr lang="ar-SA" dirty="0" smtClean="0">
                <a:latin typeface="Monotype Koufi" pitchFamily="2" charset="-78"/>
                <a:ea typeface="Monotype Koufi" pitchFamily="2" charset="-78"/>
              </a:rPr>
              <a:t>الوظيفة الإدارية</a:t>
            </a:r>
          </a:p>
          <a:p>
            <a:pPr marL="514350" indent="-514350" algn="r" rtl="1">
              <a:buFont typeface="+mj-lt"/>
              <a:buAutoNum type="arabicParenR"/>
            </a:pPr>
            <a:r>
              <a:rPr lang="ar-SA" dirty="0" smtClean="0">
                <a:latin typeface="Monotype Koufi" pitchFamily="2" charset="-78"/>
                <a:ea typeface="Monotype Koufi" pitchFamily="2" charset="-78"/>
              </a:rPr>
              <a:t>تحقيق الحياة الطيبة لكل فرد من أفراد المجتمع</a:t>
            </a:r>
          </a:p>
          <a:p>
            <a:pPr marL="514350" indent="-514350" algn="r" rtl="1">
              <a:buFont typeface="+mj-lt"/>
              <a:buAutoNum type="arabicParenR"/>
            </a:pPr>
            <a:r>
              <a:rPr lang="ar-SA" dirty="0" smtClean="0">
                <a:latin typeface="Monotype Koufi" pitchFamily="2" charset="-78"/>
                <a:ea typeface="Monotype Koufi" pitchFamily="2" charset="-78"/>
              </a:rPr>
              <a:t>العمل المستمر لتحقيق الأفضل في جميع نواحي الحياة</a:t>
            </a:r>
          </a:p>
          <a:p>
            <a:pPr marL="0" indent="0" algn="ctr">
              <a:buNone/>
            </a:pPr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915F3-B482-4B1F-877F-888DCBEE056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833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457200" y="-99392"/>
            <a:ext cx="8229600" cy="99392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 marL="0" indent="0" algn="ctr" rtl="1">
              <a:buNone/>
            </a:pPr>
            <a:endParaRPr lang="ar-SA" dirty="0" smtClean="0"/>
          </a:p>
          <a:p>
            <a:pPr algn="r" rtl="1">
              <a:buFont typeface="Wingdings" pitchFamily="2" charset="2"/>
              <a:buChar char="v"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اصول السياسة العادلة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</a:t>
            </a: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الرغبة: </a:t>
            </a:r>
            <a:r>
              <a:rPr lang="ar-SA" dirty="0" smtClean="0">
                <a:latin typeface="Monotype Koufi" pitchFamily="2" charset="-78"/>
                <a:ea typeface="Monotype Koufi" pitchFamily="2" charset="-78"/>
              </a:rPr>
              <a:t>تدعو إلى التآلف وحسن الطاعة ، وبذل النصيحة 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الرهبة: </a:t>
            </a:r>
            <a:r>
              <a:rPr lang="ar-SA" dirty="0" smtClean="0">
                <a:latin typeface="Monotype Koufi" pitchFamily="2" charset="-78"/>
                <a:ea typeface="Monotype Koufi" pitchFamily="2" charset="-78"/>
              </a:rPr>
              <a:t>تحسم خلاف ذوي العناد ، تمنع سعي أهل الفساد 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الإنصاف: </a:t>
            </a:r>
            <a:r>
              <a:rPr lang="ar-SA" dirty="0" smtClean="0">
                <a:latin typeface="Monotype Koufi" pitchFamily="2" charset="-78"/>
                <a:ea typeface="Monotype Koufi" pitchFamily="2" charset="-78"/>
              </a:rPr>
              <a:t>هو العدل .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سياسة الملك للأعوان والحاشية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تفقد الملك للرعية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مساواة الملك نفسه مع الرعية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رعاية العلم ومراعاة العلماء</a:t>
            </a:r>
          </a:p>
          <a:p>
            <a:pPr marL="0" indent="0" algn="r" rtl="1">
              <a:buNone/>
            </a:pPr>
            <a:endParaRPr lang="ar-SA" dirty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915F3-B482-4B1F-877F-888DCBEE056A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683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 algn="ctr" rtl="1">
              <a:buNone/>
            </a:pPr>
            <a:r>
              <a:rPr lang="ar-SA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حقوق الحكام ومخالفات البيعة</a:t>
            </a:r>
          </a:p>
          <a:p>
            <a:pPr marL="0" indent="0" algn="r" rtl="1">
              <a:buNone/>
            </a:pPr>
            <a:r>
              <a:rPr lang="ar-SA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أولاً: الإخلاص والدعاء</a:t>
            </a:r>
          </a:p>
          <a:p>
            <a:pPr marL="0" indent="0" algn="r" rtl="1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</a:rPr>
              <a:t>واجب على الرعية الإخلاص للحكام ، قال (</a:t>
            </a:r>
            <a:r>
              <a:rPr lang="ar-SA" dirty="0" smtClean="0">
                <a:latin typeface="Monotype Koufi" pitchFamily="2" charset="-78"/>
                <a:ea typeface="Monotype Koufi" pitchFamily="2" charset="-78"/>
                <a:sym typeface="AGA Arabesque"/>
              </a:rPr>
              <a:t></a:t>
            </a:r>
            <a:r>
              <a:rPr lang="ar-SA" dirty="0" smtClean="0">
                <a:latin typeface="Monotype Koufi" pitchFamily="2" charset="-78"/>
                <a:ea typeface="Monotype Koufi" pitchFamily="2" charset="-78"/>
              </a:rPr>
              <a:t>) : « الدين النصيحة ..لله </a:t>
            </a:r>
            <a:r>
              <a:rPr lang="ar-SA" dirty="0" smtClean="0">
                <a:latin typeface="Monotype Koufi" pitchFamily="2" charset="-78"/>
                <a:ea typeface="Monotype Koufi" pitchFamily="2" charset="-78"/>
                <a:sym typeface="AGA Arabesque"/>
              </a:rPr>
              <a:t> ، ولكتابه ، ولرسوله ، ولائمة المسلمين، وعامتهم»</a:t>
            </a:r>
          </a:p>
          <a:p>
            <a:pPr marL="0" indent="0" algn="r" rtl="1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  <a:sym typeface="AGA Arabesque"/>
              </a:rPr>
              <a:t>ثانياً: التوقير والاحترام</a:t>
            </a:r>
          </a:p>
          <a:p>
            <a:pPr marL="0" indent="0" algn="r" rtl="1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sym typeface="AGA Arabesque"/>
              </a:rPr>
              <a:t>أوجب الشرع على الامة توقير الامراء واحترامهم ، ونهى عن سبهم ،والحط من اقدارهم، فتكف الرعية عن الشر والفساد والبغي والعدوان</a:t>
            </a:r>
          </a:p>
          <a:p>
            <a:pPr marL="0" indent="0" algn="r" rtl="1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  <a:sym typeface="AGA Arabesque"/>
              </a:rPr>
              <a:t>ثالثاً: السمع والطاعة والتقيد بالنُظُم والقوانين</a:t>
            </a:r>
          </a:p>
          <a:p>
            <a:pPr marL="0" indent="0" algn="r" rtl="1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  <a:sym typeface="AGA Arabesque"/>
              </a:rPr>
              <a:t>رابعاً: النصح والإرشاد</a:t>
            </a:r>
          </a:p>
          <a:p>
            <a:pPr marL="0" indent="0" algn="r" rtl="1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sym typeface="AGA Arabesque"/>
              </a:rPr>
              <a:t>يجب أن تكون النصيحة بالطريقة الشرعية ، والوقت المناسب ، والاسلوب الحسن ، والتذكير بالمعروف والنهي عن المنكر.</a:t>
            </a:r>
          </a:p>
          <a:p>
            <a:pPr marL="0" indent="0" algn="r" rtl="1">
              <a:buNone/>
            </a:pPr>
            <a:endParaRPr lang="ar-SA" sz="3500" dirty="0" smtClean="0">
              <a:latin typeface="Monotype Koufi" pitchFamily="2" charset="-78"/>
              <a:ea typeface="Monotype Koufi" pitchFamily="2" charset="-78"/>
              <a:cs typeface="Monotype Koufi" pitchFamily="2" charset="-78"/>
              <a:sym typeface="AGA Arabesque"/>
            </a:endParaRPr>
          </a:p>
          <a:p>
            <a:pPr marL="0" indent="0" algn="r" rtl="1">
              <a:buNone/>
            </a:pPr>
            <a:endParaRPr lang="ar-SA" dirty="0" smtClean="0">
              <a:latin typeface="Monotype Koufi" pitchFamily="2" charset="-78"/>
              <a:ea typeface="Monotype Koufi" pitchFamily="2" charset="-78"/>
              <a:sym typeface="AGA Arabesque"/>
            </a:endParaRPr>
          </a:p>
          <a:p>
            <a:pPr marL="0" indent="0" algn="r" rtl="1">
              <a:buNone/>
            </a:pPr>
            <a:endParaRPr lang="ar-SA" dirty="0" smtClean="0">
              <a:latin typeface="Monotype Koufi" pitchFamily="2" charset="-78"/>
              <a:ea typeface="Monotype Koufi" pitchFamily="2" charset="-78"/>
            </a:endParaRPr>
          </a:p>
          <a:p>
            <a:pPr algn="r" rtl="1">
              <a:buNone/>
            </a:pPr>
            <a:endParaRPr lang="en-US" dirty="0"/>
          </a:p>
        </p:txBody>
      </p:sp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915F3-B482-4B1F-877F-888DCBEE056A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457200" y="-1035496"/>
            <a:ext cx="8229600" cy="504056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pPr algn="r" rtl="1">
              <a:buNone/>
            </a:pPr>
            <a:r>
              <a:rPr lang="ar-SA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خامساً: النصرة </a:t>
            </a:r>
            <a:r>
              <a:rPr lang="ar-SA" b="1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والتعاون .</a:t>
            </a:r>
          </a:p>
          <a:p>
            <a:pPr algn="r" rtl="1">
              <a:buNone/>
            </a:pPr>
            <a:r>
              <a:rPr lang="ar-SA" b="1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    </a:t>
            </a:r>
            <a:r>
              <a:rPr lang="ar-SA" b="1" dirty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و </a:t>
            </a:r>
            <a:r>
              <a:rPr lang="ar-SA" dirty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تتحقق بالآتي:- </a:t>
            </a:r>
          </a:p>
          <a:p>
            <a:pPr algn="r" rtl="1">
              <a:buFont typeface="Wingdings" pitchFamily="2" charset="2"/>
              <a:buChar char="q"/>
            </a:pPr>
            <a:r>
              <a:rPr lang="ar-SA" dirty="0">
                <a:latin typeface="Monotype Koufi" pitchFamily="2" charset="-78"/>
                <a:ea typeface="Monotype Koufi" pitchFamily="2" charset="-78"/>
              </a:rPr>
              <a:t>التعاون مع الحاكم في كل ما يحقق التقدم والازدهار . </a:t>
            </a:r>
          </a:p>
          <a:p>
            <a:pPr algn="r" rtl="1">
              <a:buFont typeface="Wingdings" pitchFamily="2" charset="2"/>
              <a:buChar char="q"/>
            </a:pPr>
            <a:r>
              <a:rPr lang="ar-SA" dirty="0">
                <a:latin typeface="Monotype Koufi" pitchFamily="2" charset="-78"/>
                <a:ea typeface="Monotype Koufi" pitchFamily="2" charset="-78"/>
              </a:rPr>
              <a:t>نصرة ولي الأمر في الحق . </a:t>
            </a:r>
          </a:p>
          <a:p>
            <a:pPr algn="r" rtl="1">
              <a:buFont typeface="Wingdings" pitchFamily="2" charset="2"/>
              <a:buChar char="q"/>
            </a:pPr>
            <a:r>
              <a:rPr lang="ar-SA" dirty="0">
                <a:latin typeface="Monotype Koufi" pitchFamily="2" charset="-78"/>
                <a:ea typeface="Monotype Koufi" pitchFamily="2" charset="-78"/>
              </a:rPr>
              <a:t>رد من خرج على الحاكم وإلا قوتلوا . </a:t>
            </a:r>
            <a:endParaRPr lang="en-US" dirty="0">
              <a:ea typeface="Monotype Koufi" pitchFamily="2" charset="-78"/>
            </a:endParaRPr>
          </a:p>
          <a:p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915F3-B482-4B1F-877F-888DCBEE056A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57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 algn="ctr" rtl="1">
              <a:buNone/>
            </a:pPr>
            <a:r>
              <a:rPr lang="ar-SA" sz="3600" dirty="0" smtClean="0">
                <a:solidFill>
                  <a:srgbClr val="00B05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مخالفات البيعة </a:t>
            </a:r>
          </a:p>
          <a:p>
            <a:pPr algn="r" rtl="1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1- الطعن والتشهير . </a:t>
            </a:r>
          </a:p>
          <a:p>
            <a:pPr algn="r" rtl="1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2- الافتيات على الحاكم . </a:t>
            </a:r>
          </a:p>
          <a:p>
            <a:pPr algn="r" rtl="1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</a:rPr>
              <a:t>من صور الإفتيات :- </a:t>
            </a:r>
          </a:p>
          <a:p>
            <a:pPr algn="r" rtl="1">
              <a:buFont typeface="Wingdings" pitchFamily="2" charset="2"/>
              <a:buChar char="Ø"/>
            </a:pPr>
            <a:r>
              <a:rPr lang="ar-SA" dirty="0" smtClean="0">
                <a:solidFill>
                  <a:srgbClr val="002060"/>
                </a:solidFill>
                <a:latin typeface="Monotype Koufi" pitchFamily="2" charset="-78"/>
                <a:ea typeface="Monotype Koufi" pitchFamily="2" charset="-78"/>
              </a:rPr>
              <a:t>تغيير المنكر الذي لا يليق إلا </a:t>
            </a:r>
            <a:r>
              <a:rPr lang="ar-SA" dirty="0" err="1" smtClean="0">
                <a:solidFill>
                  <a:srgbClr val="002060"/>
                </a:solidFill>
                <a:latin typeface="Monotype Koufi" pitchFamily="2" charset="-78"/>
                <a:ea typeface="Monotype Koufi" pitchFamily="2" charset="-78"/>
              </a:rPr>
              <a:t>بالسلطان </a:t>
            </a:r>
            <a:r>
              <a:rPr lang="ar-SA" dirty="0" smtClean="0">
                <a:solidFill>
                  <a:srgbClr val="002060"/>
                </a:solidFill>
                <a:latin typeface="Monotype Koufi" pitchFamily="2" charset="-78"/>
                <a:ea typeface="Monotype Koufi" pitchFamily="2" charset="-78"/>
              </a:rPr>
              <a:t>. </a:t>
            </a:r>
          </a:p>
          <a:p>
            <a:pPr algn="r" rtl="1">
              <a:buFont typeface="Wingdings" pitchFamily="2" charset="2"/>
              <a:buChar char="Ø"/>
            </a:pPr>
            <a:r>
              <a:rPr lang="ar-SA" dirty="0" smtClean="0">
                <a:solidFill>
                  <a:srgbClr val="002060"/>
                </a:solidFill>
                <a:latin typeface="Monotype Koufi" pitchFamily="2" charset="-78"/>
                <a:ea typeface="Monotype Koufi" pitchFamily="2" charset="-78"/>
              </a:rPr>
              <a:t>عدم تقلد الإمامة في المساجد السلطانية إلا من قبل السلطان . </a:t>
            </a:r>
          </a:p>
          <a:p>
            <a:pPr algn="r" rtl="1">
              <a:buFont typeface="Wingdings" pitchFamily="2" charset="2"/>
              <a:buChar char="Ø"/>
            </a:pPr>
            <a:r>
              <a:rPr lang="ar-SA" dirty="0" smtClean="0">
                <a:solidFill>
                  <a:srgbClr val="002060"/>
                </a:solidFill>
                <a:latin typeface="Monotype Koufi" pitchFamily="2" charset="-78"/>
                <a:ea typeface="Monotype Koufi" pitchFamily="2" charset="-78"/>
              </a:rPr>
              <a:t>التصدي للتدريس في المساجد وفتيا الناس دون إذن . </a:t>
            </a:r>
          </a:p>
          <a:p>
            <a:pPr algn="r" rtl="1">
              <a:buFont typeface="Wingdings" pitchFamily="2" charset="2"/>
              <a:buChar char="Ø"/>
            </a:pPr>
            <a:r>
              <a:rPr lang="ar-SA" dirty="0" smtClean="0">
                <a:solidFill>
                  <a:srgbClr val="002060"/>
                </a:solidFill>
                <a:latin typeface="Monotype Koufi" pitchFamily="2" charset="-78"/>
                <a:ea typeface="Monotype Koufi" pitchFamily="2" charset="-78"/>
              </a:rPr>
              <a:t>الدعوة إلى الجهاد دون إذن ولي الأمر. </a:t>
            </a:r>
          </a:p>
          <a:p>
            <a:pPr algn="r" rtl="1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3- الدعاء على </a:t>
            </a:r>
            <a:r>
              <a:rPr lang="ar-SA" dirty="0" err="1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الحاكم </a:t>
            </a: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. </a:t>
            </a:r>
          </a:p>
          <a:p>
            <a:pPr algn="r" rtl="1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4- كتم ما يجب أن يعلم به .</a:t>
            </a:r>
            <a:endParaRPr lang="en-US" dirty="0"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915F3-B482-4B1F-877F-888DCBEE056A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82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764</TotalTime>
  <Words>897</Words>
  <Application>Microsoft Office PowerPoint</Application>
  <PresentationFormat>On-screen Show (4:3)</PresentationFormat>
  <Paragraphs>116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سمة Office</vt:lpstr>
      <vt:lpstr>  المحاضرة الخامسة         حح             البـــيـــعـــة           </vt:lpstr>
      <vt:lpstr>قواعد تتعلق بالبيعة </vt:lpstr>
      <vt:lpstr>PowerPoint Presentation</vt:lpstr>
      <vt:lpstr>PowerPoint Presentation</vt:lpstr>
      <vt:lpstr> 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By DR.Ahmed Saker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user</dc:creator>
  <cp:lastModifiedBy>Anood Mohmmad Alkodari</cp:lastModifiedBy>
  <cp:revision>60</cp:revision>
  <dcterms:created xsi:type="dcterms:W3CDTF">2013-10-13T09:58:43Z</dcterms:created>
  <dcterms:modified xsi:type="dcterms:W3CDTF">2016-01-31T19:33:19Z</dcterms:modified>
</cp:coreProperties>
</file>