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27"/>
  </p:notesMasterIdLst>
  <p:sldIdLst>
    <p:sldId id="384" r:id="rId3"/>
    <p:sldId id="385" r:id="rId4"/>
    <p:sldId id="361" r:id="rId5"/>
    <p:sldId id="362" r:id="rId6"/>
    <p:sldId id="363" r:id="rId7"/>
    <p:sldId id="364" r:id="rId8"/>
    <p:sldId id="366" r:id="rId9"/>
    <p:sldId id="367" r:id="rId10"/>
    <p:sldId id="368" r:id="rId11"/>
    <p:sldId id="386" r:id="rId12"/>
    <p:sldId id="369" r:id="rId13"/>
    <p:sldId id="370" r:id="rId14"/>
    <p:sldId id="387" r:id="rId15"/>
    <p:sldId id="383" r:id="rId16"/>
    <p:sldId id="360" r:id="rId17"/>
    <p:sldId id="371" r:id="rId18"/>
    <p:sldId id="388" r:id="rId19"/>
    <p:sldId id="372" r:id="rId20"/>
    <p:sldId id="373" r:id="rId21"/>
    <p:sldId id="374" r:id="rId22"/>
    <p:sldId id="375" r:id="rId23"/>
    <p:sldId id="376" r:id="rId24"/>
    <p:sldId id="378" r:id="rId25"/>
    <p:sldId id="389" r:id="rId26"/>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00"/>
    <a:srgbClr val="C0821C"/>
    <a:srgbClr val="33CCFF"/>
    <a:srgbClr val="000099"/>
    <a:srgbClr val="E7B057"/>
    <a:srgbClr val="FBE93B"/>
    <a:srgbClr val="D4D4CA"/>
    <a:srgbClr val="CDA307"/>
    <a:srgbClr val="99A10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p:scale>
          <a:sx n="70" d="100"/>
          <a:sy n="70" d="100"/>
        </p:scale>
        <p:origin x="-1374" y="-7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27-04-1437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xmlns=""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2</a:t>
            </a:fld>
            <a:endParaRPr lang="ar-TN"/>
          </a:p>
        </p:txBody>
      </p:sp>
    </p:spTree>
    <p:extLst>
      <p:ext uri="{BB962C8B-B14F-4D97-AF65-F5344CB8AC3E}">
        <p14:creationId xmlns:p14="http://schemas.microsoft.com/office/powerpoint/2010/main" xmlns="" val="3534884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3</a:t>
            </a:fld>
            <a:endParaRPr lang="ar-TN"/>
          </a:p>
        </p:txBody>
      </p:sp>
    </p:spTree>
    <p:extLst>
      <p:ext uri="{BB962C8B-B14F-4D97-AF65-F5344CB8AC3E}">
        <p14:creationId xmlns:p14="http://schemas.microsoft.com/office/powerpoint/2010/main" xmlns="" val="355051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4</a:t>
            </a:fld>
            <a:endParaRPr lang="ar-TN"/>
          </a:p>
        </p:txBody>
      </p:sp>
    </p:spTree>
    <p:extLst>
      <p:ext uri="{BB962C8B-B14F-4D97-AF65-F5344CB8AC3E}">
        <p14:creationId xmlns:p14="http://schemas.microsoft.com/office/powerpoint/2010/main" xmlns="" val="2605257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5</a:t>
            </a:fld>
            <a:endParaRPr lang="ar-TN"/>
          </a:p>
        </p:txBody>
      </p:sp>
    </p:spTree>
    <p:extLst>
      <p:ext uri="{BB962C8B-B14F-4D97-AF65-F5344CB8AC3E}">
        <p14:creationId xmlns:p14="http://schemas.microsoft.com/office/powerpoint/2010/main" xmlns="" val="3347452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p14="http://schemas.microsoft.com/office/powerpoint/2010/main" xmlns="" val="116491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p14="http://schemas.microsoft.com/office/powerpoint/2010/main" xmlns="" val="3325077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p14="http://schemas.microsoft.com/office/powerpoint/2010/main" xmlns="" val="3692090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p14="http://schemas.microsoft.com/office/powerpoint/2010/main" xmlns="" val="3185306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p14="http://schemas.microsoft.com/office/powerpoint/2010/main" xmlns="" val="3185306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p14="http://schemas.microsoft.com/office/powerpoint/2010/main" xmlns="" val="388369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12</a:t>
            </a:fld>
            <a:endParaRPr lang="ar-TN"/>
          </a:p>
        </p:txBody>
      </p:sp>
    </p:spTree>
    <p:extLst>
      <p:ext uri="{BB962C8B-B14F-4D97-AF65-F5344CB8AC3E}">
        <p14:creationId xmlns:p14="http://schemas.microsoft.com/office/powerpoint/2010/main" xmlns="" val="2028406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14</a:t>
            </a:fld>
            <a:endParaRPr lang="ar-TN"/>
          </a:p>
        </p:txBody>
      </p:sp>
    </p:spTree>
    <p:extLst>
      <p:ext uri="{BB962C8B-B14F-4D97-AF65-F5344CB8AC3E}">
        <p14:creationId xmlns:p14="http://schemas.microsoft.com/office/powerpoint/2010/main" xmlns="" val="372609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15</a:t>
            </a:fld>
            <a:endParaRPr lang="ar-TN"/>
          </a:p>
        </p:txBody>
      </p:sp>
    </p:spTree>
    <p:extLst>
      <p:ext uri="{BB962C8B-B14F-4D97-AF65-F5344CB8AC3E}">
        <p14:creationId xmlns:p14="http://schemas.microsoft.com/office/powerpoint/2010/main" xmlns="" val="1535975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16</a:t>
            </a:fld>
            <a:endParaRPr lang="ar-TN"/>
          </a:p>
        </p:txBody>
      </p:sp>
    </p:spTree>
    <p:extLst>
      <p:ext uri="{BB962C8B-B14F-4D97-AF65-F5344CB8AC3E}">
        <p14:creationId xmlns:p14="http://schemas.microsoft.com/office/powerpoint/2010/main" xmlns="" val="2394440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17</a:t>
            </a:fld>
            <a:endParaRPr lang="ar-TN"/>
          </a:p>
        </p:txBody>
      </p:sp>
    </p:spTree>
    <p:extLst>
      <p:ext uri="{BB962C8B-B14F-4D97-AF65-F5344CB8AC3E}">
        <p14:creationId xmlns:p14="http://schemas.microsoft.com/office/powerpoint/2010/main" xmlns="" val="2394440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080AC66-63D3-4E33-986A-1FB1C61856E9}" type="slidenum">
              <a:rPr lang="ar-TN" smtClean="0"/>
              <a:pPr/>
              <a:t>18</a:t>
            </a:fld>
            <a:endParaRPr lang="ar-TN"/>
          </a:p>
        </p:txBody>
      </p:sp>
    </p:spTree>
    <p:extLst>
      <p:ext uri="{BB962C8B-B14F-4D97-AF65-F5344CB8AC3E}">
        <p14:creationId xmlns:p14="http://schemas.microsoft.com/office/powerpoint/2010/main" xmlns="" val="1304464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الأولى</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828186993"/>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endParaRPr lang="ar-SA" sz="4400" b="1" dirty="0" smtClean="0">
              <a:solidFill>
                <a:srgbClr val="003366"/>
              </a:solidFill>
              <a:latin typeface="Andalus" pitchFamily="18" charset="-78"/>
              <a:cs typeface="Al-Mothnna" pitchFamily="2" charset="-78"/>
            </a:endParaRPr>
          </a:p>
          <a:p>
            <a:pPr algn="ctr">
              <a:buFontTx/>
              <a:buNone/>
            </a:pPr>
            <a:endParaRPr lang="ar-SA" sz="3600" b="1" dirty="0" smtClean="0">
              <a:solidFill>
                <a:srgbClr val="0070C0"/>
              </a:solidFill>
              <a:latin typeface="Andalus" pitchFamily="18" charset="-78"/>
              <a:cs typeface="Al-Mothnna" pitchFamily="2" charset="-78"/>
            </a:endParaRPr>
          </a:p>
          <a:p>
            <a:pPr algn="ctr">
              <a:buFontTx/>
              <a:buNone/>
            </a:pPr>
            <a:endParaRPr lang="ar-SA" sz="3600" b="1" dirty="0">
              <a:solidFill>
                <a:srgbClr val="0070C0"/>
              </a:solidFill>
              <a:latin typeface="Andalus" pitchFamily="18" charset="-78"/>
              <a:cs typeface="Al-Mothnna" pitchFamily="2" charset="-78"/>
            </a:endParaRPr>
          </a:p>
          <a:p>
            <a:pPr algn="ctr">
              <a:buFontTx/>
              <a:buNone/>
            </a:pPr>
            <a:r>
              <a:rPr lang="ar-SA" sz="6000" b="1" dirty="0" smtClean="0">
                <a:solidFill>
                  <a:srgbClr val="0070C0"/>
                </a:solidFill>
                <a:latin typeface="Andalus" pitchFamily="18" charset="-78"/>
                <a:cs typeface="Al-Mothnna" pitchFamily="2" charset="-78"/>
              </a:rPr>
              <a:t>محاضرة التعريف بالمقرر وأهدافه ومفرداته</a:t>
            </a:r>
          </a:p>
          <a:p>
            <a:pPr algn="ctr">
              <a:buFontTx/>
              <a:buNone/>
            </a:pPr>
            <a:endParaRPr lang="ar-SA" sz="3600" b="1" dirty="0" smtClean="0">
              <a:solidFill>
                <a:srgbClr val="0070C0"/>
              </a:solidFill>
              <a:latin typeface="Andalus" pitchFamily="18" charset="-78"/>
              <a:cs typeface="Al-Mothnna" pitchFamily="2" charset="-78"/>
            </a:endParaRPr>
          </a:p>
          <a:p>
            <a:pPr algn="ctr">
              <a:buFontTx/>
              <a:buNone/>
            </a:pPr>
            <a:endParaRPr lang="ar-SA" sz="3600" b="1" dirty="0" smtClean="0">
              <a:solidFill>
                <a:srgbClr val="00B050"/>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855684736"/>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3" end="3"/>
                                            </p:txEl>
                                          </p:spTgt>
                                        </p:tgtEl>
                                        <p:attrNameLst>
                                          <p:attrName>style.visibility</p:attrName>
                                        </p:attrNameLst>
                                      </p:cBhvr>
                                      <p:to>
                                        <p:strVal val="visible"/>
                                      </p:to>
                                    </p:set>
                                    <p:anim calcmode="lin" valueType="num">
                                      <p:cBhvr additive="base">
                                        <p:cTn id="7"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r>
              <a:rPr lang="ar-SA" sz="4000" b="1" u="sng" dirty="0">
                <a:solidFill>
                  <a:srgbClr val="FF0000"/>
                </a:solidFill>
              </a:rPr>
              <a:t>الأهداف العامة للمقرّر: </a:t>
            </a:r>
            <a:r>
              <a:rPr lang="ar-SA" sz="4000" b="1" u="sng" dirty="0"/>
              <a:t> </a:t>
            </a:r>
            <a:endParaRPr lang="en-US" sz="4000" dirty="0"/>
          </a:p>
          <a:p>
            <a:r>
              <a:rPr lang="ar-SA" sz="4000" b="1" dirty="0"/>
              <a:t> </a:t>
            </a:r>
            <a:r>
              <a:rPr lang="ar-SA" sz="4000" dirty="0" smtClean="0"/>
              <a:t>يتوقع </a:t>
            </a:r>
            <a:r>
              <a:rPr lang="ar-SA" sz="4000" dirty="0"/>
              <a:t>في نهاية تدريس المقرّر أن يكون </a:t>
            </a:r>
            <a:r>
              <a:rPr lang="ar-SA" sz="4000" dirty="0" smtClean="0"/>
              <a:t>الطلبة </a:t>
            </a:r>
            <a:r>
              <a:rPr lang="ar-SA" sz="4000" dirty="0"/>
              <a:t>قادرين على:</a:t>
            </a:r>
            <a:endParaRPr lang="en-US" sz="4000" dirty="0"/>
          </a:p>
          <a:p>
            <a:r>
              <a:rPr lang="ar-SA" sz="4000" dirty="0"/>
              <a:t>- التميّز بين اتّجاهات </a:t>
            </a:r>
            <a:r>
              <a:rPr lang="ar-SA" sz="4000" dirty="0" smtClean="0"/>
              <a:t>المعرفة.</a:t>
            </a:r>
            <a:endParaRPr lang="en-US" sz="4000" dirty="0"/>
          </a:p>
          <a:p>
            <a:r>
              <a:rPr lang="ar-SA" sz="4000" dirty="0"/>
              <a:t>- تبيّن مناهج المعرفة في مختلف </a:t>
            </a:r>
            <a:r>
              <a:rPr lang="ar-SA" sz="4000" dirty="0" smtClean="0"/>
              <a:t>الاتّجاهات.</a:t>
            </a:r>
            <a:endParaRPr lang="en-US" sz="4000" dirty="0"/>
          </a:p>
          <a:p>
            <a:r>
              <a:rPr lang="ar-SA" sz="4000" dirty="0"/>
              <a:t>- تحلّل النّصوص المختارة لاتّجاهات </a:t>
            </a:r>
            <a:r>
              <a:rPr lang="ar-SA" sz="4000" dirty="0" smtClean="0"/>
              <a:t>المعرفة.</a:t>
            </a:r>
            <a:endParaRPr lang="en-US" sz="4000" dirty="0"/>
          </a:p>
          <a:p>
            <a:pPr marL="0" indent="0">
              <a:buNone/>
            </a:pPr>
            <a:r>
              <a:rPr lang="ar-TN" sz="4000" b="1" dirty="0"/>
              <a:t> </a:t>
            </a:r>
            <a:endParaRPr lang="en-US" sz="4000" dirty="0"/>
          </a:p>
          <a:p>
            <a:pPr algn="just">
              <a:buFontTx/>
              <a:buNone/>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54124061"/>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fontAlgn="t"/>
            <a:r>
              <a:rPr lang="ar-SA" sz="4000" b="1" dirty="0" smtClean="0">
                <a:solidFill>
                  <a:srgbClr val="FF0000"/>
                </a:solidFill>
              </a:rPr>
              <a:t>المواضيع المقررة </a:t>
            </a:r>
            <a:endParaRPr lang="ar-SA" sz="4000" dirty="0">
              <a:solidFill>
                <a:srgbClr val="FF0000"/>
              </a:solidFill>
            </a:endParaRPr>
          </a:p>
          <a:p>
            <a:pPr algn="just" fontAlgn="t"/>
            <a:r>
              <a:rPr lang="ar-SA" sz="4000" b="1" dirty="0"/>
              <a:t>تعريف المعرفة( المعرفة والعلم في اللغة واصطلاح القرآن ، المعرفة والعلم في </a:t>
            </a:r>
            <a:r>
              <a:rPr lang="ar-SA" sz="4000" b="1" dirty="0" smtClean="0"/>
              <a:t>الاصطلاح، تعريف </a:t>
            </a:r>
            <a:r>
              <a:rPr lang="ar-SA" sz="4000" b="1" dirty="0"/>
              <a:t>نظرية المعرفة</a:t>
            </a:r>
            <a:r>
              <a:rPr lang="ar-SA" sz="4000" b="1" dirty="0" smtClean="0"/>
              <a:t>).  </a:t>
            </a:r>
            <a:endParaRPr lang="ar-SA" sz="4000" dirty="0"/>
          </a:p>
          <a:p>
            <a:pPr algn="just" fontAlgn="t"/>
            <a:r>
              <a:rPr lang="ar-SA" sz="4000" b="1" dirty="0"/>
              <a:t>تاريخ نظرية المعرفة ( في الفكر الغربي ، المسلمون ونظرية المعرفة).</a:t>
            </a:r>
            <a:endParaRPr lang="ar-SA" sz="4000" dirty="0"/>
          </a:p>
          <a:p>
            <a:pPr algn="just" fontAlgn="t"/>
            <a:r>
              <a:rPr lang="ar-SA" sz="4000" b="1" dirty="0"/>
              <a:t>إمكان المعرفة( الشك المطلق ، الشك المنهجي ، مذهب التيقن والاعتقاد ، </a:t>
            </a: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57788508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fontAlgn="t"/>
            <a:r>
              <a:rPr lang="ar-SA" sz="4000" b="1" dirty="0" smtClean="0"/>
              <a:t>موقف </a:t>
            </a:r>
            <a:r>
              <a:rPr lang="ar-SA" sz="4000" b="1" dirty="0"/>
              <a:t>الإسلام من مسألة إمكان </a:t>
            </a:r>
            <a:r>
              <a:rPr lang="ar-SA" sz="4000" b="1" dirty="0" smtClean="0"/>
              <a:t>المعرفة: </a:t>
            </a:r>
            <a:r>
              <a:rPr lang="ar-SA" sz="4000" b="1" dirty="0"/>
              <a:t>وجود الأشياء ، معرفة الأشياء ، الشك المنهجي في ضوء </a:t>
            </a:r>
            <a:r>
              <a:rPr lang="ar-SA" sz="4000" b="1" dirty="0" smtClean="0"/>
              <a:t>الإسلام، مجالات الشك.</a:t>
            </a:r>
            <a:endParaRPr lang="ar-SA" sz="4000" dirty="0"/>
          </a:p>
          <a:p>
            <a:pPr algn="just" fontAlgn="t"/>
            <a:r>
              <a:rPr lang="ar-SA" sz="4000" b="1" dirty="0" smtClean="0"/>
              <a:t>طبيعة المعرفة: </a:t>
            </a:r>
            <a:r>
              <a:rPr lang="ar-SA" sz="4000" b="1" dirty="0"/>
              <a:t>المذهب الواقعي ، المذهب المثالي ، المذهب النقدي ، طبيعة المعرفة في </a:t>
            </a:r>
            <a:r>
              <a:rPr lang="ar-SA" sz="4000" b="1" dirty="0" smtClean="0"/>
              <a:t>الإسلام.</a:t>
            </a:r>
            <a:endParaRPr lang="ar-SA" sz="4000" dirty="0"/>
          </a:p>
          <a:p>
            <a:pPr algn="just" fontAlgn="t"/>
            <a:r>
              <a:rPr lang="ar-SA" sz="4000" b="1" dirty="0"/>
              <a:t>مصادر المعرفة: تعريف، مصادر المعرفة لدى </a:t>
            </a:r>
            <a:r>
              <a:rPr lang="ar-SA" sz="4000" b="1" dirty="0" smtClean="0"/>
              <a:t>الباحثين.</a:t>
            </a:r>
            <a:endParaRPr lang="ar-SA" sz="4000" dirty="0"/>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57788508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fontAlgn="t"/>
            <a:r>
              <a:rPr lang="ar-SA" sz="4000" b="1" dirty="0" smtClean="0"/>
              <a:t>الوحي: </a:t>
            </a:r>
            <a:r>
              <a:rPr lang="ar-SA" sz="4000" b="1" dirty="0"/>
              <a:t>تمهيد في تعريف </a:t>
            </a:r>
            <a:r>
              <a:rPr lang="ar-SA" sz="4000" b="1" dirty="0" smtClean="0"/>
              <a:t>الوحي، صور الوحي، </a:t>
            </a:r>
            <a:r>
              <a:rPr lang="ar-SA" sz="4000" b="1" dirty="0"/>
              <a:t>الوحي في </a:t>
            </a:r>
            <a:r>
              <a:rPr lang="ar-SA" sz="4000" b="1" dirty="0" smtClean="0"/>
              <a:t>الإسلام، طبيعة </a:t>
            </a:r>
            <a:r>
              <a:rPr lang="ar-SA" sz="4000" b="1" dirty="0"/>
              <a:t>الوحي في </a:t>
            </a:r>
            <a:r>
              <a:rPr lang="ar-SA" sz="4000" b="1" dirty="0" smtClean="0"/>
              <a:t>الإسلام.</a:t>
            </a:r>
          </a:p>
          <a:p>
            <a:pPr algn="just" fontAlgn="t"/>
            <a:r>
              <a:rPr lang="ar-SA" sz="4000" b="1" dirty="0" smtClean="0"/>
              <a:t>ما </a:t>
            </a:r>
            <a:r>
              <a:rPr lang="ar-SA" sz="4000" b="1" dirty="0"/>
              <a:t>قدمه الوحي في ميادين </a:t>
            </a:r>
            <a:r>
              <a:rPr lang="ar-SA" sz="4000" b="1" dirty="0" smtClean="0"/>
              <a:t>المعرفة: الفلسفة </a:t>
            </a:r>
            <a:r>
              <a:rPr lang="ar-SA" sz="4000" b="1" dirty="0"/>
              <a:t>وما وراء الطبيعة ، ما وراء الطبيعة في </a:t>
            </a:r>
            <a:r>
              <a:rPr lang="ar-SA" sz="4000" b="1" dirty="0" smtClean="0"/>
              <a:t>الوحي المحمدي، </a:t>
            </a:r>
            <a:r>
              <a:rPr lang="ar-SA" sz="4000" b="1" dirty="0"/>
              <a:t>العلماء بين الفلسفة </a:t>
            </a:r>
            <a:r>
              <a:rPr lang="ar-SA" sz="4000" b="1" dirty="0" smtClean="0"/>
              <a:t>والوحي.</a:t>
            </a:r>
            <a:endParaRPr lang="ar-SA" sz="4000" b="1" dirty="0"/>
          </a:p>
          <a:p>
            <a:pPr algn="just" fontAlgn="t"/>
            <a:r>
              <a:rPr lang="ar-SA" sz="4000" b="1" dirty="0" smtClean="0"/>
              <a:t>الإلهام والحدس: الإلهام </a:t>
            </a:r>
            <a:r>
              <a:rPr lang="ar-SA" sz="4000" b="1" dirty="0"/>
              <a:t>والحدس والفرق </a:t>
            </a:r>
            <a:r>
              <a:rPr lang="ar-SA" sz="4000" b="1" dirty="0" smtClean="0"/>
              <a:t>بينهما، </a:t>
            </a:r>
            <a:r>
              <a:rPr lang="ar-SA" sz="4000" b="1" dirty="0"/>
              <a:t>المعرفة الإشراقية وأصولها عند متصوفة </a:t>
            </a:r>
            <a:r>
              <a:rPr lang="ar-SA" sz="4000" b="1" dirty="0" smtClean="0"/>
              <a:t>المسلمين.</a:t>
            </a: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57788508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fontAlgn="t"/>
            <a:r>
              <a:rPr lang="ar-SA" sz="4000" b="1" dirty="0" smtClean="0"/>
              <a:t>مصدر </a:t>
            </a:r>
            <a:r>
              <a:rPr lang="ar-SA" sz="4000" b="1" dirty="0"/>
              <a:t>البصيرة عند </a:t>
            </a:r>
            <a:r>
              <a:rPr lang="ar-SA" sz="4000" b="1" dirty="0" smtClean="0"/>
              <a:t>الإشراقيين، </a:t>
            </a:r>
            <a:r>
              <a:rPr lang="ar-SA" sz="4000" b="1" dirty="0"/>
              <a:t>ميدان المعرفة الإشراقية عند </a:t>
            </a:r>
            <a:r>
              <a:rPr lang="ar-SA" sz="4000" b="1" dirty="0" smtClean="0"/>
              <a:t>الإشراقيين، </a:t>
            </a:r>
            <a:r>
              <a:rPr lang="ar-SA" sz="4000" b="1" dirty="0"/>
              <a:t>أصول المعرفة الإشراقية عند متصوفة </a:t>
            </a:r>
            <a:r>
              <a:rPr lang="ar-SA" sz="4000" b="1" dirty="0" smtClean="0"/>
              <a:t>المسلمين. </a:t>
            </a:r>
            <a:endParaRPr lang="ar-SA" sz="4000" b="1" dirty="0"/>
          </a:p>
          <a:p>
            <a:pPr algn="just" fontAlgn="t"/>
            <a:r>
              <a:rPr lang="ar-SA" sz="4000" b="1" dirty="0" smtClean="0"/>
              <a:t>الإلهام </a:t>
            </a:r>
            <a:r>
              <a:rPr lang="ar-SA" sz="4000" b="1" dirty="0"/>
              <a:t>في </a:t>
            </a:r>
            <a:r>
              <a:rPr lang="ar-SA" sz="4000" b="1" dirty="0" smtClean="0"/>
              <a:t>الإسلام: </a:t>
            </a:r>
            <a:r>
              <a:rPr lang="ar-SA" sz="4000" b="1" dirty="0"/>
              <a:t>الشروط المتعلقة </a:t>
            </a:r>
            <a:r>
              <a:rPr lang="ar-SA" sz="4000" b="1" dirty="0" smtClean="0"/>
              <a:t>بالإلهام، </a:t>
            </a:r>
            <a:r>
              <a:rPr lang="ar-SA" sz="4000" b="1" dirty="0"/>
              <a:t>مصدر </a:t>
            </a:r>
            <a:r>
              <a:rPr lang="ar-SA" sz="4000" b="1" dirty="0" smtClean="0"/>
              <a:t>الإلهام، </a:t>
            </a:r>
            <a:r>
              <a:rPr lang="ar-SA" sz="4000" b="1" dirty="0"/>
              <a:t>إلهام الأنبياء </a:t>
            </a:r>
            <a:r>
              <a:rPr lang="ar-SA" sz="4000" b="1" dirty="0" smtClean="0"/>
              <a:t>ورؤياهم.</a:t>
            </a:r>
            <a:endParaRPr lang="ar-SA" sz="4000" b="1" dirty="0"/>
          </a:p>
          <a:p>
            <a:pPr algn="just" fontAlgn="t"/>
            <a:r>
              <a:rPr lang="ar-SA" sz="4000" b="1" dirty="0" smtClean="0"/>
              <a:t>العقل: </a:t>
            </a:r>
            <a:r>
              <a:rPr lang="ar-SA" sz="4000" b="1" dirty="0"/>
              <a:t>العقل في </a:t>
            </a:r>
            <a:r>
              <a:rPr lang="ar-SA" sz="4000" b="1" dirty="0" smtClean="0"/>
              <a:t>اللغة، </a:t>
            </a:r>
            <a:r>
              <a:rPr lang="ar-SA" sz="4000" b="1" dirty="0"/>
              <a:t>العقل في </a:t>
            </a:r>
            <a:r>
              <a:rPr lang="ar-SA" sz="4000" b="1" dirty="0" smtClean="0"/>
              <a:t>الفلسفة، </a:t>
            </a:r>
            <a:r>
              <a:rPr lang="ar-SA" sz="4000" b="1" dirty="0"/>
              <a:t>العقل في الفلسفة </a:t>
            </a:r>
            <a:r>
              <a:rPr lang="ar-SA" sz="4000" b="1" dirty="0" smtClean="0"/>
              <a:t>الحديثة، </a:t>
            </a:r>
            <a:r>
              <a:rPr lang="ar-SA" sz="4000" b="1" dirty="0"/>
              <a:t>المذهب </a:t>
            </a:r>
            <a:r>
              <a:rPr lang="ar-SA" sz="4000" b="1" dirty="0" smtClean="0"/>
              <a:t>العقلي.</a:t>
            </a: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69366025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fontAlgn="t"/>
            <a:r>
              <a:rPr lang="ar-SA" sz="4000" b="1" dirty="0" smtClean="0"/>
              <a:t>الأوليات العقلية: </a:t>
            </a:r>
            <a:r>
              <a:rPr lang="ar-SA" sz="4000" b="1" dirty="0"/>
              <a:t>أولاً: </a:t>
            </a:r>
            <a:r>
              <a:rPr lang="ar-SA" sz="4000" b="1" dirty="0" smtClean="0"/>
              <a:t>التصورات: </a:t>
            </a:r>
            <a:r>
              <a:rPr lang="ar-SA" sz="4000" b="1" dirty="0"/>
              <a:t>نظرية التذكر عند </a:t>
            </a:r>
            <a:r>
              <a:rPr lang="ar-SA" sz="4000" b="1" dirty="0" smtClean="0"/>
              <a:t>أفلاطون، </a:t>
            </a:r>
            <a:r>
              <a:rPr lang="ar-SA" sz="4000" b="1" dirty="0" err="1" smtClean="0"/>
              <a:t>الديكارتية</a:t>
            </a:r>
            <a:r>
              <a:rPr lang="ar-SA" sz="4000" b="1" dirty="0" smtClean="0"/>
              <a:t>، </a:t>
            </a:r>
            <a:r>
              <a:rPr lang="ar-SA" sz="4000" b="1" dirty="0"/>
              <a:t>ثانياً: </a:t>
            </a:r>
            <a:r>
              <a:rPr lang="ar-SA" sz="4000" b="1" dirty="0" smtClean="0"/>
              <a:t>التصديق.</a:t>
            </a:r>
            <a:endParaRPr lang="ar-SA" sz="4000" b="1" dirty="0"/>
          </a:p>
          <a:p>
            <a:pPr algn="just" fontAlgn="t"/>
            <a:r>
              <a:rPr lang="ar-SA" sz="4000" b="1" dirty="0" smtClean="0"/>
              <a:t>أسلوب </a:t>
            </a:r>
            <a:r>
              <a:rPr lang="ar-SA" sz="4000" b="1" dirty="0"/>
              <a:t>العقل في التوصل إلى </a:t>
            </a:r>
            <a:r>
              <a:rPr lang="ar-SA" sz="4000" b="1" dirty="0" smtClean="0"/>
              <a:t>المعرفة: </a:t>
            </a:r>
            <a:r>
              <a:rPr lang="ar-SA" sz="4000" b="1" dirty="0"/>
              <a:t>الفطرة في الإسلام وعلاقتها بالأوليات </a:t>
            </a:r>
            <a:r>
              <a:rPr lang="ar-SA" sz="4000" b="1" dirty="0" smtClean="0"/>
              <a:t>العقلية، </a:t>
            </a:r>
            <a:r>
              <a:rPr lang="ar-SA" sz="4000" b="1" dirty="0"/>
              <a:t>أسلوب العقل في التوصل إلى </a:t>
            </a:r>
            <a:r>
              <a:rPr lang="ar-SA" sz="4000" b="1" dirty="0" smtClean="0"/>
              <a:t>المعرفة، </a:t>
            </a:r>
            <a:r>
              <a:rPr lang="ar-SA" sz="4000" b="1" dirty="0"/>
              <a:t>تعقيب.</a:t>
            </a:r>
          </a:p>
          <a:p>
            <a:pPr algn="just" fontAlgn="t"/>
            <a:r>
              <a:rPr lang="ar-SA" sz="4000" b="1" dirty="0" smtClean="0"/>
              <a:t>التجربة </a:t>
            </a:r>
            <a:r>
              <a:rPr lang="ar-SA" sz="4000" b="1" dirty="0"/>
              <a:t>الحسية</a:t>
            </a:r>
            <a:r>
              <a:rPr lang="ar-SA" sz="4000" b="1" dirty="0" smtClean="0"/>
              <a:t>: مدخل، </a:t>
            </a:r>
            <a:r>
              <a:rPr lang="ar-SA" sz="4000" b="1" dirty="0"/>
              <a:t>الحس </a:t>
            </a:r>
            <a:r>
              <a:rPr lang="ar-SA" sz="4000" b="1" dirty="0" smtClean="0"/>
              <a:t>والتجربة.</a:t>
            </a:r>
            <a:endParaRPr lang="ar-SA" sz="4000" b="1" dirty="0"/>
          </a:p>
          <a:p>
            <a:pPr algn="just">
              <a:buFontTx/>
              <a:buNone/>
            </a:pPr>
            <a:endParaRPr lang="ar-SA" sz="4000" b="1" dirty="0">
              <a:solidFill>
                <a:schemeClr val="tx2"/>
              </a:solidFill>
            </a:endParaRPr>
          </a:p>
          <a:p>
            <a:pPr algn="just">
              <a:buFontTx/>
              <a:buNone/>
            </a:pPr>
            <a:endParaRPr lang="ar-SA" sz="4000" b="1" dirty="0">
              <a:solidFill>
                <a:schemeClr val="tx2"/>
              </a:solidFill>
            </a:endParaRPr>
          </a:p>
          <a:p>
            <a:pPr algn="just">
              <a:buFontTx/>
              <a:buNone/>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69366025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fontAlgn="t"/>
            <a:r>
              <a:rPr lang="ar-SA" sz="4000" dirty="0"/>
              <a:t> </a:t>
            </a:r>
            <a:r>
              <a:rPr lang="ar-SA" sz="4000" b="1" dirty="0"/>
              <a:t>فلسفة اتجاهات التجربة </a:t>
            </a:r>
            <a:r>
              <a:rPr lang="ar-SA" sz="4000" b="1" dirty="0" smtClean="0"/>
              <a:t>الحسية: </a:t>
            </a:r>
            <a:r>
              <a:rPr lang="ar-SA" sz="4000" b="1" dirty="0"/>
              <a:t>إنكار المبادئ </a:t>
            </a:r>
            <a:r>
              <a:rPr lang="ar-SA" sz="4000" b="1" dirty="0" smtClean="0"/>
              <a:t>الفطرية، </a:t>
            </a:r>
            <a:r>
              <a:rPr lang="ar-SA" sz="4000" b="1" dirty="0"/>
              <a:t>الاعتماد على الحس </a:t>
            </a:r>
            <a:r>
              <a:rPr lang="ar-SA" sz="4000" b="1" dirty="0" smtClean="0"/>
              <a:t>والتجربة، </a:t>
            </a:r>
            <a:r>
              <a:rPr lang="ar-SA" sz="4000" b="1" dirty="0"/>
              <a:t>الاستقراء </a:t>
            </a:r>
            <a:r>
              <a:rPr lang="ar-SA" sz="4000" b="1" dirty="0" smtClean="0"/>
              <a:t>والعلية، </a:t>
            </a:r>
            <a:r>
              <a:rPr lang="ar-SA" sz="4000" b="1" dirty="0"/>
              <a:t>الميتافيزيقا </a:t>
            </a:r>
            <a:r>
              <a:rPr lang="ar-SA" sz="4000" b="1" dirty="0" smtClean="0"/>
              <a:t>والأخلاق.</a:t>
            </a:r>
          </a:p>
          <a:p>
            <a:pPr algn="just" fontAlgn="t"/>
            <a:r>
              <a:rPr lang="ar-SA" sz="4000" b="1" dirty="0" smtClean="0"/>
              <a:t> موقف </a:t>
            </a:r>
            <a:r>
              <a:rPr lang="ar-SA" sz="4000" b="1" dirty="0"/>
              <a:t>الإسلام من العلم </a:t>
            </a:r>
            <a:r>
              <a:rPr lang="ar-SA" sz="4000" b="1" dirty="0" smtClean="0"/>
              <a:t>التجريبي: </a:t>
            </a:r>
            <a:r>
              <a:rPr lang="ar-SA" sz="4000" b="1" dirty="0"/>
              <a:t>توجيه الإسلام في المجال </a:t>
            </a:r>
            <a:r>
              <a:rPr lang="ar-SA" sz="4000" b="1" dirty="0" smtClean="0"/>
              <a:t>التجريبي: </a:t>
            </a:r>
            <a:r>
              <a:rPr lang="ar-SA" sz="4000" b="1" dirty="0"/>
              <a:t>الاهتمام بالجانب </a:t>
            </a:r>
            <a:r>
              <a:rPr lang="ar-SA" sz="4000" b="1" dirty="0" smtClean="0"/>
              <a:t>الحسي، </a:t>
            </a:r>
            <a:r>
              <a:rPr lang="ar-SA" sz="4000" b="1" dirty="0"/>
              <a:t>الحس </a:t>
            </a:r>
            <a:r>
              <a:rPr lang="ar-SA" sz="4000" b="1" dirty="0" smtClean="0"/>
              <a:t>والعقل، </a:t>
            </a:r>
            <a:r>
              <a:rPr lang="ar-SA" sz="4000" b="1" dirty="0"/>
              <a:t>خلاصة </a:t>
            </a:r>
            <a:r>
              <a:rPr lang="ar-SA" sz="4000" b="1" dirty="0" smtClean="0"/>
              <a:t>القول.</a:t>
            </a:r>
            <a:endParaRPr lang="ar-SA" sz="4000" b="1" dirty="0"/>
          </a:p>
          <a:p>
            <a:pPr algn="just" fontAlgn="t"/>
            <a:r>
              <a:rPr lang="ar-SA" sz="4000" b="1" dirty="0" smtClean="0"/>
              <a:t>مراجعة </a:t>
            </a:r>
            <a:r>
              <a:rPr lang="ar-SA" sz="4000" b="1" dirty="0"/>
              <a:t>عامّة</a:t>
            </a:r>
          </a:p>
          <a:p>
            <a:pPr algn="just">
              <a:buFontTx/>
              <a:buNone/>
            </a:pPr>
            <a:endParaRPr lang="ar-SA" sz="4000" b="1" dirty="0">
              <a:solidFill>
                <a:schemeClr val="tx2"/>
              </a:solidFill>
            </a:endParaRPr>
          </a:p>
          <a:p>
            <a:pPr algn="just">
              <a:buFontTx/>
              <a:buNone/>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69366025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fontAlgn="t"/>
            <a:r>
              <a:rPr lang="ar-SA" sz="4000" b="1" dirty="0"/>
              <a:t>أقسام الوجود في المنهج </a:t>
            </a:r>
            <a:r>
              <a:rPr lang="ar-SA" sz="4000" b="1" dirty="0" smtClean="0"/>
              <a:t>الإسلامي:</a:t>
            </a:r>
          </a:p>
          <a:p>
            <a:pPr marL="0" indent="0" algn="just" fontAlgn="t">
              <a:buNone/>
            </a:pPr>
            <a:r>
              <a:rPr lang="ar-SA" sz="4000" b="1" dirty="0" smtClean="0"/>
              <a:t>3- </a:t>
            </a:r>
            <a:r>
              <a:rPr lang="ar-SA" sz="4000" b="1" dirty="0"/>
              <a:t>الاتجاه التجريبي في القرآن والسنة</a:t>
            </a:r>
            <a:r>
              <a:rPr lang="ar-SA" sz="4000" b="1" dirty="0" smtClean="0"/>
              <a:t>،</a:t>
            </a:r>
          </a:p>
          <a:p>
            <a:pPr marL="742950" indent="-742950" algn="just" fontAlgn="t">
              <a:buAutoNum type="arabic1Minus"/>
            </a:pPr>
            <a:r>
              <a:rPr lang="ar-SA" sz="4000" b="1" dirty="0" smtClean="0"/>
              <a:t>تسخير </a:t>
            </a:r>
            <a:r>
              <a:rPr lang="ar-SA" sz="4000" b="1" dirty="0"/>
              <a:t>الله تعالى الكون للإنسان، </a:t>
            </a:r>
            <a:endParaRPr lang="ar-SA" sz="4000" b="1" dirty="0" smtClean="0"/>
          </a:p>
          <a:p>
            <a:pPr marL="0" indent="0" algn="just" fontAlgn="t">
              <a:buNone/>
            </a:pPr>
            <a:r>
              <a:rPr lang="ar-SA" sz="4000" b="1" dirty="0" smtClean="0"/>
              <a:t>ب- </a:t>
            </a:r>
            <a:r>
              <a:rPr lang="ar-SA" sz="4000" b="1" dirty="0"/>
              <a:t>العرض الواقعي للكون، ج- فاعلية الإنسان، </a:t>
            </a:r>
            <a:endParaRPr lang="ar-SA" sz="4000" b="1" dirty="0" smtClean="0"/>
          </a:p>
          <a:p>
            <a:pPr marL="0" indent="0" algn="just" fontAlgn="t">
              <a:buNone/>
            </a:pPr>
            <a:r>
              <a:rPr lang="ar-SA" sz="4000" b="1" dirty="0" smtClean="0"/>
              <a:t>د- </a:t>
            </a:r>
            <a:r>
              <a:rPr lang="ar-SA" sz="4000" b="1" dirty="0"/>
              <a:t>منهج البحث، الاتجاه التجريبي عند المسلمين، أثر هذا الاتجاه في النهضة الأوروبية، </a:t>
            </a:r>
            <a:r>
              <a:rPr lang="ar-SA" sz="4000" b="1" dirty="0" smtClean="0"/>
              <a:t>الخلاصة.</a:t>
            </a:r>
          </a:p>
          <a:p>
            <a:pPr algn="just" fontAlgn="t"/>
            <a:r>
              <a:rPr lang="ar-SA" sz="4000" b="1" dirty="0" smtClean="0"/>
              <a:t>مراجعة عامّة.</a:t>
            </a:r>
          </a:p>
          <a:p>
            <a:pPr algn="just">
              <a:buFontTx/>
              <a:buNone/>
            </a:pPr>
            <a:endParaRPr lang="ar-SA" sz="4000" b="1" dirty="0">
              <a:solidFill>
                <a:schemeClr val="tx2"/>
              </a:solidFill>
            </a:endParaRPr>
          </a:p>
          <a:p>
            <a:pPr algn="just">
              <a:buFontTx/>
              <a:buNone/>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25120326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endParaRPr lang="en-US" dirty="0"/>
          </a:p>
        </p:txBody>
      </p:sp>
      <p:pic>
        <p:nvPicPr>
          <p:cNvPr id="4" name="Picture 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394328" y="295316"/>
            <a:ext cx="4382234" cy="6309320"/>
          </a:xfrm>
          <a:prstGeom prst="rect">
            <a:avLst/>
          </a:prstGeom>
        </p:spPr>
      </p:pic>
    </p:spTree>
    <p:extLst>
      <p:ext uri="{BB962C8B-B14F-4D97-AF65-F5344CB8AC3E}">
        <p14:creationId xmlns:p14="http://schemas.microsoft.com/office/powerpoint/2010/main" xmlns="" val="269366025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graphicFrame>
        <p:nvGraphicFramePr>
          <p:cNvPr id="4" name="Table 3"/>
          <p:cNvGraphicFramePr>
            <a:graphicFrameLocks noGrp="1"/>
          </p:cNvGraphicFramePr>
          <p:nvPr>
            <p:extLst>
              <p:ext uri="{D42A27DB-BD31-4B8C-83A1-F6EECF244321}">
                <p14:modId xmlns:p14="http://schemas.microsoft.com/office/powerpoint/2010/main" xmlns="" val="1808111026"/>
              </p:ext>
            </p:extLst>
          </p:nvPr>
        </p:nvGraphicFramePr>
        <p:xfrm>
          <a:off x="1679544" y="1268760"/>
          <a:ext cx="5940879" cy="3802020"/>
        </p:xfrm>
        <a:graphic>
          <a:graphicData uri="http://schemas.openxmlformats.org/drawingml/2006/table">
            <a:tbl>
              <a:tblPr rtl="1" firstRow="1" firstCol="1" lastRow="1" lastCol="1" bandRow="1" bandCol="1">
                <a:tableStyleId>{5C22544A-7EE6-4342-B048-85BDC9FD1C3A}</a:tableStyleId>
              </a:tblPr>
              <a:tblGrid>
                <a:gridCol w="4335997"/>
                <a:gridCol w="1604882"/>
              </a:tblGrid>
              <a:tr h="950505">
                <a:tc>
                  <a:txBody>
                    <a:bodyPr/>
                    <a:lstStyle/>
                    <a:p>
                      <a:pPr algn="ctr" rtl="1">
                        <a:lnSpc>
                          <a:spcPct val="115000"/>
                        </a:lnSpc>
                        <a:spcAft>
                          <a:spcPts val="0"/>
                        </a:spcAft>
                      </a:pPr>
                      <a:r>
                        <a:rPr lang="ar-SA" sz="2800" dirty="0">
                          <a:solidFill>
                            <a:schemeClr val="tx1"/>
                          </a:solidFill>
                          <a:effectLst/>
                        </a:rPr>
                        <a:t>طبيعة التقييم </a:t>
                      </a:r>
                      <a:endParaRPr lang="en-US" sz="2800" dirty="0">
                        <a:solidFill>
                          <a:schemeClr val="tx1"/>
                        </a:solidFill>
                        <a:effectLst/>
                        <a:latin typeface="Times New Roman"/>
                        <a:ea typeface="Times New Roman"/>
                      </a:endParaRPr>
                    </a:p>
                  </a:txBody>
                  <a:tcPr marL="68580" marR="68580" marT="0" marB="0"/>
                </a:tc>
                <a:tc>
                  <a:txBody>
                    <a:bodyPr/>
                    <a:lstStyle/>
                    <a:p>
                      <a:pPr algn="ctr" rtl="1">
                        <a:lnSpc>
                          <a:spcPct val="115000"/>
                        </a:lnSpc>
                        <a:spcAft>
                          <a:spcPts val="0"/>
                        </a:spcAft>
                      </a:pPr>
                      <a:r>
                        <a:rPr lang="ar-SA" sz="2800" dirty="0">
                          <a:solidFill>
                            <a:schemeClr val="tx1"/>
                          </a:solidFill>
                          <a:effectLst/>
                        </a:rPr>
                        <a:t>الدرجة</a:t>
                      </a:r>
                      <a:endParaRPr lang="en-US" sz="2800" dirty="0">
                        <a:solidFill>
                          <a:schemeClr val="tx1"/>
                        </a:solidFill>
                        <a:effectLst/>
                        <a:latin typeface="Times New Roman"/>
                        <a:ea typeface="Times New Roman"/>
                      </a:endParaRPr>
                    </a:p>
                  </a:txBody>
                  <a:tcPr marL="68580" marR="68580" marT="0" marB="0"/>
                </a:tc>
              </a:tr>
              <a:tr h="950505">
                <a:tc>
                  <a:txBody>
                    <a:bodyPr/>
                    <a:lstStyle/>
                    <a:p>
                      <a:pPr algn="ctr" rtl="1">
                        <a:lnSpc>
                          <a:spcPct val="115000"/>
                        </a:lnSpc>
                        <a:spcAft>
                          <a:spcPts val="0"/>
                        </a:spcAft>
                      </a:pPr>
                      <a:r>
                        <a:rPr lang="ar-SA" sz="2800" dirty="0">
                          <a:solidFill>
                            <a:schemeClr val="tx1"/>
                          </a:solidFill>
                          <a:effectLst/>
                        </a:rPr>
                        <a:t>اختبار </a:t>
                      </a:r>
                      <a:r>
                        <a:rPr lang="ar-SA" sz="2800" dirty="0" smtClean="0">
                          <a:solidFill>
                            <a:schemeClr val="tx1"/>
                          </a:solidFill>
                          <a:effectLst/>
                        </a:rPr>
                        <a:t>أعمال السنة</a:t>
                      </a:r>
                      <a:endParaRPr lang="en-US" sz="2800" dirty="0">
                        <a:solidFill>
                          <a:schemeClr val="tx1"/>
                        </a:solidFill>
                        <a:effectLst/>
                        <a:latin typeface="Times New Roman"/>
                        <a:ea typeface="Times New Roman"/>
                      </a:endParaRPr>
                    </a:p>
                  </a:txBody>
                  <a:tcPr marL="68580" marR="68580" marT="0" marB="0"/>
                </a:tc>
                <a:tc>
                  <a:txBody>
                    <a:bodyPr/>
                    <a:lstStyle/>
                    <a:p>
                      <a:pPr algn="ctr" rtl="1">
                        <a:lnSpc>
                          <a:spcPct val="115000"/>
                        </a:lnSpc>
                        <a:spcAft>
                          <a:spcPts val="0"/>
                        </a:spcAft>
                      </a:pPr>
                      <a:r>
                        <a:rPr lang="ar-SA" sz="2800" dirty="0" smtClean="0">
                          <a:solidFill>
                            <a:schemeClr val="tx1"/>
                          </a:solidFill>
                          <a:effectLst/>
                        </a:rPr>
                        <a:t>(30)</a:t>
                      </a:r>
                      <a:endParaRPr lang="en-US" sz="2800" dirty="0">
                        <a:solidFill>
                          <a:schemeClr val="tx1"/>
                        </a:solidFill>
                        <a:effectLst/>
                        <a:latin typeface="Times New Roman"/>
                        <a:ea typeface="Times New Roman"/>
                      </a:endParaRPr>
                    </a:p>
                  </a:txBody>
                  <a:tcPr marL="68580" marR="68580" marT="0" marB="0"/>
                </a:tc>
              </a:tr>
              <a:tr h="950505">
                <a:tc>
                  <a:txBody>
                    <a:bodyPr/>
                    <a:lstStyle/>
                    <a:p>
                      <a:pPr algn="ctr" rtl="1">
                        <a:lnSpc>
                          <a:spcPct val="115000"/>
                        </a:lnSpc>
                        <a:spcAft>
                          <a:spcPts val="0"/>
                        </a:spcAft>
                      </a:pPr>
                      <a:r>
                        <a:rPr lang="ar-SA" sz="2800" dirty="0" smtClean="0">
                          <a:solidFill>
                            <a:schemeClr val="tx1"/>
                          </a:solidFill>
                          <a:effectLst/>
                        </a:rPr>
                        <a:t>المشاركات</a:t>
                      </a:r>
                      <a:endParaRPr lang="en-US" sz="2800" dirty="0">
                        <a:solidFill>
                          <a:schemeClr val="tx1"/>
                        </a:solidFill>
                        <a:effectLst/>
                        <a:latin typeface="Times New Roman"/>
                        <a:ea typeface="Times New Roman"/>
                      </a:endParaRPr>
                    </a:p>
                  </a:txBody>
                  <a:tcPr marL="68580" marR="68580" marT="0" marB="0"/>
                </a:tc>
                <a:tc>
                  <a:txBody>
                    <a:bodyPr/>
                    <a:lstStyle/>
                    <a:p>
                      <a:pPr algn="ctr" rtl="1">
                        <a:lnSpc>
                          <a:spcPct val="115000"/>
                        </a:lnSpc>
                        <a:spcAft>
                          <a:spcPts val="0"/>
                        </a:spcAft>
                      </a:pPr>
                      <a:r>
                        <a:rPr lang="ar-SA" sz="2800" dirty="0" smtClean="0">
                          <a:solidFill>
                            <a:schemeClr val="tx1"/>
                          </a:solidFill>
                          <a:effectLst/>
                        </a:rPr>
                        <a:t>(10)</a:t>
                      </a:r>
                      <a:endParaRPr lang="en-US" sz="2800" dirty="0">
                        <a:solidFill>
                          <a:schemeClr val="tx1"/>
                        </a:solidFill>
                        <a:effectLst/>
                        <a:latin typeface="Times New Roman"/>
                        <a:ea typeface="Times New Roman"/>
                      </a:endParaRPr>
                    </a:p>
                  </a:txBody>
                  <a:tcPr marL="68580" marR="68580" marT="0" marB="0"/>
                </a:tc>
              </a:tr>
              <a:tr h="950505">
                <a:tc>
                  <a:txBody>
                    <a:bodyPr/>
                    <a:lstStyle/>
                    <a:p>
                      <a:pPr algn="ctr" rtl="1">
                        <a:lnSpc>
                          <a:spcPct val="115000"/>
                        </a:lnSpc>
                        <a:spcAft>
                          <a:spcPts val="0"/>
                        </a:spcAft>
                      </a:pPr>
                      <a:r>
                        <a:rPr lang="ar-SA" sz="2800" dirty="0" smtClean="0">
                          <a:solidFill>
                            <a:schemeClr val="tx1"/>
                          </a:solidFill>
                          <a:effectLst/>
                        </a:rPr>
                        <a:t>الاختبار </a:t>
                      </a:r>
                      <a:r>
                        <a:rPr lang="ar-SA" sz="2800" dirty="0">
                          <a:solidFill>
                            <a:schemeClr val="tx1"/>
                          </a:solidFill>
                          <a:effectLst/>
                        </a:rPr>
                        <a:t>نهائي</a:t>
                      </a:r>
                      <a:endParaRPr lang="en-US" sz="2800" dirty="0">
                        <a:solidFill>
                          <a:schemeClr val="tx1"/>
                        </a:solidFill>
                        <a:effectLst/>
                        <a:latin typeface="Times New Roman"/>
                        <a:ea typeface="Times New Roman"/>
                      </a:endParaRPr>
                    </a:p>
                  </a:txBody>
                  <a:tcPr marL="68580" marR="68580" marT="0" marB="0"/>
                </a:tc>
                <a:tc>
                  <a:txBody>
                    <a:bodyPr/>
                    <a:lstStyle/>
                    <a:p>
                      <a:pPr algn="ctr" rtl="1">
                        <a:lnSpc>
                          <a:spcPct val="115000"/>
                        </a:lnSpc>
                        <a:spcAft>
                          <a:spcPts val="0"/>
                        </a:spcAft>
                      </a:pPr>
                      <a:r>
                        <a:rPr lang="ar-SA" sz="2800" dirty="0" smtClean="0">
                          <a:solidFill>
                            <a:schemeClr val="tx1"/>
                          </a:solidFill>
                          <a:effectLst/>
                        </a:rPr>
                        <a:t>(60)</a:t>
                      </a:r>
                      <a:endParaRPr lang="en-US" sz="2800" dirty="0">
                        <a:solidFill>
                          <a:schemeClr val="tx1"/>
                        </a:solidFill>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xmlns="" val="269366025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smtClean="0">
                <a:solidFill>
                  <a:srgbClr val="FF0000"/>
                </a:solidFill>
              </a:rPr>
              <a:t>مواضيع المحاضرة الأولى</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76912920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5400" b="1" dirty="0" smtClean="0">
                <a:solidFill>
                  <a:srgbClr val="FF0000"/>
                </a:solidFill>
              </a:rPr>
              <a:t>تعريف نظرية المعرفة</a:t>
            </a:r>
          </a:p>
          <a:p>
            <a:pPr algn="just">
              <a:buFontTx/>
              <a:buNone/>
            </a:pPr>
            <a:r>
              <a:rPr lang="ar-SA" sz="5400" b="1" dirty="0"/>
              <a:t>تعريف المعرفة: المعرفة والعلم في اللغة، المعرفة والعلم في الاصطلاح القرآني، المعرفة والعلم في الاصطلاح؛ أولاً: المعرفة، </a:t>
            </a:r>
            <a:endParaRPr lang="ar-SA" sz="5400" b="1" dirty="0" smtClean="0"/>
          </a:p>
          <a:p>
            <a:pPr algn="just">
              <a:buFontTx/>
              <a:buNone/>
            </a:pPr>
            <a:r>
              <a:rPr lang="ar-SA" sz="5400" b="1" dirty="0" smtClean="0"/>
              <a:t>ثانياً</a:t>
            </a:r>
            <a:r>
              <a:rPr lang="ar-SA" sz="5400" b="1" dirty="0"/>
              <a:t>: العلم، النظرية، نظرية </a:t>
            </a:r>
            <a:r>
              <a:rPr lang="ar-SA" sz="5400" b="1" dirty="0" smtClean="0"/>
              <a:t>المعرفة.</a:t>
            </a:r>
            <a:endParaRPr lang="ar-SA" sz="5400" b="1" dirty="0" smtClean="0">
              <a:solidFill>
                <a:srgbClr val="FF0000"/>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69992193"/>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0" y="1150883"/>
            <a:ext cx="8893175" cy="5590485"/>
          </a:xfrm>
        </p:spPr>
        <p:txBody>
          <a:bodyPr/>
          <a:lstStyle/>
          <a:p>
            <a:pPr algn="ctr">
              <a:buFontTx/>
              <a:buNone/>
            </a:pPr>
            <a:r>
              <a:rPr lang="ar-SA" sz="4800" b="1" dirty="0" smtClean="0">
                <a:solidFill>
                  <a:srgbClr val="FF0000"/>
                </a:solidFill>
              </a:rPr>
              <a:t>تعريف نظرية المعرفة</a:t>
            </a:r>
          </a:p>
          <a:p>
            <a:pPr>
              <a:buFontTx/>
              <a:buNone/>
            </a:pPr>
            <a:r>
              <a:rPr lang="ar-SA" sz="3600" b="1" dirty="0" smtClean="0">
                <a:solidFill>
                  <a:srgbClr val="FF0000"/>
                </a:solidFill>
              </a:rPr>
              <a:t>المعرفة والعلم في اللغة:</a:t>
            </a:r>
          </a:p>
          <a:p>
            <a:pPr algn="just">
              <a:buFontTx/>
              <a:buNone/>
            </a:pPr>
            <a:r>
              <a:rPr lang="ar-SA" sz="4000" b="1" dirty="0" smtClean="0"/>
              <a:t>المعرفة حالة تقتضي سكون العارف إلى المعروف خلافا للإنكار الذي يقتضي وحشة بين المنكر والمنكر، كما يرى ابن فارس.</a:t>
            </a:r>
          </a:p>
          <a:p>
            <a:pPr algn="just">
              <a:buFontTx/>
              <a:buNone/>
            </a:pPr>
            <a:r>
              <a:rPr lang="ar-SA" sz="4000" b="1" dirty="0" smtClean="0"/>
              <a:t>أما الفيروزأبادي فقد عرفها بأنها العلم.</a:t>
            </a:r>
          </a:p>
          <a:p>
            <a:pPr algn="just">
              <a:buFontTx/>
              <a:buNone/>
            </a:pPr>
            <a:r>
              <a:rPr lang="ar-SA" sz="4000" b="1" dirty="0" smtClean="0"/>
              <a:t>وا</a:t>
            </a:r>
            <a:r>
              <a:rPr lang="ar-SA" sz="4000" b="1" dirty="0" smtClean="0">
                <a:solidFill>
                  <a:srgbClr val="00B050"/>
                </a:solidFill>
              </a:rPr>
              <a:t>لخلاصة</a:t>
            </a:r>
            <a:r>
              <a:rPr lang="ar-SA" sz="4000" b="1" dirty="0" smtClean="0"/>
              <a:t> أن المعرفة والعلم مترادفان في الإطلاق اللغوي حيث عرّف العلم بالمعرفة والمعرفة بالعلم.</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6581627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buFontTx/>
              <a:buNone/>
            </a:pPr>
            <a:r>
              <a:rPr lang="ar-SA" sz="5400" b="1" dirty="0">
                <a:solidFill>
                  <a:srgbClr val="FF0000"/>
                </a:solidFill>
              </a:rPr>
              <a:t>المعرفة والعلم في الاصطلاح القرآني</a:t>
            </a:r>
          </a:p>
          <a:p>
            <a:pPr algn="just">
              <a:buFontTx/>
              <a:buNone/>
            </a:pPr>
            <a:r>
              <a:rPr lang="ar-SA" b="1" dirty="0" smtClean="0">
                <a:solidFill>
                  <a:schemeClr val="tx2"/>
                </a:solidFill>
              </a:rPr>
              <a:t>		لم يرد لفظ </a:t>
            </a:r>
            <a:r>
              <a:rPr lang="ar-SA" b="1" dirty="0" smtClean="0">
                <a:solidFill>
                  <a:srgbClr val="00B050"/>
                </a:solidFill>
              </a:rPr>
              <a:t>«المعرفة» </a:t>
            </a:r>
            <a:r>
              <a:rPr lang="ar-SA" b="1" dirty="0" smtClean="0">
                <a:solidFill>
                  <a:schemeClr val="tx2"/>
                </a:solidFill>
              </a:rPr>
              <a:t>في القرآن الكريم. وإنما وردت له اشتقاقات كثيرة. ومنها قوله تعالى: </a:t>
            </a:r>
            <a:r>
              <a:rPr lang="ar-SA" b="1" dirty="0" smtClean="0">
                <a:solidFill>
                  <a:srgbClr val="0070C0"/>
                </a:solidFill>
              </a:rPr>
              <a:t>«ترى أعينهم تفيض من الدمع مما عرفوا من الحق»، </a:t>
            </a:r>
            <a:r>
              <a:rPr lang="ar-SA" b="1" dirty="0" smtClean="0">
                <a:solidFill>
                  <a:schemeClr val="tx2"/>
                </a:solidFill>
              </a:rPr>
              <a:t>وقوله تعالى </a:t>
            </a:r>
            <a:r>
              <a:rPr lang="ar-SA" b="1" dirty="0" smtClean="0">
                <a:solidFill>
                  <a:srgbClr val="0070C0"/>
                </a:solidFill>
              </a:rPr>
              <a:t>«يعرفون نعمة الله ثم </a:t>
            </a:r>
            <a:r>
              <a:rPr lang="ar-SA" b="1" dirty="0" err="1" smtClean="0">
                <a:solidFill>
                  <a:srgbClr val="0070C0"/>
                </a:solidFill>
              </a:rPr>
              <a:t>ينكرونها».</a:t>
            </a:r>
            <a:r>
              <a:rPr lang="ar-SA" b="1" dirty="0" err="1" smtClean="0">
                <a:solidFill>
                  <a:schemeClr val="tx2"/>
                </a:solidFill>
              </a:rPr>
              <a:t>وقد</a:t>
            </a:r>
            <a:r>
              <a:rPr lang="ar-SA" b="1" dirty="0" smtClean="0">
                <a:solidFill>
                  <a:schemeClr val="tx2"/>
                </a:solidFill>
              </a:rPr>
              <a:t> ذكر الراغب الأصفهاني: أن معنى «المعرفة» في هاتين الآيتين «إدراك الشيء بتفكر وتدبر لأثره».</a:t>
            </a:r>
          </a:p>
          <a:p>
            <a:pPr algn="just">
              <a:buFontTx/>
              <a:buNone/>
            </a:pPr>
            <a:r>
              <a:rPr lang="ar-SA" b="1" dirty="0" smtClean="0">
                <a:solidFill>
                  <a:schemeClr val="tx2"/>
                </a:solidFill>
              </a:rPr>
              <a:t>أما </a:t>
            </a:r>
            <a:r>
              <a:rPr lang="ar-SA" b="1" dirty="0" smtClean="0">
                <a:solidFill>
                  <a:srgbClr val="00B050"/>
                </a:solidFill>
              </a:rPr>
              <a:t>«العلم» </a:t>
            </a:r>
            <a:r>
              <a:rPr lang="ar-SA" b="1" dirty="0" smtClean="0">
                <a:solidFill>
                  <a:schemeClr val="tx2"/>
                </a:solidFill>
              </a:rPr>
              <a:t>فقد وردت له صيغ متعددة منسوبا إلى الله ومنسوبا إلى الإنسان.</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000873143"/>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000" b="1" dirty="0" smtClean="0">
                <a:solidFill>
                  <a:schemeClr val="tx2"/>
                </a:solidFill>
              </a:rPr>
              <a:t>		</a:t>
            </a:r>
            <a:r>
              <a:rPr lang="ar-SA" sz="4400" b="1" dirty="0" smtClean="0">
                <a:solidFill>
                  <a:schemeClr val="tx2"/>
                </a:solidFill>
              </a:rPr>
              <a:t>وقد بيّن الراغب الأصفهاني أن المقصود بالعلم في القرآن </a:t>
            </a:r>
            <a:r>
              <a:rPr lang="ar-SA" sz="4400" b="1" dirty="0" smtClean="0">
                <a:solidFill>
                  <a:srgbClr val="002060"/>
                </a:solidFill>
              </a:rPr>
              <a:t>«إدراك الشيء بحقيقته».</a:t>
            </a:r>
            <a:r>
              <a:rPr lang="ar-SA" sz="4400" b="1" dirty="0" smtClean="0">
                <a:solidFill>
                  <a:schemeClr val="tx2"/>
                </a:solidFill>
              </a:rPr>
              <a:t> والمعرفة في القرآن الكريم أخصّ من العلم. يقال فلان يعرف الله. ولا يقال يعلم الله. ويقال الله يعلم كذا ولا يقال يعرف كذا، لما كانت المعرفة تستعمل في العلم القاصر المتوصل إليه بتفكر.</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46496452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800" b="1" dirty="0" smtClean="0">
                <a:solidFill>
                  <a:schemeClr val="tx2"/>
                </a:solidFill>
              </a:rPr>
              <a:t>	وقد بيّن ابن القيّم جوانب الفرق بين العلم والمعرفة في القرآن فذكر منها:</a:t>
            </a:r>
          </a:p>
          <a:p>
            <a:pPr algn="just">
              <a:buFontTx/>
              <a:buNone/>
            </a:pPr>
            <a:r>
              <a:rPr lang="ar-SA" sz="2800" b="1" dirty="0" smtClean="0">
                <a:solidFill>
                  <a:srgbClr val="FF0000"/>
                </a:solidFill>
              </a:rPr>
              <a:t>1- الفرق اللفظي</a:t>
            </a:r>
            <a:r>
              <a:rPr lang="ar-SA" sz="2800" b="1" dirty="0" smtClean="0">
                <a:solidFill>
                  <a:schemeClr val="tx2"/>
                </a:solidFill>
              </a:rPr>
              <a:t>: حيث يقع فعل المعرفة على مفعول واحد، مثال قوله تعالى </a:t>
            </a:r>
            <a:r>
              <a:rPr lang="ar-SA" sz="2800" b="1" dirty="0" smtClean="0">
                <a:solidFill>
                  <a:srgbClr val="0070C0"/>
                </a:solidFill>
              </a:rPr>
              <a:t>«فعرفهم وهم له منكرون» </a:t>
            </a:r>
            <a:r>
              <a:rPr lang="ar-SA" sz="2800" b="1" dirty="0" smtClean="0">
                <a:solidFill>
                  <a:schemeClr val="tx2"/>
                </a:solidFill>
              </a:rPr>
              <a:t>بينما يقتضي فعل العلم مفعولين كقوله تعالى </a:t>
            </a:r>
            <a:r>
              <a:rPr lang="ar-SA" sz="2800" b="1" dirty="0" smtClean="0">
                <a:solidFill>
                  <a:srgbClr val="0070C0"/>
                </a:solidFill>
              </a:rPr>
              <a:t>«فإن علمتموهن مؤمنات». </a:t>
            </a:r>
            <a:r>
              <a:rPr lang="ar-SA" sz="2800" b="1" dirty="0" smtClean="0">
                <a:solidFill>
                  <a:schemeClr val="tx2"/>
                </a:solidFill>
              </a:rPr>
              <a:t>فإن وقع على مفعول واحد كان بمعنى المعرفة كما في قوله تعالى </a:t>
            </a:r>
            <a:r>
              <a:rPr lang="ar-SA" sz="2800" b="1" dirty="0" smtClean="0">
                <a:solidFill>
                  <a:srgbClr val="0070C0"/>
                </a:solidFill>
              </a:rPr>
              <a:t>«وآخرين من دونهم لا تعلمونهم الله يعلمهم».  </a:t>
            </a:r>
          </a:p>
          <a:p>
            <a:pPr algn="just">
              <a:buFontTx/>
              <a:buNone/>
            </a:pPr>
            <a:r>
              <a:rPr lang="ar-SA" sz="2800" b="1" dirty="0" smtClean="0">
                <a:solidFill>
                  <a:srgbClr val="FF0000"/>
                </a:solidFill>
              </a:rPr>
              <a:t>2- الفرق المعنوي</a:t>
            </a:r>
            <a:r>
              <a:rPr lang="ar-SA" sz="2800" b="1" dirty="0" smtClean="0">
                <a:solidFill>
                  <a:schemeClr val="tx2"/>
                </a:solidFill>
              </a:rPr>
              <a:t>: الذي يتجلى في أنّ المعرفة تتعلق بذات الشيء والعلم يتعلّق بأحواله. تقول عرفت الرجل، وعلمته صالحا. </a:t>
            </a:r>
          </a:p>
          <a:p>
            <a:pPr algn="just">
              <a:buFontTx/>
              <a:buNone/>
            </a:pPr>
            <a:r>
              <a:rPr lang="ar-SA" sz="2800" b="1" dirty="0" smtClean="0">
                <a:solidFill>
                  <a:schemeClr val="tx2"/>
                </a:solidFill>
              </a:rPr>
              <a:t>الخلاصة في العلاقة بين العلم والمعرفة في القرآن:</a:t>
            </a:r>
          </a:p>
          <a:p>
            <a:pPr algn="just">
              <a:buFontTx/>
              <a:buNone/>
            </a:pPr>
            <a:r>
              <a:rPr lang="ar-SA" sz="2700" b="1" dirty="0" smtClean="0">
                <a:solidFill>
                  <a:srgbClr val="C00000"/>
                </a:solidFill>
              </a:rPr>
              <a:t>أنّ العلم أعمّ وأكمل من المعرفة</a:t>
            </a:r>
            <a:r>
              <a:rPr lang="ar-SA" sz="2700" b="1" dirty="0" smtClean="0">
                <a:solidFill>
                  <a:schemeClr val="tx2"/>
                </a:solidFill>
              </a:rPr>
              <a:t>، ولهذا وصف الله نفسه بالعلم دون المعرفة، التي هي: إدراك قاصر بالنسبة للعلم وسيلتها التفكير والتعقل. </a:t>
            </a:r>
          </a:p>
          <a:p>
            <a:pPr algn="just">
              <a:buFontTx/>
              <a:buNone/>
            </a:pPr>
            <a:endParaRPr lang="ar-SA" sz="24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82549688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000" b="1" dirty="0" smtClean="0">
                <a:solidFill>
                  <a:srgbClr val="FF0000"/>
                </a:solidFill>
              </a:rPr>
              <a:t>المعرفة والعلم في الاصطلاح</a:t>
            </a:r>
          </a:p>
          <a:p>
            <a:pPr algn="just">
              <a:buFontTx/>
              <a:buNone/>
            </a:pPr>
            <a:r>
              <a:rPr lang="ar-SA" sz="2400" b="1" dirty="0" smtClean="0">
                <a:solidFill>
                  <a:schemeClr val="tx2"/>
                </a:solidFill>
              </a:rPr>
              <a:t>عرف الجرجاني المعرفة بأنها: </a:t>
            </a:r>
            <a:r>
              <a:rPr lang="ar-SA" sz="2400" b="1" dirty="0" smtClean="0">
                <a:solidFill>
                  <a:srgbClr val="00B050"/>
                </a:solidFill>
              </a:rPr>
              <a:t>«إدراك الشّيء على ما هو به، والعلم كذلك، سوى أنّ المعرفة مسبوقة بجهل، خلافا للعلم. ولهذا يسمى الحق تعالى بالعالم، دون العارف».</a:t>
            </a:r>
          </a:p>
          <a:p>
            <a:pPr algn="just">
              <a:buFontTx/>
              <a:buNone/>
            </a:pPr>
            <a:r>
              <a:rPr lang="ar-SA" sz="2400" b="1" dirty="0" smtClean="0">
                <a:solidFill>
                  <a:schemeClr val="tx2"/>
                </a:solidFill>
              </a:rPr>
              <a:t>وعليه فإن المعرفة إدراك مطلق أو إدراك ناقص بالنسبة إلى العلم.</a:t>
            </a:r>
          </a:p>
          <a:p>
            <a:pPr algn="just">
              <a:buFontTx/>
              <a:buNone/>
            </a:pPr>
            <a:r>
              <a:rPr lang="ar-SA" sz="2400" b="1" dirty="0" smtClean="0">
                <a:solidFill>
                  <a:schemeClr val="tx2"/>
                </a:solidFill>
              </a:rPr>
              <a:t>أما </a:t>
            </a:r>
            <a:r>
              <a:rPr lang="ar-SA" sz="2400" b="1" dirty="0" smtClean="0">
                <a:solidFill>
                  <a:srgbClr val="C0821C"/>
                </a:solidFill>
              </a:rPr>
              <a:t>الفلاسفة المحدثين</a:t>
            </a:r>
            <a:r>
              <a:rPr lang="ar-SA" sz="2400" b="1" dirty="0" smtClean="0">
                <a:solidFill>
                  <a:schemeClr val="tx2"/>
                </a:solidFill>
              </a:rPr>
              <a:t>، فإن لفظ المعرفة يطلق عندهم على </a:t>
            </a:r>
            <a:r>
              <a:rPr lang="ar-SA" sz="2400" b="1" dirty="0" smtClean="0">
                <a:solidFill>
                  <a:srgbClr val="C0821C"/>
                </a:solidFill>
              </a:rPr>
              <a:t>أربعة معان</a:t>
            </a:r>
            <a:r>
              <a:rPr lang="ar-SA" sz="2400" b="1" dirty="0" smtClean="0">
                <a:solidFill>
                  <a:schemeClr val="tx2"/>
                </a:solidFill>
              </a:rPr>
              <a:t>:</a:t>
            </a:r>
          </a:p>
          <a:p>
            <a:pPr algn="just">
              <a:buFontTx/>
              <a:buNone/>
            </a:pPr>
            <a:r>
              <a:rPr lang="ar-SA" sz="2400" b="1" dirty="0" smtClean="0">
                <a:solidFill>
                  <a:srgbClr val="FF0000"/>
                </a:solidFill>
              </a:rPr>
              <a:t>1-</a:t>
            </a:r>
            <a:r>
              <a:rPr lang="ar-SA" sz="2400" b="1" dirty="0" smtClean="0">
                <a:solidFill>
                  <a:schemeClr val="tx2"/>
                </a:solidFill>
              </a:rPr>
              <a:t> الفعل العقلي الذي يتم به حصول صورة الشيء في الذهن</a:t>
            </a:r>
          </a:p>
          <a:p>
            <a:pPr algn="just">
              <a:buFontTx/>
              <a:buNone/>
            </a:pPr>
            <a:r>
              <a:rPr lang="ar-SA" sz="2400" b="1" dirty="0" smtClean="0">
                <a:solidFill>
                  <a:srgbClr val="FF0000"/>
                </a:solidFill>
              </a:rPr>
              <a:t>2-</a:t>
            </a:r>
            <a:r>
              <a:rPr lang="ar-SA" sz="2400" b="1" dirty="0" smtClean="0">
                <a:solidFill>
                  <a:schemeClr val="tx2"/>
                </a:solidFill>
              </a:rPr>
              <a:t> الفعل العقلي الذي يتم به النفاذ إلى جوهر الموضوع</a:t>
            </a:r>
          </a:p>
          <a:p>
            <a:pPr algn="just">
              <a:buFontTx/>
              <a:buNone/>
            </a:pPr>
            <a:r>
              <a:rPr lang="ar-SA" sz="2400" b="1" dirty="0" smtClean="0">
                <a:solidFill>
                  <a:srgbClr val="FF0000"/>
                </a:solidFill>
              </a:rPr>
              <a:t>3-</a:t>
            </a:r>
            <a:r>
              <a:rPr lang="ar-SA" sz="2400" b="1" dirty="0" smtClean="0">
                <a:solidFill>
                  <a:schemeClr val="tx2"/>
                </a:solidFill>
              </a:rPr>
              <a:t> مضمون المعرفة بالمعنى الأول</a:t>
            </a:r>
          </a:p>
          <a:p>
            <a:pPr algn="just">
              <a:buFontTx/>
              <a:buNone/>
            </a:pPr>
            <a:r>
              <a:rPr lang="ar-SA" sz="2400" b="1" dirty="0" smtClean="0">
                <a:solidFill>
                  <a:srgbClr val="FF0000"/>
                </a:solidFill>
              </a:rPr>
              <a:t>4-</a:t>
            </a:r>
            <a:r>
              <a:rPr lang="ar-SA" sz="2400" b="1" dirty="0" smtClean="0">
                <a:solidFill>
                  <a:schemeClr val="tx2"/>
                </a:solidFill>
              </a:rPr>
              <a:t> مضمون المعرفة بالمعنى الثاني</a:t>
            </a:r>
          </a:p>
          <a:p>
            <a:pPr algn="just">
              <a:buFontTx/>
              <a:buNone/>
            </a:pPr>
            <a:r>
              <a:rPr lang="ar-SA" sz="2400" b="1" dirty="0" smtClean="0">
                <a:solidFill>
                  <a:schemeClr val="tx2"/>
                </a:solidFill>
              </a:rPr>
              <a:t>المعنى 3 و 4 هما نتيجة المعنى 1 و 2</a:t>
            </a:r>
          </a:p>
          <a:p>
            <a:pPr algn="just">
              <a:buFontTx/>
              <a:buNone/>
            </a:pPr>
            <a:r>
              <a:rPr lang="ar-SA" sz="2400" b="1" dirty="0" smtClean="0">
                <a:solidFill>
                  <a:schemeClr val="tx2"/>
                </a:solidFill>
              </a:rPr>
              <a:t>المعنى 1 و 2 يمثلان درجتين في المعرفة هما التصور والتصديق.</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09002046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fade">
                                      <p:cBhvr>
                                        <p:cTn id="52" dur="2000"/>
                                        <p:tgtEl>
                                          <p:spTgt spid="1945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b="1" dirty="0" smtClean="0">
                <a:solidFill>
                  <a:schemeClr val="tx2"/>
                </a:solidFill>
              </a:rPr>
              <a:t>وهنا يذهب ابن القيم رحمه الله إلى أن المعرفة تصور والعلم تصديق، وهم يلتقون معه في هذا.</a:t>
            </a:r>
          </a:p>
          <a:p>
            <a:pPr algn="just">
              <a:buFontTx/>
              <a:buNone/>
            </a:pPr>
            <a:r>
              <a:rPr lang="ar-SA" sz="4000" b="1" dirty="0" smtClean="0">
                <a:solidFill>
                  <a:srgbClr val="FF0000"/>
                </a:solidFill>
              </a:rPr>
              <a:t>2- العلم</a:t>
            </a:r>
          </a:p>
          <a:p>
            <a:pPr algn="just">
              <a:buFontTx/>
              <a:buNone/>
            </a:pPr>
            <a:r>
              <a:rPr lang="ar-SA" sz="2400" b="1" dirty="0" smtClean="0">
                <a:solidFill>
                  <a:schemeClr val="tx2"/>
                </a:solidFill>
              </a:rPr>
              <a:t>اختلف العلماء في حدّ العلم:</a:t>
            </a:r>
          </a:p>
          <a:p>
            <a:pPr algn="just">
              <a:buFontTx/>
              <a:buNone/>
            </a:pPr>
            <a:r>
              <a:rPr lang="ar-SA" sz="2400" b="1" dirty="0" smtClean="0">
                <a:solidFill>
                  <a:schemeClr val="tx2"/>
                </a:solidFill>
              </a:rPr>
              <a:t>منهم من قال: </a:t>
            </a:r>
            <a:r>
              <a:rPr lang="ar-SA" sz="2400" b="1" dirty="0" smtClean="0">
                <a:solidFill>
                  <a:srgbClr val="C0821C"/>
                </a:solidFill>
              </a:rPr>
              <a:t>لا يُحدّ</a:t>
            </a:r>
            <a:r>
              <a:rPr lang="ar-SA" sz="2400" b="1" dirty="0" smtClean="0">
                <a:solidFill>
                  <a:schemeClr val="tx2"/>
                </a:solidFill>
              </a:rPr>
              <a:t>: مثل </a:t>
            </a:r>
            <a:r>
              <a:rPr lang="ar-SA" sz="2400" b="1" dirty="0" smtClean="0">
                <a:solidFill>
                  <a:srgbClr val="0070C0"/>
                </a:solidFill>
              </a:rPr>
              <a:t>الرازي والجويني والغزالي</a:t>
            </a:r>
          </a:p>
          <a:p>
            <a:pPr algn="just">
              <a:buFontTx/>
              <a:buNone/>
            </a:pPr>
            <a:r>
              <a:rPr lang="ar-SA" sz="2400" b="1" dirty="0" smtClean="0">
                <a:solidFill>
                  <a:schemeClr val="tx2"/>
                </a:solidFill>
              </a:rPr>
              <a:t>ومنهم من عرّفه بأنه «</a:t>
            </a:r>
            <a:r>
              <a:rPr lang="ar-SA" sz="2400" b="1" dirty="0" smtClean="0">
                <a:solidFill>
                  <a:srgbClr val="C0821C"/>
                </a:solidFill>
              </a:rPr>
              <a:t>معرفة المعلوم على ما هو به» </a:t>
            </a:r>
            <a:r>
              <a:rPr lang="ar-SA" sz="2400" b="1" dirty="0" smtClean="0">
                <a:solidFill>
                  <a:schemeClr val="tx2"/>
                </a:solidFill>
              </a:rPr>
              <a:t>وهم </a:t>
            </a:r>
            <a:r>
              <a:rPr lang="ar-SA" sz="2400" b="1" dirty="0" smtClean="0">
                <a:solidFill>
                  <a:srgbClr val="0070C0"/>
                </a:solidFill>
              </a:rPr>
              <a:t>الباقلاني والباجي.</a:t>
            </a:r>
          </a:p>
          <a:p>
            <a:pPr algn="just">
              <a:buFontTx/>
              <a:buNone/>
            </a:pPr>
            <a:r>
              <a:rPr lang="ar-SA" sz="2400" b="1" dirty="0" smtClean="0">
                <a:solidFill>
                  <a:schemeClr val="tx2"/>
                </a:solidFill>
              </a:rPr>
              <a:t>أما في </a:t>
            </a:r>
            <a:r>
              <a:rPr lang="ar-SA" sz="2400" b="1" dirty="0" smtClean="0">
                <a:solidFill>
                  <a:srgbClr val="00B050"/>
                </a:solidFill>
              </a:rPr>
              <a:t>الفلسفة المعاصرة</a:t>
            </a:r>
            <a:r>
              <a:rPr lang="ar-SA" sz="2400" b="1" dirty="0" smtClean="0">
                <a:solidFill>
                  <a:schemeClr val="tx2"/>
                </a:solidFill>
              </a:rPr>
              <a:t>: فإن العلم، كما يقول </a:t>
            </a:r>
            <a:r>
              <a:rPr lang="ar-SA" sz="2400" b="1" dirty="0" smtClean="0">
                <a:solidFill>
                  <a:srgbClr val="00B050"/>
                </a:solidFill>
              </a:rPr>
              <a:t>أوقست كونت </a:t>
            </a:r>
            <a:r>
              <a:rPr lang="ar-SA" sz="2400" b="1" dirty="0" smtClean="0">
                <a:solidFill>
                  <a:schemeClr val="tx2"/>
                </a:solidFill>
              </a:rPr>
              <a:t>«معرفة القوانين الحقيقية للظواهر الطبيعية، ولا طريق له إلا التجربة».</a:t>
            </a:r>
          </a:p>
          <a:p>
            <a:pPr algn="just">
              <a:buFontTx/>
              <a:buNone/>
            </a:pPr>
            <a:r>
              <a:rPr lang="ar-SA" sz="2400" b="1" dirty="0" smtClean="0">
                <a:solidFill>
                  <a:schemeClr val="tx2"/>
                </a:solidFill>
              </a:rPr>
              <a:t>ويذهب </a:t>
            </a:r>
            <a:r>
              <a:rPr lang="ar-SA" sz="2400" b="1" dirty="0" smtClean="0">
                <a:solidFill>
                  <a:srgbClr val="00B050"/>
                </a:solidFill>
              </a:rPr>
              <a:t>إميل باترو </a:t>
            </a:r>
            <a:r>
              <a:rPr lang="ar-SA" sz="2400" b="1" dirty="0" smtClean="0">
                <a:solidFill>
                  <a:schemeClr val="tx2"/>
                </a:solidFill>
              </a:rPr>
              <a:t>إلى أن «المقصود بالعلم هو مجموعة المعارف الوضعية التي حصّلها الإنسان».</a:t>
            </a:r>
          </a:p>
          <a:p>
            <a:pPr algn="just">
              <a:buFontTx/>
              <a:buNone/>
            </a:pPr>
            <a:r>
              <a:rPr lang="ar-SA" sz="2400" b="1" dirty="0" smtClean="0">
                <a:solidFill>
                  <a:schemeClr val="tx2"/>
                </a:solidFill>
              </a:rPr>
              <a:t>وعليه فإن العلم، باصطلاحهم، محصور مصدرا في التجربة وميدانا في المجال الرياضي والطبيعي، وما يقبل موضوعه الخضوع للتجربة والاستقراء والمقاييس </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14741631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b="1" dirty="0" smtClean="0">
                <a:solidFill>
                  <a:schemeClr val="tx2"/>
                </a:solidFill>
              </a:rPr>
              <a:t>الكمية.</a:t>
            </a:r>
          </a:p>
          <a:p>
            <a:pPr algn="just">
              <a:buFontTx/>
              <a:buNone/>
            </a:pPr>
            <a:r>
              <a:rPr lang="ar-SA" sz="2400" b="1" dirty="0" smtClean="0">
                <a:solidFill>
                  <a:schemeClr val="tx2"/>
                </a:solidFill>
              </a:rPr>
              <a:t>هذا الاتجاه الذي يحصر العلم في ما جاء عن طريق التجربة والخبرة الحسية وحدها إلى إنكار العلم فيما يتجاوز ميدان التجربة وهو عالم الطبيعة، وإنكار عالم ما وراء الطبيعة، وكل ما كان مصدره الوحي الإلهي أو الشعور الأخلاقي من العلوم.</a:t>
            </a:r>
          </a:p>
          <a:p>
            <a:pPr algn="just">
              <a:buFontTx/>
              <a:buNone/>
            </a:pPr>
            <a:r>
              <a:rPr lang="ar-SA" sz="2400" b="1" dirty="0" smtClean="0">
                <a:solidFill>
                  <a:schemeClr val="tx2"/>
                </a:solidFill>
              </a:rPr>
              <a:t>وهذا التصور مخالف لمفهوم العلم في الإسلام، فإن مسماه يشمل </a:t>
            </a:r>
            <a:r>
              <a:rPr lang="ar-SA" sz="2400" b="1" dirty="0" smtClean="0">
                <a:solidFill>
                  <a:srgbClr val="00B050"/>
                </a:solidFill>
              </a:rPr>
              <a:t>«جميع أنواع المعارف الإنسانية سواء كان مصدرها العقل كالرياضيات، أو الحس والتجربة كالطب أو النقل والسماع كاللغة أو الوحي والنقل كعلوم الدين».</a:t>
            </a:r>
          </a:p>
          <a:p>
            <a:pPr algn="just">
              <a:buFontTx/>
              <a:buNone/>
            </a:pPr>
            <a:r>
              <a:rPr lang="ar-SA" sz="2400" b="1" dirty="0" smtClean="0">
                <a:solidFill>
                  <a:schemeClr val="tx2"/>
                </a:solidFill>
              </a:rPr>
              <a:t>يقول </a:t>
            </a:r>
            <a:r>
              <a:rPr lang="ar-SA" sz="2400" b="1" dirty="0" smtClean="0">
                <a:solidFill>
                  <a:srgbClr val="C0821C"/>
                </a:solidFill>
              </a:rPr>
              <a:t>ابن تيمية </a:t>
            </a:r>
            <a:r>
              <a:rPr lang="ar-SA" sz="2400" b="1" dirty="0" smtClean="0">
                <a:solidFill>
                  <a:schemeClr val="tx2"/>
                </a:solidFill>
              </a:rPr>
              <a:t>«قد يراد بالعلم الكلام المأثور عن المعصوم، فإنه قد ثبت أنه علم لقوله تعالى </a:t>
            </a:r>
            <a:r>
              <a:rPr lang="ar-SA" sz="2400" b="1" dirty="0" smtClean="0">
                <a:solidFill>
                  <a:srgbClr val="FF0000"/>
                </a:solidFill>
              </a:rPr>
              <a:t>(فمن حاجّك فيه من بعد ما جاءك من العلم)» </a:t>
            </a:r>
          </a:p>
          <a:p>
            <a:pPr algn="just">
              <a:buFontTx/>
              <a:buNone/>
            </a:pPr>
            <a:r>
              <a:rPr lang="ar-SA" sz="2400" b="1" dirty="0" smtClean="0">
                <a:solidFill>
                  <a:schemeClr val="tx2"/>
                </a:solidFill>
              </a:rPr>
              <a:t>ولقد أدرك بعض العلماء المسليمن ما ينطوي عليه هذا الاتجاه من خطر القضاء على العلم الشرعي والتهوين من شأنه في مقابل العلم الطبيعي، فناقشوه وردّوه.</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40089757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3600" b="1" dirty="0" smtClean="0">
                <a:solidFill>
                  <a:srgbClr val="FF0000"/>
                </a:solidFill>
              </a:rPr>
              <a:t>النظرية:</a:t>
            </a:r>
          </a:p>
          <a:p>
            <a:pPr algn="just">
              <a:buFontTx/>
              <a:buNone/>
            </a:pPr>
            <a:r>
              <a:rPr lang="ar-SA" sz="2800" b="1" dirty="0" smtClean="0">
                <a:solidFill>
                  <a:srgbClr val="0070C0"/>
                </a:solidFill>
              </a:rPr>
              <a:t>النظر: </a:t>
            </a:r>
            <a:r>
              <a:rPr lang="ar-SA" sz="2800" b="1" dirty="0" smtClean="0">
                <a:solidFill>
                  <a:schemeClr val="tx2"/>
                </a:solidFill>
              </a:rPr>
              <a:t>هو الفكر الذي تطلب به المعرفة أي إنّه «فعل صادر عن النّفس لاستحصال المجهولات من المعلومات».</a:t>
            </a:r>
          </a:p>
          <a:p>
            <a:pPr algn="just">
              <a:buFontTx/>
              <a:buNone/>
            </a:pPr>
            <a:r>
              <a:rPr lang="ar-SA" sz="2800" b="1" dirty="0" smtClean="0">
                <a:solidFill>
                  <a:srgbClr val="0070C0"/>
                </a:solidFill>
              </a:rPr>
              <a:t>والعلوم النظرية </a:t>
            </a:r>
            <a:r>
              <a:rPr lang="ar-SA" sz="2800" b="1" dirty="0" smtClean="0">
                <a:solidFill>
                  <a:schemeClr val="tx2"/>
                </a:solidFill>
              </a:rPr>
              <a:t>مقابلة للعلوم العملية وللعلوم التجريبية.</a:t>
            </a:r>
          </a:p>
          <a:p>
            <a:pPr algn="just">
              <a:buFontTx/>
              <a:buNone/>
            </a:pPr>
            <a:r>
              <a:rPr lang="ar-SA" sz="2800" b="1" dirty="0" smtClean="0">
                <a:solidFill>
                  <a:srgbClr val="0070C0"/>
                </a:solidFill>
              </a:rPr>
              <a:t>أما النظرية</a:t>
            </a:r>
            <a:r>
              <a:rPr lang="ar-SA" sz="2800" b="1" dirty="0" smtClean="0">
                <a:solidFill>
                  <a:schemeClr val="tx2"/>
                </a:solidFill>
              </a:rPr>
              <a:t>: فهي عند الفلاسفة المحدثين «تركيب عقلي مؤلف من تصورات منسقة تهدف إلى ربط النتائج بالمبادئ».</a:t>
            </a:r>
          </a:p>
          <a:p>
            <a:pPr algn="just">
              <a:buFontTx/>
              <a:buNone/>
            </a:pPr>
            <a:r>
              <a:rPr lang="ar-SA" sz="3600" b="1" dirty="0" smtClean="0">
                <a:solidFill>
                  <a:srgbClr val="FF0000"/>
                </a:solidFill>
              </a:rPr>
              <a:t>تعريف نظرية المعرفة:</a:t>
            </a:r>
          </a:p>
          <a:p>
            <a:pPr algn="just">
              <a:buFontTx/>
              <a:buNone/>
            </a:pPr>
            <a:r>
              <a:rPr lang="ar-SA" sz="2800" b="1" dirty="0" smtClean="0">
                <a:solidFill>
                  <a:schemeClr val="tx2"/>
                </a:solidFill>
              </a:rPr>
              <a:t>هي النظرية التي تبحث في مبادئ المعرفة الإنسانية وطبيعتها ومصدرها وقيمتها وحدودها، وفي الصلة بين الذات المدركة والموضوع المدرك، وبيان إلى أي مدى تكون تصوراتنا مطابقة لواقع الشيء المستقل عن الذهن الذي تناوله.</a:t>
            </a:r>
          </a:p>
          <a:p>
            <a:pPr algn="just">
              <a:buFontTx/>
              <a:buNone/>
            </a:pPr>
            <a:endParaRPr lang="ar-SA" sz="2400" b="1" dirty="0" smtClean="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49518368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b="1" dirty="0" smtClean="0">
                <a:solidFill>
                  <a:srgbClr val="0070C0"/>
                </a:solidFill>
              </a:rPr>
              <a:t>والعناصر</a:t>
            </a:r>
            <a:r>
              <a:rPr lang="ar-SA" sz="2400" b="1" dirty="0" smtClean="0">
                <a:solidFill>
                  <a:schemeClr val="tx2"/>
                </a:solidFill>
              </a:rPr>
              <a:t> التي تبحثها هذه النظرية هي:</a:t>
            </a:r>
          </a:p>
          <a:p>
            <a:pPr algn="just">
              <a:buFontTx/>
              <a:buNone/>
            </a:pPr>
            <a:r>
              <a:rPr lang="ar-SA" sz="2400" b="1" dirty="0" smtClean="0">
                <a:solidFill>
                  <a:srgbClr val="FF0000"/>
                </a:solidFill>
              </a:rPr>
              <a:t>1-</a:t>
            </a:r>
            <a:r>
              <a:rPr lang="ar-SA" sz="2400" b="1" dirty="0" smtClean="0">
                <a:solidFill>
                  <a:schemeClr val="tx2"/>
                </a:solidFill>
              </a:rPr>
              <a:t> إمكان المعرفة، فتواجه مشكلة الشك في الحقيقة والتيقن بها</a:t>
            </a:r>
          </a:p>
          <a:p>
            <a:pPr algn="just">
              <a:buFontTx/>
              <a:buNone/>
            </a:pPr>
            <a:r>
              <a:rPr lang="ar-SA" sz="2400" b="1" dirty="0" smtClean="0">
                <a:solidFill>
                  <a:srgbClr val="FF0000"/>
                </a:solidFill>
              </a:rPr>
              <a:t>2-</a:t>
            </a:r>
            <a:r>
              <a:rPr lang="ar-SA" sz="2400" b="1" dirty="0" smtClean="0">
                <a:solidFill>
                  <a:schemeClr val="tx2"/>
                </a:solidFill>
              </a:rPr>
              <a:t> التفريق بين المعرفة القبلية التي تسبق التجربة والمعرفة التي تجيء اكتسابا (المكتسبة أو البعدية).</a:t>
            </a:r>
          </a:p>
          <a:p>
            <a:pPr algn="just">
              <a:buFontTx/>
              <a:buNone/>
            </a:pPr>
            <a:r>
              <a:rPr lang="ar-SA" sz="2400" b="1" dirty="0" smtClean="0">
                <a:solidFill>
                  <a:srgbClr val="FF0000"/>
                </a:solidFill>
              </a:rPr>
              <a:t>3-</a:t>
            </a:r>
            <a:r>
              <a:rPr lang="ar-SA" sz="2400" b="1" dirty="0" smtClean="0">
                <a:solidFill>
                  <a:schemeClr val="tx2"/>
                </a:solidFill>
              </a:rPr>
              <a:t> تبحث في الشروط التي تصير بها الأحكام ممكنة والتي تبرر وصف الحقيقة بالصدق المطلق إذا كان في الإمكان.</a:t>
            </a:r>
          </a:p>
          <a:p>
            <a:pPr algn="just">
              <a:buFontTx/>
              <a:buNone/>
            </a:pPr>
            <a:r>
              <a:rPr lang="ar-SA" sz="2400" b="1" dirty="0" smtClean="0">
                <a:solidFill>
                  <a:srgbClr val="FF0000"/>
                </a:solidFill>
              </a:rPr>
              <a:t>4-</a:t>
            </a:r>
            <a:r>
              <a:rPr lang="ar-SA" sz="2400" b="1" dirty="0" smtClean="0">
                <a:solidFill>
                  <a:schemeClr val="tx2"/>
                </a:solidFill>
              </a:rPr>
              <a:t> تبحث في الوسائل التي تتحقق المعرفة من خلالها والمصادر التي تجيء عن طريقها.</a:t>
            </a:r>
          </a:p>
          <a:p>
            <a:pPr algn="just">
              <a:buFontTx/>
              <a:buNone/>
            </a:pPr>
            <a:r>
              <a:rPr lang="ar-SA" sz="2400" b="1" dirty="0" smtClean="0">
                <a:solidFill>
                  <a:srgbClr val="FF0000"/>
                </a:solidFill>
              </a:rPr>
              <a:t>5-</a:t>
            </a:r>
            <a:r>
              <a:rPr lang="ar-SA" sz="2400" b="1" dirty="0" smtClean="0">
                <a:solidFill>
                  <a:schemeClr val="tx2"/>
                </a:solidFill>
              </a:rPr>
              <a:t> تدرس طبيعة المعرفة من حيث اتّصال قوى الإدراك بالشيء المدرك وعلاقة الأشياء المدركة بالقوى التي تدركها.</a:t>
            </a:r>
          </a:p>
          <a:p>
            <a:pPr algn="just">
              <a:buNone/>
            </a:pPr>
            <a:r>
              <a:rPr lang="ar-SA" sz="2400" b="1" dirty="0">
                <a:solidFill>
                  <a:schemeClr val="tx2"/>
                </a:solidFill>
              </a:rPr>
              <a:t>ومباحث النظرية تتناول مجالا أوسع من هذه العلوم الجزئية وأشمل، حيث تبحث في أصول المعرفة العامة التي تشترك أغلب العلوم الجزئية في الانتفاع بها.</a:t>
            </a:r>
          </a:p>
          <a:p>
            <a:pPr algn="just">
              <a:buFontTx/>
              <a:buNone/>
            </a:pPr>
            <a:endParaRPr lang="ar-SA" sz="2400" b="1" dirty="0" smtClean="0">
              <a:solidFill>
                <a:schemeClr val="tx2"/>
              </a:solidFill>
            </a:endParaRPr>
          </a:p>
          <a:p>
            <a:pPr algn="just">
              <a:buFontTx/>
              <a:buNone/>
            </a:pPr>
            <a:endParaRPr lang="ar-SA" sz="2400" b="1" dirty="0" smtClean="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492560846"/>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smtClean="0">
                <a:solidFill>
                  <a:schemeClr val="tx2"/>
                </a:solidFill>
              </a:rPr>
              <a:t>تمت </a:t>
            </a:r>
            <a:r>
              <a:rPr lang="ar-SA" sz="4000" b="1" smtClean="0">
                <a:solidFill>
                  <a:schemeClr val="tx2"/>
                </a:solidFill>
              </a:rPr>
              <a:t>المحاضرة الأولى </a:t>
            </a:r>
            <a:r>
              <a:rPr lang="ar-SA" sz="4000" b="1" dirty="0" smtClean="0">
                <a:solidFill>
                  <a:schemeClr val="tx2"/>
                </a:solidFill>
              </a:rPr>
              <a:t>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421185729"/>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11035</TotalTime>
  <Words>1115</Words>
  <Application>Microsoft Office PowerPoint</Application>
  <PresentationFormat>عرض على الشاشة (3:4)‏</PresentationFormat>
  <Paragraphs>128</Paragraphs>
  <Slides>24</Slides>
  <Notes>16</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325</cp:revision>
  <dcterms:created xsi:type="dcterms:W3CDTF">2007-02-01T07:37:04Z</dcterms:created>
  <dcterms:modified xsi:type="dcterms:W3CDTF">2016-02-06T19:20:50Z</dcterms:modified>
</cp:coreProperties>
</file>