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2"/>
  </p:sldMasterIdLst>
  <p:notesMasterIdLst>
    <p:notesMasterId r:id="rId20"/>
  </p:notesMasterIdLst>
  <p:sldIdLst>
    <p:sldId id="355" r:id="rId3"/>
    <p:sldId id="382" r:id="rId4"/>
    <p:sldId id="360" r:id="rId5"/>
    <p:sldId id="381" r:id="rId6"/>
    <p:sldId id="362" r:id="rId7"/>
    <p:sldId id="363" r:id="rId8"/>
    <p:sldId id="364" r:id="rId9"/>
    <p:sldId id="366" r:id="rId10"/>
    <p:sldId id="361" r:id="rId11"/>
    <p:sldId id="374" r:id="rId12"/>
    <p:sldId id="375" r:id="rId13"/>
    <p:sldId id="376" r:id="rId14"/>
    <p:sldId id="359" r:id="rId15"/>
    <p:sldId id="358" r:id="rId16"/>
    <p:sldId id="378" r:id="rId17"/>
    <p:sldId id="379" r:id="rId18"/>
    <p:sldId id="380" r:id="rId19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000099"/>
    <a:srgbClr val="99A103"/>
    <a:srgbClr val="C0821C"/>
    <a:srgbClr val="33CCFF"/>
    <a:srgbClr val="E7B057"/>
    <a:srgbClr val="FBE93B"/>
    <a:srgbClr val="D4D4CA"/>
    <a:srgbClr val="CDA30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31" autoAdjust="0"/>
    <p:restoredTop sz="94667" autoAdjust="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5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50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5DABBA-B39C-4868-A481-46569F3F1B8C}" type="datetimeFigureOut">
              <a:rPr lang="ar-TN" smtClean="0"/>
              <a:pPr/>
              <a:t>27-04-1437</a:t>
            </a:fld>
            <a:endParaRPr lang="ar-T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T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80AC66-63D3-4E33-986A-1FB1C61856E9}" type="slidenum">
              <a:rPr lang="ar-TN" smtClean="0"/>
              <a:pPr/>
              <a:t>‹#›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xmlns="" val="389724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43436-F84A-4783-8735-4BF514F455C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B85A5-07A5-4D04-B613-D57A7D61990D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F64E7-3910-4419-9848-ED0022EDFAA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9C516-5335-45CE-BCE2-7C7D00384C21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E37B1-69AB-4D57-AA60-7EE69CC65F85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C5F6-7023-4C97-A5FA-9F3B9B0E19D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54F12-EFC0-4A5B-9CE2-04CB1398A112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2B778-29A2-4180-9D37-96738B045B04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91768-E5FC-40CB-B15C-4E5882C31F7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660B-19A7-4DBB-8974-CC77373F7516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7DC2-9ECD-42AC-B1F7-EC13A84DE57F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7504070-FA78-445C-9152-0944A9656D8B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287AAF-9757-478A-A182-4850B3D0CB97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33CCFF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0175ED2-AE43-410F-9732-699898879F4D}" type="slidenum">
              <a:rPr lang="ar-SA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ransition>
    <p:wipe dir="u"/>
    <p:sndAc>
      <p:stSnd>
        <p:snd r:embed="rId15" name="chimes.wav"/>
      </p:stSnd>
    </p:sndAc>
  </p:transition>
  <p:timing>
    <p:tnLst>
      <p:par>
        <p:cTn id="1" dur="indefinite" restart="never" nodeType="tmRoot"/>
      </p:par>
    </p:tnLst>
  </p:timing>
  <p:hf hd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TN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6000" b="1" dirty="0" smtClean="0">
                <a:solidFill>
                  <a:srgbClr val="003366"/>
                </a:solidFill>
                <a:latin typeface="Andalus" pitchFamily="18" charset="-78"/>
                <a:cs typeface="Al-Mothnna" pitchFamily="2" charset="-78"/>
              </a:rPr>
              <a:t>بسم الله الرحمن الرحيم</a:t>
            </a:r>
          </a:p>
          <a:p>
            <a:pPr algn="ctr">
              <a:buNone/>
            </a:pPr>
            <a:r>
              <a:rPr lang="ar-SA" sz="4000" b="1" dirty="0">
                <a:solidFill>
                  <a:srgbClr val="000099"/>
                </a:solidFill>
              </a:rPr>
              <a:t>المحاضرة </a:t>
            </a:r>
            <a:r>
              <a:rPr lang="ar-SA" sz="4000" b="1" dirty="0" smtClean="0">
                <a:solidFill>
                  <a:srgbClr val="000099"/>
                </a:solidFill>
              </a:rPr>
              <a:t>الثانية</a:t>
            </a:r>
            <a:endParaRPr lang="ar-SA" sz="4000" b="1" dirty="0" smtClean="0">
              <a:solidFill>
                <a:srgbClr val="003366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مقرر نظرية المعرفة</a:t>
            </a: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المستوى السادس</a:t>
            </a: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د. محمد أسود</a:t>
            </a:r>
            <a:endParaRPr lang="ar-SA" sz="5400" b="1" dirty="0" smtClean="0">
              <a:solidFill>
                <a:srgbClr val="003366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91540715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endParaRPr lang="ar-SA" sz="5400" b="1" dirty="0" smtClean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ar-SA" sz="5400" b="1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</a:rPr>
              <a:t>مواضيع المحاضرة الثانية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468357155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</a:rPr>
              <a:t>تاريخ </a:t>
            </a:r>
            <a:r>
              <a:rPr lang="ar-SA" sz="5400" b="1" dirty="0">
                <a:solidFill>
                  <a:srgbClr val="FF0000"/>
                </a:solidFill>
              </a:rPr>
              <a:t>نظرية </a:t>
            </a:r>
            <a:r>
              <a:rPr lang="ar-SA" sz="5400" b="1" dirty="0" smtClean="0">
                <a:solidFill>
                  <a:srgbClr val="FF0000"/>
                </a:solidFill>
              </a:rPr>
              <a:t>المعرفة</a:t>
            </a:r>
          </a:p>
          <a:p>
            <a:pPr algn="just">
              <a:buFontTx/>
              <a:buNone/>
            </a:pPr>
            <a:r>
              <a:rPr lang="ar-SA" sz="5400" b="1" dirty="0" smtClean="0"/>
              <a:t>تاريخ </a:t>
            </a:r>
            <a:r>
              <a:rPr lang="ar-SA" sz="5400" b="1" dirty="0"/>
              <a:t>نظرية المعرفة في </a:t>
            </a:r>
            <a:r>
              <a:rPr lang="ar-SA" sz="5400" b="1" dirty="0" smtClean="0"/>
              <a:t>الفكر الغربي</a:t>
            </a:r>
            <a:r>
              <a:rPr lang="ar-SA" sz="5400" b="1" dirty="0"/>
              <a:t>، المسلمون ونظرية المعرفة، إمكان المعرفة: الإمكان، مذاهب الشك؛ أولاً: الشك المطلق أو </a:t>
            </a:r>
            <a:r>
              <a:rPr lang="ar-SA" sz="5400" b="1" dirty="0" smtClean="0"/>
              <a:t>الحقيقي</a:t>
            </a:r>
            <a:r>
              <a:rPr lang="ar-SA" sz="5400" b="1" dirty="0"/>
              <a:t>.</a:t>
            </a:r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5400" b="1" dirty="0" smtClean="0"/>
              <a:t>ثانياً</a:t>
            </a:r>
            <a:r>
              <a:rPr lang="ar-SA" sz="5400" b="1" dirty="0"/>
              <a:t>: الشك المنهجي، مذهب التيقن والاعتقاد، موقف الإسلام من مسألة إمكان المعرفة: أولاً: وجود الأشياء، ثانياً: معرفة الأشياء، </a:t>
            </a:r>
            <a:r>
              <a:rPr lang="ar-SA" sz="5400" b="1" dirty="0" smtClean="0"/>
              <a:t>ثالثاً</a:t>
            </a:r>
            <a:r>
              <a:rPr lang="ar-SA" sz="5400" b="1" dirty="0"/>
              <a:t>: الشك المنهجي في ضوء </a:t>
            </a:r>
            <a:r>
              <a:rPr lang="ar-SA" sz="5400" b="1" dirty="0" smtClean="0"/>
              <a:t>الإسلام</a:t>
            </a:r>
            <a:r>
              <a:rPr lang="ar-SA" sz="5400" b="1" dirty="0"/>
              <a:t>.</a:t>
            </a:r>
            <a:endParaRPr lang="ar-SA" sz="5400" b="1" dirty="0" smtClean="0"/>
          </a:p>
          <a:p>
            <a:pPr algn="ctr">
              <a:buFontTx/>
              <a:buNone/>
            </a:pPr>
            <a:r>
              <a:rPr lang="ar-SA" sz="5400" b="1" dirty="0" smtClean="0"/>
              <a:t>(ص 52- </a:t>
            </a:r>
            <a:r>
              <a:rPr lang="ar-SA" sz="5400" b="1" dirty="0"/>
              <a:t>70</a:t>
            </a:r>
            <a:r>
              <a:rPr lang="ar-SA" sz="5400" b="1" dirty="0" smtClean="0"/>
              <a:t>).</a:t>
            </a:r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58872747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>
                <a:solidFill>
                  <a:srgbClr val="FF0000"/>
                </a:solidFill>
              </a:rPr>
              <a:t>تاريخ نظرية المعرفة في الفكر الغربي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البحث في مسائل المعرفة قديم قدم البحث في الطبيعة والذات الإنسانيّة والوجود البشري. وقد قام </a:t>
            </a:r>
            <a:r>
              <a:rPr lang="ar-SA" sz="2800" b="1" dirty="0" smtClean="0">
                <a:solidFill>
                  <a:srgbClr val="000099"/>
                </a:solidFill>
              </a:rPr>
              <a:t>الفكر اليوناني</a:t>
            </a:r>
            <a:r>
              <a:rPr lang="ar-SA" sz="2800" b="1" dirty="0" smtClean="0">
                <a:solidFill>
                  <a:schemeClr val="tx2"/>
                </a:solidFill>
              </a:rPr>
              <a:t> في بداياته على فكرة الانتقال </a:t>
            </a:r>
            <a:r>
              <a:rPr lang="ar-SA" sz="2800" b="1" dirty="0" smtClean="0">
                <a:solidFill>
                  <a:srgbClr val="000099"/>
                </a:solidFill>
              </a:rPr>
              <a:t>من الموضوع إلى الذات، ومن الأشياء إلى المعرفة</a:t>
            </a:r>
            <a:r>
              <a:rPr lang="ar-SA" sz="2800" b="1" dirty="0" smtClean="0">
                <a:solidFill>
                  <a:schemeClr val="tx2"/>
                </a:solidFill>
              </a:rPr>
              <a:t>، ومنهم </a:t>
            </a:r>
            <a:r>
              <a:rPr lang="ar-SA" sz="2800" b="1" dirty="0" smtClean="0">
                <a:solidFill>
                  <a:srgbClr val="FF0000"/>
                </a:solidFill>
              </a:rPr>
              <a:t>سقراط</a:t>
            </a:r>
            <a:r>
              <a:rPr lang="ar-SA" sz="2800" b="1" dirty="0" smtClean="0">
                <a:solidFill>
                  <a:schemeClr val="tx2"/>
                </a:solidFill>
              </a:rPr>
              <a:t> الذي كانت جوهر فلسفته: </a:t>
            </a:r>
            <a:r>
              <a:rPr lang="ar-SA" sz="2800" b="1" dirty="0" smtClean="0">
                <a:solidFill>
                  <a:srgbClr val="000099"/>
                </a:solidFill>
              </a:rPr>
              <a:t>اعرف نفسك بنفسك</a:t>
            </a:r>
            <a:r>
              <a:rPr lang="ar-SA" sz="2800" b="1" dirty="0" smtClean="0">
                <a:solidFill>
                  <a:schemeClr val="tx2"/>
                </a:solidFill>
              </a:rPr>
              <a:t>، وجعل </a:t>
            </a:r>
            <a:r>
              <a:rPr lang="ar-SA" sz="2800" b="1" dirty="0" smtClean="0">
                <a:solidFill>
                  <a:srgbClr val="000099"/>
                </a:solidFill>
              </a:rPr>
              <a:t>المعرفة فضيلة والجهل رذيلة</a:t>
            </a:r>
            <a:r>
              <a:rPr lang="ar-SA" sz="2800" b="1" dirty="0" smtClean="0">
                <a:solidFill>
                  <a:schemeClr val="tx2"/>
                </a:solidFill>
              </a:rPr>
              <a:t>. وجعل </a:t>
            </a:r>
            <a:r>
              <a:rPr lang="ar-SA" sz="2800" b="1" dirty="0" smtClean="0">
                <a:solidFill>
                  <a:srgbClr val="FF0000"/>
                </a:solidFill>
              </a:rPr>
              <a:t>العقل مصدرا للمعرفة</a:t>
            </a:r>
            <a:r>
              <a:rPr lang="ar-SA" sz="2800" b="1" dirty="0" smtClean="0">
                <a:solidFill>
                  <a:schemeClr val="tx2"/>
                </a:solidFill>
              </a:rPr>
              <a:t>، وردّ على شكّ </a:t>
            </a:r>
            <a:r>
              <a:rPr lang="ar-SA" sz="2800" b="1" dirty="0" smtClean="0">
                <a:solidFill>
                  <a:srgbClr val="FF0000"/>
                </a:solidFill>
              </a:rPr>
              <a:t>السوفسوطائية</a:t>
            </a:r>
            <a:r>
              <a:rPr lang="ar-SA" sz="2800" b="1" dirty="0" smtClean="0">
                <a:solidFill>
                  <a:schemeClr val="tx2"/>
                </a:solidFill>
              </a:rPr>
              <a:t> في اعتمادهم على الحسّ الذي يختلف باختلاف الأفراد، بل وعند الفرد نفسه. والحس هو خلاف العلم الذي هو معرفة الكليات الثابتة في الأشياء، وهذه مصدرها العقل (لا الحس حسب سقراط).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ثم جاء </a:t>
            </a:r>
            <a:r>
              <a:rPr lang="ar-SA" sz="2800" b="1" dirty="0" smtClean="0">
                <a:solidFill>
                  <a:srgbClr val="FF0000"/>
                </a:solidFill>
              </a:rPr>
              <a:t>أفلاطون</a:t>
            </a:r>
            <a:r>
              <a:rPr lang="ar-SA" sz="2800" b="1" dirty="0" smtClean="0">
                <a:solidFill>
                  <a:schemeClr val="tx2"/>
                </a:solidFill>
              </a:rPr>
              <a:t> فواصل نهج أستاذه معتبرا </a:t>
            </a:r>
            <a:r>
              <a:rPr lang="ar-SA" sz="2800" b="1" dirty="0" smtClean="0">
                <a:solidFill>
                  <a:srgbClr val="000099"/>
                </a:solidFill>
              </a:rPr>
              <a:t>«التعقّل معيار الحقيقة الصادق الأمين» </a:t>
            </a:r>
            <a:r>
              <a:rPr lang="ar-SA" sz="2800" b="1" dirty="0" smtClean="0">
                <a:solidFill>
                  <a:schemeClr val="tx2"/>
                </a:solidFill>
              </a:rPr>
              <a:t>خلافا للمعرفة الحسيّة الخادعة.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22388953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196752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وخلفه بعد ذلك تلميذه </a:t>
            </a:r>
            <a:r>
              <a:rPr lang="ar-SA" sz="2800" b="1" dirty="0" smtClean="0">
                <a:solidFill>
                  <a:srgbClr val="FF0000"/>
                </a:solidFill>
              </a:rPr>
              <a:t>أرسطو</a:t>
            </a:r>
            <a:r>
              <a:rPr lang="ar-SA" sz="2800" b="1" dirty="0" smtClean="0">
                <a:solidFill>
                  <a:schemeClr val="tx2"/>
                </a:solidFill>
              </a:rPr>
              <a:t> الذي جعل </a:t>
            </a:r>
            <a:r>
              <a:rPr lang="ar-SA" sz="2800" b="1" dirty="0" smtClean="0">
                <a:solidFill>
                  <a:srgbClr val="0070C0"/>
                </a:solidFill>
              </a:rPr>
              <a:t>المعرفة الحسي</a:t>
            </a:r>
            <a:r>
              <a:rPr lang="ar-SA" sz="2800" b="1" dirty="0" smtClean="0">
                <a:solidFill>
                  <a:srgbClr val="00B0F0"/>
                </a:solidFill>
              </a:rPr>
              <a:t>ة </a:t>
            </a:r>
            <a:r>
              <a:rPr lang="ar-SA" sz="2800" b="1" dirty="0" smtClean="0">
                <a:solidFill>
                  <a:schemeClr val="tx2"/>
                </a:solidFill>
              </a:rPr>
              <a:t>مقاما مهما في المعرفة باعتبارها الأساس الذي تنهض عليه المعرفة التي يقوم بها العقل. 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وتواصلت هذه المباحث في القرون الوسطى.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إلا أن معظم الباحثين من الغربيين في نشأة نظرية المعرفة يجعلون </a:t>
            </a:r>
            <a:r>
              <a:rPr lang="ar-SA" sz="2800" b="1" dirty="0" smtClean="0">
                <a:solidFill>
                  <a:srgbClr val="00B050"/>
                </a:solidFill>
              </a:rPr>
              <a:t>عام 1690 بداية قيام هذه النظرية</a:t>
            </a:r>
            <a:r>
              <a:rPr lang="ar-SA" sz="2800" b="1" dirty="0" smtClean="0">
                <a:solidFill>
                  <a:schemeClr val="tx2"/>
                </a:solidFill>
              </a:rPr>
              <a:t>، وهو العام الذي طبع فيه الفيلسوف الأنجليزي </a:t>
            </a:r>
            <a:r>
              <a:rPr lang="ar-SA" sz="2800" b="1" dirty="0" smtClean="0">
                <a:solidFill>
                  <a:srgbClr val="FF0000"/>
                </a:solidFill>
              </a:rPr>
              <a:t>جون لوك </a:t>
            </a:r>
            <a:r>
              <a:rPr lang="ar-SA" sz="2800" b="1" dirty="0" smtClean="0">
                <a:solidFill>
                  <a:schemeClr val="tx2"/>
                </a:solidFill>
              </a:rPr>
              <a:t>كتابه </a:t>
            </a:r>
            <a:r>
              <a:rPr lang="ar-SA" sz="2800" b="1" dirty="0" smtClean="0">
                <a:solidFill>
                  <a:srgbClr val="000099"/>
                </a:solidFill>
              </a:rPr>
              <a:t>«مقدمة في الذهن البشري».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rgbClr val="002060"/>
                </a:solidFill>
              </a:rPr>
              <a:t>فجون لوك مؤسس النظرية وكتابه المذكور مفتتح عهدها.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وأساس هذا الحكم الشائع هو أن مسائل المعرفة التي ظهرت في العصور الحديثة كالعلاقة بين الذات والموضوع ونسبيّة المعرفة ونحوها لم يكن موجودا عند من سبقه كأفلاطون وأرسطو.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22388953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ورغم أن نظرية المعرفة قد تأسست على يد جون لوك فإن مصطلح نظرية المعرفة لم يظهر إلا بعده بمدة طويلة.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ويعتبر </a:t>
            </a:r>
            <a:r>
              <a:rPr lang="ar-SA" sz="2800" b="1" dirty="0" smtClean="0">
                <a:solidFill>
                  <a:srgbClr val="FFC000"/>
                </a:solidFill>
              </a:rPr>
              <a:t>إيمانويل كانط </a:t>
            </a:r>
            <a:r>
              <a:rPr lang="ar-SA" sz="2800" b="1" dirty="0" smtClean="0">
                <a:solidFill>
                  <a:schemeClr val="tx2"/>
                </a:solidFill>
              </a:rPr>
              <a:t>أعظم من كتب في نظرية المعرفة ووضعها على أساس علمي متين.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وتكتسب نظرية المعرفة أهمية كبرى في الفلسفة المعاصرة بصفتها إحدى مباحثها الرئيسية </a:t>
            </a:r>
            <a:r>
              <a:rPr lang="ar-SA" sz="2800" b="1" dirty="0" smtClean="0">
                <a:solidFill>
                  <a:srgbClr val="99A103"/>
                </a:solidFill>
              </a:rPr>
              <a:t>(الوجود والمعرفة والقيم</a:t>
            </a:r>
            <a:r>
              <a:rPr lang="ar-SA" sz="2800" b="1" dirty="0" smtClean="0">
                <a:solidFill>
                  <a:schemeClr val="tx2"/>
                </a:solidFill>
              </a:rPr>
              <a:t>)، بل إنها صارت تحتل المرتبة الأولى بعد أن كان الوجود يحتل المرتبة الأولى في العصور السابقة.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وبهذا يفسّر قيام المواقف الفلسفية في مسائل الوجود والقيم على أساس اتّجاهات في نظرية المعرفة </a:t>
            </a:r>
            <a:r>
              <a:rPr lang="ar-SA" sz="2800" b="1" dirty="0" smtClean="0">
                <a:solidFill>
                  <a:srgbClr val="0070C0"/>
                </a:solidFill>
              </a:rPr>
              <a:t>كالفلسفة الوضعية والماركسية القائمتين على الاتجاه التجريبي</a:t>
            </a:r>
            <a:r>
              <a:rPr lang="ar-SA" sz="2800" b="1" dirty="0" smtClean="0">
                <a:solidFill>
                  <a:schemeClr val="tx2"/>
                </a:solidFill>
              </a:rPr>
              <a:t>، أحد اتجاهات نظرية المعرفة.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22388953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>
                <a:solidFill>
                  <a:srgbClr val="FF0000"/>
                </a:solidFill>
              </a:rPr>
              <a:t>المسلمون ونظرية المعرفة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كان لعلماء الإسلام السابقين في مجال المعرفة ومسائلها إسهام عظيم. ورغم أنهم لم يؤلفوا كتبا مستقلة في هذا المبحث فإنهم قد تناولوا مسائلها في </a:t>
            </a:r>
            <a:r>
              <a:rPr lang="ar-SA" sz="2800" b="1" dirty="0" smtClean="0">
                <a:solidFill>
                  <a:srgbClr val="7030A0"/>
                </a:solidFill>
              </a:rPr>
              <a:t>علوم أصول الدين والفقه والمنطق</a:t>
            </a:r>
            <a:r>
              <a:rPr lang="ar-SA" sz="2800" b="1" dirty="0" smtClean="0">
                <a:solidFill>
                  <a:schemeClr val="tx2"/>
                </a:solidFill>
              </a:rPr>
              <a:t>. ومن ذلك كتاب </a:t>
            </a:r>
            <a:r>
              <a:rPr lang="ar-SA" sz="2800" b="1" dirty="0" smtClean="0">
                <a:solidFill>
                  <a:srgbClr val="FF0000"/>
                </a:solidFill>
              </a:rPr>
              <a:t>ابن</a:t>
            </a:r>
            <a:r>
              <a:rPr lang="ar-SA" sz="2800" b="1" dirty="0" smtClean="0">
                <a:solidFill>
                  <a:srgbClr val="7030A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تيمية</a:t>
            </a:r>
            <a:r>
              <a:rPr lang="ar-SA" sz="2800" b="1" dirty="0" smtClean="0">
                <a:solidFill>
                  <a:srgbClr val="7030A0"/>
                </a:solidFill>
              </a:rPr>
              <a:t> «درء تعارض العقل والنقل» </a:t>
            </a:r>
            <a:r>
              <a:rPr lang="ar-SA" sz="2800" b="1" dirty="0" smtClean="0">
                <a:solidFill>
                  <a:schemeClr val="tx2"/>
                </a:solidFill>
              </a:rPr>
              <a:t>وقد درس فيه العلاقة بين مصدري المعرفة: </a:t>
            </a:r>
            <a:r>
              <a:rPr lang="ar-SA" sz="2800" b="1" dirty="0" smtClean="0">
                <a:solidFill>
                  <a:srgbClr val="00B050"/>
                </a:solidFill>
              </a:rPr>
              <a:t>العقل والوحي</a:t>
            </a:r>
            <a:r>
              <a:rPr lang="ar-SA" sz="2800" b="1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وأفرد </a:t>
            </a:r>
            <a:r>
              <a:rPr lang="ar-SA" sz="2800" b="1" dirty="0" smtClean="0">
                <a:solidFill>
                  <a:srgbClr val="FF0000"/>
                </a:solidFill>
              </a:rPr>
              <a:t>القاضي عبد الجبار </a:t>
            </a:r>
            <a:r>
              <a:rPr lang="ar-SA" sz="2800" b="1" dirty="0" smtClean="0">
                <a:solidFill>
                  <a:schemeClr val="tx2"/>
                </a:solidFill>
              </a:rPr>
              <a:t>في </a:t>
            </a:r>
            <a:r>
              <a:rPr lang="ar-SA" sz="2800" b="1" dirty="0" smtClean="0">
                <a:solidFill>
                  <a:srgbClr val="99A103"/>
                </a:solidFill>
              </a:rPr>
              <a:t>كتابه المغني </a:t>
            </a:r>
            <a:r>
              <a:rPr lang="ar-SA" sz="2800" b="1" dirty="0" smtClean="0">
                <a:solidFill>
                  <a:schemeClr val="tx2"/>
                </a:solidFill>
              </a:rPr>
              <a:t>مجلدا كاملا عنوانه النظر والمعارف بحث فيه مسائل المعرفة في سبعين بابا.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وقدم </a:t>
            </a:r>
            <a:r>
              <a:rPr lang="ar-SA" sz="2800" b="1" dirty="0" smtClean="0">
                <a:solidFill>
                  <a:srgbClr val="FF0000"/>
                </a:solidFill>
              </a:rPr>
              <a:t>الباقلاني</a:t>
            </a:r>
            <a:r>
              <a:rPr lang="ar-SA" sz="2800" b="1" dirty="0" smtClean="0">
                <a:solidFill>
                  <a:schemeClr val="tx2"/>
                </a:solidFill>
              </a:rPr>
              <a:t> </a:t>
            </a:r>
            <a:r>
              <a:rPr lang="ar-SA" sz="2800" b="1" dirty="0" smtClean="0">
                <a:solidFill>
                  <a:srgbClr val="99A103"/>
                </a:solidFill>
              </a:rPr>
              <a:t>لكتابه التمهيد </a:t>
            </a:r>
            <a:r>
              <a:rPr lang="ar-SA" sz="2800" b="1" dirty="0" smtClean="0">
                <a:solidFill>
                  <a:schemeClr val="tx2"/>
                </a:solidFill>
              </a:rPr>
              <a:t>بابا في العلم وأقسامه. 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وفخر الدين الرازي</a:t>
            </a:r>
            <a:r>
              <a:rPr lang="ar-SA" sz="2800" b="1" dirty="0" smtClean="0">
                <a:solidFill>
                  <a:schemeClr val="tx2"/>
                </a:solidFill>
              </a:rPr>
              <a:t>: خصص الركن الأول من </a:t>
            </a:r>
            <a:r>
              <a:rPr lang="ar-SA" sz="2800" b="1" dirty="0" smtClean="0">
                <a:solidFill>
                  <a:srgbClr val="99A103"/>
                </a:solidFill>
              </a:rPr>
              <a:t>كتاب المحصول </a:t>
            </a:r>
            <a:r>
              <a:rPr lang="ar-SA" sz="2800" b="1" dirty="0" smtClean="0">
                <a:solidFill>
                  <a:schemeClr val="tx2"/>
                </a:solidFill>
              </a:rPr>
              <a:t>للعلم والنظر وكذا فعل الإيجي في كتاب المواقف.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34725432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6000" b="1" dirty="0" smtClean="0">
                <a:solidFill>
                  <a:srgbClr val="FF0000"/>
                </a:solidFill>
              </a:rPr>
              <a:t>إمكان </a:t>
            </a:r>
            <a:r>
              <a:rPr lang="ar-SA" sz="6000" b="1" dirty="0">
                <a:solidFill>
                  <a:srgbClr val="FF0000"/>
                </a:solidFill>
              </a:rPr>
              <a:t>المعرفة</a:t>
            </a:r>
          </a:p>
          <a:p>
            <a:pPr algn="just">
              <a:buFontTx/>
              <a:buNone/>
            </a:pPr>
            <a:r>
              <a:rPr lang="ar-SA" sz="2800" b="1" dirty="0">
                <a:solidFill>
                  <a:srgbClr val="99A103"/>
                </a:solidFill>
              </a:rPr>
              <a:t>تعريف </a:t>
            </a:r>
            <a:r>
              <a:rPr lang="ar-SA" sz="2800" b="1" dirty="0" smtClean="0">
                <a:solidFill>
                  <a:srgbClr val="99A103"/>
                </a:solidFill>
              </a:rPr>
              <a:t>الإمكان</a:t>
            </a:r>
            <a:r>
              <a:rPr lang="ar-SA" sz="2800" b="1" dirty="0" smtClean="0">
                <a:solidFill>
                  <a:schemeClr val="tx2"/>
                </a:solidFill>
              </a:rPr>
              <a:t>: </a:t>
            </a:r>
            <a:r>
              <a:rPr lang="ar-SA" sz="2800" b="1" dirty="0" smtClean="0">
                <a:solidFill>
                  <a:srgbClr val="0070C0"/>
                </a:solidFill>
              </a:rPr>
              <a:t>الإمكان هو عدم اقتضاء الشيء الوجود والعدم، بحيث يكون في حالة بين الامتناع والوجوب</a:t>
            </a:r>
            <a:r>
              <a:rPr lang="ar-SA" sz="2800" b="1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والبحث في إمكان المعرفة يعني دراسة إجابة هذا السؤال: </a:t>
            </a:r>
            <a:r>
              <a:rPr lang="ar-SA" sz="2800" b="1" dirty="0" smtClean="0">
                <a:solidFill>
                  <a:srgbClr val="FF0000"/>
                </a:solidFill>
              </a:rPr>
              <a:t>هل في وسع الإنسان أن يعرف شيئا؟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ومسألة إمكان المعرفة أولى مسائل هذه النظرية.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وقد انقسم الباحثون حيال هذه المسألة إلى فريقين: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1- </a:t>
            </a:r>
            <a:r>
              <a:rPr lang="ar-SA" sz="2800" b="1" dirty="0" smtClean="0">
                <a:solidFill>
                  <a:schemeClr val="tx2"/>
                </a:solidFill>
              </a:rPr>
              <a:t>فريق </a:t>
            </a:r>
            <a:r>
              <a:rPr lang="ar-SA" sz="2800" b="1" dirty="0" smtClean="0">
                <a:solidFill>
                  <a:srgbClr val="000099"/>
                </a:solidFill>
              </a:rPr>
              <a:t>يقول بإمكان المعرفة </a:t>
            </a:r>
            <a:r>
              <a:rPr lang="ar-SA" sz="2800" b="1" dirty="0" smtClean="0">
                <a:solidFill>
                  <a:schemeClr val="tx2"/>
                </a:solidFill>
              </a:rPr>
              <a:t>وهم الاعتقاديون وأتباع مذهب التيقّن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2-</a:t>
            </a:r>
            <a:r>
              <a:rPr lang="ar-SA" sz="2800" b="1" dirty="0" smtClean="0">
                <a:solidFill>
                  <a:schemeClr val="tx2"/>
                </a:solidFill>
              </a:rPr>
              <a:t>فريق </a:t>
            </a:r>
            <a:r>
              <a:rPr lang="ar-SA" sz="2800" b="1" dirty="0" smtClean="0">
                <a:solidFill>
                  <a:srgbClr val="000099"/>
                </a:solidFill>
              </a:rPr>
              <a:t>ينكر إمكان قيام معرفة إنسانية </a:t>
            </a:r>
            <a:r>
              <a:rPr lang="ar-SA" sz="2800" b="1" dirty="0" smtClean="0">
                <a:solidFill>
                  <a:schemeClr val="tx2"/>
                </a:solidFill>
              </a:rPr>
              <a:t>وهم أتباع مذهب الشك.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739128497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>
                <a:solidFill>
                  <a:srgbClr val="FF0000"/>
                </a:solidFill>
              </a:rPr>
              <a:t>مذاهب الشك</a:t>
            </a:r>
          </a:p>
          <a:p>
            <a:pPr>
              <a:buFontTx/>
              <a:buNone/>
            </a:pPr>
            <a:r>
              <a:rPr lang="ar-SA" sz="2800" b="1" dirty="0" smtClean="0"/>
              <a:t>الشك في اللغة ضد اليقين. وقد عرفه الجرجاني بأنه </a:t>
            </a:r>
            <a:r>
              <a:rPr lang="ar-SA" sz="2800" b="1" dirty="0" smtClean="0">
                <a:solidFill>
                  <a:srgbClr val="000099"/>
                </a:solidFill>
              </a:rPr>
              <a:t>«التردّد بين النقيضين بلا ترجيح لأحدهما على الآخر عند الشاك» </a:t>
            </a:r>
            <a:endParaRPr lang="ar-SA" sz="2800" b="1" dirty="0">
              <a:solidFill>
                <a:srgbClr val="000099"/>
              </a:solidFill>
            </a:endParaRPr>
          </a:p>
          <a:p>
            <a:pPr algn="just">
              <a:buFontTx/>
              <a:buNone/>
            </a:pPr>
            <a:r>
              <a:rPr lang="ar-SA" sz="2800" b="1" dirty="0">
                <a:solidFill>
                  <a:srgbClr val="FF0000"/>
                </a:solidFill>
              </a:rPr>
              <a:t>1- الشك المطلق أو </a:t>
            </a:r>
            <a:r>
              <a:rPr lang="ar-SA" sz="2800" b="1" dirty="0" smtClean="0">
                <a:solidFill>
                  <a:srgbClr val="FF0000"/>
                </a:solidFill>
              </a:rPr>
              <a:t>الحقيقي: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سيطرت في </a:t>
            </a:r>
            <a:r>
              <a:rPr lang="ar-SA" sz="2800" b="1" dirty="0" smtClean="0">
                <a:solidFill>
                  <a:srgbClr val="000099"/>
                </a:solidFill>
              </a:rPr>
              <a:t>القرن 5 قبل الميلاد </a:t>
            </a:r>
            <a:r>
              <a:rPr lang="ar-SA" sz="2800" b="1" dirty="0" smtClean="0">
                <a:solidFill>
                  <a:schemeClr val="tx2"/>
                </a:solidFill>
              </a:rPr>
              <a:t>حالة من الريبة والشك بين اليونانيين نتيجة للسفسطة والجدل وتضارب الآراء. وقد صوّر الفيلسوف اليوناني </a:t>
            </a:r>
            <a:r>
              <a:rPr lang="ar-SA" sz="2800" b="1" dirty="0" smtClean="0">
                <a:solidFill>
                  <a:srgbClr val="C0821C"/>
                </a:solidFill>
              </a:rPr>
              <a:t>جورجياس</a:t>
            </a:r>
            <a:r>
              <a:rPr lang="ar-SA" sz="2800" b="1" dirty="0" smtClean="0">
                <a:solidFill>
                  <a:schemeClr val="tx2"/>
                </a:solidFill>
              </a:rPr>
              <a:t> هذه الحالة قائلا </a:t>
            </a:r>
            <a:r>
              <a:rPr lang="ar-SA" sz="2800" b="1" dirty="0" smtClean="0">
                <a:solidFill>
                  <a:srgbClr val="000099"/>
                </a:solidFill>
              </a:rPr>
              <a:t>«لا يوجد شيء وإذا وجد فالإنسان قاصر عن إدراكه، وإذا فرضنا أن الإنسان أدركه فلن يستطيع أن يبلغه لغيره».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ويعتبر مذهب </a:t>
            </a:r>
            <a:r>
              <a:rPr lang="ar-SA" sz="2800" b="1" dirty="0" smtClean="0">
                <a:solidFill>
                  <a:srgbClr val="C0821C"/>
                </a:solidFill>
              </a:rPr>
              <a:t>بيرون</a:t>
            </a:r>
            <a:r>
              <a:rPr lang="ar-SA" sz="2800" b="1" dirty="0" smtClean="0">
                <a:solidFill>
                  <a:schemeClr val="tx2"/>
                </a:solidFill>
              </a:rPr>
              <a:t> أول مذهب فلسفي بني على </a:t>
            </a:r>
            <a:r>
              <a:rPr lang="ar-SA" sz="2800" b="1" dirty="0" smtClean="0">
                <a:solidFill>
                  <a:srgbClr val="000099"/>
                </a:solidFill>
              </a:rPr>
              <a:t>الشك التام في إمكان المعرفة</a:t>
            </a:r>
            <a:r>
              <a:rPr lang="ar-SA" sz="2800" b="1" dirty="0" smtClean="0">
                <a:solidFill>
                  <a:schemeClr val="tx2"/>
                </a:solidFill>
              </a:rPr>
              <a:t>، يقول «يجب أن لا نثق في الحس ولا في العقل وأن نبقى من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5202796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831000"/>
            <a:ext cx="8435975" cy="6027000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2800" b="1" dirty="0">
                <a:solidFill>
                  <a:schemeClr val="tx2"/>
                </a:solidFill>
              </a:rPr>
              <a:t> غير </a:t>
            </a:r>
            <a:r>
              <a:rPr lang="ar-SA" sz="2800" b="1" dirty="0" smtClean="0">
                <a:solidFill>
                  <a:schemeClr val="tx2"/>
                </a:solidFill>
              </a:rPr>
              <a:t>رأي، ويجب أن ننفي ونثب معا، أو لا ننفي و نثبت».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وجاء </a:t>
            </a:r>
            <a:r>
              <a:rPr lang="ar-SA" sz="2800" b="1" dirty="0" smtClean="0">
                <a:solidFill>
                  <a:srgbClr val="FF0000"/>
                </a:solidFill>
              </a:rPr>
              <a:t>السفسطائيون</a:t>
            </a:r>
            <a:r>
              <a:rPr lang="ar-SA" sz="2800" b="1" dirty="0" smtClean="0">
                <a:solidFill>
                  <a:schemeClr val="tx2"/>
                </a:solidFill>
              </a:rPr>
              <a:t> فردوا المعرفة إلى الحس وحده، حيث انتهوا إلى القول بأن </a:t>
            </a:r>
            <a:r>
              <a:rPr lang="ar-SA" sz="2800" b="1" dirty="0" smtClean="0">
                <a:solidFill>
                  <a:srgbClr val="000099"/>
                </a:solidFill>
              </a:rPr>
              <a:t>الفكر لا يقع على شيء ثابت</a:t>
            </a:r>
            <a:r>
              <a:rPr lang="ar-SA" sz="2800" b="1" dirty="0" smtClean="0">
                <a:solidFill>
                  <a:schemeClr val="tx2"/>
                </a:solidFill>
              </a:rPr>
              <a:t>، ومن ثم: امتنع عن إصدار الأحكام، وبطل القول بوجود حقيقة مطلقة.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وقد أورد الشكاك حججا لدعم موقفهم ومنها: </a:t>
            </a:r>
            <a:endParaRPr lang="ar-SA" sz="2800" b="1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ar-SA" sz="2800" b="1" dirty="0" smtClean="0">
                <a:solidFill>
                  <a:srgbClr val="C0821C"/>
                </a:solidFill>
              </a:rPr>
              <a:t>أ-</a:t>
            </a:r>
            <a:r>
              <a:rPr lang="ar-SA" sz="2800" b="1" dirty="0" smtClean="0">
                <a:solidFill>
                  <a:schemeClr val="tx2"/>
                </a:solidFill>
              </a:rPr>
              <a:t>خداع </a:t>
            </a:r>
            <a:r>
              <a:rPr lang="ar-SA" sz="2800" b="1" dirty="0">
                <a:solidFill>
                  <a:schemeClr val="tx2"/>
                </a:solidFill>
              </a:rPr>
              <a:t>الحواس والعقل</a:t>
            </a:r>
          </a:p>
          <a:p>
            <a:pPr marL="0" indent="0" algn="just">
              <a:buNone/>
            </a:pPr>
            <a:r>
              <a:rPr lang="ar-SA" sz="2800" b="1" dirty="0" smtClean="0">
                <a:solidFill>
                  <a:srgbClr val="C0821C"/>
                </a:solidFill>
              </a:rPr>
              <a:t>ب-</a:t>
            </a:r>
            <a:r>
              <a:rPr lang="ar-SA" sz="2800" b="1" dirty="0" smtClean="0">
                <a:solidFill>
                  <a:schemeClr val="tx2"/>
                </a:solidFill>
              </a:rPr>
              <a:t>اختلاف </a:t>
            </a:r>
            <a:r>
              <a:rPr lang="ar-SA" sz="2800" b="1" dirty="0">
                <a:solidFill>
                  <a:schemeClr val="tx2"/>
                </a:solidFill>
              </a:rPr>
              <a:t>الإدراك بحسب حالة الموضوع </a:t>
            </a:r>
            <a:r>
              <a:rPr lang="ar-SA" sz="2800" b="1" dirty="0" smtClean="0">
                <a:solidFill>
                  <a:schemeClr val="tx2"/>
                </a:solidFill>
              </a:rPr>
              <a:t>المدرك</a:t>
            </a:r>
          </a:p>
          <a:p>
            <a:pPr algn="just">
              <a:buFontTx/>
              <a:buNone/>
            </a:pPr>
            <a:r>
              <a:rPr lang="ar-SA" sz="2800" b="1" dirty="0">
                <a:solidFill>
                  <a:srgbClr val="C0821C"/>
                </a:solidFill>
              </a:rPr>
              <a:t>ج- </a:t>
            </a:r>
            <a:r>
              <a:rPr lang="ar-SA" sz="2800" b="1" dirty="0">
                <a:solidFill>
                  <a:schemeClr val="tx2"/>
                </a:solidFill>
              </a:rPr>
              <a:t>تناقض الناس</a:t>
            </a:r>
          </a:p>
          <a:p>
            <a:pPr algn="just">
              <a:buFontTx/>
              <a:buNone/>
            </a:pPr>
            <a:r>
              <a:rPr lang="ar-SA" sz="2800" b="1" dirty="0">
                <a:solidFill>
                  <a:srgbClr val="C0821C"/>
                </a:solidFill>
              </a:rPr>
              <a:t>د-</a:t>
            </a:r>
            <a:r>
              <a:rPr lang="ar-SA" sz="2800" b="1" dirty="0">
                <a:solidFill>
                  <a:schemeClr val="tx2"/>
                </a:solidFill>
              </a:rPr>
              <a:t> الجهل بالأشياء</a:t>
            </a:r>
          </a:p>
          <a:p>
            <a:pPr marL="0" indent="0" algn="just"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وأشهر الفلاسفة الشكاك الغربيين </a:t>
            </a:r>
            <a:r>
              <a:rPr lang="ar-SA" sz="2800" b="1" u="sng" dirty="0" smtClean="0">
                <a:solidFill>
                  <a:schemeClr val="tx2"/>
                </a:solidFill>
              </a:rPr>
              <a:t>هو </a:t>
            </a:r>
            <a:r>
              <a:rPr lang="ar-SA" sz="2800" b="1" u="sng" dirty="0" smtClean="0">
                <a:solidFill>
                  <a:srgbClr val="FF0000"/>
                </a:solidFill>
              </a:rPr>
              <a:t>مونتاني</a:t>
            </a:r>
            <a:r>
              <a:rPr lang="ar-SA" sz="2800" b="1" u="sng" dirty="0" smtClean="0">
                <a:solidFill>
                  <a:schemeClr val="tx2"/>
                </a:solidFill>
              </a:rPr>
              <a:t> </a:t>
            </a:r>
            <a:r>
              <a:rPr lang="ar-SA" sz="2800" b="1" dirty="0" smtClean="0">
                <a:solidFill>
                  <a:schemeClr val="tx2"/>
                </a:solidFill>
              </a:rPr>
              <a:t>ت 1553 الذي ترك البحث في العالم الخارجي لأنه عالم الظن، وراح يلتمس اليقين في نفسه فانتهى إلى الشك والفراغ والعدم والموت</a:t>
            </a:r>
            <a:endParaRPr lang="ar-SA" sz="2800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endParaRPr lang="ar-SA" sz="2800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endParaRPr lang="ar-SA" sz="2800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100392" y="0"/>
            <a:ext cx="819526" cy="798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30931352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80728"/>
            <a:ext cx="8435975" cy="57606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3600" b="1" dirty="0">
                <a:solidFill>
                  <a:srgbClr val="FF0000"/>
                </a:solidFill>
              </a:rPr>
              <a:t>2- الشك </a:t>
            </a:r>
            <a:r>
              <a:rPr lang="ar-SA" sz="3600" b="1" dirty="0" smtClean="0">
                <a:solidFill>
                  <a:srgbClr val="FF0000"/>
                </a:solidFill>
              </a:rPr>
              <a:t>المنهجي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rgbClr val="000099"/>
                </a:solidFill>
              </a:rPr>
              <a:t>الشك الحقيقي يبدأ صاحبه شاكا وينتهي كذلك أما الشك المنهجي فإن صاحبه يبدأ شاكا لينتهي إلى اليقين، وهو وسيلة يُهدف منها الوصول إلى المعرفة الصادقة. 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وقد أكد كثير من رجال الفلسفة الحديثة هذا الشك واعتبروه ضروريا لكل معرفة، سواء في ذلك </a:t>
            </a:r>
            <a:r>
              <a:rPr lang="ar-SA" sz="2800" b="1" dirty="0" smtClean="0">
                <a:solidFill>
                  <a:srgbClr val="C0821C"/>
                </a:solidFill>
              </a:rPr>
              <a:t>العقليون، وعلى رأسهم ريني ديكارت، </a:t>
            </a:r>
            <a:r>
              <a:rPr lang="ar-SA" sz="2800" b="1" dirty="0" smtClean="0">
                <a:solidFill>
                  <a:schemeClr val="tx2"/>
                </a:solidFill>
              </a:rPr>
              <a:t>أو </a:t>
            </a:r>
            <a:r>
              <a:rPr lang="ar-SA" sz="2800" b="1" dirty="0" smtClean="0">
                <a:solidFill>
                  <a:srgbClr val="C0821C"/>
                </a:solidFill>
              </a:rPr>
              <a:t>التجريبيون من أمثال ديفيد هيوم </a:t>
            </a:r>
            <a:r>
              <a:rPr lang="ar-SA" sz="2800" b="1" dirty="0" smtClean="0">
                <a:solidFill>
                  <a:schemeClr val="tx2"/>
                </a:solidFill>
              </a:rPr>
              <a:t>الذي سماه </a:t>
            </a:r>
            <a:r>
              <a:rPr lang="ar-SA" sz="2800" b="1" dirty="0" smtClean="0">
                <a:solidFill>
                  <a:srgbClr val="00B050"/>
                </a:solidFill>
              </a:rPr>
              <a:t>بالشك العلمي </a:t>
            </a:r>
            <a:r>
              <a:rPr lang="ar-SA" sz="2800" b="1" dirty="0" smtClean="0">
                <a:solidFill>
                  <a:schemeClr val="tx2"/>
                </a:solidFill>
              </a:rPr>
              <a:t>وقرر أن الفلسفة لا بد أن تقوم على أسس شكيّة.</a:t>
            </a:r>
            <a:endParaRPr lang="ar-SA" sz="2800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r>
              <a:rPr lang="ar-SA" sz="3600" b="1" dirty="0">
                <a:solidFill>
                  <a:srgbClr val="FF0000"/>
                </a:solidFill>
              </a:rPr>
              <a:t>مذهب التيقّن </a:t>
            </a:r>
            <a:r>
              <a:rPr lang="ar-SA" sz="3600" b="1" dirty="0" smtClean="0">
                <a:solidFill>
                  <a:srgbClr val="FF0000"/>
                </a:solidFill>
              </a:rPr>
              <a:t>والاعتقاد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اليقين والتيقّن في </a:t>
            </a:r>
            <a:r>
              <a:rPr lang="ar-SA" sz="2800" b="1" dirty="0" smtClean="0">
                <a:solidFill>
                  <a:srgbClr val="00B050"/>
                </a:solidFill>
              </a:rPr>
              <a:t>اللغة</a:t>
            </a:r>
            <a:r>
              <a:rPr lang="ar-SA" sz="2800" b="1" dirty="0" smtClean="0">
                <a:solidFill>
                  <a:schemeClr val="tx2"/>
                </a:solidFill>
              </a:rPr>
              <a:t> هو العلم وزوال الشك.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وفي </a:t>
            </a:r>
            <a:r>
              <a:rPr lang="ar-SA" sz="2800" b="1" dirty="0" smtClean="0">
                <a:solidFill>
                  <a:srgbClr val="00B050"/>
                </a:solidFill>
              </a:rPr>
              <a:t>الاصطلاح</a:t>
            </a:r>
            <a:r>
              <a:rPr lang="ar-SA" sz="2800" b="1" dirty="0" smtClean="0">
                <a:solidFill>
                  <a:schemeClr val="tx2"/>
                </a:solidFill>
              </a:rPr>
              <a:t>: اليقين نقيض الشك، وهو اعتقاد الشيء بأنه كذا مع الاعتقاد بأنه لا يكون إلا مطابقا للواقع</a:t>
            </a:r>
            <a:endParaRPr lang="ar-SA" sz="2800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endParaRPr lang="ar-SA" sz="2800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71852663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2800" b="1" dirty="0" smtClean="0">
                <a:solidFill>
                  <a:srgbClr val="00B050"/>
                </a:solidFill>
              </a:rPr>
              <a:t>والاعتقاد</a:t>
            </a:r>
            <a:r>
              <a:rPr lang="ar-SA" sz="2800" b="1" dirty="0" smtClean="0">
                <a:solidFill>
                  <a:schemeClr val="tx2"/>
                </a:solidFill>
              </a:rPr>
              <a:t> هو: الحكم الذهني الجازم القابل للتشكيك، إذا وضع مقابلا للعلم، ولكنه يطلق تارة على اليقين وتارة على العلم وتارة على التصديق مطلقا.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rgbClr val="000099"/>
                </a:solidFill>
              </a:rPr>
              <a:t>ومذهب التيقّن في المعرفة يقابل مذهب الشكّ</a:t>
            </a:r>
            <a:r>
              <a:rPr lang="ar-SA" sz="2800" b="1" dirty="0" smtClean="0">
                <a:solidFill>
                  <a:schemeClr val="tx2"/>
                </a:solidFill>
              </a:rPr>
              <a:t>، وهو الذي </a:t>
            </a:r>
            <a:r>
              <a:rPr lang="ar-SA" sz="2800" b="1" dirty="0" smtClean="0">
                <a:solidFill>
                  <a:srgbClr val="7030A0"/>
                </a:solidFill>
              </a:rPr>
              <a:t>يقول بوجود الأشياء وجودا حقيقيا وبقدرة الإنسان على معرفتها،</a:t>
            </a:r>
            <a:r>
              <a:rPr lang="ar-SA" sz="2800" b="1" dirty="0" smtClean="0">
                <a:solidFill>
                  <a:schemeClr val="tx2"/>
                </a:solidFill>
              </a:rPr>
              <a:t> وقد ظهر هذا المذهب في صورتين: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1-</a:t>
            </a:r>
            <a:r>
              <a:rPr lang="ar-SA" sz="2800" b="1" dirty="0" smtClean="0">
                <a:solidFill>
                  <a:schemeClr val="tx2"/>
                </a:solidFill>
              </a:rPr>
              <a:t> الصورة المشاهدة عند كل الناس من تصديقهم لما يرونه ويسمعون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2-</a:t>
            </a:r>
            <a:r>
              <a:rPr lang="ar-SA" sz="2800" b="1" dirty="0" smtClean="0">
                <a:solidFill>
                  <a:schemeClr val="tx2"/>
                </a:solidFill>
              </a:rPr>
              <a:t> صورته مذهبا فلسفيا ذا مواقف محددة.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وقد أثبت </a:t>
            </a:r>
            <a:r>
              <a:rPr lang="ar-SA" sz="2800" b="1" dirty="0" smtClean="0">
                <a:solidFill>
                  <a:srgbClr val="FF0000"/>
                </a:solidFill>
              </a:rPr>
              <a:t>أرسطو</a:t>
            </a:r>
            <a:r>
              <a:rPr lang="ar-SA" sz="2800" b="1" dirty="0" smtClean="0">
                <a:solidFill>
                  <a:schemeClr val="tx2"/>
                </a:solidFill>
              </a:rPr>
              <a:t> إمكان قيام المعرفة واعتبر الماهية أو الوجود في ذاته موضوعها، </a:t>
            </a:r>
            <a:r>
              <a:rPr lang="ar-SA" sz="2800" b="1" dirty="0" smtClean="0">
                <a:solidFill>
                  <a:srgbClr val="00B050"/>
                </a:solidFill>
              </a:rPr>
              <a:t>والحواس تدرك النسبي</a:t>
            </a:r>
            <a:r>
              <a:rPr lang="ar-SA" sz="2800" b="1" dirty="0" smtClean="0">
                <a:solidFill>
                  <a:schemeClr val="tx2"/>
                </a:solidFill>
              </a:rPr>
              <a:t> </a:t>
            </a:r>
            <a:r>
              <a:rPr lang="ar-SA" sz="2800" b="1" dirty="0" smtClean="0">
                <a:solidFill>
                  <a:srgbClr val="00B050"/>
                </a:solidFill>
              </a:rPr>
              <a:t>والعقل يدرك المطلق</a:t>
            </a:r>
            <a:r>
              <a:rPr lang="ar-SA" sz="2800" b="1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FontTx/>
              <a:buNone/>
            </a:pPr>
            <a:r>
              <a:rPr lang="ar-SA" sz="2800" b="1" dirty="0" smtClean="0">
                <a:solidFill>
                  <a:schemeClr val="tx2"/>
                </a:solidFill>
              </a:rPr>
              <a:t>وكذلك ابتدأ </a:t>
            </a:r>
            <a:r>
              <a:rPr lang="ar-SA" sz="2800" b="1" dirty="0" smtClean="0">
                <a:solidFill>
                  <a:srgbClr val="FF0000"/>
                </a:solidFill>
              </a:rPr>
              <a:t>ديكارت</a:t>
            </a:r>
            <a:r>
              <a:rPr lang="ar-SA" sz="2800" b="1" dirty="0" smtClean="0">
                <a:solidFill>
                  <a:schemeClr val="tx2"/>
                </a:solidFill>
              </a:rPr>
              <a:t> شاكا وانتهى إلى المعرفة، ورأى أن الشك المطلق سببه الوقوف في منتصف الطريق دون الوصول إلى آخره.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452320" y="-243408"/>
            <a:ext cx="1080120" cy="1052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26420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موقف الإسلام من مسألة إمكان المعرفة</a:t>
            </a:r>
          </a:p>
          <a:p>
            <a:pPr algn="just">
              <a:buFontTx/>
              <a:buNone/>
            </a:pPr>
            <a:r>
              <a:rPr lang="ar-SA" dirty="0" smtClean="0">
                <a:solidFill>
                  <a:srgbClr val="000099"/>
                </a:solidFill>
                <a:cs typeface="Al-Mothnna" pitchFamily="2" charset="-78"/>
              </a:rPr>
              <a:t>1- وجود الأشياء</a:t>
            </a:r>
          </a:p>
          <a:p>
            <a:pPr algn="just">
              <a:buFontTx/>
              <a:buNone/>
            </a:pPr>
            <a:r>
              <a:rPr lang="ar-SA" b="1" dirty="0">
                <a:solidFill>
                  <a:schemeClr val="tx2"/>
                </a:solidFill>
              </a:rPr>
              <a:t> </a:t>
            </a:r>
            <a:r>
              <a:rPr lang="ar-SA" b="1" dirty="0" smtClean="0">
                <a:solidFill>
                  <a:schemeClr val="tx2"/>
                </a:solidFill>
              </a:rPr>
              <a:t>قرر الإسلام أن </a:t>
            </a:r>
            <a:r>
              <a:rPr lang="ar-SA" b="1" dirty="0" smtClean="0">
                <a:solidFill>
                  <a:srgbClr val="99A103"/>
                </a:solidFill>
              </a:rPr>
              <a:t>للأشياء وجودا عينيا مستقلا عما في الذهن</a:t>
            </a:r>
            <a:r>
              <a:rPr lang="ar-SA" b="1" dirty="0" smtClean="0">
                <a:solidFill>
                  <a:schemeClr val="tx2"/>
                </a:solidFill>
              </a:rPr>
              <a:t>، ومن ثم </a:t>
            </a:r>
            <a:r>
              <a:rPr lang="ar-SA" b="1" dirty="0" smtClean="0">
                <a:solidFill>
                  <a:srgbClr val="0070C0"/>
                </a:solidFill>
              </a:rPr>
              <a:t>فإدراك الإنسان للأشياء لا يقتضي وجودها وعدم إدراكه لها لا يقتضي عدمها</a:t>
            </a:r>
            <a:r>
              <a:rPr lang="ar-SA" b="1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وتنقسم الأشياء بالنسبة للإنسان إلى نوعين: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rgbClr val="FF0000"/>
                </a:solidFill>
              </a:rPr>
              <a:t>1-</a:t>
            </a:r>
            <a:r>
              <a:rPr lang="ar-SA" b="1" dirty="0" smtClean="0">
                <a:solidFill>
                  <a:schemeClr val="tx2"/>
                </a:solidFill>
              </a:rPr>
              <a:t> موجودات عالم الطبيعة: عالم الشهادة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rgbClr val="FF0000"/>
                </a:solidFill>
              </a:rPr>
              <a:t>2-</a:t>
            </a:r>
            <a:r>
              <a:rPr lang="ar-SA" b="1" dirty="0" smtClean="0">
                <a:solidFill>
                  <a:schemeClr val="tx2"/>
                </a:solidFill>
              </a:rPr>
              <a:t> موجودات ما وراء الطبيعة: عالم الغيب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وقد قسّم بعضهم أتباع هذا الاتجاه الشكي إلى ثلاثة أقسام: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rgbClr val="FF0000"/>
                </a:solidFill>
              </a:rPr>
              <a:t>1-</a:t>
            </a:r>
            <a:r>
              <a:rPr lang="ar-SA" b="1" dirty="0" smtClean="0">
                <a:solidFill>
                  <a:schemeClr val="tx2"/>
                </a:solidFill>
              </a:rPr>
              <a:t> </a:t>
            </a:r>
            <a:r>
              <a:rPr lang="ar-SA" b="1" dirty="0" smtClean="0">
                <a:solidFill>
                  <a:srgbClr val="0070C0"/>
                </a:solidFill>
              </a:rPr>
              <a:t>العنادية: </a:t>
            </a:r>
            <a:r>
              <a:rPr lang="ar-SA" b="1" dirty="0" smtClean="0">
                <a:solidFill>
                  <a:schemeClr val="tx2"/>
                </a:solidFill>
              </a:rPr>
              <a:t>منكرو الحقائق الذين يعتبرونها أوهاما وضلالات.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94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b="1" dirty="0" smtClean="0">
                <a:solidFill>
                  <a:srgbClr val="FF0000"/>
                </a:solidFill>
              </a:rPr>
              <a:t>2-</a:t>
            </a:r>
            <a:r>
              <a:rPr lang="ar-SA" b="1" dirty="0" smtClean="0">
                <a:solidFill>
                  <a:schemeClr val="tx2"/>
                </a:solidFill>
              </a:rPr>
              <a:t> </a:t>
            </a:r>
            <a:r>
              <a:rPr lang="ar-SA" b="1" dirty="0" smtClean="0">
                <a:solidFill>
                  <a:srgbClr val="000099"/>
                </a:solidFill>
              </a:rPr>
              <a:t>اللاأدرية</a:t>
            </a:r>
            <a:r>
              <a:rPr lang="ar-SA" b="1" dirty="0" smtClean="0">
                <a:solidFill>
                  <a:schemeClr val="tx2"/>
                </a:solidFill>
              </a:rPr>
              <a:t>: الذين ارتابوا، هل ما يدركون حقيقة أو وهم.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rgbClr val="FF0000"/>
                </a:solidFill>
              </a:rPr>
              <a:t>3-</a:t>
            </a:r>
            <a:r>
              <a:rPr lang="ar-SA" b="1" dirty="0" smtClean="0">
                <a:solidFill>
                  <a:schemeClr val="tx2"/>
                </a:solidFill>
              </a:rPr>
              <a:t> </a:t>
            </a:r>
            <a:r>
              <a:rPr lang="ar-SA" b="1" dirty="0" smtClean="0">
                <a:solidFill>
                  <a:srgbClr val="000099"/>
                </a:solidFill>
              </a:rPr>
              <a:t>العندية</a:t>
            </a:r>
            <a:r>
              <a:rPr lang="ar-SA" b="1" dirty="0" smtClean="0">
                <a:solidFill>
                  <a:schemeClr val="tx2"/>
                </a:solidFill>
              </a:rPr>
              <a:t>: الذين يرون حقائق الأشياء تابعة للاعتقادات.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rgbClr val="FF0000"/>
                </a:solidFill>
              </a:rPr>
              <a:t>ثانيا: معرفة الأشياء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ومنهج الإسلام في هذا ان الإنسان بإمكانه أن يعرف كثيرا من الأشياء والموجودات إذا ما سلك السبل المؤدية للمعرفة وتعامل معها تعاملا صحيحا. </a:t>
            </a:r>
            <a:r>
              <a:rPr lang="ar-SA" b="1" dirty="0" smtClean="0">
                <a:solidFill>
                  <a:srgbClr val="00B050"/>
                </a:solidFill>
              </a:rPr>
              <a:t>وقد جاءت آيات كثيرة تحث الإنسان على التفكر والتدبر والنظر لمعرفة حقائق الأشياء.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وقد قال نجم الدين النسفي </a:t>
            </a:r>
            <a:r>
              <a:rPr lang="ar-SA" b="1" dirty="0" smtClean="0">
                <a:solidFill>
                  <a:srgbClr val="7030A0"/>
                </a:solidFill>
              </a:rPr>
              <a:t>«حقائق الأشياء ثابتة والعلم بها متحقق خلافا للسفسوطائية».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8292312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</a:rPr>
              <a:t>الشك المنهجي في ضوء الإسلام:</a:t>
            </a:r>
          </a:p>
          <a:p>
            <a:pPr algn="just">
              <a:buFontTx/>
              <a:buNone/>
            </a:pPr>
            <a:r>
              <a:rPr lang="ar-SA" sz="5400" b="1" dirty="0" smtClean="0">
                <a:solidFill>
                  <a:schemeClr val="tx2"/>
                </a:solidFill>
              </a:rPr>
              <a:t>هذا الشك هو نقطة الانطلاق التي يبدأ منها الإنسان سيره العلمي</a:t>
            </a:r>
            <a:r>
              <a:rPr lang="ar-SA" sz="5400" b="1" smtClean="0">
                <a:solidFill>
                  <a:schemeClr val="tx2"/>
                </a:solidFill>
              </a:rPr>
              <a:t>. وهو </a:t>
            </a:r>
            <a:r>
              <a:rPr lang="ar-SA" sz="5400" b="1" dirty="0" smtClean="0">
                <a:solidFill>
                  <a:schemeClr val="tx2"/>
                </a:solidFill>
              </a:rPr>
              <a:t>تجربة قد عاشها كثير من المفكرين منهم </a:t>
            </a:r>
            <a:r>
              <a:rPr lang="ar-SA" sz="5400" b="1" dirty="0" smtClean="0">
                <a:solidFill>
                  <a:srgbClr val="00B050"/>
                </a:solidFill>
              </a:rPr>
              <a:t>أبو حامد الغزالي والقديس أوغسطين</a:t>
            </a:r>
            <a:r>
              <a:rPr lang="ar-SA" sz="5400" b="1" dirty="0" smtClean="0">
                <a:solidFill>
                  <a:schemeClr val="tx2"/>
                </a:solidFill>
              </a:rPr>
              <a:t> و</a:t>
            </a:r>
            <a:r>
              <a:rPr lang="ar-SA" sz="5400" b="1" dirty="0" smtClean="0">
                <a:solidFill>
                  <a:srgbClr val="00B050"/>
                </a:solidFill>
              </a:rPr>
              <a:t>ديكارت</a:t>
            </a:r>
            <a:r>
              <a:rPr lang="ar-SA" sz="5400" b="1" dirty="0" smtClean="0">
                <a:solidFill>
                  <a:schemeClr val="tx2"/>
                </a:solidFill>
              </a:rPr>
              <a:t> و</a:t>
            </a:r>
            <a:r>
              <a:rPr lang="ar-SA" sz="5400" b="1" dirty="0" smtClean="0">
                <a:solidFill>
                  <a:srgbClr val="00B050"/>
                </a:solidFill>
              </a:rPr>
              <a:t>هيجل</a:t>
            </a:r>
            <a:r>
              <a:rPr lang="ar-SA" sz="5400" b="1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08177502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r>
              <a:rPr lang="ar-SA" sz="4000" b="1" dirty="0" smtClean="0">
                <a:solidFill>
                  <a:schemeClr val="tx2"/>
                </a:solidFill>
              </a:rPr>
              <a:t>تمت المحاضرة الثانية بحمد الله تعالى</a:t>
            </a:r>
          </a:p>
          <a:p>
            <a:pPr algn="ctr">
              <a:buFontTx/>
              <a:buNone/>
            </a:pPr>
            <a:endParaRPr lang="ar-SA" sz="28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52274227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6E30B35B-2899-40E3-8907-478A46227145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12229</TotalTime>
  <Words>1217</Words>
  <Application>Microsoft Office PowerPoint</Application>
  <PresentationFormat>عرض على الشاشة (3:4)‏</PresentationFormat>
  <Paragraphs>83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تصميم افتراضي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Mabrouk</dc:creator>
  <cp:lastModifiedBy>microsoft</cp:lastModifiedBy>
  <cp:revision>317</cp:revision>
  <dcterms:created xsi:type="dcterms:W3CDTF">2007-02-01T07:37:04Z</dcterms:created>
  <dcterms:modified xsi:type="dcterms:W3CDTF">2016-02-06T19:23:00Z</dcterms:modified>
</cp:coreProperties>
</file>