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17"/>
  </p:notesMasterIdLst>
  <p:sldIdLst>
    <p:sldId id="400" r:id="rId3"/>
    <p:sldId id="401" r:id="rId4"/>
    <p:sldId id="402" r:id="rId5"/>
    <p:sldId id="403" r:id="rId6"/>
    <p:sldId id="372" r:id="rId7"/>
    <p:sldId id="373" r:id="rId8"/>
    <p:sldId id="374" r:id="rId9"/>
    <p:sldId id="375" r:id="rId10"/>
    <p:sldId id="390" r:id="rId11"/>
    <p:sldId id="391" r:id="rId12"/>
    <p:sldId id="394" r:id="rId13"/>
    <p:sldId id="395" r:id="rId14"/>
    <p:sldId id="396" r:id="rId15"/>
    <p:sldId id="399" r:id="rId16"/>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99"/>
    <a:srgbClr val="FF0000"/>
    <a:srgbClr val="C0821C"/>
    <a:srgbClr val="CDA307"/>
    <a:srgbClr val="E7B057"/>
    <a:srgbClr val="99A103"/>
    <a:srgbClr val="33CCFF"/>
    <a:srgbClr val="FBE93B"/>
    <a:srgbClr val="D4D4C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31" autoAdjust="0"/>
    <p:restoredTop sz="94667" autoAdjust="0"/>
  </p:normalViewPr>
  <p:slideViewPr>
    <p:cSldViewPr>
      <p:cViewPr>
        <p:scale>
          <a:sx n="60" d="100"/>
          <a:sy n="60" d="100"/>
        </p:scale>
        <p:origin x="-1644" y="-282"/>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27-04-1437</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p14="http://schemas.microsoft.com/office/powerpoint/2010/main" xmlns=""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r>
              <a:rPr lang="en-US" smtClean="0"/>
              <a:t>4</a:t>
            </a:r>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r>
              <a:rPr lang="en-US" smtClean="0"/>
              <a:t>4</a:t>
            </a:r>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r>
              <a:rPr lang="en-US" smtClean="0"/>
              <a:t>4</a:t>
            </a:r>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4</a:t>
            </a:r>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4</a:t>
            </a:r>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hf hdr="0" dt="0"/>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117128"/>
            <a:ext cx="8435975" cy="5624240"/>
          </a:xfrm>
        </p:spPr>
        <p:txBody>
          <a:bodyPr/>
          <a:lstStyle/>
          <a:p>
            <a:pPr algn="ctr">
              <a:buFontTx/>
              <a:buNone/>
            </a:pPr>
            <a:r>
              <a:rPr lang="ar-SA" sz="6000" b="1" dirty="0" smtClean="0">
                <a:solidFill>
                  <a:srgbClr val="003366"/>
                </a:solidFill>
                <a:latin typeface="Andalus" pitchFamily="18" charset="-78"/>
                <a:cs typeface="Al-Mothnna" pitchFamily="2" charset="-78"/>
              </a:rPr>
              <a:t>بسم الله الرحمن الرحيم</a:t>
            </a:r>
          </a:p>
          <a:p>
            <a:pPr algn="ctr">
              <a:buNone/>
            </a:pPr>
            <a:r>
              <a:rPr lang="ar-SA" sz="4000" b="1" dirty="0">
                <a:solidFill>
                  <a:srgbClr val="000099"/>
                </a:solidFill>
              </a:rPr>
              <a:t>المحاضرة </a:t>
            </a:r>
            <a:r>
              <a:rPr lang="ar-SA" sz="4000" b="1" dirty="0" smtClean="0">
                <a:solidFill>
                  <a:srgbClr val="000099"/>
                </a:solidFill>
              </a:rPr>
              <a:t>الرابعة</a:t>
            </a:r>
            <a:endParaRPr lang="ar-SA" sz="4000" b="1" dirty="0" smtClean="0">
              <a:solidFill>
                <a:srgbClr val="003366"/>
              </a:solidFill>
              <a:latin typeface="Andalus" pitchFamily="18" charset="-78"/>
              <a:cs typeface="Al-Mothnna" pitchFamily="2" charset="-78"/>
            </a:endParaRPr>
          </a:p>
          <a:p>
            <a:pPr algn="ctr">
              <a:buFontTx/>
              <a:buNone/>
            </a:pPr>
            <a:r>
              <a:rPr lang="ar-SA" sz="5400" b="1" dirty="0" smtClean="0">
                <a:solidFill>
                  <a:srgbClr val="FF0000"/>
                </a:solidFill>
                <a:latin typeface="Andalus" pitchFamily="18" charset="-78"/>
                <a:cs typeface="Al-Mothnna" pitchFamily="2" charset="-78"/>
              </a:rPr>
              <a:t>مقرر نظرية المعرفة</a:t>
            </a:r>
          </a:p>
          <a:p>
            <a:pPr algn="ctr">
              <a:buFontTx/>
              <a:buNone/>
            </a:pPr>
            <a:r>
              <a:rPr lang="ar-SA" sz="4800" b="1" dirty="0" smtClean="0">
                <a:solidFill>
                  <a:srgbClr val="FF0000"/>
                </a:solidFill>
                <a:latin typeface="Andalus" pitchFamily="18" charset="-78"/>
                <a:cs typeface="Al-Mothnna" pitchFamily="2" charset="-78"/>
              </a:rPr>
              <a:t>المستوى السادس</a:t>
            </a:r>
          </a:p>
          <a:p>
            <a:pPr algn="ctr">
              <a:buFontTx/>
              <a:buNone/>
            </a:pPr>
            <a:r>
              <a:rPr lang="ar-SA" sz="5400" b="1" dirty="0" smtClean="0">
                <a:solidFill>
                  <a:srgbClr val="FF0000"/>
                </a:solidFill>
                <a:latin typeface="Andalus" pitchFamily="18" charset="-78"/>
                <a:cs typeface="Al-Mothnna" pitchFamily="2" charset="-78"/>
              </a:rPr>
              <a:t>د. محمد أسود</a:t>
            </a:r>
            <a:endParaRPr lang="ar-SA" sz="5400" b="1" dirty="0" smtClean="0">
              <a:solidFill>
                <a:srgbClr val="003366"/>
              </a:solidFill>
              <a:latin typeface="Arabic Typesetting" pitchFamily="66" charset="-78"/>
              <a:cs typeface="Arabic Typesetting" pitchFamily="66" charset="-78"/>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36652466"/>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FontTx/>
              <a:buNone/>
            </a:pPr>
            <a:endParaRPr lang="ar-SA" sz="5400" b="1" dirty="0" smtClean="0">
              <a:solidFill>
                <a:srgbClr val="FF0000"/>
              </a:solidFill>
            </a:endParaRPr>
          </a:p>
          <a:p>
            <a:pPr algn="ctr">
              <a:buFontTx/>
              <a:buNone/>
            </a:pPr>
            <a:endParaRPr lang="ar-SA" sz="5400" b="1" dirty="0">
              <a:solidFill>
                <a:srgbClr val="FF0000"/>
              </a:solidFill>
            </a:endParaRPr>
          </a:p>
          <a:p>
            <a:pPr algn="ctr">
              <a:buFontTx/>
              <a:buNone/>
            </a:pPr>
            <a:r>
              <a:rPr lang="ar-SA" sz="5400" b="1" dirty="0" smtClean="0">
                <a:solidFill>
                  <a:srgbClr val="FF0000"/>
                </a:solidFill>
              </a:rPr>
              <a:t>مواضيع المحاضرة الرابعة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264123565"/>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fade">
                                      <p:cBhvr>
                                        <p:cTn id="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ctr">
              <a:buNone/>
            </a:pPr>
            <a:r>
              <a:rPr lang="ar-SA" sz="5400" b="1" dirty="0">
                <a:solidFill>
                  <a:srgbClr val="FF0000"/>
                </a:solidFill>
              </a:rPr>
              <a:t>مصادر </a:t>
            </a:r>
            <a:r>
              <a:rPr lang="ar-SA" sz="5400" b="1" dirty="0" smtClean="0">
                <a:solidFill>
                  <a:srgbClr val="FF0000"/>
                </a:solidFill>
              </a:rPr>
              <a:t>المعرفة </a:t>
            </a:r>
          </a:p>
          <a:p>
            <a:pPr algn="just">
              <a:buNone/>
            </a:pPr>
            <a:r>
              <a:rPr lang="ar-SA" sz="5400" b="1" dirty="0" smtClean="0"/>
              <a:t>تعريف</a:t>
            </a:r>
            <a:r>
              <a:rPr lang="ar-SA" sz="5400" b="1" dirty="0"/>
              <a:t>، مصادر المعرفة لدى الباحثين، (94- 96)، </a:t>
            </a:r>
            <a:endParaRPr lang="ar-SA" sz="5400" b="1" dirty="0" smtClean="0"/>
          </a:p>
          <a:p>
            <a:pPr algn="just">
              <a:buNone/>
            </a:pPr>
            <a:r>
              <a:rPr lang="ar-SA" sz="5400" b="1" dirty="0" smtClean="0"/>
              <a:t>الوحي</a:t>
            </a:r>
            <a:r>
              <a:rPr lang="ar-SA" sz="5400" b="1" dirty="0"/>
              <a:t>: تمهيد في تعريف الوحي، صور الوحي،(99- 102)، </a:t>
            </a:r>
            <a:endParaRPr lang="ar-SA" sz="5400" b="1" dirty="0" smtClean="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264123565"/>
      </p:ext>
    </p:extLst>
  </p:cSld>
  <p:clrMapOvr>
    <a:masterClrMapping/>
  </p:clrMapOvr>
  <p:transition>
    <p:wipe dir="u"/>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5141168"/>
          </a:xfrm>
        </p:spPr>
        <p:txBody>
          <a:bodyPr/>
          <a:lstStyle/>
          <a:p>
            <a:pPr algn="just">
              <a:buNone/>
            </a:pPr>
            <a:r>
              <a:rPr lang="ar-SA" sz="5400" b="1" dirty="0" smtClean="0"/>
              <a:t>الوحي </a:t>
            </a:r>
            <a:r>
              <a:rPr lang="ar-SA" sz="5400" b="1" dirty="0"/>
              <a:t>في الإسلام: تمهيد، طبيعة الوحي في الإسلام، المسألة الأولى: حصوله بالاصطفاء لا الكسب</a:t>
            </a:r>
            <a:r>
              <a:rPr lang="ar-SA" sz="5400" b="1" dirty="0" smtClean="0"/>
              <a:t>، المسألة الثانية: </a:t>
            </a:r>
            <a:r>
              <a:rPr lang="ar-SA" sz="5400" b="1" dirty="0"/>
              <a:t>عدم خضوعه لرغبة الرسول صلى الله عليه وآله وسلم في تنزله، </a:t>
            </a:r>
            <a:r>
              <a:rPr lang="ar-SA" sz="5400" b="1" dirty="0" smtClean="0"/>
              <a:t>(</a:t>
            </a:r>
            <a:r>
              <a:rPr lang="ar-SA" sz="5400" b="1" dirty="0"/>
              <a:t>141- 151). </a:t>
            </a:r>
            <a:endParaRPr lang="en-US" sz="5400" dirty="0"/>
          </a:p>
          <a:p>
            <a:pPr>
              <a:buFontTx/>
              <a:buNone/>
            </a:pPr>
            <a:endParaRPr lang="ar-SA" sz="5400" b="1" dirty="0" smtClean="0">
              <a:solidFill>
                <a:srgbClr val="FF0000"/>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546965249"/>
      </p:ext>
    </p:extLst>
  </p:cSld>
  <p:clrMapOvr>
    <a:masterClrMapping/>
  </p:clrMapOvr>
  <p:transition>
    <p:wipe dir="u"/>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r>
              <a:rPr lang="ar-SA" sz="6000" b="1" dirty="0" smtClean="0">
                <a:solidFill>
                  <a:srgbClr val="FF0000"/>
                </a:solidFill>
                <a:cs typeface="AdvertisingExtraBold" pitchFamily="2" charset="-78"/>
              </a:rPr>
              <a:t>مصادر المعرفة</a:t>
            </a:r>
          </a:p>
          <a:p>
            <a:pPr algn="just">
              <a:buFontTx/>
              <a:buNone/>
            </a:pPr>
            <a:r>
              <a:rPr lang="ar-SA" b="1" dirty="0" smtClean="0">
                <a:solidFill>
                  <a:schemeClr val="tx2"/>
                </a:solidFill>
              </a:rPr>
              <a:t>مصادر المعرفة هي أحد مباحث نظرية المعرفة، ولها مسميات مختلفة: مصادر أو وسائل أو أصول أو منابع.</a:t>
            </a:r>
          </a:p>
          <a:p>
            <a:pPr algn="just">
              <a:buFontTx/>
              <a:buNone/>
            </a:pPr>
            <a:r>
              <a:rPr lang="ar-SA" b="1" dirty="0" smtClean="0">
                <a:solidFill>
                  <a:srgbClr val="FF0000"/>
                </a:solidFill>
              </a:rPr>
              <a:t>مصادر المعرفة لدى الباحثين</a:t>
            </a:r>
          </a:p>
          <a:p>
            <a:pPr algn="just">
              <a:buFontTx/>
              <a:buNone/>
            </a:pPr>
            <a:r>
              <a:rPr lang="ar-SA" b="1" dirty="0" smtClean="0">
                <a:solidFill>
                  <a:schemeClr val="tx2"/>
                </a:solidFill>
              </a:rPr>
              <a:t>تتناول في </a:t>
            </a:r>
            <a:r>
              <a:rPr lang="ar-SA" b="1" dirty="0" smtClean="0">
                <a:solidFill>
                  <a:srgbClr val="00B050"/>
                </a:solidFill>
              </a:rPr>
              <a:t>الفلسفة المعاصرة</a:t>
            </a:r>
            <a:r>
              <a:rPr lang="ar-SA" b="1" dirty="0" smtClean="0">
                <a:solidFill>
                  <a:schemeClr val="tx2"/>
                </a:solidFill>
              </a:rPr>
              <a:t>: </a:t>
            </a:r>
            <a:r>
              <a:rPr lang="ar-SA" b="1" dirty="0" smtClean="0">
                <a:solidFill>
                  <a:schemeClr val="accent6">
                    <a:lumMod val="60000"/>
                    <a:lumOff val="40000"/>
                  </a:schemeClr>
                </a:solidFill>
              </a:rPr>
              <a:t>العقل</a:t>
            </a:r>
            <a:r>
              <a:rPr lang="ar-SA" b="1" dirty="0" smtClean="0">
                <a:solidFill>
                  <a:schemeClr val="tx2"/>
                </a:solidFill>
              </a:rPr>
              <a:t> </a:t>
            </a:r>
            <a:r>
              <a:rPr lang="ar-SA" b="1" dirty="0" smtClean="0">
                <a:solidFill>
                  <a:srgbClr val="00B050"/>
                </a:solidFill>
              </a:rPr>
              <a:t>والحس </a:t>
            </a:r>
            <a:r>
              <a:rPr lang="ar-SA" b="1" dirty="0" smtClean="0">
                <a:solidFill>
                  <a:schemeClr val="accent6">
                    <a:lumMod val="60000"/>
                    <a:lumOff val="40000"/>
                  </a:schemeClr>
                </a:solidFill>
              </a:rPr>
              <a:t>والحدس</a:t>
            </a:r>
            <a:r>
              <a:rPr lang="ar-SA" b="1" dirty="0" smtClean="0">
                <a:solidFill>
                  <a:schemeClr val="tx2"/>
                </a:solidFill>
              </a:rPr>
              <a:t>. ومن هنا انقسم الفلاسفة إلى </a:t>
            </a:r>
            <a:r>
              <a:rPr lang="ar-SA" b="1" dirty="0" smtClean="0">
                <a:solidFill>
                  <a:schemeClr val="accent6">
                    <a:lumMod val="60000"/>
                    <a:lumOff val="40000"/>
                  </a:schemeClr>
                </a:solidFill>
              </a:rPr>
              <a:t>حسيين</a:t>
            </a:r>
            <a:r>
              <a:rPr lang="ar-SA" b="1" dirty="0" smtClean="0">
                <a:solidFill>
                  <a:schemeClr val="tx2"/>
                </a:solidFill>
              </a:rPr>
              <a:t> </a:t>
            </a:r>
            <a:r>
              <a:rPr lang="ar-SA" b="1" dirty="0" smtClean="0">
                <a:solidFill>
                  <a:srgbClr val="00B050"/>
                </a:solidFill>
              </a:rPr>
              <a:t>وحدسيين</a:t>
            </a:r>
            <a:r>
              <a:rPr lang="ar-SA" b="1" dirty="0" smtClean="0">
                <a:solidFill>
                  <a:schemeClr val="tx2"/>
                </a:solidFill>
              </a:rPr>
              <a:t> </a:t>
            </a:r>
            <a:r>
              <a:rPr lang="ar-SA" b="1" dirty="0" smtClean="0">
                <a:solidFill>
                  <a:schemeClr val="accent6">
                    <a:lumMod val="60000"/>
                    <a:lumOff val="40000"/>
                  </a:schemeClr>
                </a:solidFill>
              </a:rPr>
              <a:t>وعقليين</a:t>
            </a:r>
            <a:r>
              <a:rPr lang="ar-SA" b="1" dirty="0" smtClean="0">
                <a:solidFill>
                  <a:schemeClr val="tx2"/>
                </a:solidFill>
              </a:rPr>
              <a:t>. وما سوى هذه المصادر فلا يُذكر إلا عرضا حين الاستعراض  التاريخي لبعض فلاسفة العصور الوسطى المسيحيين الذين آمنوا بالوحي مصدرا للمعرفة، أو الذين قالوا </a:t>
            </a:r>
            <a:r>
              <a:rPr lang="ar-SA" b="1" dirty="0" smtClean="0">
                <a:solidFill>
                  <a:srgbClr val="00B050"/>
                </a:solidFill>
              </a:rPr>
              <a:t>بالمعرفة الإشراقيّة </a:t>
            </a:r>
            <a:r>
              <a:rPr lang="ar-SA" b="1" dirty="0" smtClean="0">
                <a:solidFill>
                  <a:schemeClr val="tx2"/>
                </a:solidFill>
              </a:rPr>
              <a:t>مثل </a:t>
            </a:r>
            <a:r>
              <a:rPr lang="ar-SA" b="1" dirty="0" smtClean="0">
                <a:solidFill>
                  <a:srgbClr val="00B050"/>
                </a:solidFill>
              </a:rPr>
              <a:t>القديس أوغسطين</a:t>
            </a:r>
            <a:r>
              <a:rPr lang="ar-SA" b="1" dirty="0" smtClean="0">
                <a:solidFill>
                  <a:schemeClr val="tx2"/>
                </a:solidFill>
              </a:rPr>
              <a:t>.</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577610744"/>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4400" b="1" dirty="0" smtClean="0">
                <a:solidFill>
                  <a:schemeClr val="tx2"/>
                </a:solidFill>
              </a:rPr>
              <a:t>أما علماء المسلمين فإنهم يتفقون على أن أهم مصادر المعرفة التي ينالها الإنسان: </a:t>
            </a:r>
          </a:p>
          <a:p>
            <a:pPr algn="just">
              <a:buFontTx/>
              <a:buNone/>
            </a:pPr>
            <a:r>
              <a:rPr lang="ar-SA" sz="4400" b="1" dirty="0" smtClean="0">
                <a:solidFill>
                  <a:srgbClr val="00B050"/>
                </a:solidFill>
              </a:rPr>
              <a:t>الوحي</a:t>
            </a:r>
            <a:r>
              <a:rPr lang="ar-SA" sz="4400" b="1" dirty="0" smtClean="0">
                <a:solidFill>
                  <a:schemeClr val="tx2"/>
                </a:solidFill>
              </a:rPr>
              <a:t> الذي يكشف للإنسان حقائق ما كان ليصل إليها بدونه، </a:t>
            </a:r>
          </a:p>
          <a:p>
            <a:pPr algn="just">
              <a:buFontTx/>
              <a:buNone/>
            </a:pPr>
            <a:r>
              <a:rPr lang="ar-SA" sz="4400" b="1" dirty="0" smtClean="0">
                <a:solidFill>
                  <a:srgbClr val="00B050"/>
                </a:solidFill>
              </a:rPr>
              <a:t>والعقل</a:t>
            </a:r>
            <a:r>
              <a:rPr lang="ar-SA" sz="4400" b="1" dirty="0" smtClean="0">
                <a:solidFill>
                  <a:schemeClr val="tx2"/>
                </a:solidFill>
              </a:rPr>
              <a:t> الذي يستطيع كشف أنواع من الحقائق، </a:t>
            </a:r>
          </a:p>
          <a:p>
            <a:pPr algn="just">
              <a:buFontTx/>
              <a:buNone/>
            </a:pPr>
            <a:r>
              <a:rPr lang="ar-SA" sz="4400" b="1" dirty="0" smtClean="0">
                <a:solidFill>
                  <a:srgbClr val="00B050"/>
                </a:solidFill>
              </a:rPr>
              <a:t>والحس</a:t>
            </a:r>
            <a:r>
              <a:rPr lang="ar-SA" sz="4400" b="1" dirty="0" smtClean="0">
                <a:solidFill>
                  <a:schemeClr val="tx2"/>
                </a:solidFill>
              </a:rPr>
              <a:t> الذي يهيّئ للعقل مادة المعرفة عن طريق المدركات الحسية.</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4207735655"/>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665709"/>
            <a:ext cx="8435975" cy="6075659"/>
          </a:xfrm>
        </p:spPr>
        <p:txBody>
          <a:bodyPr/>
          <a:lstStyle/>
          <a:p>
            <a:pPr algn="ctr">
              <a:buFontTx/>
              <a:buNone/>
            </a:pPr>
            <a:r>
              <a:rPr lang="ar-SA" sz="6600" b="1" dirty="0" smtClean="0">
                <a:solidFill>
                  <a:srgbClr val="FF0000"/>
                </a:solidFill>
                <a:cs typeface="AdvertisingExtraBold" pitchFamily="2" charset="-78"/>
              </a:rPr>
              <a:t>تعريف الوحي</a:t>
            </a:r>
          </a:p>
          <a:p>
            <a:pPr algn="just">
              <a:buFontTx/>
              <a:buNone/>
            </a:pPr>
            <a:r>
              <a:rPr lang="ar-SA" b="1" dirty="0" smtClean="0">
                <a:solidFill>
                  <a:schemeClr val="tx2"/>
                </a:solidFill>
              </a:rPr>
              <a:t>		ذكر </a:t>
            </a:r>
            <a:r>
              <a:rPr lang="ar-SA" b="1" dirty="0" smtClean="0">
                <a:solidFill>
                  <a:srgbClr val="7030A0"/>
                </a:solidFill>
              </a:rPr>
              <a:t>ابن فارس </a:t>
            </a:r>
            <a:r>
              <a:rPr lang="ar-SA" b="1" dirty="0" smtClean="0">
                <a:solidFill>
                  <a:schemeClr val="tx2"/>
                </a:solidFill>
              </a:rPr>
              <a:t>في </a:t>
            </a:r>
            <a:r>
              <a:rPr lang="ar-SA" b="1" dirty="0" smtClean="0">
                <a:solidFill>
                  <a:srgbClr val="00B050"/>
                </a:solidFill>
              </a:rPr>
              <a:t>معجم مقاييس اللغة </a:t>
            </a:r>
            <a:r>
              <a:rPr lang="ar-SA" b="1" dirty="0" smtClean="0">
                <a:solidFill>
                  <a:schemeClr val="tx2"/>
                </a:solidFill>
              </a:rPr>
              <a:t>أن </a:t>
            </a:r>
            <a:r>
              <a:rPr lang="ar-SA" b="1" dirty="0" smtClean="0">
                <a:solidFill>
                  <a:srgbClr val="C00000"/>
                </a:solidFill>
              </a:rPr>
              <a:t>أصل الوحي يدلّ على إلقاء علم من أحد لغيره</a:t>
            </a:r>
            <a:r>
              <a:rPr lang="ar-SA" b="1" dirty="0" smtClean="0">
                <a:solidFill>
                  <a:schemeClr val="tx2"/>
                </a:solidFill>
              </a:rPr>
              <a:t>. فالوحي: الإشارة، والوحي: الكتاب والرسالة والإلهام والصوت «</a:t>
            </a:r>
            <a:r>
              <a:rPr lang="ar-SA" b="1" dirty="0" smtClean="0">
                <a:solidFill>
                  <a:srgbClr val="00B050"/>
                </a:solidFill>
              </a:rPr>
              <a:t>وكل ما ألقيته إلى غيرك فعلمه فهو وحي</a:t>
            </a:r>
            <a:r>
              <a:rPr lang="ar-SA" b="1" dirty="0" smtClean="0">
                <a:solidFill>
                  <a:schemeClr val="tx2"/>
                </a:solidFill>
              </a:rPr>
              <a:t>».</a:t>
            </a:r>
          </a:p>
          <a:p>
            <a:pPr algn="just">
              <a:buFontTx/>
              <a:buNone/>
            </a:pPr>
            <a:r>
              <a:rPr lang="ar-SA" sz="4800" b="1" dirty="0" smtClean="0">
                <a:solidFill>
                  <a:srgbClr val="FF0000"/>
                </a:solidFill>
              </a:rPr>
              <a:t>صور الوحي</a:t>
            </a:r>
          </a:p>
          <a:p>
            <a:pPr algn="just">
              <a:buFontTx/>
              <a:buNone/>
            </a:pPr>
            <a:r>
              <a:rPr lang="ar-SA" b="1" dirty="0" smtClean="0">
                <a:solidFill>
                  <a:schemeClr val="tx2"/>
                </a:solidFill>
              </a:rPr>
              <a:t>يقوم الوحي على صور عديدة ذكر القرآن الكريم منها:</a:t>
            </a:r>
          </a:p>
          <a:p>
            <a:pPr algn="just">
              <a:buFontTx/>
              <a:buChar char="-"/>
            </a:pPr>
            <a:r>
              <a:rPr lang="ar-SA" b="1" dirty="0" smtClean="0">
                <a:solidFill>
                  <a:srgbClr val="C00000"/>
                </a:solidFill>
              </a:rPr>
              <a:t>1-الإلهام الغريزي للحيوان</a:t>
            </a:r>
            <a:r>
              <a:rPr lang="ar-SA" b="1" dirty="0" smtClean="0">
                <a:solidFill>
                  <a:schemeClr val="tx2"/>
                </a:solidFill>
              </a:rPr>
              <a:t>: كما في قوله تعالى «</a:t>
            </a:r>
            <a:r>
              <a:rPr lang="ar-SA" b="1" dirty="0" smtClean="0">
                <a:solidFill>
                  <a:srgbClr val="00B050"/>
                </a:solidFill>
              </a:rPr>
              <a:t>وأوحى ربّك إلى النّحل أن اتّخذي من الجبال بيوتا ومن الشجر ومما يعرشون</a:t>
            </a:r>
            <a:r>
              <a:rPr lang="ar-SA" b="1" dirty="0" smtClean="0">
                <a:solidFill>
                  <a:schemeClr val="tx2"/>
                </a:solidFill>
              </a:rPr>
              <a:t>».</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419990075"/>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just">
              <a:buNone/>
            </a:pPr>
            <a:r>
              <a:rPr lang="ar-SA" sz="3600" b="1" dirty="0" smtClean="0">
                <a:solidFill>
                  <a:srgbClr val="C00000"/>
                </a:solidFill>
              </a:rPr>
              <a:t>2-الإلهام الفطري للإنسان</a:t>
            </a:r>
            <a:r>
              <a:rPr lang="ar-SA" sz="3600" b="1" dirty="0" smtClean="0">
                <a:solidFill>
                  <a:schemeClr val="tx2"/>
                </a:solidFill>
              </a:rPr>
              <a:t>: كما في قوله سبحانه (</a:t>
            </a:r>
            <a:r>
              <a:rPr lang="ar-SA" sz="3600" b="1" dirty="0" smtClean="0">
                <a:solidFill>
                  <a:srgbClr val="00B050"/>
                </a:solidFill>
              </a:rPr>
              <a:t>وأوحينا إلى أم موسى أن أرضعيه</a:t>
            </a:r>
            <a:r>
              <a:rPr lang="ar-SA" sz="3600" b="1" dirty="0" smtClean="0">
                <a:solidFill>
                  <a:schemeClr val="tx2"/>
                </a:solidFill>
              </a:rPr>
              <a:t>). </a:t>
            </a:r>
          </a:p>
          <a:p>
            <a:pPr marL="0" indent="0" algn="just">
              <a:buNone/>
            </a:pPr>
            <a:r>
              <a:rPr lang="ar-SA" sz="3600" b="1" dirty="0" smtClean="0">
                <a:solidFill>
                  <a:srgbClr val="C00000"/>
                </a:solidFill>
              </a:rPr>
              <a:t>3- الإشارة السريعة بامر ما</a:t>
            </a:r>
            <a:r>
              <a:rPr lang="ar-SA" sz="3600" b="1" dirty="0" smtClean="0">
                <a:solidFill>
                  <a:schemeClr val="tx2"/>
                </a:solidFill>
              </a:rPr>
              <a:t>: كما في إشارة زكريا عليه السلام لقومه (</a:t>
            </a:r>
            <a:r>
              <a:rPr lang="ar-SA" sz="3600" b="1" dirty="0" smtClean="0">
                <a:solidFill>
                  <a:srgbClr val="00B050"/>
                </a:solidFill>
              </a:rPr>
              <a:t>فخرج على قومه من المحراب فأوحى إليهم أن سبّحوا بكرة وعشيّا</a:t>
            </a:r>
            <a:r>
              <a:rPr lang="ar-SA" sz="3600" b="1" dirty="0" smtClean="0">
                <a:solidFill>
                  <a:schemeClr val="tx2"/>
                </a:solidFill>
              </a:rPr>
              <a:t>). </a:t>
            </a:r>
          </a:p>
          <a:p>
            <a:pPr marL="0" indent="0" algn="just">
              <a:buNone/>
            </a:pPr>
            <a:r>
              <a:rPr lang="ar-SA" sz="3600" b="1" dirty="0" smtClean="0">
                <a:solidFill>
                  <a:srgbClr val="C00000"/>
                </a:solidFill>
              </a:rPr>
              <a:t>4- الوسوسة </a:t>
            </a:r>
            <a:r>
              <a:rPr lang="ar-SA" sz="3600" b="1" dirty="0">
                <a:solidFill>
                  <a:srgbClr val="C00000"/>
                </a:solidFill>
              </a:rPr>
              <a:t>الشيطانية</a:t>
            </a:r>
            <a:r>
              <a:rPr lang="ar-SA" sz="3600" b="1" dirty="0" smtClean="0">
                <a:solidFill>
                  <a:schemeClr val="tx2"/>
                </a:solidFill>
              </a:rPr>
              <a:t>: كما في قوله تعالى (</a:t>
            </a:r>
            <a:r>
              <a:rPr lang="ar-SA" sz="3600" b="1" dirty="0" smtClean="0">
                <a:solidFill>
                  <a:srgbClr val="00B050"/>
                </a:solidFill>
              </a:rPr>
              <a:t>وإنّ الشياطين ليوحون إلى أوليائهم</a:t>
            </a:r>
            <a:r>
              <a:rPr lang="ar-SA" sz="3600" b="1" dirty="0" smtClean="0">
                <a:solidFill>
                  <a:schemeClr val="tx2"/>
                </a:solidFill>
              </a:rPr>
              <a:t>).</a:t>
            </a:r>
          </a:p>
          <a:p>
            <a:pPr marL="0" indent="0" algn="just">
              <a:buNone/>
            </a:pPr>
            <a:r>
              <a:rPr lang="ar-SA" sz="3600" b="1" dirty="0" smtClean="0">
                <a:solidFill>
                  <a:srgbClr val="C00000"/>
                </a:solidFill>
              </a:rPr>
              <a:t>5- الوحي النبوي</a:t>
            </a:r>
            <a:r>
              <a:rPr lang="ar-SA" sz="3600" b="1" dirty="0" smtClean="0">
                <a:solidFill>
                  <a:schemeClr val="tx2"/>
                </a:solidFill>
              </a:rPr>
              <a:t>: كما في قوله تعالى (</a:t>
            </a:r>
            <a:r>
              <a:rPr lang="ar-SA" sz="3600" b="1" dirty="0" smtClean="0">
                <a:solidFill>
                  <a:srgbClr val="00B050"/>
                </a:solidFill>
              </a:rPr>
              <a:t>وأوحي إليّ هذا القرآن لأنذركم به ومن بلغ</a:t>
            </a:r>
            <a:r>
              <a:rPr lang="ar-SA" sz="3600" b="1" dirty="0" smtClean="0">
                <a:solidFill>
                  <a:schemeClr val="tx2"/>
                </a:solidFill>
              </a:rPr>
              <a:t>).</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39572522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b="1" dirty="0" smtClean="0">
                <a:solidFill>
                  <a:schemeClr val="tx2"/>
                </a:solidFill>
              </a:rPr>
              <a:t>		وقد أوحى الله سبحانه إلى بشر كثر، منهم من نعلمه ومنهم من لم نعلمه، كما في قوله تعالى:</a:t>
            </a:r>
          </a:p>
          <a:p>
            <a:pPr algn="just">
              <a:buFontTx/>
              <a:buNone/>
            </a:pPr>
            <a:r>
              <a:rPr lang="ar-SA" b="1" dirty="0" smtClean="0">
                <a:solidFill>
                  <a:schemeClr val="tx2"/>
                </a:solidFill>
              </a:rPr>
              <a:t> </a:t>
            </a:r>
            <a:r>
              <a:rPr lang="ar-SA" b="1" dirty="0" smtClean="0">
                <a:solidFill>
                  <a:srgbClr val="000099"/>
                </a:solidFill>
              </a:rPr>
              <a:t>(إنا أوحينا إليك كما أوحينا إلى نوح والنّبيين من بعده وأوحينا إلى إبراهيم وإسماعيل وإسحاق ويعقوب والأسباط وعيسى وأيوب ويونس وهارون وسليمان وآتينا داود زبورا، ورسلا قد قصصناهم عليك من قبل ورسلا لم نقصصهم عليك وكلّم الله موسى تكليما). </a:t>
            </a:r>
          </a:p>
          <a:p>
            <a:pPr algn="just">
              <a:buFontTx/>
              <a:buNone/>
            </a:pPr>
            <a:r>
              <a:rPr lang="ar-SA" b="1" dirty="0" smtClean="0">
                <a:solidFill>
                  <a:schemeClr val="tx2"/>
                </a:solidFill>
              </a:rPr>
              <a:t>		ويكون الوحي على كيفيات متنوعة كما في قوله تعالى </a:t>
            </a:r>
            <a:r>
              <a:rPr lang="ar-SA" b="1" dirty="0" smtClean="0">
                <a:solidFill>
                  <a:srgbClr val="000099"/>
                </a:solidFill>
              </a:rPr>
              <a:t>(وما كان لبشر أن يكلّمه الله إلا وحيا أو من وراء حجاب أو يرسل رسولا فيوحي بإذنه ما يشاء إنّه عليّ حكيم).</a:t>
            </a:r>
            <a:endParaRPr lang="ar-SA" b="1" dirty="0" smtClean="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05988812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r>
              <a:rPr lang="ar-SA" sz="6000" b="1" dirty="0" smtClean="0">
                <a:solidFill>
                  <a:srgbClr val="FF0000"/>
                </a:solidFill>
                <a:cs typeface="AdvertisingExtraBold" pitchFamily="2" charset="-78"/>
              </a:rPr>
              <a:t>الوحي </a:t>
            </a:r>
            <a:r>
              <a:rPr lang="ar-SA" sz="6000" b="1" dirty="0">
                <a:solidFill>
                  <a:srgbClr val="FF0000"/>
                </a:solidFill>
                <a:cs typeface="AdvertisingExtraBold" pitchFamily="2" charset="-78"/>
              </a:rPr>
              <a:t>في </a:t>
            </a:r>
            <a:r>
              <a:rPr lang="ar-SA" sz="6000" b="1" dirty="0" smtClean="0">
                <a:solidFill>
                  <a:srgbClr val="FF0000"/>
                </a:solidFill>
                <a:cs typeface="AdvertisingExtraBold" pitchFamily="2" charset="-78"/>
              </a:rPr>
              <a:t>الإسلام</a:t>
            </a:r>
            <a:endParaRPr lang="ar-SA" sz="6000" b="1" dirty="0">
              <a:solidFill>
                <a:srgbClr val="FF0000"/>
              </a:solidFill>
              <a:cs typeface="AdvertisingExtraBold" pitchFamily="2" charset="-78"/>
            </a:endParaRPr>
          </a:p>
          <a:p>
            <a:pPr algn="just">
              <a:buFontTx/>
              <a:buNone/>
            </a:pPr>
            <a:r>
              <a:rPr lang="ar-SA" sz="2800" b="1" dirty="0" smtClean="0">
                <a:solidFill>
                  <a:schemeClr val="tx2"/>
                </a:solidFill>
              </a:rPr>
              <a:t>تعريفه: هو وحي الله تعالى لنبيّه محمّد عليه السلام، ومن صور الوحي:</a:t>
            </a:r>
          </a:p>
          <a:p>
            <a:pPr algn="just">
              <a:buFontTx/>
              <a:buNone/>
            </a:pPr>
            <a:r>
              <a:rPr lang="ar-SA" sz="2800" b="1" dirty="0" smtClean="0">
                <a:solidFill>
                  <a:srgbClr val="000099"/>
                </a:solidFill>
              </a:rPr>
              <a:t>الرؤيا الصالحة </a:t>
            </a:r>
            <a:r>
              <a:rPr lang="ar-SA" sz="2800" b="1" dirty="0" smtClean="0">
                <a:solidFill>
                  <a:schemeClr val="tx2"/>
                </a:solidFill>
              </a:rPr>
              <a:t>كما جاء في حديث عائشة رضي الله عنها «</a:t>
            </a:r>
            <a:r>
              <a:rPr lang="ar-SA" sz="2800" b="1" dirty="0" smtClean="0">
                <a:solidFill>
                  <a:srgbClr val="00B050"/>
                </a:solidFill>
              </a:rPr>
              <a:t>أول ما بُدئ به رسول الله صلى الله عليه وسلم من الوحي الرّؤيا الصالحة في النوم، فكان لا يرى رؤيا إلا جاءت مثل فلق الصّبح</a:t>
            </a:r>
            <a:r>
              <a:rPr lang="ar-SA" sz="2800" b="1" dirty="0" smtClean="0">
                <a:solidFill>
                  <a:schemeClr val="tx2"/>
                </a:solidFill>
              </a:rPr>
              <a:t>».</a:t>
            </a:r>
          </a:p>
          <a:p>
            <a:pPr algn="just">
              <a:buFontTx/>
              <a:buNone/>
            </a:pPr>
            <a:r>
              <a:rPr lang="ar-SA" sz="2800" b="1" dirty="0" smtClean="0">
                <a:solidFill>
                  <a:schemeClr val="tx2"/>
                </a:solidFill>
              </a:rPr>
              <a:t>ومنها </a:t>
            </a:r>
            <a:r>
              <a:rPr lang="ar-SA" sz="2800" b="1" dirty="0" smtClean="0">
                <a:solidFill>
                  <a:srgbClr val="000099"/>
                </a:solidFill>
              </a:rPr>
              <a:t>أن يكون بواسطة أمين الوحي </a:t>
            </a:r>
            <a:r>
              <a:rPr lang="ar-SA" sz="2800" b="1" dirty="0" smtClean="0">
                <a:solidFill>
                  <a:schemeClr val="tx2"/>
                </a:solidFill>
              </a:rPr>
              <a:t>جبريل عليه السلام، ويكون في صور كثيرة:</a:t>
            </a:r>
          </a:p>
          <a:p>
            <a:pPr marL="0" indent="0" algn="just">
              <a:buNone/>
            </a:pPr>
            <a:r>
              <a:rPr lang="ar-SA" sz="2800" b="1" dirty="0" smtClean="0">
                <a:solidFill>
                  <a:srgbClr val="FF0000"/>
                </a:solidFill>
              </a:rPr>
              <a:t>1-</a:t>
            </a:r>
            <a:r>
              <a:rPr lang="ar-SA" sz="2800" b="1" dirty="0" smtClean="0">
                <a:solidFill>
                  <a:schemeClr val="tx2"/>
                </a:solidFill>
              </a:rPr>
              <a:t> أن يظهر في صورته الملكية الأصليّة ليتنزّل عليه بالوحي</a:t>
            </a:r>
          </a:p>
          <a:p>
            <a:pPr marL="0" indent="0" algn="just">
              <a:buNone/>
            </a:pPr>
            <a:r>
              <a:rPr lang="ar-SA" sz="2800" b="1" dirty="0" smtClean="0">
                <a:solidFill>
                  <a:srgbClr val="FF0000"/>
                </a:solidFill>
              </a:rPr>
              <a:t>2-</a:t>
            </a:r>
            <a:r>
              <a:rPr lang="ar-SA" sz="2800" b="1" dirty="0" smtClean="0">
                <a:solidFill>
                  <a:schemeClr val="tx2"/>
                </a:solidFill>
              </a:rPr>
              <a:t> أن يأتيه في صورة إنسان يراه كل الحاضرين</a:t>
            </a:r>
          </a:p>
          <a:p>
            <a:pPr marL="0" indent="0" algn="just">
              <a:buNone/>
            </a:pPr>
            <a:r>
              <a:rPr lang="ar-SA" sz="2800" b="1" dirty="0" smtClean="0">
                <a:solidFill>
                  <a:srgbClr val="FF0000"/>
                </a:solidFill>
              </a:rPr>
              <a:t>3-</a:t>
            </a:r>
            <a:r>
              <a:rPr lang="ar-SA" sz="2800" b="1" dirty="0" smtClean="0">
                <a:solidFill>
                  <a:schemeClr val="tx2"/>
                </a:solidFill>
              </a:rPr>
              <a:t> أن يأتيه في صورة صلصلة الجرس</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05988812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marL="0" indent="0" algn="ctr">
              <a:buNone/>
            </a:pPr>
            <a:r>
              <a:rPr lang="ar-SA" sz="5400" b="1" dirty="0" smtClean="0">
                <a:solidFill>
                  <a:srgbClr val="FF0000"/>
                </a:solidFill>
                <a:cs typeface="AdvertisingExtraBold" pitchFamily="2" charset="-78"/>
              </a:rPr>
              <a:t>طبيعة الوحي في الإسلام</a:t>
            </a:r>
            <a:endParaRPr lang="ar-SA" sz="5400" b="1" dirty="0">
              <a:solidFill>
                <a:srgbClr val="FF0000"/>
              </a:solidFill>
              <a:cs typeface="AdvertisingExtraBold" pitchFamily="2" charset="-78"/>
            </a:endParaRPr>
          </a:p>
          <a:p>
            <a:pPr algn="just">
              <a:buFontTx/>
              <a:buNone/>
            </a:pPr>
            <a:r>
              <a:rPr lang="ar-SA" sz="2800" b="1" dirty="0" smtClean="0">
                <a:solidFill>
                  <a:schemeClr val="tx2"/>
                </a:solidFill>
              </a:rPr>
              <a:t>للوحي في الإسلام بخصائص كثيرة تميّزه عن مصادر المعرفة البشريّة الأخرى: ومن ذلك:</a:t>
            </a:r>
            <a:endParaRPr lang="ar-SA" sz="2800" b="1" dirty="0">
              <a:solidFill>
                <a:schemeClr val="tx2"/>
              </a:solidFill>
            </a:endParaRPr>
          </a:p>
          <a:p>
            <a:pPr algn="just">
              <a:buFontTx/>
              <a:buNone/>
            </a:pPr>
            <a:r>
              <a:rPr lang="ar-SA" sz="2800" b="1" dirty="0" smtClean="0">
                <a:solidFill>
                  <a:srgbClr val="FF0000"/>
                </a:solidFill>
              </a:rPr>
              <a:t>المسألة الأولى: </a:t>
            </a:r>
            <a:r>
              <a:rPr lang="ar-SA" sz="2800" b="1" dirty="0">
                <a:solidFill>
                  <a:srgbClr val="FF0000"/>
                </a:solidFill>
              </a:rPr>
              <a:t>حصوله بالاصطفاء لا بالكسب: </a:t>
            </a:r>
            <a:endParaRPr lang="ar-SA" sz="2800" b="1" dirty="0" smtClean="0">
              <a:solidFill>
                <a:srgbClr val="FF0000"/>
              </a:solidFill>
            </a:endParaRPr>
          </a:p>
          <a:p>
            <a:pPr algn="just">
              <a:buFontTx/>
              <a:buNone/>
            </a:pPr>
            <a:r>
              <a:rPr lang="ar-SA" sz="2800" b="1" dirty="0" smtClean="0">
                <a:solidFill>
                  <a:schemeClr val="tx2"/>
                </a:solidFill>
              </a:rPr>
              <a:t>فالوحي منحة إلهيّة وليست اكتسابا، لقوله تعالى </a:t>
            </a:r>
            <a:r>
              <a:rPr lang="ar-SA" sz="2800" b="1" dirty="0" smtClean="0">
                <a:solidFill>
                  <a:srgbClr val="00B050"/>
                </a:solidFill>
              </a:rPr>
              <a:t>(الله أعلم حيث يجعل رسالته)</a:t>
            </a:r>
          </a:p>
          <a:p>
            <a:pPr algn="just">
              <a:buFontTx/>
              <a:buNone/>
            </a:pPr>
            <a:r>
              <a:rPr lang="ar-SA" sz="2800" b="1" dirty="0" smtClean="0">
                <a:solidFill>
                  <a:schemeClr val="tx2"/>
                </a:solidFill>
              </a:rPr>
              <a:t>والنّبوّة في الإسلام اصطفاء ربّاني وليست نتيجة جهد وسعي بشريّ كما في عدد من الأديان الشّرقيّة أو المذاهب الصوفيّة أو من يعتبرها نوعا من العبقرية الذاتية. قال تعالى </a:t>
            </a:r>
            <a:r>
              <a:rPr lang="ar-SA" sz="2800" b="1" dirty="0" smtClean="0">
                <a:solidFill>
                  <a:srgbClr val="00B050"/>
                </a:solidFill>
              </a:rPr>
              <a:t>(إني اصطفيتك على النّاس برسالاتي وبكلامي).</a:t>
            </a:r>
            <a:endParaRPr lang="ar-SA" sz="2800" b="1" dirty="0">
              <a:solidFill>
                <a:srgbClr val="00B050"/>
              </a:solidFill>
            </a:endParaRPr>
          </a:p>
          <a:p>
            <a:pPr algn="ctr">
              <a:buFontTx/>
              <a:buNone/>
            </a:pPr>
            <a:endParaRPr lang="ar-SA" sz="2800" b="1" dirty="0" smtClean="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584716902"/>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FontTx/>
              <a:buNone/>
            </a:pPr>
            <a:r>
              <a:rPr lang="ar-SA" sz="2800" b="1" dirty="0" smtClean="0">
                <a:solidFill>
                  <a:schemeClr val="tx2"/>
                </a:solidFill>
              </a:rPr>
              <a:t>		كذلك ليس نتيجة للذكاء الفطري الذي يمنح صاحبه استعدادا قويا للانتقال من المعلوم إلى المجهول، وهو ما يسمى الحدس، كما يرى </a:t>
            </a:r>
            <a:r>
              <a:rPr lang="ar-SA" sz="2800" b="1" dirty="0" smtClean="0">
                <a:solidFill>
                  <a:srgbClr val="000099"/>
                </a:solidFill>
              </a:rPr>
              <a:t>ابن سينا </a:t>
            </a:r>
            <a:r>
              <a:rPr lang="ar-SA" sz="2800" b="1" dirty="0" smtClean="0">
                <a:solidFill>
                  <a:schemeClr val="tx2"/>
                </a:solidFill>
              </a:rPr>
              <a:t>الذي يذهب إلى أن لاكتساب العلوم طريقين:</a:t>
            </a:r>
          </a:p>
          <a:p>
            <a:pPr algn="just">
              <a:buFontTx/>
              <a:buNone/>
            </a:pPr>
            <a:r>
              <a:rPr lang="ar-SA" sz="2800" b="1" dirty="0" smtClean="0">
                <a:solidFill>
                  <a:srgbClr val="7030A0"/>
                </a:solidFill>
              </a:rPr>
              <a:t>طريق الحدس</a:t>
            </a:r>
          </a:p>
          <a:p>
            <a:pPr algn="just">
              <a:buFontTx/>
              <a:buNone/>
            </a:pPr>
            <a:r>
              <a:rPr lang="ar-SA" sz="2800" b="1" dirty="0" smtClean="0">
                <a:solidFill>
                  <a:srgbClr val="7030A0"/>
                </a:solidFill>
              </a:rPr>
              <a:t>طريق التعليم</a:t>
            </a:r>
          </a:p>
          <a:p>
            <a:pPr algn="just">
              <a:buFontTx/>
              <a:buNone/>
            </a:pPr>
            <a:r>
              <a:rPr lang="ar-SA" sz="2800" b="1" dirty="0" smtClean="0">
                <a:solidFill>
                  <a:schemeClr val="tx2"/>
                </a:solidFill>
              </a:rPr>
              <a:t>		ويرى أنّ الحدس «</a:t>
            </a:r>
            <a:r>
              <a:rPr lang="ar-SA" sz="2800" b="1" dirty="0" smtClean="0">
                <a:solidFill>
                  <a:srgbClr val="00B050"/>
                </a:solidFill>
              </a:rPr>
              <a:t>ضرب من النبوّة، لا بل اعلى درجات النبوّة</a:t>
            </a:r>
            <a:r>
              <a:rPr lang="ar-SA" sz="2800" b="1" dirty="0" smtClean="0">
                <a:solidFill>
                  <a:schemeClr val="tx2"/>
                </a:solidFill>
              </a:rPr>
              <a:t>»</a:t>
            </a:r>
          </a:p>
          <a:p>
            <a:pPr algn="just">
              <a:buFontTx/>
              <a:buNone/>
            </a:pPr>
            <a:r>
              <a:rPr lang="ar-SA" sz="2800" b="1" dirty="0" smtClean="0">
                <a:solidFill>
                  <a:schemeClr val="tx2"/>
                </a:solidFill>
              </a:rPr>
              <a:t>		وقد ذهب فلاسفة العصر العباسي إلى التقريب بين الفلسفة والنبوّة، وقرّر </a:t>
            </a:r>
            <a:r>
              <a:rPr lang="ar-SA" sz="2800" b="1" dirty="0" smtClean="0">
                <a:solidFill>
                  <a:srgbClr val="000099"/>
                </a:solidFill>
              </a:rPr>
              <a:t>الفارابي</a:t>
            </a:r>
            <a:r>
              <a:rPr lang="ar-SA" sz="2800" b="1" dirty="0" smtClean="0">
                <a:solidFill>
                  <a:schemeClr val="tx2"/>
                </a:solidFill>
              </a:rPr>
              <a:t> مثلا أنّ الفيلسوف والنبي كلاهما «</a:t>
            </a:r>
            <a:r>
              <a:rPr lang="ar-SA" sz="2800" b="1" dirty="0" smtClean="0">
                <a:solidFill>
                  <a:srgbClr val="000099"/>
                </a:solidFill>
              </a:rPr>
              <a:t>يستطيع الاتصال بالعقل الفعال... إلا أن الأول يتّصل به عن طريق التأمل والنّظر... أما النبي فيتصل به عن طريق المخيّلة</a:t>
            </a:r>
            <a:r>
              <a:rPr lang="ar-SA" sz="2800" b="1" dirty="0" smtClean="0">
                <a:solidFill>
                  <a:schemeClr val="tx2"/>
                </a:solidFill>
              </a:rPr>
              <a:t>»</a:t>
            </a:r>
          </a:p>
          <a:p>
            <a:pPr algn="just">
              <a:buFontTx/>
              <a:buNone/>
            </a:pPr>
            <a:r>
              <a:rPr lang="ar-SA" sz="2800" b="1" dirty="0" smtClean="0">
                <a:solidFill>
                  <a:schemeClr val="tx2"/>
                </a:solidFill>
              </a:rPr>
              <a:t>وهذه المساواة بين النبوّة والفلسفة في اكتساب المعارف لا تجوز.</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298048455"/>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just">
              <a:buNone/>
            </a:pPr>
            <a:r>
              <a:rPr lang="ar-SA" sz="3800" b="1" dirty="0" smtClean="0">
                <a:solidFill>
                  <a:srgbClr val="FF0000"/>
                </a:solidFill>
              </a:rPr>
              <a:t>المسألة الثانية: </a:t>
            </a:r>
            <a:r>
              <a:rPr lang="ar-SA" sz="3800" b="1" dirty="0">
                <a:solidFill>
                  <a:srgbClr val="FF0000"/>
                </a:solidFill>
              </a:rPr>
              <a:t>عدم خضوعه لرغبة </a:t>
            </a:r>
            <a:r>
              <a:rPr lang="ar-SA" sz="3800" b="1" dirty="0" smtClean="0">
                <a:solidFill>
                  <a:srgbClr val="FF0000"/>
                </a:solidFill>
              </a:rPr>
              <a:t>الرسول صلى الله عليه وآله وسلم </a:t>
            </a:r>
            <a:r>
              <a:rPr lang="ar-SA" sz="3800" b="1" dirty="0">
                <a:solidFill>
                  <a:srgbClr val="FF0000"/>
                </a:solidFill>
              </a:rPr>
              <a:t>في </a:t>
            </a:r>
            <a:r>
              <a:rPr lang="ar-SA" sz="3800" b="1" dirty="0" smtClean="0">
                <a:solidFill>
                  <a:srgbClr val="FF0000"/>
                </a:solidFill>
              </a:rPr>
              <a:t>تنزله:</a:t>
            </a:r>
          </a:p>
          <a:p>
            <a:pPr algn="just">
              <a:buNone/>
            </a:pPr>
            <a:r>
              <a:rPr lang="ar-SA" sz="3800" b="1" dirty="0" smtClean="0">
                <a:solidFill>
                  <a:schemeClr val="tx2"/>
                </a:solidFill>
              </a:rPr>
              <a:t>		فالوحي يتمّ تبعا </a:t>
            </a:r>
            <a:r>
              <a:rPr lang="ar-SA" sz="3800" b="1" dirty="0" smtClean="0">
                <a:solidFill>
                  <a:srgbClr val="000099"/>
                </a:solidFill>
              </a:rPr>
              <a:t>لمشيئة الله وحده </a:t>
            </a:r>
            <a:r>
              <a:rPr lang="ar-SA" sz="3800" b="1" dirty="0" smtClean="0">
                <a:solidFill>
                  <a:schemeClr val="tx2"/>
                </a:solidFill>
              </a:rPr>
              <a:t>وليس خاضعا في توقيت نزوله أو مكان النّزول لرغبة الرّسول.</a:t>
            </a:r>
          </a:p>
          <a:p>
            <a:pPr algn="just">
              <a:buNone/>
            </a:pPr>
            <a:r>
              <a:rPr lang="ar-SA" sz="3800" b="1" dirty="0" smtClean="0">
                <a:solidFill>
                  <a:schemeClr val="tx2"/>
                </a:solidFill>
              </a:rPr>
              <a:t>وهذا ما يميّزه عن المصادر الأخرى للمعرفة التي تتم بناء على </a:t>
            </a:r>
            <a:r>
              <a:rPr lang="ar-SA" sz="3800" b="1" dirty="0" smtClean="0">
                <a:solidFill>
                  <a:srgbClr val="000099"/>
                </a:solidFill>
              </a:rPr>
              <a:t>رغبة العارف في تحصيل المعرفة واستعداده النّفسيّ لذلك، </a:t>
            </a:r>
            <a:r>
              <a:rPr lang="ar-SA" sz="3800" b="1" dirty="0" smtClean="0">
                <a:solidFill>
                  <a:schemeClr val="tx2"/>
                </a:solidFill>
              </a:rPr>
              <a:t>وخاصّة عند الفلاسفة والصوفية.</a:t>
            </a:r>
          </a:p>
          <a:p>
            <a:pPr algn="just">
              <a:buNone/>
            </a:pPr>
            <a:endParaRPr lang="ar-SA" sz="2800" b="1" dirty="0">
              <a:solidFill>
                <a:schemeClr val="tx2"/>
              </a:solidFill>
            </a:endParaRPr>
          </a:p>
          <a:p>
            <a:pPr algn="just">
              <a:buFontTx/>
              <a:buNone/>
            </a:pPr>
            <a:endParaRPr lang="ar-SA" sz="2800" b="1" dirty="0" smtClean="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2298048455"/>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72608"/>
          </a:xfrm>
        </p:spPr>
        <p:txBody>
          <a:bodyPr/>
          <a:lstStyle/>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endParaRPr lang="ar-SA" sz="2000" b="1" dirty="0" smtClean="0">
              <a:solidFill>
                <a:schemeClr val="tx2"/>
              </a:solidFill>
            </a:endParaRPr>
          </a:p>
          <a:p>
            <a:pPr algn="ctr">
              <a:buFontTx/>
              <a:buNone/>
            </a:pPr>
            <a:endParaRPr lang="ar-SA" sz="2000" b="1" dirty="0">
              <a:solidFill>
                <a:schemeClr val="tx2"/>
              </a:solidFill>
            </a:endParaRPr>
          </a:p>
          <a:p>
            <a:pPr algn="ctr">
              <a:buFontTx/>
              <a:buNone/>
            </a:pPr>
            <a:r>
              <a:rPr lang="ar-SA" sz="4000" b="1" dirty="0" smtClean="0">
                <a:solidFill>
                  <a:schemeClr val="tx2"/>
                </a:solidFill>
              </a:rPr>
              <a:t>تمت المحاضرة الرابعة بحمد الله تعالى</a:t>
            </a:r>
          </a:p>
          <a:p>
            <a:pPr algn="ctr">
              <a:buFontTx/>
              <a:buNone/>
            </a:pPr>
            <a:endParaRPr lang="ar-SA" sz="2800" b="1" dirty="0">
              <a:solidFill>
                <a:schemeClr val="tx2"/>
              </a:solidFill>
            </a:endParaRP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1528251737"/>
      </p:ext>
    </p:extLst>
  </p:cSld>
  <p:clrMapOvr>
    <a:masterClrMapping/>
  </p:clrMapOvr>
  <p:transition>
    <p:wipe dir="u"/>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14641</TotalTime>
  <Words>475</Words>
  <Application>Microsoft Office PowerPoint</Application>
  <PresentationFormat>عرض على الشاشة (3:4)‏</PresentationFormat>
  <Paragraphs>60</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microsoft</cp:lastModifiedBy>
  <cp:revision>344</cp:revision>
  <dcterms:created xsi:type="dcterms:W3CDTF">2007-02-01T07:37:04Z</dcterms:created>
  <dcterms:modified xsi:type="dcterms:W3CDTF">2016-02-06T19:27:54Z</dcterms:modified>
</cp:coreProperties>
</file>