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5"/>
  </p:notesMasterIdLst>
  <p:sldIdLst>
    <p:sldId id="408" r:id="rId3"/>
    <p:sldId id="409" r:id="rId4"/>
    <p:sldId id="410" r:id="rId5"/>
    <p:sldId id="411" r:id="rId6"/>
    <p:sldId id="412" r:id="rId7"/>
    <p:sldId id="413" r:id="rId8"/>
    <p:sldId id="414" r:id="rId9"/>
    <p:sldId id="415" r:id="rId10"/>
    <p:sldId id="417" r:id="rId11"/>
    <p:sldId id="416" r:id="rId12"/>
    <p:sldId id="418" r:id="rId13"/>
    <p:sldId id="422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FF0000"/>
    <a:srgbClr val="C0821C"/>
    <a:srgbClr val="CDA307"/>
    <a:srgbClr val="E7B057"/>
    <a:srgbClr val="99A103"/>
    <a:srgbClr val="33CCFF"/>
    <a:srgbClr val="FBE93B"/>
    <a:srgbClr val="D4D4C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1" autoAdjust="0"/>
    <p:restoredTop sz="94667" autoAdjust="0"/>
  </p:normalViewPr>
  <p:slideViewPr>
    <p:cSldViewPr>
      <p:cViewPr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09-05-1437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9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4000674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0AC66-63D3-4E33-986A-1FB1C61856E9}" type="slidenum">
              <a:rPr lang="ar-TN" smtClean="0"/>
              <a:pPr/>
              <a:t>10</a:t>
            </a:fld>
            <a:endParaRPr lang="ar-TN"/>
          </a:p>
        </p:txBody>
      </p:sp>
    </p:spTree>
    <p:extLst>
      <p:ext uri="{BB962C8B-B14F-4D97-AF65-F5344CB8AC3E}">
        <p14:creationId xmlns="" xmlns:p14="http://schemas.microsoft.com/office/powerpoint/2010/main" val="1942408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4</a:t>
            </a: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60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بسم الله الرحمن الرحيم</a:t>
            </a:r>
          </a:p>
          <a:p>
            <a:pPr algn="ctr">
              <a:buNone/>
            </a:pPr>
            <a:r>
              <a:rPr lang="ar-SA" sz="4000" b="1" dirty="0">
                <a:solidFill>
                  <a:srgbClr val="000099"/>
                </a:solidFill>
              </a:rPr>
              <a:t>المحاضرة </a:t>
            </a:r>
            <a:r>
              <a:rPr lang="ar-SA" sz="4000" b="1" dirty="0" smtClean="0">
                <a:solidFill>
                  <a:srgbClr val="000099"/>
                </a:solidFill>
              </a:rPr>
              <a:t>الخامسة</a:t>
            </a:r>
            <a:endParaRPr lang="ar-SA" sz="40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مقرر نظرية المعرفة</a:t>
            </a:r>
          </a:p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المستوى السادس</a:t>
            </a: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د. محمد أسود</a:t>
            </a:r>
            <a:endParaRPr lang="ar-SA" sz="5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0115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endParaRPr lang="ar-SA" sz="5400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ar-SA" sz="5400" b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ar-SA" sz="5400" b="1" dirty="0" smtClean="0">
                <a:solidFill>
                  <a:srgbClr val="FF0000"/>
                </a:solidFill>
              </a:rPr>
              <a:t>مواضيع المحاضرة الخامسة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596514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500" b="1" dirty="0"/>
              <a:t>تتمة طبيعة الوحي في </a:t>
            </a:r>
            <a:r>
              <a:rPr lang="ar-SA" sz="4500" b="1" dirty="0" smtClean="0"/>
              <a:t>الإسلام</a:t>
            </a:r>
          </a:p>
          <a:p>
            <a:pPr algn="just">
              <a:buFontTx/>
              <a:buNone/>
            </a:pPr>
            <a:r>
              <a:rPr lang="ar-SA" sz="4500" b="1" dirty="0" smtClean="0"/>
              <a:t>المسألة </a:t>
            </a:r>
            <a:r>
              <a:rPr lang="ar-SA" sz="4500" b="1" dirty="0"/>
              <a:t>الثالثة: اليقينية المطلقة لما قدمه من علم، </a:t>
            </a:r>
            <a:endParaRPr lang="ar-SA" sz="4500" b="1" dirty="0" smtClean="0"/>
          </a:p>
          <a:p>
            <a:pPr algn="just">
              <a:buFontTx/>
              <a:buNone/>
            </a:pPr>
            <a:r>
              <a:rPr lang="ar-SA" sz="4500" b="1" dirty="0" smtClean="0"/>
              <a:t>المسألة </a:t>
            </a:r>
            <a:r>
              <a:rPr lang="ar-SA" sz="4500" b="1" dirty="0"/>
              <a:t>الرابعة: تنزهه عن التأثر بالزمان والمكان، </a:t>
            </a:r>
            <a:endParaRPr lang="ar-SA" sz="4500" b="1" dirty="0" smtClean="0"/>
          </a:p>
          <a:p>
            <a:pPr algn="just">
              <a:buFontTx/>
              <a:buNone/>
            </a:pPr>
            <a:r>
              <a:rPr lang="ar-SA" sz="4500" b="1" dirty="0" smtClean="0"/>
              <a:t>المسألة </a:t>
            </a:r>
            <a:r>
              <a:rPr lang="ar-SA" sz="4500" b="1" dirty="0"/>
              <a:t>الخامسة: انتفاء الحلول في تلقي الوحي</a:t>
            </a:r>
            <a:r>
              <a:rPr lang="ar-SA" sz="4500" b="1" dirty="0" smtClean="0"/>
              <a:t>،</a:t>
            </a:r>
            <a:endParaRPr lang="ar-SA" sz="45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596514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5400" b="1" dirty="0" smtClean="0"/>
              <a:t>المسألة </a:t>
            </a:r>
            <a:r>
              <a:rPr lang="ar-SA" sz="5400" b="1" dirty="0"/>
              <a:t>السادسة: مستند الوحي، (151- 162)،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ما </a:t>
            </a:r>
            <a:r>
              <a:rPr lang="ar-SA" sz="5400" b="1" dirty="0"/>
              <a:t>قدمه الوحي في ميادين المعرفة: الفلسفة وما وراء الطبيعة، </a:t>
            </a:r>
            <a:endParaRPr lang="ar-SA" sz="5400" b="1" dirty="0" smtClean="0"/>
          </a:p>
          <a:p>
            <a:pPr algn="just">
              <a:buFontTx/>
              <a:buNone/>
            </a:pPr>
            <a:r>
              <a:rPr lang="ar-SA" sz="5400" b="1" dirty="0" smtClean="0"/>
              <a:t>(</a:t>
            </a:r>
            <a:r>
              <a:rPr lang="ar-SA" sz="5400" b="1" dirty="0"/>
              <a:t>196- 202). 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249616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None/>
            </a:pPr>
            <a:r>
              <a:rPr lang="ar-SA" sz="4000" b="1" dirty="0" smtClean="0">
                <a:solidFill>
                  <a:srgbClr val="FF0000"/>
                </a:solidFill>
              </a:rPr>
              <a:t>المسألة الثالثة: </a:t>
            </a:r>
            <a:r>
              <a:rPr lang="ar-SA" sz="4000" b="1" dirty="0">
                <a:solidFill>
                  <a:srgbClr val="FF0000"/>
                </a:solidFill>
              </a:rPr>
              <a:t>اليقينية المطلقة لما قدمه من </a:t>
            </a:r>
            <a:r>
              <a:rPr lang="ar-SA" sz="4000" b="1" dirty="0" smtClean="0">
                <a:solidFill>
                  <a:srgbClr val="FF0000"/>
                </a:solidFill>
              </a:rPr>
              <a:t>علم:</a:t>
            </a:r>
            <a:endParaRPr lang="ar-SA" sz="4000" b="1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		لأن الوحي من عند الله سبحانه فإن العلوم التي جاء بها </a:t>
            </a:r>
            <a:r>
              <a:rPr lang="ar-SA" sz="4000" b="1" dirty="0" smtClean="0">
                <a:solidFill>
                  <a:srgbClr val="000099"/>
                </a:solidFill>
              </a:rPr>
              <a:t>يقينية مطلقة</a:t>
            </a:r>
            <a:r>
              <a:rPr lang="ar-SA" sz="4000" b="1" dirty="0" smtClean="0">
                <a:solidFill>
                  <a:schemeClr val="tx2"/>
                </a:solidFill>
              </a:rPr>
              <a:t>. </a:t>
            </a:r>
          </a:p>
          <a:p>
            <a:pPr algn="just">
              <a:buNone/>
            </a:pPr>
            <a:r>
              <a:rPr lang="ar-SA" sz="4000" b="1" dirty="0">
                <a:solidFill>
                  <a:schemeClr val="tx2"/>
                </a:solidFill>
              </a:rPr>
              <a:t>	</a:t>
            </a:r>
            <a:r>
              <a:rPr lang="ar-SA" sz="4000" b="1" dirty="0" smtClean="0">
                <a:solidFill>
                  <a:schemeClr val="tx2"/>
                </a:solidFill>
              </a:rPr>
              <a:t>	وقد اعترف العلماء أن مصادر المعرفة محدودة وأن هناك ميادين لا يمكن للمعرفة البشرية أن تدركها الا من خلال الوحي الرباني الذي ينير درب البشريّة بالمعارف والعلوم.</a:t>
            </a:r>
          </a:p>
          <a:p>
            <a:pPr algn="just">
              <a:buNone/>
            </a:pPr>
            <a:endParaRPr lang="ar-SA" sz="2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64410315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	وينقسم الوحي إلى قسمين اثنين:</a:t>
            </a:r>
          </a:p>
          <a:p>
            <a:pPr marL="0" indent="0" algn="just">
              <a:buNone/>
            </a:pPr>
            <a:r>
              <a:rPr lang="ar-SA" sz="4000" b="1" dirty="0" smtClean="0">
                <a:solidFill>
                  <a:srgbClr val="000099"/>
                </a:solidFill>
              </a:rPr>
              <a:t>قسم قاطع الدّلالة على معناه</a:t>
            </a:r>
            <a:r>
              <a:rPr lang="ar-SA" sz="4000" b="1" dirty="0" smtClean="0">
                <a:solidFill>
                  <a:schemeClr val="tx2"/>
                </a:solidFill>
              </a:rPr>
              <a:t>، بحيث يصبح المعنى متعيّنا فهمه من النّصّ دون احتمال معنى سواه. ومن هنا قرر علماء العقيدة وأصول الفقه المسلمون قاعدة (لا اجتهاد في القطعيات).</a:t>
            </a:r>
          </a:p>
          <a:p>
            <a:pPr marL="0" indent="0" algn="just">
              <a:buNone/>
            </a:pPr>
            <a:r>
              <a:rPr lang="ar-SA" sz="4000" b="1" dirty="0" smtClean="0">
                <a:solidFill>
                  <a:srgbClr val="000099"/>
                </a:solidFill>
              </a:rPr>
              <a:t>وقسم عام في دلالته يحتاج في توضيح دلالته </a:t>
            </a:r>
            <a:r>
              <a:rPr lang="ar-SA" sz="4000" b="1" dirty="0" smtClean="0">
                <a:solidFill>
                  <a:schemeClr val="tx2"/>
                </a:solidFill>
              </a:rPr>
              <a:t>إلى نص القرآن أو الحديث.</a:t>
            </a: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9163189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sz="3800" b="1" dirty="0" smtClean="0">
                <a:solidFill>
                  <a:srgbClr val="FF0000"/>
                </a:solidFill>
              </a:rPr>
              <a:t>المسألة الرابعة: </a:t>
            </a:r>
            <a:r>
              <a:rPr lang="ar-SA" sz="3800" b="1" dirty="0">
                <a:solidFill>
                  <a:srgbClr val="FF0000"/>
                </a:solidFill>
              </a:rPr>
              <a:t>تنزهه عن التأثر بالزمان </a:t>
            </a:r>
            <a:r>
              <a:rPr lang="ar-SA" sz="3800" b="1" dirty="0" smtClean="0">
                <a:solidFill>
                  <a:srgbClr val="FF0000"/>
                </a:solidFill>
              </a:rPr>
              <a:t>والمكان:</a:t>
            </a:r>
          </a:p>
          <a:p>
            <a:pPr marL="0" indent="0" algn="just"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لم يكن للزمن الذي نزل فيه الوحي على محمد عليه السلام أي أثر في تشكيل المعرفة التي جاء بها. لأنه علم صادر عن الله سبحانه. </a:t>
            </a:r>
          </a:p>
          <a:p>
            <a:pPr marL="0" indent="0" algn="just">
              <a:buNone/>
            </a:pPr>
            <a:r>
              <a:rPr lang="ar-SA" sz="3800" b="1" dirty="0" smtClean="0">
                <a:solidFill>
                  <a:srgbClr val="FF0000"/>
                </a:solidFill>
              </a:rPr>
              <a:t>المسألة الخامسة: </a:t>
            </a:r>
            <a:r>
              <a:rPr lang="ar-SA" sz="3800" b="1" dirty="0">
                <a:solidFill>
                  <a:srgbClr val="FF0000"/>
                </a:solidFill>
              </a:rPr>
              <a:t>انتفاء الحلول في تلقي </a:t>
            </a:r>
            <a:r>
              <a:rPr lang="ar-SA" sz="3800" b="1" dirty="0" smtClean="0">
                <a:solidFill>
                  <a:srgbClr val="FF0000"/>
                </a:solidFill>
              </a:rPr>
              <a:t>الوحي:</a:t>
            </a:r>
            <a:endParaRPr lang="ar-SA" sz="38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ar-SA" sz="3800" b="1" dirty="0" smtClean="0">
                <a:solidFill>
                  <a:schemeClr val="tx2"/>
                </a:solidFill>
              </a:rPr>
              <a:t>ليس الوحي حلولا لذات الله تعالى في ذات الرسول أو اتحادا بينهما على ما يذهب إلى ذلك غلاة </a:t>
            </a:r>
            <a:r>
              <a:rPr lang="ar-SA" sz="3800" b="1" dirty="0" smtClean="0">
                <a:solidFill>
                  <a:srgbClr val="00B050"/>
                </a:solidFill>
              </a:rPr>
              <a:t>المتصوفة الحلولية</a:t>
            </a:r>
            <a:r>
              <a:rPr lang="ar-SA" sz="3800" b="1" dirty="0" smtClean="0">
                <a:solidFill>
                  <a:schemeClr val="tx2"/>
                </a:solidFill>
              </a:rPr>
              <a:t> الذين اشتهر منهم </a:t>
            </a:r>
            <a:r>
              <a:rPr lang="ar-SA" sz="3800" b="1" dirty="0" smtClean="0">
                <a:solidFill>
                  <a:srgbClr val="00B050"/>
                </a:solidFill>
              </a:rPr>
              <a:t>الحلاج </a:t>
            </a:r>
            <a:r>
              <a:rPr lang="ar-SA" sz="3800" b="1" dirty="0" smtClean="0">
                <a:solidFill>
                  <a:schemeClr val="tx2"/>
                </a:solidFill>
              </a:rPr>
              <a:t>في</a:t>
            </a:r>
            <a:r>
              <a:rPr lang="ar-SA" sz="4000" b="1" dirty="0">
                <a:solidFill>
                  <a:srgbClr val="000099"/>
                </a:solidFill>
              </a:rPr>
              <a:t> القرن الهجري الثالث</a:t>
            </a:r>
            <a:r>
              <a:rPr lang="ar-SA" sz="4000" b="1" dirty="0">
                <a:solidFill>
                  <a:schemeClr val="tx2"/>
                </a:solidFill>
              </a:rPr>
              <a:t>.</a:t>
            </a:r>
            <a:r>
              <a:rPr lang="ar-SA" sz="3800" b="1" dirty="0" smtClean="0">
                <a:solidFill>
                  <a:schemeClr val="tx2"/>
                </a:solidFill>
              </a:rPr>
              <a:t> </a:t>
            </a:r>
            <a:endParaRPr lang="ar-SA" sz="38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91631892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وقد زعم أن روح الله حلّت فيه كما حلّت في عيسى عليه السلام بزعم النصارى.</a:t>
            </a:r>
          </a:p>
          <a:p>
            <a:pPr marL="0" indent="0" algn="just">
              <a:buNone/>
            </a:pPr>
            <a:r>
              <a:rPr lang="ar-SA" sz="4000" b="1" dirty="0" smtClean="0">
                <a:solidFill>
                  <a:srgbClr val="FF0000"/>
                </a:solidFill>
              </a:rPr>
              <a:t>المسألة السادسة: مستند الوحي: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تختلف طبيعة الوحي في مستندها عن المصادر الأخرى: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فالعقل يستند إلى أدلّته القائمة على المبادئ </a:t>
            </a:r>
            <a:r>
              <a:rPr lang="ar-SA" b="1" dirty="0" smtClean="0">
                <a:solidFill>
                  <a:srgbClr val="000099"/>
                </a:solidFill>
              </a:rPr>
              <a:t>الفطرية للإنسان </a:t>
            </a:r>
            <a:r>
              <a:rPr lang="ar-SA" b="1" dirty="0" smtClean="0">
                <a:solidFill>
                  <a:schemeClr val="tx2"/>
                </a:solidFill>
              </a:rPr>
              <a:t>لإثبات أنّ ما قدّمه من معرفة صحيح.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	والمعرفة الحسيّة تستند إلى التجربة التي يتوصل من خلالها إلى المعرفة الصحيحة.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والمعرفة المستندة إلى الوحي مستمدّة من علم الله سبحانه.</a:t>
            </a:r>
          </a:p>
          <a:p>
            <a:pPr marL="0" indent="0" algn="just"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وقد دلل الوحي على كثير من المسائل </a:t>
            </a:r>
            <a:r>
              <a:rPr lang="ar-SA" b="1" dirty="0" smtClean="0">
                <a:solidFill>
                  <a:srgbClr val="000099"/>
                </a:solidFill>
              </a:rPr>
              <a:t>بالأدلّة العقليّة القطعيّة.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12600520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800" b="1" dirty="0" smtClean="0">
                <a:solidFill>
                  <a:srgbClr val="FF0000"/>
                </a:solidFill>
              </a:rPr>
              <a:t>الفلسفة وما وراء الطبيعة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الفلسفة لم تتمكّن من الإجابة بشكل مقنع عن هذه الأسئلة رغم ما كتبه الفلاسفة في هذا الموضوع. 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السّبب في ذلك هو أنّ </a:t>
            </a:r>
            <a:r>
              <a:rPr lang="ar-SA" b="1" dirty="0" smtClean="0">
                <a:solidFill>
                  <a:srgbClr val="000099"/>
                </a:solidFill>
              </a:rPr>
              <a:t>الفلسفة تعتمد العقل</a:t>
            </a:r>
            <a:r>
              <a:rPr lang="ar-SA" b="1" dirty="0" smtClean="0">
                <a:solidFill>
                  <a:schemeClr val="tx2"/>
                </a:solidFill>
              </a:rPr>
              <a:t>، والعقل لا يستطيع أن يُدرك ما غاب عن الحواس كما قال </a:t>
            </a:r>
            <a:r>
              <a:rPr lang="ar-SA" b="1" dirty="0" smtClean="0">
                <a:solidFill>
                  <a:srgbClr val="000099"/>
                </a:solidFill>
              </a:rPr>
              <a:t>كانط</a:t>
            </a:r>
            <a:r>
              <a:rPr lang="ar-SA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ولذلك اتّجه فلاسفة </a:t>
            </a:r>
            <a:r>
              <a:rPr lang="ar-SA" b="1" dirty="0" smtClean="0">
                <a:solidFill>
                  <a:srgbClr val="000099"/>
                </a:solidFill>
              </a:rPr>
              <a:t>أوروبا</a:t>
            </a:r>
            <a:r>
              <a:rPr lang="ar-SA" b="1" dirty="0" smtClean="0">
                <a:solidFill>
                  <a:schemeClr val="tx2"/>
                </a:solidFill>
              </a:rPr>
              <a:t> إلى اعتبار </a:t>
            </a:r>
            <a:r>
              <a:rPr lang="ar-SA" b="1" dirty="0" smtClean="0">
                <a:solidFill>
                  <a:srgbClr val="000099"/>
                </a:solidFill>
              </a:rPr>
              <a:t>البحث في عالم ما وراء الطبيعة لغوا لا فائدة منه ولا معرفة فيه</a:t>
            </a:r>
            <a:r>
              <a:rPr lang="ar-SA" b="1" dirty="0" smtClean="0">
                <a:solidFill>
                  <a:schemeClr val="tx2"/>
                </a:solidFill>
              </a:rPr>
              <a:t>، لأن العقل حين يتناوله بالبحث لا يقع على حدوس يطبق عليها مقرراته ومن ثمّ فمعرفته غير ممكنة.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69807699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FF0000"/>
                </a:solidFill>
              </a:rPr>
              <a:t>ما قدمه الوحي في ميادين  المعرفة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يُعتبر عالم ما وراء الطبيعة (الميتافيزيقا) هو أول ما جذب أفكار الفلاسفة للإجابة عن الأسئلة الوجودية الكبرى: 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ما الإنسان؟ 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ومن أين جاء؟ 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وإلى أين يذهب؟</a:t>
            </a:r>
            <a:endParaRPr lang="ar-SA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وهي الأسئلة الوجوديّة الكبرى التي حاولت كلّ الشعوب الإجابة عليها بطريقتها الخاصّة وتصوّراتها الخاصّة. فتنوّعت إجاباتها من فلسفية وفكرية ودينيّة: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76247560"/>
      </p:ext>
    </p:extLst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وكانت </a:t>
            </a:r>
            <a:r>
              <a:rPr lang="ar-SA" b="1" dirty="0">
                <a:solidFill>
                  <a:schemeClr val="tx2"/>
                </a:solidFill>
              </a:rPr>
              <a:t>النتيجة ظهور </a:t>
            </a:r>
            <a:r>
              <a:rPr lang="ar-SA" b="1" dirty="0">
                <a:solidFill>
                  <a:srgbClr val="000099"/>
                </a:solidFill>
              </a:rPr>
              <a:t>الفلسفة الوضعية </a:t>
            </a:r>
            <a:r>
              <a:rPr lang="ar-SA" b="1" dirty="0">
                <a:solidFill>
                  <a:schemeClr val="tx2"/>
                </a:solidFill>
              </a:rPr>
              <a:t>التي لا تؤمن إلا بالعالم المادي القائم على </a:t>
            </a:r>
            <a:r>
              <a:rPr lang="ar-SA" b="1" dirty="0" smtClean="0">
                <a:solidFill>
                  <a:schemeClr val="tx2"/>
                </a:solidFill>
              </a:rPr>
              <a:t>التجربة</a:t>
            </a:r>
            <a:r>
              <a:rPr lang="ar-SA" b="1" dirty="0">
                <a:solidFill>
                  <a:schemeClr val="tx2"/>
                </a:solidFill>
              </a:rPr>
              <a:t> </a:t>
            </a:r>
            <a:r>
              <a:rPr lang="ar-SA" b="1" dirty="0" smtClean="0">
                <a:solidFill>
                  <a:schemeClr val="tx2"/>
                </a:solidFill>
              </a:rPr>
              <a:t>واعتبرت عالم ما وراء الطبيعة والميتافيزيقا </a:t>
            </a:r>
            <a:r>
              <a:rPr lang="ar-SA" b="1" dirty="0" smtClean="0">
                <a:solidFill>
                  <a:srgbClr val="000099"/>
                </a:solidFill>
              </a:rPr>
              <a:t>مجرد وهم</a:t>
            </a:r>
            <a:r>
              <a:rPr lang="ar-SA" b="1" dirty="0" smtClean="0">
                <a:solidFill>
                  <a:schemeClr val="tx2"/>
                </a:solidFill>
              </a:rPr>
              <a:t> كما يرى </a:t>
            </a:r>
            <a:r>
              <a:rPr lang="ar-SA" b="1" dirty="0" smtClean="0">
                <a:solidFill>
                  <a:srgbClr val="000099"/>
                </a:solidFill>
              </a:rPr>
              <a:t>ديفيد هيوم</a:t>
            </a:r>
            <a:r>
              <a:rPr lang="ar-SA" b="1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واستبعد </a:t>
            </a:r>
            <a:r>
              <a:rPr lang="ar-SA" b="1" dirty="0" smtClean="0">
                <a:solidFill>
                  <a:srgbClr val="000099"/>
                </a:solidFill>
              </a:rPr>
              <a:t>كانط</a:t>
            </a:r>
            <a:r>
              <a:rPr lang="ar-SA" b="1" dirty="0" smtClean="0">
                <a:solidFill>
                  <a:schemeClr val="tx2"/>
                </a:solidFill>
              </a:rPr>
              <a:t> الميتافيزيقا محتجا بحجيته النقديّة والتاريخية. 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أما </a:t>
            </a:r>
            <a:r>
              <a:rPr lang="ar-SA" b="1" dirty="0" smtClean="0">
                <a:solidFill>
                  <a:srgbClr val="000099"/>
                </a:solidFill>
              </a:rPr>
              <a:t>كونت</a:t>
            </a:r>
            <a:r>
              <a:rPr lang="ar-SA" b="1" dirty="0" smtClean="0">
                <a:solidFill>
                  <a:schemeClr val="tx2"/>
                </a:solidFill>
              </a:rPr>
              <a:t> الذي قضى بنهاية الدين فقد صار متصوفا في آخر حياته.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وإميل </a:t>
            </a:r>
            <a:r>
              <a:rPr lang="ar-SA" b="1" dirty="0" smtClean="0">
                <a:solidFill>
                  <a:srgbClr val="000099"/>
                </a:solidFill>
              </a:rPr>
              <a:t>ليتريه</a:t>
            </a:r>
            <a:r>
              <a:rPr lang="ar-SA" b="1" dirty="0" smtClean="0">
                <a:solidFill>
                  <a:schemeClr val="tx2"/>
                </a:solidFill>
              </a:rPr>
              <a:t> الذي حصر نفسه بالعلوم الطبيعية، كانت نتيجة إيغاله فيه إحساسه بأنه محوط بأسرار الكون وآياته.</a:t>
            </a:r>
          </a:p>
          <a:p>
            <a:pPr algn="just">
              <a:buFontTx/>
              <a:buNone/>
            </a:pPr>
            <a:r>
              <a:rPr lang="ar-SA" b="1" dirty="0" smtClean="0">
                <a:solidFill>
                  <a:schemeClr val="tx2"/>
                </a:solidFill>
              </a:rPr>
              <a:t>		وذهب </a:t>
            </a:r>
            <a:r>
              <a:rPr lang="ar-SA" b="1" dirty="0" smtClean="0">
                <a:solidFill>
                  <a:srgbClr val="000099"/>
                </a:solidFill>
              </a:rPr>
              <a:t>ديكارت</a:t>
            </a:r>
            <a:r>
              <a:rPr lang="ar-SA" b="1" dirty="0" smtClean="0">
                <a:solidFill>
                  <a:schemeClr val="tx2"/>
                </a:solidFill>
              </a:rPr>
              <a:t> إلى أن قضايا ذلك العالم لا يمكن العلم اليقيني بها إلا بنعمة إلهيّة خارقة للطبيعة.</a:t>
            </a:r>
          </a:p>
          <a:p>
            <a:pPr algn="just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  <a:p>
            <a:pPr algn="just">
              <a:buFontTx/>
              <a:buNone/>
            </a:pPr>
            <a:endParaRPr lang="ar-SA" sz="28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9335745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endParaRPr lang="ar-SA" sz="2000" b="1" dirty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chemeClr val="tx2"/>
                </a:solidFill>
              </a:rPr>
              <a:t>تمت المحاضرة الخامسة بحمد الله تعالى</a:t>
            </a:r>
          </a:p>
          <a:p>
            <a:pPr algn="ctr">
              <a:buFontTx/>
              <a:buNone/>
            </a:pPr>
            <a:endParaRPr lang="ar-SA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07357010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14965</TotalTime>
  <Words>280</Words>
  <Application>Microsoft Office PowerPoint</Application>
  <PresentationFormat>عرض على الشاشة (3:4)‏</PresentationFormat>
  <Paragraphs>57</Paragraphs>
  <Slides>12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microsoft</cp:lastModifiedBy>
  <cp:revision>351</cp:revision>
  <dcterms:created xsi:type="dcterms:W3CDTF">2007-02-01T07:37:04Z</dcterms:created>
  <dcterms:modified xsi:type="dcterms:W3CDTF">2016-02-17T14:29:21Z</dcterms:modified>
</cp:coreProperties>
</file>