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23"/>
  </p:notesMasterIdLst>
  <p:sldIdLst>
    <p:sldId id="378" r:id="rId3"/>
    <p:sldId id="379" r:id="rId4"/>
    <p:sldId id="380" r:id="rId5"/>
    <p:sldId id="381" r:id="rId6"/>
    <p:sldId id="382" r:id="rId7"/>
    <p:sldId id="383" r:id="rId8"/>
    <p:sldId id="384" r:id="rId9"/>
    <p:sldId id="385" r:id="rId10"/>
    <p:sldId id="386" r:id="rId11"/>
    <p:sldId id="387" r:id="rId12"/>
    <p:sldId id="398" r:id="rId13"/>
    <p:sldId id="388" r:id="rId14"/>
    <p:sldId id="389" r:id="rId15"/>
    <p:sldId id="390" r:id="rId16"/>
    <p:sldId id="371" r:id="rId17"/>
    <p:sldId id="360" r:id="rId18"/>
    <p:sldId id="359" r:id="rId19"/>
    <p:sldId id="358" r:id="rId20"/>
    <p:sldId id="363" r:id="rId21"/>
    <p:sldId id="399" r:id="rId22"/>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0821C"/>
    <a:srgbClr val="FF0000"/>
    <a:srgbClr val="33CCFF"/>
    <a:srgbClr val="000099"/>
    <a:srgbClr val="E7B057"/>
    <a:srgbClr val="FBE93B"/>
    <a:srgbClr val="D4D4CA"/>
    <a:srgbClr val="CDA307"/>
    <a:srgbClr val="99A10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31" autoAdjust="0"/>
    <p:restoredTop sz="94667" autoAdjust="0"/>
  </p:normalViewPr>
  <p:slideViewPr>
    <p:cSldViewPr>
      <p:cViewPr>
        <p:scale>
          <a:sx n="70" d="100"/>
          <a:sy n="70" d="100"/>
        </p:scale>
        <p:origin x="-1374" y="-72"/>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12-05-1437</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p14="http://schemas.microsoft.com/office/powerpoint/2010/main" xmlns=""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5</a:t>
            </a:fld>
            <a:endParaRPr lang="ar-TN"/>
          </a:p>
        </p:txBody>
      </p:sp>
    </p:spTree>
    <p:extLst>
      <p:ext uri="{BB962C8B-B14F-4D97-AF65-F5344CB8AC3E}">
        <p14:creationId xmlns:p14="http://schemas.microsoft.com/office/powerpoint/2010/main" xmlns="" val="635964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6</a:t>
            </a:fld>
            <a:endParaRPr lang="ar-TN"/>
          </a:p>
        </p:txBody>
      </p:sp>
    </p:spTree>
    <p:extLst>
      <p:ext uri="{BB962C8B-B14F-4D97-AF65-F5344CB8AC3E}">
        <p14:creationId xmlns:p14="http://schemas.microsoft.com/office/powerpoint/2010/main" xmlns="" val="3094931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7</a:t>
            </a:fld>
            <a:endParaRPr lang="ar-TN"/>
          </a:p>
        </p:txBody>
      </p:sp>
    </p:spTree>
    <p:extLst>
      <p:ext uri="{BB962C8B-B14F-4D97-AF65-F5344CB8AC3E}">
        <p14:creationId xmlns:p14="http://schemas.microsoft.com/office/powerpoint/2010/main" xmlns="" val="1187284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8</a:t>
            </a:fld>
            <a:endParaRPr lang="ar-TN"/>
          </a:p>
        </p:txBody>
      </p:sp>
    </p:spTree>
    <p:extLst>
      <p:ext uri="{BB962C8B-B14F-4D97-AF65-F5344CB8AC3E}">
        <p14:creationId xmlns:p14="http://schemas.microsoft.com/office/powerpoint/2010/main" xmlns="" val="2327399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9</a:t>
            </a:fld>
            <a:endParaRPr lang="ar-TN"/>
          </a:p>
        </p:txBody>
      </p:sp>
    </p:spTree>
    <p:extLst>
      <p:ext uri="{BB962C8B-B14F-4D97-AF65-F5344CB8AC3E}">
        <p14:creationId xmlns:p14="http://schemas.microsoft.com/office/powerpoint/2010/main" xmlns="" val="853603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13</a:t>
            </a:fld>
            <a:endParaRPr lang="ar-TN"/>
          </a:p>
        </p:txBody>
      </p:sp>
    </p:spTree>
    <p:extLst>
      <p:ext uri="{BB962C8B-B14F-4D97-AF65-F5344CB8AC3E}">
        <p14:creationId xmlns:p14="http://schemas.microsoft.com/office/powerpoint/2010/main" xmlns="" val="1680779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16</a:t>
            </a:fld>
            <a:endParaRPr lang="ar-TN"/>
          </a:p>
        </p:txBody>
      </p:sp>
    </p:spTree>
    <p:extLst>
      <p:ext uri="{BB962C8B-B14F-4D97-AF65-F5344CB8AC3E}">
        <p14:creationId xmlns:p14="http://schemas.microsoft.com/office/powerpoint/2010/main" xmlns="" val="1942408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17</a:t>
            </a:fld>
            <a:endParaRPr lang="ar-TN"/>
          </a:p>
        </p:txBody>
      </p:sp>
    </p:spTree>
    <p:extLst>
      <p:ext uri="{BB962C8B-B14F-4D97-AF65-F5344CB8AC3E}">
        <p14:creationId xmlns:p14="http://schemas.microsoft.com/office/powerpoint/2010/main" xmlns="" val="4000674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18</a:t>
            </a:fld>
            <a:endParaRPr lang="ar-TN"/>
          </a:p>
        </p:txBody>
      </p:sp>
    </p:spTree>
    <p:extLst>
      <p:ext uri="{BB962C8B-B14F-4D97-AF65-F5344CB8AC3E}">
        <p14:creationId xmlns:p14="http://schemas.microsoft.com/office/powerpoint/2010/main" xmlns="" val="1319343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19</a:t>
            </a:fld>
            <a:endParaRPr lang="ar-TN"/>
          </a:p>
        </p:txBody>
      </p:sp>
    </p:spTree>
    <p:extLst>
      <p:ext uri="{BB962C8B-B14F-4D97-AF65-F5344CB8AC3E}">
        <p14:creationId xmlns:p14="http://schemas.microsoft.com/office/powerpoint/2010/main" xmlns="" val="6359649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r>
              <a:rPr lang="en-US" smtClean="0"/>
              <a:t>4</a:t>
            </a:r>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r>
              <a:rPr lang="en-US" smtClean="0"/>
              <a:t>4</a:t>
            </a:r>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4</a:t>
            </a:r>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hd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6000" b="1" dirty="0" smtClean="0">
                <a:solidFill>
                  <a:srgbClr val="003366"/>
                </a:solidFill>
                <a:latin typeface="Andalus" pitchFamily="18" charset="-78"/>
                <a:cs typeface="Al-Mothnna" pitchFamily="2" charset="-78"/>
              </a:rPr>
              <a:t>بسم الله الرحمن الرحيم</a:t>
            </a:r>
          </a:p>
          <a:p>
            <a:pPr algn="ctr">
              <a:buNone/>
            </a:pPr>
            <a:r>
              <a:rPr lang="ar-SA" sz="4000" b="1" dirty="0">
                <a:solidFill>
                  <a:srgbClr val="000099"/>
                </a:solidFill>
              </a:rPr>
              <a:t>المحاضرة </a:t>
            </a:r>
            <a:r>
              <a:rPr lang="ar-SA" sz="4000" b="1" dirty="0" smtClean="0">
                <a:solidFill>
                  <a:srgbClr val="000099"/>
                </a:solidFill>
              </a:rPr>
              <a:t>السادسة</a:t>
            </a:r>
            <a:endParaRPr lang="ar-SA" sz="4000" b="1" dirty="0" smtClean="0">
              <a:solidFill>
                <a:srgbClr val="003366"/>
              </a:solidFill>
              <a:latin typeface="Andalus" pitchFamily="18" charset="-78"/>
              <a:cs typeface="Al-Mothnna" pitchFamily="2" charset="-78"/>
            </a:endParaRPr>
          </a:p>
          <a:p>
            <a:pPr algn="ctr">
              <a:buFontTx/>
              <a:buNone/>
            </a:pPr>
            <a:r>
              <a:rPr lang="ar-SA" sz="5400" b="1" dirty="0" smtClean="0">
                <a:solidFill>
                  <a:srgbClr val="FF0000"/>
                </a:solidFill>
                <a:latin typeface="Andalus" pitchFamily="18" charset="-78"/>
                <a:cs typeface="Al-Mothnna" pitchFamily="2" charset="-78"/>
              </a:rPr>
              <a:t>مقرر نظرية المعرفة</a:t>
            </a:r>
          </a:p>
          <a:p>
            <a:pPr algn="ctr">
              <a:buFontTx/>
              <a:buNone/>
            </a:pPr>
            <a:r>
              <a:rPr lang="ar-SA" sz="4800" b="1" dirty="0" smtClean="0">
                <a:solidFill>
                  <a:srgbClr val="FF0000"/>
                </a:solidFill>
                <a:latin typeface="Andalus" pitchFamily="18" charset="-78"/>
                <a:cs typeface="Al-Mothnna" pitchFamily="2" charset="-78"/>
              </a:rPr>
              <a:t>المستوى السادس</a:t>
            </a:r>
          </a:p>
          <a:p>
            <a:pPr algn="ctr">
              <a:buFontTx/>
              <a:buNone/>
            </a:pPr>
            <a:r>
              <a:rPr lang="ar-SA" sz="5400" b="1" dirty="0" smtClean="0">
                <a:solidFill>
                  <a:srgbClr val="FF0000"/>
                </a:solidFill>
                <a:latin typeface="Andalus" pitchFamily="18" charset="-78"/>
                <a:cs typeface="Al-Mothnna" pitchFamily="2" charset="-78"/>
              </a:rPr>
              <a:t>د. محمد أسود</a:t>
            </a:r>
            <a:endParaRPr lang="ar-SA" sz="5400" b="1" dirty="0" smtClean="0">
              <a:solidFill>
                <a:srgbClr val="003366"/>
              </a:solidFill>
              <a:latin typeface="Arabic Typesetting" pitchFamily="66" charset="-78"/>
              <a:cs typeface="Arabic Typesetting" pitchFamily="66" charset="-78"/>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959255687"/>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endParaRPr lang="ar-SA" sz="5400" b="1" dirty="0" smtClean="0">
              <a:solidFill>
                <a:srgbClr val="FF0000"/>
              </a:solidFill>
            </a:endParaRPr>
          </a:p>
          <a:p>
            <a:pPr algn="ctr">
              <a:buFontTx/>
              <a:buNone/>
            </a:pPr>
            <a:endParaRPr lang="ar-SA" sz="5400" b="1" dirty="0">
              <a:solidFill>
                <a:srgbClr val="FF0000"/>
              </a:solidFill>
            </a:endParaRPr>
          </a:p>
          <a:p>
            <a:pPr algn="ctr">
              <a:buFontTx/>
              <a:buNone/>
            </a:pPr>
            <a:r>
              <a:rPr lang="ar-SA" sz="5400" b="1" dirty="0" smtClean="0">
                <a:solidFill>
                  <a:srgbClr val="FF0000"/>
                </a:solidFill>
              </a:rPr>
              <a:t>مواضيع المحاضرة السادسة</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907969007"/>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fade">
                                      <p:cBhvr>
                                        <p:cTn id="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r>
              <a:rPr lang="ar-SA" sz="4000" b="1" dirty="0"/>
              <a:t>تتمة ما قدمه الوحي في ميادين المعرفة: </a:t>
            </a:r>
            <a:endParaRPr lang="ar-SA" sz="4000" b="1" dirty="0" smtClean="0"/>
          </a:p>
          <a:p>
            <a:pPr algn="just">
              <a:buFontTx/>
              <a:buNone/>
            </a:pPr>
            <a:r>
              <a:rPr lang="ar-SA" sz="4000" b="1" dirty="0" smtClean="0"/>
              <a:t>ما </a:t>
            </a:r>
            <a:r>
              <a:rPr lang="ar-SA" sz="4000" b="1" dirty="0"/>
              <a:t>وراء الطبيعة في الوحي المحمدي، </a:t>
            </a:r>
            <a:endParaRPr lang="ar-SA" sz="4000" b="1" dirty="0" smtClean="0"/>
          </a:p>
          <a:p>
            <a:pPr algn="just">
              <a:buFontTx/>
              <a:buNone/>
            </a:pPr>
            <a:r>
              <a:rPr lang="ar-SA" sz="4000" b="1" dirty="0" smtClean="0"/>
              <a:t>الأول</a:t>
            </a:r>
            <a:r>
              <a:rPr lang="ar-SA" sz="4000" b="1" dirty="0"/>
              <a:t>: المسائل، الثاني: الدلائل</a:t>
            </a:r>
            <a:r>
              <a:rPr lang="ar-SA" sz="4000" b="1" dirty="0" smtClean="0"/>
              <a:t>،</a:t>
            </a:r>
          </a:p>
          <a:p>
            <a:pPr algn="just">
              <a:buFontTx/>
              <a:buNone/>
            </a:pPr>
            <a:r>
              <a:rPr lang="ar-SA" sz="4000" b="1" dirty="0" smtClean="0"/>
              <a:t>1- </a:t>
            </a:r>
            <a:r>
              <a:rPr lang="ar-SA" sz="4000" b="1" dirty="0"/>
              <a:t>دليل الاختراع، 2- دليل التمانع، </a:t>
            </a:r>
            <a:endParaRPr lang="ar-SA" sz="4000" b="1" dirty="0" smtClean="0"/>
          </a:p>
          <a:p>
            <a:pPr algn="just">
              <a:buFontTx/>
              <a:buNone/>
            </a:pPr>
            <a:r>
              <a:rPr lang="ar-SA" sz="4000" b="1" dirty="0" smtClean="0"/>
              <a:t>3- </a:t>
            </a:r>
            <a:r>
              <a:rPr lang="ar-SA" sz="4000" b="1" dirty="0"/>
              <a:t>أدلة إمكان البعث، </a:t>
            </a:r>
            <a:endParaRPr lang="ar-SA" sz="4000" b="1" dirty="0" smtClean="0"/>
          </a:p>
          <a:p>
            <a:pPr algn="just">
              <a:buFontTx/>
              <a:buNone/>
            </a:pPr>
            <a:r>
              <a:rPr lang="ar-SA" sz="4000" b="1" dirty="0" smtClean="0"/>
              <a:t>العلماء </a:t>
            </a:r>
            <a:r>
              <a:rPr lang="ar-SA" sz="4000" b="1" dirty="0"/>
              <a:t>بين الفلسفة والوحي، </a:t>
            </a:r>
            <a:endParaRPr lang="ar-SA" sz="4000" b="1" dirty="0" smtClean="0"/>
          </a:p>
          <a:p>
            <a:pPr algn="just">
              <a:buFontTx/>
              <a:buNone/>
            </a:pPr>
            <a:r>
              <a:rPr lang="ar-SA" sz="4000" b="1" dirty="0" smtClean="0"/>
              <a:t>(</a:t>
            </a:r>
            <a:r>
              <a:rPr lang="ar-SA" sz="4000" b="1" dirty="0"/>
              <a:t>202- 214)، </a:t>
            </a:r>
            <a:endParaRPr lang="ar-SA" sz="4000" b="1" dirty="0" smtClean="0">
              <a:solidFill>
                <a:srgbClr val="FF0000"/>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162575780"/>
      </p:ext>
    </p:extLst>
  </p:cSld>
  <p:clrMapOvr>
    <a:masterClrMapping/>
  </p:clrMapOvr>
  <p:transition>
    <p:wipe dir="u"/>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r>
              <a:rPr lang="ar-SA" sz="5400" b="1" dirty="0" smtClean="0"/>
              <a:t>الإلهام </a:t>
            </a:r>
            <a:r>
              <a:rPr lang="ar-SA" sz="5400" b="1" dirty="0"/>
              <a:t>والحدس: </a:t>
            </a:r>
            <a:endParaRPr lang="ar-SA" sz="5400" b="1" dirty="0" smtClean="0"/>
          </a:p>
          <a:p>
            <a:pPr algn="just">
              <a:buFontTx/>
              <a:buNone/>
            </a:pPr>
            <a:r>
              <a:rPr lang="ar-SA" sz="5400" b="1" dirty="0" smtClean="0"/>
              <a:t>في </a:t>
            </a:r>
            <a:r>
              <a:rPr lang="ar-SA" sz="5400" b="1" dirty="0"/>
              <a:t>الإلهام والحدس والفرق بينهما، الإلهام، الحدس، الحدس والإلهام، (229- 232). </a:t>
            </a:r>
            <a:endParaRPr lang="ar-SA" sz="5400" b="1" dirty="0" smtClean="0">
              <a:solidFill>
                <a:srgbClr val="FF0000"/>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470361915"/>
      </p:ext>
    </p:extLst>
  </p:cSld>
  <p:clrMapOvr>
    <a:masterClrMapping/>
  </p:clrMapOvr>
  <p:transition>
    <p:wipe dir="u"/>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r>
              <a:rPr lang="ar-SA" sz="4800" b="1" dirty="0" smtClean="0">
                <a:solidFill>
                  <a:srgbClr val="FF0000"/>
                </a:solidFill>
              </a:rPr>
              <a:t>ما وراء الطبيعة في الوحي المحمدي</a:t>
            </a:r>
          </a:p>
          <a:p>
            <a:pPr algn="just">
              <a:buFontTx/>
              <a:buNone/>
            </a:pPr>
            <a:r>
              <a:rPr lang="ar-SA" sz="4800" b="1" dirty="0" smtClean="0">
                <a:solidFill>
                  <a:schemeClr val="tx2"/>
                </a:solidFill>
              </a:rPr>
              <a:t>يقسم العلماء المسلمون الذين بحثوا في هذا المجال العقيدة التي جاء بها الرسول عليه السلام إلى قسمين اثنين:</a:t>
            </a:r>
          </a:p>
          <a:p>
            <a:pPr algn="just">
              <a:buFontTx/>
              <a:buNone/>
            </a:pPr>
            <a:r>
              <a:rPr lang="ar-SA" sz="4800" b="1" dirty="0" smtClean="0">
                <a:solidFill>
                  <a:schemeClr val="tx2"/>
                </a:solidFill>
              </a:rPr>
              <a:t>الأول: المسائل.</a:t>
            </a:r>
          </a:p>
          <a:p>
            <a:pPr algn="just">
              <a:buFontTx/>
              <a:buNone/>
            </a:pPr>
            <a:r>
              <a:rPr lang="ar-SA" sz="4800" b="1" dirty="0" smtClean="0">
                <a:solidFill>
                  <a:schemeClr val="tx2"/>
                </a:solidFill>
              </a:rPr>
              <a:t>الثاني: الدلائل.</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947869368"/>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r>
              <a:rPr lang="ar-SA" sz="4400" b="1" dirty="0" smtClean="0">
                <a:solidFill>
                  <a:srgbClr val="FF0000"/>
                </a:solidFill>
              </a:rPr>
              <a:t>الأول: المسائل:</a:t>
            </a:r>
          </a:p>
          <a:p>
            <a:pPr algn="just">
              <a:buFontTx/>
              <a:buChar char="-"/>
            </a:pPr>
            <a:r>
              <a:rPr lang="ar-SA" sz="4400" b="1" dirty="0" smtClean="0">
                <a:solidFill>
                  <a:schemeClr val="tx2"/>
                </a:solidFill>
              </a:rPr>
              <a:t>طرق الوحي جميع موضوعات عالم الغيب وقدّم إجابات مفصّلة عن ذلك.</a:t>
            </a:r>
          </a:p>
          <a:p>
            <a:pPr algn="just">
              <a:buFontTx/>
              <a:buChar char="-"/>
            </a:pPr>
            <a:r>
              <a:rPr lang="ar-SA" sz="4400" b="1" dirty="0" smtClean="0">
                <a:solidFill>
                  <a:schemeClr val="tx2"/>
                </a:solidFill>
              </a:rPr>
              <a:t>يقول ابن تيمية «ما من مسألة من المسائل الكلامية والفلسفية التي خاض فيها الخائضون في العصور التالية إلا وكانت أوضحت في القرآن».</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72395861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3600" b="1" dirty="0" smtClean="0">
                <a:solidFill>
                  <a:schemeClr val="tx2"/>
                </a:solidFill>
              </a:rPr>
              <a:t>لم يجعل الوحي تعريفه للأشياء قائما على منهج البحث في الماهيات... بل نهج في ذلك تقرير وجودها والتدليل عليها بآثارها.</a:t>
            </a:r>
          </a:p>
          <a:p>
            <a:pPr algn="just">
              <a:buFontTx/>
              <a:buChar char="-"/>
            </a:pPr>
            <a:r>
              <a:rPr lang="ar-SA" sz="3600" b="1" dirty="0" smtClean="0">
                <a:solidFill>
                  <a:schemeClr val="tx2"/>
                </a:solidFill>
              </a:rPr>
              <a:t>اتجه الوحي في ذكر ما جاء به من قضايا ميتافيزيقية إلى الجانب العملي في علاقة الإنسان بها دون الانقطاع إلى المسائل النّظريّة البحتة.</a:t>
            </a:r>
          </a:p>
          <a:p>
            <a:pPr algn="just">
              <a:buFontTx/>
              <a:buChar char="-"/>
            </a:pPr>
            <a:r>
              <a:rPr lang="ar-SA" sz="3600" b="1" dirty="0" smtClean="0">
                <a:solidFill>
                  <a:schemeClr val="tx2"/>
                </a:solidFill>
              </a:rPr>
              <a:t>ومن أمثلة ذلك أنّه حين يتحدّث عن اليوم الآخر وأموره الغيبيّة يركّز على بيان مسؤولية الإنسان في ذلك اليوم.</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174650147"/>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r>
              <a:rPr lang="ar-SA" sz="4000" b="1" dirty="0" smtClean="0">
                <a:solidFill>
                  <a:srgbClr val="FF0000"/>
                </a:solidFill>
              </a:rPr>
              <a:t>الثاني: الدلائل</a:t>
            </a:r>
          </a:p>
          <a:p>
            <a:pPr algn="just">
              <a:buFontTx/>
              <a:buNone/>
            </a:pPr>
            <a:r>
              <a:rPr lang="ar-SA" b="1" dirty="0" smtClean="0">
                <a:solidFill>
                  <a:schemeClr val="tx2"/>
                </a:solidFill>
              </a:rPr>
              <a:t>حينما عرض الوحي أصول العقيدة الإسلامية أعطى العقل البشري منهج التّحقّق منها والاقتناع بها، وقدّم دلائل ساطعة على المعرفة الإسلامية بأسلوب محكم وبرهنة قاطعة، مرتكزا على الدلائل الفطرية في الإنسان دون ما أضيف إليها.</a:t>
            </a:r>
          </a:p>
          <a:p>
            <a:pPr algn="just">
              <a:buFontTx/>
              <a:buNone/>
            </a:pPr>
            <a:r>
              <a:rPr lang="ar-SA" b="1" dirty="0" smtClean="0">
                <a:solidFill>
                  <a:schemeClr val="tx2"/>
                </a:solidFill>
              </a:rPr>
              <a:t>يقول </a:t>
            </a:r>
            <a:r>
              <a:rPr lang="ar-SA" b="1" dirty="0" smtClean="0">
                <a:solidFill>
                  <a:srgbClr val="FF0000"/>
                </a:solidFill>
              </a:rPr>
              <a:t>الزركشي</a:t>
            </a:r>
            <a:r>
              <a:rPr lang="ar-SA" b="1" dirty="0" smtClean="0">
                <a:solidFill>
                  <a:schemeClr val="tx2"/>
                </a:solidFill>
              </a:rPr>
              <a:t> </a:t>
            </a:r>
            <a:r>
              <a:rPr lang="ar-SA" b="1" dirty="0" smtClean="0">
                <a:solidFill>
                  <a:srgbClr val="000099"/>
                </a:solidFill>
              </a:rPr>
              <a:t>«وما من دلالة وتقسيم وتحديد شيء من كليات المعلومات العقلية والسمعية إلا وكتاب الله قد نطق به لكن أورده على عادة العرب، دون دقائق أحكام المتكلمين». </a:t>
            </a:r>
          </a:p>
          <a:p>
            <a:pPr algn="just">
              <a:buFontTx/>
              <a:buNone/>
            </a:pPr>
            <a:r>
              <a:rPr lang="ar-SA" b="1" dirty="0" smtClean="0">
                <a:solidFill>
                  <a:schemeClr val="tx2"/>
                </a:solidFill>
              </a:rPr>
              <a:t>وليس للعرب منهج فكري ك</a:t>
            </a:r>
            <a:r>
              <a:rPr lang="ar-SA" b="1" dirty="0" smtClean="0">
                <a:solidFill>
                  <a:srgbClr val="00B050"/>
                </a:solidFill>
              </a:rPr>
              <a:t>المنطق اليوناني</a:t>
            </a:r>
            <a:r>
              <a:rPr lang="ar-SA" b="1" dirty="0" smtClean="0">
                <a:solidFill>
                  <a:schemeClr val="tx2"/>
                </a:solidFill>
              </a:rPr>
              <a:t> بمقدماته وقضاياه فمراده بعادة العرب هو الاستدلال بناء على مقتضيات الفطرة</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85629288"/>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3600" b="1" dirty="0" smtClean="0"/>
              <a:t>ولعلّ في ذكر نماذج من الأدلة التي ساقها الوحي لإثبات حقيقته ما يدعو إليه من أصول الدين توضيحا لهذا الأمر:</a:t>
            </a:r>
          </a:p>
          <a:p>
            <a:pPr marL="0" indent="0">
              <a:buNone/>
            </a:pPr>
            <a:r>
              <a:rPr lang="ar-SA" sz="3600" b="1" dirty="0" smtClean="0">
                <a:solidFill>
                  <a:srgbClr val="FF0000"/>
                </a:solidFill>
              </a:rPr>
              <a:t>1- دليل الاختراع:</a:t>
            </a:r>
          </a:p>
          <a:p>
            <a:pPr algn="just">
              <a:buFontTx/>
              <a:buNone/>
            </a:pPr>
            <a:r>
              <a:rPr lang="ar-SA" sz="3600" b="1" dirty="0" smtClean="0">
                <a:solidFill>
                  <a:schemeClr val="tx2"/>
                </a:solidFill>
              </a:rPr>
              <a:t>		دلّ به الوحي على وجود الله سبحانه وربوبيته. ومن أبرز الآيات الواردة بهذا قوله تعالى في سورة الطور (</a:t>
            </a:r>
            <a:r>
              <a:rPr lang="ar-SA" sz="3600" b="1" dirty="0" smtClean="0">
                <a:solidFill>
                  <a:srgbClr val="00B050"/>
                </a:solidFill>
              </a:rPr>
              <a:t>أم خُلقوا من غير شيء أم هم الخالقون أم خلقوا السموات والأرض بل لا يوقنون</a:t>
            </a:r>
            <a:r>
              <a:rPr lang="ar-SA" sz="3600" b="1" dirty="0" smtClean="0">
                <a:solidFill>
                  <a:schemeClr val="tx2"/>
                </a:solidFill>
              </a:rPr>
              <a:t>).</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13135560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4000" b="1" dirty="0" smtClean="0">
                <a:solidFill>
                  <a:srgbClr val="FF0000"/>
                </a:solidFill>
              </a:rPr>
              <a:t>2- دليل </a:t>
            </a:r>
            <a:r>
              <a:rPr lang="ar-SA" sz="4000" b="1" dirty="0">
                <a:solidFill>
                  <a:srgbClr val="FF0000"/>
                </a:solidFill>
              </a:rPr>
              <a:t>التمانع:</a:t>
            </a:r>
          </a:p>
          <a:p>
            <a:pPr algn="just">
              <a:buFontTx/>
              <a:buNone/>
            </a:pPr>
            <a:r>
              <a:rPr lang="ar-SA" sz="4000" b="1" dirty="0" smtClean="0">
                <a:solidFill>
                  <a:schemeClr val="tx2"/>
                </a:solidFill>
              </a:rPr>
              <a:t>		ساقه القرآن لإثبات وحدانية الله سبحانه عن طريق الاستدلال بانتظام الكون وسلامته من الاختلال والتصادم، وقد يسمى هذا الدليل </a:t>
            </a:r>
            <a:r>
              <a:rPr lang="ar-SA" sz="4000" b="1" dirty="0" smtClean="0">
                <a:solidFill>
                  <a:srgbClr val="000099"/>
                </a:solidFill>
              </a:rPr>
              <a:t>بقياس الخلف.</a:t>
            </a:r>
            <a:r>
              <a:rPr lang="ar-SA" sz="4000" b="1" dirty="0" smtClean="0">
                <a:solidFill>
                  <a:schemeClr val="tx2"/>
                </a:solidFill>
              </a:rPr>
              <a:t> قال تعالى (</a:t>
            </a:r>
            <a:r>
              <a:rPr lang="ar-SA" sz="4000" b="1" dirty="0" smtClean="0">
                <a:solidFill>
                  <a:srgbClr val="00B050"/>
                </a:solidFill>
              </a:rPr>
              <a:t>لو كان فيهما آلهة إلا الله لفسدتا</a:t>
            </a:r>
            <a:r>
              <a:rPr lang="ar-SA" sz="4000" b="1" dirty="0" smtClean="0">
                <a:solidFill>
                  <a:schemeClr val="tx2"/>
                </a:solidFill>
              </a:rPr>
              <a:t>). </a:t>
            </a:r>
          </a:p>
          <a:p>
            <a:pPr algn="just">
              <a:buFontTx/>
              <a:buNone/>
            </a:pPr>
            <a:endParaRPr lang="ar-SA" sz="2800" b="1" dirty="0" smtClean="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105169460"/>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4800" b="1" dirty="0" smtClean="0">
                <a:solidFill>
                  <a:srgbClr val="FF0000"/>
                </a:solidFill>
              </a:rPr>
              <a:t>3-</a:t>
            </a:r>
            <a:r>
              <a:rPr lang="ar-SA" sz="4800" b="1" dirty="0" smtClean="0">
                <a:solidFill>
                  <a:schemeClr val="tx2"/>
                </a:solidFill>
              </a:rPr>
              <a:t> </a:t>
            </a:r>
            <a:r>
              <a:rPr lang="ar-SA" sz="4800" b="1" dirty="0" smtClean="0">
                <a:solidFill>
                  <a:srgbClr val="FF0000"/>
                </a:solidFill>
              </a:rPr>
              <a:t>أدلة </a:t>
            </a:r>
            <a:r>
              <a:rPr lang="ar-SA" sz="4800" b="1" dirty="0">
                <a:solidFill>
                  <a:srgbClr val="FF0000"/>
                </a:solidFill>
              </a:rPr>
              <a:t>إمكان البعث: </a:t>
            </a:r>
          </a:p>
          <a:p>
            <a:pPr algn="just">
              <a:buFontTx/>
              <a:buNone/>
            </a:pPr>
            <a:r>
              <a:rPr lang="ar-SA" sz="4800" b="1" dirty="0" smtClean="0">
                <a:solidFill>
                  <a:schemeClr val="tx2"/>
                </a:solidFill>
              </a:rPr>
              <a:t>ساق الوحي عددا كبيرا من الأدلة لإثبات إمكان البعث الذي كان ينكره الجاهليون. يقول سبحانه (</a:t>
            </a:r>
            <a:r>
              <a:rPr lang="ar-SA" sz="4800" b="1" dirty="0" smtClean="0">
                <a:solidFill>
                  <a:srgbClr val="00B050"/>
                </a:solidFill>
              </a:rPr>
              <a:t>ويقول الإنسان أإذا متّ لسوف أخرج حيا أولا يذكر الإنسان أنا خلقناه من قبل ولم يك شيئا</a:t>
            </a:r>
            <a:r>
              <a:rPr lang="ar-SA" sz="4800" b="1" dirty="0" smtClean="0">
                <a:solidFill>
                  <a:schemeClr val="tx2"/>
                </a:solidFill>
              </a:rPr>
              <a:t>).</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413834453"/>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3600" b="1" dirty="0" smtClean="0">
                <a:solidFill>
                  <a:schemeClr val="tx2"/>
                </a:solidFill>
              </a:rPr>
              <a:t>		وخلاصة القول أن الوحي لم يقدم ما جاء به من أصول العقيدة أخبارا مجرّدة بل قرنها ب</a:t>
            </a:r>
            <a:r>
              <a:rPr lang="ar-SA" sz="3600" b="1" dirty="0" smtClean="0">
                <a:solidFill>
                  <a:srgbClr val="000099"/>
                </a:solidFill>
              </a:rPr>
              <a:t>الأدلّة العقليّة المستقيمة</a:t>
            </a:r>
            <a:r>
              <a:rPr lang="ar-SA" sz="3600" b="1" dirty="0" smtClean="0">
                <a:solidFill>
                  <a:schemeClr val="tx2"/>
                </a:solidFill>
              </a:rPr>
              <a:t> التي تختلف عن أدلّة الفلاسفة في أسلوبها ومنهجها. فأدلته تجمع بين </a:t>
            </a:r>
            <a:r>
              <a:rPr lang="ar-SA" sz="3600" b="1" dirty="0" smtClean="0">
                <a:solidFill>
                  <a:srgbClr val="000099"/>
                </a:solidFill>
              </a:rPr>
              <a:t>العمق والوضوح والدقة</a:t>
            </a:r>
            <a:r>
              <a:rPr lang="ar-SA" sz="3600" b="1" dirty="0" smtClean="0">
                <a:solidFill>
                  <a:schemeClr val="tx2"/>
                </a:solidFill>
              </a:rPr>
              <a:t>.</a:t>
            </a:r>
          </a:p>
          <a:p>
            <a:pPr algn="just">
              <a:buFontTx/>
              <a:buNone/>
            </a:pPr>
            <a:r>
              <a:rPr lang="ar-SA" sz="3600" b="1" dirty="0" smtClean="0">
                <a:solidFill>
                  <a:schemeClr val="tx2"/>
                </a:solidFill>
              </a:rPr>
              <a:t>		وتختلف هذه الدلائل في منهجها حيث تنطلق بالإنسان من الوقائع المحسوسة التي تعيشها ولا يماري فيها إلى آفاق العلم الإلهي، خلافا </a:t>
            </a:r>
            <a:r>
              <a:rPr lang="ar-SA" sz="3600" b="1" dirty="0" smtClean="0">
                <a:solidFill>
                  <a:srgbClr val="000099"/>
                </a:solidFill>
              </a:rPr>
              <a:t>للفلسفة</a:t>
            </a:r>
            <a:r>
              <a:rPr lang="ar-SA" sz="3600" b="1" dirty="0" smtClean="0">
                <a:solidFill>
                  <a:schemeClr val="tx2"/>
                </a:solidFill>
              </a:rPr>
              <a:t> التي </a:t>
            </a:r>
            <a:r>
              <a:rPr lang="ar-SA" sz="3600" b="1" dirty="0" smtClean="0">
                <a:solidFill>
                  <a:srgbClr val="000099"/>
                </a:solidFill>
              </a:rPr>
              <a:t>حصرت مباحثها في القضايا الفكرية والحقائق المجردة</a:t>
            </a:r>
            <a:r>
              <a:rPr lang="ar-SA" sz="3600" b="1" dirty="0" smtClean="0">
                <a:solidFill>
                  <a:schemeClr val="tx2"/>
                </a:solidFill>
              </a:rPr>
              <a:t> بدءا وغاية.</a:t>
            </a:r>
          </a:p>
          <a:p>
            <a:pPr algn="just">
              <a:buFontTx/>
              <a:buNone/>
            </a:pPr>
            <a:r>
              <a:rPr lang="ar-SA" sz="2800" b="1" dirty="0" smtClean="0">
                <a:solidFill>
                  <a:schemeClr val="tx2"/>
                </a:solidFill>
              </a:rPr>
              <a:t> </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934577375"/>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r>
              <a:rPr lang="ar-SA" sz="4000" b="1" dirty="0" smtClean="0">
                <a:solidFill>
                  <a:srgbClr val="FF0000"/>
                </a:solidFill>
              </a:rPr>
              <a:t>العلماء بين الفلسفة والوحي </a:t>
            </a:r>
          </a:p>
          <a:p>
            <a:pPr algn="just">
              <a:buFontTx/>
              <a:buNone/>
            </a:pPr>
            <a:r>
              <a:rPr lang="ar-SA" sz="2800" b="1" dirty="0" smtClean="0">
                <a:solidFill>
                  <a:schemeClr val="tx2"/>
                </a:solidFill>
              </a:rPr>
              <a:t>		</a:t>
            </a:r>
            <a:r>
              <a:rPr lang="ar-SA" sz="4000" b="1" dirty="0" smtClean="0">
                <a:solidFill>
                  <a:schemeClr val="tx2"/>
                </a:solidFill>
              </a:rPr>
              <a:t>لقد دفع انبهار بعض المسلمين في العصور الأولى با</a:t>
            </a:r>
            <a:r>
              <a:rPr lang="ar-SA" sz="4000" b="1" dirty="0" smtClean="0">
                <a:solidFill>
                  <a:srgbClr val="000099"/>
                </a:solidFill>
              </a:rPr>
              <a:t>لفلسفة اليونانية</a:t>
            </a:r>
            <a:r>
              <a:rPr lang="ar-SA" sz="4000" b="1" dirty="0" smtClean="0">
                <a:solidFill>
                  <a:schemeClr val="tx2"/>
                </a:solidFill>
              </a:rPr>
              <a:t> إلى تصور أن العلم اليقيني والوصول إلى الحق الموثوق بصدقه لا يمكن بدون تلك الفلسفة و</a:t>
            </a:r>
            <a:r>
              <a:rPr lang="ar-SA" sz="4000" b="1" dirty="0" smtClean="0">
                <a:solidFill>
                  <a:srgbClr val="00B050"/>
                </a:solidFill>
              </a:rPr>
              <a:t>مناهجها المنطقية</a:t>
            </a:r>
            <a:r>
              <a:rPr lang="ar-SA" sz="4000" b="1" dirty="0" smtClean="0">
                <a:solidFill>
                  <a:schemeClr val="tx2"/>
                </a:solidFill>
              </a:rPr>
              <a:t>، فأدى بهم ذلك إلى الانحراف فيها بعيدا والبلوغ في معارفها شأوا كبيرا.</a:t>
            </a:r>
          </a:p>
          <a:p>
            <a:pPr algn="just">
              <a:buFontTx/>
              <a:buNone/>
            </a:pPr>
            <a:r>
              <a:rPr lang="ar-SA" sz="2800" b="1" dirty="0" smtClean="0">
                <a:solidFill>
                  <a:schemeClr val="tx2"/>
                </a:solidFill>
              </a:rPr>
              <a:t>		</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20732053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2800" b="1" dirty="0" smtClean="0">
                <a:solidFill>
                  <a:schemeClr val="tx2"/>
                </a:solidFill>
              </a:rPr>
              <a:t>	</a:t>
            </a:r>
            <a:r>
              <a:rPr lang="ar-SA" sz="3600" b="1" dirty="0" smtClean="0">
                <a:solidFill>
                  <a:schemeClr val="tx2"/>
                </a:solidFill>
              </a:rPr>
              <a:t>	ولكنهم </a:t>
            </a:r>
            <a:r>
              <a:rPr lang="ar-SA" sz="3600" b="1" dirty="0">
                <a:solidFill>
                  <a:schemeClr val="tx2"/>
                </a:solidFill>
              </a:rPr>
              <a:t>اقتنعوا أخيرا أن </a:t>
            </a:r>
            <a:r>
              <a:rPr lang="ar-SA" sz="3600" b="1" dirty="0">
                <a:solidFill>
                  <a:srgbClr val="00B050"/>
                </a:solidFill>
              </a:rPr>
              <a:t>القلب لا يطمئن إلا بالوحي الصادق</a:t>
            </a:r>
            <a:r>
              <a:rPr lang="ar-SA" sz="3600" b="1" dirty="0">
                <a:solidFill>
                  <a:schemeClr val="tx2"/>
                </a:solidFill>
              </a:rPr>
              <a:t>، ومن هؤلاء </a:t>
            </a:r>
            <a:r>
              <a:rPr lang="ar-SA" sz="3600" b="1" dirty="0">
                <a:solidFill>
                  <a:srgbClr val="C0821C"/>
                </a:solidFill>
              </a:rPr>
              <a:t>أبو حامد الغزالي،</a:t>
            </a:r>
            <a:r>
              <a:rPr lang="ar-SA" sz="3600" b="1" dirty="0">
                <a:solidFill>
                  <a:schemeClr val="tx2"/>
                </a:solidFill>
              </a:rPr>
              <a:t> الذي قال بعد دراسة </a:t>
            </a:r>
            <a:r>
              <a:rPr lang="ar-SA" sz="3600" b="1" dirty="0" smtClean="0">
                <a:solidFill>
                  <a:schemeClr val="tx2"/>
                </a:solidFill>
              </a:rPr>
              <a:t>للفلسفة </a:t>
            </a:r>
            <a:r>
              <a:rPr lang="ar-SA" sz="3600" b="1" dirty="0">
                <a:solidFill>
                  <a:schemeClr val="tx2"/>
                </a:solidFill>
              </a:rPr>
              <a:t>وإعجاب بمنطقها، «</a:t>
            </a:r>
            <a:r>
              <a:rPr lang="ar-SA" sz="3600" b="1" dirty="0">
                <a:solidFill>
                  <a:srgbClr val="00B050"/>
                </a:solidFill>
              </a:rPr>
              <a:t>واما منفعته: أي علم الكلام، فقد يظن أن فائدته كشف الحقائق ومعرفتها على ما هي عليه، وهيهات، فليس فيه وفاء بهذا المطلب الشريف، ولعل </a:t>
            </a:r>
            <a:r>
              <a:rPr lang="ar-SA" sz="3600" b="1" dirty="0" err="1">
                <a:solidFill>
                  <a:srgbClr val="00B050"/>
                </a:solidFill>
              </a:rPr>
              <a:t>التخبيط</a:t>
            </a:r>
            <a:r>
              <a:rPr lang="ar-SA" sz="3600" b="1" dirty="0">
                <a:solidFill>
                  <a:srgbClr val="00B050"/>
                </a:solidFill>
              </a:rPr>
              <a:t> والتضليل فيه أكبر من الكشف والتعريف</a:t>
            </a:r>
            <a:r>
              <a:rPr lang="ar-SA" sz="3600" b="1" dirty="0" smtClean="0">
                <a:solidFill>
                  <a:schemeClr val="tx2"/>
                </a:solidFill>
              </a:rPr>
              <a:t>»</a:t>
            </a:r>
          </a:p>
          <a:p>
            <a:pPr algn="just">
              <a:buFontTx/>
              <a:buNone/>
            </a:pPr>
            <a:r>
              <a:rPr lang="ar-SA" sz="3600" b="1" dirty="0" smtClean="0">
                <a:solidFill>
                  <a:schemeClr val="tx2"/>
                </a:solidFill>
              </a:rPr>
              <a:t>		ومنهم: </a:t>
            </a:r>
            <a:r>
              <a:rPr lang="ar-SA" sz="3600" b="1" dirty="0" smtClean="0">
                <a:solidFill>
                  <a:srgbClr val="00B050"/>
                </a:solidFill>
              </a:rPr>
              <a:t>أبو عبد الله الرازي والشهرستاني والجويني وأبو الحسن الأشعري</a:t>
            </a:r>
            <a:r>
              <a:rPr lang="ar-SA" sz="3600" b="1" dirty="0" smtClean="0">
                <a:solidFill>
                  <a:schemeClr val="tx2"/>
                </a:solidFill>
              </a:rPr>
              <a:t> الذي عاش على الاعتزال </a:t>
            </a:r>
            <a:r>
              <a:rPr lang="ar-SA" sz="3600" b="1" dirty="0" smtClean="0">
                <a:solidFill>
                  <a:srgbClr val="000099"/>
                </a:solidFill>
              </a:rPr>
              <a:t>أربعين سنة</a:t>
            </a:r>
            <a:r>
              <a:rPr lang="ar-SA" sz="3600" b="1" dirty="0" smtClean="0">
                <a:solidFill>
                  <a:schemeClr val="tx2"/>
                </a:solidFill>
              </a:rPr>
              <a:t> ثم رجع عنه إلى مذهب السلف.</a:t>
            </a:r>
            <a:endParaRPr lang="ar-SA" sz="3600" b="1" dirty="0">
              <a:solidFill>
                <a:srgbClr val="FF0000"/>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42415179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endParaRPr lang="ar-SA" sz="4000" b="1" dirty="0" smtClean="0">
              <a:solidFill>
                <a:srgbClr val="000099"/>
              </a:solidFill>
            </a:endParaRPr>
          </a:p>
          <a:p>
            <a:pPr algn="ctr">
              <a:buFontTx/>
              <a:buNone/>
            </a:pPr>
            <a:endParaRPr lang="ar-SA" sz="4000" b="1" dirty="0" smtClean="0">
              <a:solidFill>
                <a:srgbClr val="000099"/>
              </a:solidFill>
            </a:endParaRPr>
          </a:p>
          <a:p>
            <a:pPr algn="ctr">
              <a:buFontTx/>
              <a:buNone/>
            </a:pPr>
            <a:r>
              <a:rPr lang="ar-SA" sz="5400" b="1" dirty="0" smtClean="0">
                <a:solidFill>
                  <a:srgbClr val="FF0000"/>
                </a:solidFill>
              </a:rPr>
              <a:t>الإلهام والحدس</a:t>
            </a:r>
            <a:endParaRPr lang="ar-SA" sz="5400" b="1" dirty="0">
              <a:solidFill>
                <a:srgbClr val="FF0000"/>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864261872"/>
      </p:ext>
    </p:extLst>
  </p:cSld>
  <p:clrMapOvr>
    <a:masterClrMapping/>
  </p:clrMapOvr>
  <p:transition>
    <p:wipe dir="u"/>
    <p:sndAc>
      <p:stSnd>
        <p:snd r:embed="rId2"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3600" b="1" dirty="0" smtClean="0">
                <a:solidFill>
                  <a:srgbClr val="FF0000"/>
                </a:solidFill>
              </a:rPr>
              <a:t>الإلهام والحدس والفرق بينهما</a:t>
            </a:r>
          </a:p>
          <a:p>
            <a:pPr algn="just">
              <a:buFontTx/>
              <a:buNone/>
            </a:pPr>
            <a:r>
              <a:rPr lang="ar-SA" sz="3600" b="1" dirty="0" smtClean="0">
                <a:solidFill>
                  <a:srgbClr val="7030A0"/>
                </a:solidFill>
              </a:rPr>
              <a:t>		الإلهام</a:t>
            </a:r>
            <a:r>
              <a:rPr lang="ar-SA" sz="3600" b="1" dirty="0" smtClean="0">
                <a:solidFill>
                  <a:schemeClr val="tx2"/>
                </a:solidFill>
              </a:rPr>
              <a:t>: في اللغة: ألهمه الله الخير أي لقّنه إياه. قال تعالى </a:t>
            </a:r>
            <a:r>
              <a:rPr lang="ar-SA" sz="3600" b="1" dirty="0" smtClean="0">
                <a:solidFill>
                  <a:srgbClr val="00B050"/>
                </a:solidFill>
              </a:rPr>
              <a:t>(فألهمها فجورها وتقواها)</a:t>
            </a:r>
            <a:r>
              <a:rPr lang="ar-SA" sz="3600" b="1" dirty="0" smtClean="0">
                <a:solidFill>
                  <a:schemeClr val="tx2"/>
                </a:solidFill>
              </a:rPr>
              <a:t>. وقال </a:t>
            </a:r>
            <a:r>
              <a:rPr lang="ar-SA" sz="3600" b="1" dirty="0" smtClean="0">
                <a:solidFill>
                  <a:srgbClr val="C0821C"/>
                </a:solidFill>
              </a:rPr>
              <a:t>الراغب</a:t>
            </a:r>
            <a:r>
              <a:rPr lang="ar-SA" sz="3600" b="1" dirty="0" smtClean="0">
                <a:solidFill>
                  <a:schemeClr val="tx2"/>
                </a:solidFill>
              </a:rPr>
              <a:t> </a:t>
            </a:r>
            <a:r>
              <a:rPr lang="ar-SA" sz="3600" b="1" dirty="0" smtClean="0">
                <a:solidFill>
                  <a:srgbClr val="0070C0"/>
                </a:solidFill>
              </a:rPr>
              <a:t>«الإلهام: إلقاء الشيء في الرّوع ويختص ذلك بما كان من جهة الله تعالى وجهة الملأ الأعلى».</a:t>
            </a:r>
          </a:p>
          <a:p>
            <a:pPr algn="just">
              <a:buFontTx/>
              <a:buNone/>
            </a:pPr>
            <a:r>
              <a:rPr lang="ar-SA" sz="3600" b="1" dirty="0" smtClean="0">
                <a:solidFill>
                  <a:schemeClr val="tx2"/>
                </a:solidFill>
              </a:rPr>
              <a:t>		وعرّفه </a:t>
            </a:r>
            <a:r>
              <a:rPr lang="ar-SA" sz="3600" b="1" dirty="0" smtClean="0">
                <a:solidFill>
                  <a:srgbClr val="C0821C"/>
                </a:solidFill>
              </a:rPr>
              <a:t>ابن سينا</a:t>
            </a:r>
            <a:r>
              <a:rPr lang="ar-SA" sz="3600" b="1" dirty="0" smtClean="0">
                <a:solidFill>
                  <a:schemeClr val="tx2"/>
                </a:solidFill>
              </a:rPr>
              <a:t> بأنه </a:t>
            </a:r>
            <a:r>
              <a:rPr lang="ar-SA" sz="3600" b="1" dirty="0" smtClean="0">
                <a:solidFill>
                  <a:srgbClr val="0070C0"/>
                </a:solidFill>
              </a:rPr>
              <a:t>«ما يلقيه العقل الفعّال في نفس الإنسان المؤيّدة بشدّة الصّفاء وشدّة الاتّصال بالمبادئ العقليّة».</a:t>
            </a:r>
          </a:p>
          <a:p>
            <a:pPr algn="just">
              <a:buFontTx/>
              <a:buNone/>
            </a:pPr>
            <a:r>
              <a:rPr lang="ar-SA" sz="3600" b="1" dirty="0" smtClean="0">
                <a:solidFill>
                  <a:schemeClr val="tx2"/>
                </a:solidFill>
              </a:rPr>
              <a:t>		</a:t>
            </a:r>
            <a:r>
              <a:rPr lang="ar-SA" sz="3400" b="1" dirty="0" smtClean="0">
                <a:solidFill>
                  <a:schemeClr val="tx2"/>
                </a:solidFill>
              </a:rPr>
              <a:t>وعرّفه </a:t>
            </a:r>
            <a:r>
              <a:rPr lang="ar-SA" sz="3400" b="1" dirty="0" smtClean="0">
                <a:solidFill>
                  <a:srgbClr val="C0821C"/>
                </a:solidFill>
              </a:rPr>
              <a:t>الصّوفيّة</a:t>
            </a:r>
            <a:r>
              <a:rPr lang="ar-SA" sz="3400" b="1" dirty="0" smtClean="0">
                <a:solidFill>
                  <a:schemeClr val="tx2"/>
                </a:solidFill>
              </a:rPr>
              <a:t> بأنّه </a:t>
            </a:r>
            <a:r>
              <a:rPr lang="ar-SA" sz="3400" b="1" dirty="0" smtClean="0">
                <a:solidFill>
                  <a:srgbClr val="0070C0"/>
                </a:solidFill>
              </a:rPr>
              <a:t>«النفث في الرّوع والإيقاع في القلب من العلم غير القائم على الاستدلال والنّظر».</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16581627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b="1" dirty="0" smtClean="0">
                <a:solidFill>
                  <a:schemeClr val="tx2"/>
                </a:solidFill>
              </a:rPr>
              <a:t>		وظهور هذا العلم لدى الإنسان يسمى </a:t>
            </a:r>
            <a:r>
              <a:rPr lang="ar-SA" b="1" dirty="0" smtClean="0">
                <a:solidFill>
                  <a:srgbClr val="00B050"/>
                </a:solidFill>
              </a:rPr>
              <a:t>إشراقا وكشفا وذوقا</a:t>
            </a:r>
            <a:r>
              <a:rPr lang="ar-SA" b="1" dirty="0" smtClean="0">
                <a:solidFill>
                  <a:schemeClr val="tx2"/>
                </a:solidFill>
              </a:rPr>
              <a:t>. ويسمون الموطن الذي يقع فيه الإلهام ويظهر فيه الإشراق بالبصيرة ويعتبرونها إحدى مصادر المعرفة.</a:t>
            </a:r>
          </a:p>
          <a:p>
            <a:pPr algn="just">
              <a:buFontTx/>
              <a:buNone/>
            </a:pPr>
            <a:r>
              <a:rPr lang="ar-SA" b="1" dirty="0" smtClean="0">
                <a:solidFill>
                  <a:srgbClr val="FF0000"/>
                </a:solidFill>
              </a:rPr>
              <a:t>الحدس:</a:t>
            </a:r>
          </a:p>
          <a:p>
            <a:pPr algn="just">
              <a:buFontTx/>
              <a:buNone/>
            </a:pPr>
            <a:r>
              <a:rPr lang="ar-SA" b="1" dirty="0" smtClean="0">
                <a:solidFill>
                  <a:schemeClr val="tx2"/>
                </a:solidFill>
              </a:rPr>
              <a:t>في اللغة: الظنّ والتّخمين. </a:t>
            </a:r>
          </a:p>
          <a:p>
            <a:pPr algn="just">
              <a:buFontTx/>
              <a:buNone/>
            </a:pPr>
            <a:r>
              <a:rPr lang="ar-SA" b="1" dirty="0" smtClean="0">
                <a:solidFill>
                  <a:schemeClr val="tx2"/>
                </a:solidFill>
              </a:rPr>
              <a:t>في الاصطلاح: هو سرعة الانتقال من المعلوم إلى المجهول.</a:t>
            </a:r>
          </a:p>
          <a:p>
            <a:pPr algn="just">
              <a:buFontTx/>
              <a:buNone/>
            </a:pPr>
            <a:r>
              <a:rPr lang="ar-SA" b="1" dirty="0" smtClean="0">
                <a:solidFill>
                  <a:schemeClr val="tx2"/>
                </a:solidFill>
              </a:rPr>
              <a:t>وعرفه </a:t>
            </a:r>
            <a:r>
              <a:rPr lang="ar-SA" b="1" dirty="0" smtClean="0">
                <a:solidFill>
                  <a:srgbClr val="FF0000"/>
                </a:solidFill>
              </a:rPr>
              <a:t>الجرجاني</a:t>
            </a:r>
            <a:r>
              <a:rPr lang="ar-SA" b="1" dirty="0" smtClean="0">
                <a:solidFill>
                  <a:schemeClr val="tx2"/>
                </a:solidFill>
              </a:rPr>
              <a:t> بأنه </a:t>
            </a:r>
            <a:r>
              <a:rPr lang="ar-SA" b="1" dirty="0" smtClean="0">
                <a:solidFill>
                  <a:srgbClr val="00B050"/>
                </a:solidFill>
              </a:rPr>
              <a:t>«سرعة انتقال الذّهن من المبادئ إلى المطالب».</a:t>
            </a:r>
          </a:p>
          <a:p>
            <a:pPr algn="just">
              <a:buFontTx/>
              <a:buNone/>
            </a:pPr>
            <a:r>
              <a:rPr lang="ar-SA" b="1" dirty="0" smtClean="0">
                <a:solidFill>
                  <a:schemeClr val="tx2"/>
                </a:solidFill>
              </a:rPr>
              <a:t>عند </a:t>
            </a:r>
            <a:r>
              <a:rPr lang="ar-SA" b="1" dirty="0" smtClean="0">
                <a:solidFill>
                  <a:srgbClr val="FF0000"/>
                </a:solidFill>
              </a:rPr>
              <a:t>الفلاسفة</a:t>
            </a:r>
            <a:r>
              <a:rPr lang="ar-SA" b="1" dirty="0" smtClean="0">
                <a:solidFill>
                  <a:schemeClr val="tx2"/>
                </a:solidFill>
              </a:rPr>
              <a:t>: عرفه ديكارت بأنه عمل عقلي يدرك به الذهن حقيقة من الحقائق يفهمها بتمامها في زمن واحد.</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16581627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264200"/>
          </a:xfrm>
        </p:spPr>
        <p:txBody>
          <a:bodyPr/>
          <a:lstStyle/>
          <a:p>
            <a:pPr algn="just">
              <a:buFontTx/>
              <a:buNone/>
            </a:pPr>
            <a:r>
              <a:rPr lang="ar-SA" b="1" dirty="0" smtClean="0">
                <a:solidFill>
                  <a:schemeClr val="tx2"/>
                </a:solidFill>
              </a:rPr>
              <a:t>وهو عند </a:t>
            </a:r>
            <a:r>
              <a:rPr lang="ar-SA" b="1" dirty="0" smtClean="0">
                <a:solidFill>
                  <a:srgbClr val="FF0000"/>
                </a:solidFill>
              </a:rPr>
              <a:t>شوبنهاور </a:t>
            </a:r>
            <a:r>
              <a:rPr lang="ar-SA" b="1" dirty="0" smtClean="0">
                <a:solidFill>
                  <a:srgbClr val="00B050"/>
                </a:solidFill>
              </a:rPr>
              <a:t>«معرفة حاصلة في الذهن دفعة واحدة من غير واستدلال عقلي»</a:t>
            </a:r>
          </a:p>
          <a:p>
            <a:pPr algn="just">
              <a:buFontTx/>
              <a:buNone/>
            </a:pPr>
            <a:r>
              <a:rPr lang="ar-SA" b="1" dirty="0" smtClean="0">
                <a:solidFill>
                  <a:schemeClr val="tx2"/>
                </a:solidFill>
              </a:rPr>
              <a:t>وذهب </a:t>
            </a:r>
            <a:r>
              <a:rPr lang="ar-SA" b="1" dirty="0" err="1" smtClean="0">
                <a:solidFill>
                  <a:srgbClr val="FF0000"/>
                </a:solidFill>
              </a:rPr>
              <a:t>برجسون</a:t>
            </a:r>
            <a:r>
              <a:rPr lang="ar-SA" b="1" dirty="0" smtClean="0">
                <a:solidFill>
                  <a:schemeClr val="tx2"/>
                </a:solidFill>
              </a:rPr>
              <a:t> إلى أنه </a:t>
            </a:r>
            <a:r>
              <a:rPr lang="ar-SA" b="1" dirty="0" smtClean="0">
                <a:solidFill>
                  <a:srgbClr val="00B050"/>
                </a:solidFill>
              </a:rPr>
              <a:t>«عرفان شبيه بالغريزة لدى الحيوان ينقلنا إلى باطن الشيء ويطلعنا على ما فيه من حقيقة مفردة».</a:t>
            </a:r>
          </a:p>
          <a:p>
            <a:pPr algn="just">
              <a:buFontTx/>
              <a:buNone/>
            </a:pPr>
            <a:r>
              <a:rPr lang="ar-SA" b="1" dirty="0" smtClean="0">
                <a:solidFill>
                  <a:srgbClr val="FF0000"/>
                </a:solidFill>
              </a:rPr>
              <a:t>الحدس والإلهام:</a:t>
            </a:r>
          </a:p>
          <a:p>
            <a:pPr algn="just">
              <a:buFontTx/>
              <a:buNone/>
            </a:pPr>
            <a:r>
              <a:rPr lang="ar-SA" b="1" dirty="0" smtClean="0">
                <a:solidFill>
                  <a:schemeClr val="tx2"/>
                </a:solidFill>
              </a:rPr>
              <a:t>يرى </a:t>
            </a:r>
            <a:r>
              <a:rPr lang="ar-SA" b="1" dirty="0" smtClean="0">
                <a:solidFill>
                  <a:srgbClr val="FF0000"/>
                </a:solidFill>
              </a:rPr>
              <a:t>ابن سينا</a:t>
            </a:r>
            <a:r>
              <a:rPr lang="ar-SA" b="1" dirty="0" smtClean="0">
                <a:solidFill>
                  <a:schemeClr val="tx2"/>
                </a:solidFill>
              </a:rPr>
              <a:t> أن الحدس ثمرة الإلهام </a:t>
            </a:r>
            <a:r>
              <a:rPr lang="ar-SA" b="1" dirty="0" smtClean="0">
                <a:solidFill>
                  <a:srgbClr val="00B050"/>
                </a:solidFill>
              </a:rPr>
              <a:t>«فالإلهام هو ما يلقيه العقل الفعال في النفس والحدس قبول هذا الإلهام».</a:t>
            </a:r>
          </a:p>
          <a:p>
            <a:pPr algn="just">
              <a:buFontTx/>
              <a:buNone/>
            </a:pPr>
            <a:r>
              <a:rPr lang="ar-SA" b="1" dirty="0" smtClean="0">
                <a:solidFill>
                  <a:schemeClr val="tx2"/>
                </a:solidFill>
              </a:rPr>
              <a:t>وعند الفلاسفة يعتبر الحدس والكشف متفقين تقريبا في طبيعتهما التي تمثل المعرفة المباشرة دون الاستناد إلى</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16581627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b="1" dirty="0">
                <a:solidFill>
                  <a:schemeClr val="tx2"/>
                </a:solidFill>
              </a:rPr>
              <a:t> </a:t>
            </a:r>
            <a:r>
              <a:rPr lang="ar-SA" b="1" dirty="0" smtClean="0">
                <a:solidFill>
                  <a:schemeClr val="tx2"/>
                </a:solidFill>
              </a:rPr>
              <a:t>التجربة والاستدلال. ولكنهما يختلفان بعد ذلك.</a:t>
            </a:r>
          </a:p>
          <a:p>
            <a:pPr algn="just">
              <a:buFontTx/>
              <a:buChar char="-"/>
            </a:pPr>
            <a:r>
              <a:rPr lang="ar-SA" b="1" dirty="0" smtClean="0">
                <a:solidFill>
                  <a:srgbClr val="7030A0"/>
                </a:solidFill>
              </a:rPr>
              <a:t>الكشف</a:t>
            </a:r>
            <a:r>
              <a:rPr lang="ar-SA" b="1" dirty="0" smtClean="0">
                <a:solidFill>
                  <a:schemeClr val="tx2"/>
                </a:solidFill>
              </a:rPr>
              <a:t> يتعلق بملكة مغايرة للعقل تكون مهبط </a:t>
            </a:r>
            <a:r>
              <a:rPr lang="ar-SA" b="1" dirty="0" err="1" smtClean="0">
                <a:solidFill>
                  <a:schemeClr val="tx2"/>
                </a:solidFill>
              </a:rPr>
              <a:t>الإلهامات</a:t>
            </a:r>
            <a:r>
              <a:rPr lang="ar-SA" b="1" dirty="0" smtClean="0">
                <a:solidFill>
                  <a:schemeClr val="tx2"/>
                </a:solidFill>
              </a:rPr>
              <a:t>.</a:t>
            </a:r>
          </a:p>
          <a:p>
            <a:pPr algn="just">
              <a:buFontTx/>
              <a:buChar char="-"/>
            </a:pPr>
            <a:r>
              <a:rPr lang="ar-SA" b="1" dirty="0" smtClean="0">
                <a:solidFill>
                  <a:srgbClr val="FF0000"/>
                </a:solidFill>
              </a:rPr>
              <a:t>الحدس</a:t>
            </a:r>
            <a:r>
              <a:rPr lang="ar-SA" b="1" dirty="0" smtClean="0">
                <a:solidFill>
                  <a:schemeClr val="tx2"/>
                </a:solidFill>
              </a:rPr>
              <a:t> يتم بالعقل.</a:t>
            </a:r>
          </a:p>
          <a:p>
            <a:pPr algn="just">
              <a:buFontTx/>
              <a:buChar char="-"/>
            </a:pPr>
            <a:r>
              <a:rPr lang="ar-SA" b="1" dirty="0" smtClean="0">
                <a:solidFill>
                  <a:srgbClr val="7030A0"/>
                </a:solidFill>
              </a:rPr>
              <a:t>الكشف</a:t>
            </a:r>
            <a:r>
              <a:rPr lang="ar-SA" b="1" dirty="0" smtClean="0">
                <a:solidFill>
                  <a:schemeClr val="tx2"/>
                </a:solidFill>
              </a:rPr>
              <a:t> لا يتم إلا بعد رياضة روحية.</a:t>
            </a:r>
          </a:p>
          <a:p>
            <a:pPr algn="just">
              <a:buFontTx/>
              <a:buChar char="-"/>
            </a:pPr>
            <a:r>
              <a:rPr lang="ar-SA" b="1" dirty="0" smtClean="0">
                <a:solidFill>
                  <a:srgbClr val="FF0000"/>
                </a:solidFill>
              </a:rPr>
              <a:t>الحدس</a:t>
            </a:r>
            <a:r>
              <a:rPr lang="ar-SA" b="1" dirty="0" smtClean="0">
                <a:solidFill>
                  <a:schemeClr val="tx2"/>
                </a:solidFill>
              </a:rPr>
              <a:t> لا يحتاج إلى رياضة عند </a:t>
            </a:r>
            <a:r>
              <a:rPr lang="ar-SA" b="1" dirty="0" smtClean="0">
                <a:solidFill>
                  <a:srgbClr val="7030A0"/>
                </a:solidFill>
              </a:rPr>
              <a:t>العقليين.</a:t>
            </a:r>
          </a:p>
          <a:p>
            <a:pPr algn="just">
              <a:buFontTx/>
              <a:buChar char="-"/>
            </a:pPr>
            <a:r>
              <a:rPr lang="ar-SA" b="1" dirty="0" smtClean="0">
                <a:solidFill>
                  <a:srgbClr val="FF0000"/>
                </a:solidFill>
              </a:rPr>
              <a:t>الحدس</a:t>
            </a:r>
            <a:r>
              <a:rPr lang="ar-SA" b="1" dirty="0" smtClean="0">
                <a:solidFill>
                  <a:schemeClr val="tx2"/>
                </a:solidFill>
              </a:rPr>
              <a:t> عند </a:t>
            </a:r>
            <a:r>
              <a:rPr lang="ar-SA" b="1" dirty="0" err="1" smtClean="0">
                <a:solidFill>
                  <a:srgbClr val="7030A0"/>
                </a:solidFill>
              </a:rPr>
              <a:t>برجسون</a:t>
            </a:r>
            <a:r>
              <a:rPr lang="ar-SA" b="1" dirty="0" smtClean="0">
                <a:solidFill>
                  <a:schemeClr val="tx2"/>
                </a:solidFill>
              </a:rPr>
              <a:t> هو معرفة منبثقة من داخل الإنسان ولم تأته من الخارج، بينما يرى </a:t>
            </a:r>
            <a:r>
              <a:rPr lang="ar-SA" b="1" dirty="0" smtClean="0">
                <a:solidFill>
                  <a:srgbClr val="7030A0"/>
                </a:solidFill>
              </a:rPr>
              <a:t>الصوفية </a:t>
            </a:r>
            <a:r>
              <a:rPr lang="ar-SA" b="1" dirty="0" smtClean="0">
                <a:solidFill>
                  <a:schemeClr val="tx2"/>
                </a:solidFill>
              </a:rPr>
              <a:t>أن الإلهام إفاضة من الله من علمه الأزلي، أو هو ارتقاء العبد وانكشاف الحجاب أمامه ليطلع على حقائق الأشياء.</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631860642"/>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r>
              <a:rPr lang="ar-SA" sz="4000" b="1" dirty="0" smtClean="0">
                <a:solidFill>
                  <a:schemeClr val="tx2"/>
                </a:solidFill>
              </a:rPr>
              <a:t>تمت </a:t>
            </a:r>
            <a:r>
              <a:rPr lang="ar-SA" sz="4000" b="1" smtClean="0">
                <a:solidFill>
                  <a:schemeClr val="tx2"/>
                </a:solidFill>
              </a:rPr>
              <a:t>المحاضرة السادسة </a:t>
            </a:r>
            <a:r>
              <a:rPr lang="ar-SA" sz="4000" b="1" dirty="0" smtClean="0">
                <a:solidFill>
                  <a:schemeClr val="tx2"/>
                </a:solidFill>
              </a:rPr>
              <a:t>بحمد الله تعالى</a:t>
            </a:r>
          </a:p>
          <a:p>
            <a:pPr algn="ctr">
              <a:buFontTx/>
              <a:buNone/>
            </a:pPr>
            <a:endParaRPr lang="ar-SA" sz="28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765579140"/>
      </p:ext>
    </p:extLst>
  </p:cSld>
  <p:clrMapOvr>
    <a:masterClrMapping/>
  </p:clrMapOvr>
  <p:transition>
    <p:wipe dir="u"/>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11312</TotalTime>
  <Words>558</Words>
  <Application>Microsoft Office PowerPoint</Application>
  <PresentationFormat>عرض على الشاشة (3:4)‏</PresentationFormat>
  <Paragraphs>87</Paragraphs>
  <Slides>20</Slides>
  <Notes>10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microsoft</cp:lastModifiedBy>
  <cp:revision>326</cp:revision>
  <dcterms:created xsi:type="dcterms:W3CDTF">2007-02-01T07:37:04Z</dcterms:created>
  <dcterms:modified xsi:type="dcterms:W3CDTF">2016-02-20T16:00:06Z</dcterms:modified>
</cp:coreProperties>
</file>