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44" r:id="rId1"/>
  </p:sldMasterIdLst>
  <p:notesMasterIdLst>
    <p:notesMasterId r:id="rId3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80" r:id="rId25"/>
    <p:sldId id="279" r:id="rId26"/>
    <p:sldId id="281" r:id="rId27"/>
    <p:sldId id="282" r:id="rId28"/>
    <p:sldId id="283" r:id="rId29"/>
    <p:sldId id="284" r:id="rId3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aximized" horzBarState="maximized">
    <p:restoredLeft sz="84380"/>
    <p:restoredTop sz="94660"/>
  </p:normalViewPr>
  <p:slideViewPr>
    <p:cSldViewPr>
      <p:cViewPr>
        <p:scale>
          <a:sx n="100" d="100"/>
          <a:sy n="100" d="100"/>
        </p:scale>
        <p:origin x="-1140" y="108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2C7CD028-EC7E-4EC6-848C-84C0304464D8}" type="datetimeFigureOut">
              <a:rPr lang="ar-SA" smtClean="0"/>
              <a:pPr/>
              <a:t>20/05/1437</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6465F45A-08FB-4CB6-9690-8CAFC73737A1}"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4" name="عنوان 13"/>
          <p:cNvSpPr>
            <a:spLocks noGrp="1"/>
          </p:cNvSpPr>
          <p:nvPr>
            <p:ph type="ctrTitle"/>
          </p:nvPr>
        </p:nvSpPr>
        <p:spPr>
          <a:xfrm>
            <a:off x="1432560" y="359898"/>
            <a:ext cx="7406640" cy="1472184"/>
          </a:xfrm>
        </p:spPr>
        <p:txBody>
          <a:bodyPr anchor="b"/>
          <a:lstStyle>
            <a:lvl1pPr algn="l">
              <a:defRPr/>
            </a:lvl1pPr>
            <a:extLst/>
          </a:lstStyle>
          <a:p>
            <a:r>
              <a:rPr kumimoji="0" lang="ar-SA" smtClean="0"/>
              <a:t>انقر لتحرير نمط العنوان الرئيسي</a:t>
            </a:r>
            <a:endParaRPr kumimoji="0" lang="en-US"/>
          </a:p>
        </p:txBody>
      </p:sp>
      <p:sp>
        <p:nvSpPr>
          <p:cNvPr id="22" name="عنوان فرعي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7" name="عنصر نائب للتاريخ 6"/>
          <p:cNvSpPr>
            <a:spLocks noGrp="1"/>
          </p:cNvSpPr>
          <p:nvPr>
            <p:ph type="dt" sz="half" idx="10"/>
          </p:nvPr>
        </p:nvSpPr>
        <p:spPr/>
        <p:txBody>
          <a:bodyPr/>
          <a:lstStyle>
            <a:extLst/>
          </a:lstStyle>
          <a:p>
            <a:fld id="{2569795B-3818-4F14-874F-1BFFA131D5AD}" type="datetime1">
              <a:rPr lang="ar-SA" smtClean="0"/>
              <a:pPr/>
              <a:t>20/05/1437</a:t>
            </a:fld>
            <a:endParaRPr lang="ar-SA"/>
          </a:p>
        </p:txBody>
      </p:sp>
      <p:sp>
        <p:nvSpPr>
          <p:cNvPr id="20" name="عنصر نائب للتذييل 19"/>
          <p:cNvSpPr>
            <a:spLocks noGrp="1"/>
          </p:cNvSpPr>
          <p:nvPr>
            <p:ph type="ftr" sz="quarter" idx="11"/>
          </p:nvPr>
        </p:nvSpPr>
        <p:spPr/>
        <p:txBody>
          <a:bodyPr/>
          <a:lstStyle>
            <a:extLst/>
          </a:lstStyle>
          <a:p>
            <a:endParaRPr lang="ar-SA"/>
          </a:p>
        </p:txBody>
      </p:sp>
      <p:sp>
        <p:nvSpPr>
          <p:cNvPr id="10" name="عنصر نائب لرقم الشريحة 9"/>
          <p:cNvSpPr>
            <a:spLocks noGrp="1"/>
          </p:cNvSpPr>
          <p:nvPr>
            <p:ph type="sldNum" sz="quarter" idx="12"/>
          </p:nvPr>
        </p:nvSpPr>
        <p:spPr/>
        <p:txBody>
          <a:bodyPr/>
          <a:lstStyle>
            <a:extLst/>
          </a:lstStyle>
          <a:p>
            <a:fld id="{66849A99-557D-49A8-97BB-830F33A73457}" type="slidenum">
              <a:rPr lang="ar-SA" smtClean="0"/>
              <a:pPr/>
              <a:t>‹#›</a:t>
            </a:fld>
            <a:endParaRPr lang="ar-SA"/>
          </a:p>
        </p:txBody>
      </p:sp>
      <p:sp>
        <p:nvSpPr>
          <p:cNvPr id="8" name="شكل بيضاوي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2DE4336B-39F6-462A-BEE8-1FE2BAC57E34}" type="datetime1">
              <a:rPr lang="ar-SA" smtClean="0"/>
              <a:pPr/>
              <a:t>20/05/1437</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66849A99-557D-49A8-97BB-830F33A73457}"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7" name="مستطيل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83842828-C119-4CDD-BC6E-AB79EB8FFD7B}" type="datetime1">
              <a:rPr lang="ar-SA" smtClean="0"/>
              <a:pPr/>
              <a:t>20/05/1437</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66849A99-557D-49A8-97BB-830F33A73457}" type="slidenum">
              <a:rPr lang="ar-SA" smtClean="0"/>
              <a:pPr/>
              <a:t>‹#›</a:t>
            </a:fld>
            <a:endParaRPr lang="ar-SA"/>
          </a:p>
        </p:txBody>
      </p:sp>
      <p:sp>
        <p:nvSpPr>
          <p:cNvPr id="10" name="مستطيل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364DE1C6-15C4-4427-A21A-EBAB2B8AF662}" type="datetime1">
              <a:rPr lang="ar-SA" smtClean="0"/>
              <a:pPr/>
              <a:t>20/05/1437</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66849A99-557D-49A8-97BB-830F33A73457}"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A3592EE0-A6C9-4DC8-92B1-AA5A5A2A3AFE}" type="datetime1">
              <a:rPr lang="ar-SA" smtClean="0"/>
              <a:pPr/>
              <a:t>20/05/1437</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p:txBody>
          <a:bodyPr/>
          <a:lstStyle>
            <a:extLst/>
          </a:lstStyle>
          <a:p>
            <a:fld id="{66849A99-557D-49A8-97BB-830F33A73457}"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nchor="ct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53F3C1A0-C98E-48EA-89B7-70100BD8B1FB}" type="datetime1">
              <a:rPr lang="ar-SA" smtClean="0"/>
              <a:pPr/>
              <a:t>20/05/1437</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66849A99-557D-49A8-97BB-830F33A73457}"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مستطيل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صر نائب للتاريخ 1"/>
          <p:cNvSpPr>
            <a:spLocks noGrp="1"/>
          </p:cNvSpPr>
          <p:nvPr>
            <p:ph type="dt" sz="half" idx="10"/>
          </p:nvPr>
        </p:nvSpPr>
        <p:spPr/>
        <p:txBody>
          <a:bodyPr/>
          <a:lstStyle>
            <a:extLst/>
          </a:lstStyle>
          <a:p>
            <a:fld id="{B8CB1E88-F385-4DD9-A729-EC0112CC63AD}" type="datetime1">
              <a:rPr lang="ar-SA" smtClean="0"/>
              <a:pPr/>
              <a:t>20/05/1437</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66849A99-557D-49A8-97BB-830F33A73457}" type="slidenum">
              <a:rPr lang="ar-SA" smtClean="0"/>
              <a:pPr/>
              <a:t>‹#›</a:t>
            </a:fld>
            <a:endParaRPr lang="ar-SA"/>
          </a:p>
        </p:txBody>
      </p:sp>
      <p:sp>
        <p:nvSpPr>
          <p:cNvPr id="6" name="مستطيل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0160BDAD-C216-4A81-B598-BF2105F34DD5}" type="datetime1">
              <a:rPr lang="ar-SA" smtClean="0"/>
              <a:pPr/>
              <a:t>20/05/1437</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66849A99-557D-49A8-97BB-830F33A73457}"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extLst/>
          </a:lstStyle>
          <a:p>
            <a:fld id="{854A3478-D274-4978-A773-6A1565CA4EF1}" type="datetime1">
              <a:rPr lang="ar-SA" smtClean="0"/>
              <a:pPr/>
              <a:t>20/05/1437</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66849A99-557D-49A8-97BB-830F33A73457}" type="slidenum">
              <a:rPr lang="ar-SA" smtClean="0"/>
              <a:pPr/>
              <a:t>‹#›</a:t>
            </a:fld>
            <a:endParaRPr lang="ar-SA"/>
          </a:p>
        </p:txBody>
      </p:sp>
      <p:sp>
        <p:nvSpPr>
          <p:cNvPr id="8" name="مستطيل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عنصر نائب للصورة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ar-SA" smtClean="0"/>
              <a:t>انقر فوق الرمز لإضافة صورة</a:t>
            </a:r>
            <a:endParaRPr kumimoji="0" lang="en-US" dirty="0"/>
          </a:p>
        </p:txBody>
      </p:sp>
      <p:sp>
        <p:nvSpPr>
          <p:cNvPr id="9" name="مخطط انسيابي: معالجة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مخطط انسيابي: معالجة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عنصر نائب للنص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9F1654BF-071D-4466-8014-5CB5440650C8}" type="datetime1">
              <a:rPr lang="ar-SA" smtClean="0"/>
              <a:pPr/>
              <a:t>20/05/1437</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66849A99-557D-49A8-97BB-830F33A73457}"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274639"/>
            <a:ext cx="1828800" cy="5851525"/>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1143000" y="274640"/>
            <a:ext cx="55626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CBA8762D-9414-4212-AD79-A5EAEB8488E5}" type="datetime1">
              <a:rPr lang="ar-SA" smtClean="0"/>
              <a:pPr/>
              <a:t>20/05/1437</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66849A99-557D-49A8-97BB-830F33A73457}"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دائري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دائرة مجوفة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مستطيل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عنصر نائب للعنوان 4"/>
          <p:cNvSpPr>
            <a:spLocks noGrp="1"/>
          </p:cNvSpPr>
          <p:nvPr>
            <p:ph type="title"/>
          </p:nvPr>
        </p:nvSpPr>
        <p:spPr>
          <a:xfrm>
            <a:off x="1435608" y="274638"/>
            <a:ext cx="7498080" cy="1143000"/>
          </a:xfrm>
          <a:prstGeom prst="rect">
            <a:avLst/>
          </a:prstGeom>
        </p:spPr>
        <p:txBody>
          <a:bodyPr anchor="ctr">
            <a:normAutofit/>
          </a:bodyPr>
          <a:lstStyle>
            <a:extLst/>
          </a:lstStyle>
          <a:p>
            <a:r>
              <a:rPr kumimoji="0" lang="ar-SA" smtClean="0"/>
              <a:t>انقر لتحرير نمط العنوان الرئيسي</a:t>
            </a:r>
            <a:endParaRPr kumimoji="0" lang="en-US"/>
          </a:p>
        </p:txBody>
      </p:sp>
      <p:sp>
        <p:nvSpPr>
          <p:cNvPr id="9" name="عنصر نائب للنص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1FADFAA5-4D5C-4340-BADA-01F4665970A3}" type="datetime1">
              <a:rPr lang="ar-SA" smtClean="0"/>
              <a:pPr/>
              <a:t>20/05/1437</a:t>
            </a:fld>
            <a:endParaRPr lang="ar-SA"/>
          </a:p>
        </p:txBody>
      </p:sp>
      <p:sp>
        <p:nvSpPr>
          <p:cNvPr id="10" name="عنصر نائب للتذييل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ar-SA"/>
          </a:p>
        </p:txBody>
      </p:sp>
      <p:sp>
        <p:nvSpPr>
          <p:cNvPr id="22" name="عنصر نائب لرقم الشريحة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66849A99-557D-49A8-97BB-830F33A73457}" type="slidenum">
              <a:rPr lang="ar-SA" smtClean="0"/>
              <a:pPr/>
              <a:t>‹#›</a:t>
            </a:fld>
            <a:endParaRPr lang="ar-SA"/>
          </a:p>
        </p:txBody>
      </p:sp>
      <p:sp>
        <p:nvSpPr>
          <p:cNvPr id="15" name="مستطيل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hdr="0" ftr="0" dt="0"/>
  <p:txStyles>
    <p:titleStyle>
      <a:lvl1pPr algn="l" rtl="1"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r" rtl="1"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r" rtl="1"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r" rtl="1"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r" rtl="1"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r" rtl="1"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r" rtl="1"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dirty="0" smtClean="0"/>
              <a:t>نظرية المعرفة</a:t>
            </a:r>
            <a:endParaRPr lang="ar-SA" dirty="0"/>
          </a:p>
        </p:txBody>
      </p:sp>
      <p:sp>
        <p:nvSpPr>
          <p:cNvPr id="3" name="عنوان فرعي 2"/>
          <p:cNvSpPr>
            <a:spLocks noGrp="1"/>
          </p:cNvSpPr>
          <p:nvPr>
            <p:ph type="subTitle" idx="1"/>
          </p:nvPr>
        </p:nvSpPr>
        <p:spPr/>
        <p:txBody>
          <a:bodyPr/>
          <a:lstStyle/>
          <a:p>
            <a:r>
              <a:rPr lang="ar-SA" b="1" dirty="0" smtClean="0">
                <a:solidFill>
                  <a:schemeClr val="tx1"/>
                </a:solidFill>
              </a:rPr>
              <a:t>المحاضرة الأولى</a:t>
            </a:r>
            <a:endParaRPr lang="ar-SA" b="1" dirty="0">
              <a:solidFill>
                <a:schemeClr val="tx1"/>
              </a:solidFill>
            </a:endParaRPr>
          </a:p>
        </p:txBody>
      </p:sp>
      <p:sp>
        <p:nvSpPr>
          <p:cNvPr id="4" name="عنصر نائب لرقم الشريحة 3"/>
          <p:cNvSpPr>
            <a:spLocks noGrp="1"/>
          </p:cNvSpPr>
          <p:nvPr>
            <p:ph type="sldNum" sz="quarter" idx="12"/>
          </p:nvPr>
        </p:nvSpPr>
        <p:spPr/>
        <p:txBody>
          <a:bodyPr/>
          <a:lstStyle/>
          <a:p>
            <a:fld id="{66849A99-557D-49A8-97BB-830F33A73457}" type="slidenum">
              <a:rPr lang="ar-SA" smtClean="0"/>
              <a:pPr/>
              <a:t>1</a:t>
            </a:fld>
            <a:endParaRPr lang="ar-SA"/>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73162"/>
          </a:xfrm>
        </p:spPr>
        <p:txBody>
          <a:bodyPr/>
          <a:lstStyle/>
          <a:p>
            <a:r>
              <a:rPr lang="ar-SA" dirty="0" smtClean="0"/>
              <a:t>          </a:t>
            </a:r>
            <a:endParaRPr lang="ar-SA" dirty="0"/>
          </a:p>
        </p:txBody>
      </p:sp>
      <p:sp>
        <p:nvSpPr>
          <p:cNvPr id="3" name="عنصر نائب للمحتوى 2"/>
          <p:cNvSpPr>
            <a:spLocks noGrp="1"/>
          </p:cNvSpPr>
          <p:nvPr>
            <p:ph idx="1"/>
          </p:nvPr>
        </p:nvSpPr>
        <p:spPr/>
        <p:txBody>
          <a:bodyPr>
            <a:noAutofit/>
          </a:bodyPr>
          <a:lstStyle/>
          <a:p>
            <a:pPr>
              <a:buNone/>
            </a:pPr>
            <a:r>
              <a:rPr lang="ar-SA" u="sng" dirty="0" smtClean="0">
                <a:solidFill>
                  <a:srgbClr val="FF0000"/>
                </a:solidFill>
              </a:rPr>
              <a:t>المعرفة والعلم في اللغة</a:t>
            </a:r>
          </a:p>
          <a:p>
            <a:pPr>
              <a:buNone/>
            </a:pPr>
            <a:r>
              <a:rPr lang="ar-SA" dirty="0" smtClean="0"/>
              <a:t>قال أبو الحسن بن فارس في معجم مقاييس اللغة أن الفعل عرف يدل على معان </a:t>
            </a:r>
          </a:p>
          <a:p>
            <a:pPr>
              <a:buNone/>
            </a:pPr>
            <a:r>
              <a:rPr lang="ar-SA" dirty="0" smtClean="0"/>
              <a:t>1/التتابع.</a:t>
            </a:r>
          </a:p>
          <a:p>
            <a:pPr>
              <a:buNone/>
            </a:pPr>
            <a:r>
              <a:rPr lang="ar-SA" dirty="0" smtClean="0"/>
              <a:t>2/السكون والطمأنينة وقال الفيروزبادي  المعرفة العلم والإقرار المجازاة ومن هذا  فالمعرفة حالة تقتضي سكون العارف إلى المعروف خلافاً  للإنكار الذي يقتضي وحشة بين المنكر والمنكر.</a:t>
            </a:r>
          </a:p>
          <a:p>
            <a:pPr>
              <a:buNone/>
            </a:pPr>
            <a:r>
              <a:rPr lang="ar-SA" dirty="0" smtClean="0"/>
              <a:t>أما  العلم  فهو كما يقول ابن الفارس هو أثر بالشيء يتميز </a:t>
            </a:r>
            <a:r>
              <a:rPr lang="ar-SA" dirty="0" err="1" smtClean="0"/>
              <a:t>به</a:t>
            </a:r>
            <a:r>
              <a:rPr lang="ar-SA" dirty="0" smtClean="0"/>
              <a:t> عن    غيره.وهو العلامة وهو الراية وهو الجبل وهو نقيض</a:t>
            </a:r>
          </a:p>
          <a:p>
            <a:pPr>
              <a:buNone/>
            </a:pPr>
            <a:endParaRPr lang="ar-SA" dirty="0" smtClean="0"/>
          </a:p>
          <a:p>
            <a:pPr>
              <a:buNone/>
            </a:pPr>
            <a:endParaRPr lang="ar-SA" dirty="0" smtClean="0"/>
          </a:p>
          <a:p>
            <a:pPr>
              <a:buNone/>
            </a:pPr>
            <a:endParaRPr lang="ar-SA" dirty="0" smtClean="0"/>
          </a:p>
          <a:p>
            <a:pPr>
              <a:buNone/>
            </a:pPr>
            <a:endParaRPr lang="ar-SA" dirty="0" smtClean="0"/>
          </a:p>
          <a:p>
            <a:pPr>
              <a:buNone/>
            </a:pPr>
            <a:endParaRPr lang="ar-SA" dirty="0" smtClean="0"/>
          </a:p>
          <a:p>
            <a:pPr>
              <a:buNone/>
            </a:pPr>
            <a:endParaRPr lang="ar-SA" dirty="0"/>
          </a:p>
        </p:txBody>
      </p:sp>
      <p:sp>
        <p:nvSpPr>
          <p:cNvPr id="4" name="عنصر نائب لرقم الشريحة 3"/>
          <p:cNvSpPr>
            <a:spLocks noGrp="1"/>
          </p:cNvSpPr>
          <p:nvPr>
            <p:ph type="sldNum" sz="quarter" idx="12"/>
          </p:nvPr>
        </p:nvSpPr>
        <p:spPr/>
        <p:txBody>
          <a:bodyPr/>
          <a:lstStyle/>
          <a:p>
            <a:fld id="{66849A99-557D-49A8-97BB-830F33A73457}" type="slidenum">
              <a:rPr lang="ar-SA" smtClean="0"/>
              <a:pPr/>
              <a:t>2</a:t>
            </a:fld>
            <a:endParaRPr lang="ar-SA"/>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66849A99-557D-49A8-97BB-830F33A73457}" type="slidenum">
              <a:rPr lang="ar-SA" smtClean="0"/>
              <a:pPr/>
              <a:t>3</a:t>
            </a:fld>
            <a:endParaRPr lang="ar-SA"/>
          </a:p>
        </p:txBody>
      </p:sp>
      <p:sp>
        <p:nvSpPr>
          <p:cNvPr id="3" name="عنصر نائب للمحتوى 2"/>
          <p:cNvSpPr>
            <a:spLocks noGrp="1"/>
          </p:cNvSpPr>
          <p:nvPr>
            <p:ph idx="4294967295"/>
          </p:nvPr>
        </p:nvSpPr>
        <p:spPr>
          <a:xfrm>
            <a:off x="1644650" y="1447800"/>
            <a:ext cx="7499350" cy="4800600"/>
          </a:xfrm>
        </p:spPr>
        <p:txBody>
          <a:bodyPr>
            <a:noAutofit/>
          </a:bodyPr>
          <a:lstStyle/>
          <a:p>
            <a:pPr>
              <a:buNone/>
            </a:pPr>
            <a:r>
              <a:rPr lang="ar-SA" dirty="0" smtClean="0"/>
              <a:t>الجهل.ومنهج العرب في تعريف الأشياء بذكر الضد أو الإشارة</a:t>
            </a:r>
          </a:p>
          <a:p>
            <a:pPr>
              <a:buNone/>
            </a:pPr>
            <a:r>
              <a:rPr lang="ar-SA" dirty="0" smtClean="0"/>
              <a:t>إلى آحاده العينية إن كان له آحاد دون الغوص إلى ماهية الشيء.والخلاصة أن العلم والمعرفة مترادفان في اللغة؟ويعبران عن حالة تبدو في سكون العارف إلى المعروف.</a:t>
            </a:r>
          </a:p>
          <a:p>
            <a:pPr>
              <a:buNone/>
            </a:pPr>
            <a:r>
              <a:rPr lang="ar-SA" dirty="0" smtClean="0">
                <a:solidFill>
                  <a:srgbClr val="FF0000"/>
                </a:solidFill>
              </a:rPr>
              <a:t>المعرفة والعلم في الاصطلاح القرآني</a:t>
            </a:r>
          </a:p>
          <a:p>
            <a:pPr>
              <a:buNone/>
            </a:pPr>
            <a:r>
              <a:rPr lang="ar-SA" dirty="0" smtClean="0"/>
              <a:t>أما المعرفة فلم ترد في القرآن الكريم إلا اشتقاقاً فجاءت بصيغة الماضي كقوله تعالى                                                                       (ترى أعينهم تفيض من الدمع مما عرفوا من الحق)</a:t>
            </a:r>
            <a:r>
              <a:rPr lang="ar-SA" dirty="0" err="1" smtClean="0"/>
              <a:t>المائدة83</a:t>
            </a:r>
            <a:endParaRPr lang="ar-SA" dirty="0" smtClean="0"/>
          </a:p>
          <a:p>
            <a:pPr>
              <a:buNone/>
            </a:pPr>
            <a:endParaRPr lang="ar-SA"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66849A99-557D-49A8-97BB-830F33A73457}" type="slidenum">
              <a:rPr lang="ar-SA" smtClean="0"/>
              <a:pPr/>
              <a:t>4</a:t>
            </a:fld>
            <a:endParaRPr lang="ar-SA"/>
          </a:p>
        </p:txBody>
      </p:sp>
      <p:sp>
        <p:nvSpPr>
          <p:cNvPr id="3" name="عنصر نائب للمحتوى 2"/>
          <p:cNvSpPr>
            <a:spLocks noGrp="1"/>
          </p:cNvSpPr>
          <p:nvPr>
            <p:ph idx="4294967295"/>
          </p:nvPr>
        </p:nvSpPr>
        <p:spPr>
          <a:xfrm>
            <a:off x="1644650" y="1447800"/>
            <a:ext cx="7499350" cy="4800600"/>
          </a:xfrm>
        </p:spPr>
        <p:txBody>
          <a:bodyPr>
            <a:normAutofit/>
          </a:bodyPr>
          <a:lstStyle/>
          <a:p>
            <a:pPr>
              <a:buNone/>
            </a:pPr>
            <a:r>
              <a:rPr lang="ar-SA" dirty="0" smtClean="0"/>
              <a:t>وبصيغة المضارع كما في قوله تعالى</a:t>
            </a:r>
          </a:p>
          <a:p>
            <a:pPr>
              <a:buNone/>
            </a:pPr>
            <a:r>
              <a:rPr lang="ar-SA" dirty="0" smtClean="0"/>
              <a:t>(يعرفون نعمة الله ثم ينكرونها)</a:t>
            </a:r>
            <a:r>
              <a:rPr lang="ar-SA" dirty="0" err="1" smtClean="0"/>
              <a:t>النحل83</a:t>
            </a:r>
            <a:r>
              <a:rPr lang="ar-SA" dirty="0" smtClean="0"/>
              <a:t> ويقول </a:t>
            </a:r>
            <a:r>
              <a:rPr lang="ar-SA" dirty="0" smtClean="0">
                <a:solidFill>
                  <a:schemeClr val="accent6"/>
                </a:solidFill>
              </a:rPr>
              <a:t>الراغب الأصفهاني </a:t>
            </a:r>
            <a:r>
              <a:rPr lang="ar-SA" dirty="0" smtClean="0"/>
              <a:t>المعرفة في هاتين </a:t>
            </a:r>
            <a:r>
              <a:rPr lang="ar-SA" dirty="0" err="1" smtClean="0"/>
              <a:t>الآيتين </a:t>
            </a:r>
            <a:r>
              <a:rPr lang="ar-SA" dirty="0" smtClean="0"/>
              <a:t>(</a:t>
            </a:r>
            <a:r>
              <a:rPr lang="ar-SA" dirty="0" smtClean="0">
                <a:solidFill>
                  <a:srgbClr val="FF0000"/>
                </a:solidFill>
              </a:rPr>
              <a:t>إدراك الشيء بتفكر وتدبر لأثره</a:t>
            </a:r>
            <a:r>
              <a:rPr lang="ar-SA" dirty="0" err="1" smtClean="0">
                <a:solidFill>
                  <a:srgbClr val="FF0000"/>
                </a:solidFill>
              </a:rPr>
              <a:t>)</a:t>
            </a:r>
            <a:endParaRPr lang="ar-SA" dirty="0" smtClean="0">
              <a:solidFill>
                <a:srgbClr val="FF0000"/>
              </a:solidFill>
            </a:endParaRPr>
          </a:p>
          <a:p>
            <a:pPr>
              <a:buNone/>
            </a:pPr>
            <a:r>
              <a:rPr lang="ar-SA" dirty="0" smtClean="0">
                <a:solidFill>
                  <a:srgbClr val="FF0000"/>
                </a:solidFill>
              </a:rPr>
              <a:t> </a:t>
            </a:r>
            <a:r>
              <a:rPr lang="ar-SA" dirty="0" smtClean="0"/>
              <a:t>وجاءت في القرآن بصيغة عرف بمعنى بين وأعلم في مثل قوله تعالى(وإذ </a:t>
            </a:r>
            <a:r>
              <a:rPr lang="ar-SA" dirty="0"/>
              <a:t>أ</a:t>
            </a:r>
            <a:r>
              <a:rPr lang="ar-SA" dirty="0" smtClean="0"/>
              <a:t>سر النبي إلى بعض أزواجه حديثاً فلما نبأت </a:t>
            </a:r>
            <a:r>
              <a:rPr lang="ar-SA" dirty="0" err="1" smtClean="0"/>
              <a:t>به</a:t>
            </a:r>
            <a:r>
              <a:rPr lang="ar-SA" dirty="0" smtClean="0"/>
              <a:t> وأظهره الله عليه عرف بعضه وأعرض عن بعض)التحريم 3 وصيغة اعترف بمعنى أقر قال تعالى</a:t>
            </a:r>
          </a:p>
          <a:p>
            <a:pPr>
              <a:buNone/>
            </a:pPr>
            <a:r>
              <a:rPr lang="ar-SA" dirty="0" smtClean="0"/>
              <a:t>    (وآخرون اعترفوا بذنوبهم)</a:t>
            </a:r>
            <a:r>
              <a:rPr lang="ar-SA" dirty="0" err="1" smtClean="0"/>
              <a:t>التوبة102</a:t>
            </a:r>
            <a:endParaRPr lang="ar-SA" dirty="0" smtClean="0"/>
          </a:p>
          <a:p>
            <a:pPr>
              <a:buNone/>
            </a:pPr>
            <a:endParaRPr lang="ar-SA" dirty="0" smtClean="0"/>
          </a:p>
          <a:p>
            <a:pPr>
              <a:buNone/>
            </a:pPr>
            <a:endParaRPr lang="ar-SA" dirty="0" smtClean="0"/>
          </a:p>
          <a:p>
            <a:pPr>
              <a:buNone/>
            </a:pPr>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66849A99-557D-49A8-97BB-830F33A73457}" type="slidenum">
              <a:rPr lang="ar-SA" smtClean="0"/>
              <a:pPr/>
              <a:t>5</a:t>
            </a:fld>
            <a:endParaRPr lang="ar-SA"/>
          </a:p>
        </p:txBody>
      </p:sp>
      <p:sp>
        <p:nvSpPr>
          <p:cNvPr id="3" name="عنصر نائب للمحتوى 2"/>
          <p:cNvSpPr>
            <a:spLocks noGrp="1"/>
          </p:cNvSpPr>
          <p:nvPr>
            <p:ph idx="4294967295"/>
          </p:nvPr>
        </p:nvSpPr>
        <p:spPr>
          <a:xfrm>
            <a:off x="1644650" y="1447800"/>
            <a:ext cx="7499350" cy="4800600"/>
          </a:xfrm>
        </p:spPr>
        <p:txBody>
          <a:bodyPr>
            <a:normAutofit/>
          </a:bodyPr>
          <a:lstStyle/>
          <a:p>
            <a:pPr>
              <a:buNone/>
            </a:pPr>
            <a:r>
              <a:rPr lang="ar-SA" dirty="0" smtClean="0"/>
              <a:t>وكذلك المعروف وهو </a:t>
            </a:r>
            <a:r>
              <a:rPr lang="ar-SA" dirty="0" err="1" smtClean="0"/>
              <a:t>ماعرف</a:t>
            </a:r>
            <a:r>
              <a:rPr lang="ar-SA" dirty="0" smtClean="0"/>
              <a:t> بالعقل أو </a:t>
            </a:r>
            <a:r>
              <a:rPr lang="ar-SA" dirty="0" err="1" smtClean="0"/>
              <a:t>الشرع</a:t>
            </a:r>
            <a:r>
              <a:rPr lang="ar-SA" dirty="0" smtClean="0"/>
              <a:t>  حسنه  قال </a:t>
            </a:r>
            <a:r>
              <a:rPr lang="ar-SA" dirty="0" err="1" smtClean="0"/>
              <a:t>تعالى </a:t>
            </a:r>
            <a:r>
              <a:rPr lang="ar-SA" dirty="0" smtClean="0"/>
              <a:t>(والمطلقات متاع بالمعروف)البقرة 241</a:t>
            </a:r>
          </a:p>
          <a:p>
            <a:pPr>
              <a:buNone/>
            </a:pPr>
            <a:r>
              <a:rPr lang="ar-SA" dirty="0" smtClean="0"/>
              <a:t>والعرف بمعنى المعروف في قوله تعالى(خذ العفو وأمر بالعرف)الأعراف 199 وبمعنى التتابع(والمرسلات عرفاً)</a:t>
            </a:r>
            <a:r>
              <a:rPr lang="ar-SA" dirty="0" err="1" smtClean="0"/>
              <a:t>المرسلات1</a:t>
            </a:r>
            <a:endParaRPr lang="ar-SA" dirty="0" smtClean="0"/>
          </a:p>
          <a:p>
            <a:pPr>
              <a:buNone/>
            </a:pPr>
            <a:r>
              <a:rPr lang="ar-SA" dirty="0" smtClean="0"/>
              <a:t>فالمعرفة إذا جاءت في القرآن فعلاً صادراً من الإنسان تعني الإدراك لشيء بتفكر وتدبر لأثره.</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sz="3200" dirty="0" smtClean="0">
                <a:solidFill>
                  <a:srgbClr val="FF0000"/>
                </a:solidFill>
              </a:rPr>
              <a:t>أما العلم فقد وردت له صيغ متعددة منسوباً إلى الله ثم الانسان</a:t>
            </a:r>
            <a:endParaRPr lang="ar-SA" sz="3200" dirty="0">
              <a:solidFill>
                <a:srgbClr val="FF0000"/>
              </a:solidFill>
            </a:endParaRPr>
          </a:p>
        </p:txBody>
      </p:sp>
      <p:sp>
        <p:nvSpPr>
          <p:cNvPr id="3" name="عنصر نائب للمحتوى 2"/>
          <p:cNvSpPr>
            <a:spLocks noGrp="1"/>
          </p:cNvSpPr>
          <p:nvPr>
            <p:ph idx="1"/>
          </p:nvPr>
        </p:nvSpPr>
        <p:spPr/>
        <p:txBody>
          <a:bodyPr/>
          <a:lstStyle/>
          <a:p>
            <a:pPr>
              <a:buNone/>
            </a:pPr>
            <a:r>
              <a:rPr lang="ar-SA" dirty="0" smtClean="0"/>
              <a:t>1_بصيغة الماضي في قوله تعالى(ولو ردوه إلى الرسول وإلى أولي الأمر منهم لعلمه الذين يستنبطونه منهم) </a:t>
            </a:r>
            <a:r>
              <a:rPr lang="ar-SA" dirty="0" err="1" smtClean="0"/>
              <a:t>النساء83</a:t>
            </a:r>
            <a:endParaRPr lang="ar-SA" dirty="0" smtClean="0"/>
          </a:p>
          <a:p>
            <a:pPr>
              <a:buNone/>
            </a:pPr>
            <a:r>
              <a:rPr lang="ar-SA" dirty="0" smtClean="0"/>
              <a:t>2_وبصيغة المضارع في قوله تعالى(تعلم     </a:t>
            </a:r>
            <a:r>
              <a:rPr lang="ar-SA" dirty="0" err="1" smtClean="0"/>
              <a:t>مافيى</a:t>
            </a:r>
            <a:r>
              <a:rPr lang="ar-SA" dirty="0" smtClean="0"/>
              <a:t>  نفسي    </a:t>
            </a:r>
            <a:r>
              <a:rPr lang="ar-SA" dirty="0" err="1" smtClean="0"/>
              <a:t>ولاأعلم</a:t>
            </a:r>
            <a:r>
              <a:rPr lang="ar-SA" dirty="0" smtClean="0"/>
              <a:t>  </a:t>
            </a:r>
            <a:r>
              <a:rPr lang="ar-SA" dirty="0" err="1" smtClean="0"/>
              <a:t>مافي</a:t>
            </a:r>
            <a:r>
              <a:rPr lang="ar-SA" dirty="0" smtClean="0"/>
              <a:t>   نفسك)</a:t>
            </a:r>
            <a:r>
              <a:rPr lang="ar-SA" dirty="0" err="1" smtClean="0"/>
              <a:t>المائدة116</a:t>
            </a:r>
            <a:r>
              <a:rPr lang="ar-SA" dirty="0" smtClean="0"/>
              <a:t> </a:t>
            </a:r>
          </a:p>
          <a:p>
            <a:pPr>
              <a:buNone/>
            </a:pPr>
            <a:r>
              <a:rPr lang="ar-SA" dirty="0" smtClean="0"/>
              <a:t>3_الأمر في قوله </a:t>
            </a:r>
            <a:r>
              <a:rPr lang="ar-SA" dirty="0" err="1" smtClean="0"/>
              <a:t>تعالى  </a:t>
            </a:r>
            <a:r>
              <a:rPr lang="ar-SA" dirty="0" smtClean="0"/>
              <a:t>(فاعلم أنه  </a:t>
            </a:r>
            <a:r>
              <a:rPr lang="ar-SA" dirty="0" err="1" smtClean="0"/>
              <a:t>لاإله</a:t>
            </a:r>
            <a:r>
              <a:rPr lang="ar-SA" dirty="0" smtClean="0"/>
              <a:t> إلا الله واستغفر لذنبك) </a:t>
            </a:r>
            <a:r>
              <a:rPr lang="ar-SA" dirty="0" err="1" smtClean="0"/>
              <a:t>محمد19</a:t>
            </a:r>
            <a:endParaRPr lang="ar-SA" dirty="0" smtClean="0"/>
          </a:p>
          <a:p>
            <a:pPr>
              <a:buNone/>
            </a:pPr>
            <a:r>
              <a:rPr lang="ar-SA" dirty="0" smtClean="0"/>
              <a:t>4_المصدر مثل قوله تعالى(فلم تحاجون فيما ليس لكم  </a:t>
            </a:r>
            <a:r>
              <a:rPr lang="ar-SA" dirty="0" err="1" smtClean="0"/>
              <a:t>به</a:t>
            </a:r>
            <a:r>
              <a:rPr lang="ar-SA" dirty="0" smtClean="0"/>
              <a:t> علم)آل عمران 66 </a:t>
            </a:r>
          </a:p>
          <a:p>
            <a:pPr>
              <a:buNone/>
            </a:pPr>
            <a:endParaRPr lang="ar-SA" dirty="0"/>
          </a:p>
        </p:txBody>
      </p:sp>
      <p:sp>
        <p:nvSpPr>
          <p:cNvPr id="4" name="عنصر نائب لرقم الشريحة 3"/>
          <p:cNvSpPr>
            <a:spLocks noGrp="1"/>
          </p:cNvSpPr>
          <p:nvPr>
            <p:ph type="sldNum" sz="quarter" idx="12"/>
          </p:nvPr>
        </p:nvSpPr>
        <p:spPr/>
        <p:txBody>
          <a:bodyPr/>
          <a:lstStyle/>
          <a:p>
            <a:fld id="{66849A99-557D-49A8-97BB-830F33A73457}" type="slidenum">
              <a:rPr lang="ar-SA" smtClean="0"/>
              <a:pPr/>
              <a:t>6</a:t>
            </a:fld>
            <a:endParaRPr lang="ar-SA"/>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66849A99-557D-49A8-97BB-830F33A73457}" type="slidenum">
              <a:rPr lang="ar-SA" smtClean="0"/>
              <a:pPr/>
              <a:t>7</a:t>
            </a:fld>
            <a:endParaRPr lang="ar-SA"/>
          </a:p>
        </p:txBody>
      </p:sp>
      <p:sp>
        <p:nvSpPr>
          <p:cNvPr id="3" name="عنصر نائب للمحتوى 2"/>
          <p:cNvSpPr>
            <a:spLocks noGrp="1"/>
          </p:cNvSpPr>
          <p:nvPr>
            <p:ph idx="4294967295"/>
          </p:nvPr>
        </p:nvSpPr>
        <p:spPr>
          <a:xfrm>
            <a:off x="1644650" y="1447800"/>
            <a:ext cx="7499350" cy="4800600"/>
          </a:xfrm>
        </p:spPr>
        <p:txBody>
          <a:bodyPr>
            <a:noAutofit/>
          </a:bodyPr>
          <a:lstStyle/>
          <a:p>
            <a:pPr>
              <a:buNone/>
            </a:pPr>
            <a:r>
              <a:rPr lang="ar-SA" dirty="0" smtClean="0"/>
              <a:t>جاء في المفردات في غريب القرآن للراغب الأصفهاني أن المقصود بالعلم في القرآن الكريم(إدراك الشيء بحقيقته وذلك ضربان:إدراك ذات الشيء.</a:t>
            </a:r>
          </a:p>
          <a:p>
            <a:pPr>
              <a:buNone/>
            </a:pPr>
            <a:r>
              <a:rPr lang="ar-SA" dirty="0" smtClean="0"/>
              <a:t>الثاني:الحكم على الشيء بوجود شيء هو موجود له أو نفي شيء هو منفي </a:t>
            </a:r>
            <a:r>
              <a:rPr lang="ar-SA" dirty="0" err="1" smtClean="0"/>
              <a:t>عنه .</a:t>
            </a:r>
            <a:endParaRPr lang="ar-SA" dirty="0" smtClean="0"/>
          </a:p>
          <a:p>
            <a:pPr>
              <a:buNone/>
            </a:pPr>
            <a:r>
              <a:rPr lang="ar-SA" dirty="0" err="1" smtClean="0"/>
              <a:t>الأول </a:t>
            </a:r>
            <a:r>
              <a:rPr lang="ar-SA" dirty="0" smtClean="0"/>
              <a:t>:هو المتعدي إلى مفعول واحد كقوله تعالى(  </a:t>
            </a:r>
            <a:r>
              <a:rPr lang="ar-SA" dirty="0" err="1" smtClean="0"/>
              <a:t>لاتعلمونهم</a:t>
            </a:r>
            <a:r>
              <a:rPr lang="ar-SA" dirty="0" smtClean="0"/>
              <a:t>  الله يعلمهم)الأنفال 60 </a:t>
            </a:r>
          </a:p>
          <a:p>
            <a:pPr>
              <a:buNone/>
            </a:pPr>
            <a:r>
              <a:rPr lang="ar-SA" dirty="0" smtClean="0"/>
              <a:t>الثاني:المتعدي إلى مفعولين كقوله تعالى(فإن علمتموهن مؤمنات)</a:t>
            </a:r>
            <a:r>
              <a:rPr lang="ar-SA" dirty="0" err="1" smtClean="0"/>
              <a:t>الممتحنة10</a:t>
            </a:r>
            <a:r>
              <a:rPr lang="ar-SA" dirty="0" smtClean="0"/>
              <a:t> </a:t>
            </a:r>
          </a:p>
          <a:p>
            <a:pPr>
              <a:buNone/>
            </a:pPr>
            <a:r>
              <a:rPr lang="ar-SA" dirty="0" smtClean="0"/>
              <a:t> </a:t>
            </a:r>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66849A99-557D-49A8-97BB-830F33A73457}" type="slidenum">
              <a:rPr lang="ar-SA" smtClean="0"/>
              <a:pPr/>
              <a:t>8</a:t>
            </a:fld>
            <a:endParaRPr lang="ar-SA"/>
          </a:p>
        </p:txBody>
      </p:sp>
      <p:sp>
        <p:nvSpPr>
          <p:cNvPr id="3" name="عنصر نائب للمحتوى 2"/>
          <p:cNvSpPr>
            <a:spLocks noGrp="1"/>
          </p:cNvSpPr>
          <p:nvPr>
            <p:ph idx="4294967295"/>
          </p:nvPr>
        </p:nvSpPr>
        <p:spPr>
          <a:xfrm>
            <a:off x="1644650" y="1447800"/>
            <a:ext cx="7499350" cy="4800600"/>
          </a:xfrm>
        </p:spPr>
        <p:txBody>
          <a:bodyPr>
            <a:noAutofit/>
          </a:bodyPr>
          <a:lstStyle/>
          <a:p>
            <a:pPr>
              <a:buNone/>
            </a:pPr>
            <a:r>
              <a:rPr lang="ar-SA" dirty="0" smtClean="0"/>
              <a:t>يقول الراغب في الفرق بين العلم والمعرفة في القرآن الكريم أن المعرفة أخص من العلم يقال فلان يعرف </a:t>
            </a:r>
            <a:r>
              <a:rPr lang="ar-SA" dirty="0" err="1" smtClean="0"/>
              <a:t>الله </a:t>
            </a:r>
            <a:r>
              <a:rPr lang="ar-SA" dirty="0" smtClean="0"/>
              <a:t>،</a:t>
            </a:r>
            <a:r>
              <a:rPr lang="ar-SA" dirty="0" err="1" smtClean="0"/>
              <a:t>ولايقال</a:t>
            </a:r>
            <a:r>
              <a:rPr lang="ar-SA" dirty="0" smtClean="0"/>
              <a:t> يعلم </a:t>
            </a:r>
            <a:r>
              <a:rPr lang="ar-SA" dirty="0" err="1" smtClean="0"/>
              <a:t>الله </a:t>
            </a:r>
            <a:r>
              <a:rPr lang="ar-SA" dirty="0" smtClean="0"/>
              <a:t>،متعدياً إلى مفعول واحد لعلة أن البشر معرفتهم محدودة بتدبر آثاره  دون  إدراك ذاته ويقال الله يعلم كذا </a:t>
            </a:r>
            <a:r>
              <a:rPr lang="ar-SA" dirty="0" err="1" smtClean="0"/>
              <a:t>لايقال</a:t>
            </a:r>
            <a:r>
              <a:rPr lang="ar-SA" dirty="0" smtClean="0"/>
              <a:t>  يعرف كذا لأن المعرفة تستعمل في العلم القاصر المتوصل </a:t>
            </a:r>
            <a:r>
              <a:rPr lang="ar-SA" dirty="0" err="1" smtClean="0"/>
              <a:t>به</a:t>
            </a:r>
            <a:r>
              <a:rPr lang="ar-SA" dirty="0" smtClean="0"/>
              <a:t> بتفكر.</a:t>
            </a:r>
          </a:p>
          <a:p>
            <a:pPr>
              <a:buNone/>
            </a:pPr>
            <a:r>
              <a:rPr lang="ar-SA" dirty="0" smtClean="0">
                <a:solidFill>
                  <a:srgbClr val="FF0000"/>
                </a:solidFill>
              </a:rPr>
              <a:t>الفرق بين العلم والمعرفة عند ابن قيم </a:t>
            </a:r>
            <a:r>
              <a:rPr lang="ar-SA" dirty="0" err="1" smtClean="0">
                <a:solidFill>
                  <a:srgbClr val="FF0000"/>
                </a:solidFill>
              </a:rPr>
              <a:t>الجوزية</a:t>
            </a:r>
            <a:endParaRPr lang="ar-SA" dirty="0" smtClean="0">
              <a:solidFill>
                <a:srgbClr val="FF0000"/>
              </a:solidFill>
            </a:endParaRPr>
          </a:p>
          <a:p>
            <a:pPr>
              <a:buNone/>
            </a:pPr>
            <a:r>
              <a:rPr lang="ar-SA" dirty="0" smtClean="0"/>
              <a:t>1_الفرق اللفظي حيث يقع فعل المعرفة على مفعول واحد قال تعالى(فعرفهم وهم له منكرون)</a:t>
            </a:r>
            <a:r>
              <a:rPr lang="ar-SA" dirty="0" err="1" smtClean="0"/>
              <a:t>يوسف58</a:t>
            </a:r>
            <a:r>
              <a:rPr lang="ar-SA" dirty="0" smtClean="0"/>
              <a:t> بينما فعل العلم</a:t>
            </a:r>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66849A99-557D-49A8-97BB-830F33A73457}" type="slidenum">
              <a:rPr lang="ar-SA" smtClean="0"/>
              <a:pPr/>
              <a:t>9</a:t>
            </a:fld>
            <a:endParaRPr lang="ar-SA"/>
          </a:p>
        </p:txBody>
      </p:sp>
      <p:sp>
        <p:nvSpPr>
          <p:cNvPr id="3" name="عنصر نائب للمحتوى 2"/>
          <p:cNvSpPr>
            <a:spLocks noGrp="1"/>
          </p:cNvSpPr>
          <p:nvPr>
            <p:ph idx="4294967295"/>
          </p:nvPr>
        </p:nvSpPr>
        <p:spPr>
          <a:xfrm>
            <a:off x="1644650" y="1447800"/>
            <a:ext cx="7499350" cy="4800600"/>
          </a:xfrm>
        </p:spPr>
        <p:txBody>
          <a:bodyPr>
            <a:noAutofit/>
          </a:bodyPr>
          <a:lstStyle/>
          <a:p>
            <a:pPr>
              <a:buNone/>
            </a:pPr>
            <a:r>
              <a:rPr lang="ar-SA" dirty="0" smtClean="0"/>
              <a:t>مفعولين كقوله تعالى(فإن علمتموهن مؤمنات)</a:t>
            </a:r>
            <a:r>
              <a:rPr lang="ar-SA" dirty="0" err="1" smtClean="0"/>
              <a:t>الممتحنة10</a:t>
            </a:r>
            <a:r>
              <a:rPr lang="ar-SA" dirty="0" smtClean="0"/>
              <a:t> وإن وقع على مفعول واحد  كان بمعنى المعرفة مثل قوله تعالى(وآخرين من دونهم   </a:t>
            </a:r>
            <a:r>
              <a:rPr lang="ar-SA" dirty="0" err="1" smtClean="0"/>
              <a:t>لاتعلمونهم</a:t>
            </a:r>
            <a:r>
              <a:rPr lang="ar-SA" dirty="0" smtClean="0"/>
              <a:t>  الله يعلمهم)</a:t>
            </a:r>
            <a:r>
              <a:rPr lang="ar-SA" dirty="0" err="1" smtClean="0"/>
              <a:t>الأنفال60</a:t>
            </a:r>
            <a:r>
              <a:rPr lang="ar-SA" dirty="0" smtClean="0"/>
              <a:t> </a:t>
            </a:r>
          </a:p>
          <a:p>
            <a:pPr>
              <a:buNone/>
            </a:pPr>
            <a:r>
              <a:rPr lang="ar-SA" dirty="0" smtClean="0"/>
              <a:t>الفرق المعنوي:الذي يتجلى في أن المعرفة تتعلق بذات الشيء والعلم </a:t>
            </a:r>
            <a:r>
              <a:rPr lang="ar-SA" dirty="0" err="1" smtClean="0"/>
              <a:t>بأحواله </a:t>
            </a:r>
            <a:r>
              <a:rPr lang="ar-SA" dirty="0" smtClean="0"/>
              <a:t>.تقول عرفت أباك وعلمته صالحاً،فالمعرفة حضور الشيء ومثاله العلمي في النفس والعلم حضور أحواله وصفاته ونسبتها </a:t>
            </a:r>
            <a:r>
              <a:rPr lang="ar-SA" dirty="0" err="1" smtClean="0"/>
              <a:t>إليه.</a:t>
            </a:r>
            <a:r>
              <a:rPr lang="ar-SA" dirty="0" smtClean="0"/>
              <a:t> </a:t>
            </a:r>
            <a:r>
              <a:rPr lang="ar-SA" dirty="0" err="1" smtClean="0"/>
              <a:t>فالمعرفة </a:t>
            </a:r>
            <a:r>
              <a:rPr lang="ar-SA" dirty="0" smtClean="0"/>
              <a:t>:تشبه التصور والعلم يشبه التصديق.</a:t>
            </a:r>
          </a:p>
          <a:p>
            <a:pPr>
              <a:buNone/>
            </a:pPr>
            <a:endParaRPr lang="ar-S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66849A99-557D-49A8-97BB-830F33A73457}" type="slidenum">
              <a:rPr lang="ar-SA" smtClean="0"/>
              <a:pPr/>
              <a:t>10</a:t>
            </a:fld>
            <a:endParaRPr lang="ar-SA"/>
          </a:p>
        </p:txBody>
      </p:sp>
      <p:sp>
        <p:nvSpPr>
          <p:cNvPr id="3" name="عنصر نائب للمحتوى 2"/>
          <p:cNvSpPr>
            <a:spLocks noGrp="1"/>
          </p:cNvSpPr>
          <p:nvPr>
            <p:ph idx="4294967295"/>
          </p:nvPr>
        </p:nvSpPr>
        <p:spPr>
          <a:xfrm>
            <a:off x="1644650" y="1447800"/>
            <a:ext cx="7499350" cy="4800600"/>
          </a:xfrm>
        </p:spPr>
        <p:txBody>
          <a:bodyPr>
            <a:normAutofit/>
          </a:bodyPr>
          <a:lstStyle/>
          <a:p>
            <a:pPr>
              <a:buNone/>
            </a:pPr>
            <a:r>
              <a:rPr lang="ar-SA" dirty="0" smtClean="0"/>
              <a:t>أن المعرفة في الغالب تكون لما غاب عن القلب بعد إدراكه فإذا أدركه قيل </a:t>
            </a:r>
            <a:r>
              <a:rPr lang="ar-SA" dirty="0" err="1" smtClean="0"/>
              <a:t>عرفه </a:t>
            </a:r>
            <a:r>
              <a:rPr lang="ar-SA" dirty="0" smtClean="0"/>
              <a:t>.أو تكون لما وصف بصفات قامت في نفس الشخص فإذا رآه وعلم أنه الموصوف  بها </a:t>
            </a:r>
            <a:r>
              <a:rPr lang="ar-SA" dirty="0" err="1" smtClean="0"/>
              <a:t>قيل  </a:t>
            </a:r>
            <a:r>
              <a:rPr lang="ar-SA" dirty="0" smtClean="0"/>
              <a:t>:عرفه.فمن الأول قوله تعالى(فعرفهم وهم له منكرون)</a:t>
            </a:r>
            <a:r>
              <a:rPr lang="ar-SA" dirty="0" err="1" smtClean="0"/>
              <a:t>يوسف58</a:t>
            </a:r>
            <a:r>
              <a:rPr lang="ar-SA" dirty="0" smtClean="0"/>
              <a:t> ومن الثاني  </a:t>
            </a:r>
            <a:r>
              <a:rPr lang="ar-SA" dirty="0" err="1" smtClean="0"/>
              <a:t>قوله </a:t>
            </a:r>
            <a:r>
              <a:rPr lang="ar-SA" dirty="0" smtClean="0"/>
              <a:t>(الذين آتيناهم  الكتاب يعرفونه كم يعرفون أبناءهم) </a:t>
            </a:r>
            <a:r>
              <a:rPr lang="ar-SA" dirty="0" err="1" smtClean="0"/>
              <a:t>البقرة146</a:t>
            </a:r>
            <a:r>
              <a:rPr lang="ar-SA" dirty="0" smtClean="0"/>
              <a:t> والخلاصة أن العلم أعم وأكمل من المعرفة ولهذا وصف الله تعالى نفسه بالعلم دون المعرفة التي هي ادراك قاصر بالنسبة للعلم.</a:t>
            </a:r>
          </a:p>
          <a:p>
            <a:pPr>
              <a:buNone/>
            </a:pPr>
            <a:endParaRPr lang="ar-SA" dirty="0" smtClean="0"/>
          </a:p>
          <a:p>
            <a:pPr>
              <a:buNone/>
            </a:pPr>
            <a:endParaRPr lang="ar-SA" dirty="0" smtClean="0"/>
          </a:p>
          <a:p>
            <a:pPr>
              <a:buNone/>
            </a:pPr>
            <a:endParaRPr lang="ar-SA" dirty="0" smtClean="0"/>
          </a:p>
          <a:p>
            <a:pPr>
              <a:buNone/>
            </a:pPr>
            <a:endParaRPr lang="ar-SA" dirty="0" smtClean="0"/>
          </a:p>
          <a:p>
            <a:pPr>
              <a:buNone/>
            </a:pPr>
            <a:endParaRPr lang="ar-SA" dirty="0" smtClean="0"/>
          </a:p>
          <a:p>
            <a:pPr>
              <a:buNone/>
            </a:pPr>
            <a:endParaRPr lang="ar-SA" dirty="0" smtClean="0"/>
          </a:p>
          <a:p>
            <a:pPr>
              <a:buNone/>
            </a:pPr>
            <a:endParaRPr lang="ar-SA" dirty="0" smtClean="0"/>
          </a:p>
          <a:p>
            <a:pPr>
              <a:buNone/>
            </a:pPr>
            <a:endParaRPr lang="ar-SA"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dirty="0" smtClean="0">
                <a:solidFill>
                  <a:srgbClr val="FF0000"/>
                </a:solidFill>
              </a:rPr>
              <a:t>المعرفة والعلم في الاصطلاح</a:t>
            </a:r>
            <a:endParaRPr lang="ar-SA" dirty="0">
              <a:solidFill>
                <a:srgbClr val="FF0000"/>
              </a:solidFill>
            </a:endParaRPr>
          </a:p>
        </p:txBody>
      </p:sp>
      <p:sp>
        <p:nvSpPr>
          <p:cNvPr id="3" name="عنصر نائب للمحتوى 2"/>
          <p:cNvSpPr>
            <a:spLocks noGrp="1"/>
          </p:cNvSpPr>
          <p:nvPr>
            <p:ph idx="1"/>
          </p:nvPr>
        </p:nvSpPr>
        <p:spPr/>
        <p:txBody>
          <a:bodyPr/>
          <a:lstStyle/>
          <a:p>
            <a:pPr>
              <a:buNone/>
            </a:pPr>
            <a:r>
              <a:rPr lang="ar-SA" dirty="0" smtClean="0">
                <a:solidFill>
                  <a:srgbClr val="FF0000"/>
                </a:solidFill>
              </a:rPr>
              <a:t>اولاً:المعرفة</a:t>
            </a:r>
          </a:p>
          <a:p>
            <a:pPr>
              <a:buNone/>
            </a:pPr>
            <a:r>
              <a:rPr lang="ar-SA" dirty="0" smtClean="0"/>
              <a:t>جاء في كشاف اصطلاحات الفنون </a:t>
            </a:r>
            <a:r>
              <a:rPr lang="ar-SA" dirty="0" err="1" smtClean="0"/>
              <a:t>للتهاوني</a:t>
            </a:r>
            <a:r>
              <a:rPr lang="ar-SA" dirty="0" smtClean="0"/>
              <a:t>  أن حد المعرفة عند قدماء الفلاسفة هو:1_إدراك الشيء بإحدى </a:t>
            </a:r>
            <a:r>
              <a:rPr lang="ar-SA" dirty="0" err="1" smtClean="0"/>
              <a:t>الحواس .</a:t>
            </a:r>
            <a:endParaRPr lang="ar-SA" dirty="0" smtClean="0"/>
          </a:p>
          <a:p>
            <a:pPr>
              <a:buNone/>
            </a:pPr>
            <a:r>
              <a:rPr lang="ar-SA" dirty="0" smtClean="0"/>
              <a:t>2_العلم مطلقاً تصوراً كان أو  </a:t>
            </a:r>
            <a:r>
              <a:rPr lang="ar-SA" dirty="0" err="1" smtClean="0"/>
              <a:t>تصديقاً .</a:t>
            </a:r>
            <a:endParaRPr lang="ar-SA" dirty="0" smtClean="0"/>
          </a:p>
          <a:p>
            <a:pPr>
              <a:buNone/>
            </a:pPr>
            <a:r>
              <a:rPr lang="ar-SA" dirty="0" smtClean="0"/>
              <a:t>3_إدراك البسيط سواء كان تصوراً للماهية او تصديقاً بأحوالها.اما علماء المسلمين فقد ذكر الجرجاني في التعريفات أن المعرفة إدراك الشيء على </a:t>
            </a:r>
            <a:r>
              <a:rPr lang="ar-SA" dirty="0" err="1" smtClean="0"/>
              <a:t>ماهو</a:t>
            </a:r>
            <a:r>
              <a:rPr lang="ar-SA" dirty="0" smtClean="0"/>
              <a:t> عليه </a:t>
            </a:r>
          </a:p>
          <a:p>
            <a:pPr>
              <a:buNone/>
            </a:pPr>
            <a:endParaRPr lang="ar-SA" dirty="0" smtClean="0"/>
          </a:p>
          <a:p>
            <a:pPr>
              <a:buNone/>
            </a:pPr>
            <a:endParaRPr lang="ar-SA" dirty="0">
              <a:solidFill>
                <a:srgbClr val="FF0000"/>
              </a:solidFill>
            </a:endParaRPr>
          </a:p>
        </p:txBody>
      </p:sp>
      <p:sp>
        <p:nvSpPr>
          <p:cNvPr id="4" name="عنصر نائب لرقم الشريحة 3"/>
          <p:cNvSpPr>
            <a:spLocks noGrp="1"/>
          </p:cNvSpPr>
          <p:nvPr>
            <p:ph type="sldNum" sz="quarter" idx="12"/>
          </p:nvPr>
        </p:nvSpPr>
        <p:spPr/>
        <p:txBody>
          <a:bodyPr/>
          <a:lstStyle/>
          <a:p>
            <a:fld id="{66849A99-557D-49A8-97BB-830F33A73457}" type="slidenum">
              <a:rPr lang="ar-SA" smtClean="0"/>
              <a:pPr/>
              <a:t>11</a:t>
            </a:fld>
            <a:endParaRPr lang="ar-SA"/>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66849A99-557D-49A8-97BB-830F33A73457}" type="slidenum">
              <a:rPr lang="ar-SA" smtClean="0"/>
              <a:pPr/>
              <a:t>12</a:t>
            </a:fld>
            <a:endParaRPr lang="ar-SA"/>
          </a:p>
        </p:txBody>
      </p:sp>
      <p:sp>
        <p:nvSpPr>
          <p:cNvPr id="3" name="عنصر نائب للمحتوى 2"/>
          <p:cNvSpPr>
            <a:spLocks noGrp="1"/>
          </p:cNvSpPr>
          <p:nvPr>
            <p:ph idx="4294967295"/>
          </p:nvPr>
        </p:nvSpPr>
        <p:spPr>
          <a:xfrm>
            <a:off x="1644650" y="1447800"/>
            <a:ext cx="7499350" cy="4800600"/>
          </a:xfrm>
        </p:spPr>
        <p:txBody>
          <a:bodyPr>
            <a:normAutofit/>
          </a:bodyPr>
          <a:lstStyle/>
          <a:p>
            <a:pPr>
              <a:buNone/>
            </a:pPr>
            <a:r>
              <a:rPr lang="ar-SA" dirty="0" smtClean="0"/>
              <a:t>والعلم كذلك سوى أن المعرفة مسبوقة بجهل خلافاً للعلم ولهذا يسمى الله بالعالم دون العارف.</a:t>
            </a:r>
          </a:p>
          <a:p>
            <a:pPr>
              <a:buNone/>
            </a:pPr>
            <a:r>
              <a:rPr lang="ar-SA" dirty="0" smtClean="0"/>
              <a:t>ويقول أحمد نكري في جامع العلوم في اصطلاحات الفنون أن المعرفة تكون في الأخير من   </a:t>
            </a:r>
            <a:r>
              <a:rPr lang="ar-SA" dirty="0" err="1" smtClean="0"/>
              <a:t>الإدراكين</a:t>
            </a:r>
            <a:r>
              <a:rPr lang="ar-SA" dirty="0" smtClean="0"/>
              <a:t> .بأن أدرك  أولاً ثم ذهل  </a:t>
            </a:r>
            <a:r>
              <a:rPr lang="ar-SA" dirty="0" err="1" smtClean="0"/>
              <a:t>عنه </a:t>
            </a:r>
            <a:r>
              <a:rPr lang="ar-SA" dirty="0" smtClean="0"/>
              <a:t>.إن المعرفة إدراك مطلقاً او إدراك ناقص مع العلم.</a:t>
            </a:r>
          </a:p>
          <a:p>
            <a:pPr>
              <a:buNone/>
            </a:pPr>
            <a:r>
              <a:rPr lang="ar-SA" dirty="0" smtClean="0"/>
              <a:t>أما الفلاسفة المحدثين فإن لفظ المعرفة يطلق على أربعة </a:t>
            </a:r>
            <a:r>
              <a:rPr lang="ar-SA" dirty="0" err="1" smtClean="0"/>
              <a:t>معان:</a:t>
            </a:r>
            <a:endParaRPr lang="ar-SA" dirty="0" smtClean="0"/>
          </a:p>
          <a:p>
            <a:pPr>
              <a:buNone/>
            </a:pPr>
            <a:r>
              <a:rPr lang="ar-SA" dirty="0" smtClean="0"/>
              <a:t>1_الفعل العقلي بحصول الصورة في الذهن.</a:t>
            </a:r>
          </a:p>
          <a:p>
            <a:pPr>
              <a:buNone/>
            </a:pPr>
            <a:r>
              <a:rPr lang="ar-SA" dirty="0" smtClean="0"/>
              <a:t>2_الفعل العقلي الذي يتم </a:t>
            </a:r>
            <a:r>
              <a:rPr lang="ar-SA" dirty="0" err="1" smtClean="0"/>
              <a:t>به</a:t>
            </a:r>
            <a:r>
              <a:rPr lang="ar-SA" dirty="0" smtClean="0"/>
              <a:t> النفوذ إلى جوهر الموضوع.</a:t>
            </a:r>
          </a:p>
          <a:p>
            <a:pPr>
              <a:buNone/>
            </a:pPr>
            <a:endParaRPr lang="ar-S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66849A99-557D-49A8-97BB-830F33A73457}" type="slidenum">
              <a:rPr lang="ar-SA" smtClean="0"/>
              <a:pPr/>
              <a:t>13</a:t>
            </a:fld>
            <a:endParaRPr lang="ar-SA"/>
          </a:p>
        </p:txBody>
      </p:sp>
      <p:sp>
        <p:nvSpPr>
          <p:cNvPr id="3" name="عنصر نائب للمحتوى 2"/>
          <p:cNvSpPr>
            <a:spLocks noGrp="1"/>
          </p:cNvSpPr>
          <p:nvPr>
            <p:ph idx="4294967295"/>
          </p:nvPr>
        </p:nvSpPr>
        <p:spPr>
          <a:xfrm>
            <a:off x="1644650" y="1447800"/>
            <a:ext cx="7499350" cy="4800600"/>
          </a:xfrm>
        </p:spPr>
        <p:txBody>
          <a:bodyPr>
            <a:normAutofit/>
          </a:bodyPr>
          <a:lstStyle/>
          <a:p>
            <a:pPr>
              <a:buNone/>
            </a:pPr>
            <a:r>
              <a:rPr lang="ar-SA" dirty="0" smtClean="0"/>
              <a:t>ويضم كل المتعلق بالموضوع في الواقع.</a:t>
            </a:r>
          </a:p>
          <a:p>
            <a:pPr>
              <a:buNone/>
            </a:pPr>
            <a:r>
              <a:rPr lang="ar-SA" dirty="0" smtClean="0"/>
              <a:t>3-مضمون المعرفة بالمعنى </a:t>
            </a:r>
            <a:r>
              <a:rPr lang="ar-SA" dirty="0" err="1" smtClean="0"/>
              <a:t>الأول .</a:t>
            </a:r>
            <a:endParaRPr lang="ar-SA" dirty="0" smtClean="0"/>
          </a:p>
          <a:p>
            <a:pPr>
              <a:buNone/>
            </a:pPr>
            <a:r>
              <a:rPr lang="ar-SA" dirty="0" smtClean="0"/>
              <a:t>4_مضمون المعرفة بالمعنى الثاني.</a:t>
            </a:r>
          </a:p>
          <a:p>
            <a:pPr>
              <a:buNone/>
            </a:pPr>
            <a:r>
              <a:rPr lang="ar-SA" dirty="0" smtClean="0"/>
              <a:t>فالمعنيان الأخيران نتيجة للمعنيين الأولين اللذان يمثلان درجتين هما التصور والتصديق.وعند ابن القيم معرفة وعلم.</a:t>
            </a:r>
          </a:p>
          <a:p>
            <a:pPr>
              <a:buNone/>
            </a:pPr>
            <a:r>
              <a:rPr lang="ar-SA" dirty="0" smtClean="0"/>
              <a:t>2_العلم:اختلف العلماء في حد العلم فقال البعض </a:t>
            </a:r>
            <a:r>
              <a:rPr lang="ar-SA" dirty="0" err="1" smtClean="0"/>
              <a:t>لايحد</a:t>
            </a:r>
            <a:r>
              <a:rPr lang="ar-SA" dirty="0" smtClean="0"/>
              <a:t> ومنهم</a:t>
            </a:r>
          </a:p>
          <a:p>
            <a:pPr>
              <a:buNone/>
            </a:pPr>
            <a:r>
              <a:rPr lang="ar-SA" dirty="0" smtClean="0"/>
              <a:t>الفخر الرازي وأبي المعالي </a:t>
            </a:r>
            <a:r>
              <a:rPr lang="ar-SA" dirty="0" err="1" smtClean="0"/>
              <a:t>الجويني</a:t>
            </a:r>
            <a:r>
              <a:rPr lang="ar-SA" dirty="0" smtClean="0"/>
              <a:t> وأبي حامد الغزالي.</a:t>
            </a:r>
          </a:p>
          <a:p>
            <a:pPr>
              <a:buNone/>
            </a:pPr>
            <a:r>
              <a:rPr lang="ar-SA" dirty="0" smtClean="0"/>
              <a:t>وذهب البعض إلى  حده ومنهم  </a:t>
            </a:r>
            <a:r>
              <a:rPr lang="ar-SA" dirty="0" err="1" smtClean="0"/>
              <a:t>الباقلاني</a:t>
            </a:r>
            <a:r>
              <a:rPr lang="ar-SA" dirty="0" smtClean="0"/>
              <a:t>    </a:t>
            </a:r>
            <a:r>
              <a:rPr lang="ar-SA" dirty="0" err="1" smtClean="0"/>
              <a:t>والباجي</a:t>
            </a:r>
            <a:r>
              <a:rPr lang="ar-SA" dirty="0" smtClean="0"/>
              <a:t> .وقالوا بأنه</a:t>
            </a:r>
            <a:endParaRPr lang="ar-S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66849A99-557D-49A8-97BB-830F33A73457}" type="slidenum">
              <a:rPr lang="ar-SA" smtClean="0"/>
              <a:pPr/>
              <a:t>14</a:t>
            </a:fld>
            <a:endParaRPr lang="ar-SA"/>
          </a:p>
        </p:txBody>
      </p:sp>
      <p:sp>
        <p:nvSpPr>
          <p:cNvPr id="3" name="عنصر نائب للمحتوى 2"/>
          <p:cNvSpPr>
            <a:spLocks noGrp="1"/>
          </p:cNvSpPr>
          <p:nvPr>
            <p:ph idx="4294967295"/>
          </p:nvPr>
        </p:nvSpPr>
        <p:spPr>
          <a:xfrm>
            <a:off x="1644650" y="1447800"/>
            <a:ext cx="7499350" cy="4800600"/>
          </a:xfrm>
        </p:spPr>
        <p:txBody>
          <a:bodyPr>
            <a:normAutofit/>
          </a:bodyPr>
          <a:lstStyle/>
          <a:p>
            <a:pPr>
              <a:buNone/>
            </a:pPr>
            <a:r>
              <a:rPr lang="ar-SA" dirty="0" smtClean="0"/>
              <a:t>معرفة المعلوم على </a:t>
            </a:r>
            <a:r>
              <a:rPr lang="ar-SA" dirty="0" err="1" smtClean="0"/>
              <a:t>ماهو</a:t>
            </a:r>
            <a:r>
              <a:rPr lang="ar-SA" dirty="0" smtClean="0"/>
              <a:t> </a:t>
            </a:r>
            <a:r>
              <a:rPr lang="ar-SA" dirty="0" err="1" smtClean="0"/>
              <a:t>به</a:t>
            </a:r>
            <a:r>
              <a:rPr lang="ar-SA" dirty="0" smtClean="0"/>
              <a:t> )وعرفه  </a:t>
            </a:r>
            <a:r>
              <a:rPr lang="ar-SA" dirty="0" err="1" smtClean="0"/>
              <a:t>الإيجي </a:t>
            </a:r>
            <a:r>
              <a:rPr lang="ar-SA" dirty="0" smtClean="0"/>
              <a:t>(أنه صفة توجب لمحلها تمييزاً بين المعاني  </a:t>
            </a:r>
            <a:r>
              <a:rPr lang="ar-SA" dirty="0" err="1" smtClean="0"/>
              <a:t>لايحتمل</a:t>
            </a:r>
            <a:r>
              <a:rPr lang="ar-SA" dirty="0" smtClean="0"/>
              <a:t>  النقيض)وعرفه القاضي عبد الجبار </a:t>
            </a:r>
            <a:r>
              <a:rPr lang="ar-SA" dirty="0" err="1" smtClean="0"/>
              <a:t>الهمذاني</a:t>
            </a:r>
            <a:r>
              <a:rPr lang="ar-SA" dirty="0" smtClean="0"/>
              <a:t>   بأنه(المعنى الذي يقتضي سكون نفس العالم)وعلى ذلك فالعلم درجة عالية من درجات المعرفة تحصل بفعل الذات العارفة بغض لنظر عن المصدر والمجال.أما في الفلسفة المعاصرة فيقول أوجست كونت أن العلم هو معرفة القوانين  </a:t>
            </a:r>
            <a:r>
              <a:rPr lang="ar-SA" dirty="0" err="1" smtClean="0"/>
              <a:t>الحقيقية</a:t>
            </a:r>
            <a:r>
              <a:rPr lang="ar-SA" dirty="0" smtClean="0"/>
              <a:t>  للظواهر الطبيعية </a:t>
            </a:r>
            <a:r>
              <a:rPr lang="ar-SA" dirty="0" err="1" smtClean="0"/>
              <a:t>ولاطريق</a:t>
            </a:r>
            <a:r>
              <a:rPr lang="ar-SA" dirty="0" smtClean="0"/>
              <a:t>  له إلا التجربة)ويقول أميل </a:t>
            </a:r>
            <a:r>
              <a:rPr lang="ar-SA" dirty="0" err="1" smtClean="0"/>
              <a:t>باترو </a:t>
            </a:r>
            <a:r>
              <a:rPr lang="ar-SA" dirty="0" smtClean="0"/>
              <a:t>(أن العلم هو مجموعة المعارف الوضعية التي حصلها الإنسان</a:t>
            </a:r>
            <a:r>
              <a:rPr lang="ar-SA" dirty="0" err="1" smtClean="0"/>
              <a:t>)</a:t>
            </a:r>
            <a:endParaRPr lang="ar-SA"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66849A99-557D-49A8-97BB-830F33A73457}" type="slidenum">
              <a:rPr lang="ar-SA" smtClean="0"/>
              <a:pPr/>
              <a:t>15</a:t>
            </a:fld>
            <a:endParaRPr lang="ar-SA"/>
          </a:p>
        </p:txBody>
      </p:sp>
      <p:sp>
        <p:nvSpPr>
          <p:cNvPr id="3" name="عنصر نائب للمحتوى 2"/>
          <p:cNvSpPr>
            <a:spLocks noGrp="1"/>
          </p:cNvSpPr>
          <p:nvPr>
            <p:ph idx="4294967295"/>
          </p:nvPr>
        </p:nvSpPr>
        <p:spPr>
          <a:xfrm>
            <a:off x="1644650" y="1447800"/>
            <a:ext cx="7499350" cy="4800600"/>
          </a:xfrm>
        </p:spPr>
        <p:txBody>
          <a:bodyPr/>
          <a:lstStyle/>
          <a:p>
            <a:pPr>
              <a:buNone/>
            </a:pPr>
            <a:r>
              <a:rPr lang="ar-SA" dirty="0" smtClean="0"/>
              <a:t>وعليه فإن العلم عند الفلاسفة المعاصرين محصور في التجربة مصدراً والمجال الرياضي  والطبيعي ميداناً </a:t>
            </a:r>
            <a:r>
              <a:rPr lang="ar-SA" dirty="0" err="1" smtClean="0"/>
              <a:t>ومايقبل</a:t>
            </a:r>
            <a:r>
              <a:rPr lang="ar-SA" dirty="0" smtClean="0"/>
              <a:t> موضوعه الخضوع للتجربة والاستقراء والمقاييس الكمية.</a:t>
            </a:r>
          </a:p>
          <a:p>
            <a:pPr>
              <a:buNone/>
            </a:pPr>
            <a:r>
              <a:rPr lang="ar-SA" dirty="0" smtClean="0"/>
              <a:t>وقد أدى ذلك إلى إنكار العلم فيما يتجاوز ميدان التجربة أي إنكار </a:t>
            </a:r>
            <a:r>
              <a:rPr lang="ar-SA" dirty="0" err="1" smtClean="0"/>
              <a:t>ماوراء</a:t>
            </a:r>
            <a:r>
              <a:rPr lang="ar-SA" dirty="0" smtClean="0"/>
              <a:t> الطبيعة.وهذا بخلاف مفهوم العلم في الإسلام الذي يشمل جميع المعارف الإنسانية سواء كان مصدرها العقل أو الحس أو النقل والسماع كاللغة أو الوحي  </a:t>
            </a:r>
            <a:r>
              <a:rPr lang="ar-SA" dirty="0" err="1" smtClean="0"/>
              <a:t>والنقل .</a:t>
            </a:r>
            <a:endParaRPr lang="ar-SA" dirty="0" smtClean="0"/>
          </a:p>
          <a:p>
            <a:pPr>
              <a:buNone/>
            </a:pPr>
            <a:endParaRPr lang="ar-SA" dirty="0" smtClean="0">
              <a:solidFill>
                <a:srgbClr val="FF0000"/>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dirty="0" smtClean="0">
                <a:solidFill>
                  <a:srgbClr val="FF0000"/>
                </a:solidFill>
              </a:rPr>
              <a:t>النظرية</a:t>
            </a:r>
            <a:endParaRPr lang="ar-SA" dirty="0">
              <a:solidFill>
                <a:srgbClr val="FF0000"/>
              </a:solidFill>
            </a:endParaRPr>
          </a:p>
        </p:txBody>
      </p:sp>
      <p:sp>
        <p:nvSpPr>
          <p:cNvPr id="3" name="عنصر نائب للمحتوى 2"/>
          <p:cNvSpPr>
            <a:spLocks noGrp="1"/>
          </p:cNvSpPr>
          <p:nvPr>
            <p:ph idx="1"/>
          </p:nvPr>
        </p:nvSpPr>
        <p:spPr/>
        <p:txBody>
          <a:bodyPr>
            <a:normAutofit/>
          </a:bodyPr>
          <a:lstStyle/>
          <a:p>
            <a:pPr>
              <a:buNone/>
            </a:pPr>
            <a:r>
              <a:rPr lang="ar-SA" dirty="0" smtClean="0"/>
              <a:t>النظر هو الفكر الذي تطلب </a:t>
            </a:r>
            <a:r>
              <a:rPr lang="ar-SA" dirty="0" err="1" smtClean="0"/>
              <a:t>به</a:t>
            </a:r>
            <a:r>
              <a:rPr lang="ar-SA" dirty="0" smtClean="0"/>
              <a:t> </a:t>
            </a:r>
            <a:r>
              <a:rPr lang="ar-SA" dirty="0" err="1" smtClean="0"/>
              <a:t>المعرفة </a:t>
            </a:r>
            <a:r>
              <a:rPr lang="ar-SA" dirty="0" smtClean="0"/>
              <a:t>(أو هو فكر صادر عن النفس لاستحصال المجهولات من </a:t>
            </a:r>
            <a:r>
              <a:rPr lang="ar-SA" dirty="0" err="1" smtClean="0"/>
              <a:t>المعلومات </a:t>
            </a:r>
            <a:r>
              <a:rPr lang="ar-SA" dirty="0" smtClean="0"/>
              <a:t>)والمذكر نظري ونظرية للمؤنث.والعلوم النظرية في مقابل العملية والشعرية عند أرسطو ومقابلة للعلوم التجريبية كما عند المحدثين.والشخص النظري المتعلق بالعلوم النظرية والموضوع النظري </a:t>
            </a:r>
            <a:r>
              <a:rPr lang="ar-SA" dirty="0" err="1" smtClean="0"/>
              <a:t>ماكان</a:t>
            </a:r>
            <a:r>
              <a:rPr lang="ar-SA" dirty="0" smtClean="0"/>
              <a:t> سبيله النظر في مقابل الحدسي الذي ينتقل </a:t>
            </a:r>
            <a:r>
              <a:rPr lang="ar-SA" dirty="0" err="1" smtClean="0"/>
              <a:t>به</a:t>
            </a:r>
            <a:r>
              <a:rPr lang="ar-SA" dirty="0" smtClean="0"/>
              <a:t> العقل من المبادي إلى المطالب دفعة واحدة.</a:t>
            </a:r>
          </a:p>
          <a:p>
            <a:pPr>
              <a:buNone/>
            </a:pPr>
            <a:r>
              <a:rPr lang="ar-SA" dirty="0" smtClean="0"/>
              <a:t>أما النظرية فهي عند الفلاسفة </a:t>
            </a:r>
            <a:r>
              <a:rPr lang="ar-SA" dirty="0" err="1" smtClean="0"/>
              <a:t>المحدثين </a:t>
            </a:r>
            <a:r>
              <a:rPr lang="ar-SA" dirty="0" smtClean="0"/>
              <a:t>(تركيب عقلي مؤلف من تصورات منسقة تهدف إلى ربط النتائج بالمبادئ</a:t>
            </a:r>
            <a:r>
              <a:rPr lang="ar-SA" dirty="0" err="1" smtClean="0"/>
              <a:t>)</a:t>
            </a:r>
            <a:endParaRPr lang="ar-SA" dirty="0"/>
          </a:p>
        </p:txBody>
      </p:sp>
      <p:sp>
        <p:nvSpPr>
          <p:cNvPr id="4" name="عنصر نائب لرقم الشريحة 3"/>
          <p:cNvSpPr>
            <a:spLocks noGrp="1"/>
          </p:cNvSpPr>
          <p:nvPr>
            <p:ph type="sldNum" sz="quarter" idx="12"/>
          </p:nvPr>
        </p:nvSpPr>
        <p:spPr/>
        <p:txBody>
          <a:bodyPr/>
          <a:lstStyle/>
          <a:p>
            <a:fld id="{66849A99-557D-49A8-97BB-830F33A73457}" type="slidenum">
              <a:rPr lang="ar-SA" smtClean="0"/>
              <a:pPr/>
              <a:t>16</a:t>
            </a:fld>
            <a:endParaRPr lang="ar-SA"/>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FF0000"/>
                </a:solidFill>
              </a:rPr>
              <a:t>المحاضرة الثانية     </a:t>
            </a:r>
          </a:p>
        </p:txBody>
      </p:sp>
      <p:sp>
        <p:nvSpPr>
          <p:cNvPr id="3" name="عنصر نائب للمحتوى 2"/>
          <p:cNvSpPr>
            <a:spLocks noGrp="1"/>
          </p:cNvSpPr>
          <p:nvPr>
            <p:ph idx="1"/>
          </p:nvPr>
        </p:nvSpPr>
        <p:spPr/>
        <p:txBody>
          <a:bodyPr/>
          <a:lstStyle/>
          <a:p>
            <a:pPr>
              <a:buNone/>
            </a:pPr>
            <a:r>
              <a:rPr lang="ar-SA" u="sng" dirty="0" smtClean="0">
                <a:solidFill>
                  <a:srgbClr val="FF0000"/>
                </a:solidFill>
              </a:rPr>
              <a:t>نظرية المعرفة</a:t>
            </a:r>
            <a:endParaRPr lang="ar-SA" u="sng" dirty="0">
              <a:solidFill>
                <a:srgbClr val="FF0000"/>
              </a:solidFill>
            </a:endParaRPr>
          </a:p>
        </p:txBody>
      </p:sp>
      <p:sp>
        <p:nvSpPr>
          <p:cNvPr id="4" name="عنصر نائب لرقم الشريحة 3"/>
          <p:cNvSpPr>
            <a:spLocks noGrp="1"/>
          </p:cNvSpPr>
          <p:nvPr>
            <p:ph type="sldNum" sz="quarter" idx="12"/>
          </p:nvPr>
        </p:nvSpPr>
        <p:spPr/>
        <p:txBody>
          <a:bodyPr/>
          <a:lstStyle/>
          <a:p>
            <a:fld id="{66849A99-557D-49A8-97BB-830F33A73457}" type="slidenum">
              <a:rPr lang="ar-SA" smtClean="0"/>
              <a:pPr/>
              <a:t>17</a:t>
            </a:fld>
            <a:endParaRPr lang="ar-SA"/>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buNone/>
            </a:pPr>
            <a:r>
              <a:rPr lang="ar-SA" dirty="0" smtClean="0">
                <a:solidFill>
                  <a:srgbClr val="FF0000"/>
                </a:solidFill>
              </a:rPr>
              <a:t>تعريفها</a:t>
            </a:r>
          </a:p>
          <a:p>
            <a:pPr>
              <a:buNone/>
            </a:pPr>
            <a:r>
              <a:rPr lang="ar-SA" dirty="0" smtClean="0"/>
              <a:t>هي النظرية التي تبحث في مبادئي المعرفة الإنسانية وطبيعتها ومصدرها وقيمتها وحدودها والصلة بين الذات المدركة والموضوع المدرك.</a:t>
            </a:r>
          </a:p>
          <a:p>
            <a:pPr>
              <a:buNone/>
            </a:pPr>
            <a:r>
              <a:rPr lang="ar-SA" u="sng" dirty="0" smtClean="0">
                <a:solidFill>
                  <a:srgbClr val="FF0000"/>
                </a:solidFill>
              </a:rPr>
              <a:t>عناصرها</a:t>
            </a:r>
          </a:p>
          <a:p>
            <a:pPr>
              <a:buNone/>
            </a:pPr>
            <a:r>
              <a:rPr lang="ar-SA" dirty="0" smtClean="0">
                <a:solidFill>
                  <a:schemeClr val="tx2"/>
                </a:solidFill>
              </a:rPr>
              <a:t>1_إمكان المعرفة مشكلة الشك واليقين.</a:t>
            </a:r>
          </a:p>
          <a:p>
            <a:pPr>
              <a:buNone/>
            </a:pPr>
            <a:r>
              <a:rPr lang="ar-SA" dirty="0" smtClean="0">
                <a:solidFill>
                  <a:schemeClr val="tx2"/>
                </a:solidFill>
              </a:rPr>
              <a:t>2_التفريق بين المعرفة </a:t>
            </a:r>
            <a:r>
              <a:rPr lang="ar-SA" dirty="0" err="1" smtClean="0">
                <a:solidFill>
                  <a:schemeClr val="tx2"/>
                </a:solidFill>
              </a:rPr>
              <a:t>القبلية </a:t>
            </a:r>
            <a:r>
              <a:rPr lang="ar-SA" dirty="0" smtClean="0">
                <a:solidFill>
                  <a:schemeClr val="tx2"/>
                </a:solidFill>
              </a:rPr>
              <a:t>(قبل التجربة)</a:t>
            </a:r>
            <a:r>
              <a:rPr lang="ar-SA" dirty="0" err="1" smtClean="0">
                <a:solidFill>
                  <a:schemeClr val="tx2"/>
                </a:solidFill>
              </a:rPr>
              <a:t>والبعدية</a:t>
            </a:r>
            <a:r>
              <a:rPr lang="ar-SA" dirty="0" smtClean="0">
                <a:solidFill>
                  <a:schemeClr val="tx2"/>
                </a:solidFill>
              </a:rPr>
              <a:t> المكتسبة.</a:t>
            </a:r>
          </a:p>
          <a:p>
            <a:pPr>
              <a:buNone/>
            </a:pPr>
            <a:r>
              <a:rPr lang="ar-SA" dirty="0" smtClean="0">
                <a:solidFill>
                  <a:schemeClr val="tx2"/>
                </a:solidFill>
              </a:rPr>
              <a:t>3_الشروط التي تصير بها الأحكام ممكنة.</a:t>
            </a:r>
            <a:endParaRPr lang="ar-SA" dirty="0">
              <a:solidFill>
                <a:schemeClr val="tx2"/>
              </a:solidFill>
            </a:endParaRPr>
          </a:p>
        </p:txBody>
      </p:sp>
      <p:sp>
        <p:nvSpPr>
          <p:cNvPr id="4" name="عنصر نائب لرقم الشريحة 3"/>
          <p:cNvSpPr>
            <a:spLocks noGrp="1"/>
          </p:cNvSpPr>
          <p:nvPr>
            <p:ph type="sldNum" sz="quarter" idx="12"/>
          </p:nvPr>
        </p:nvSpPr>
        <p:spPr/>
        <p:txBody>
          <a:bodyPr/>
          <a:lstStyle/>
          <a:p>
            <a:fld id="{66849A99-557D-49A8-97BB-830F33A73457}" type="slidenum">
              <a:rPr lang="ar-SA" smtClean="0"/>
              <a:pPr/>
              <a:t>18</a:t>
            </a:fld>
            <a:endParaRPr lang="ar-SA"/>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buNone/>
            </a:pPr>
            <a:r>
              <a:rPr lang="ar-SA" dirty="0" smtClean="0"/>
              <a:t>4_وسائل المعرفة ومصادرها.</a:t>
            </a:r>
          </a:p>
          <a:p>
            <a:pPr>
              <a:buNone/>
            </a:pPr>
            <a:r>
              <a:rPr lang="ar-SA" dirty="0" smtClean="0"/>
              <a:t>5_طبيعة المعرفة من حيث اتصال قوى الإدراك بالشيء المدرك وعلاقة الأشياء المدركة بالقوى التي تدركها.</a:t>
            </a:r>
          </a:p>
          <a:p>
            <a:pPr>
              <a:buNone/>
            </a:pPr>
            <a:r>
              <a:rPr lang="ar-SA" dirty="0" smtClean="0">
                <a:solidFill>
                  <a:srgbClr val="FF0000"/>
                </a:solidFill>
              </a:rPr>
              <a:t>الفرق بين نظرية المعرفة وغيرها من العلوم</a:t>
            </a:r>
          </a:p>
          <a:p>
            <a:pPr>
              <a:buNone/>
            </a:pPr>
            <a:r>
              <a:rPr lang="ar-SA" dirty="0" smtClean="0"/>
              <a:t>المنطق يبحث في  القوانين الصورية للفكر لتطبيقها على المبادئ</a:t>
            </a:r>
          </a:p>
          <a:p>
            <a:pPr>
              <a:buNone/>
            </a:pPr>
            <a:r>
              <a:rPr lang="ar-SA" dirty="0" smtClean="0"/>
              <a:t>علم النفس علم تطبيقي يبحث في العمليات العقلية التي يقوم بها العقل كالإدراك الحسي والتذكر </a:t>
            </a:r>
            <a:r>
              <a:rPr lang="ar-SA" dirty="0" err="1" smtClean="0"/>
              <a:t>والتخيل </a:t>
            </a:r>
            <a:r>
              <a:rPr lang="ar-SA" dirty="0" smtClean="0"/>
              <a:t>.أما النظرية فمجالها أوسع لأنها تبحث في أصول المعرفة العامة التي تشترك فيها أغلب العلوم </a:t>
            </a:r>
            <a:r>
              <a:rPr lang="ar-SA" dirty="0" err="1" smtClean="0"/>
              <a:t>الجزئية .</a:t>
            </a:r>
            <a:endParaRPr lang="ar-SA" dirty="0"/>
          </a:p>
        </p:txBody>
      </p:sp>
      <p:sp>
        <p:nvSpPr>
          <p:cNvPr id="4" name="عنصر نائب لرقم الشريحة 3"/>
          <p:cNvSpPr>
            <a:spLocks noGrp="1"/>
          </p:cNvSpPr>
          <p:nvPr>
            <p:ph type="sldNum" sz="quarter" idx="12"/>
          </p:nvPr>
        </p:nvSpPr>
        <p:spPr/>
        <p:txBody>
          <a:bodyPr/>
          <a:lstStyle/>
          <a:p>
            <a:fld id="{66849A99-557D-49A8-97BB-830F33A73457}" type="slidenum">
              <a:rPr lang="ar-SA" smtClean="0"/>
              <a:pPr/>
              <a:t>19</a:t>
            </a:fld>
            <a:endParaRPr lang="ar-SA"/>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lnSpcReduction="20000"/>
          </a:bodyPr>
          <a:lstStyle/>
          <a:p>
            <a:pPr>
              <a:buNone/>
            </a:pPr>
            <a:r>
              <a:rPr lang="ar-SA" dirty="0" smtClean="0">
                <a:solidFill>
                  <a:srgbClr val="FF0000"/>
                </a:solidFill>
              </a:rPr>
              <a:t>تاريخ نظرية المعرفة في الفكر الغربي</a:t>
            </a:r>
          </a:p>
          <a:p>
            <a:pPr>
              <a:buNone/>
            </a:pPr>
            <a:r>
              <a:rPr lang="ar-SA" sz="3500" dirty="0" smtClean="0"/>
              <a:t>البحث في مسائل نظرية المعرفة قديم قدم البحث في الطبيعة</a:t>
            </a:r>
          </a:p>
          <a:p>
            <a:pPr>
              <a:buNone/>
            </a:pPr>
            <a:r>
              <a:rPr lang="ar-SA" sz="3500" dirty="0" err="1" smtClean="0"/>
              <a:t>والإنسان </a:t>
            </a:r>
            <a:r>
              <a:rPr lang="ar-SA" sz="3500" dirty="0" smtClean="0"/>
              <a:t>.كان الفلاسفة ماقبل سقراط يبحثون عن الوجود </a:t>
            </a:r>
            <a:r>
              <a:rPr lang="ar-SA" sz="3500" dirty="0" err="1" smtClean="0"/>
              <a:t>والعالم </a:t>
            </a:r>
            <a:r>
              <a:rPr lang="ar-SA" sz="3500" dirty="0" smtClean="0"/>
              <a:t>،ثم انتقلوا  إلى الإنسان وعلى رأسهم سقراط الذي كان جوهر </a:t>
            </a:r>
            <a:r>
              <a:rPr lang="ar-SA" sz="3500" dirty="0" err="1" smtClean="0"/>
              <a:t>فلسفته </a:t>
            </a:r>
            <a:r>
              <a:rPr lang="ar-SA" sz="3500" dirty="0" smtClean="0"/>
              <a:t>(أعرف نفسك بنفسك)والذي حول النظر إلى المعرفة التي جعلها فضيلة والجهل رذيلة.وذهب إلى أن العقل هو مصدر المعرفة من خلال معاييره الثابتة.ورد شك </a:t>
            </a:r>
            <a:r>
              <a:rPr lang="ar-SA" sz="3500" dirty="0" err="1" smtClean="0"/>
              <a:t>السوفسطائية</a:t>
            </a:r>
            <a:r>
              <a:rPr lang="ar-SA" sz="3500" dirty="0" smtClean="0"/>
              <a:t> إلى اعتمادهم على الحس الذي يختلف باختلاف </a:t>
            </a:r>
            <a:r>
              <a:rPr lang="ar-SA" sz="3500" dirty="0" err="1" smtClean="0"/>
              <a:t>الأفراد </a:t>
            </a:r>
            <a:r>
              <a:rPr lang="ar-SA" sz="3500" dirty="0" smtClean="0"/>
              <a:t>.فالعقل يعرف الكليات الثابتة.وجاء أفلاطون على منهج أستاذه معتبراً أن التعقل معيار الحقيقة الصادقة خلافاً للمعرفة الحسية الخادعة.</a:t>
            </a:r>
          </a:p>
          <a:p>
            <a:pPr>
              <a:buNone/>
            </a:pPr>
            <a:endParaRPr lang="ar-SA" sz="3500" dirty="0"/>
          </a:p>
        </p:txBody>
      </p:sp>
      <p:sp>
        <p:nvSpPr>
          <p:cNvPr id="4" name="عنصر نائب لرقم الشريحة 3"/>
          <p:cNvSpPr>
            <a:spLocks noGrp="1"/>
          </p:cNvSpPr>
          <p:nvPr>
            <p:ph type="sldNum" sz="quarter" idx="12"/>
          </p:nvPr>
        </p:nvSpPr>
        <p:spPr/>
        <p:txBody>
          <a:bodyPr/>
          <a:lstStyle/>
          <a:p>
            <a:fld id="{66849A99-557D-49A8-97BB-830F33A73457}" type="slidenum">
              <a:rPr lang="ar-SA" smtClean="0"/>
              <a:pPr/>
              <a:t>20</a:t>
            </a:fld>
            <a:endParaRPr lang="ar-SA"/>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buNone/>
            </a:pPr>
            <a:r>
              <a:rPr lang="ar-SA" dirty="0" smtClean="0"/>
              <a:t>ثم جاء أرسطو الذي جعل التجربة الحسية مقاماً مهماً تقوم عليه </a:t>
            </a:r>
            <a:r>
              <a:rPr lang="ar-SA" dirty="0" err="1" smtClean="0"/>
              <a:t>المعرفة </a:t>
            </a:r>
            <a:r>
              <a:rPr lang="ar-SA" dirty="0" smtClean="0"/>
              <a:t>.بخلاف أستاذه الذي قصر المعرفة على التعقل المحض.</a:t>
            </a:r>
          </a:p>
          <a:p>
            <a:pPr>
              <a:buNone/>
            </a:pPr>
            <a:r>
              <a:rPr lang="ar-SA" dirty="0" smtClean="0">
                <a:solidFill>
                  <a:srgbClr val="FF0000"/>
                </a:solidFill>
              </a:rPr>
              <a:t>نشأة النظرية في الغرب</a:t>
            </a:r>
          </a:p>
          <a:p>
            <a:pPr>
              <a:buNone/>
            </a:pPr>
            <a:r>
              <a:rPr lang="ar-SA" dirty="0" smtClean="0"/>
              <a:t>قامت النظرية في العام الذي طبع فيه الفيلسوف جون </a:t>
            </a:r>
            <a:r>
              <a:rPr lang="ar-SA" dirty="0" err="1" smtClean="0"/>
              <a:t>لوك</a:t>
            </a:r>
            <a:r>
              <a:rPr lang="ar-SA" dirty="0" smtClean="0"/>
              <a:t> كتابه مقالة في الذهن البشري فهو المؤسس للنظرية.ومسائل المعرفة التي ظهرت حديثاً كالعلاقة بين الذات والموضوع ونسبية المعرفة لم تكن موجودة قبله.وظهر مصطلح النظرية بعد </a:t>
            </a:r>
            <a:r>
              <a:rPr lang="ar-SA" dirty="0" err="1" smtClean="0"/>
              <a:t>لوك</a:t>
            </a:r>
            <a:r>
              <a:rPr lang="ar-SA" dirty="0" smtClean="0"/>
              <a:t> .ويعتبر إيمانويل كانت أعظم من كتب فيها ووضعها على أساس علمي </a:t>
            </a:r>
            <a:r>
              <a:rPr lang="ar-SA" dirty="0" err="1" smtClean="0"/>
              <a:t>متين .</a:t>
            </a:r>
            <a:endParaRPr lang="ar-SA" dirty="0"/>
          </a:p>
        </p:txBody>
      </p:sp>
      <p:sp>
        <p:nvSpPr>
          <p:cNvPr id="4" name="عنصر نائب لرقم الشريحة 3"/>
          <p:cNvSpPr>
            <a:spLocks noGrp="1"/>
          </p:cNvSpPr>
          <p:nvPr>
            <p:ph type="sldNum" sz="quarter" idx="12"/>
          </p:nvPr>
        </p:nvSpPr>
        <p:spPr/>
        <p:txBody>
          <a:bodyPr/>
          <a:lstStyle/>
          <a:p>
            <a:fld id="{66849A99-557D-49A8-97BB-830F33A73457}" type="slidenum">
              <a:rPr lang="ar-SA" smtClean="0"/>
              <a:pPr/>
              <a:t>21</a:t>
            </a:fld>
            <a:endParaRPr lang="ar-SA"/>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buNone/>
            </a:pPr>
            <a:r>
              <a:rPr lang="ar-SA" dirty="0" smtClean="0">
                <a:solidFill>
                  <a:srgbClr val="FF0000"/>
                </a:solidFill>
              </a:rPr>
              <a:t>نظرية المعرفة في الفلسفة المعاصرة </a:t>
            </a:r>
          </a:p>
          <a:p>
            <a:pPr>
              <a:buNone/>
            </a:pPr>
            <a:r>
              <a:rPr lang="ar-SA" dirty="0" smtClean="0"/>
              <a:t>هي واحدة من مباحثها الوجود والمعرفة والقيم وهي الأولى </a:t>
            </a:r>
            <a:r>
              <a:rPr lang="ar-SA" dirty="0" err="1" smtClean="0"/>
              <a:t>منبين</a:t>
            </a:r>
            <a:r>
              <a:rPr lang="ar-SA" dirty="0" smtClean="0"/>
              <a:t> تلك المباحث.وكان الوجود يحتل المركز الأول والعلة في ذلك أن الفلسفة إنما تبحث في الوجود والقيم من خلال النظرية التي تبحث في إمكان العلم بالوجود والقيم أو عدمه وفي طبيعته وقيمته.وبهذا يفسر قيام المواقف الفلسفية في مسائل الوجود والقيم على أساس اتجاهات في نظرية المعرفة  كالفلسفة الوضعية والماركسية القائمتين أساساً على الاتجاه التجريبي أحد اتجاهات نظرية المعرفة.</a:t>
            </a:r>
            <a:endParaRPr lang="ar-SA" dirty="0"/>
          </a:p>
        </p:txBody>
      </p:sp>
      <p:sp>
        <p:nvSpPr>
          <p:cNvPr id="4" name="عنصر نائب لرقم الشريحة 3"/>
          <p:cNvSpPr>
            <a:spLocks noGrp="1"/>
          </p:cNvSpPr>
          <p:nvPr>
            <p:ph type="sldNum" sz="quarter" idx="12"/>
          </p:nvPr>
        </p:nvSpPr>
        <p:spPr/>
        <p:txBody>
          <a:bodyPr/>
          <a:lstStyle/>
          <a:p>
            <a:fld id="{66849A99-557D-49A8-97BB-830F33A73457}" type="slidenum">
              <a:rPr lang="ar-SA" smtClean="0"/>
              <a:pPr/>
              <a:t>22</a:t>
            </a:fld>
            <a:endParaRPr lang="ar-SA"/>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buNone/>
            </a:pPr>
            <a:r>
              <a:rPr lang="ar-SA" dirty="0" smtClean="0"/>
              <a:t>نظرية المعرفة تتجاوز الفلسفة إلى ميادين أخرى تشمل كل العلوم فأصبحت العلوم الجزئية يتطلب كل منها نظرية في المعرفة.حتى علم اللاهوت.</a:t>
            </a:r>
          </a:p>
          <a:p>
            <a:pPr>
              <a:buNone/>
            </a:pPr>
            <a:r>
              <a:rPr lang="ar-SA" dirty="0" smtClean="0">
                <a:solidFill>
                  <a:srgbClr val="FF0000"/>
                </a:solidFill>
              </a:rPr>
              <a:t>المسلمون ونظرية المعرفة</a:t>
            </a:r>
          </a:p>
          <a:p>
            <a:pPr>
              <a:buNone/>
            </a:pPr>
            <a:r>
              <a:rPr lang="ar-SA" dirty="0" smtClean="0"/>
              <a:t>الفلسفة في الإسلام </a:t>
            </a:r>
            <a:r>
              <a:rPr lang="ar-SA" dirty="0" err="1" smtClean="0"/>
              <a:t>لاتتجاوز</a:t>
            </a:r>
            <a:r>
              <a:rPr lang="ar-SA" dirty="0" smtClean="0"/>
              <a:t> البحث في أصول العقيدة الإسلامية</a:t>
            </a:r>
          </a:p>
          <a:p>
            <a:pPr>
              <a:buNone/>
            </a:pPr>
            <a:r>
              <a:rPr lang="ar-SA" dirty="0" smtClean="0"/>
              <a:t>وكبار مسائلها كأسماء الله وصفاته والقضاء والقدر والنبوة والولاية والإمامة.</a:t>
            </a:r>
            <a:r>
              <a:rPr lang="ar-SA" dirty="0" err="1" smtClean="0"/>
              <a:t>وتناولوامباحث</a:t>
            </a:r>
            <a:r>
              <a:rPr lang="ar-SA" dirty="0" smtClean="0"/>
              <a:t> النظرية خلال مؤلفاتهم في علم أصول الدين والمنطق  </a:t>
            </a:r>
            <a:r>
              <a:rPr lang="ar-SA" dirty="0" err="1" smtClean="0"/>
              <a:t>والفقه .</a:t>
            </a:r>
            <a:endParaRPr lang="ar-SA" dirty="0" smtClean="0"/>
          </a:p>
          <a:p>
            <a:pPr>
              <a:buNone/>
            </a:pPr>
            <a:r>
              <a:rPr lang="ar-SA" dirty="0" err="1" smtClean="0"/>
              <a:t>مؤلفاتهم:</a:t>
            </a:r>
            <a:endParaRPr lang="ar-SA" dirty="0" smtClean="0"/>
          </a:p>
        </p:txBody>
      </p:sp>
      <p:sp>
        <p:nvSpPr>
          <p:cNvPr id="4" name="عنصر نائب لرقم الشريحة 3"/>
          <p:cNvSpPr>
            <a:spLocks noGrp="1"/>
          </p:cNvSpPr>
          <p:nvPr>
            <p:ph type="sldNum" sz="quarter" idx="12"/>
          </p:nvPr>
        </p:nvSpPr>
        <p:spPr/>
        <p:txBody>
          <a:bodyPr/>
          <a:lstStyle/>
          <a:p>
            <a:fld id="{66849A99-557D-49A8-97BB-830F33A73457}" type="slidenum">
              <a:rPr lang="ar-SA" smtClean="0"/>
              <a:pPr/>
              <a:t>23</a:t>
            </a:fld>
            <a:endParaRPr lang="ar-SA"/>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lnSpcReduction="10000"/>
          </a:bodyPr>
          <a:lstStyle/>
          <a:p>
            <a:pPr>
              <a:buNone/>
            </a:pPr>
            <a:r>
              <a:rPr lang="ar-SA" dirty="0" smtClean="0"/>
              <a:t>1_ابن تيمية  كتب درء تعارض العقل والنقل وقد بين فيه العلاقة بين العقل والنقل.2_القاضي عبد الجبار كتب المغني وبحث مسائل المعرفة في مجلد بعنوان النظر والمعارف.</a:t>
            </a:r>
          </a:p>
          <a:p>
            <a:pPr>
              <a:buNone/>
            </a:pPr>
            <a:r>
              <a:rPr lang="ar-SA" dirty="0" smtClean="0"/>
              <a:t>3_</a:t>
            </a:r>
            <a:r>
              <a:rPr lang="ar-SA" dirty="0" err="1" smtClean="0"/>
              <a:t>الباقلاني</a:t>
            </a:r>
            <a:r>
              <a:rPr lang="ar-SA" dirty="0" smtClean="0"/>
              <a:t> قدم لكتابه التمهيد بباب في العلم وأقسامه وطرقه.</a:t>
            </a:r>
          </a:p>
          <a:p>
            <a:pPr>
              <a:buNone/>
            </a:pPr>
            <a:r>
              <a:rPr lang="ar-SA" dirty="0" smtClean="0"/>
              <a:t>4_وسلك مسلكه الفخر الرازي الذي صدر كتابه المحصول بالكلام عن العلم والنظر.</a:t>
            </a:r>
          </a:p>
          <a:p>
            <a:pPr>
              <a:buNone/>
            </a:pPr>
            <a:r>
              <a:rPr lang="ar-SA" dirty="0" smtClean="0"/>
              <a:t>5_الإيجي الذي كتب في الموقف الأول من مواقفه العلم والنظر.</a:t>
            </a:r>
          </a:p>
          <a:p>
            <a:pPr>
              <a:buNone/>
            </a:pPr>
            <a:r>
              <a:rPr lang="ar-SA" dirty="0" smtClean="0"/>
              <a:t>والفرق بين المعرفة عند المسلمين والفلسفة المعاصرة ان الأولى محور دراستها العلاقة بين العقل والنقل والثانية بين المذهب العقلي والتجريبي.</a:t>
            </a:r>
            <a:endParaRPr lang="ar-SA" dirty="0"/>
          </a:p>
        </p:txBody>
      </p:sp>
      <p:sp>
        <p:nvSpPr>
          <p:cNvPr id="4" name="عنصر نائب لرقم الشريحة 3"/>
          <p:cNvSpPr>
            <a:spLocks noGrp="1"/>
          </p:cNvSpPr>
          <p:nvPr>
            <p:ph type="sldNum" sz="quarter" idx="12"/>
          </p:nvPr>
        </p:nvSpPr>
        <p:spPr/>
        <p:txBody>
          <a:bodyPr/>
          <a:lstStyle/>
          <a:p>
            <a:fld id="{66849A99-557D-49A8-97BB-830F33A73457}" type="slidenum">
              <a:rPr lang="ar-SA" smtClean="0"/>
              <a:pPr/>
              <a:t>24</a:t>
            </a:fld>
            <a:endParaRPr lang="ar-SA"/>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إمكان المعرفة</a:t>
            </a:r>
            <a:endParaRPr lang="ar-SA" dirty="0"/>
          </a:p>
        </p:txBody>
      </p:sp>
      <p:sp>
        <p:nvSpPr>
          <p:cNvPr id="3" name="عنصر نائب للمحتوى 2"/>
          <p:cNvSpPr>
            <a:spLocks noGrp="1"/>
          </p:cNvSpPr>
          <p:nvPr>
            <p:ph idx="1"/>
          </p:nvPr>
        </p:nvSpPr>
        <p:spPr/>
        <p:txBody>
          <a:bodyPr/>
          <a:lstStyle/>
          <a:p>
            <a:pPr>
              <a:buNone/>
            </a:pPr>
            <a:r>
              <a:rPr lang="ar-SA" dirty="0" smtClean="0"/>
              <a:t>الإمكان</a:t>
            </a:r>
          </a:p>
          <a:p>
            <a:pPr>
              <a:buNone/>
            </a:pPr>
            <a:r>
              <a:rPr lang="ar-SA" dirty="0" smtClean="0"/>
              <a:t>عدم اقتضاء الشيء  </a:t>
            </a:r>
            <a:r>
              <a:rPr lang="ar-SA" dirty="0" err="1" smtClean="0"/>
              <a:t>الوجود </a:t>
            </a:r>
            <a:r>
              <a:rPr lang="ar-SA" dirty="0" smtClean="0"/>
              <a:t>،والعدم بحيث يكون في حالة بين الامتناع  والوجوب.</a:t>
            </a:r>
          </a:p>
          <a:p>
            <a:pPr>
              <a:buNone/>
            </a:pPr>
            <a:r>
              <a:rPr lang="ar-SA" dirty="0" smtClean="0"/>
              <a:t>والبحث في إمكان المعرفة يعني دراسة إجابة هذا السؤال.هل في وسع الإنسان أن يعرف شيئاً.</a:t>
            </a:r>
          </a:p>
          <a:p>
            <a:pPr>
              <a:buNone/>
            </a:pPr>
            <a:r>
              <a:rPr lang="ar-SA" dirty="0" smtClean="0"/>
              <a:t>ومسألة  إمكان المعرفة  أولى  مسائل هذه  النظرية إذ البحث في المسائل الأخرى طبيعة </a:t>
            </a:r>
            <a:r>
              <a:rPr lang="ar-SA" dirty="0" err="1" smtClean="0"/>
              <a:t>ومصادر..</a:t>
            </a:r>
            <a:r>
              <a:rPr lang="ar-SA" dirty="0" smtClean="0"/>
              <a:t> يقوم على حكم قد انتهى إليه الباحث قبلاً بأن المعرفة ممكنة للإنسان ويقابله مذهب المنكرين.</a:t>
            </a:r>
            <a:endParaRPr lang="ar-SA" dirty="0"/>
          </a:p>
        </p:txBody>
      </p:sp>
      <p:sp>
        <p:nvSpPr>
          <p:cNvPr id="4" name="عنصر نائب لرقم الشريحة 3"/>
          <p:cNvSpPr>
            <a:spLocks noGrp="1"/>
          </p:cNvSpPr>
          <p:nvPr>
            <p:ph type="sldNum" sz="quarter" idx="12"/>
          </p:nvPr>
        </p:nvSpPr>
        <p:spPr/>
        <p:txBody>
          <a:bodyPr/>
          <a:lstStyle/>
          <a:p>
            <a:fld id="{66849A99-557D-49A8-97BB-830F33A73457}" type="slidenum">
              <a:rPr lang="ar-SA" smtClean="0"/>
              <a:pPr/>
              <a:t>25</a:t>
            </a:fld>
            <a:endParaRPr lang="ar-SA"/>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buNone/>
            </a:pPr>
            <a:r>
              <a:rPr lang="ar-SA" dirty="0" smtClean="0"/>
              <a:t>انقسام الناس حيال هذه المسألة على </a:t>
            </a:r>
            <a:r>
              <a:rPr lang="ar-SA" dirty="0" err="1" smtClean="0"/>
              <a:t>فريقين:</a:t>
            </a:r>
            <a:endParaRPr lang="ar-SA" dirty="0" smtClean="0"/>
          </a:p>
          <a:p>
            <a:pPr>
              <a:buNone/>
            </a:pPr>
            <a:r>
              <a:rPr lang="ar-SA" dirty="0" smtClean="0"/>
              <a:t>1_القائلون بالإمكان وهم العقائديون أتباع مذهب التيقن.</a:t>
            </a:r>
          </a:p>
          <a:p>
            <a:pPr>
              <a:buNone/>
            </a:pPr>
            <a:r>
              <a:rPr lang="ar-SA" dirty="0" smtClean="0"/>
              <a:t>2_المنكرون للمعرفة وهم الشكاك.</a:t>
            </a:r>
          </a:p>
          <a:p>
            <a:pPr>
              <a:buNone/>
            </a:pPr>
            <a:r>
              <a:rPr lang="ar-SA" dirty="0" smtClean="0"/>
              <a:t>مذاهب الشك</a:t>
            </a:r>
          </a:p>
          <a:p>
            <a:pPr>
              <a:buNone/>
            </a:pPr>
            <a:r>
              <a:rPr lang="ar-SA" dirty="0" smtClean="0"/>
              <a:t>الشك في اللًغة ضد </a:t>
            </a:r>
            <a:r>
              <a:rPr lang="ar-SA" dirty="0" err="1" smtClean="0"/>
              <a:t>اليقين .</a:t>
            </a:r>
            <a:endParaRPr lang="ar-SA" dirty="0" smtClean="0"/>
          </a:p>
          <a:p>
            <a:pPr>
              <a:buNone/>
            </a:pPr>
            <a:r>
              <a:rPr lang="ar-SA" dirty="0" smtClean="0"/>
              <a:t>وقال </a:t>
            </a:r>
            <a:r>
              <a:rPr lang="ar-SA" dirty="0" err="1" smtClean="0"/>
              <a:t>الجرجاني  </a:t>
            </a:r>
            <a:r>
              <a:rPr lang="ar-SA" dirty="0" smtClean="0"/>
              <a:t>(هو اصطلاحاً التردد بين النقيضين بلا ترجيح لأحدهما على الآخر عند الشاك</a:t>
            </a:r>
            <a:r>
              <a:rPr lang="ar-SA" dirty="0" err="1" smtClean="0"/>
              <a:t>)</a:t>
            </a:r>
            <a:endParaRPr lang="ar-SA" dirty="0" smtClean="0"/>
          </a:p>
          <a:p>
            <a:pPr>
              <a:buNone/>
            </a:pPr>
            <a:r>
              <a:rPr lang="ar-SA" dirty="0" smtClean="0"/>
              <a:t>وينقسم الشك إلى </a:t>
            </a:r>
            <a:r>
              <a:rPr lang="ar-SA" dirty="0" err="1" smtClean="0"/>
              <a:t>قسمين:</a:t>
            </a:r>
            <a:endParaRPr lang="ar-SA" dirty="0"/>
          </a:p>
        </p:txBody>
      </p:sp>
      <p:sp>
        <p:nvSpPr>
          <p:cNvPr id="4" name="عنصر نائب لرقم الشريحة 3"/>
          <p:cNvSpPr>
            <a:spLocks noGrp="1"/>
          </p:cNvSpPr>
          <p:nvPr>
            <p:ph type="sldNum" sz="quarter" idx="12"/>
          </p:nvPr>
        </p:nvSpPr>
        <p:spPr/>
        <p:txBody>
          <a:bodyPr/>
          <a:lstStyle/>
          <a:p>
            <a:fld id="{66849A99-557D-49A8-97BB-830F33A73457}" type="slidenum">
              <a:rPr lang="ar-SA" smtClean="0"/>
              <a:pPr/>
              <a:t>26</a:t>
            </a:fld>
            <a:endParaRPr lang="ar-SA"/>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buNone/>
            </a:pPr>
            <a:r>
              <a:rPr lang="ar-SA" dirty="0" smtClean="0"/>
              <a:t>1_شك مطلق</a:t>
            </a:r>
          </a:p>
          <a:p>
            <a:pPr>
              <a:buNone/>
            </a:pPr>
            <a:r>
              <a:rPr lang="ar-SA" dirty="0" smtClean="0"/>
              <a:t>2_شك منهجي</a:t>
            </a:r>
          </a:p>
          <a:p>
            <a:pPr>
              <a:buNone/>
            </a:pPr>
            <a:r>
              <a:rPr lang="ar-SA" dirty="0" smtClean="0"/>
              <a:t>أولاً  المطلق أو  </a:t>
            </a:r>
            <a:r>
              <a:rPr lang="ar-SA" dirty="0" err="1" smtClean="0"/>
              <a:t>الحقيقي</a:t>
            </a:r>
            <a:endParaRPr lang="ar-SA" dirty="0" smtClean="0"/>
          </a:p>
          <a:p>
            <a:pPr>
              <a:buNone/>
            </a:pPr>
            <a:r>
              <a:rPr lang="ar-SA" dirty="0" smtClean="0"/>
              <a:t>في القرن الخامس ق.م سيطرت على الفكر اليوناني موجة الحيرة والارتباك نتيجة الجدل </a:t>
            </a:r>
            <a:r>
              <a:rPr lang="ar-SA" dirty="0" err="1" smtClean="0"/>
              <a:t>والسفسطة .</a:t>
            </a:r>
            <a:endParaRPr lang="ar-SA" dirty="0" smtClean="0"/>
          </a:p>
          <a:p>
            <a:pPr>
              <a:buNone/>
            </a:pPr>
            <a:r>
              <a:rPr lang="ar-SA" dirty="0" smtClean="0"/>
              <a:t>وقد صور أحد فلاسفة ذلك العهد الفيلسوف </a:t>
            </a:r>
            <a:r>
              <a:rPr lang="ar-SA" dirty="0" err="1" smtClean="0"/>
              <a:t>اليوناني </a:t>
            </a:r>
            <a:r>
              <a:rPr lang="ar-SA" dirty="0" smtClean="0"/>
              <a:t>(</a:t>
            </a:r>
            <a:r>
              <a:rPr lang="ar-SA" dirty="0" err="1" smtClean="0"/>
              <a:t>جورجياس</a:t>
            </a:r>
            <a:r>
              <a:rPr lang="ar-SA" dirty="0" smtClean="0"/>
              <a:t>)حالة الشك في الوجود حين </a:t>
            </a:r>
            <a:r>
              <a:rPr lang="ar-SA" dirty="0" err="1" smtClean="0"/>
              <a:t>قال </a:t>
            </a:r>
            <a:r>
              <a:rPr lang="ar-SA" dirty="0" smtClean="0"/>
              <a:t>(</a:t>
            </a:r>
            <a:r>
              <a:rPr lang="ar-SA" dirty="0" err="1" smtClean="0"/>
              <a:t>لايوجد</a:t>
            </a:r>
            <a:r>
              <a:rPr lang="ar-SA" dirty="0" smtClean="0"/>
              <a:t> شيء وإذا وجد شيء فالإنسان قاصر عن </a:t>
            </a:r>
            <a:r>
              <a:rPr lang="ar-SA" dirty="0" err="1" smtClean="0"/>
              <a:t>إدراكه </a:t>
            </a:r>
            <a:r>
              <a:rPr lang="ar-SA" dirty="0" smtClean="0"/>
              <a:t>،وإذا فرضنا أن الإنسان </a:t>
            </a:r>
            <a:r>
              <a:rPr lang="ar-SA" dirty="0" err="1" smtClean="0"/>
              <a:t>أدركه </a:t>
            </a:r>
            <a:r>
              <a:rPr lang="ar-SA" dirty="0" smtClean="0"/>
              <a:t>،فلن يستطيع أن يبلغه لغيره</a:t>
            </a:r>
            <a:r>
              <a:rPr lang="ar-SA" dirty="0" err="1" smtClean="0"/>
              <a:t>)</a:t>
            </a:r>
            <a:endParaRPr lang="ar-SA" dirty="0" smtClean="0"/>
          </a:p>
          <a:p>
            <a:pPr>
              <a:buNone/>
            </a:pPr>
            <a:endParaRPr lang="ar-SA" dirty="0" smtClean="0"/>
          </a:p>
          <a:p>
            <a:pPr>
              <a:buNone/>
            </a:pPr>
            <a:endParaRPr lang="ar-SA" dirty="0"/>
          </a:p>
        </p:txBody>
      </p:sp>
      <p:sp>
        <p:nvSpPr>
          <p:cNvPr id="4" name="عنصر نائب لرقم الشريحة 3"/>
          <p:cNvSpPr>
            <a:spLocks noGrp="1"/>
          </p:cNvSpPr>
          <p:nvPr>
            <p:ph type="sldNum" sz="quarter" idx="12"/>
          </p:nvPr>
        </p:nvSpPr>
        <p:spPr/>
        <p:txBody>
          <a:bodyPr/>
          <a:lstStyle/>
          <a:p>
            <a:fld id="{66849A99-557D-49A8-97BB-830F33A73457}" type="slidenum">
              <a:rPr lang="ar-SA" smtClean="0"/>
              <a:pPr/>
              <a:t>27</a:t>
            </a:fld>
            <a:endParaRPr lang="ar-SA"/>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lnSpcReduction="10000"/>
          </a:bodyPr>
          <a:lstStyle/>
          <a:p>
            <a:pPr>
              <a:buNone/>
            </a:pPr>
            <a:r>
              <a:rPr lang="ar-SA" dirty="0" smtClean="0"/>
              <a:t>ولكن أول مذهب فلسفي بنى على الشك التام في إمكان المعرفة الإنسانية هو مذهب نيرون الذي </a:t>
            </a:r>
            <a:r>
              <a:rPr lang="ar-SA" dirty="0" err="1" smtClean="0"/>
              <a:t>يقول </a:t>
            </a:r>
            <a:r>
              <a:rPr lang="ar-SA" dirty="0" smtClean="0"/>
              <a:t>(يجب أن  </a:t>
            </a:r>
            <a:r>
              <a:rPr lang="ar-SA" dirty="0" err="1" smtClean="0"/>
              <a:t>لانثق</a:t>
            </a:r>
            <a:r>
              <a:rPr lang="ar-SA" dirty="0" smtClean="0"/>
              <a:t> في الحس   </a:t>
            </a:r>
            <a:r>
              <a:rPr lang="ar-SA" dirty="0" err="1" smtClean="0"/>
              <a:t>ولافي</a:t>
            </a:r>
            <a:r>
              <a:rPr lang="ar-SA" dirty="0" smtClean="0"/>
              <a:t> العقل وأن نبقى من غير رأي،وأن ننفي ونثبت أو  </a:t>
            </a:r>
            <a:r>
              <a:rPr lang="ar-SA" dirty="0" err="1" smtClean="0"/>
              <a:t>لاننفي</a:t>
            </a:r>
            <a:r>
              <a:rPr lang="ar-SA" dirty="0" smtClean="0"/>
              <a:t>   </a:t>
            </a:r>
            <a:r>
              <a:rPr lang="ar-SA" dirty="0" err="1" smtClean="0"/>
              <a:t>ولانثبت)</a:t>
            </a:r>
            <a:endParaRPr lang="ar-SA" dirty="0" smtClean="0"/>
          </a:p>
          <a:p>
            <a:pPr>
              <a:buNone/>
            </a:pPr>
            <a:r>
              <a:rPr lang="ar-SA" dirty="0" smtClean="0"/>
              <a:t>وجاء  </a:t>
            </a:r>
            <a:r>
              <a:rPr lang="ar-SA" dirty="0" err="1" smtClean="0"/>
              <a:t>السوفسطائيون</a:t>
            </a:r>
            <a:r>
              <a:rPr lang="ar-SA" dirty="0" smtClean="0"/>
              <a:t>  فردوا المعرفة إلى الحس وحده حيث انتهوا</a:t>
            </a:r>
          </a:p>
          <a:p>
            <a:pPr>
              <a:buNone/>
            </a:pPr>
            <a:r>
              <a:rPr lang="ar-SA" dirty="0" smtClean="0"/>
              <a:t>إلى أن الفكر </a:t>
            </a:r>
            <a:r>
              <a:rPr lang="ar-SA" dirty="0" err="1" smtClean="0"/>
              <a:t>لايقع</a:t>
            </a:r>
            <a:r>
              <a:rPr lang="ar-SA" dirty="0" smtClean="0"/>
              <a:t>  على شيء  ثابت </a:t>
            </a:r>
            <a:r>
              <a:rPr lang="ar-SA" dirty="0" err="1" smtClean="0"/>
              <a:t>فلاتوجد</a:t>
            </a:r>
            <a:r>
              <a:rPr lang="ar-SA" dirty="0" smtClean="0"/>
              <a:t> حقيقة مطلقة.</a:t>
            </a:r>
          </a:p>
          <a:p>
            <a:pPr>
              <a:buNone/>
            </a:pPr>
            <a:r>
              <a:rPr lang="ar-SA" dirty="0" smtClean="0"/>
              <a:t>وقد نحت الأكاديمية </a:t>
            </a:r>
            <a:r>
              <a:rPr lang="ar-SA" dirty="0" err="1" smtClean="0"/>
              <a:t>الجديدة </a:t>
            </a:r>
            <a:r>
              <a:rPr lang="ar-SA" dirty="0" smtClean="0"/>
              <a:t>(مدرسة فلسفية </a:t>
            </a:r>
            <a:r>
              <a:rPr lang="ar-SA" dirty="0" err="1" smtClean="0"/>
              <a:t>غربية </a:t>
            </a:r>
            <a:r>
              <a:rPr lang="ar-SA" dirty="0" smtClean="0"/>
              <a:t>)منحى </a:t>
            </a:r>
            <a:r>
              <a:rPr lang="ar-SA" dirty="0" err="1" smtClean="0"/>
              <a:t>السوفسطائية</a:t>
            </a:r>
            <a:r>
              <a:rPr lang="ar-SA" dirty="0" smtClean="0"/>
              <a:t>   فأنكرت  وجود مقياس ثابت للحقائق حينما أساءت الظن بالعقل </a:t>
            </a:r>
            <a:r>
              <a:rPr lang="ar-SA" dirty="0" err="1" smtClean="0"/>
              <a:t>والحس </a:t>
            </a:r>
            <a:r>
              <a:rPr lang="ar-SA" dirty="0" smtClean="0"/>
              <a:t>،لكنها لم توغل في الشك إيغال </a:t>
            </a:r>
            <a:r>
              <a:rPr lang="ar-SA" dirty="0" err="1" smtClean="0"/>
              <a:t>السوفسطائية</a:t>
            </a:r>
            <a:r>
              <a:rPr lang="ar-SA" dirty="0" smtClean="0"/>
              <a:t> بل قالت بمبدأ الترجيح والاحتمال الذي </a:t>
            </a:r>
            <a:r>
              <a:rPr lang="ar-SA" dirty="0" err="1" smtClean="0"/>
              <a:t>لايتجاوز</a:t>
            </a:r>
            <a:r>
              <a:rPr lang="ar-SA" dirty="0" smtClean="0"/>
              <a:t> إلى اليقين.</a:t>
            </a:r>
          </a:p>
          <a:p>
            <a:pPr>
              <a:buNone/>
            </a:pPr>
            <a:endParaRPr lang="ar-SA" dirty="0" smtClean="0"/>
          </a:p>
          <a:p>
            <a:pPr>
              <a:buNone/>
            </a:pPr>
            <a:endParaRPr lang="ar-SA" dirty="0"/>
          </a:p>
        </p:txBody>
      </p:sp>
      <p:sp>
        <p:nvSpPr>
          <p:cNvPr id="4" name="عنصر نائب لرقم الشريحة 3"/>
          <p:cNvSpPr>
            <a:spLocks noGrp="1"/>
          </p:cNvSpPr>
          <p:nvPr>
            <p:ph type="sldNum" sz="quarter" idx="12"/>
          </p:nvPr>
        </p:nvSpPr>
        <p:spPr/>
        <p:txBody>
          <a:bodyPr/>
          <a:lstStyle/>
          <a:p>
            <a:fld id="{66849A99-557D-49A8-97BB-830F33A73457}" type="slidenum">
              <a:rPr lang="ar-SA" smtClean="0"/>
              <a:pPr/>
              <a:t>28</a:t>
            </a:fld>
            <a:endParaRPr lang="ar-SA"/>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buNone/>
            </a:pPr>
            <a:r>
              <a:rPr lang="ar-SA" dirty="0" smtClean="0">
                <a:solidFill>
                  <a:srgbClr val="FF0000"/>
                </a:solidFill>
              </a:rPr>
              <a:t>حجج الشكاك</a:t>
            </a:r>
          </a:p>
          <a:p>
            <a:pPr>
              <a:buNone/>
            </a:pPr>
            <a:r>
              <a:rPr lang="ar-SA" dirty="0" smtClean="0">
                <a:solidFill>
                  <a:srgbClr val="FF0000"/>
                </a:solidFill>
              </a:rPr>
              <a:t>1_خداع الحواس والعقل(المجداف يبدو منكسراً في الماء ومستقيما خارجه)والأحلام    </a:t>
            </a:r>
            <a:r>
              <a:rPr lang="ar-SA" dirty="0" err="1" smtClean="0">
                <a:solidFill>
                  <a:srgbClr val="FF0000"/>
                </a:solidFill>
              </a:rPr>
              <a:t>لانراها</a:t>
            </a:r>
            <a:r>
              <a:rPr lang="ar-SA" smtClean="0">
                <a:solidFill>
                  <a:srgbClr val="FF0000"/>
                </a:solidFill>
              </a:rPr>
              <a:t>)</a:t>
            </a:r>
            <a:endParaRPr lang="ar-SA" dirty="0" smtClean="0">
              <a:solidFill>
                <a:srgbClr val="FF0000"/>
              </a:solidFill>
            </a:endParaRPr>
          </a:p>
          <a:p>
            <a:pPr>
              <a:buNone/>
            </a:pPr>
            <a:r>
              <a:rPr lang="ar-SA" dirty="0" err="1" smtClean="0">
                <a:solidFill>
                  <a:srgbClr val="FF0000"/>
                </a:solidFill>
              </a:rPr>
              <a:t>2_</a:t>
            </a:r>
            <a:endParaRPr lang="ar-SA" dirty="0">
              <a:solidFill>
                <a:srgbClr val="FF0000"/>
              </a:solidFill>
            </a:endParaRPr>
          </a:p>
        </p:txBody>
      </p:sp>
      <p:sp>
        <p:nvSpPr>
          <p:cNvPr id="4" name="عنصر نائب لرقم الشريحة 3"/>
          <p:cNvSpPr>
            <a:spLocks noGrp="1"/>
          </p:cNvSpPr>
          <p:nvPr>
            <p:ph type="sldNum" sz="quarter" idx="12"/>
          </p:nvPr>
        </p:nvSpPr>
        <p:spPr/>
        <p:txBody>
          <a:bodyPr/>
          <a:lstStyle/>
          <a:p>
            <a:fld id="{66849A99-557D-49A8-97BB-830F33A73457}" type="slidenum">
              <a:rPr lang="ar-SA" smtClean="0"/>
              <a:pPr/>
              <a:t>29</a:t>
            </a:fld>
            <a:endParaRPr lang="ar-SA"/>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انقلاب">
  <a:themeElements>
    <a:clrScheme name="انقلاب">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انقلاب">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انقلاب">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747</TotalTime>
  <Words>1802</Words>
  <Application>Microsoft Office PowerPoint</Application>
  <PresentationFormat>عرض على الشاشة (3:4)‏</PresentationFormat>
  <Paragraphs>153</Paragraphs>
  <Slides>29</Slides>
  <Notes>0</Notes>
  <HiddenSlides>0</HiddenSlides>
  <MMClips>0</MMClips>
  <ScaleCrop>false</ScaleCrop>
  <HeadingPairs>
    <vt:vector size="4" baseType="variant">
      <vt:variant>
        <vt:lpstr>سمة</vt:lpstr>
      </vt:variant>
      <vt:variant>
        <vt:i4>1</vt:i4>
      </vt:variant>
      <vt:variant>
        <vt:lpstr>عناوين الشرائح</vt:lpstr>
      </vt:variant>
      <vt:variant>
        <vt:i4>29</vt:i4>
      </vt:variant>
    </vt:vector>
  </HeadingPairs>
  <TitlesOfParts>
    <vt:vector size="30" baseType="lpstr">
      <vt:lpstr>انقلاب</vt:lpstr>
      <vt:lpstr>نظرية المعرفة</vt:lpstr>
      <vt:lpstr>          </vt:lpstr>
      <vt:lpstr>الشريحة 3</vt:lpstr>
      <vt:lpstr>الشريحة 4</vt:lpstr>
      <vt:lpstr>الشريحة 5</vt:lpstr>
      <vt:lpstr>أما العلم فقد وردت له صيغ متعددة منسوباً إلى الله ثم الانسان</vt:lpstr>
      <vt:lpstr>الشريحة 7</vt:lpstr>
      <vt:lpstr>الشريحة 8</vt:lpstr>
      <vt:lpstr>الشريحة 9</vt:lpstr>
      <vt:lpstr>الشريحة 10</vt:lpstr>
      <vt:lpstr>المعرفة والعلم في الاصطلاح</vt:lpstr>
      <vt:lpstr>الشريحة 12</vt:lpstr>
      <vt:lpstr>الشريحة 13</vt:lpstr>
      <vt:lpstr>الشريحة 14</vt:lpstr>
      <vt:lpstr>الشريحة 15</vt:lpstr>
      <vt:lpstr>النظرية</vt:lpstr>
      <vt:lpstr>المحاضرة الثانية     </vt:lpstr>
      <vt:lpstr>الشريحة 18</vt:lpstr>
      <vt:lpstr>الشريحة 19</vt:lpstr>
      <vt:lpstr>الشريحة 20</vt:lpstr>
      <vt:lpstr>الشريحة 21</vt:lpstr>
      <vt:lpstr>الشريحة 22</vt:lpstr>
      <vt:lpstr>الشريحة 23</vt:lpstr>
      <vt:lpstr>الشريحة 24</vt:lpstr>
      <vt:lpstr>إمكان المعرفة</vt:lpstr>
      <vt:lpstr>الشريحة 26</vt:lpstr>
      <vt:lpstr>الشريحة 27</vt:lpstr>
      <vt:lpstr>الشريحة 28</vt:lpstr>
      <vt:lpstr>الشريحة 29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نظرية المعرفة</dc:title>
  <dc:creator>microsoft</dc:creator>
  <cp:lastModifiedBy>microsoft</cp:lastModifiedBy>
  <cp:revision>11</cp:revision>
  <dcterms:created xsi:type="dcterms:W3CDTF">2016-01-23T11:04:12Z</dcterms:created>
  <dcterms:modified xsi:type="dcterms:W3CDTF">2016-02-28T08:05:01Z</dcterms:modified>
</cp:coreProperties>
</file>