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20"/>
  </p:notesMasterIdLst>
  <p:sldIdLst>
    <p:sldId id="385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394" r:id="rId12"/>
    <p:sldId id="395" r:id="rId13"/>
    <p:sldId id="396" r:id="rId14"/>
    <p:sldId id="398" r:id="rId15"/>
    <p:sldId id="399" r:id="rId16"/>
    <p:sldId id="400" r:id="rId17"/>
    <p:sldId id="401" r:id="rId18"/>
    <p:sldId id="397" r:id="rId1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C0821C"/>
    <a:srgbClr val="FF0000"/>
    <a:srgbClr val="33CCFF"/>
    <a:srgbClr val="E7B057"/>
    <a:srgbClr val="FBE93B"/>
    <a:srgbClr val="D4D4CA"/>
    <a:srgbClr val="CDA307"/>
    <a:srgbClr val="99A10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aximized" horzBarState="maximized">
    <p:restoredLeft sz="65413" autoAdjust="0"/>
    <p:restoredTop sz="86380" autoAdjust="0"/>
  </p:normalViewPr>
  <p:slideViewPr>
    <p:cSldViewPr>
      <p:cViewPr>
        <p:scale>
          <a:sx n="77" d="100"/>
          <a:sy n="77" d="100"/>
        </p:scale>
        <p:origin x="-18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0" y="2163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06-06-1437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5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576398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6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3094931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7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938563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8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187284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9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2327399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10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680779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11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680779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12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576398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13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680779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14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680779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15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680779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16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680779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60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بسم الله الرحمن الرحيم</a:t>
            </a:r>
          </a:p>
          <a:p>
            <a:pPr algn="ctr">
              <a:buNone/>
            </a:pPr>
            <a:r>
              <a:rPr lang="ar-SA" sz="4000" b="1" dirty="0">
                <a:solidFill>
                  <a:srgbClr val="000099"/>
                </a:solidFill>
              </a:rPr>
              <a:t>المحاضرة </a:t>
            </a:r>
            <a:r>
              <a:rPr lang="ar-SA" sz="4000" b="1" dirty="0" smtClean="0">
                <a:solidFill>
                  <a:srgbClr val="000099"/>
                </a:solidFill>
              </a:rPr>
              <a:t>السابعة</a:t>
            </a:r>
            <a:endParaRPr lang="ar-SA" sz="40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مقرر نظرية المعرفة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المستوى السادس</a:t>
            </a: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د. محمد أسود</a:t>
            </a:r>
            <a:endParaRPr lang="ar-SA" sz="5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423432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endParaRPr lang="ar-SA" sz="5400" b="1" dirty="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ar-SA" sz="5400" b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</a:rPr>
              <a:t>مواضيع المحاضرة السابعة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17555835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5400" b="1" dirty="0"/>
              <a:t>تتمة الإلهام والحدس: </a:t>
            </a:r>
            <a:endParaRPr lang="ar-SA" sz="5400" b="1" dirty="0" smtClean="0"/>
          </a:p>
          <a:p>
            <a:pPr algn="just">
              <a:buFontTx/>
              <a:buNone/>
            </a:pPr>
            <a:r>
              <a:rPr lang="ar-SA" sz="5400" b="1" dirty="0" smtClean="0"/>
              <a:t>الإلهام</a:t>
            </a:r>
            <a:r>
              <a:rPr lang="ar-SA" sz="5400" b="1" dirty="0"/>
              <a:t>؛ تمهيد، المعرفة الإشراقية وأصولها عند متصوفة المسلمين: مصدرية البصيرة للمعرفة عند الإشراقيين، ميدان المعرفة عند الإشراقيين، طريق الوصول، </a:t>
            </a:r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17266162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5400" b="1" dirty="0" smtClean="0"/>
              <a:t>أصول المعرفة الإشراقية عند متصوفة المسلمين، الإلهام في الإسلام، </a:t>
            </a:r>
          </a:p>
          <a:p>
            <a:pPr algn="just">
              <a:buFontTx/>
              <a:buNone/>
            </a:pPr>
            <a:r>
              <a:rPr lang="ar-SA" sz="5400" b="1" dirty="0" smtClean="0"/>
              <a:t>(233- 251).</a:t>
            </a:r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2835710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الإلهام</a:t>
            </a:r>
            <a:endParaRPr lang="ar-SA" b="1" dirty="0">
              <a:solidFill>
                <a:srgbClr val="FF0000"/>
              </a:solidFill>
            </a:endParaRPr>
          </a:p>
          <a:p>
            <a:pPr algn="just">
              <a:buFontTx/>
              <a:buNone/>
            </a:pPr>
            <a:r>
              <a:rPr lang="ar-SA" b="1" dirty="0">
                <a:solidFill>
                  <a:schemeClr val="tx2"/>
                </a:solidFill>
              </a:rPr>
              <a:t>تعريف المصطلحات المتعلقة بمصدرية </a:t>
            </a:r>
            <a:r>
              <a:rPr lang="ar-SA" b="1" dirty="0" smtClean="0">
                <a:solidFill>
                  <a:schemeClr val="tx2"/>
                </a:solidFill>
              </a:rPr>
              <a:t>المعرفة عند الصوفية:</a:t>
            </a:r>
            <a:endParaRPr lang="ar-SA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b="1" dirty="0">
                <a:solidFill>
                  <a:srgbClr val="00B050"/>
                </a:solidFill>
              </a:rPr>
              <a:t>الإشراق</a:t>
            </a:r>
            <a:r>
              <a:rPr lang="ar-SA" b="1" dirty="0" smtClean="0">
                <a:solidFill>
                  <a:schemeClr val="tx2"/>
                </a:solidFill>
              </a:rPr>
              <a:t>: هو ظهور الأنوار العقلية ولمعانها وفيضانها على النفس.</a:t>
            </a:r>
            <a:endParaRPr lang="ar-SA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b="1" dirty="0">
                <a:solidFill>
                  <a:srgbClr val="00B050"/>
                </a:solidFill>
              </a:rPr>
              <a:t>الكشف</a:t>
            </a:r>
            <a:r>
              <a:rPr lang="ar-SA" b="1" dirty="0" smtClean="0">
                <a:solidFill>
                  <a:schemeClr val="tx2"/>
                </a:solidFill>
              </a:rPr>
              <a:t>: هو الاطلاع على ما وراء الحجاب من المعاني الغيبية والأمور الحقيقية وجودا أو شهودا.</a:t>
            </a:r>
            <a:endParaRPr lang="ar-SA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b="1" dirty="0">
                <a:solidFill>
                  <a:srgbClr val="00B050"/>
                </a:solidFill>
              </a:rPr>
              <a:t>الذوق</a:t>
            </a:r>
            <a:r>
              <a:rPr lang="ar-SA" b="1" dirty="0" smtClean="0">
                <a:solidFill>
                  <a:schemeClr val="tx2"/>
                </a:solidFill>
              </a:rPr>
              <a:t>: نور عرفاني يقذفه الحق بتجليه في قلوب أوليائه يفرقون به بين الحق والباطل من غير أن ينقلوا ذلك من كتاب.</a:t>
            </a:r>
            <a:endParaRPr lang="ar-SA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b="1" dirty="0">
                <a:solidFill>
                  <a:srgbClr val="00B050"/>
                </a:solidFill>
              </a:rPr>
              <a:t>البصيرة</a:t>
            </a:r>
            <a:r>
              <a:rPr lang="ar-SA" b="1" dirty="0" smtClean="0">
                <a:solidFill>
                  <a:schemeClr val="tx2"/>
                </a:solidFill>
              </a:rPr>
              <a:t>: هي الملكة التي ترى حقائق الأشياء وبواطنها.</a:t>
            </a:r>
            <a:endParaRPr lang="ar-SA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ar-SA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37863151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المعرفة الإشراقية وأصولها عند المتصوفة</a:t>
            </a:r>
          </a:p>
          <a:p>
            <a:pPr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1- مصدرية البصيرة للمعرفة عند الإشراقيين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لا ينكر </a:t>
            </a:r>
            <a:r>
              <a:rPr lang="ar-SA" b="1" dirty="0" smtClean="0">
                <a:solidFill>
                  <a:srgbClr val="00B050"/>
                </a:solidFill>
              </a:rPr>
              <a:t>الإشراقيون</a:t>
            </a:r>
            <a:r>
              <a:rPr lang="ar-SA" b="1" dirty="0" smtClean="0">
                <a:solidFill>
                  <a:schemeClr val="tx2"/>
                </a:solidFill>
              </a:rPr>
              <a:t> قيمة المصادر الأخرى للمعرفة ولكنهم يعتبرونها محدودة بنطاق ضيّق من المعرفة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لكل مصدر ميدانه (الحس والعقل والوحي)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ولكن تلك المصادر: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إما أن تكون محدودة بنطاق ضيق من المعرفة كالحس والعقل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وإما أن يكون المصدر غير محدود مثل الوحي الإلهي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فالبصيرة هي المصدر الوحيد الذي يستطيع معرفة أسرار العالم الغيبي.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6710776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4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0728"/>
            <a:ext cx="8435975" cy="5760640"/>
          </a:xfrm>
        </p:spPr>
        <p:txBody>
          <a:bodyPr/>
          <a:lstStyle/>
          <a:p>
            <a:pPr marL="0" indent="0" algn="just">
              <a:buNone/>
            </a:pPr>
            <a:r>
              <a:rPr lang="ar-SA" b="1" dirty="0" smtClean="0">
                <a:solidFill>
                  <a:srgbClr val="FF0000"/>
                </a:solidFill>
              </a:rPr>
              <a:t>2- ميدان المعرفة الإشراقية عند الإشراقيين</a:t>
            </a:r>
            <a:endParaRPr lang="ar-SA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المعرفة الإشراقية تتجاوز في وضوحها وإحاطتها مرامي المصادر الأخرى للمعرفة.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طريق الوصول: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ويقوم </a:t>
            </a:r>
            <a:r>
              <a:rPr lang="ar-SA" b="1" dirty="0" smtClean="0">
                <a:solidFill>
                  <a:srgbClr val="00B050"/>
                </a:solidFill>
              </a:rPr>
              <a:t>المنهج الإشراقي</a:t>
            </a:r>
            <a:r>
              <a:rPr lang="ar-SA" b="1" dirty="0" smtClean="0">
                <a:solidFill>
                  <a:schemeClr val="tx2"/>
                </a:solidFill>
              </a:rPr>
              <a:t> في تحصيل المعرفة على مبدأين اثنين: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rgbClr val="00B050"/>
                </a:solidFill>
              </a:rPr>
              <a:t>1-</a:t>
            </a:r>
            <a:r>
              <a:rPr lang="ar-SA" b="1" dirty="0" smtClean="0">
                <a:solidFill>
                  <a:schemeClr val="tx2"/>
                </a:solidFill>
              </a:rPr>
              <a:t> اعتبار الجانب المادي من الإنسان عائقا للروح عن التسامي إلى الملكوت الأعلى.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rgbClr val="00B050"/>
                </a:solidFill>
              </a:rPr>
              <a:t>2-</a:t>
            </a:r>
            <a:r>
              <a:rPr lang="ar-SA" b="1" dirty="0" smtClean="0">
                <a:solidFill>
                  <a:schemeClr val="tx2"/>
                </a:solidFill>
              </a:rPr>
              <a:t> النظر إلى الحواس والعقل  والعلم والقياس والاستدلال وغيرهاعلى أنها حاجز أمام المعرفة.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030342" cy="100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83558463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b="1" dirty="0">
                <a:solidFill>
                  <a:schemeClr val="tx2"/>
                </a:solidFill>
              </a:rPr>
              <a:t>ويقوم الإشراقي بالاستغراق التأمّلي وتعطيل منافذ </a:t>
            </a:r>
            <a:r>
              <a:rPr lang="ar-SA" b="1" dirty="0" smtClean="0">
                <a:solidFill>
                  <a:schemeClr val="tx2"/>
                </a:solidFill>
              </a:rPr>
              <a:t>المعرفة الحسية </a:t>
            </a:r>
            <a:r>
              <a:rPr lang="ar-SA" b="1" dirty="0">
                <a:solidFill>
                  <a:schemeClr val="tx2"/>
                </a:solidFill>
              </a:rPr>
              <a:t>وطرقها الاستدلالية. </a:t>
            </a:r>
            <a:r>
              <a:rPr lang="ar-SA" b="1" dirty="0" smtClean="0">
                <a:solidFill>
                  <a:schemeClr val="tx2"/>
                </a:solidFill>
              </a:rPr>
              <a:t> ويتم هذا في الفلسفة </a:t>
            </a:r>
            <a:r>
              <a:rPr lang="ar-SA" b="1" dirty="0" smtClean="0">
                <a:solidFill>
                  <a:srgbClr val="00B050"/>
                </a:solidFill>
              </a:rPr>
              <a:t>الهندوسية</a:t>
            </a:r>
            <a:r>
              <a:rPr lang="ar-SA" b="1" dirty="0" smtClean="0">
                <a:solidFill>
                  <a:schemeClr val="tx2"/>
                </a:solidFill>
              </a:rPr>
              <a:t> عن طريق </a:t>
            </a:r>
            <a:r>
              <a:rPr lang="ar-SA" b="1" dirty="0" smtClean="0">
                <a:solidFill>
                  <a:srgbClr val="00B050"/>
                </a:solidFill>
              </a:rPr>
              <a:t>النرفانا</a:t>
            </a:r>
            <a:r>
              <a:rPr lang="ar-SA" b="1" dirty="0" smtClean="0">
                <a:solidFill>
                  <a:schemeClr val="tx2"/>
                </a:solidFill>
              </a:rPr>
              <a:t> أي </a:t>
            </a:r>
            <a:r>
              <a:rPr lang="ar-SA" b="1" dirty="0" smtClean="0">
                <a:solidFill>
                  <a:srgbClr val="7030A0"/>
                </a:solidFill>
              </a:rPr>
              <a:t>الإمّحاء أو التلاشي</a:t>
            </a:r>
            <a:r>
              <a:rPr lang="ar-SA" b="1" dirty="0" smtClean="0">
                <a:solidFill>
                  <a:schemeClr val="tx2"/>
                </a:solidFill>
              </a:rPr>
              <a:t> وهو ما يسميه </a:t>
            </a:r>
            <a:r>
              <a:rPr lang="ar-SA" b="1" dirty="0" smtClean="0">
                <a:solidFill>
                  <a:srgbClr val="7030A0"/>
                </a:solidFill>
              </a:rPr>
              <a:t>متصوفة</a:t>
            </a:r>
            <a:r>
              <a:rPr lang="ar-SA" b="1" dirty="0" smtClean="0">
                <a:solidFill>
                  <a:schemeClr val="tx2"/>
                </a:solidFill>
              </a:rPr>
              <a:t> المسلمين بالفناء الذي يستطيع </a:t>
            </a:r>
            <a:r>
              <a:rPr lang="ar-SA" b="1" dirty="0" smtClean="0">
                <a:solidFill>
                  <a:srgbClr val="7030A0"/>
                </a:solidFill>
              </a:rPr>
              <a:t>البرهمي</a:t>
            </a:r>
            <a:r>
              <a:rPr lang="ar-SA" b="1" dirty="0" smtClean="0">
                <a:solidFill>
                  <a:schemeClr val="tx2"/>
                </a:solidFill>
              </a:rPr>
              <a:t> ان يحقق وجوده في إلهه </a:t>
            </a:r>
            <a:r>
              <a:rPr lang="ar-SA" b="1" dirty="0" smtClean="0">
                <a:solidFill>
                  <a:srgbClr val="7030A0"/>
                </a:solidFill>
              </a:rPr>
              <a:t>آتمان</a:t>
            </a:r>
            <a:r>
              <a:rPr lang="ar-SA" b="1" dirty="0" smtClean="0">
                <a:solidFill>
                  <a:schemeClr val="tx2"/>
                </a:solidFill>
              </a:rPr>
              <a:t>.</a:t>
            </a:r>
            <a:endParaRPr lang="ar-SA" b="1" dirty="0">
              <a:solidFill>
                <a:schemeClr val="tx2"/>
              </a:solidFill>
            </a:endParaRP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rgbClr val="FF0000"/>
                </a:solidFill>
              </a:rPr>
              <a:t>النتيجة</a:t>
            </a:r>
            <a:r>
              <a:rPr lang="ar-SA" b="1" dirty="0" smtClean="0">
                <a:solidFill>
                  <a:schemeClr val="tx2"/>
                </a:solidFill>
              </a:rPr>
              <a:t>: المعرفة الإشراقية أسمى من المعرفة الحسيّة التي لا تتجاوز ظواهر الأشياء.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وهي لا يمكن الوصول إليها بسهولة بل تحتاج إلى تصفية النفس وقطع العلائق بالمادة والاستغراق في التأمل الصرف في الحقيقة والاجتهاد في طلبها حتى تشرق أنوار المعرفة في البصيرة.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04178513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b="1" dirty="0" smtClean="0">
                <a:solidFill>
                  <a:srgbClr val="FF0000"/>
                </a:solidFill>
              </a:rPr>
              <a:t>3- </a:t>
            </a:r>
            <a:r>
              <a:rPr lang="ar-SA" b="1" dirty="0">
                <a:solidFill>
                  <a:srgbClr val="FF0000"/>
                </a:solidFill>
              </a:rPr>
              <a:t>أصول المعرفة الإشراقية عند متصوفة المسلمين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 المعرفة الإشراقية والإلهامية ليست خاصة بالصوفية بل هي </a:t>
            </a:r>
            <a:r>
              <a:rPr lang="ar-SA" b="1" dirty="0">
                <a:solidFill>
                  <a:schemeClr val="tx2"/>
                </a:solidFill>
              </a:rPr>
              <a:t>معرفة مشهورة عند كثير من الشعوب الأخرى منهم </a:t>
            </a:r>
            <a:r>
              <a:rPr lang="ar-SA" b="1" dirty="0">
                <a:solidFill>
                  <a:srgbClr val="002060"/>
                </a:solidFill>
              </a:rPr>
              <a:t>البراهمة</a:t>
            </a:r>
            <a:r>
              <a:rPr lang="ar-SA" b="1" dirty="0">
                <a:solidFill>
                  <a:schemeClr val="tx2"/>
                </a:solidFill>
              </a:rPr>
              <a:t> </a:t>
            </a:r>
            <a:r>
              <a:rPr lang="ar-SA" b="1" dirty="0">
                <a:solidFill>
                  <a:srgbClr val="0070C0"/>
                </a:solidFill>
              </a:rPr>
              <a:t>والأفلاطونيين</a:t>
            </a:r>
            <a:r>
              <a:rPr lang="ar-SA" b="1" dirty="0" smtClean="0">
                <a:solidFill>
                  <a:schemeClr val="tx2"/>
                </a:solidFill>
              </a:rPr>
              <a:t>. وفي الفلسفة اليونانية كان رئيس الإشراقيين </a:t>
            </a:r>
            <a:r>
              <a:rPr lang="ar-SA" b="1" dirty="0" smtClean="0">
                <a:solidFill>
                  <a:srgbClr val="FFC000"/>
                </a:solidFill>
              </a:rPr>
              <a:t>أفلاطون</a:t>
            </a:r>
            <a:r>
              <a:rPr lang="ar-SA" b="1" dirty="0" smtClean="0">
                <a:solidFill>
                  <a:schemeClr val="tx2"/>
                </a:solidFill>
              </a:rPr>
              <a:t> كما أن رئيس المشائين </a:t>
            </a:r>
            <a:r>
              <a:rPr lang="ar-SA" b="1" dirty="0" smtClean="0">
                <a:solidFill>
                  <a:srgbClr val="FFC000"/>
                </a:solidFill>
              </a:rPr>
              <a:t>أرسطو</a:t>
            </a:r>
            <a:r>
              <a:rPr lang="ar-SA" b="1" dirty="0" smtClean="0">
                <a:solidFill>
                  <a:schemeClr val="tx2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وكذلك </a:t>
            </a:r>
            <a:r>
              <a:rPr lang="ar-SA" b="1" dirty="0" smtClean="0">
                <a:solidFill>
                  <a:srgbClr val="00B050"/>
                </a:solidFill>
              </a:rPr>
              <a:t>البراهمة</a:t>
            </a:r>
            <a:r>
              <a:rPr lang="ar-SA" b="1" dirty="0" smtClean="0">
                <a:solidFill>
                  <a:schemeClr val="tx2"/>
                </a:solidFill>
              </a:rPr>
              <a:t> عند </a:t>
            </a:r>
            <a:r>
              <a:rPr lang="ar-SA" b="1" dirty="0" smtClean="0">
                <a:solidFill>
                  <a:srgbClr val="00B050"/>
                </a:solidFill>
              </a:rPr>
              <a:t>الهنود</a:t>
            </a:r>
            <a:r>
              <a:rPr lang="ar-SA" b="1" dirty="0" smtClean="0">
                <a:solidFill>
                  <a:schemeClr val="tx2"/>
                </a:solidFill>
              </a:rPr>
              <a:t> يمثلون طبقة الإشراقيين القادرين على معرفة الغيب عن طريق نور البصيرة، وكذلك </a:t>
            </a:r>
            <a:r>
              <a:rPr lang="ar-SA" b="1" dirty="0" smtClean="0">
                <a:solidFill>
                  <a:srgbClr val="00B050"/>
                </a:solidFill>
              </a:rPr>
              <a:t>الكهنة</a:t>
            </a:r>
            <a:r>
              <a:rPr lang="ar-SA" b="1" dirty="0" smtClean="0">
                <a:solidFill>
                  <a:schemeClr val="tx2"/>
                </a:solidFill>
              </a:rPr>
              <a:t> عند قدماء </a:t>
            </a:r>
            <a:r>
              <a:rPr lang="ar-SA" b="1" dirty="0" smtClean="0">
                <a:solidFill>
                  <a:srgbClr val="00B050"/>
                </a:solidFill>
              </a:rPr>
              <a:t>المصريين</a:t>
            </a:r>
            <a:r>
              <a:rPr lang="ar-SA" b="1" dirty="0" smtClean="0">
                <a:solidFill>
                  <a:schemeClr val="tx2"/>
                </a:solidFill>
              </a:rPr>
              <a:t>. وكان في المسيحية قديسون إشراقيون مثل القديس </a:t>
            </a:r>
            <a:r>
              <a:rPr lang="ar-SA" b="1" dirty="0" err="1" smtClean="0">
                <a:solidFill>
                  <a:srgbClr val="00B050"/>
                </a:solidFill>
              </a:rPr>
              <a:t>أوغسطين</a:t>
            </a:r>
            <a:r>
              <a:rPr lang="ar-SA" b="1" dirty="0" smtClean="0">
                <a:solidFill>
                  <a:schemeClr val="tx2"/>
                </a:solidFill>
              </a:rPr>
              <a:t> الذي يرى أن النفس الزكية ترى المعقولات بفضل الإشراق الإلهي.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77302618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ar-SA" sz="3800" b="1" dirty="0" smtClean="0">
                <a:solidFill>
                  <a:schemeClr val="tx2"/>
                </a:solidFill>
              </a:rPr>
              <a:t>أما في الإسلام فأصحاب هذا النمط من المعرفة هم </a:t>
            </a:r>
            <a:r>
              <a:rPr lang="ar-SA" sz="3800" b="1" dirty="0" smtClean="0">
                <a:solidFill>
                  <a:srgbClr val="00B050"/>
                </a:solidFill>
              </a:rPr>
              <a:t>المتصوفة</a:t>
            </a:r>
            <a:r>
              <a:rPr lang="ar-SA" sz="3800" b="1" dirty="0" smtClean="0">
                <a:solidFill>
                  <a:schemeClr val="tx2"/>
                </a:solidFill>
              </a:rPr>
              <a:t>. وقد اختلفوا في أصل التصوف. فمنهم من يرجعه إلى أصول </a:t>
            </a:r>
            <a:r>
              <a:rPr lang="ar-SA" sz="3800" b="1" dirty="0" smtClean="0">
                <a:solidFill>
                  <a:srgbClr val="00B050"/>
                </a:solidFill>
              </a:rPr>
              <a:t>هندية</a:t>
            </a:r>
            <a:r>
              <a:rPr lang="ar-SA" sz="3800" b="1" dirty="0" smtClean="0">
                <a:solidFill>
                  <a:schemeClr val="tx2"/>
                </a:solidFill>
              </a:rPr>
              <a:t> أو </a:t>
            </a:r>
            <a:r>
              <a:rPr lang="ar-SA" sz="3800" b="1" dirty="0" smtClean="0">
                <a:solidFill>
                  <a:srgbClr val="00B050"/>
                </a:solidFill>
              </a:rPr>
              <a:t>مجوسية</a:t>
            </a:r>
            <a:r>
              <a:rPr lang="ar-SA" sz="3800" b="1" dirty="0" smtClean="0">
                <a:solidFill>
                  <a:schemeClr val="tx2"/>
                </a:solidFill>
              </a:rPr>
              <a:t> أو إلى الإشراقية </a:t>
            </a:r>
            <a:r>
              <a:rPr lang="ar-SA" sz="3800" b="1" dirty="0" smtClean="0">
                <a:solidFill>
                  <a:srgbClr val="00B050"/>
                </a:solidFill>
              </a:rPr>
              <a:t>الأفلاطونية</a:t>
            </a:r>
            <a:r>
              <a:rPr lang="ar-SA" sz="3800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Char char="-"/>
            </a:pPr>
            <a:r>
              <a:rPr lang="ar-SA" sz="3800" b="1" dirty="0" smtClean="0">
                <a:solidFill>
                  <a:schemeClr val="tx2"/>
                </a:solidFill>
              </a:rPr>
              <a:t>وهناك </a:t>
            </a:r>
            <a:r>
              <a:rPr lang="ar-SA" sz="3800" b="1" dirty="0">
                <a:solidFill>
                  <a:schemeClr val="tx2"/>
                </a:solidFill>
              </a:rPr>
              <a:t>من جعل له أصولا إسلامية تعود إلى </a:t>
            </a:r>
            <a:r>
              <a:rPr lang="ar-SA" sz="3800" b="1" dirty="0">
                <a:solidFill>
                  <a:srgbClr val="7030A0"/>
                </a:solidFill>
              </a:rPr>
              <a:t>الزهد</a:t>
            </a:r>
            <a:r>
              <a:rPr lang="ar-SA" sz="3800" b="1" dirty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ar-SA" sz="3800" b="1" dirty="0" smtClean="0">
                <a:solidFill>
                  <a:schemeClr val="tx2"/>
                </a:solidFill>
              </a:rPr>
              <a:t>أصحاب الرأي الأول يستندون إلى التشابه الكبير بين منهج الصوفية ومنهج الاشراقيين في الأمم الأخرى. </a:t>
            </a:r>
            <a:endParaRPr lang="ar-SA" sz="38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20670628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800" b="1" dirty="0" smtClean="0">
                <a:solidFill>
                  <a:schemeClr val="tx2"/>
                </a:solidFill>
              </a:rPr>
              <a:t>أما أصحاب الرأي الثاني فيعتمدون على أدلة قرآنية لاثبات رأيهم ومنها:</a:t>
            </a:r>
          </a:p>
          <a:p>
            <a:pPr algn="just">
              <a:buFontTx/>
              <a:buNone/>
            </a:pPr>
            <a:r>
              <a:rPr lang="ar-SA" sz="3800" b="1" dirty="0" smtClean="0">
                <a:solidFill>
                  <a:schemeClr val="tx2"/>
                </a:solidFill>
              </a:rPr>
              <a:t>قول الله تعالى:</a:t>
            </a:r>
            <a:r>
              <a:rPr lang="en-US" sz="3800" b="1" dirty="0" smtClean="0">
                <a:solidFill>
                  <a:schemeClr val="tx2"/>
                </a:solidFill>
              </a:rPr>
              <a:t>] </a:t>
            </a:r>
            <a:r>
              <a:rPr lang="ar-SA" sz="3800" b="1" dirty="0">
                <a:solidFill>
                  <a:schemeClr val="tx2"/>
                </a:solidFill>
              </a:rPr>
              <a:t>إِنْ تَتَّقُوا اللَّهَ يَجْعَلْ لَكُمْ فُرْقَانًا </a:t>
            </a:r>
            <a:r>
              <a:rPr lang="en-US" sz="3800" b="1" dirty="0" smtClean="0">
                <a:solidFill>
                  <a:schemeClr val="tx2"/>
                </a:solidFill>
              </a:rPr>
              <a:t>[</a:t>
            </a:r>
            <a:r>
              <a:rPr lang="ar-SA" sz="3800" b="1" dirty="0" smtClean="0">
                <a:solidFill>
                  <a:schemeClr val="tx2"/>
                </a:solidFill>
              </a:rPr>
              <a:t>، </a:t>
            </a:r>
          </a:p>
          <a:p>
            <a:pPr algn="just">
              <a:buFontTx/>
              <a:buNone/>
            </a:pPr>
            <a:r>
              <a:rPr lang="ar-SA" sz="3800" b="1" dirty="0" smtClean="0">
                <a:solidFill>
                  <a:schemeClr val="tx2"/>
                </a:solidFill>
              </a:rPr>
              <a:t>وقوله تعالى:</a:t>
            </a:r>
            <a:r>
              <a:rPr lang="en-US" sz="3800" b="1" dirty="0" smtClean="0">
                <a:solidFill>
                  <a:schemeClr val="tx2"/>
                </a:solidFill>
              </a:rPr>
              <a:t>]</a:t>
            </a:r>
            <a:r>
              <a:rPr lang="ar-SA" sz="3800" b="1" dirty="0">
                <a:solidFill>
                  <a:schemeClr val="tx2"/>
                </a:solidFill>
              </a:rPr>
              <a:t> وَالَّذِينَ جَاهَدُوا فِينَا لَنَهْدِيَنَّهُمْ سُبُلَنَا </a:t>
            </a:r>
            <a:r>
              <a:rPr lang="en-US" sz="3800" b="1" dirty="0" smtClean="0">
                <a:solidFill>
                  <a:schemeClr val="tx2"/>
                </a:solidFill>
              </a:rPr>
              <a:t>[</a:t>
            </a:r>
            <a:r>
              <a:rPr lang="ar-SA" sz="3800" b="1" dirty="0" smtClean="0">
                <a:solidFill>
                  <a:schemeClr val="tx2"/>
                </a:solidFill>
              </a:rPr>
              <a:t>،</a:t>
            </a:r>
          </a:p>
          <a:p>
            <a:pPr algn="just">
              <a:buFontTx/>
              <a:buNone/>
            </a:pPr>
            <a:r>
              <a:rPr lang="ar-SA" sz="3800" b="1" dirty="0" smtClean="0">
                <a:solidFill>
                  <a:schemeClr val="tx2"/>
                </a:solidFill>
              </a:rPr>
              <a:t>وقوله تعالى:</a:t>
            </a:r>
            <a:r>
              <a:rPr lang="en-US" sz="3800" b="1" dirty="0" smtClean="0">
                <a:solidFill>
                  <a:schemeClr val="tx2"/>
                </a:solidFill>
              </a:rPr>
              <a:t>]</a:t>
            </a:r>
            <a:r>
              <a:rPr lang="ar-SA" sz="3800" b="1" dirty="0">
                <a:solidFill>
                  <a:schemeClr val="tx2"/>
                </a:solidFill>
              </a:rPr>
              <a:t> إِنَّ فِي ذَلِكَ لَآَيَاتٍ لِلْمُتَوَسِّمِينَ </a:t>
            </a:r>
            <a:r>
              <a:rPr lang="en-US" sz="3800" b="1" dirty="0" smtClean="0">
                <a:solidFill>
                  <a:schemeClr val="tx2"/>
                </a:solidFill>
              </a:rPr>
              <a:t>[</a:t>
            </a:r>
            <a:r>
              <a:rPr lang="ar-SA" sz="3800" b="1" dirty="0" smtClean="0">
                <a:solidFill>
                  <a:schemeClr val="tx2"/>
                </a:solidFill>
              </a:rPr>
              <a:t>.</a:t>
            </a:r>
            <a:endParaRPr lang="ar-SA" sz="3800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sz="3800" b="1" dirty="0" smtClean="0">
                <a:solidFill>
                  <a:schemeClr val="tx2"/>
                </a:solidFill>
              </a:rPr>
              <a:t>		ولكن هذه الآيات ليست دليلا على المعرفة الكشفية وينبغي على المسلم أن لا يتعسف في تفسيرها بما لا تحتمله.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96184455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ctr">
              <a:buNone/>
            </a:pPr>
            <a:r>
              <a:rPr lang="ar-SA" sz="5400" b="1" dirty="0" smtClean="0">
                <a:solidFill>
                  <a:schemeClr val="tx2"/>
                </a:solidFill>
              </a:rPr>
              <a:t>الإلهام في الإسلام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	</a:t>
            </a:r>
            <a:r>
              <a:rPr lang="ar-SA" sz="4800" b="1" dirty="0" smtClean="0">
                <a:solidFill>
                  <a:schemeClr val="tx2"/>
                </a:solidFill>
              </a:rPr>
              <a:t>للإلهام المعترف به في الإسلام شرط في ذاته وشرط في مدّعيه. و</a:t>
            </a:r>
            <a:r>
              <a:rPr lang="ar-SA" sz="4800" b="1" dirty="0" smtClean="0">
                <a:solidFill>
                  <a:srgbClr val="7030A0"/>
                </a:solidFill>
              </a:rPr>
              <a:t>الشرط في مدعيه</a:t>
            </a:r>
            <a:r>
              <a:rPr lang="ar-SA" sz="4800" b="1" dirty="0" smtClean="0">
                <a:solidFill>
                  <a:schemeClr val="tx2"/>
                </a:solidFill>
              </a:rPr>
              <a:t> هو الالتزام الصادق بالشريعة الإسلامية في كل حركاته وسكناته. ولذلك أخطأ الصوفية الذين اعتبروا أن الإشراق لا يقتضي الانشغال بالعبادات.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58042024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4400" dirty="0" smtClean="0"/>
              <a:t>	حيث </a:t>
            </a:r>
            <a:r>
              <a:rPr lang="ar-SA" sz="4400" dirty="0"/>
              <a:t>يجلس أحدهم خالياً ويكرر لفظ الجلالة إلى أن يكون الإشراق .</a:t>
            </a:r>
          </a:p>
          <a:p>
            <a:pPr marL="0" indent="0" algn="just">
              <a:buNone/>
            </a:pPr>
            <a:r>
              <a:rPr lang="ar-SA" sz="4400" dirty="0" smtClean="0"/>
              <a:t>	وقد </a:t>
            </a:r>
            <a:r>
              <a:rPr lang="ar-SA" sz="4400" dirty="0"/>
              <a:t>خالف الصوفية منهج الرسول </a:t>
            </a:r>
            <a:r>
              <a:rPr lang="ar-SA" sz="4400" dirty="0">
                <a:latin typeface="Lotus Linotype" pitchFamily="2" charset="-78"/>
                <a:cs typeface="Lotus Linotype" pitchFamily="2" charset="-78"/>
                <a:sym typeface="AGA Arabesque"/>
              </a:rPr>
              <a:t> </a:t>
            </a:r>
            <a:r>
              <a:rPr lang="ar-SA" sz="4400" dirty="0"/>
              <a:t>وصحابته  عندما جعلوا الهدف المقصود هو المعرفة ؛ والذي حصل للرسول </a:t>
            </a:r>
            <a:r>
              <a:rPr lang="ar-SA" sz="4400" dirty="0" smtClean="0">
                <a:latin typeface="Lotus Linotype" pitchFamily="2" charset="-78"/>
                <a:cs typeface="Lotus Linotype" pitchFamily="2" charset="-78"/>
                <a:sym typeface="AGA Arabesque"/>
              </a:rPr>
              <a:t> </a:t>
            </a:r>
            <a:r>
              <a:rPr lang="ar-SA" sz="4400" dirty="0" smtClean="0"/>
              <a:t>وصحابته </a:t>
            </a:r>
            <a:r>
              <a:rPr lang="ar-SA" sz="4400" dirty="0"/>
              <a:t>من معرفة إنما كان منة من الله تعالى دون استشراف منهم أو جلسات </a:t>
            </a:r>
            <a:r>
              <a:rPr lang="ar-SA" sz="4400" dirty="0" smtClean="0"/>
              <a:t>انتظار.</a:t>
            </a:r>
            <a:endParaRPr lang="ar-SA" sz="44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146180216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4000" dirty="0" smtClean="0"/>
              <a:t>	وقد </a:t>
            </a:r>
            <a:r>
              <a:rPr lang="ar-SA" sz="4000" dirty="0"/>
              <a:t>وعي هذه الحقيقة بعض الصوفية فحذر من الانقطاع لهذا الهدف والغفلة عن الهدف الأسمى المطلوب من </a:t>
            </a:r>
            <a:r>
              <a:rPr lang="ar-SA" sz="4000" dirty="0" smtClean="0"/>
              <a:t>الشخص، </a:t>
            </a:r>
            <a:r>
              <a:rPr lang="ar-SA" sz="4000" dirty="0"/>
              <a:t>يقول أبو علي </a:t>
            </a:r>
            <a:r>
              <a:rPr lang="ar-SA" sz="4000" dirty="0" smtClean="0"/>
              <a:t> </a:t>
            </a:r>
            <a:r>
              <a:rPr lang="ar-SA" sz="4000" dirty="0" err="1" smtClean="0"/>
              <a:t>الجوزجاني</a:t>
            </a:r>
            <a:r>
              <a:rPr lang="ar-SA" sz="4000" dirty="0"/>
              <a:t>: (كن طالباً للاستقامة لا طالباً للكرامة فسبيل الصادق مطالبته النفس بالاستقامة ، فهي كل كرامة ، ثم إذا وقع في طريقه شيء خارق كان كأن لم يقع ، ولا يبالي ، ولا ينقص بذلك ، وإنما ينقص بالإخلال بواجب حق الاستقامة ).</a:t>
            </a:r>
          </a:p>
          <a:p>
            <a:pPr algn="just">
              <a:buFontTx/>
              <a:buNone/>
            </a:pPr>
            <a:endParaRPr lang="ar-SA" sz="3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777438564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3600" dirty="0" smtClean="0"/>
              <a:t>	</a:t>
            </a:r>
            <a:r>
              <a:rPr lang="ar-SA" sz="6000" dirty="0" smtClean="0"/>
              <a:t>وأما </a:t>
            </a:r>
            <a:r>
              <a:rPr lang="ar-SA" sz="6000" dirty="0"/>
              <a:t>قول بعضهم : إن لهم في هذا الشأن أسوة حسنة </a:t>
            </a:r>
            <a:r>
              <a:rPr lang="ar-SA" sz="6000" dirty="0" smtClean="0"/>
              <a:t>بالرسول </a:t>
            </a:r>
            <a:r>
              <a:rPr lang="ar-SA" sz="6000" dirty="0">
                <a:latin typeface="Lotus Linotype" pitchFamily="2" charset="-78"/>
                <a:cs typeface="Lotus Linotype" pitchFamily="2" charset="-78"/>
                <a:sym typeface="AGA Arabesque"/>
              </a:rPr>
              <a:t> </a:t>
            </a:r>
            <a:r>
              <a:rPr lang="ar-SA" sz="6000" dirty="0"/>
              <a:t>حينما كان </a:t>
            </a:r>
            <a:r>
              <a:rPr lang="ar-SA" sz="6000" dirty="0" err="1"/>
              <a:t>يتحنث</a:t>
            </a:r>
            <a:r>
              <a:rPr lang="ar-SA" sz="6000" dirty="0"/>
              <a:t> في غار حراء –قبل البعثة- فقد تبين بطلان الاحتجاج به بحكم أنه مما كان قبل البعثة ولم يأتي ما </a:t>
            </a:r>
            <a:r>
              <a:rPr lang="ar-SA" sz="6000" dirty="0" smtClean="0"/>
              <a:t>يؤيده. </a:t>
            </a:r>
          </a:p>
          <a:p>
            <a:pPr marL="0" indent="0" algn="just">
              <a:buNone/>
            </a:pPr>
            <a:endParaRPr lang="ar-SA" sz="4000" dirty="0"/>
          </a:p>
          <a:p>
            <a:pPr algn="just">
              <a:buFontTx/>
              <a:buNone/>
            </a:pPr>
            <a:endParaRPr lang="ar-SA" sz="3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1313371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4000" dirty="0" smtClean="0"/>
              <a:t>	كما </a:t>
            </a:r>
            <a:r>
              <a:rPr lang="ar-SA" sz="4000" dirty="0"/>
              <a:t>أن القول بهذا التطلع على استشراف العوالم الغيبية مما تبطله ظروف النبي </a:t>
            </a:r>
            <a:r>
              <a:rPr lang="ar-SA" sz="4000" dirty="0">
                <a:latin typeface="Lotus Linotype" pitchFamily="2" charset="-78"/>
                <a:cs typeface="Lotus Linotype" pitchFamily="2" charset="-78"/>
                <a:sym typeface="AGA Arabesque"/>
              </a:rPr>
              <a:t> </a:t>
            </a:r>
            <a:r>
              <a:rPr lang="ar-SA" sz="4000" dirty="0"/>
              <a:t>بدليل أن فزع حينما جاءه الوحي بل في هذا </a:t>
            </a:r>
            <a:r>
              <a:rPr lang="ar-SA" sz="4000" dirty="0" err="1"/>
              <a:t>الإدعاء</a:t>
            </a:r>
            <a:r>
              <a:rPr lang="ar-SA" sz="4000" dirty="0"/>
              <a:t> تصديقاً لمزاعم المستشرقين الذين يقولون : إن محمداً كان يتطلع أن يكون النبي الذي تبشر به الكتب </a:t>
            </a:r>
            <a:r>
              <a:rPr lang="ar-SA" sz="4000" dirty="0" smtClean="0"/>
              <a:t>المقدسة؛ </a:t>
            </a:r>
            <a:r>
              <a:rPr lang="ar-SA" sz="4000" dirty="0"/>
              <a:t>وأنه اتجه إلى الغار راجياً نزول الوحي وأنه من فرط استغراقه صار يخيل </a:t>
            </a:r>
            <a:r>
              <a:rPr lang="ar-SA" sz="4000" dirty="0" smtClean="0"/>
              <a:t>إليه أن </a:t>
            </a:r>
            <a:r>
              <a:rPr lang="ar-SA" sz="4000" dirty="0"/>
              <a:t>يوحي إليه . وهكذا يكون المنهج والغاية خارجاً عن حدود الشرع الإسلامي.</a:t>
            </a:r>
          </a:p>
          <a:p>
            <a:pPr marL="0" indent="0" algn="just">
              <a:buNone/>
            </a:pPr>
            <a:endParaRPr lang="ar-SA" sz="3600" dirty="0"/>
          </a:p>
          <a:p>
            <a:pPr marL="0" indent="0" algn="just">
              <a:buNone/>
            </a:pPr>
            <a:endParaRPr lang="ar-SA" sz="4000" dirty="0"/>
          </a:p>
          <a:p>
            <a:pPr algn="just">
              <a:buFontTx/>
              <a:buNone/>
            </a:pPr>
            <a:endParaRPr lang="ar-SA" sz="3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1338820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تمت المحاضرة السابعة بحمد الله تعالى</a:t>
            </a:r>
          </a:p>
          <a:p>
            <a:pPr algn="ctr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26651490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8711</TotalTime>
  <Words>545</Words>
  <Application>Microsoft Office PowerPoint</Application>
  <PresentationFormat>عرض على الشاشة (3:4)‏</PresentationFormat>
  <Paragraphs>73</Paragraphs>
  <Slides>17</Slides>
  <Notes>12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microsoft</cp:lastModifiedBy>
  <cp:revision>330</cp:revision>
  <dcterms:created xsi:type="dcterms:W3CDTF">2007-02-01T07:37:04Z</dcterms:created>
  <dcterms:modified xsi:type="dcterms:W3CDTF">2016-03-14T22:40:50Z</dcterms:modified>
</cp:coreProperties>
</file>