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34"/>
  </p:notesMasterIdLst>
  <p:sldIdLst>
    <p:sldId id="380" r:id="rId3"/>
    <p:sldId id="381" r:id="rId4"/>
    <p:sldId id="382" r:id="rId5"/>
    <p:sldId id="383" r:id="rId6"/>
    <p:sldId id="386" r:id="rId7"/>
    <p:sldId id="387" r:id="rId8"/>
    <p:sldId id="388" r:id="rId9"/>
    <p:sldId id="389" r:id="rId10"/>
    <p:sldId id="390" r:id="rId11"/>
    <p:sldId id="384" r:id="rId12"/>
    <p:sldId id="391" r:id="rId13"/>
    <p:sldId id="392" r:id="rId14"/>
    <p:sldId id="393" r:id="rId15"/>
    <p:sldId id="394" r:id="rId16"/>
    <p:sldId id="396" r:id="rId17"/>
    <p:sldId id="397" r:id="rId18"/>
    <p:sldId id="398" r:id="rId19"/>
    <p:sldId id="400" r:id="rId20"/>
    <p:sldId id="401" r:id="rId21"/>
    <p:sldId id="399" r:id="rId22"/>
    <p:sldId id="402" r:id="rId23"/>
    <p:sldId id="403" r:id="rId24"/>
    <p:sldId id="404" r:id="rId25"/>
    <p:sldId id="405" r:id="rId26"/>
    <p:sldId id="406" r:id="rId27"/>
    <p:sldId id="407" r:id="rId28"/>
    <p:sldId id="408" r:id="rId29"/>
    <p:sldId id="409" r:id="rId30"/>
    <p:sldId id="410" r:id="rId31"/>
    <p:sldId id="411" r:id="rId32"/>
    <p:sldId id="395" r:id="rId3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00"/>
    <a:srgbClr val="33CCFF"/>
    <a:srgbClr val="000099"/>
    <a:srgbClr val="C0821C"/>
    <a:srgbClr val="E7B057"/>
    <a:srgbClr val="FBE93B"/>
    <a:srgbClr val="D4D4CA"/>
    <a:srgbClr val="CDA307"/>
    <a:srgbClr val="99A10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31" autoAdjust="0"/>
    <p:restoredTop sz="94667" autoAdjust="0"/>
  </p:normalViewPr>
  <p:slideViewPr>
    <p:cSldViewPr>
      <p:cViewPr>
        <p:scale>
          <a:sx n="70" d="100"/>
          <a:sy n="70" d="100"/>
        </p:scale>
        <p:origin x="-1374" y="-78"/>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06-06-1437</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 xmlns:p14="http://schemas.microsoft.com/office/powerpoint/2010/main"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4</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5</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6</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7</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8</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9</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10</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11</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12</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13</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14</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15</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16</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17</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18</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19</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20</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21</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22</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23</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24</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25</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26</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27</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28</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29</a:t>
            </a:fld>
            <a:endParaRPr lang="ar-TN"/>
          </a:p>
        </p:txBody>
      </p:sp>
    </p:spTree>
    <p:extLst>
      <p:ext uri="{BB962C8B-B14F-4D97-AF65-F5344CB8AC3E}">
        <p14:creationId xmlns="" xmlns:p14="http://schemas.microsoft.com/office/powerpoint/2010/main" val="576398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080AC66-63D3-4E33-986A-1FB1C61856E9}" type="slidenum">
              <a:rPr lang="ar-TN" smtClean="0"/>
              <a:pPr/>
              <a:t>30</a:t>
            </a:fld>
            <a:endParaRPr lang="ar-TN"/>
          </a:p>
        </p:txBody>
      </p:sp>
    </p:spTree>
    <p:extLst>
      <p:ext uri="{BB962C8B-B14F-4D97-AF65-F5344CB8AC3E}">
        <p14:creationId xmlns="" xmlns:p14="http://schemas.microsoft.com/office/powerpoint/2010/main" val="576398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r>
              <a:rPr lang="en-US" smtClean="0"/>
              <a:t>4</a:t>
            </a:r>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r>
              <a:rPr lang="en-US" smtClean="0"/>
              <a:t>4</a:t>
            </a:r>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4</a:t>
            </a:r>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gif"/></Relationships>
</file>

<file path=ppt/slides/_rels/slide3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6000" b="1" dirty="0" smtClean="0">
                <a:solidFill>
                  <a:srgbClr val="003366"/>
                </a:solidFill>
                <a:latin typeface="Andalus" pitchFamily="18" charset="-78"/>
                <a:cs typeface="Al-Mothnna" pitchFamily="2" charset="-78"/>
              </a:rPr>
              <a:t>بسم الله الرحمن الرحيم</a:t>
            </a:r>
          </a:p>
          <a:p>
            <a:pPr algn="ctr">
              <a:buNone/>
            </a:pPr>
            <a:r>
              <a:rPr lang="ar-SA" sz="4000" b="1" dirty="0">
                <a:solidFill>
                  <a:srgbClr val="000099"/>
                </a:solidFill>
              </a:rPr>
              <a:t>المحاضرة </a:t>
            </a:r>
            <a:r>
              <a:rPr lang="ar-SA" sz="4000" b="1" dirty="0" smtClean="0">
                <a:solidFill>
                  <a:srgbClr val="000099"/>
                </a:solidFill>
              </a:rPr>
              <a:t>الثامنة</a:t>
            </a:r>
            <a:endParaRPr lang="ar-SA" sz="4000" b="1" dirty="0" smtClean="0">
              <a:solidFill>
                <a:srgbClr val="003366"/>
              </a:solidFill>
              <a:latin typeface="Andalus" pitchFamily="18" charset="-78"/>
              <a:cs typeface="Al-Mothnna" pitchFamily="2" charset="-78"/>
            </a:endParaRPr>
          </a:p>
          <a:p>
            <a:pPr algn="ctr">
              <a:buFontTx/>
              <a:buNone/>
            </a:pPr>
            <a:r>
              <a:rPr lang="ar-SA" sz="5400" b="1" dirty="0" smtClean="0">
                <a:solidFill>
                  <a:srgbClr val="FF0000"/>
                </a:solidFill>
                <a:latin typeface="Andalus" pitchFamily="18" charset="-78"/>
                <a:cs typeface="Al-Mothnna" pitchFamily="2" charset="-78"/>
              </a:rPr>
              <a:t>مقرر نظرية المعرفة</a:t>
            </a:r>
          </a:p>
          <a:p>
            <a:pPr algn="ctr">
              <a:buFontTx/>
              <a:buNone/>
            </a:pPr>
            <a:r>
              <a:rPr lang="ar-SA" sz="4800" b="1" dirty="0" smtClean="0">
                <a:solidFill>
                  <a:srgbClr val="FF0000"/>
                </a:solidFill>
                <a:latin typeface="Andalus" pitchFamily="18" charset="-78"/>
                <a:cs typeface="Al-Mothnna" pitchFamily="2" charset="-78"/>
              </a:rPr>
              <a:t>المستوى السادس</a:t>
            </a:r>
          </a:p>
          <a:p>
            <a:pPr algn="ctr">
              <a:buFontTx/>
              <a:buNone/>
            </a:pPr>
            <a:r>
              <a:rPr lang="ar-SA" sz="5400" b="1" dirty="0" smtClean="0">
                <a:solidFill>
                  <a:srgbClr val="FF0000"/>
                </a:solidFill>
                <a:latin typeface="Andalus" pitchFamily="18" charset="-78"/>
                <a:cs typeface="Al-Mothnna" pitchFamily="2" charset="-78"/>
              </a:rPr>
              <a:t>د. محمد أسود</a:t>
            </a:r>
            <a:endParaRPr lang="ar-SA" sz="5400" b="1" dirty="0" smtClean="0">
              <a:solidFill>
                <a:srgbClr val="003366"/>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868683104"/>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5400" b="1" dirty="0" smtClean="0">
              <a:solidFill>
                <a:srgbClr val="FF0000"/>
              </a:solidFill>
            </a:endParaRPr>
          </a:p>
          <a:p>
            <a:pPr algn="ctr">
              <a:buFontTx/>
              <a:buNone/>
            </a:pPr>
            <a:endParaRPr lang="ar-SA" sz="5400" b="1" dirty="0">
              <a:solidFill>
                <a:srgbClr val="FF0000"/>
              </a:solidFill>
            </a:endParaRPr>
          </a:p>
          <a:p>
            <a:pPr algn="ctr">
              <a:buFontTx/>
              <a:buNone/>
            </a:pPr>
            <a:r>
              <a:rPr lang="ar-SA" sz="5400" b="1" dirty="0" smtClean="0">
                <a:solidFill>
                  <a:srgbClr val="FF0000"/>
                </a:solidFill>
              </a:rPr>
              <a:t>مواضيع المحاضرة الثامنة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690859917"/>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r>
              <a:rPr lang="ar-SA" sz="5400" b="1" dirty="0"/>
              <a:t>تتمة الإلهام في </a:t>
            </a:r>
            <a:r>
              <a:rPr lang="ar-SA" sz="5400" b="1" dirty="0" smtClean="0"/>
              <a:t>الإسلام </a:t>
            </a:r>
          </a:p>
          <a:p>
            <a:pPr algn="just">
              <a:buFontTx/>
              <a:buNone/>
            </a:pPr>
            <a:r>
              <a:rPr lang="ar-SA" sz="5400" b="1" dirty="0" smtClean="0"/>
              <a:t>		الشرط </a:t>
            </a:r>
            <a:r>
              <a:rPr lang="ar-SA" sz="5400" b="1" dirty="0"/>
              <a:t>المتعلق بالإلهام ذاته، مصدر الإلهام، إلهام الأنبياء ورؤياهم، (251- 266).</a:t>
            </a:r>
            <a:endParaRPr lang="ar-SA" sz="5400" b="1" dirty="0" smtClean="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283799641"/>
      </p:ext>
    </p:extLst>
  </p:cSld>
  <p:clrMapOvr>
    <a:masterClrMapping/>
  </p:clrMapOvr>
  <p:transition>
    <p:wipe dir="u"/>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ctr">
              <a:buNone/>
            </a:pPr>
            <a:r>
              <a:rPr lang="ar-SA" sz="5400" b="1" dirty="0" smtClean="0">
                <a:solidFill>
                  <a:schemeClr val="tx2"/>
                </a:solidFill>
              </a:rPr>
              <a:t>تتمة الإلهام في الإسلام</a:t>
            </a:r>
          </a:p>
          <a:p>
            <a:pPr marL="0" indent="0" algn="just">
              <a:buNone/>
            </a:pPr>
            <a:r>
              <a:rPr lang="ar-SA" b="1" dirty="0" smtClean="0">
                <a:solidFill>
                  <a:schemeClr val="tx2"/>
                </a:solidFill>
              </a:rPr>
              <a:t>	</a:t>
            </a:r>
            <a:r>
              <a:rPr lang="ar-SA" sz="4800" b="1" dirty="0" smtClean="0">
                <a:solidFill>
                  <a:schemeClr val="tx2"/>
                </a:solidFill>
              </a:rPr>
              <a:t>أما </a:t>
            </a:r>
            <a:r>
              <a:rPr lang="ar-SA" sz="4800" b="1" dirty="0" smtClean="0">
                <a:solidFill>
                  <a:srgbClr val="7030A0"/>
                </a:solidFill>
              </a:rPr>
              <a:t>شرط الإلهام المتعلق بذاته</a:t>
            </a:r>
            <a:r>
              <a:rPr lang="ar-SA" sz="4800" b="1" dirty="0" smtClean="0">
                <a:solidFill>
                  <a:schemeClr val="tx2"/>
                </a:solidFill>
              </a:rPr>
              <a:t> فإن يكون خاضعا لقواعد الشريعة الإسلامية في كل تفاصيله.</a:t>
            </a:r>
          </a:p>
          <a:p>
            <a:pPr marL="0" indent="0" algn="just">
              <a:buNone/>
            </a:pPr>
            <a:r>
              <a:rPr lang="ar-SA" sz="4800" dirty="0" smtClean="0"/>
              <a:t>	</a:t>
            </a:r>
            <a:r>
              <a:rPr lang="ar-SA" sz="4800" b="1" dirty="0" smtClean="0"/>
              <a:t>وذلك </a:t>
            </a:r>
            <a:r>
              <a:rPr lang="ar-SA" sz="4800" b="1" dirty="0"/>
              <a:t>بأن يعرض عليها ويوزن بمعيارها فإن كان مأموراً به أو مباحاً قُبل وإلا رُد</a:t>
            </a:r>
            <a:r>
              <a:rPr lang="ar-SA" sz="4800" b="1" dirty="0" smtClean="0"/>
              <a:t>.</a:t>
            </a:r>
            <a:endParaRPr lang="ar-SA" sz="4800" b="1" dirty="0"/>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146833360"/>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5400" dirty="0" smtClean="0"/>
              <a:t>	</a:t>
            </a:r>
            <a:r>
              <a:rPr lang="ar-SA" sz="4000" b="1" dirty="0" smtClean="0"/>
              <a:t>وقد </a:t>
            </a:r>
            <a:r>
              <a:rPr lang="ar-SA" sz="4000" b="1" dirty="0"/>
              <a:t>كان عمر بن الخطاب </a:t>
            </a:r>
            <a:r>
              <a:rPr lang="ar-SA" sz="4000" b="1" dirty="0">
                <a:latin typeface="Lotus Linotype" pitchFamily="2" charset="-78"/>
                <a:sym typeface="AGA Arabesque"/>
              </a:rPr>
              <a:t> </a:t>
            </a:r>
            <a:r>
              <a:rPr lang="ar-SA" sz="4000" b="1" dirty="0"/>
              <a:t>وهو محدث هذه الأمة يعرض ما يقع له على ما جاء به رسول الله </a:t>
            </a:r>
            <a:r>
              <a:rPr lang="ar-SA" sz="4000" b="1" dirty="0" smtClean="0">
                <a:latin typeface="Lotus Linotype" pitchFamily="2" charset="-78"/>
                <a:cs typeface="Lotus Linotype" pitchFamily="2" charset="-78"/>
                <a:sym typeface="AGA Arabesque"/>
              </a:rPr>
              <a:t>.</a:t>
            </a:r>
          </a:p>
          <a:p>
            <a:pPr marL="0" indent="0" algn="just">
              <a:buNone/>
            </a:pPr>
            <a:r>
              <a:rPr lang="ar-SA" sz="4000" b="1" dirty="0" smtClean="0"/>
              <a:t>	قال </a:t>
            </a:r>
            <a:r>
              <a:rPr lang="ar-SA" sz="4000" b="1" dirty="0"/>
              <a:t>ابن تيمية –رحمه الله-:(وهذا الذي ذكرته من أن أولياء الله يجب عليهم الاعتصام بالكتاب والسنة وأنه ليس فيهم معصوم يسوغ له أو لغيره اتباع ما يقع في قلبه من غير اعتبار بالكتاب والسنة هو مما اتفق عليه أولياء الله عز وجل... </a:t>
            </a:r>
            <a:endParaRPr lang="ar-SA" sz="5400" dirty="0"/>
          </a:p>
          <a:p>
            <a:pPr marL="0" indent="0">
              <a:buNone/>
            </a:pPr>
            <a:endParaRPr lang="ar-SA" sz="5400" b="1" dirty="0" smtClean="0">
              <a:solidFill>
                <a:schemeClr val="tx2"/>
              </a:solidFill>
            </a:endParaRPr>
          </a:p>
          <a:p>
            <a:pPr marL="0" indent="0" algn="just">
              <a:buNone/>
            </a:pPr>
            <a:r>
              <a:rPr lang="ar-SA" b="1" dirty="0" smtClean="0">
                <a:solidFill>
                  <a:schemeClr val="tx2"/>
                </a:solidFill>
              </a:rPr>
              <a:t>	</a:t>
            </a: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83522581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3" end="3"/>
                                            </p:txEl>
                                          </p:spTgt>
                                        </p:tgtEl>
                                        <p:attrNameLst>
                                          <p:attrName>style.visibility</p:attrName>
                                        </p:attrNameLst>
                                      </p:cBhvr>
                                      <p:to>
                                        <p:strVal val="visible"/>
                                      </p:to>
                                    </p:set>
                                    <p:animEffect transition="in" filter="fade">
                                      <p:cBhvr>
                                        <p:cTn id="17"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5400" dirty="0" smtClean="0"/>
              <a:t>	</a:t>
            </a:r>
            <a:r>
              <a:rPr lang="ar-SA" sz="4000" b="1" dirty="0" smtClean="0"/>
              <a:t>يقول </a:t>
            </a:r>
            <a:r>
              <a:rPr lang="ar-SA" sz="4000" b="1" dirty="0"/>
              <a:t>الشيخ أبي سليمان </a:t>
            </a:r>
            <a:r>
              <a:rPr lang="ar-SA" sz="4000" b="1" dirty="0" smtClean="0"/>
              <a:t> </a:t>
            </a:r>
            <a:r>
              <a:rPr lang="ar-SA" sz="4000" b="1" dirty="0" err="1" smtClean="0"/>
              <a:t>الداراني</a:t>
            </a:r>
            <a:r>
              <a:rPr lang="ar-SA" sz="4000" b="1" dirty="0" smtClean="0"/>
              <a:t> </a:t>
            </a:r>
            <a:r>
              <a:rPr lang="ar-SA" sz="4000" b="1" dirty="0"/>
              <a:t>: </a:t>
            </a:r>
            <a:r>
              <a:rPr lang="ar-SA" sz="4000" b="1" dirty="0" smtClean="0"/>
              <a:t>إنه </a:t>
            </a:r>
            <a:r>
              <a:rPr lang="ar-SA" sz="4000" b="1" dirty="0"/>
              <a:t>ليقع في قلبي النكتة من نكت القوم فلا أقبلها إلا بشاهدين : الكتاب والسنة).</a:t>
            </a:r>
          </a:p>
          <a:p>
            <a:pPr algn="just">
              <a:buNone/>
            </a:pPr>
            <a:r>
              <a:rPr lang="ar-SA" sz="4000" b="1" dirty="0" smtClean="0"/>
              <a:t>	وقد </a:t>
            </a:r>
            <a:r>
              <a:rPr lang="ar-SA" sz="4000" b="1" dirty="0"/>
              <a:t>ضلت طوائف من الصوفية رأوا أن الولي إذا كُوشف تجاوز مرتبة المطالبة بالالتزام بالشريعة لاستغنائه </a:t>
            </a:r>
            <a:r>
              <a:rPr lang="ar-SA" sz="4000" b="1" dirty="0" smtClean="0"/>
              <a:t>عنها </a:t>
            </a:r>
            <a:r>
              <a:rPr lang="ar-SA" sz="4000" dirty="0"/>
              <a:t> </a:t>
            </a:r>
            <a:r>
              <a:rPr lang="ar-SA" sz="4000" b="1" dirty="0" err="1"/>
              <a:t>بمكاشفاته</a:t>
            </a:r>
            <a:r>
              <a:rPr lang="ar-SA" sz="4000" b="1" dirty="0"/>
              <a:t>  كما روي عن بعضهم </a:t>
            </a:r>
            <a:r>
              <a:rPr lang="ar-SA" sz="4000" b="1" dirty="0">
                <a:sym typeface="Wingdings" pitchFamily="2" charset="2"/>
              </a:rPr>
              <a:t>:( من أراد التحقيق فليترك الشرع والعقل).</a:t>
            </a:r>
          </a:p>
          <a:p>
            <a:pPr marL="0" indent="0" algn="just">
              <a:buNone/>
            </a:pPr>
            <a:endParaRPr lang="ar-SA" sz="5400" dirty="0"/>
          </a:p>
          <a:p>
            <a:pPr marL="0" indent="0">
              <a:buNone/>
            </a:pPr>
            <a:endParaRPr lang="ar-SA" sz="5400" b="1" dirty="0" smtClean="0">
              <a:solidFill>
                <a:schemeClr val="tx2"/>
              </a:solidFill>
            </a:endParaRPr>
          </a:p>
          <a:p>
            <a:pPr marL="0" indent="0" algn="just">
              <a:buNone/>
            </a:pPr>
            <a:r>
              <a:rPr lang="ar-SA" b="1" dirty="0" smtClean="0">
                <a:solidFill>
                  <a:schemeClr val="tx2"/>
                </a:solidFill>
              </a:rPr>
              <a:t>	</a:t>
            </a: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560384188"/>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4" end="4"/>
                                            </p:txEl>
                                          </p:spTgt>
                                        </p:tgtEl>
                                        <p:attrNameLst>
                                          <p:attrName>style.visibility</p:attrName>
                                        </p:attrNameLst>
                                      </p:cBhvr>
                                      <p:to>
                                        <p:strVal val="visible"/>
                                      </p:to>
                                    </p:set>
                                    <p:animEffect transition="in" filter="fade">
                                      <p:cBhvr>
                                        <p:cTn id="1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5400" dirty="0" smtClean="0"/>
              <a:t>	</a:t>
            </a:r>
            <a:r>
              <a:rPr lang="ar-SA" sz="4000" b="1" dirty="0" smtClean="0">
                <a:sym typeface="Wingdings" pitchFamily="2" charset="2"/>
              </a:rPr>
              <a:t>كذلك </a:t>
            </a:r>
            <a:r>
              <a:rPr lang="ar-SA" sz="4000" b="1" dirty="0">
                <a:sym typeface="Wingdings" pitchFamily="2" charset="2"/>
              </a:rPr>
              <a:t>ينبغي أن يكون في حدود مفهوم الإلهام الذي هو إفاضة الله شيئاً من علمه على عبده بأي طريق من الطرق المذكورة هذا هو الإلهام الذي يتمثل في ذروته وحي </a:t>
            </a:r>
            <a:r>
              <a:rPr lang="ar-SA" sz="4000" b="1" dirty="0" smtClean="0">
                <a:sym typeface="Wingdings" pitchFamily="2" charset="2"/>
              </a:rPr>
              <a:t>الأنبياء.</a:t>
            </a:r>
            <a:endParaRPr lang="ar-SA" sz="4000" b="1" dirty="0">
              <a:sym typeface="Wingdings" pitchFamily="2" charset="2"/>
            </a:endParaRPr>
          </a:p>
          <a:p>
            <a:pPr marL="0" indent="0" algn="just">
              <a:buNone/>
            </a:pPr>
            <a:r>
              <a:rPr lang="ar-SA" sz="4000" b="1" dirty="0" smtClean="0">
                <a:sym typeface="Wingdings" pitchFamily="2" charset="2"/>
              </a:rPr>
              <a:t>	أما </a:t>
            </a:r>
            <a:r>
              <a:rPr lang="ar-SA" sz="4000" b="1" dirty="0">
                <a:sym typeface="Wingdings" pitchFamily="2" charset="2"/>
              </a:rPr>
              <a:t>أن يُتجاوز به حدود ذلك ليصبح مشاركاً لله في علمه الأزلي نتيجة الاتحاد أو انطباع ما في اللوح في قلب </a:t>
            </a:r>
            <a:r>
              <a:rPr lang="ar-SA" sz="4000" b="1" dirty="0" smtClean="0">
                <a:sym typeface="Wingdings" pitchFamily="2" charset="2"/>
              </a:rPr>
              <a:t>العارف؛ </a:t>
            </a:r>
            <a:r>
              <a:rPr lang="ar-SA" sz="4000" b="1" dirty="0">
                <a:sym typeface="Wingdings" pitchFamily="2" charset="2"/>
              </a:rPr>
              <a:t>فهذا ما لا يقره </a:t>
            </a:r>
            <a:r>
              <a:rPr lang="ar-SA" sz="4000" b="1" dirty="0" smtClean="0">
                <a:sym typeface="Wingdings" pitchFamily="2" charset="2"/>
              </a:rPr>
              <a:t>الدين.</a:t>
            </a:r>
          </a:p>
          <a:p>
            <a:pPr marL="0" indent="0" algn="just">
              <a:buNone/>
            </a:pPr>
            <a:endParaRPr lang="ar-SA" sz="5400" dirty="0"/>
          </a:p>
          <a:p>
            <a:pPr marL="0" indent="0">
              <a:buNone/>
            </a:pPr>
            <a:endParaRPr lang="ar-SA" sz="5400" b="1" dirty="0" smtClean="0">
              <a:solidFill>
                <a:schemeClr val="tx2"/>
              </a:solidFill>
            </a:endParaRPr>
          </a:p>
          <a:p>
            <a:pPr marL="0" indent="0" algn="just">
              <a:buNone/>
            </a:pPr>
            <a:r>
              <a:rPr lang="ar-SA" b="1" dirty="0" smtClean="0">
                <a:solidFill>
                  <a:schemeClr val="tx2"/>
                </a:solidFill>
              </a:rPr>
              <a:t>	</a:t>
            </a: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4067934616"/>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4" end="4"/>
                                            </p:txEl>
                                          </p:spTgt>
                                        </p:tgtEl>
                                        <p:attrNameLst>
                                          <p:attrName>style.visibility</p:attrName>
                                        </p:attrNameLst>
                                      </p:cBhvr>
                                      <p:to>
                                        <p:strVal val="visible"/>
                                      </p:to>
                                    </p:set>
                                    <p:animEffect transition="in" filter="fade">
                                      <p:cBhvr>
                                        <p:cTn id="1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5400" dirty="0" smtClean="0"/>
              <a:t>		</a:t>
            </a:r>
            <a:r>
              <a:rPr lang="ar-SA" sz="4000" b="1" dirty="0" smtClean="0">
                <a:sym typeface="Wingdings" pitchFamily="2" charset="2"/>
              </a:rPr>
              <a:t>فهذا </a:t>
            </a:r>
            <a:r>
              <a:rPr lang="ar-SA" sz="4000" b="1" dirty="0">
                <a:sym typeface="Wingdings" pitchFamily="2" charset="2"/>
              </a:rPr>
              <a:t>رسول </a:t>
            </a:r>
            <a:r>
              <a:rPr lang="ar-SA" sz="4000" b="1" dirty="0" smtClean="0">
                <a:sym typeface="Wingdings" pitchFamily="2" charset="2"/>
              </a:rPr>
              <a:t>الله </a:t>
            </a:r>
            <a:r>
              <a:rPr lang="ar-SA" sz="4000" b="1" dirty="0" smtClean="0">
                <a:latin typeface="Lotus Linotype" pitchFamily="2" charset="-78"/>
                <a:sym typeface="AGA Arabesque"/>
              </a:rPr>
              <a:t> </a:t>
            </a:r>
            <a:r>
              <a:rPr lang="ar-SA" sz="4000" b="1" dirty="0">
                <a:sym typeface="Wingdings" pitchFamily="2" charset="2"/>
              </a:rPr>
              <a:t> يقول عن نفسه :</a:t>
            </a:r>
            <a:r>
              <a:rPr lang="ar-SA" sz="4000" b="1" dirty="0">
                <a:latin typeface="Al-QuranAlKareem" pitchFamily="2" charset="-78"/>
                <a:sym typeface="Wingdings" pitchFamily="2" charset="2"/>
              </a:rPr>
              <a:t>[</a:t>
            </a:r>
            <a:r>
              <a:rPr lang="ar-SA" sz="4000" b="1" dirty="0">
                <a:latin typeface="Al-QuranAlKareem" pitchFamily="2" charset="-78"/>
              </a:rPr>
              <a:t>قُلْ لَا أَقُولُ لَكُمْ عِنْدِي خَزَائِنُ اللَّهِ وَلَا أَعْلَمُ الْغَيْبَ وَلَا أَقُولُ لَكُمْ إِنِّي مَلَكٌ إِنْ أَتَّبِعُ إِلَّا مَا يُوحَى </a:t>
            </a:r>
            <a:r>
              <a:rPr lang="ar-SA" sz="4000" b="1" dirty="0" smtClean="0">
                <a:latin typeface="Al-QuranAlKareem" pitchFamily="2" charset="-78"/>
              </a:rPr>
              <a:t>إِلَيَّ] </a:t>
            </a:r>
            <a:r>
              <a:rPr lang="ar-SA" sz="4000" b="1" dirty="0" smtClean="0"/>
              <a:t>فإذا </a:t>
            </a:r>
            <a:r>
              <a:rPr lang="ar-SA" sz="4000" b="1" dirty="0"/>
              <a:t>نُفي علم الغيب عن رسول الله فمن باب أولى عن غيره .</a:t>
            </a:r>
          </a:p>
          <a:p>
            <a:pPr marL="0" indent="0" algn="just">
              <a:buNone/>
            </a:pPr>
            <a:r>
              <a:rPr lang="ar-SA" sz="4000" b="1" dirty="0" smtClean="0"/>
              <a:t>	وقال </a:t>
            </a:r>
            <a:r>
              <a:rPr lang="ar-SA" sz="4000" b="1" dirty="0"/>
              <a:t>سبحانه </a:t>
            </a:r>
            <a:r>
              <a:rPr lang="ar-SA" sz="4000" b="1" dirty="0">
                <a:latin typeface="+mj-lt"/>
              </a:rPr>
              <a:t>:[وَعِنْدَهُ مَفَاتِحُ الْغَيْبِ لَا يَعْلَمُهَا إِلَّا </a:t>
            </a:r>
            <a:r>
              <a:rPr lang="ar-SA" sz="4000" b="1" dirty="0" smtClean="0">
                <a:latin typeface="+mj-lt"/>
              </a:rPr>
              <a:t>هُوَ]. </a:t>
            </a:r>
            <a:r>
              <a:rPr lang="ar-SA" sz="4000" b="1" dirty="0" smtClean="0"/>
              <a:t>وفي </a:t>
            </a:r>
            <a:r>
              <a:rPr lang="ar-SA" sz="4000" b="1" dirty="0"/>
              <a:t>الآية ما يدفع أباطيل مدعي الغيب كما يقول الإمام الشوكاني.</a:t>
            </a:r>
          </a:p>
          <a:p>
            <a:pPr marL="0" indent="0" algn="just">
              <a:buNone/>
            </a:pPr>
            <a:endParaRPr lang="ar-SA" sz="5400" dirty="0"/>
          </a:p>
          <a:p>
            <a:pPr marL="0" indent="0">
              <a:buNone/>
            </a:pPr>
            <a:endParaRPr lang="ar-SA" sz="5400" b="1" dirty="0" smtClean="0">
              <a:solidFill>
                <a:schemeClr val="tx2"/>
              </a:solidFill>
            </a:endParaRPr>
          </a:p>
          <a:p>
            <a:pPr marL="0" indent="0" algn="just">
              <a:buNone/>
            </a:pPr>
            <a:r>
              <a:rPr lang="ar-SA" b="1" dirty="0" smtClean="0">
                <a:solidFill>
                  <a:schemeClr val="tx2"/>
                </a:solidFill>
              </a:rPr>
              <a:t>	</a:t>
            </a: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670531938"/>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4" end="4"/>
                                            </p:txEl>
                                          </p:spTgt>
                                        </p:tgtEl>
                                        <p:attrNameLst>
                                          <p:attrName>style.visibility</p:attrName>
                                        </p:attrNameLst>
                                      </p:cBhvr>
                                      <p:to>
                                        <p:strVal val="visible"/>
                                      </p:to>
                                    </p:set>
                                    <p:animEffect transition="in" filter="fade">
                                      <p:cBhvr>
                                        <p:cTn id="1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5400" dirty="0" smtClean="0"/>
              <a:t>		</a:t>
            </a:r>
            <a:r>
              <a:rPr lang="ar-SA" sz="3800" b="1" spc="-150" dirty="0" smtClean="0"/>
              <a:t>وجاء </a:t>
            </a:r>
            <a:r>
              <a:rPr lang="ar-SA" sz="3800" b="1" spc="-150" dirty="0"/>
              <a:t>في قصة نبي الله موسى-عليه السلام –مع الخضر </a:t>
            </a:r>
            <a:r>
              <a:rPr lang="ar-SA" sz="3800" b="1" spc="-150" dirty="0" smtClean="0"/>
              <a:t>الذي </a:t>
            </a:r>
            <a:r>
              <a:rPr lang="ar-SA" sz="3800" b="1" dirty="0"/>
              <a:t> يجعل الصوفية منزلته في العلم الغاية التي يسعون إليها أنه قال لموسى –عليه السلام-</a:t>
            </a:r>
            <a:r>
              <a:rPr lang="ar-SA" sz="3800" b="1" dirty="0" smtClean="0"/>
              <a:t>:  ( </a:t>
            </a:r>
            <a:r>
              <a:rPr lang="ar-SA" sz="3800" b="1" dirty="0"/>
              <a:t>ما نقص علمي وعلمك من علم الله إلا كنقرة هذا العصفور في البحر).</a:t>
            </a:r>
          </a:p>
          <a:p>
            <a:pPr algn="just"/>
            <a:r>
              <a:rPr lang="ar-SA" sz="3800" b="1" dirty="0"/>
              <a:t>فالإلهام الحقيقي لا يناقض تعاليم الشريعة الإسلامية وهو فيض من علم الله تعالى وليس تسامياً للملهم بروحه نحو الذات العلية لتستوي مع البارئ وتشاركه في علمه تعالى الله عن ذلك.</a:t>
            </a:r>
          </a:p>
          <a:p>
            <a:pPr marL="0" indent="0" algn="just">
              <a:buNone/>
            </a:pPr>
            <a:endParaRPr lang="ar-SA" sz="5400" dirty="0"/>
          </a:p>
          <a:p>
            <a:pPr marL="0" indent="0">
              <a:buNone/>
            </a:pPr>
            <a:endParaRPr lang="ar-SA" sz="5400" b="1" dirty="0" smtClean="0">
              <a:solidFill>
                <a:schemeClr val="tx2"/>
              </a:solidFill>
            </a:endParaRPr>
          </a:p>
          <a:p>
            <a:pPr marL="0" indent="0" algn="just">
              <a:buNone/>
            </a:pPr>
            <a:r>
              <a:rPr lang="ar-SA" b="1" dirty="0" smtClean="0">
                <a:solidFill>
                  <a:schemeClr val="tx2"/>
                </a:solidFill>
              </a:rPr>
              <a:t>	</a:t>
            </a: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526751153"/>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4" end="4"/>
                                            </p:txEl>
                                          </p:spTgt>
                                        </p:tgtEl>
                                        <p:attrNameLst>
                                          <p:attrName>style.visibility</p:attrName>
                                        </p:attrNameLst>
                                      </p:cBhvr>
                                      <p:to>
                                        <p:strVal val="visible"/>
                                      </p:to>
                                    </p:set>
                                    <p:animEffect transition="in" filter="fade">
                                      <p:cBhvr>
                                        <p:cTn id="1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ctr">
              <a:buNone/>
            </a:pPr>
            <a:r>
              <a:rPr lang="ar-SA" sz="4800" b="1" dirty="0">
                <a:solidFill>
                  <a:srgbClr val="FF0000"/>
                </a:solidFill>
              </a:rPr>
              <a:t>مصدر الإلهام:</a:t>
            </a:r>
            <a:endParaRPr lang="ar-SA" sz="4800" b="1" dirty="0">
              <a:solidFill>
                <a:schemeClr val="tx2"/>
              </a:solidFill>
            </a:endParaRPr>
          </a:p>
          <a:p>
            <a:pPr algn="just">
              <a:buFontTx/>
              <a:buChar char="-"/>
            </a:pPr>
            <a:r>
              <a:rPr lang="ar-SA" sz="4800" b="1" dirty="0" smtClean="0">
                <a:solidFill>
                  <a:schemeClr val="tx2"/>
                </a:solidFill>
              </a:rPr>
              <a:t>والإلهام بحسب مصدره ثلاثة أنواع:</a:t>
            </a:r>
          </a:p>
          <a:p>
            <a:pPr marL="0" indent="0" algn="just">
              <a:buNone/>
            </a:pPr>
            <a:r>
              <a:rPr lang="ar-SA" sz="4800" b="1" dirty="0" smtClean="0">
                <a:solidFill>
                  <a:schemeClr val="tx2"/>
                </a:solidFill>
              </a:rPr>
              <a:t>1- إلهام </a:t>
            </a:r>
            <a:r>
              <a:rPr lang="ar-SA" sz="4800" b="1" dirty="0">
                <a:solidFill>
                  <a:schemeClr val="tx2"/>
                </a:solidFill>
              </a:rPr>
              <a:t>من الله سبحانه </a:t>
            </a:r>
            <a:r>
              <a:rPr lang="ar-SA" sz="4800" b="1" dirty="0" smtClean="0">
                <a:solidFill>
                  <a:schemeClr val="tx2"/>
                </a:solidFill>
              </a:rPr>
              <a:t>للعبد.</a:t>
            </a:r>
            <a:endParaRPr lang="ar-SA" sz="4800" b="1" dirty="0">
              <a:solidFill>
                <a:schemeClr val="tx2"/>
              </a:solidFill>
            </a:endParaRPr>
          </a:p>
          <a:p>
            <a:pPr marL="0" indent="0" algn="just">
              <a:buNone/>
            </a:pPr>
            <a:r>
              <a:rPr lang="ar-SA" sz="4800" b="1" dirty="0" smtClean="0">
                <a:solidFill>
                  <a:schemeClr val="tx2"/>
                </a:solidFill>
              </a:rPr>
              <a:t>2- إلهام </a:t>
            </a:r>
            <a:r>
              <a:rPr lang="ar-SA" sz="4800" b="1" dirty="0">
                <a:solidFill>
                  <a:schemeClr val="tx2"/>
                </a:solidFill>
              </a:rPr>
              <a:t>من الجن </a:t>
            </a:r>
            <a:r>
              <a:rPr lang="ar-SA" sz="4800" b="1" dirty="0" smtClean="0">
                <a:solidFill>
                  <a:schemeClr val="tx2"/>
                </a:solidFill>
              </a:rPr>
              <a:t>والشياطين.</a:t>
            </a:r>
            <a:endParaRPr lang="ar-SA" sz="4800" b="1" dirty="0">
              <a:solidFill>
                <a:schemeClr val="tx2"/>
              </a:solidFill>
            </a:endParaRPr>
          </a:p>
          <a:p>
            <a:pPr marL="0" indent="0" algn="just">
              <a:buNone/>
            </a:pPr>
            <a:r>
              <a:rPr lang="ar-SA" sz="4800" b="1" dirty="0" smtClean="0">
                <a:solidFill>
                  <a:schemeClr val="tx2"/>
                </a:solidFill>
              </a:rPr>
              <a:t>3- إلهام ذاتي من النفس.</a:t>
            </a:r>
            <a:endParaRPr lang="ar-SA" sz="4800" b="1" dirty="0">
              <a:solidFill>
                <a:schemeClr val="tx2"/>
              </a:solidFill>
            </a:endParaRPr>
          </a:p>
          <a:p>
            <a:pPr algn="just">
              <a:buFontTx/>
              <a:buChar char="-"/>
            </a:pPr>
            <a:r>
              <a:rPr lang="ar-SA" sz="4800" b="1" dirty="0" smtClean="0">
                <a:solidFill>
                  <a:schemeClr val="tx2"/>
                </a:solidFill>
              </a:rPr>
              <a:t>ولكلّ نوع أدلّة وأمثلة.</a:t>
            </a: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175974167"/>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4000" b="1" dirty="0" smtClean="0"/>
              <a:t>	</a:t>
            </a:r>
            <a:r>
              <a:rPr lang="ar-SA" sz="4400" b="1" dirty="0" smtClean="0"/>
              <a:t>وإذا </a:t>
            </a:r>
            <a:r>
              <a:rPr lang="ar-SA" sz="4400" b="1" dirty="0"/>
              <a:t>كان مصادر الإلهام متعددة كما ذكرنا فهذا يجعل الذي </a:t>
            </a:r>
            <a:r>
              <a:rPr lang="ar-SA" sz="4400" b="1" dirty="0" smtClean="0"/>
              <a:t>حصل </a:t>
            </a:r>
            <a:r>
              <a:rPr lang="ar-SA" sz="4400" b="1" dirty="0"/>
              <a:t>له الإلهام لا يتيقن المصدر ؛ لأن الشيطان قد يقذف في النفس وحيه وقد قال عمر بن الخطاب </a:t>
            </a:r>
            <a:r>
              <a:rPr lang="ar-SA" sz="4400" b="1" dirty="0">
                <a:latin typeface="Lotus Linotype" pitchFamily="2" charset="-78"/>
                <a:sym typeface="AGA Arabesque"/>
              </a:rPr>
              <a:t> </a:t>
            </a:r>
            <a:r>
              <a:rPr lang="ar-SA" sz="4400" b="1" dirty="0"/>
              <a:t>لِغَيْلَانَ بْنِ سَلَمَةَ وَهُوَ مِنَ الصَّحَابَةِ لَمَّا طَلَّقَ نِسَاءَهُ، وَقَسَّمَ مَالَهُ بَيْنَ بَنِيهِ: إِنِّي لَأَظُنُّ الشَّيْطَانَ فِيمَا يَسْتَرِقُ مِنَ السَّمْعِ سَمِعَ بِمَوْتِكَ، فَقَذَفَهُ فِي نَفْسِكَ).</a:t>
            </a:r>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955115723"/>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t>		ودليل </a:t>
            </a:r>
            <a:r>
              <a:rPr lang="ar-SA" sz="4000" b="1" dirty="0"/>
              <a:t>ذلك من الواقع: التناقضات التي يخبر بها أولئك </a:t>
            </a:r>
            <a:r>
              <a:rPr lang="ar-SA" sz="4000" b="1" dirty="0" smtClean="0"/>
              <a:t>عما </a:t>
            </a:r>
            <a:r>
              <a:rPr lang="ar-SA" sz="4000" b="1" dirty="0"/>
              <a:t>ألهموا به أو كُشف لهم وكلهم يدعي أنه من الله.</a:t>
            </a:r>
          </a:p>
          <a:p>
            <a:pPr marL="0" indent="0" algn="just">
              <a:buNone/>
            </a:pPr>
            <a:r>
              <a:rPr lang="ar-SA" sz="4000" b="1" dirty="0" smtClean="0"/>
              <a:t>	بل </a:t>
            </a:r>
            <a:r>
              <a:rPr lang="ar-SA" sz="4000" b="1" dirty="0"/>
              <a:t>إنهم يعترفون بأن الكشف تابع للفكرة التي تكون مستولية </a:t>
            </a:r>
            <a:r>
              <a:rPr lang="ar-SA" sz="4000" b="1" dirty="0" smtClean="0"/>
              <a:t>عليهم </a:t>
            </a:r>
            <a:r>
              <a:rPr lang="ar-SA" sz="4000" b="1" dirty="0"/>
              <a:t>حال التصفية وإن كانت مخالفة للشريعة كما حدث للشيخ </a:t>
            </a:r>
            <a:r>
              <a:rPr lang="ar-SA" sz="4000" b="1" dirty="0" err="1" smtClean="0"/>
              <a:t>السرهندي</a:t>
            </a:r>
            <a:r>
              <a:rPr lang="ar-SA" sz="4000" b="1" dirty="0" smtClean="0"/>
              <a:t> </a:t>
            </a:r>
            <a:r>
              <a:rPr lang="ar-SA" sz="4000" b="1" dirty="0"/>
              <a:t>وشيخه عبد الباقي الدهلوي الذين استولت عليهما فكرة وحدة الوجود ولكن التوفيق أدركهما فرجعا عنها. </a:t>
            </a:r>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48711546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t>		</a:t>
            </a:r>
            <a:r>
              <a:rPr lang="ar-SA" sz="4400" b="1" dirty="0" smtClean="0"/>
              <a:t>ولهذا </a:t>
            </a:r>
            <a:r>
              <a:rPr lang="ar-SA" sz="4400" b="1" dirty="0"/>
              <a:t>فإن طبيعة المعرفة </a:t>
            </a:r>
            <a:r>
              <a:rPr lang="ar-SA" sz="4400" b="1" dirty="0" smtClean="0"/>
              <a:t>الالهامية </a:t>
            </a:r>
            <a:r>
              <a:rPr lang="ar-SA" sz="4400" b="1" dirty="0"/>
              <a:t>لا يمكن أن ترتقي إلى مرتبة اليقين في تحديد </a:t>
            </a:r>
            <a:r>
              <a:rPr lang="ar-SA" sz="4400" b="1" dirty="0" smtClean="0"/>
              <a:t>مصدرها؛ </a:t>
            </a:r>
            <a:r>
              <a:rPr lang="ar-SA" sz="4400" b="1" dirty="0"/>
              <a:t>وبناء على انتفاء اليقينية في </a:t>
            </a:r>
            <a:r>
              <a:rPr lang="ar-SA" sz="4400" b="1" dirty="0" smtClean="0"/>
              <a:t>مصدره </a:t>
            </a:r>
            <a:r>
              <a:rPr lang="ar-SA" sz="4400" b="1" dirty="0"/>
              <a:t> ينتفي بلوغه مرتبة العلم اليقيني بدون القرائن الرافعة له كما إذا تأيد بالنص الشرعي ؛ ومن ثم فغاية ما يفيده هو الظن إذا صدر من مسلم مشهود له بالصلاح .</a:t>
            </a:r>
          </a:p>
          <a:p>
            <a:pPr marL="0" indent="0" algn="just">
              <a:buNone/>
            </a:pPr>
            <a:endParaRPr lang="ar-SA" sz="4000" b="1" dirty="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43678451"/>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5400" b="1" dirty="0" smtClean="0"/>
              <a:t>		ولهذا </a:t>
            </a:r>
            <a:r>
              <a:rPr lang="ar-SA" sz="5400" b="1" dirty="0"/>
              <a:t>كان الموقف السليم للعلماء في اعتباره أو عدمه في مجال الأحكام وسطاً بين من اعتبره حجة بمنزلة الوحي المسموع من رسول الله </a:t>
            </a:r>
            <a:r>
              <a:rPr lang="ar-SA" sz="5400" b="1" dirty="0">
                <a:latin typeface="Lotus Linotype" pitchFamily="2" charset="-78"/>
                <a:cs typeface="Lotus Linotype" pitchFamily="2" charset="-78"/>
                <a:sym typeface="AGA Arabesque"/>
              </a:rPr>
              <a:t> </a:t>
            </a:r>
            <a:r>
              <a:rPr lang="ar-SA" sz="5400" b="1" dirty="0"/>
              <a:t>ومن اعتبره خيالاً كما بين ذلك ابن تيمية .</a:t>
            </a:r>
          </a:p>
          <a:p>
            <a:pPr marL="0" indent="0" algn="just">
              <a:buNone/>
            </a:pPr>
            <a:endParaRPr lang="ar-SA" sz="4000" b="1" dirty="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18755102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5400" b="1" dirty="0" smtClean="0"/>
              <a:t>	</a:t>
            </a:r>
            <a:r>
              <a:rPr lang="ar-SA" sz="4000" b="1" dirty="0" smtClean="0"/>
              <a:t>خلاصة ما سبق بيانه:</a:t>
            </a:r>
          </a:p>
          <a:p>
            <a:pPr algn="just">
              <a:buNone/>
            </a:pPr>
            <a:r>
              <a:rPr lang="ar-SA" sz="4000" b="1" dirty="0" smtClean="0"/>
              <a:t>		إن </a:t>
            </a:r>
            <a:r>
              <a:rPr lang="ar-SA" sz="4000" b="1" dirty="0"/>
              <a:t>الإسلام أقر الإلهام مصدراً للمعرفة بخصائصه السابقة مع الاحتمال الوارد عليه .</a:t>
            </a:r>
          </a:p>
          <a:p>
            <a:pPr algn="just">
              <a:buNone/>
            </a:pPr>
            <a:r>
              <a:rPr lang="ar-SA" sz="4000" b="1" dirty="0" smtClean="0"/>
              <a:t>		وأن </a:t>
            </a:r>
            <a:r>
              <a:rPr lang="ar-SA" sz="4000" b="1" dirty="0"/>
              <a:t>منهج المعرفة الذوقية الكشفية التي وضع الصوفية قواعده ليس هو التحديث والإلهام الذي أقرته </a:t>
            </a:r>
            <a:r>
              <a:rPr lang="ar-SA" sz="4000" b="1" dirty="0" smtClean="0"/>
              <a:t>الشريعة. </a:t>
            </a:r>
          </a:p>
          <a:p>
            <a:pPr algn="just">
              <a:buNone/>
            </a:pPr>
            <a:r>
              <a:rPr lang="ar-SA" sz="4000" b="1" dirty="0"/>
              <a:t>	</a:t>
            </a:r>
            <a:r>
              <a:rPr lang="ar-SA" sz="4000" b="1" dirty="0" smtClean="0"/>
              <a:t>	وأن </a:t>
            </a:r>
            <a:r>
              <a:rPr lang="ar-SA" sz="4000" b="1" dirty="0"/>
              <a:t>الأقرب فيها أن تكون نمطاً من أنماط المعرفة الإشراقية .</a:t>
            </a:r>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412066729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5400" b="1" dirty="0" smtClean="0"/>
              <a:t>		</a:t>
            </a:r>
            <a:r>
              <a:rPr lang="ar-SA" sz="4000" b="1" dirty="0"/>
              <a:t>فقد شرح الكندي منهج المعرفة الصوفية في شرحه رسالة ( القول في النفس) – لأرسطو وأفلاطون- وقد أيد آراء أفلاطون وفيثاغورس فيما قرراه من أن النفس إذا صقلت بالرياضة وتطهرت من التعلق بالمحسوسات استطاعت معرفة حقائق الاشياء.</a:t>
            </a:r>
          </a:p>
          <a:p>
            <a:pPr algn="just">
              <a:buNone/>
            </a:pPr>
            <a:r>
              <a:rPr lang="ar-SA" sz="4000" b="1" dirty="0" smtClean="0"/>
              <a:t>		وكان </a:t>
            </a:r>
            <a:r>
              <a:rPr lang="ar-SA" sz="4000" b="1" dirty="0"/>
              <a:t>الحكيم الإشراقي شهاب الدين </a:t>
            </a:r>
            <a:r>
              <a:rPr lang="ar-SA" sz="4000" b="1" dirty="0" err="1" smtClean="0"/>
              <a:t>السهروردي</a:t>
            </a:r>
            <a:r>
              <a:rPr lang="ar-SA" sz="4000" b="1" dirty="0" smtClean="0"/>
              <a:t>( </a:t>
            </a:r>
            <a:r>
              <a:rPr lang="ar-SA" sz="4000" b="1" dirty="0"/>
              <a:t>ت587ﻫ) يصف نفسه </a:t>
            </a:r>
            <a:r>
              <a:rPr lang="ar-SA" sz="4000" b="1" dirty="0" smtClean="0"/>
              <a:t>بأنه</a:t>
            </a:r>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824935137"/>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t>المشائي </a:t>
            </a:r>
            <a:r>
              <a:rPr lang="ar-SA" sz="4000" b="1" dirty="0"/>
              <a:t>الصوفي ، يقول </a:t>
            </a:r>
            <a:r>
              <a:rPr lang="ar-SA" sz="4000" b="1" dirty="0" err="1" smtClean="0"/>
              <a:t>الشهروزي:</a:t>
            </a:r>
            <a:r>
              <a:rPr lang="ar-SA" sz="4000" b="1" dirty="0" smtClean="0"/>
              <a:t>( </a:t>
            </a:r>
            <a:r>
              <a:rPr lang="ar-SA" sz="4000" b="1" dirty="0"/>
              <a:t>إنه كان جامعاً بين الفلسفة الذوقية الإشراقية ، والفلسفة البحثية المشائية).</a:t>
            </a:r>
          </a:p>
          <a:p>
            <a:pPr algn="just">
              <a:buNone/>
            </a:pPr>
            <a:r>
              <a:rPr lang="ar-SA" sz="4000" b="1" dirty="0"/>
              <a:t>حكم الإسلام في منهج المعرفة </a:t>
            </a:r>
            <a:r>
              <a:rPr lang="ar-SA" sz="4000" b="1" dirty="0" err="1" smtClean="0"/>
              <a:t>الإلهامية :</a:t>
            </a:r>
            <a:endParaRPr lang="ar-SA" sz="4000" b="1" dirty="0"/>
          </a:p>
          <a:p>
            <a:pPr algn="just">
              <a:buNone/>
            </a:pPr>
            <a:r>
              <a:rPr lang="ar-SA" sz="4000" b="1" dirty="0"/>
              <a:t>بعد أن عرفنا حكمه في الإلهام  لابد من معرفة حكم الإسلام في هذا المنهج في المعرفة ، وحكم الإسلام هنا يتناول:</a:t>
            </a:r>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590188908"/>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t>2- </a:t>
            </a:r>
            <a:r>
              <a:rPr lang="ar-SA" sz="4000" b="1" dirty="0"/>
              <a:t>وإذا كانت المقدمات – كالعزلة والخلوة </a:t>
            </a:r>
            <a:r>
              <a:rPr lang="ar-SA" sz="4000" b="1" dirty="0" err="1"/>
              <a:t>والتخفف</a:t>
            </a:r>
            <a:r>
              <a:rPr lang="ar-SA" sz="4000" b="1" dirty="0"/>
              <a:t> من الأكل والشرب- ما لا يترتب منه تفريط في مطلوب الدين ، ولا ارتكاب لمنهي عنه فإنها تكون مباحة في ذاتها وقد تؤدي إلى شيء من الكشف الذي يتمثل من خلال هواجس النفس ومدركاتها العقلية قبل الاستغراق حيث تتحول إلى معان تتشكل للقوة السامعة بشكل الأصوات المسموعة </a:t>
            </a:r>
            <a:r>
              <a:rPr lang="ar-SA" sz="4000" b="1" dirty="0" smtClean="0"/>
              <a:t>وللباصرة </a:t>
            </a:r>
            <a:r>
              <a:rPr lang="ar-SA" sz="4000" b="1" dirty="0"/>
              <a:t>بشكل الأشخاص المرئية </a:t>
            </a:r>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256730799"/>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t>فيرى </a:t>
            </a:r>
            <a:r>
              <a:rPr lang="ar-SA" sz="4000" b="1" dirty="0"/>
              <a:t>صورها ويسمع الخطاب وكله حديث نفس ليس في الخارج منه شيء).</a:t>
            </a:r>
          </a:p>
          <a:p>
            <a:pPr algn="just">
              <a:buNone/>
            </a:pPr>
            <a:r>
              <a:rPr lang="ar-SA" sz="4000" b="1" dirty="0"/>
              <a:t>3- وإذا كانت المقدمات من الأمور المحرمة في الشرع -</a:t>
            </a:r>
            <a:r>
              <a:rPr lang="ar-SA" sz="4000" b="1" dirty="0" smtClean="0"/>
              <a:t> مما </a:t>
            </a:r>
            <a:r>
              <a:rPr lang="ar-SA" sz="4000" b="1" dirty="0"/>
              <a:t>ابتدع في الدين من عبادات وأذكار وتجويع للنفس وتعذيب للبدن واستنكاف عن تدبر القرآن </a:t>
            </a:r>
            <a:r>
              <a:rPr lang="ar-SA" sz="4000" b="1" dirty="0" smtClean="0"/>
              <a:t>ونحوه - </a:t>
            </a:r>
            <a:r>
              <a:rPr lang="ar-SA" sz="4000" b="1" dirty="0"/>
              <a:t>فهذه مردودة في الدين ولا يمكن أن تكون هذه سبباً لحصول إلهام من الله يكرم به هذا العاصي أو مؤدية إلى كشف مما يتفضل الله به على عباده المؤمنين.</a:t>
            </a:r>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151139462"/>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t>1- </a:t>
            </a:r>
            <a:r>
              <a:rPr lang="ar-SA" sz="4000" b="1" dirty="0"/>
              <a:t>مقدماتها ( المعرفة الإشراقية ).</a:t>
            </a:r>
          </a:p>
          <a:p>
            <a:pPr algn="just">
              <a:buNone/>
            </a:pPr>
            <a:r>
              <a:rPr lang="ar-SA" sz="4000" b="1" dirty="0"/>
              <a:t>2- ويتناولها بذاتها (الكشف).</a:t>
            </a:r>
          </a:p>
          <a:p>
            <a:pPr algn="just">
              <a:buNone/>
            </a:pPr>
            <a:r>
              <a:rPr lang="ar-SA" sz="4000" b="1" dirty="0"/>
              <a:t>فأما المقدمات :</a:t>
            </a:r>
          </a:p>
          <a:p>
            <a:pPr algn="just">
              <a:buNone/>
            </a:pPr>
            <a:r>
              <a:rPr lang="ar-SA" sz="4000" b="1" dirty="0"/>
              <a:t>1-  فإذا كانت مشروعة ومباحة كالتعفف والورع والذكر وتدبر القرآن فهي مطلوبة وحري بمن التزامها أن يفتح الله عليه من مثل أن يُكاشف بما يبشره بخير.</a:t>
            </a:r>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727776094"/>
      </p:ext>
    </p:extLst>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t>		وأما </a:t>
            </a:r>
            <a:r>
              <a:rPr lang="ar-SA" sz="4000" b="1" dirty="0"/>
              <a:t>الكشف ذاته:  فإنه يعرض على الشريعة فيُرد </a:t>
            </a:r>
            <a:r>
              <a:rPr lang="ar-SA" sz="4000" b="1" dirty="0" smtClean="0"/>
              <a:t> </a:t>
            </a:r>
            <a:r>
              <a:rPr lang="ar-SA" sz="4000" b="1" dirty="0" err="1" smtClean="0"/>
              <a:t>ماكان</a:t>
            </a:r>
            <a:r>
              <a:rPr lang="ar-SA" sz="4000" b="1" dirty="0" smtClean="0"/>
              <a:t> </a:t>
            </a:r>
            <a:r>
              <a:rPr lang="ar-SA" sz="4000" b="1" dirty="0"/>
              <a:t>مخالفاً لها ويُقبل ما كان متفقاً معها ، وإن لم يكن فيه ما يخالف الشريعة ولا ما يتأيد به </a:t>
            </a:r>
            <a:r>
              <a:rPr lang="ar-SA" sz="4000" b="1" dirty="0" smtClean="0"/>
              <a:t>منها: </a:t>
            </a:r>
            <a:r>
              <a:rPr lang="ar-SA" sz="4000" b="1" dirty="0"/>
              <a:t>جاز اعتباره والعمل بموجبه كمن كُوشف مثلاً بأن هذا الماء نجس فيجوز له التحول إلى ماء آخر.</a:t>
            </a:r>
          </a:p>
          <a:p>
            <a:pPr algn="just">
              <a:buNone/>
            </a:pPr>
            <a:r>
              <a:rPr lang="ar-SA" sz="4000" b="1" dirty="0" smtClean="0"/>
              <a:t>		وبناء </a:t>
            </a:r>
            <a:r>
              <a:rPr lang="ar-SA" sz="4000" b="1" dirty="0"/>
              <a:t>عليه فلا اطراد بين المقدمات </a:t>
            </a:r>
            <a:r>
              <a:rPr lang="ar-SA" sz="4000" b="1" dirty="0" smtClean="0"/>
              <a:t>ونتائجها، </a:t>
            </a:r>
            <a:r>
              <a:rPr lang="ar-SA" sz="4000" b="1" dirty="0"/>
              <a:t>فلا يكون الكشف الحاصل لمستقيم المقدمات مسلماً بناء على سلامة هذه المقدمات بل لابد </a:t>
            </a:r>
            <a:r>
              <a:rPr lang="ar-SA" sz="4000" b="1" dirty="0" smtClean="0"/>
              <a:t>من</a:t>
            </a:r>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225852369"/>
      </p:ext>
    </p:extLst>
  </p:cSld>
  <p:clrMapOvr>
    <a:masterClrMapping/>
  </p:clrMapOvr>
  <p:transition>
    <p:wipe dir="u"/>
    <p:sndAc>
      <p:stSnd>
        <p:snd r:embed="rId3"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67544" y="1205838"/>
            <a:ext cx="8435975" cy="5472608"/>
          </a:xfrm>
        </p:spPr>
        <p:txBody>
          <a:bodyPr/>
          <a:lstStyle/>
          <a:p>
            <a:pPr algn="just">
              <a:buNone/>
            </a:pPr>
            <a:r>
              <a:rPr lang="ar-SA" sz="4000" b="1" dirty="0" smtClean="0"/>
              <a:t>عرضه على هو على الشريعة. </a:t>
            </a:r>
          </a:p>
          <a:p>
            <a:pPr algn="just">
              <a:buNone/>
            </a:pPr>
            <a:r>
              <a:rPr lang="ar-SA" sz="4000" b="1" dirty="0" smtClean="0"/>
              <a:t>		وقد حصل من هذا حوادث لبعض الصالحين فردوها منهم : أبو ميسرة المالكي وعبد القادر الكيلاني.</a:t>
            </a:r>
          </a:p>
          <a:p>
            <a:pPr algn="just">
              <a:buNone/>
            </a:pPr>
            <a:r>
              <a:rPr lang="ar-SA" sz="4000" b="1" dirty="0" smtClean="0"/>
              <a:t>		أما قول الشاطبي –رحمه الله- : (إن ما ظهر من الخارقة من استقامة أو اعوجاج فمنسوب إلى الرياضة المتقدمة ، والنتائج تتبع المقدمات بلا شك )، </a:t>
            </a:r>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563320779"/>
      </p:ext>
    </p:extLst>
  </p:cSld>
  <p:clrMapOvr>
    <a:masterClrMapping/>
  </p:clrMapOvr>
  <p:transition>
    <p:wipe dir="u"/>
    <p:sndAc>
      <p:stSnd>
        <p:snd r:embed="rId3"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a:t>		منتهياً من ذلك إلى أن الخوارق إذا وردت على صاحبها فلا حكم فيها للشرع وإن فُرض أنها غير موافقة له ؛ فإنه يقصد الحكم المتعلق بفعل المكلف جوازاً أو حرمة ونحوها مما يترتب عليه العقاب في جانب الحرمة مثلاً وهذا حق فالعبد لا يؤاخذ بما لا اختيار له فيه وإنما يتعلق الحكم بالمقدمات التي له اختيار فيها إ فإذا التزم الشريعة وورد عليه أو كشف له ما فيه مخالفة للشريعة مما لا يستطيع له دفعاً فلا حرج </a:t>
            </a:r>
            <a:r>
              <a:rPr lang="ar-SA" sz="4000" b="1" dirty="0" smtClean="0"/>
              <a:t>عليه</a:t>
            </a:r>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240519602"/>
      </p:ext>
    </p:extLst>
  </p:cSld>
  <p:clrMapOvr>
    <a:masterClrMapping/>
  </p:clrMapOvr>
  <p:transition>
    <p:wipe dir="u"/>
    <p:sndAc>
      <p:stSnd>
        <p:snd r:embed="rId3"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800" b="1" dirty="0" smtClean="0"/>
              <a:t>في ذلك، </a:t>
            </a:r>
            <a:r>
              <a:rPr lang="ar-SA" sz="4800" b="1" dirty="0"/>
              <a:t>يؤيد هذا: أن الشاطبي قال في المسألة نفسها :( مخالفة الخوارق للشريعة دليل على بطلانها في نفسها ).</a:t>
            </a:r>
          </a:p>
          <a:p>
            <a:pPr algn="just">
              <a:buNone/>
            </a:pPr>
            <a:r>
              <a:rPr lang="ar-SA" sz="4800" b="1" dirty="0"/>
              <a:t>مسائل ذات صلة بموضوع الإلهام:  </a:t>
            </a:r>
            <a:endParaRPr lang="ar-SA" sz="4800" b="1" dirty="0" smtClean="0"/>
          </a:p>
          <a:p>
            <a:pPr algn="just">
              <a:buNone/>
            </a:pPr>
            <a:r>
              <a:rPr lang="ar-SA" sz="4800" b="1" dirty="0" smtClean="0"/>
              <a:t>		هنالك </a:t>
            </a:r>
            <a:r>
              <a:rPr lang="ar-SA" sz="4800" b="1" dirty="0"/>
              <a:t>ثلاث مسائل ذات صلة بالموضوع :</a:t>
            </a:r>
          </a:p>
          <a:p>
            <a:pPr algn="just">
              <a:buNone/>
            </a:pPr>
            <a:endParaRPr lang="ar-SA" sz="4000" b="1" dirty="0" smtClean="0"/>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876940935"/>
      </p:ext>
    </p:extLst>
  </p:cSld>
  <p:clrMapOvr>
    <a:masterClrMapping/>
  </p:clrMapOvr>
  <p:transition>
    <p:wipe dir="u"/>
    <p:sndAc>
      <p:stSnd>
        <p:snd r:embed="rId3"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400" b="1" dirty="0"/>
              <a:t>الأولى: أن البصيرة التي هي مصدر المعرفة الإشراقية لدى الإشراقيين لا تعدو أن تكون ملكة كسائر ملكات الإنسان الأخرى محدودة القدرة والمدى ، ثم أن هذه القوة لا يمكن أن تتجرد من التأثيرات الخارجية كما اعترف بذلك كبراؤهم ومفعول الحواس كلياً إذ لابد أن تتأثر مشاهداته برواسب ثقافته السابقة.</a:t>
            </a:r>
          </a:p>
          <a:p>
            <a:pPr algn="just">
              <a:buNone/>
            </a:pPr>
            <a:r>
              <a:rPr lang="ar-SA" sz="4000" b="1" dirty="0" smtClean="0"/>
              <a:t>		</a:t>
            </a:r>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2770666424"/>
      </p:ext>
    </p:extLst>
  </p:cSld>
  <p:clrMapOvr>
    <a:masterClrMapping/>
  </p:clrMapOvr>
  <p:transition>
    <p:wipe dir="u"/>
    <p:sndAc>
      <p:stSnd>
        <p:snd r:embed="rId3"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a:t>		</a:t>
            </a:r>
            <a:r>
              <a:rPr lang="ar-SA" sz="4800" b="1" dirty="0"/>
              <a:t>وكان الإشراقيون الإغريق والمصريون يرون في كشفهم ومشاهداتهم تأييداً لكثير من الأوهام المصرية واليونانية وأخيلتهم كما كان كثير من الإشراقيين المسلمين تتراءى لهم المفروضات التي افترضها فلاسفة اليونان حقائق ثابتة وموجودات مسلمة .</a:t>
            </a:r>
          </a:p>
          <a:p>
            <a:pPr algn="just">
              <a:buNone/>
            </a:pPr>
            <a:endParaRPr lang="ar-SA" sz="4000" b="1" dirty="0" smtClean="0"/>
          </a:p>
          <a:p>
            <a:pPr algn="just">
              <a:buNone/>
            </a:pPr>
            <a:endParaRPr lang="ar-SA" sz="4000" b="1" dirty="0" smtClean="0"/>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669031051"/>
      </p:ext>
    </p:extLst>
  </p:cSld>
  <p:clrMapOvr>
    <a:masterClrMapping/>
  </p:clrMapOvr>
  <p:transition>
    <p:wipe dir="u"/>
    <p:sndAc>
      <p:stSnd>
        <p:snd r:embed="rId3"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a:t>		</a:t>
            </a:r>
            <a:r>
              <a:rPr lang="ar-SA" sz="4000" b="1" dirty="0" smtClean="0"/>
              <a:t>ثم </a:t>
            </a:r>
            <a:r>
              <a:rPr lang="ar-SA" sz="4000" b="1" dirty="0"/>
              <a:t>إن المعرفة المستفادة منها محصورة في الشخص </a:t>
            </a:r>
            <a:r>
              <a:rPr lang="ar-SA" sz="4000" b="1" dirty="0" smtClean="0"/>
              <a:t> المكاشف </a:t>
            </a:r>
            <a:r>
              <a:rPr lang="ar-SA" sz="4000" b="1" dirty="0"/>
              <a:t>لا تتجاوزه إلى غيره وهذه خاصية من خواصها وهي من أكبر أسباب الاختلاف في صحة الكشف وما يخبر به المكاشفون.</a:t>
            </a:r>
          </a:p>
          <a:p>
            <a:pPr algn="just">
              <a:buNone/>
            </a:pPr>
            <a:r>
              <a:rPr lang="ar-SA" sz="4000" b="1" dirty="0"/>
              <a:t>الثانية : أن الرؤية تتفق مع الكشف في الطبيعة ، قال ابن القيم:(وَالرُّؤْيَا كَالْكَشْفِ، مِنْهَا رَحِمَانِيُّ، وَمِنْهَا نَفْسَانِيُّ، </a:t>
            </a:r>
            <a:r>
              <a:rPr lang="ar-SA" sz="4000" b="1" dirty="0" smtClean="0"/>
              <a:t>وَمِنْهَا </a:t>
            </a:r>
            <a:r>
              <a:rPr lang="ar-SA" sz="4000" b="1" dirty="0"/>
              <a:t>شَيْطَانِيُّ</a:t>
            </a:r>
            <a:r>
              <a:rPr lang="ar-SA" sz="4000" b="1" dirty="0" smtClean="0"/>
              <a:t>).</a:t>
            </a:r>
            <a:endParaRPr lang="ar-SA" sz="4000" b="1" dirty="0"/>
          </a:p>
          <a:p>
            <a:pPr algn="just">
              <a:buNone/>
            </a:pPr>
            <a:endParaRPr lang="ar-SA" sz="4000" b="1" dirty="0" smtClean="0"/>
          </a:p>
          <a:p>
            <a:pPr algn="just">
              <a:buNone/>
            </a:pPr>
            <a:endParaRPr lang="ar-SA" sz="4000" b="1" dirty="0" smtClean="0"/>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574224699"/>
      </p:ext>
    </p:extLst>
  </p:cSld>
  <p:clrMapOvr>
    <a:masterClrMapping/>
  </p:clrMapOvr>
  <p:transition>
    <p:wipe dir="u"/>
    <p:sndAc>
      <p:stSnd>
        <p:snd r:embed="rId3"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a:t>		</a:t>
            </a:r>
            <a:r>
              <a:rPr lang="ar-SA" sz="4000" b="1" dirty="0" smtClean="0"/>
              <a:t>وقد </a:t>
            </a:r>
            <a:r>
              <a:rPr lang="ar-SA" sz="4000" b="1" dirty="0"/>
              <a:t>بيّن رسول </a:t>
            </a:r>
            <a:r>
              <a:rPr lang="ar-SA" sz="4000" b="1" dirty="0" smtClean="0"/>
              <a:t>الله صلى الله عليه وآله وسلم </a:t>
            </a:r>
            <a:r>
              <a:rPr lang="ar-SA" sz="4000" b="1" dirty="0"/>
              <a:t>فيما يتعلق بالرؤيا مصدر المعرفة </a:t>
            </a:r>
            <a:r>
              <a:rPr lang="ar-SA" sz="4000" b="1" dirty="0" err="1"/>
              <a:t>المنامية</a:t>
            </a:r>
            <a:r>
              <a:rPr lang="ar-SA" sz="4000" b="1" dirty="0"/>
              <a:t> فقد روى الشيخان وغيرهما أن النَّبِيُّ صلى الله عليه وآله وسلم</a:t>
            </a:r>
            <a:r>
              <a:rPr lang="ar-SA" sz="4000" b="1" dirty="0" smtClean="0"/>
              <a:t> </a:t>
            </a:r>
            <a:r>
              <a:rPr lang="ar-SA" sz="4000" b="1" dirty="0"/>
              <a:t>قال</a:t>
            </a:r>
            <a:r>
              <a:rPr lang="ar-SA" sz="4000" b="1" dirty="0" smtClean="0"/>
              <a:t>:« الرُّؤْيَا </a:t>
            </a:r>
            <a:r>
              <a:rPr lang="ar-SA" sz="4000" b="1" dirty="0"/>
              <a:t>ثَلَاثَةٌ: رُؤْيَا مِنَ اللَّهِ، وَرُؤْيَا تَحْزِينٌ مِنَ الشَّيْطَانِ، وَرُؤْيَا مِمَّا يُحَدِّثُ بِهِ الرَّجُلُ نَفْسَهُ فِي الْيَقَظَةِ، فَيَرَاهُ فِي الْمَنَامِ</a:t>
            </a:r>
            <a:r>
              <a:rPr lang="ar-SA" sz="4000" b="1" dirty="0" smtClean="0"/>
              <a:t>». فالرؤيا </a:t>
            </a:r>
            <a:r>
              <a:rPr lang="ar-SA" sz="4000" b="1" dirty="0"/>
              <a:t>بناء على هذا الحديث ثلاثة أنواع ، وهي أوسع مساحة بالنسبة للحاصلين عليها من </a:t>
            </a:r>
            <a:r>
              <a:rPr lang="ar-SA" sz="4000" b="1" dirty="0" smtClean="0"/>
              <a:t>الكشف، </a:t>
            </a:r>
            <a:r>
              <a:rPr lang="ar-SA" sz="4000" b="1" dirty="0"/>
              <a:t>وينبغي أن تكون كالكشف </a:t>
            </a:r>
            <a:r>
              <a:rPr lang="ar-SA" sz="4000" b="1" dirty="0" smtClean="0"/>
              <a:t>خاضعة</a:t>
            </a:r>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60446103"/>
      </p:ext>
    </p:extLst>
  </p:cSld>
  <p:clrMapOvr>
    <a:masterClrMapping/>
  </p:clrMapOvr>
  <p:transition>
    <p:wipe dir="u"/>
    <p:sndAc>
      <p:stSnd>
        <p:snd r:embed="rId3" name="chimes.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smtClean="0"/>
              <a:t>للشريعة </a:t>
            </a:r>
            <a:r>
              <a:rPr lang="ar-SA" sz="4000" b="1" dirty="0"/>
              <a:t>، وأن يجري عليها ما يجري على الكشف.</a:t>
            </a:r>
          </a:p>
          <a:p>
            <a:pPr algn="just">
              <a:buNone/>
            </a:pPr>
            <a:r>
              <a:rPr lang="ar-SA" sz="4000" b="1" dirty="0"/>
              <a:t>الثالثة : إلهام الأنبياء ورؤياهم: ما سبق من الكلام المتعلق بالإلهام والرؤيا ، إنما هو لغير الأنبياء ، أما أنبياء الله – صلوات الله وسلامه عليهم- فإن إلهامهم ورؤياهم وحي معصوم متيقن أن مصدره الله تعالى .</a:t>
            </a:r>
          </a:p>
          <a:p>
            <a:pPr algn="just">
              <a:buNone/>
            </a:pPr>
            <a:r>
              <a:rPr lang="ar-SA" sz="4000" b="1" dirty="0"/>
              <a:t>قال ابن عباس </a:t>
            </a:r>
            <a:r>
              <a:rPr lang="ar-SA" sz="4000" b="1" dirty="0" smtClean="0"/>
              <a:t>رضي الله عنهما </a:t>
            </a:r>
            <a:r>
              <a:rPr lang="ar-SA" sz="4000" b="1" dirty="0"/>
              <a:t>:( رؤيا الأنبياء وحي).</a:t>
            </a:r>
          </a:p>
          <a:p>
            <a:pPr algn="just">
              <a:buNone/>
            </a:pPr>
            <a:endParaRPr lang="ar-SA" sz="4000" b="1" dirty="0" smtClean="0"/>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151031755"/>
      </p:ext>
    </p:extLst>
  </p:cSld>
  <p:clrMapOvr>
    <a:masterClrMapping/>
  </p:clrMapOvr>
  <p:transition>
    <p:wipe dir="u"/>
    <p:sndAc>
      <p:stSnd>
        <p:snd r:embed="rId3"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4000" b="1" dirty="0"/>
              <a:t>		ولهذا أقدم نبي الله إبراهيم عليه السلام على ذبح ابنه إسماعيل عليه السلام بناء على الرؤيا التي رآها كما جاء في قوله تعالى:[فَلَمَّا بَلَغَ مَعَهُ السَّعْيَ قَالَ يَا بُنَيَّ إِنِّي أَرَى فِي الْمَنَامِ  أَنِّي أَذْبَحُكَ فَانْظُرْ مَاذَا تَرَى قَالَ يَا أَبَتِ افْعَلْ مَا تُؤْمَرُ سَتَجِدُنِي إِنْ شَاءَ اللَّهُ مِنَ </a:t>
            </a:r>
            <a:r>
              <a:rPr lang="ar-SA" sz="4000" b="1" dirty="0" smtClean="0"/>
              <a:t>الصَّابِرِينَ]. فاستجابة الخليل عليه السلام </a:t>
            </a:r>
            <a:r>
              <a:rPr lang="ar-SA" sz="4000" b="1" dirty="0"/>
              <a:t>لهذه الرؤيا وحكمه بمقتضاها إنما لقطعه بأنها وحي </a:t>
            </a:r>
            <a:r>
              <a:rPr lang="ar-SA" sz="4000" b="1" dirty="0" smtClean="0"/>
              <a:t>إلهي</a:t>
            </a:r>
            <a:r>
              <a:rPr lang="ar-SA" sz="4000" b="1" dirty="0"/>
              <a:t>.</a:t>
            </a:r>
          </a:p>
          <a:p>
            <a:pPr algn="just">
              <a:buNone/>
            </a:pPr>
            <a:endParaRPr lang="ar-SA" sz="4000" b="1" dirty="0" smtClean="0"/>
          </a:p>
          <a:p>
            <a:pPr algn="just">
              <a:buNone/>
            </a:pPr>
            <a:endParaRPr lang="ar-SA" sz="4000" b="1" dirty="0" smtClean="0"/>
          </a:p>
          <a:p>
            <a:pPr algn="just">
              <a:buNone/>
            </a:pPr>
            <a:endParaRPr lang="ar-SA" sz="4000" b="1" dirty="0" smtClean="0"/>
          </a:p>
          <a:p>
            <a:pPr algn="just">
              <a:buNone/>
            </a:pPr>
            <a:endParaRPr lang="ar-SA" sz="4000" b="1" dirty="0" smtClean="0"/>
          </a:p>
          <a:p>
            <a:pPr marL="0" indent="0">
              <a:buNone/>
            </a:pPr>
            <a:endParaRPr lang="ar-SA" sz="4800" b="1" dirty="0" smtClean="0">
              <a:solidFill>
                <a:schemeClr val="tx2"/>
              </a:solidFill>
            </a:endParaRPr>
          </a:p>
        </p:txBody>
      </p:sp>
      <p:pic>
        <p:nvPicPr>
          <p:cNvPr id="7" name="Picture 4"/>
          <p:cNvPicPr>
            <a:picLocks noChangeAspect="1" noChangeArrowheads="1"/>
          </p:cNvPicPr>
          <p:nvPr/>
        </p:nvPicPr>
        <p:blipFill>
          <a:blip r:embed="rId4"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1054720368"/>
      </p:ext>
    </p:extLst>
  </p:cSld>
  <p:clrMapOvr>
    <a:masterClrMapping/>
  </p:clrMapOvr>
  <p:transition>
    <p:wipe dir="u"/>
    <p:sndAc>
      <p:stSnd>
        <p:snd r:embed="rId3"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r>
              <a:rPr lang="ar-SA" sz="4000" b="1" dirty="0" smtClean="0">
                <a:solidFill>
                  <a:schemeClr val="tx2"/>
                </a:solidFill>
              </a:rPr>
              <a:t>تمت المحاضرة الثامنة بحمد الله تعالى</a:t>
            </a:r>
          </a:p>
          <a:p>
            <a:pPr algn="ctr">
              <a:buFontTx/>
              <a:buNone/>
            </a:pP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 xmlns:p14="http://schemas.microsoft.com/office/powerpoint/2010/main" val="3440990884"/>
      </p:ext>
    </p:extLst>
  </p:cSld>
  <p:clrMapOvr>
    <a:masterClrMapping/>
  </p:clrMapOvr>
  <p:transition>
    <p:wipe dir="u"/>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12032</TotalTime>
  <Words>454</Words>
  <Application>Microsoft Office PowerPoint</Application>
  <PresentationFormat>عرض على الشاشة (3:4)‏</PresentationFormat>
  <Paragraphs>149</Paragraphs>
  <Slides>31</Slides>
  <Notes>27</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microsoft</cp:lastModifiedBy>
  <cp:revision>342</cp:revision>
  <dcterms:created xsi:type="dcterms:W3CDTF">2007-02-01T07:37:04Z</dcterms:created>
  <dcterms:modified xsi:type="dcterms:W3CDTF">2016-03-14T23:22:11Z</dcterms:modified>
</cp:coreProperties>
</file>