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24"/>
  </p:notesMasterIdLst>
  <p:sldIdLst>
    <p:sldId id="392" r:id="rId3"/>
    <p:sldId id="393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1" r:id="rId21"/>
    <p:sldId id="412" r:id="rId22"/>
    <p:sldId id="410" r:id="rId2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  <a:srgbClr val="C0821C"/>
    <a:srgbClr val="FF0000"/>
    <a:srgbClr val="33CCFF"/>
    <a:srgbClr val="E7B057"/>
    <a:srgbClr val="FBE93B"/>
    <a:srgbClr val="D4D4CA"/>
    <a:srgbClr val="CDA307"/>
    <a:srgbClr val="99A10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31" autoAdjust="0"/>
    <p:restoredTop sz="94667" autoAdjust="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12-05-1437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5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1942408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6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576398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7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4000674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8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576398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9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1319343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10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635964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11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3094931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12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1938563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13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1187284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14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15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576398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16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576398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17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8536038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18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1680779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19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576398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20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576398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6000" b="1" dirty="0" smtClean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بسم الله الرحمن الرحيم</a:t>
            </a:r>
          </a:p>
          <a:p>
            <a:pPr algn="ctr">
              <a:buNone/>
            </a:pPr>
            <a:r>
              <a:rPr lang="ar-SA" sz="4000" b="1" dirty="0">
                <a:solidFill>
                  <a:srgbClr val="000099"/>
                </a:solidFill>
              </a:rPr>
              <a:t>المحاضرة </a:t>
            </a:r>
            <a:r>
              <a:rPr lang="ar-SA" sz="4000" b="1" dirty="0" smtClean="0">
                <a:solidFill>
                  <a:srgbClr val="000099"/>
                </a:solidFill>
              </a:rPr>
              <a:t>التاسعة</a:t>
            </a:r>
            <a:endParaRPr lang="ar-SA" sz="40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مقرر نظرية المعرفة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المستوى السادس</a:t>
            </a: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د. محمد أسود</a:t>
            </a:r>
            <a:endParaRPr lang="ar-SA" sz="5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9091651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endParaRPr lang="ar-SA" sz="5400" b="1" dirty="0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ar-SA" sz="5400" b="1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</a:rPr>
              <a:t>مواضيع المحاضرة التاسعة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7044728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5400" b="1" dirty="0"/>
              <a:t>العقل: </a:t>
            </a:r>
            <a:endParaRPr lang="ar-SA" sz="5400" b="1" dirty="0" smtClean="0"/>
          </a:p>
          <a:p>
            <a:pPr algn="just">
              <a:buFontTx/>
              <a:buNone/>
            </a:pPr>
            <a:r>
              <a:rPr lang="ar-SA" sz="5400" b="1" dirty="0" smtClean="0"/>
              <a:t>تمهيد </a:t>
            </a:r>
            <a:r>
              <a:rPr lang="ar-SA" sz="5400" b="1" dirty="0"/>
              <a:t>في تعريف العقل، العقل في اللغة، العقل في الفلسفة، العقل في الفلسفة الحديثة ، المذهب العقلي، الأوليات العقلية: تقوم المعرفة البشرية على التصور والتصديق، </a:t>
            </a:r>
            <a:endParaRPr lang="ar-SA" sz="54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2530325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5400" b="1" dirty="0" smtClean="0"/>
              <a:t>الأوليات </a:t>
            </a:r>
            <a:r>
              <a:rPr lang="ar-SA" sz="5400" b="1" dirty="0"/>
              <a:t>العقلية من حيث التصور والتصديق، أولاً: التصورات: </a:t>
            </a:r>
            <a:endParaRPr lang="ar-SA" sz="5400" b="1" dirty="0" smtClean="0"/>
          </a:p>
          <a:p>
            <a:pPr algn="just">
              <a:buFontTx/>
              <a:buNone/>
            </a:pPr>
            <a:r>
              <a:rPr lang="ar-SA" sz="5400" b="1" dirty="0" smtClean="0"/>
              <a:t>1- </a:t>
            </a:r>
            <a:r>
              <a:rPr lang="ar-SA" sz="5400" b="1" dirty="0"/>
              <a:t>نظرية التذكر عند أفلاطون، </a:t>
            </a:r>
            <a:r>
              <a:rPr lang="ar-SA" sz="5400" b="1" dirty="0" err="1"/>
              <a:t>الديكارتية</a:t>
            </a:r>
            <a:r>
              <a:rPr lang="ar-SA" sz="5400" b="1" dirty="0"/>
              <a:t>، (301- 322).</a:t>
            </a:r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3231493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العقل: 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يرى المذهب العقلي أن العقل مصدر المعرفة وهو أوسع المذاهب في مصادر المعرفة. 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العقل في اللغة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تدل مادة «عقل» في اللغة على </a:t>
            </a:r>
            <a:r>
              <a:rPr lang="ar-SA" b="1" dirty="0" smtClean="0">
                <a:solidFill>
                  <a:srgbClr val="7030A0"/>
                </a:solidFill>
              </a:rPr>
              <a:t>الحبس والتقييد</a:t>
            </a:r>
            <a:r>
              <a:rPr lang="ar-SA" b="1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فالعقل الحبس والمنع ومنه عقال البعير الذي يمنعه من الانفلات. والمعقل الذي يلجأ إليه الناس فيمنعهم من عدوهم ونحوه.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قال المحاسبي «</a:t>
            </a:r>
            <a:r>
              <a:rPr lang="ar-SA" b="1" dirty="0" smtClean="0">
                <a:solidFill>
                  <a:srgbClr val="7030A0"/>
                </a:solidFill>
              </a:rPr>
              <a:t>إنه غريزة جعلها الله في الممتحنين من عباده ولا يوصف بجسم ولا لون</a:t>
            </a:r>
            <a:r>
              <a:rPr lang="ar-SA" b="1" dirty="0" smtClean="0">
                <a:solidFill>
                  <a:schemeClr val="tx2"/>
                </a:solidFill>
              </a:rPr>
              <a:t>»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25888457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b="1" dirty="0" smtClean="0"/>
              <a:t>	والذين </a:t>
            </a:r>
            <a:r>
              <a:rPr lang="ar-SA" b="1" dirty="0" smtClean="0">
                <a:solidFill>
                  <a:srgbClr val="7030A0"/>
                </a:solidFill>
              </a:rPr>
              <a:t>عرفوا العقل بأنه جوهر</a:t>
            </a:r>
            <a:r>
              <a:rPr lang="ar-SA" b="1" dirty="0" smtClean="0"/>
              <a:t> من علماء المسلمين لم يقصدوا بجوهريته مفارقته للمادة وقيامه مستقلا بنفسه </a:t>
            </a:r>
            <a:r>
              <a:rPr lang="ar-SA" b="1" dirty="0" smtClean="0">
                <a:solidFill>
                  <a:srgbClr val="7030A0"/>
                </a:solidFill>
              </a:rPr>
              <a:t>كالعقل الفعال في الفلسفة اليونانية</a:t>
            </a:r>
            <a:r>
              <a:rPr lang="ar-SA" b="1" dirty="0" smtClean="0"/>
              <a:t> وإنما أرادوا بيان اختلاف فعله عن فعل الأعضاء المادية في الإنسان كالسمع والبصر وقصدوا تجرده عن المادة.</a:t>
            </a:r>
          </a:p>
          <a:p>
            <a:pPr marL="0" indent="0" algn="just">
              <a:buNone/>
            </a:pPr>
            <a:r>
              <a:rPr lang="ar-SA" b="1" dirty="0" smtClean="0"/>
              <a:t>	قال الجرجاني عن العقل إنه: «</a:t>
            </a:r>
            <a:r>
              <a:rPr lang="ar-SA" b="1" dirty="0" smtClean="0">
                <a:solidFill>
                  <a:srgbClr val="7030A0"/>
                </a:solidFill>
              </a:rPr>
              <a:t>جوهر مجرد عن المادة في ذاته مقارن لها في فعله، فهو جوهر روحاني خلقه الله متعلقا بالبدن</a:t>
            </a:r>
            <a:r>
              <a:rPr lang="ar-SA" b="1" dirty="0" smtClean="0"/>
              <a:t>».</a:t>
            </a:r>
          </a:p>
          <a:p>
            <a:pPr marL="0" indent="0" algn="just">
              <a:buNone/>
            </a:pPr>
            <a:r>
              <a:rPr lang="ar-SA" b="1" dirty="0" smtClean="0"/>
              <a:t>	وقد تحدث القرآن عن العقل بهذا المعنى في مشتقاته ومترادفاته مركزا قيمته في أفعاله التي تصدر عنه.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10299360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العقل في الفلسفة: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العقل في الفلسفة اليونانية </a:t>
            </a:r>
            <a:r>
              <a:rPr lang="ar-SA" b="1" dirty="0" smtClean="0">
                <a:solidFill>
                  <a:srgbClr val="7030A0"/>
                </a:solidFill>
              </a:rPr>
              <a:t>أوسع مدلولا</a:t>
            </a:r>
            <a:r>
              <a:rPr lang="ar-SA" b="1" dirty="0" smtClean="0">
                <a:solidFill>
                  <a:schemeClr val="tx2"/>
                </a:solidFill>
              </a:rPr>
              <a:t> منه في اللغة العربية. وهو ينقسم إلى نوعين: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عقل في الإنسان بمثابة </a:t>
            </a:r>
            <a:r>
              <a:rPr lang="ar-SA" b="1" dirty="0" smtClean="0">
                <a:solidFill>
                  <a:srgbClr val="FF0000"/>
                </a:solidFill>
              </a:rPr>
              <a:t>العرض </a:t>
            </a:r>
            <a:r>
              <a:rPr lang="ar-SA" b="1" dirty="0" smtClean="0">
                <a:solidFill>
                  <a:schemeClr val="accent2"/>
                </a:solidFill>
              </a:rPr>
              <a:t>القائم به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عقل آخر مفارق للمادة وهو </a:t>
            </a:r>
            <a:r>
              <a:rPr lang="ar-SA" b="1" dirty="0" smtClean="0">
                <a:solidFill>
                  <a:srgbClr val="FF0000"/>
                </a:solidFill>
              </a:rPr>
              <a:t>جوهر</a:t>
            </a:r>
            <a:r>
              <a:rPr lang="ar-SA" b="1" dirty="0" smtClean="0">
                <a:solidFill>
                  <a:schemeClr val="tx2"/>
                </a:solidFill>
              </a:rPr>
              <a:t> قائم بنفسه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والعقل الأول </a:t>
            </a:r>
            <a:r>
              <a:rPr lang="ar-SA" b="1" dirty="0" smtClean="0">
                <a:solidFill>
                  <a:srgbClr val="7030A0"/>
                </a:solidFill>
              </a:rPr>
              <a:t>صنفان</a:t>
            </a:r>
            <a:r>
              <a:rPr lang="ar-SA" b="1" dirty="0" smtClean="0">
                <a:solidFill>
                  <a:schemeClr val="tx2"/>
                </a:solidFill>
              </a:rPr>
              <a:t>: 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rgbClr val="FF0000"/>
                </a:solidFill>
              </a:rPr>
              <a:t>العقل بالملكة:</a:t>
            </a:r>
            <a:r>
              <a:rPr lang="ar-SA" b="1" dirty="0" smtClean="0">
                <a:solidFill>
                  <a:schemeClr val="tx2"/>
                </a:solidFill>
              </a:rPr>
              <a:t> وهو العلم بالضروريات واستعداد النفس بذلك لاكتساب النظريات.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و</a:t>
            </a:r>
            <a:r>
              <a:rPr lang="ar-SA" b="1" dirty="0" smtClean="0">
                <a:solidFill>
                  <a:srgbClr val="FF0000"/>
                </a:solidFill>
              </a:rPr>
              <a:t>عقل مستفاد:</a:t>
            </a:r>
            <a:r>
              <a:rPr lang="ar-SA" b="1" dirty="0" smtClean="0">
                <a:solidFill>
                  <a:schemeClr val="tx2"/>
                </a:solidFill>
              </a:rPr>
              <a:t> حينما تكون النظريات مختزنة عند العقل بالملكة، حاضرة لا تغيب عنه. 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134109391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sz="3600" b="1" dirty="0" smtClean="0"/>
              <a:t>وهذا الصنف هو الذي يطلق عليه العرب لفظ العقل.</a:t>
            </a:r>
          </a:p>
          <a:p>
            <a:pPr marL="0" indent="0" algn="just">
              <a:buNone/>
            </a:pPr>
            <a:r>
              <a:rPr lang="ar-SA" sz="3600" b="1" dirty="0" smtClean="0"/>
              <a:t>أما </a:t>
            </a:r>
            <a:r>
              <a:rPr lang="ar-SA" sz="3600" b="1" dirty="0" smtClean="0">
                <a:solidFill>
                  <a:srgbClr val="7030A0"/>
                </a:solidFill>
              </a:rPr>
              <a:t>الصنف الأول</a:t>
            </a:r>
            <a:r>
              <a:rPr lang="ar-SA" sz="3600" b="1" dirty="0" smtClean="0"/>
              <a:t> فإنه المقصود من قولهم عنه إنه غريزة أو نور أو علوم أولية.</a:t>
            </a:r>
          </a:p>
          <a:p>
            <a:pPr marL="0" indent="0" algn="just">
              <a:buNone/>
            </a:pPr>
            <a:r>
              <a:rPr lang="ar-SA" sz="3600" b="1" dirty="0" smtClean="0"/>
              <a:t>و</a:t>
            </a:r>
            <a:r>
              <a:rPr lang="ar-SA" sz="3600" b="1" dirty="0" smtClean="0">
                <a:solidFill>
                  <a:srgbClr val="7030A0"/>
                </a:solidFill>
              </a:rPr>
              <a:t>بالصنف الثاني</a:t>
            </a:r>
            <a:r>
              <a:rPr lang="ar-SA" sz="3600" b="1" dirty="0" smtClean="0"/>
              <a:t> ورد الكتاب العزيز في مثل قوله تعالى «</a:t>
            </a:r>
            <a:r>
              <a:rPr lang="ar-SA" sz="3600" b="1" dirty="0" smtClean="0">
                <a:solidFill>
                  <a:srgbClr val="00B050"/>
                </a:solidFill>
              </a:rPr>
              <a:t>يسمعون كلام الله ثم يحرفونه من بعد ما عقلوه وهم يعلمون</a:t>
            </a:r>
            <a:r>
              <a:rPr lang="ar-SA" sz="3600" b="1" dirty="0" smtClean="0"/>
              <a:t>».</a:t>
            </a:r>
          </a:p>
          <a:p>
            <a:pPr marL="0" indent="0" algn="just">
              <a:buNone/>
            </a:pPr>
            <a:r>
              <a:rPr lang="ar-SA" sz="3600" b="1" dirty="0" smtClean="0"/>
              <a:t>قال الراغب الأصفهاني، بعد أن قسم العقل إلى غريزي ومكتسب: «</a:t>
            </a:r>
            <a:r>
              <a:rPr lang="ar-SA" sz="3600" b="1" dirty="0" smtClean="0">
                <a:solidFill>
                  <a:srgbClr val="7030A0"/>
                </a:solidFill>
              </a:rPr>
              <a:t>كل موضع ذم الله فيه الكفار بعدم العقل فإشارة إلى الثاني دون الأول</a:t>
            </a:r>
            <a:r>
              <a:rPr lang="ar-SA" sz="3600" b="1" dirty="0" smtClean="0"/>
              <a:t>».</a:t>
            </a:r>
          </a:p>
          <a:p>
            <a:pPr marL="0" indent="0" algn="just">
              <a:buNone/>
            </a:pPr>
            <a:endParaRPr lang="ar-SA" b="1" dirty="0" smtClean="0"/>
          </a:p>
          <a:p>
            <a:pPr marL="0" indent="0" algn="just">
              <a:buNone/>
            </a:pPr>
            <a:endParaRPr lang="ar-SA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902952240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264200"/>
          </a:xfrm>
        </p:spPr>
        <p:txBody>
          <a:bodyPr/>
          <a:lstStyle/>
          <a:p>
            <a:pPr algn="just">
              <a:buFontTx/>
              <a:buChar char="-"/>
            </a:pPr>
            <a:endParaRPr lang="ar-SA" b="1" dirty="0" smtClean="0">
              <a:solidFill>
                <a:schemeClr val="tx2"/>
              </a:solidFill>
              <a:cs typeface="+mj-cs"/>
            </a:endParaRPr>
          </a:p>
          <a:p>
            <a:pPr algn="just">
              <a:buFontTx/>
              <a:buChar char="-"/>
            </a:pPr>
            <a:r>
              <a:rPr lang="ar-SA" b="1" dirty="0">
                <a:solidFill>
                  <a:schemeClr val="tx2"/>
                </a:solidFill>
                <a:cs typeface="+mj-cs"/>
              </a:rPr>
              <a:t>أ</a:t>
            </a:r>
            <a:r>
              <a:rPr lang="ar-SA" b="1" dirty="0" smtClean="0">
                <a:solidFill>
                  <a:schemeClr val="tx2"/>
                </a:solidFill>
                <a:cs typeface="+mj-cs"/>
              </a:rPr>
              <a:t>ما النوع الثاني فهو</a:t>
            </a:r>
            <a:r>
              <a:rPr lang="ar-SA" b="1" dirty="0" smtClean="0">
                <a:solidFill>
                  <a:srgbClr val="FF0000"/>
                </a:solidFill>
                <a:cs typeface="+mj-cs"/>
              </a:rPr>
              <a:t> العقل الفعال</a:t>
            </a:r>
            <a:r>
              <a:rPr lang="ar-SA" b="1" dirty="0" smtClean="0">
                <a:solidFill>
                  <a:schemeClr val="tx2"/>
                </a:solidFill>
                <a:cs typeface="+mj-cs"/>
              </a:rPr>
              <a:t>: 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  <a:cs typeface="+mj-cs"/>
              </a:rPr>
              <a:t>هو عقل مفارق للمادة أزلي لا يدركه الفناء وهو الذي تفيض منه الصور إلى عالم الكون والفساد ومنه يستمد العقل الإنساني المعرفة.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  <a:cs typeface="+mj-cs"/>
              </a:rPr>
              <a:t>وقد حاول بعض الفلاسفة المسلمين إيجاد محل لهذا العقل في الثقافة الإسلامية بإلباسه لبوسا شرعيا فكان </a:t>
            </a:r>
            <a:r>
              <a:rPr lang="ar-SA" b="1" dirty="0" smtClean="0">
                <a:solidFill>
                  <a:srgbClr val="7030A0"/>
                </a:solidFill>
                <a:cs typeface="+mj-cs"/>
              </a:rPr>
              <a:t>الفارابي</a:t>
            </a:r>
            <a:r>
              <a:rPr lang="ar-SA" b="1" dirty="0" smtClean="0">
                <a:solidFill>
                  <a:schemeClr val="tx2"/>
                </a:solidFill>
                <a:cs typeface="+mj-cs"/>
              </a:rPr>
              <a:t> يسميه «</a:t>
            </a:r>
            <a:r>
              <a:rPr lang="ar-SA" b="1" dirty="0" smtClean="0">
                <a:solidFill>
                  <a:srgbClr val="7030A0"/>
                </a:solidFill>
                <a:cs typeface="+mj-cs"/>
              </a:rPr>
              <a:t>الروح</a:t>
            </a:r>
            <a:r>
              <a:rPr lang="ar-SA" b="1" dirty="0" smtClean="0">
                <a:solidFill>
                  <a:schemeClr val="tx2"/>
                </a:solidFill>
                <a:cs typeface="+mj-cs"/>
              </a:rPr>
              <a:t> </a:t>
            </a:r>
            <a:r>
              <a:rPr lang="ar-SA" b="1" dirty="0" smtClean="0">
                <a:solidFill>
                  <a:srgbClr val="7030A0"/>
                </a:solidFill>
                <a:cs typeface="+mj-cs"/>
              </a:rPr>
              <a:t>الأمين</a:t>
            </a:r>
            <a:r>
              <a:rPr lang="ar-SA" b="1" dirty="0" smtClean="0">
                <a:solidFill>
                  <a:schemeClr val="tx2"/>
                </a:solidFill>
                <a:cs typeface="+mj-cs"/>
              </a:rPr>
              <a:t>» و «</a:t>
            </a:r>
            <a:r>
              <a:rPr lang="ar-SA" b="1" dirty="0" smtClean="0">
                <a:solidFill>
                  <a:srgbClr val="7030A0"/>
                </a:solidFill>
                <a:cs typeface="+mj-cs"/>
              </a:rPr>
              <a:t>روح</a:t>
            </a:r>
            <a:r>
              <a:rPr lang="ar-SA" b="1" dirty="0" smtClean="0">
                <a:solidFill>
                  <a:schemeClr val="tx2"/>
                </a:solidFill>
                <a:cs typeface="+mj-cs"/>
              </a:rPr>
              <a:t> </a:t>
            </a:r>
            <a:r>
              <a:rPr lang="ar-SA" b="1" dirty="0" smtClean="0">
                <a:solidFill>
                  <a:srgbClr val="7030A0"/>
                </a:solidFill>
                <a:cs typeface="+mj-cs"/>
              </a:rPr>
              <a:t>القدس</a:t>
            </a:r>
            <a:r>
              <a:rPr lang="ar-SA" b="1" dirty="0" smtClean="0">
                <a:solidFill>
                  <a:schemeClr val="tx2"/>
                </a:solidFill>
                <a:cs typeface="+mj-cs"/>
              </a:rPr>
              <a:t>» </a:t>
            </a:r>
            <a:r>
              <a:rPr lang="ar-SA" b="1" dirty="0" smtClean="0">
                <a:solidFill>
                  <a:srgbClr val="7030A0"/>
                </a:solidFill>
              </a:rPr>
              <a:t>والغزالي </a:t>
            </a:r>
            <a:r>
              <a:rPr lang="ar-SA" b="1" dirty="0">
                <a:solidFill>
                  <a:schemeClr val="tx2"/>
                </a:solidFill>
              </a:rPr>
              <a:t>جعل </a:t>
            </a:r>
            <a:r>
              <a:rPr lang="ar-SA" b="1" dirty="0">
                <a:solidFill>
                  <a:srgbClr val="7030A0"/>
                </a:solidFill>
              </a:rPr>
              <a:t>الملك</a:t>
            </a:r>
            <a:r>
              <a:rPr lang="ar-SA" b="1" dirty="0">
                <a:solidFill>
                  <a:schemeClr val="tx2"/>
                </a:solidFill>
              </a:rPr>
              <a:t> عقلا بينما رفض ابن </a:t>
            </a:r>
            <a:r>
              <a:rPr lang="ar-SA" b="1" dirty="0">
                <a:solidFill>
                  <a:srgbClr val="7030A0"/>
                </a:solidFill>
              </a:rPr>
              <a:t>تيمية</a:t>
            </a:r>
            <a:r>
              <a:rPr lang="ar-SA" b="1" dirty="0">
                <a:solidFill>
                  <a:schemeClr val="tx2"/>
                </a:solidFill>
              </a:rPr>
              <a:t> </a:t>
            </a:r>
            <a:r>
              <a:rPr lang="ar-SA" b="1" dirty="0" smtClean="0">
                <a:solidFill>
                  <a:schemeClr val="tx2"/>
                </a:solidFill>
              </a:rPr>
              <a:t>ذلك، ورأى فيه خلطا بين نظرية العقل لدى اليونان وجاء في الشرع في هذا الشأن.</a:t>
            </a:r>
          </a:p>
          <a:p>
            <a:pPr algn="just">
              <a:buFontTx/>
              <a:buChar char="-"/>
            </a:pPr>
            <a:endParaRPr lang="ar-SA" b="1" dirty="0" smtClean="0">
              <a:solidFill>
                <a:schemeClr val="tx2"/>
              </a:solidFill>
              <a:cs typeface="+mj-cs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40825832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		وقد </a:t>
            </a:r>
            <a:r>
              <a:rPr lang="ar-SA" b="1" dirty="0">
                <a:solidFill>
                  <a:schemeClr val="tx2"/>
                </a:solidFill>
              </a:rPr>
              <a:t>اختلف اليونان أنفسهم في هذا الشأن </a:t>
            </a:r>
            <a:r>
              <a:rPr lang="ar-SA" b="1" dirty="0">
                <a:solidFill>
                  <a:srgbClr val="7030A0"/>
                </a:solidFill>
              </a:rPr>
              <a:t>فأرسطو</a:t>
            </a:r>
            <a:r>
              <a:rPr lang="ar-SA" b="1" dirty="0">
                <a:solidFill>
                  <a:schemeClr val="tx2"/>
                </a:solidFill>
              </a:rPr>
              <a:t> وهو أول  </a:t>
            </a:r>
            <a:r>
              <a:rPr lang="ar-SA" b="1" dirty="0" smtClean="0">
                <a:solidFill>
                  <a:schemeClr val="tx2"/>
                </a:solidFill>
              </a:rPr>
              <a:t>من قال بالعقل الفعال لم يحدد خصائص لهذا العقل، واعتبره مفارقا للمادة.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		بينما اعتبره </a:t>
            </a:r>
            <a:r>
              <a:rPr lang="ar-SA" b="1" dirty="0" smtClean="0">
                <a:solidFill>
                  <a:srgbClr val="7030A0"/>
                </a:solidFill>
              </a:rPr>
              <a:t>الاسكندر الأفروديسي</a:t>
            </a:r>
            <a:r>
              <a:rPr lang="ar-SA" b="1" dirty="0" smtClean="0">
                <a:solidFill>
                  <a:schemeClr val="tx2"/>
                </a:solidFill>
              </a:rPr>
              <a:t> أنه الإله ذاته. وذهب </a:t>
            </a:r>
            <a:r>
              <a:rPr lang="ar-SA" b="1" dirty="0" smtClean="0">
                <a:solidFill>
                  <a:srgbClr val="7030A0"/>
                </a:solidFill>
              </a:rPr>
              <a:t>ثامسطيوس</a:t>
            </a:r>
            <a:r>
              <a:rPr lang="ar-SA" b="1" dirty="0" smtClean="0">
                <a:solidFill>
                  <a:schemeClr val="tx2"/>
                </a:solidFill>
              </a:rPr>
              <a:t> إلى أنه قوة تجريدية في العقل البشري، إذا تجرد من المادة وعوالقها.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وبهذا قال </a:t>
            </a:r>
            <a:r>
              <a:rPr lang="ar-SA" b="1" dirty="0" smtClean="0">
                <a:solidFill>
                  <a:srgbClr val="7030A0"/>
                </a:solidFill>
              </a:rPr>
              <a:t>ابن رشد</a:t>
            </a:r>
            <a:r>
              <a:rPr lang="ar-SA" b="1" dirty="0" smtClean="0">
                <a:solidFill>
                  <a:schemeClr val="tx2"/>
                </a:solidFill>
              </a:rPr>
              <a:t> أيضا وقال بمفارقته للمادة.</a:t>
            </a:r>
            <a:endParaRPr lang="ar-SA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أما علماء اصول الفقه عرفوا العقل بأنه «</a:t>
            </a:r>
            <a:r>
              <a:rPr lang="ar-SA" b="1" dirty="0" smtClean="0">
                <a:solidFill>
                  <a:srgbClr val="00B050"/>
                </a:solidFill>
              </a:rPr>
              <a:t>قوة غريزية للنفس تتمكن به من إدراك الحقائق والتمييز بين الأمور</a:t>
            </a:r>
            <a:r>
              <a:rPr lang="ar-SA" b="1" dirty="0" smtClean="0">
                <a:solidFill>
                  <a:schemeClr val="tx2"/>
                </a:solidFill>
              </a:rPr>
              <a:t>». وعرفوه أيضا بأنه: «</a:t>
            </a:r>
            <a:r>
              <a:rPr lang="ar-SA" b="1" dirty="0" smtClean="0">
                <a:solidFill>
                  <a:srgbClr val="00B050"/>
                </a:solidFill>
              </a:rPr>
              <a:t>العلم الضروري الذي يقع ابتداء ويعم العقلاء</a:t>
            </a:r>
            <a:r>
              <a:rPr lang="ar-SA" b="1" dirty="0" smtClean="0">
                <a:solidFill>
                  <a:schemeClr val="tx2"/>
                </a:solidFill>
              </a:rPr>
              <a:t>».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56090272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>
              <a:buFontTx/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العقل في الفلسفة الحديثة</a:t>
            </a:r>
          </a:p>
          <a:p>
            <a:pPr algn="just">
              <a:buFontTx/>
              <a:buChar char="-"/>
            </a:pPr>
            <a:r>
              <a:rPr lang="ar-SA" sz="3000" b="1" dirty="0" smtClean="0">
                <a:solidFill>
                  <a:schemeClr val="tx2"/>
                </a:solidFill>
              </a:rPr>
              <a:t>يعرفه العقليون بأنه «</a:t>
            </a:r>
            <a:r>
              <a:rPr lang="ar-SA" sz="3000" b="1" dirty="0" smtClean="0">
                <a:solidFill>
                  <a:srgbClr val="00B050"/>
                </a:solidFill>
              </a:rPr>
              <a:t>مجموعة المبادئ القبلية المنظمة للمعرفة المتميزة بضروريتها وكليتها واستقلالها</a:t>
            </a:r>
            <a:r>
              <a:rPr lang="ar-SA" sz="3000" b="1" dirty="0" smtClean="0">
                <a:solidFill>
                  <a:schemeClr val="tx2"/>
                </a:solidFill>
              </a:rPr>
              <a:t>».</a:t>
            </a:r>
          </a:p>
          <a:p>
            <a:pPr algn="just">
              <a:buFontTx/>
              <a:buChar char="-"/>
            </a:pPr>
            <a:r>
              <a:rPr lang="ar-SA" sz="3000" b="1" dirty="0" smtClean="0">
                <a:solidFill>
                  <a:schemeClr val="tx2"/>
                </a:solidFill>
              </a:rPr>
              <a:t>والتجريبيون المناهضون للمذهب العقلي لا ينكرون العقل إنكارا تاما ولكنهم يرون أن العقل خال من المبادئ القبلية وأنه كالصفحة البيضاء تنقش فيها التجربة الحقائق والعلوم.</a:t>
            </a:r>
          </a:p>
          <a:p>
            <a:pPr algn="just">
              <a:buFontTx/>
              <a:buChar char="-"/>
            </a:pPr>
            <a:r>
              <a:rPr lang="ar-SA" sz="3000" b="1" dirty="0" smtClean="0">
                <a:solidFill>
                  <a:schemeClr val="tx2"/>
                </a:solidFill>
              </a:rPr>
              <a:t>يقسم </a:t>
            </a:r>
            <a:r>
              <a:rPr lang="ar-SA" sz="3000" b="1" dirty="0" smtClean="0">
                <a:solidFill>
                  <a:srgbClr val="00B050"/>
                </a:solidFill>
              </a:rPr>
              <a:t>لالاند</a:t>
            </a:r>
            <a:r>
              <a:rPr lang="ar-SA" sz="3000" b="1" dirty="0" smtClean="0">
                <a:solidFill>
                  <a:schemeClr val="tx2"/>
                </a:solidFill>
              </a:rPr>
              <a:t> العقل إلى نوعين: </a:t>
            </a:r>
            <a:r>
              <a:rPr lang="ar-SA" sz="3000" b="1" dirty="0" smtClean="0">
                <a:solidFill>
                  <a:srgbClr val="7030A0"/>
                </a:solidFill>
              </a:rPr>
              <a:t>العقل المنشئ والعقل المنشأ.</a:t>
            </a:r>
          </a:p>
          <a:p>
            <a:pPr algn="just">
              <a:buFontTx/>
              <a:buChar char="-"/>
            </a:pPr>
            <a:r>
              <a:rPr lang="ar-SA" sz="3000" b="1" dirty="0" smtClean="0">
                <a:solidFill>
                  <a:srgbClr val="7030A0"/>
                </a:solidFill>
              </a:rPr>
              <a:t>الأول</a:t>
            </a:r>
            <a:r>
              <a:rPr lang="ar-SA" sz="3000" b="1" dirty="0" smtClean="0">
                <a:solidFill>
                  <a:schemeClr val="tx2"/>
                </a:solidFill>
              </a:rPr>
              <a:t> قوة فطرية تجريدية تقوم بتكوين الثاني وهي ثابتة</a:t>
            </a:r>
          </a:p>
          <a:p>
            <a:pPr algn="just">
              <a:buFontTx/>
              <a:buChar char="-"/>
            </a:pPr>
            <a:r>
              <a:rPr lang="ar-SA" sz="3000" b="1" dirty="0" smtClean="0">
                <a:solidFill>
                  <a:srgbClr val="7030A0"/>
                </a:solidFill>
              </a:rPr>
              <a:t>والثاني</a:t>
            </a:r>
            <a:r>
              <a:rPr lang="ar-SA" sz="3000" b="1" dirty="0" smtClean="0">
                <a:solidFill>
                  <a:schemeClr val="tx2"/>
                </a:solidFill>
              </a:rPr>
              <a:t> مكتسب يتكون بعد إعداد طويل وهو متغير ويتكون من حقائق مكتسبة ومقولات كرسها الاستعمال وقيم مقبولة بالاشتراك</a:t>
            </a:r>
            <a:r>
              <a:rPr lang="ar-SA" sz="3000" b="1" dirty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Char char="-"/>
            </a:pPr>
            <a:endParaRPr lang="ar-SA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64527517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ar-SA" sz="4000" b="1" dirty="0" smtClean="0">
                <a:solidFill>
                  <a:srgbClr val="FF0000"/>
                </a:solidFill>
              </a:rPr>
              <a:t>المذهب العقلي: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أطلق في اللاهوت المسيحي مقابلا لمذهب القول بخوارق العادات.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يطلق عند المسلمين على الاتجاهات التي قدمت العقل على الوحي إذا تعارضا. ولذلك كانوا يسمون العقليين في مقابل النصيين. والعقل لدى هؤلاء ليس العقل المجرد وإنما هو </a:t>
            </a:r>
            <a:r>
              <a:rPr lang="ar-SA" b="1" dirty="0" smtClean="0">
                <a:solidFill>
                  <a:srgbClr val="7030A0"/>
                </a:solidFill>
              </a:rPr>
              <a:t>العقل المكتسب</a:t>
            </a:r>
            <a:r>
              <a:rPr lang="ar-SA" b="1" dirty="0" smtClean="0">
                <a:solidFill>
                  <a:schemeClr val="tx2"/>
                </a:solidFill>
              </a:rPr>
              <a:t> أو المتكون كما يسميه لالاند.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أما في نظرية المعرفة في الفلسفة المعاصرة فإنه يطلق في </a:t>
            </a:r>
            <a:r>
              <a:rPr lang="ar-SA" b="1" dirty="0" smtClean="0">
                <a:solidFill>
                  <a:srgbClr val="7030A0"/>
                </a:solidFill>
              </a:rPr>
              <a:t>مقابل المذهب التجريبي والحسي</a:t>
            </a:r>
            <a:r>
              <a:rPr lang="ar-SA" b="1" dirty="0" smtClean="0">
                <a:solidFill>
                  <a:schemeClr val="tx2"/>
                </a:solidFill>
              </a:rPr>
              <a:t> حيث ترد المعارف كلها إلى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31880804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sz="4800" b="1" dirty="0" smtClean="0"/>
              <a:t>مبادئ العقل القبلية.</a:t>
            </a:r>
          </a:p>
          <a:p>
            <a:pPr marL="0" indent="0" algn="just">
              <a:buNone/>
            </a:pPr>
            <a:r>
              <a:rPr lang="ar-SA" sz="4800" b="1" dirty="0" smtClean="0"/>
              <a:t>وعلى هذا فإن مصدرية العقل للمعرفة تعني:</a:t>
            </a:r>
          </a:p>
          <a:p>
            <a:pPr algn="just">
              <a:buFontTx/>
              <a:buChar char="-"/>
            </a:pPr>
            <a:r>
              <a:rPr lang="ar-SA" sz="4800" b="1" dirty="0" smtClean="0">
                <a:solidFill>
                  <a:srgbClr val="7030A0"/>
                </a:solidFill>
              </a:rPr>
              <a:t>القول بهذا المبادئ الأولية</a:t>
            </a:r>
          </a:p>
          <a:p>
            <a:pPr algn="just">
              <a:buFontTx/>
              <a:buChar char="-"/>
            </a:pPr>
            <a:r>
              <a:rPr lang="ar-SA" sz="4800" b="1" dirty="0" smtClean="0">
                <a:solidFill>
                  <a:srgbClr val="7030A0"/>
                </a:solidFill>
              </a:rPr>
              <a:t>وردّ المعرفة الإنسانية إلى هذه المبادئ.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59499461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Char char="-"/>
            </a:pPr>
            <a:r>
              <a:rPr lang="ar-SA" sz="5400" b="1" dirty="0" smtClean="0">
                <a:solidFill>
                  <a:srgbClr val="FF0000"/>
                </a:solidFill>
              </a:rPr>
              <a:t>الأوليات </a:t>
            </a:r>
            <a:r>
              <a:rPr lang="ar-SA" sz="5400" b="1" dirty="0">
                <a:solidFill>
                  <a:srgbClr val="FF0000"/>
                </a:solidFill>
              </a:rPr>
              <a:t>العقلية</a:t>
            </a:r>
          </a:p>
          <a:p>
            <a:pPr algn="just">
              <a:buFontTx/>
              <a:buChar char="-"/>
            </a:pPr>
            <a:r>
              <a:rPr lang="ar-SA" sz="3600" b="1" dirty="0">
                <a:solidFill>
                  <a:schemeClr val="tx2"/>
                </a:solidFill>
              </a:rPr>
              <a:t>تقوم المعرفة البشرية على التصور والتصديق:</a:t>
            </a:r>
          </a:p>
          <a:p>
            <a:pPr algn="just">
              <a:buFontTx/>
              <a:buChar char="-"/>
            </a:pPr>
            <a:r>
              <a:rPr lang="ar-SA" sz="3600" b="1" dirty="0">
                <a:solidFill>
                  <a:srgbClr val="7030A0"/>
                </a:solidFill>
              </a:rPr>
              <a:t>التصور</a:t>
            </a:r>
            <a:r>
              <a:rPr lang="ar-SA" sz="3600" b="1" dirty="0">
                <a:solidFill>
                  <a:schemeClr val="tx2"/>
                </a:solidFill>
              </a:rPr>
              <a:t> هو الإدراك البسيط لمعاني الأشياء كتصور معنى الحرارة والنور والصوت.</a:t>
            </a:r>
          </a:p>
          <a:p>
            <a:pPr algn="just">
              <a:buFontTx/>
              <a:buChar char="-"/>
            </a:pPr>
            <a:r>
              <a:rPr lang="ar-SA" sz="3600" b="1" dirty="0">
                <a:solidFill>
                  <a:srgbClr val="7030A0"/>
                </a:solidFill>
              </a:rPr>
              <a:t>والتصديق</a:t>
            </a:r>
            <a:r>
              <a:rPr lang="ar-SA" sz="3600" b="1" dirty="0">
                <a:solidFill>
                  <a:schemeClr val="tx2"/>
                </a:solidFill>
              </a:rPr>
              <a:t> هو الإدراك المنطوي على حكم: كالحكم بأن النار محرقة</a:t>
            </a:r>
            <a:r>
              <a:rPr lang="ar-SA" sz="3600" b="1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Char char="-"/>
            </a:pPr>
            <a:r>
              <a:rPr lang="ar-SA" sz="3600" b="1" dirty="0" smtClean="0">
                <a:solidFill>
                  <a:schemeClr val="tx2"/>
                </a:solidFill>
              </a:rPr>
              <a:t>ويتمثل المذهب العقلي في رد المعرفة إلى أصولها الأولى سواء كانت تصورات كما يقول بعضهم أو تصديقا كما يقول آخرون.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50398229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0728"/>
            <a:ext cx="8435975" cy="5760640"/>
          </a:xfrm>
        </p:spPr>
        <p:txBody>
          <a:bodyPr/>
          <a:lstStyle/>
          <a:p>
            <a:pPr>
              <a:buFontTx/>
              <a:buNone/>
            </a:pPr>
            <a:endParaRPr lang="ar-SA" b="1" dirty="0" smtClean="0">
              <a:solidFill>
                <a:srgbClr val="7030A0"/>
              </a:solidFill>
            </a:endParaRPr>
          </a:p>
          <a:p>
            <a:pPr>
              <a:buFontTx/>
              <a:buNone/>
            </a:pPr>
            <a:r>
              <a:rPr lang="ar-SA" sz="4400" b="1" dirty="0" smtClean="0">
                <a:solidFill>
                  <a:srgbClr val="7030A0"/>
                </a:solidFill>
              </a:rPr>
              <a:t>أولاً: التصورات</a:t>
            </a:r>
            <a:r>
              <a:rPr lang="ar-SA" sz="4400" b="1" dirty="0">
                <a:solidFill>
                  <a:srgbClr val="7030A0"/>
                </a:solidFill>
              </a:rPr>
              <a:t>:</a:t>
            </a:r>
          </a:p>
          <a:p>
            <a:pPr>
              <a:buFontTx/>
              <a:buNone/>
            </a:pPr>
            <a:r>
              <a:rPr lang="ar-SA" sz="4400" b="1" dirty="0">
                <a:solidFill>
                  <a:schemeClr val="tx2"/>
                </a:solidFill>
              </a:rPr>
              <a:t>وتنقسم إلى قسمين:</a:t>
            </a:r>
          </a:p>
          <a:p>
            <a:pPr algn="just">
              <a:buFontTx/>
              <a:buNone/>
            </a:pPr>
            <a:r>
              <a:rPr lang="ar-SA" sz="4400" b="1" dirty="0">
                <a:solidFill>
                  <a:srgbClr val="FF0000"/>
                </a:solidFill>
              </a:rPr>
              <a:t>1-</a:t>
            </a:r>
            <a:r>
              <a:rPr lang="ar-SA" sz="4400" b="1" dirty="0">
                <a:solidFill>
                  <a:schemeClr val="tx2"/>
                </a:solidFill>
              </a:rPr>
              <a:t> الإدراكات البسيطة المفردة كالمعاني العامة: البياض والسواد...</a:t>
            </a:r>
          </a:p>
          <a:p>
            <a:pPr>
              <a:buFontTx/>
              <a:buNone/>
            </a:pPr>
            <a:r>
              <a:rPr lang="ar-SA" sz="4400" b="1" dirty="0">
                <a:solidFill>
                  <a:srgbClr val="FF0000"/>
                </a:solidFill>
              </a:rPr>
              <a:t>2-</a:t>
            </a:r>
            <a:r>
              <a:rPr lang="ar-SA" sz="4400" b="1" dirty="0">
                <a:solidFill>
                  <a:schemeClr val="tx2"/>
                </a:solidFill>
              </a:rPr>
              <a:t> التصورات المركبة كتصور جبل من </a:t>
            </a:r>
            <a:r>
              <a:rPr lang="ar-SA" sz="4400" b="1" dirty="0" smtClean="0">
                <a:solidFill>
                  <a:schemeClr val="tx2"/>
                </a:solidFill>
              </a:rPr>
              <a:t>ذهب.</a:t>
            </a:r>
            <a:endParaRPr lang="ar-SA" sz="4400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sz="4400" b="1" dirty="0">
                <a:solidFill>
                  <a:schemeClr val="tx2"/>
                </a:solidFill>
              </a:rPr>
              <a:t>ومن أبرز النظريات العقلية التي تناولت التصورات من حيث مصدرها</a:t>
            </a:r>
            <a:r>
              <a:rPr lang="ar-SA" sz="4400" b="1" dirty="0" smtClean="0">
                <a:solidFill>
                  <a:schemeClr val="tx2"/>
                </a:solidFill>
              </a:rPr>
              <a:t>: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420450052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sz="4400" b="1" dirty="0" smtClean="0">
                <a:solidFill>
                  <a:srgbClr val="FF0000"/>
                </a:solidFill>
              </a:rPr>
              <a:t>1- نظرية التذكر عند أفلاطون </a:t>
            </a:r>
          </a:p>
          <a:p>
            <a:pPr marL="0" indent="0" algn="just">
              <a:buNone/>
            </a:pPr>
            <a:r>
              <a:rPr lang="ar-SA" sz="4400" b="1" dirty="0">
                <a:solidFill>
                  <a:srgbClr val="FF0000"/>
                </a:solidFill>
              </a:rPr>
              <a:t>	</a:t>
            </a:r>
            <a:r>
              <a:rPr lang="ar-SA" sz="3400" b="1" dirty="0" smtClean="0"/>
              <a:t>وفيها يرى أفلاطون أن النفس كانت موجودة بصورة مستقلة عن البدن وأنها كانت تتصل بالحقائق المجردة عن المادة حيث تمكنت من العلم بتلك الحقائق وتصورها في العالم العلوي.</a:t>
            </a:r>
          </a:p>
          <a:p>
            <a:pPr marL="0" indent="0" algn="just">
              <a:buNone/>
            </a:pPr>
            <a:r>
              <a:rPr lang="ar-SA" sz="3400" b="1" dirty="0" smtClean="0"/>
              <a:t>ثم هبطت النفس إلى العالم المادي وارتبطت بالجسد فنسيت ما كانت تعرفه، فالمعرفة عنده تذكر والجهل نسيان.</a:t>
            </a:r>
          </a:p>
          <a:p>
            <a:pPr marL="0" indent="0" algn="just">
              <a:buNone/>
            </a:pPr>
            <a:r>
              <a:rPr lang="ar-SA" sz="3400" b="1" dirty="0" smtClean="0"/>
              <a:t>ويرى أفلاطون أن عالم الأشياء في هذا الكون المادي الذي هبطت إليه النفس يمثل ظلالا وانعكاسا لتلك المثل والحقائق.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23367117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>
              <a:buFontTx/>
              <a:buNone/>
            </a:pPr>
            <a:endParaRPr lang="ar-SA" b="1" dirty="0" smtClean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sz="4400" b="1" dirty="0" smtClean="0">
                <a:solidFill>
                  <a:schemeClr val="tx2"/>
                </a:solidFill>
              </a:rPr>
              <a:t>وهي </a:t>
            </a:r>
            <a:r>
              <a:rPr lang="ar-SA" sz="4400" b="1" dirty="0">
                <a:solidFill>
                  <a:schemeClr val="tx2"/>
                </a:solidFill>
              </a:rPr>
              <a:t>نظرية تقوم على أساس أن التصورات كامنة في النفس البشرية وأنها تنبعث منها تباعا، فمصدرها النفس ومرجعها</a:t>
            </a:r>
          </a:p>
          <a:p>
            <a:pPr algn="just">
              <a:buFontTx/>
              <a:buNone/>
            </a:pPr>
            <a:r>
              <a:rPr lang="ar-SA" sz="4400" b="1" dirty="0" smtClean="0">
                <a:solidFill>
                  <a:schemeClr val="tx2"/>
                </a:solidFill>
              </a:rPr>
              <a:t>نقض </a:t>
            </a:r>
            <a:r>
              <a:rPr lang="ar-SA" sz="4400" b="1" dirty="0" smtClean="0">
                <a:solidFill>
                  <a:srgbClr val="7030A0"/>
                </a:solidFill>
              </a:rPr>
              <a:t>أرسطو</a:t>
            </a:r>
            <a:r>
              <a:rPr lang="ar-SA" sz="4400" b="1" dirty="0" smtClean="0">
                <a:solidFill>
                  <a:schemeClr val="tx2"/>
                </a:solidFill>
              </a:rPr>
              <a:t> هذه النظرية مؤكدا أن المعرفة تبدأ من خلال الإحساس بشيء حاضر.</a:t>
            </a:r>
          </a:p>
          <a:p>
            <a:pPr algn="just">
              <a:buFontTx/>
              <a:buNone/>
            </a:pPr>
            <a:r>
              <a:rPr lang="ar-SA" sz="4400" b="1" dirty="0" smtClean="0">
                <a:solidFill>
                  <a:schemeClr val="tx2"/>
                </a:solidFill>
              </a:rPr>
              <a:t>وردها أيضا فلاسفة المسلمين </a:t>
            </a:r>
            <a:r>
              <a:rPr lang="ar-SA" sz="4400" b="1" dirty="0" smtClean="0">
                <a:solidFill>
                  <a:srgbClr val="7030A0"/>
                </a:solidFill>
              </a:rPr>
              <a:t>كالفارابي وابن سينا وابن تيمية والرازي.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71579807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>
              <a:buFontTx/>
              <a:buNone/>
            </a:pPr>
            <a:r>
              <a:rPr lang="ar-SA" sz="4800" b="1" dirty="0" err="1" smtClean="0">
                <a:solidFill>
                  <a:srgbClr val="FF0000"/>
                </a:solidFill>
              </a:rPr>
              <a:t>الديكارتية</a:t>
            </a:r>
            <a:endParaRPr lang="ar-SA" sz="4800" b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		تقوم </a:t>
            </a:r>
            <a:r>
              <a:rPr lang="ar-SA" sz="3600" b="1" dirty="0" err="1">
                <a:solidFill>
                  <a:schemeClr val="tx2"/>
                </a:solidFill>
              </a:rPr>
              <a:t>الديكارتية</a:t>
            </a:r>
            <a:r>
              <a:rPr lang="ar-SA" sz="3600" b="1" dirty="0">
                <a:solidFill>
                  <a:schemeClr val="tx2"/>
                </a:solidFill>
              </a:rPr>
              <a:t> على </a:t>
            </a:r>
            <a:r>
              <a:rPr lang="ar-SA" sz="3600" b="1" dirty="0">
                <a:solidFill>
                  <a:srgbClr val="00B050"/>
                </a:solidFill>
              </a:rPr>
              <a:t>الفصل  التام بين النفس التي جوهرها الفكر والجسم الذي جوهره الامتداد</a:t>
            </a:r>
            <a:r>
              <a:rPr lang="ar-SA" sz="3600" b="1" dirty="0">
                <a:solidFill>
                  <a:schemeClr val="tx2"/>
                </a:solidFill>
              </a:rPr>
              <a:t>. ونتيجة لهذا الأساس لا تكون الأفكار عنده مجرد انطباعات حسية كما يرى </a:t>
            </a:r>
            <a:r>
              <a:rPr lang="ar-SA" sz="3600" b="1" dirty="0" err="1">
                <a:solidFill>
                  <a:schemeClr val="tx2"/>
                </a:solidFill>
              </a:rPr>
              <a:t>الحسيون</a:t>
            </a:r>
            <a:r>
              <a:rPr lang="ar-SA" sz="3600" b="1" dirty="0" smtClean="0">
                <a:solidFill>
                  <a:schemeClr val="tx2"/>
                </a:solidFill>
              </a:rPr>
              <a:t>.</a:t>
            </a:r>
            <a:r>
              <a:rPr lang="ar-SA" sz="3600" b="1" dirty="0" smtClean="0">
                <a:solidFill>
                  <a:srgbClr val="FF0000"/>
                </a:solidFill>
              </a:rPr>
              <a:t> </a:t>
            </a:r>
          </a:p>
          <a:p>
            <a:pPr algn="just">
              <a:buFontTx/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	قسم ديكارت التصورات إلى ثلاثة أقسام:</a:t>
            </a:r>
          </a:p>
          <a:p>
            <a:pPr algn="just">
              <a:buFontTx/>
              <a:buChar char="-"/>
            </a:pPr>
            <a:r>
              <a:rPr lang="ar-SA" sz="3600" b="1" dirty="0" smtClean="0">
                <a:solidFill>
                  <a:srgbClr val="7030A0"/>
                </a:solidFill>
              </a:rPr>
              <a:t>فطرية</a:t>
            </a:r>
            <a:r>
              <a:rPr lang="ar-SA" sz="3600" b="1" dirty="0" smtClean="0">
                <a:solidFill>
                  <a:schemeClr val="tx2"/>
                </a:solidFill>
              </a:rPr>
              <a:t>: وهي الموجودة بالنفس جبلة.</a:t>
            </a:r>
          </a:p>
          <a:p>
            <a:pPr algn="just">
              <a:buFontTx/>
              <a:buChar char="-"/>
            </a:pPr>
            <a:r>
              <a:rPr lang="ar-SA" sz="3600" b="1" dirty="0" smtClean="0">
                <a:solidFill>
                  <a:srgbClr val="7030A0"/>
                </a:solidFill>
              </a:rPr>
              <a:t>محدثة</a:t>
            </a:r>
            <a:r>
              <a:rPr lang="ar-SA" sz="3600" b="1" dirty="0" smtClean="0">
                <a:solidFill>
                  <a:schemeClr val="tx2"/>
                </a:solidFill>
              </a:rPr>
              <a:t>: وهي المنبئة عن تغيرات جسمانية.</a:t>
            </a:r>
          </a:p>
          <a:p>
            <a:pPr algn="just">
              <a:buFontTx/>
              <a:buChar char="-"/>
            </a:pPr>
            <a:r>
              <a:rPr lang="ar-SA" sz="3600" b="1" dirty="0" smtClean="0">
                <a:solidFill>
                  <a:srgbClr val="7030A0"/>
                </a:solidFill>
              </a:rPr>
              <a:t>مصطنعة</a:t>
            </a:r>
            <a:r>
              <a:rPr lang="ar-SA" sz="3600" b="1" dirty="0" smtClean="0">
                <a:solidFill>
                  <a:schemeClr val="tx2"/>
                </a:solidFill>
              </a:rPr>
              <a:t> كفكرة الحصان المجنح.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986683712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0728"/>
            <a:ext cx="8435975" cy="5760640"/>
          </a:xfrm>
        </p:spPr>
        <p:txBody>
          <a:bodyPr/>
          <a:lstStyle/>
          <a:p>
            <a:pPr marL="0" indent="0" algn="just">
              <a:buNone/>
            </a:pPr>
            <a:endParaRPr lang="ar-SA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ar-SA" sz="3600" b="1" dirty="0">
                <a:solidFill>
                  <a:schemeClr val="tx2"/>
                </a:solidFill>
              </a:rPr>
              <a:t>ولكنه يرى أن أصل الأفكار هي الأفكار الواضحة المتمايزة التي يقبل العقل صدقها من غير تردّد و برهان.</a:t>
            </a:r>
          </a:p>
          <a:p>
            <a:pPr marL="0" indent="0" algn="just"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وقد جعل ديكارت المقياس الذي يميز به هذه الأفكار التي لا يُمترى في صحّتها </a:t>
            </a:r>
            <a:r>
              <a:rPr lang="ar-SA" sz="3600" b="1" dirty="0" smtClean="0">
                <a:solidFill>
                  <a:srgbClr val="00B050"/>
                </a:solidFill>
              </a:rPr>
              <a:t>الوضوح</a:t>
            </a:r>
            <a:r>
              <a:rPr lang="ar-SA" sz="3600" b="1" dirty="0" smtClean="0">
                <a:solidFill>
                  <a:schemeClr val="tx2"/>
                </a:solidFill>
              </a:rPr>
              <a:t> الذي تبدو به للعقل.</a:t>
            </a:r>
          </a:p>
          <a:p>
            <a:pPr marL="0" indent="0" algn="just"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وخلاصة رأيه أن المبادئ الأولية تكمن في التصورات وأن هذه التصورات تمثل أفكارا بسيطة، وهي التي تتكون منها جميع المعلوم بعد ذلك.</a:t>
            </a:r>
          </a:p>
          <a:p>
            <a:pPr marL="0" indent="0" algn="just"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وجاء </a:t>
            </a:r>
            <a:r>
              <a:rPr lang="ar-SA" sz="3600" b="1" dirty="0" smtClean="0">
                <a:solidFill>
                  <a:srgbClr val="7030A0"/>
                </a:solidFill>
              </a:rPr>
              <a:t>مالبرانش</a:t>
            </a:r>
            <a:r>
              <a:rPr lang="ar-SA" sz="3600" b="1" dirty="0" smtClean="0">
                <a:solidFill>
                  <a:schemeClr val="tx2"/>
                </a:solidFill>
              </a:rPr>
              <a:t> واستلهم هذه الفكرة من ديكارت ولم يختلف معه إلا في معنى فطرية هذه التصورات.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30352180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0728"/>
            <a:ext cx="8435975" cy="5760640"/>
          </a:xfrm>
        </p:spPr>
        <p:txBody>
          <a:bodyPr/>
          <a:lstStyle/>
          <a:p>
            <a:pPr marL="0" indent="0" algn="just">
              <a:buNone/>
            </a:pPr>
            <a:endParaRPr lang="ar-SA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ar-SA" sz="3600" b="1" dirty="0">
                <a:solidFill>
                  <a:schemeClr val="tx2"/>
                </a:solidFill>
              </a:rPr>
              <a:t>أما </a:t>
            </a:r>
            <a:r>
              <a:rPr lang="ar-SA" sz="3600" b="1" dirty="0" smtClean="0">
                <a:solidFill>
                  <a:srgbClr val="7030A0"/>
                </a:solidFill>
              </a:rPr>
              <a:t>كانت</a:t>
            </a:r>
            <a:r>
              <a:rPr lang="ar-SA" sz="3600" b="1" dirty="0" smtClean="0">
                <a:solidFill>
                  <a:schemeClr val="tx2"/>
                </a:solidFill>
              </a:rPr>
              <a:t> </a:t>
            </a:r>
            <a:r>
              <a:rPr lang="ar-SA" sz="3600" b="1" dirty="0">
                <a:solidFill>
                  <a:schemeClr val="tx2"/>
                </a:solidFill>
              </a:rPr>
              <a:t>فقد انتهى في تحليله للإدراك البشري إلى أن الجانب الصوري فيه يتمثل في تصورات ذهنية محضة وهي فطرية. </a:t>
            </a:r>
          </a:p>
          <a:p>
            <a:pPr marL="0" indent="0" algn="just"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وقد علّل العقليون قولهم بفطرية هذه التصورات بأنهم لم يجدوا كيفية وجيهة تفسر نشوءها من الحس، فلم يبق إلا أن تكون ذاتية في الإنسان منبثقة منه.</a:t>
            </a:r>
          </a:p>
          <a:p>
            <a:pPr marL="0" indent="0" algn="just"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وقد ردّ عليهم التجريبيون وقالوا: </a:t>
            </a:r>
            <a:r>
              <a:rPr lang="ar-SA" sz="3600" b="1" dirty="0" smtClean="0">
                <a:solidFill>
                  <a:srgbClr val="7030A0"/>
                </a:solidFill>
              </a:rPr>
              <a:t>من الممكن ردّ جميع التصورات إلى الحس والاستغناء عن القول بفطريتها</a:t>
            </a:r>
            <a:r>
              <a:rPr lang="ar-SA" sz="3600" b="1" dirty="0" smtClean="0">
                <a:solidFill>
                  <a:schemeClr val="tx2"/>
                </a:solidFill>
              </a:rPr>
              <a:t>، ولم يكن ردّهم حاسما في مجال التصورات.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76342939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chemeClr val="tx2"/>
                </a:solidFill>
              </a:rPr>
              <a:t>تمت المحاضرة التاسعة بحمد الله تعالى</a:t>
            </a:r>
          </a:p>
          <a:p>
            <a:pPr algn="ctr">
              <a:buFontTx/>
              <a:buNone/>
            </a:pPr>
            <a:endParaRPr lang="ar-SA" sz="28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428758322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10371</TotalTime>
  <Words>859</Words>
  <Application>Microsoft Office PowerPoint</Application>
  <PresentationFormat>عرض على الشاشة (3:4)‏</PresentationFormat>
  <Paragraphs>111</Paragraphs>
  <Slides>21</Slides>
  <Notes>16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تصميم افتراضي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microsoft</cp:lastModifiedBy>
  <cp:revision>336</cp:revision>
  <dcterms:created xsi:type="dcterms:W3CDTF">2007-02-01T07:37:04Z</dcterms:created>
  <dcterms:modified xsi:type="dcterms:W3CDTF">2016-02-20T16:01:54Z</dcterms:modified>
</cp:coreProperties>
</file>