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15"/>
  </p:notesMasterIdLst>
  <p:sldIdLst>
    <p:sldId id="414" r:id="rId3"/>
    <p:sldId id="415" r:id="rId4"/>
    <p:sldId id="416" r:id="rId5"/>
    <p:sldId id="417" r:id="rId6"/>
    <p:sldId id="418" r:id="rId7"/>
    <p:sldId id="419" r:id="rId8"/>
    <p:sldId id="420" r:id="rId9"/>
    <p:sldId id="421" r:id="rId10"/>
    <p:sldId id="422" r:id="rId11"/>
    <p:sldId id="423" r:id="rId12"/>
    <p:sldId id="424" r:id="rId13"/>
    <p:sldId id="425" r:id="rId14"/>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99"/>
    <a:srgbClr val="C0821C"/>
    <a:srgbClr val="FF0000"/>
    <a:srgbClr val="33CCFF"/>
    <a:srgbClr val="E7B057"/>
    <a:srgbClr val="FBE93B"/>
    <a:srgbClr val="D4D4CA"/>
    <a:srgbClr val="CDA307"/>
    <a:srgbClr val="99A10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31" autoAdjust="0"/>
    <p:restoredTop sz="94667" autoAdjust="0"/>
  </p:normalViewPr>
  <p:slideViewPr>
    <p:cSldViewPr>
      <p:cViewPr>
        <p:scale>
          <a:sx n="70" d="100"/>
          <a:sy n="70" d="100"/>
        </p:scale>
        <p:origin x="-1374" y="-72"/>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12-05-1437</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p14="http://schemas.microsoft.com/office/powerpoint/2010/main" xmlns=""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4</a:t>
            </a:fld>
            <a:endParaRPr lang="ar-TN"/>
          </a:p>
        </p:txBody>
      </p:sp>
    </p:spTree>
    <p:extLst>
      <p:ext uri="{BB962C8B-B14F-4D97-AF65-F5344CB8AC3E}">
        <p14:creationId xmlns:p14="http://schemas.microsoft.com/office/powerpoint/2010/main" xmlns="" val="576398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5</a:t>
            </a:fld>
            <a:endParaRPr lang="ar-TN"/>
          </a:p>
        </p:txBody>
      </p:sp>
    </p:spTree>
    <p:extLst>
      <p:ext uri="{BB962C8B-B14F-4D97-AF65-F5344CB8AC3E}">
        <p14:creationId xmlns:p14="http://schemas.microsoft.com/office/powerpoint/2010/main" xmlns="" val="576398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6</a:t>
            </a:fld>
            <a:endParaRPr lang="ar-TN"/>
          </a:p>
        </p:txBody>
      </p:sp>
    </p:spTree>
    <p:extLst>
      <p:ext uri="{BB962C8B-B14F-4D97-AF65-F5344CB8AC3E}">
        <p14:creationId xmlns:p14="http://schemas.microsoft.com/office/powerpoint/2010/main" xmlns="" val="1942408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7</a:t>
            </a:fld>
            <a:endParaRPr lang="ar-TN"/>
          </a:p>
        </p:txBody>
      </p:sp>
    </p:spTree>
    <p:extLst>
      <p:ext uri="{BB962C8B-B14F-4D97-AF65-F5344CB8AC3E}">
        <p14:creationId xmlns:p14="http://schemas.microsoft.com/office/powerpoint/2010/main" xmlns="" val="1942408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8</a:t>
            </a:fld>
            <a:endParaRPr lang="ar-TN"/>
          </a:p>
        </p:txBody>
      </p:sp>
    </p:spTree>
    <p:extLst>
      <p:ext uri="{BB962C8B-B14F-4D97-AF65-F5344CB8AC3E}">
        <p14:creationId xmlns:p14="http://schemas.microsoft.com/office/powerpoint/2010/main" xmlns="" val="1319343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9</a:t>
            </a:fld>
            <a:endParaRPr lang="ar-TN"/>
          </a:p>
        </p:txBody>
      </p:sp>
    </p:spTree>
    <p:extLst>
      <p:ext uri="{BB962C8B-B14F-4D97-AF65-F5344CB8AC3E}">
        <p14:creationId xmlns:p14="http://schemas.microsoft.com/office/powerpoint/2010/main" xmlns="" val="1319343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10</a:t>
            </a:fld>
            <a:endParaRPr lang="ar-TN"/>
          </a:p>
        </p:txBody>
      </p:sp>
    </p:spTree>
    <p:extLst>
      <p:ext uri="{BB962C8B-B14F-4D97-AF65-F5344CB8AC3E}">
        <p14:creationId xmlns:p14="http://schemas.microsoft.com/office/powerpoint/2010/main" xmlns="" val="1319343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11</a:t>
            </a:fld>
            <a:endParaRPr lang="ar-TN"/>
          </a:p>
        </p:txBody>
      </p:sp>
    </p:spTree>
    <p:extLst>
      <p:ext uri="{BB962C8B-B14F-4D97-AF65-F5344CB8AC3E}">
        <p14:creationId xmlns:p14="http://schemas.microsoft.com/office/powerpoint/2010/main" xmlns="" val="1319343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r>
              <a:rPr lang="en-US" smtClean="0"/>
              <a:t>4</a:t>
            </a:r>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r>
              <a:rPr lang="en-US" smtClean="0"/>
              <a:t>4</a:t>
            </a:r>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4</a:t>
            </a:r>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hd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6000" b="1" dirty="0" smtClean="0">
                <a:solidFill>
                  <a:srgbClr val="003366"/>
                </a:solidFill>
                <a:latin typeface="Andalus" pitchFamily="18" charset="-78"/>
                <a:cs typeface="Al-Mothnna" pitchFamily="2" charset="-78"/>
              </a:rPr>
              <a:t>بسم الله الرحمن الرحيم</a:t>
            </a:r>
          </a:p>
          <a:p>
            <a:pPr algn="ctr">
              <a:buNone/>
            </a:pPr>
            <a:r>
              <a:rPr lang="ar-SA" sz="4000" b="1" dirty="0">
                <a:solidFill>
                  <a:srgbClr val="000099"/>
                </a:solidFill>
              </a:rPr>
              <a:t>المحاضرة </a:t>
            </a:r>
            <a:r>
              <a:rPr lang="ar-SA" sz="4000" b="1" dirty="0" smtClean="0">
                <a:solidFill>
                  <a:srgbClr val="000099"/>
                </a:solidFill>
              </a:rPr>
              <a:t>العاشرة</a:t>
            </a:r>
            <a:endParaRPr lang="ar-SA" sz="4000" b="1" dirty="0" smtClean="0">
              <a:solidFill>
                <a:srgbClr val="003366"/>
              </a:solidFill>
              <a:latin typeface="Andalus" pitchFamily="18" charset="-78"/>
              <a:cs typeface="Al-Mothnna" pitchFamily="2" charset="-78"/>
            </a:endParaRPr>
          </a:p>
          <a:p>
            <a:pPr algn="ctr">
              <a:buFontTx/>
              <a:buNone/>
            </a:pPr>
            <a:r>
              <a:rPr lang="ar-SA" sz="5400" b="1" dirty="0" smtClean="0">
                <a:solidFill>
                  <a:srgbClr val="FF0000"/>
                </a:solidFill>
                <a:latin typeface="Andalus" pitchFamily="18" charset="-78"/>
                <a:cs typeface="Al-Mothnna" pitchFamily="2" charset="-78"/>
              </a:rPr>
              <a:t>مقرر نظرية المعرفة</a:t>
            </a:r>
          </a:p>
          <a:p>
            <a:pPr algn="ctr">
              <a:buFontTx/>
              <a:buNone/>
            </a:pPr>
            <a:r>
              <a:rPr lang="ar-SA" sz="4800" b="1" dirty="0" smtClean="0">
                <a:solidFill>
                  <a:srgbClr val="FF0000"/>
                </a:solidFill>
                <a:latin typeface="Andalus" pitchFamily="18" charset="-78"/>
                <a:cs typeface="Al-Mothnna" pitchFamily="2" charset="-78"/>
              </a:rPr>
              <a:t>المستوى السادس</a:t>
            </a:r>
          </a:p>
          <a:p>
            <a:pPr algn="ctr">
              <a:buFontTx/>
              <a:buNone/>
            </a:pPr>
            <a:r>
              <a:rPr lang="ar-SA" sz="5400" b="1" dirty="0" smtClean="0">
                <a:solidFill>
                  <a:srgbClr val="FF0000"/>
                </a:solidFill>
                <a:latin typeface="Andalus" pitchFamily="18" charset="-78"/>
                <a:cs typeface="Al-Mothnna" pitchFamily="2" charset="-78"/>
              </a:rPr>
              <a:t>د. محمد أسود</a:t>
            </a:r>
            <a:endParaRPr lang="ar-SA" sz="5400" b="1" dirty="0" smtClean="0">
              <a:solidFill>
                <a:srgbClr val="003366"/>
              </a:solidFill>
              <a:latin typeface="Arabic Typesetting" pitchFamily="66" charset="-78"/>
              <a:cs typeface="Arabic Typesetting" pitchFamily="66" charset="-78"/>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508536177"/>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endParaRPr lang="ar-SA" sz="5400" b="1" dirty="0" smtClean="0">
              <a:solidFill>
                <a:srgbClr val="FF0000"/>
              </a:solidFill>
            </a:endParaRPr>
          </a:p>
          <a:p>
            <a:pPr algn="ctr">
              <a:buFontTx/>
              <a:buNone/>
            </a:pPr>
            <a:endParaRPr lang="ar-SA" sz="5400" b="1" dirty="0">
              <a:solidFill>
                <a:srgbClr val="FF0000"/>
              </a:solidFill>
            </a:endParaRPr>
          </a:p>
          <a:p>
            <a:pPr algn="ctr">
              <a:buFontTx/>
              <a:buNone/>
            </a:pPr>
            <a:r>
              <a:rPr lang="ar-SA" sz="5400" b="1" dirty="0" smtClean="0">
                <a:solidFill>
                  <a:srgbClr val="FF0000"/>
                </a:solidFill>
              </a:rPr>
              <a:t>مواضيع المحاضرة العاشرة</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27764874"/>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fade">
                                      <p:cBhvr>
                                        <p:cTn id="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buFontTx/>
              <a:buNone/>
            </a:pPr>
            <a:r>
              <a:rPr lang="ar-SA" sz="6000" b="1" dirty="0"/>
              <a:t>تتمة الأوليات العقلية: </a:t>
            </a:r>
            <a:endParaRPr lang="ar-SA" sz="6000" b="1" dirty="0" smtClean="0"/>
          </a:p>
          <a:p>
            <a:pPr>
              <a:buFontTx/>
              <a:buNone/>
            </a:pPr>
            <a:r>
              <a:rPr lang="ar-SA" sz="6000" b="1" dirty="0" smtClean="0"/>
              <a:t>ثانياً</a:t>
            </a:r>
            <a:r>
              <a:rPr lang="ar-SA" sz="6000" b="1" dirty="0"/>
              <a:t>: التصديق، (322- 329)، </a:t>
            </a:r>
            <a:endParaRPr lang="ar-SA" sz="6000" b="1" dirty="0" smtClean="0"/>
          </a:p>
          <a:p>
            <a:pPr algn="just">
              <a:buFontTx/>
              <a:buNone/>
            </a:pPr>
            <a:r>
              <a:rPr lang="ar-SA" sz="6000" b="1" dirty="0" smtClean="0"/>
              <a:t>أولاً</a:t>
            </a:r>
            <a:r>
              <a:rPr lang="ar-SA" sz="6000" b="1" dirty="0"/>
              <a:t>: الفطرة في الإسلام وعلاقتها بالأوليات العقلية، </a:t>
            </a:r>
            <a:r>
              <a:rPr lang="ar-SA" sz="6000" b="1" dirty="0" smtClean="0"/>
              <a:t>         (</a:t>
            </a:r>
            <a:r>
              <a:rPr lang="ar-SA" sz="6000" b="1" dirty="0"/>
              <a:t>346- 352).</a:t>
            </a:r>
            <a:endParaRPr lang="ar-SA" sz="6000" b="1" dirty="0" smtClean="0">
              <a:solidFill>
                <a:srgbClr val="FF0000"/>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27764874"/>
      </p:ext>
    </p:extLst>
  </p:cSld>
  <p:clrMapOvr>
    <a:masterClrMapping/>
  </p:clrMapOvr>
  <p:transition>
    <p:wipe dir="u"/>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980728"/>
            <a:ext cx="8435975" cy="5760640"/>
          </a:xfrm>
        </p:spPr>
        <p:txBody>
          <a:bodyPr/>
          <a:lstStyle/>
          <a:p>
            <a:pPr marL="0" indent="0" algn="just">
              <a:buNone/>
            </a:pPr>
            <a:endParaRPr lang="ar-SA" b="1" dirty="0" smtClean="0">
              <a:solidFill>
                <a:srgbClr val="FF0000"/>
              </a:solidFill>
            </a:endParaRPr>
          </a:p>
          <a:p>
            <a:pPr marL="0" indent="0" algn="just">
              <a:buNone/>
            </a:pPr>
            <a:r>
              <a:rPr lang="ar-SA" b="1" dirty="0" smtClean="0">
                <a:solidFill>
                  <a:srgbClr val="FF0000"/>
                </a:solidFill>
              </a:rPr>
              <a:t>ثانياً: التصديق</a:t>
            </a:r>
            <a:r>
              <a:rPr lang="ar-SA" b="1" dirty="0" smtClean="0">
                <a:solidFill>
                  <a:schemeClr val="tx2"/>
                </a:solidFill>
              </a:rPr>
              <a:t>:</a:t>
            </a:r>
          </a:p>
          <a:p>
            <a:pPr algn="just">
              <a:buFontTx/>
              <a:buChar char="-"/>
            </a:pPr>
            <a:r>
              <a:rPr lang="ar-SA" b="1" dirty="0" smtClean="0">
                <a:solidFill>
                  <a:schemeClr val="tx2"/>
                </a:solidFill>
              </a:rPr>
              <a:t>اعتبر الفلاسفة التصديق مصدر كل معرفة علمية والتصديقات عندهم إما </a:t>
            </a:r>
            <a:r>
              <a:rPr lang="ar-SA" b="1" dirty="0" smtClean="0">
                <a:solidFill>
                  <a:srgbClr val="7030A0"/>
                </a:solidFill>
              </a:rPr>
              <a:t>ضرورية</a:t>
            </a:r>
            <a:r>
              <a:rPr lang="ar-SA" b="1" dirty="0" smtClean="0">
                <a:solidFill>
                  <a:schemeClr val="tx2"/>
                </a:solidFill>
              </a:rPr>
              <a:t> أو </a:t>
            </a:r>
            <a:r>
              <a:rPr lang="ar-SA" b="1" dirty="0" smtClean="0">
                <a:solidFill>
                  <a:srgbClr val="7030A0"/>
                </a:solidFill>
              </a:rPr>
              <a:t>نظرية</a:t>
            </a:r>
            <a:r>
              <a:rPr lang="ar-SA" b="1" dirty="0" smtClean="0">
                <a:solidFill>
                  <a:schemeClr val="tx2"/>
                </a:solidFill>
              </a:rPr>
              <a:t>.</a:t>
            </a:r>
          </a:p>
          <a:p>
            <a:pPr algn="just">
              <a:buFontTx/>
              <a:buChar char="-"/>
            </a:pPr>
            <a:r>
              <a:rPr lang="ar-SA" b="1" dirty="0" smtClean="0">
                <a:solidFill>
                  <a:srgbClr val="7030A0"/>
                </a:solidFill>
              </a:rPr>
              <a:t>الضرورية</a:t>
            </a:r>
            <a:r>
              <a:rPr lang="ar-SA" b="1" dirty="0" smtClean="0">
                <a:solidFill>
                  <a:schemeClr val="tx2"/>
                </a:solidFill>
              </a:rPr>
              <a:t>: هي التي يسميها المناطقة مصادر المعرفة اليقينية: ومن أشهر أنواعها </a:t>
            </a:r>
            <a:r>
              <a:rPr lang="ar-SA" b="1" dirty="0" err="1" smtClean="0">
                <a:solidFill>
                  <a:schemeClr val="tx2"/>
                </a:solidFill>
              </a:rPr>
              <a:t>الحسيات</a:t>
            </a:r>
            <a:r>
              <a:rPr lang="ar-SA" b="1" dirty="0" smtClean="0">
                <a:solidFill>
                  <a:schemeClr val="tx2"/>
                </a:solidFill>
              </a:rPr>
              <a:t> والمجربات.</a:t>
            </a:r>
          </a:p>
          <a:p>
            <a:pPr algn="just">
              <a:buFontTx/>
              <a:buChar char="-"/>
            </a:pPr>
            <a:r>
              <a:rPr lang="ar-SA" b="1" dirty="0" smtClean="0">
                <a:solidFill>
                  <a:srgbClr val="7030A0"/>
                </a:solidFill>
              </a:rPr>
              <a:t>النظرية</a:t>
            </a:r>
            <a:r>
              <a:rPr lang="ar-SA" b="1" dirty="0" smtClean="0">
                <a:solidFill>
                  <a:schemeClr val="tx2"/>
                </a:solidFill>
              </a:rPr>
              <a:t>: هي التصديقات التي لا يمكن للنفس أن تؤمن بصحتها إلا إذا اعتمدت على تصديقات سابقة عليها.</a:t>
            </a:r>
          </a:p>
          <a:p>
            <a:pPr marL="0" indent="0" algn="just">
              <a:buNone/>
            </a:pPr>
            <a:r>
              <a:rPr lang="ar-SA" b="1" dirty="0" smtClean="0">
                <a:solidFill>
                  <a:schemeClr val="tx2"/>
                </a:solidFill>
              </a:rPr>
              <a:t>وتتمثل المبادئ الأولية التي فطر عليها العقل في تلك الأحكام الكلية مثل الكل أعظم من الجزء والواحد نصف الاثنين. وقد حاول بعض الفلاسفة حصرها بشكل كلي فجعلوها </a:t>
            </a:r>
            <a:r>
              <a:rPr lang="ar-SA" b="1" dirty="0" smtClean="0">
                <a:solidFill>
                  <a:srgbClr val="7030A0"/>
                </a:solidFill>
              </a:rPr>
              <a:t>أربعة</a:t>
            </a:r>
            <a:r>
              <a:rPr lang="ar-SA" b="1" dirty="0" smtClean="0">
                <a:solidFill>
                  <a:schemeClr val="tx2"/>
                </a:solidFill>
              </a:rPr>
              <a:t> هي:</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43447250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1" end="1"/>
                                            </p:txEl>
                                          </p:spTgt>
                                        </p:tgtEl>
                                        <p:attrNameLst>
                                          <p:attrName>style.visibility</p:attrName>
                                        </p:attrNameLst>
                                      </p:cBhvr>
                                      <p:to>
                                        <p:strVal val="visible"/>
                                      </p:to>
                                    </p:set>
                                    <p:animEffect transition="in" filter="fade">
                                      <p:cBhvr>
                                        <p:cTn id="7" dur="2000"/>
                                        <p:tgtEl>
                                          <p:spTgt spid="1945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2" end="2"/>
                                            </p:txEl>
                                          </p:spTgt>
                                        </p:tgtEl>
                                        <p:attrNameLst>
                                          <p:attrName>style.visibility</p:attrName>
                                        </p:attrNameLst>
                                      </p:cBhvr>
                                      <p:to>
                                        <p:strVal val="visible"/>
                                      </p:to>
                                    </p:set>
                                    <p:animEffect transition="in" filter="fade">
                                      <p:cBhvr>
                                        <p:cTn id="12" dur="2000"/>
                                        <p:tgtEl>
                                          <p:spTgt spid="1945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3" end="3"/>
                                            </p:txEl>
                                          </p:spTgt>
                                        </p:tgtEl>
                                        <p:attrNameLst>
                                          <p:attrName>style.visibility</p:attrName>
                                        </p:attrNameLst>
                                      </p:cBhvr>
                                      <p:to>
                                        <p:strVal val="visible"/>
                                      </p:to>
                                    </p:set>
                                    <p:animEffect transition="in" filter="fade">
                                      <p:cBhvr>
                                        <p:cTn id="17" dur="2000"/>
                                        <p:tgtEl>
                                          <p:spTgt spid="1945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4" end="4"/>
                                            </p:txEl>
                                          </p:spTgt>
                                        </p:tgtEl>
                                        <p:attrNameLst>
                                          <p:attrName>style.visibility</p:attrName>
                                        </p:attrNameLst>
                                      </p:cBhvr>
                                      <p:to>
                                        <p:strVal val="visible"/>
                                      </p:to>
                                    </p:set>
                                    <p:animEffect transition="in" filter="fade">
                                      <p:cBhvr>
                                        <p:cTn id="22" dur="2000"/>
                                        <p:tgtEl>
                                          <p:spTgt spid="1945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5" end="5"/>
                                            </p:txEl>
                                          </p:spTgt>
                                        </p:tgtEl>
                                        <p:attrNameLst>
                                          <p:attrName>style.visibility</p:attrName>
                                        </p:attrNameLst>
                                      </p:cBhvr>
                                      <p:to>
                                        <p:strVal val="visible"/>
                                      </p:to>
                                    </p:set>
                                    <p:animEffect transition="in" filter="fade">
                                      <p:cBhvr>
                                        <p:cTn id="27"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980728"/>
            <a:ext cx="8435975" cy="5760640"/>
          </a:xfrm>
        </p:spPr>
        <p:txBody>
          <a:bodyPr/>
          <a:lstStyle/>
          <a:p>
            <a:pPr marL="0" indent="0" algn="just">
              <a:buNone/>
            </a:pPr>
            <a:r>
              <a:rPr lang="ar-SA" b="1" dirty="0">
                <a:solidFill>
                  <a:srgbClr val="FF0000"/>
                </a:solidFill>
              </a:rPr>
              <a:t> </a:t>
            </a:r>
            <a:r>
              <a:rPr lang="ar-SA" b="1" dirty="0" smtClean="0">
                <a:solidFill>
                  <a:srgbClr val="FF0000"/>
                </a:solidFill>
              </a:rPr>
              <a:t>            - مبدأ الهوية</a:t>
            </a:r>
            <a:r>
              <a:rPr lang="ar-SA" b="1" dirty="0" smtClean="0">
                <a:solidFill>
                  <a:schemeClr val="tx2"/>
                </a:solidFill>
              </a:rPr>
              <a:t> الذي يقضي بأن ما هو هو وما ليس هو ليس هو: أي أنّ الشيء لا يكون غيره.</a:t>
            </a:r>
            <a:endParaRPr lang="ar-SA" b="1" dirty="0">
              <a:solidFill>
                <a:schemeClr val="tx2"/>
              </a:solidFill>
            </a:endParaRPr>
          </a:p>
          <a:p>
            <a:pPr algn="just">
              <a:buFontTx/>
              <a:buChar char="-"/>
            </a:pPr>
            <a:r>
              <a:rPr lang="ar-SA" b="1" dirty="0">
                <a:solidFill>
                  <a:srgbClr val="FF0000"/>
                </a:solidFill>
              </a:rPr>
              <a:t>مبدا عدم </a:t>
            </a:r>
            <a:r>
              <a:rPr lang="ar-SA" b="1" dirty="0" smtClean="0">
                <a:solidFill>
                  <a:srgbClr val="FF0000"/>
                </a:solidFill>
              </a:rPr>
              <a:t>التناقض:</a:t>
            </a:r>
            <a:r>
              <a:rPr lang="ar-SA" b="1" dirty="0" smtClean="0">
                <a:solidFill>
                  <a:schemeClr val="tx2"/>
                </a:solidFill>
              </a:rPr>
              <a:t> الذي يقضي بأن الشيء الواحد لا يمكن أن يكون وأن لا يكون معا. </a:t>
            </a:r>
            <a:endParaRPr lang="ar-SA" b="1" dirty="0">
              <a:solidFill>
                <a:schemeClr val="tx2"/>
              </a:solidFill>
            </a:endParaRPr>
          </a:p>
          <a:p>
            <a:pPr algn="just">
              <a:buFontTx/>
              <a:buChar char="-"/>
            </a:pPr>
            <a:r>
              <a:rPr lang="ar-SA" b="1" dirty="0">
                <a:solidFill>
                  <a:srgbClr val="FF0000"/>
                </a:solidFill>
              </a:rPr>
              <a:t>مبدأ نفي </a:t>
            </a:r>
            <a:r>
              <a:rPr lang="ar-SA" b="1" dirty="0" smtClean="0">
                <a:solidFill>
                  <a:srgbClr val="FF0000"/>
                </a:solidFill>
              </a:rPr>
              <a:t>الثالث</a:t>
            </a:r>
            <a:r>
              <a:rPr lang="ar-SA" b="1" dirty="0" smtClean="0">
                <a:solidFill>
                  <a:schemeClr val="tx2"/>
                </a:solidFill>
              </a:rPr>
              <a:t> (الثالث المرفوع) الذي يقضي بأن كلّ شيء هو إما (أ) أو (ب)، ولا وسط بينهما. فالعدد زوج أو فرد ولا يمكن أن يكون إلا أحدهما.</a:t>
            </a:r>
            <a:endParaRPr lang="ar-SA" b="1" dirty="0">
              <a:solidFill>
                <a:schemeClr val="tx2"/>
              </a:solidFill>
            </a:endParaRPr>
          </a:p>
          <a:p>
            <a:pPr algn="just">
              <a:buFontTx/>
              <a:buChar char="-"/>
            </a:pPr>
            <a:r>
              <a:rPr lang="ar-SA" b="1" dirty="0">
                <a:solidFill>
                  <a:srgbClr val="FF0000"/>
                </a:solidFill>
              </a:rPr>
              <a:t>مبدأ </a:t>
            </a:r>
            <a:r>
              <a:rPr lang="ar-SA" b="1" dirty="0" smtClean="0">
                <a:solidFill>
                  <a:srgbClr val="FF0000"/>
                </a:solidFill>
              </a:rPr>
              <a:t>العلية:</a:t>
            </a:r>
            <a:r>
              <a:rPr lang="ar-SA" b="1" dirty="0" smtClean="0">
                <a:solidFill>
                  <a:schemeClr val="tx2"/>
                </a:solidFill>
              </a:rPr>
              <a:t> ومقتضاه أنه لا يمكن أن يحدث شيء دون أن يكون هناك سبب أو علّة محددة تصلح تفسيرا لحدوثه وتكون هذه العلة كافية إذا كانت قادرة وحدها على التفسير الحقيقي الكامل لذلك الحدوث.</a:t>
            </a:r>
            <a:endParaRPr lang="ar-SA" b="1" dirty="0">
              <a:solidFill>
                <a:schemeClr val="tx2"/>
              </a:solidFill>
            </a:endParaRPr>
          </a:p>
          <a:p>
            <a:pPr marL="0" indent="0" algn="just">
              <a:buNone/>
            </a:pPr>
            <a:endParaRPr lang="ar-SA"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229958257"/>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3600" b="1" dirty="0" smtClean="0">
                <a:solidFill>
                  <a:srgbClr val="FF0000"/>
                </a:solidFill>
              </a:rPr>
              <a:t>1- الفطرة في الإسلام وعلاقتها بالأوليات العقلية</a:t>
            </a:r>
          </a:p>
          <a:p>
            <a:pPr algn="just">
              <a:buFontTx/>
              <a:buNone/>
            </a:pPr>
            <a:r>
              <a:rPr lang="ar-SA" sz="3600" b="1" dirty="0" smtClean="0">
                <a:solidFill>
                  <a:schemeClr val="tx2"/>
                </a:solidFill>
              </a:rPr>
              <a:t>قال الله تعالى:</a:t>
            </a:r>
            <a:r>
              <a:rPr lang="ar-SA" sz="3600" b="1" dirty="0">
                <a:solidFill>
                  <a:srgbClr val="00B050"/>
                </a:solidFill>
              </a:rPr>
              <a:t>(فَأَقِمْ وَجْهَكَ لِلدِّينِ حَنِيفًا فِطْرَةَ اللَّهِ الَّتِي فَطَرَ النَّاسَ عَلَيْهَا لَا تَبْدِيلَ لِخَلْقِ اللَّهِ ذَلِكَ الدِّينُ الْقَيِّمُ وَلَكِنَّ أَكْثَرَ النَّاسِ لَا يَعْلَمُونَ </a:t>
            </a:r>
            <a:r>
              <a:rPr lang="ar-SA" sz="3600" b="1" dirty="0" smtClean="0">
                <a:solidFill>
                  <a:srgbClr val="00B050"/>
                </a:solidFill>
              </a:rPr>
              <a:t>).</a:t>
            </a:r>
          </a:p>
          <a:p>
            <a:pPr algn="just">
              <a:buNone/>
            </a:pPr>
            <a:r>
              <a:rPr lang="ar-SA" sz="3600" b="1" dirty="0" smtClean="0">
                <a:solidFill>
                  <a:schemeClr val="tx2"/>
                </a:solidFill>
              </a:rPr>
              <a:t>حديث أبي هريرة رضي الله عنه أن النبي صلى الله عليه وآله وسلم قال: </a:t>
            </a:r>
            <a:r>
              <a:rPr lang="ar-SA" sz="3600" b="1" dirty="0">
                <a:solidFill>
                  <a:srgbClr val="00B050"/>
                </a:solidFill>
              </a:rPr>
              <a:t>(مَا مِنْ مَوْلُودٍ إِلَّا يُولَدُ عَلَى الْفِطْرَةِ فَأَبَوَاهُ يُهَوِّدَانِهِ وَيُنَصِّرَانِهِ أَوْ يُمَجِّسَانِهِ كَمَا تُنْتَجُ الْبَهِيمَةُ بَهِيمَةً جمعاء هَلْ تُحِسُّونَ فِيهَا مِنْ جَدْعَاءَ ثُمَّ يَقُولُ أَبُو هُرَيْرَةَ رضي الله عنه [فِطْرَةَ اللَّهِ الَّتِي فَطَرَ النَّاسَ عَلَيْهَا لَا تَبْدِيلَ لِخَلْقِ اللَّهِ ذَلِكَ الدِّينُ الْقَيِّمُ</a:t>
            </a:r>
            <a:r>
              <a:rPr lang="ar-SA" sz="3600" b="1" dirty="0" smtClean="0">
                <a:solidFill>
                  <a:srgbClr val="00B050"/>
                </a:solidFill>
              </a:rPr>
              <a:t>]</a:t>
            </a:r>
            <a:r>
              <a:rPr lang="ar-SA" sz="3600" b="1" dirty="0">
                <a:solidFill>
                  <a:srgbClr val="00B050"/>
                </a:solidFill>
              </a:rPr>
              <a:t> </a:t>
            </a:r>
            <a:r>
              <a:rPr lang="ar-SA" sz="3600" b="1" dirty="0" smtClean="0">
                <a:solidFill>
                  <a:srgbClr val="00B050"/>
                </a:solidFill>
              </a:rPr>
              <a:t>). </a:t>
            </a:r>
          </a:p>
          <a:p>
            <a:pPr algn="just">
              <a:buFontTx/>
              <a:buNone/>
            </a:pPr>
            <a:endParaRPr lang="ar-SA" b="1" dirty="0">
              <a:solidFill>
                <a:schemeClr val="tx2"/>
              </a:solidFill>
            </a:endParaRPr>
          </a:p>
          <a:p>
            <a:pPr algn="just">
              <a:buFontTx/>
              <a:buChar char="-"/>
            </a:pPr>
            <a:endParaRPr lang="ar-SA" b="1" dirty="0">
              <a:solidFill>
                <a:schemeClr val="tx2"/>
              </a:solidFill>
            </a:endParaRPr>
          </a:p>
          <a:p>
            <a:pPr algn="just">
              <a:buFontTx/>
              <a:buNone/>
            </a:pPr>
            <a:endParaRPr lang="ar-SA" b="1" dirty="0" smtClean="0">
              <a:solidFill>
                <a:schemeClr val="tx2"/>
              </a:solidFill>
            </a:endParaRPr>
          </a:p>
          <a:p>
            <a:pPr algn="just">
              <a:buFontTx/>
              <a:buNone/>
            </a:pPr>
            <a:endParaRPr lang="ar-SA"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02025257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just">
              <a:buFontTx/>
              <a:buNone/>
            </a:pPr>
            <a:endParaRPr lang="ar-SA" sz="4000" b="1" dirty="0" smtClean="0">
              <a:solidFill>
                <a:schemeClr val="tx2"/>
              </a:solidFill>
            </a:endParaRPr>
          </a:p>
          <a:p>
            <a:pPr algn="just">
              <a:buFontTx/>
              <a:buNone/>
            </a:pPr>
            <a:r>
              <a:rPr lang="ar-SA" sz="4000" b="1" dirty="0" smtClean="0">
                <a:solidFill>
                  <a:schemeClr val="tx2"/>
                </a:solidFill>
              </a:rPr>
              <a:t>وقد فُسّرت الفطرة تفسيرات كثيرة فقيل:</a:t>
            </a:r>
          </a:p>
          <a:p>
            <a:pPr algn="just">
              <a:buNone/>
            </a:pPr>
            <a:r>
              <a:rPr lang="ar-SA" sz="4000" b="1" dirty="0" smtClean="0">
                <a:solidFill>
                  <a:schemeClr val="tx2"/>
                </a:solidFill>
              </a:rPr>
              <a:t>1- الفطرة </a:t>
            </a:r>
            <a:r>
              <a:rPr lang="ar-SA" sz="4000" b="1" dirty="0">
                <a:solidFill>
                  <a:schemeClr val="tx2"/>
                </a:solidFill>
              </a:rPr>
              <a:t>هي الإلهام للإيمان والكفر، كما قال الله تعالى</a:t>
            </a:r>
            <a:r>
              <a:rPr lang="ar-SA" sz="4000" b="1" dirty="0" smtClean="0">
                <a:solidFill>
                  <a:schemeClr val="tx2"/>
                </a:solidFill>
              </a:rPr>
              <a:t>:</a:t>
            </a:r>
            <a:r>
              <a:rPr lang="ar-SA" sz="4000" b="1" dirty="0">
                <a:solidFill>
                  <a:srgbClr val="00B050"/>
                </a:solidFill>
              </a:rPr>
              <a:t>(فَأَلْهَمَهَا فُجُورَهَا وَتَقْوَاهَا </a:t>
            </a:r>
            <a:r>
              <a:rPr lang="ar-SA" sz="4000" b="1" dirty="0" smtClean="0">
                <a:solidFill>
                  <a:srgbClr val="00B050"/>
                </a:solidFill>
              </a:rPr>
              <a:t>).</a:t>
            </a:r>
            <a:endParaRPr lang="ar-SA" sz="4000" b="1" dirty="0">
              <a:solidFill>
                <a:schemeClr val="tx2"/>
              </a:solidFill>
            </a:endParaRPr>
          </a:p>
          <a:p>
            <a:pPr algn="just">
              <a:buFontTx/>
              <a:buNone/>
            </a:pPr>
            <a:r>
              <a:rPr lang="ar-SA" sz="4000" b="1" dirty="0" smtClean="0">
                <a:solidFill>
                  <a:schemeClr val="tx2"/>
                </a:solidFill>
              </a:rPr>
              <a:t>2- </a:t>
            </a:r>
            <a:r>
              <a:rPr lang="ar-SA" sz="4000" b="1" dirty="0">
                <a:solidFill>
                  <a:schemeClr val="tx2"/>
                </a:solidFill>
              </a:rPr>
              <a:t>الفطرة هي معرفة الله والإقرار </a:t>
            </a:r>
            <a:r>
              <a:rPr lang="ar-SA" sz="4000" b="1" dirty="0" smtClean="0">
                <a:solidFill>
                  <a:schemeClr val="tx2"/>
                </a:solidFill>
              </a:rPr>
              <a:t>بربوبيته.</a:t>
            </a:r>
          </a:p>
          <a:p>
            <a:pPr algn="just">
              <a:buFontTx/>
              <a:buNone/>
            </a:pPr>
            <a:r>
              <a:rPr lang="ar-SA" sz="4000" b="1" dirty="0">
                <a:solidFill>
                  <a:schemeClr val="tx2"/>
                </a:solidFill>
              </a:rPr>
              <a:t>3- </a:t>
            </a:r>
            <a:r>
              <a:rPr lang="ar-SA" sz="4000" b="1" dirty="0" smtClean="0">
                <a:solidFill>
                  <a:schemeClr val="tx2"/>
                </a:solidFill>
              </a:rPr>
              <a:t>وقيل: </a:t>
            </a:r>
            <a:r>
              <a:rPr lang="ar-SA" sz="4000" b="1" dirty="0">
                <a:solidFill>
                  <a:schemeClr val="tx2"/>
                </a:solidFill>
              </a:rPr>
              <a:t>إنها الدين الذي أرسل الله به رسوله صلى الله عليه وآله وسلم</a:t>
            </a:r>
            <a:r>
              <a:rPr lang="ar-SA" sz="4000" b="1" dirty="0" smtClean="0">
                <a:solidFill>
                  <a:schemeClr val="tx2"/>
                </a:solidFill>
              </a:rPr>
              <a:t> </a:t>
            </a:r>
            <a:r>
              <a:rPr lang="ar-SA" sz="4000" b="1" dirty="0">
                <a:solidFill>
                  <a:schemeClr val="tx2"/>
                </a:solidFill>
              </a:rPr>
              <a:t>وهذا مذهب السلف الذين قالوا: الفطرة هي الإسلام.</a:t>
            </a:r>
          </a:p>
          <a:p>
            <a:pPr algn="just">
              <a:buFontTx/>
              <a:buNone/>
            </a:pPr>
            <a:endParaRPr lang="ar-SA" b="1" dirty="0" smtClean="0">
              <a:solidFill>
                <a:schemeClr val="tx2"/>
              </a:solidFill>
            </a:endParaRPr>
          </a:p>
          <a:p>
            <a:pPr algn="just">
              <a:buFontTx/>
              <a:buChar char="-"/>
            </a:pPr>
            <a:endParaRPr lang="ar-SA" b="1" dirty="0">
              <a:solidFill>
                <a:schemeClr val="tx2"/>
              </a:solidFill>
            </a:endParaRPr>
          </a:p>
          <a:p>
            <a:pPr algn="just">
              <a:buFontTx/>
              <a:buNone/>
            </a:pPr>
            <a:endParaRPr lang="ar-SA" b="1" dirty="0" smtClean="0">
              <a:solidFill>
                <a:schemeClr val="tx2"/>
              </a:solidFill>
            </a:endParaRPr>
          </a:p>
          <a:p>
            <a:pPr algn="just">
              <a:buFontTx/>
              <a:buNone/>
            </a:pPr>
            <a:endParaRPr lang="ar-SA"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012310691"/>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1" end="1"/>
                                            </p:txEl>
                                          </p:spTgt>
                                        </p:tgtEl>
                                        <p:attrNameLst>
                                          <p:attrName>style.visibility</p:attrName>
                                        </p:attrNameLst>
                                      </p:cBhvr>
                                      <p:to>
                                        <p:strVal val="visible"/>
                                      </p:to>
                                    </p:set>
                                    <p:animEffect transition="in" filter="fade">
                                      <p:cBhvr>
                                        <p:cTn id="7" dur="2000"/>
                                        <p:tgtEl>
                                          <p:spTgt spid="1945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2" end="2"/>
                                            </p:txEl>
                                          </p:spTgt>
                                        </p:tgtEl>
                                        <p:attrNameLst>
                                          <p:attrName>style.visibility</p:attrName>
                                        </p:attrNameLst>
                                      </p:cBhvr>
                                      <p:to>
                                        <p:strVal val="visible"/>
                                      </p:to>
                                    </p:set>
                                    <p:animEffect transition="in" filter="fade">
                                      <p:cBhvr>
                                        <p:cTn id="12" dur="2000"/>
                                        <p:tgtEl>
                                          <p:spTgt spid="1945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3" end="3"/>
                                            </p:txEl>
                                          </p:spTgt>
                                        </p:tgtEl>
                                        <p:attrNameLst>
                                          <p:attrName>style.visibility</p:attrName>
                                        </p:attrNameLst>
                                      </p:cBhvr>
                                      <p:to>
                                        <p:strVal val="visible"/>
                                      </p:to>
                                    </p:set>
                                    <p:animEffect transition="in" filter="fade">
                                      <p:cBhvr>
                                        <p:cTn id="17" dur="2000"/>
                                        <p:tgtEl>
                                          <p:spTgt spid="1945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4" end="4"/>
                                            </p:txEl>
                                          </p:spTgt>
                                        </p:tgtEl>
                                        <p:attrNameLst>
                                          <p:attrName>style.visibility</p:attrName>
                                        </p:attrNameLst>
                                      </p:cBhvr>
                                      <p:to>
                                        <p:strVal val="visible"/>
                                      </p:to>
                                    </p:set>
                                    <p:animEffect transition="in" filter="fade">
                                      <p:cBhvr>
                                        <p:cTn id="22"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264200"/>
          </a:xfrm>
        </p:spPr>
        <p:txBody>
          <a:bodyPr/>
          <a:lstStyle/>
          <a:p>
            <a:pPr algn="ctr">
              <a:buNone/>
            </a:pPr>
            <a:r>
              <a:rPr lang="ar-SA" sz="3600" b="1" dirty="0">
                <a:solidFill>
                  <a:srgbClr val="FF0000"/>
                </a:solidFill>
                <a:latin typeface="+mj-lt"/>
                <a:cs typeface="+mj-cs"/>
              </a:rPr>
              <a:t>علاقة الفطرة بالمبادئ القبلية:</a:t>
            </a:r>
          </a:p>
          <a:p>
            <a:pPr algn="just">
              <a:buFontTx/>
              <a:buChar char="-"/>
            </a:pPr>
            <a:r>
              <a:rPr lang="ar-SA" b="1" dirty="0" smtClean="0">
                <a:solidFill>
                  <a:schemeClr val="tx2"/>
                </a:solidFill>
                <a:latin typeface="+mj-lt"/>
                <a:cs typeface="+mj-cs"/>
              </a:rPr>
              <a:t>الفطرة الدينية تمثل جزءا من المبادئ والأفكار الأولية.</a:t>
            </a:r>
          </a:p>
          <a:p>
            <a:pPr algn="just">
              <a:buFontTx/>
              <a:buChar char="-"/>
            </a:pPr>
            <a:r>
              <a:rPr lang="ar-SA" b="1" dirty="0" smtClean="0">
                <a:solidFill>
                  <a:schemeClr val="tx2"/>
                </a:solidFill>
                <a:latin typeface="+mj-lt"/>
                <a:cs typeface="+mj-cs"/>
              </a:rPr>
              <a:t>المبادئ هي قاعدة الفطرة بحكم أنها حق وما تؤدي إليه حق.</a:t>
            </a:r>
          </a:p>
          <a:p>
            <a:pPr marL="0" indent="0" algn="just">
              <a:buNone/>
            </a:pPr>
            <a:r>
              <a:rPr lang="ar-SA" b="1" dirty="0">
                <a:solidFill>
                  <a:schemeClr val="tx2"/>
                </a:solidFill>
                <a:latin typeface="+mj-lt"/>
                <a:cs typeface="+mj-cs"/>
              </a:rPr>
              <a:t>فالمعرفة الدينية فطرية ضرورية على الحالين سواء قيل إنها فطرية بنفسها أو قيل إنها تحصل بأسباب كالأدلة التي تنتظم النفس.</a:t>
            </a:r>
          </a:p>
          <a:p>
            <a:pPr marL="0" indent="0" algn="just">
              <a:buNone/>
            </a:pPr>
            <a:r>
              <a:rPr lang="ar-SA" b="1" dirty="0">
                <a:solidFill>
                  <a:schemeClr val="tx2"/>
                </a:solidFill>
                <a:latin typeface="+mj-lt"/>
                <a:cs typeface="+mj-cs"/>
              </a:rPr>
              <a:t>ولا يعني هذا أن المولى قد فطر الناس على الإسلام أن الإسلام يتمثل في عقولهم بالفعل خصوصاً أن </a:t>
            </a:r>
            <a:r>
              <a:rPr lang="ar-SA" b="1" dirty="0" err="1">
                <a:solidFill>
                  <a:schemeClr val="tx2"/>
                </a:solidFill>
                <a:latin typeface="+mj-lt"/>
                <a:cs typeface="+mj-cs"/>
              </a:rPr>
              <a:t>لوثات</a:t>
            </a:r>
            <a:r>
              <a:rPr lang="ar-SA" b="1" dirty="0">
                <a:solidFill>
                  <a:schemeClr val="tx2"/>
                </a:solidFill>
                <a:latin typeface="+mj-lt"/>
                <a:cs typeface="+mj-cs"/>
              </a:rPr>
              <a:t> والوثنية والجاهلية تغشيها حتى يخفت نورها ؛ ولكنها مع ذلك تبقى شعوراً عاماً في نفس الإنسان – البعيد عن هدى الله- حتى يأذن الله له بسب يجلو هذه الوثنيات </a:t>
            </a:r>
            <a:r>
              <a:rPr lang="ar-SA" b="1" dirty="0" smtClean="0">
                <a:solidFill>
                  <a:schemeClr val="tx2"/>
                </a:solidFill>
                <a:latin typeface="+mj-lt"/>
                <a:cs typeface="+mj-cs"/>
              </a:rPr>
              <a:t>.</a:t>
            </a:r>
            <a:endParaRPr lang="ar-SA" b="1" dirty="0">
              <a:solidFill>
                <a:schemeClr val="tx2"/>
              </a:solidFill>
              <a:latin typeface="+mj-lt"/>
              <a:cs typeface="+mj-cs"/>
            </a:endParaRPr>
          </a:p>
          <a:p>
            <a:pPr marL="0" indent="0" algn="just">
              <a:buNone/>
            </a:pPr>
            <a:endParaRPr lang="ar-SA" b="1" dirty="0" smtClean="0">
              <a:solidFill>
                <a:schemeClr val="tx2"/>
              </a:solidFill>
              <a:latin typeface="+mj-lt"/>
              <a:cs typeface="+mj-cs"/>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21769922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264200"/>
          </a:xfrm>
        </p:spPr>
        <p:txBody>
          <a:bodyPr/>
          <a:lstStyle/>
          <a:p>
            <a:pPr marL="0" indent="0" algn="just">
              <a:buNone/>
            </a:pPr>
            <a:r>
              <a:rPr lang="ar-SA" sz="3600" b="1" dirty="0" smtClean="0">
                <a:solidFill>
                  <a:schemeClr val="tx2"/>
                </a:solidFill>
                <a:latin typeface="+mj-lt"/>
                <a:cs typeface="+mj-cs"/>
              </a:rPr>
              <a:t>		هذا </a:t>
            </a:r>
            <a:r>
              <a:rPr lang="ar-SA" sz="3600" b="1" dirty="0">
                <a:solidFill>
                  <a:schemeClr val="tx2"/>
                </a:solidFill>
                <a:latin typeface="+mj-lt"/>
                <a:cs typeface="+mj-cs"/>
              </a:rPr>
              <a:t>والنزعة الفطرية الدينية أبعد مدى من الغريزة الدينية التي يتكلم عنها علماء الاجتماع ؛ لأن هذه الغريزة لا تتجاوز حسب قولهم الاهتمام بالمعنى الإلهي وبما فوق الطبيعة  ولهذا كان سبيل إرواء هذه الغريزة هو اعتناق الديانات ، أما الفطرة فإنه لا يمكن الوفاء بحقها إلا بالدين الحق ؛ ولهذا اعتبر الإسلام اعتناق الأديان الأخرى ذات الأصل السماوي المبدل : اليهودية والنصرانية انحرافاً عن الفطرة ( فأبواه يهودانه أو ينصرانه) وهذا ما يشهد به الواقع فإن كثيراً ممن كانوا </a:t>
            </a:r>
            <a:r>
              <a:rPr lang="ar-SA" sz="3600" b="1" dirty="0" smtClean="0">
                <a:solidFill>
                  <a:schemeClr val="tx2"/>
                </a:solidFill>
                <a:latin typeface="+mj-lt"/>
                <a:cs typeface="+mj-cs"/>
              </a:rPr>
              <a:t>على </a:t>
            </a:r>
            <a:r>
              <a:rPr lang="ar-SA" sz="3600" b="1" dirty="0">
                <a:solidFill>
                  <a:schemeClr val="tx2"/>
                </a:solidFill>
              </a:rPr>
              <a:t>اليهودية والنصرانية وأسلموا </a:t>
            </a:r>
            <a:endParaRPr lang="ar-SA" sz="3600" b="1" dirty="0">
              <a:solidFill>
                <a:schemeClr val="tx2"/>
              </a:solidFill>
              <a:latin typeface="+mj-lt"/>
              <a:cs typeface="+mj-cs"/>
            </a:endParaRPr>
          </a:p>
          <a:p>
            <a:pPr marL="0" indent="0" algn="just">
              <a:buNone/>
            </a:pPr>
            <a:endParaRPr lang="ar-SA" b="1" dirty="0" smtClean="0">
              <a:solidFill>
                <a:schemeClr val="tx2"/>
              </a:solidFill>
              <a:latin typeface="+mj-lt"/>
              <a:cs typeface="+mj-cs"/>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80345728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264200"/>
          </a:xfrm>
        </p:spPr>
        <p:txBody>
          <a:bodyPr/>
          <a:lstStyle/>
          <a:p>
            <a:pPr marL="0" indent="0" algn="just">
              <a:buNone/>
            </a:pPr>
            <a:r>
              <a:rPr lang="ar-SA" sz="3600" b="1" dirty="0">
                <a:solidFill>
                  <a:schemeClr val="tx2"/>
                </a:solidFill>
                <a:latin typeface="+mj-lt"/>
                <a:cs typeface="+mj-cs"/>
              </a:rPr>
              <a:t>	</a:t>
            </a:r>
            <a:r>
              <a:rPr lang="ar-SA" sz="3600" b="1" dirty="0" smtClean="0">
                <a:solidFill>
                  <a:schemeClr val="tx2"/>
                </a:solidFill>
                <a:latin typeface="+mj-lt"/>
                <a:cs typeface="+mj-cs"/>
              </a:rPr>
              <a:t>بيّنوا </a:t>
            </a:r>
            <a:r>
              <a:rPr lang="ar-SA" sz="3600" b="1" dirty="0">
                <a:solidFill>
                  <a:schemeClr val="tx2"/>
                </a:solidFill>
                <a:latin typeface="+mj-lt"/>
                <a:cs typeface="+mj-cs"/>
              </a:rPr>
              <a:t>أنهم لم يجدوا الهدى والطمأنينة إلا في الإسلام كما أبان ذلك الفنان الإنجليزي ( </a:t>
            </a:r>
            <a:r>
              <a:rPr lang="ar-SA" sz="3600" b="1" dirty="0" err="1">
                <a:solidFill>
                  <a:schemeClr val="tx2"/>
                </a:solidFill>
                <a:latin typeface="+mj-lt"/>
                <a:cs typeface="+mj-cs"/>
              </a:rPr>
              <a:t>كات</a:t>
            </a:r>
            <a:r>
              <a:rPr lang="ar-SA" sz="3600" b="1" dirty="0">
                <a:solidFill>
                  <a:schemeClr val="tx2"/>
                </a:solidFill>
                <a:latin typeface="+mj-lt"/>
                <a:cs typeface="+mj-cs"/>
              </a:rPr>
              <a:t> </a:t>
            </a:r>
            <a:r>
              <a:rPr lang="ar-SA" sz="3600" b="1" dirty="0" err="1">
                <a:solidFill>
                  <a:schemeClr val="tx2"/>
                </a:solidFill>
                <a:latin typeface="+mj-lt"/>
                <a:cs typeface="+mj-cs"/>
              </a:rPr>
              <a:t>ستيفنز</a:t>
            </a:r>
            <a:r>
              <a:rPr lang="ar-SA" sz="3600" b="1" dirty="0">
                <a:solidFill>
                  <a:schemeClr val="tx2"/>
                </a:solidFill>
                <a:latin typeface="+mj-lt"/>
                <a:cs typeface="+mj-cs"/>
              </a:rPr>
              <a:t>) أو يوسف إسلام.</a:t>
            </a:r>
          </a:p>
          <a:p>
            <a:pPr marL="0" indent="0" algn="just">
              <a:buNone/>
            </a:pPr>
            <a:r>
              <a:rPr lang="ar-SA" sz="3600" b="1" dirty="0">
                <a:solidFill>
                  <a:schemeClr val="tx2"/>
                </a:solidFill>
                <a:latin typeface="+mj-lt"/>
                <a:cs typeface="+mj-cs"/>
              </a:rPr>
              <a:t>والدين الإسلامي يتحد فيه الدين الوضعي والدين العقلي معاً ، حسب تقسيم ( كانت) الذي قسم الدين إلى قسمين:</a:t>
            </a:r>
          </a:p>
          <a:p>
            <a:pPr marL="0" indent="0" algn="just">
              <a:buNone/>
            </a:pPr>
            <a:r>
              <a:rPr lang="ar-SA" sz="3600" b="1" dirty="0">
                <a:solidFill>
                  <a:schemeClr val="tx2"/>
                </a:solidFill>
                <a:latin typeface="+mj-lt"/>
                <a:cs typeface="+mj-cs"/>
              </a:rPr>
              <a:t>1- وضعي: وهو الموحى به الذي يقوم على عقيدة أبلغت لنا.</a:t>
            </a:r>
          </a:p>
          <a:p>
            <a:pPr marL="0" indent="0" algn="just">
              <a:buNone/>
            </a:pPr>
            <a:r>
              <a:rPr lang="ar-SA" sz="3600" b="1" dirty="0">
                <a:solidFill>
                  <a:schemeClr val="tx2"/>
                </a:solidFill>
                <a:latin typeface="+mj-lt"/>
                <a:cs typeface="+mj-cs"/>
              </a:rPr>
              <a:t>2- عقلي : وهو القائم على الصدق الكلي الذي تتفق فيه جميع العقول ؛ لأنهما جميعاً من الله وما كان منه لا يتناقض.</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84795417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264200"/>
          </a:xfrm>
        </p:spPr>
        <p:txBody>
          <a:bodyPr/>
          <a:lstStyle/>
          <a:p>
            <a:pPr marL="0" indent="0" algn="just">
              <a:buNone/>
            </a:pPr>
            <a:r>
              <a:rPr lang="ar-SA" sz="3600" b="1" dirty="0">
                <a:solidFill>
                  <a:schemeClr val="tx2"/>
                </a:solidFill>
                <a:latin typeface="+mj-lt"/>
                <a:cs typeface="+mj-cs"/>
              </a:rPr>
              <a:t>	وعلى عكس ما رسم ( كانت) من العلاقة بينهما حيث جعل الأصل هو الدين العقلي ومن ثم ينبغي أن لا يقبل من تعاليم الدين الوضعي إلا ما اتفق مع الأول ، أما منهج الإسلام ففيه الدين الوضعي الموحى به من الله هو الميزان الحق خلافاً لدين العقل فإنه غير مضمون الصدق وإن قام على أصل مضمون الصدق هو الفطرة أو المبادئ القبلية ولهذا أجمع علماء الإسلام على أن المعتبر هو الإسلام والإيمان الشرعيان دون الفطريين.</a:t>
            </a:r>
          </a:p>
          <a:p>
            <a:pPr marL="0" indent="0" algn="just">
              <a:buNone/>
            </a:pPr>
            <a:r>
              <a:rPr lang="ar-SA" sz="3600" b="1" dirty="0">
                <a:solidFill>
                  <a:schemeClr val="tx2"/>
                </a:solidFill>
                <a:latin typeface="+mj-lt"/>
                <a:cs typeface="+mj-cs"/>
              </a:rPr>
              <a:t>وسبب ذلك أن حركة العقل وهو يبني دينه على تلك </a:t>
            </a:r>
            <a:r>
              <a:rPr lang="ar-SA" sz="3600" b="1" dirty="0" smtClean="0">
                <a:solidFill>
                  <a:schemeClr val="tx2"/>
                </a:solidFill>
                <a:latin typeface="+mj-lt"/>
                <a:cs typeface="+mj-cs"/>
              </a:rPr>
              <a:t>المبادئ.</a:t>
            </a:r>
            <a:endParaRPr lang="ar-SA" sz="3600" b="1" dirty="0">
              <a:solidFill>
                <a:schemeClr val="tx2"/>
              </a:solidFill>
              <a:latin typeface="+mj-lt"/>
              <a:cs typeface="+mj-cs"/>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342095016"/>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r>
              <a:rPr lang="ar-SA" sz="4000" b="1" dirty="0" smtClean="0">
                <a:solidFill>
                  <a:schemeClr val="tx2"/>
                </a:solidFill>
              </a:rPr>
              <a:t>تمت المحاضرة العاشرة بحمد الله تعالى</a:t>
            </a:r>
          </a:p>
          <a:p>
            <a:pPr algn="ctr">
              <a:buFontTx/>
              <a:buNone/>
            </a:pPr>
            <a:endParaRPr lang="ar-SA" sz="28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150212626"/>
      </p:ext>
    </p:extLst>
  </p:cSld>
  <p:clrMapOvr>
    <a:masterClrMapping/>
  </p:clrMapOvr>
  <p:transition>
    <p:wipe dir="u"/>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9991</TotalTime>
  <Words>501</Words>
  <Application>Microsoft Office PowerPoint</Application>
  <PresentationFormat>عرض على الشاشة (3:4)‏</PresentationFormat>
  <Paragraphs>60</Paragraphs>
  <Slides>12</Slides>
  <Notes>8</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microsoft</cp:lastModifiedBy>
  <cp:revision>339</cp:revision>
  <dcterms:created xsi:type="dcterms:W3CDTF">2007-02-01T07:37:04Z</dcterms:created>
  <dcterms:modified xsi:type="dcterms:W3CDTF">2016-02-20T16:02:41Z</dcterms:modified>
</cp:coreProperties>
</file>