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7" r:id="rId5"/>
    <p:sldId id="265" r:id="rId6"/>
    <p:sldId id="266" r:id="rId7"/>
    <p:sldId id="261" r:id="rId8"/>
    <p:sldId id="263" r:id="rId9"/>
    <p:sldId id="264" r:id="rId10"/>
    <p:sldId id="268" r:id="rId11"/>
    <p:sldId id="259" r:id="rId12"/>
    <p:sldId id="269" r:id="rId13"/>
    <p:sldId id="270" r:id="rId14"/>
    <p:sldId id="271" r:id="rId15"/>
    <p:sldId id="272" r:id="rId16"/>
    <p:sldId id="274"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81"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B935D44-C70A-43D9-9C0C-BDE30CAB6DB0}" type="datetimeFigureOut">
              <a:rPr lang="ar-SA" smtClean="0"/>
              <a:pPr/>
              <a:t>24/12/29</a:t>
            </a:fld>
            <a:endParaRPr lang="ar-SA"/>
          </a:p>
        </p:txBody>
      </p:sp>
      <p:sp>
        <p:nvSpPr>
          <p:cNvPr id="17" name="Footer Placeholder 16"/>
          <p:cNvSpPr>
            <a:spLocks noGrp="1"/>
          </p:cNvSpPr>
          <p:nvPr>
            <p:ph type="ftr" sz="quarter" idx="11"/>
          </p:nvPr>
        </p:nvSpPr>
        <p:spPr/>
        <p:txBody>
          <a:bodyPr/>
          <a:lstStyle/>
          <a:p>
            <a:endParaRPr lang="ar-SA"/>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22559F5-AE11-4B1D-9E0D-B3DFB960E0B0}" type="slidenum">
              <a:rPr lang="ar-SA" smtClean="0"/>
              <a:pPr/>
              <a:t>‹#›</a:t>
            </a:fld>
            <a:endParaRPr lang="ar-SA"/>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935D44-C70A-43D9-9C0C-BDE30CAB6DB0}" type="datetimeFigureOut">
              <a:rPr lang="ar-SA" smtClean="0"/>
              <a:pPr/>
              <a:t>24/12/29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2559F5-AE11-4B1D-9E0D-B3DFB960E0B0}" type="slidenum">
              <a:rPr lang="ar-SA" smtClean="0"/>
              <a:pPr/>
              <a:t>‹#›</a:t>
            </a:fld>
            <a:endParaRPr lang="ar-SA"/>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935D44-C70A-43D9-9C0C-BDE30CAB6DB0}" type="datetimeFigureOut">
              <a:rPr lang="ar-SA" smtClean="0"/>
              <a:pPr/>
              <a:t>24/12/29</a:t>
            </a:fld>
            <a:endParaRPr lang="ar-SA"/>
          </a:p>
        </p:txBody>
      </p:sp>
      <p:sp>
        <p:nvSpPr>
          <p:cNvPr id="5" name="Footer Placeholder 4"/>
          <p:cNvSpPr>
            <a:spLocks noGrp="1"/>
          </p:cNvSpPr>
          <p:nvPr>
            <p:ph type="ftr" sz="quarter" idx="11"/>
          </p:nvPr>
        </p:nvSpPr>
        <p:spPr>
          <a:xfrm>
            <a:off x="800100" y="6172200"/>
            <a:ext cx="4000500" cy="457200"/>
          </a:xfrm>
        </p:spPr>
        <p:txBody>
          <a:bodyPr/>
          <a:lstStyle/>
          <a:p>
            <a:endParaRPr lang="ar-SA"/>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22559F5-AE11-4B1D-9E0D-B3DFB960E0B0}"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935D44-C70A-43D9-9C0C-BDE30CAB6DB0}" type="datetimeFigureOut">
              <a:rPr lang="ar-SA" smtClean="0"/>
              <a:pPr/>
              <a:t>24/12/29</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22559F5-AE11-4B1D-9E0D-B3DFB960E0B0}" type="slidenum">
              <a:rPr lang="ar-SA" smtClean="0"/>
              <a:pPr/>
              <a:t>‹#›</a:t>
            </a:fld>
            <a:endParaRPr lang="ar-SA"/>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B935D44-C70A-43D9-9C0C-BDE30CAB6DB0}" type="datetimeFigureOut">
              <a:rPr lang="ar-SA" smtClean="0"/>
              <a:pPr/>
              <a:t>24/12/29</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22559F5-AE11-4B1D-9E0D-B3DFB960E0B0}" type="slidenum">
              <a:rPr lang="ar-SA" smtClean="0"/>
              <a:pPr/>
              <a:t>‹#›</a:t>
            </a:fld>
            <a:endParaRPr lang="ar-SA"/>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935D44-C70A-43D9-9C0C-BDE30CAB6DB0}" type="datetimeFigureOut">
              <a:rPr lang="ar-SA" smtClean="0"/>
              <a:pPr/>
              <a:t>24/12/29</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22559F5-AE11-4B1D-9E0D-B3DFB960E0B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35D44-C70A-43D9-9C0C-BDE30CAB6DB0}" type="datetimeFigureOut">
              <a:rPr lang="ar-SA" smtClean="0"/>
              <a:pPr/>
              <a:t>24/12/29</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22559F5-AE11-4B1D-9E0D-B3DFB960E0B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935D44-C70A-43D9-9C0C-BDE30CAB6DB0}" type="datetimeFigureOut">
              <a:rPr lang="ar-SA" smtClean="0"/>
              <a:pPr/>
              <a:t>24/12/29</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22559F5-AE11-4B1D-9E0D-B3DFB960E0B0}" type="slidenum">
              <a:rPr lang="ar-SA" smtClean="0"/>
              <a:pPr/>
              <a:t>‹#›</a:t>
            </a:fld>
            <a:endParaRPr lang="ar-SA"/>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935D44-C70A-43D9-9C0C-BDE30CAB6DB0}" type="datetimeFigureOut">
              <a:rPr lang="ar-SA" smtClean="0"/>
              <a:pPr/>
              <a:t>24/12/29</a:t>
            </a:fld>
            <a:endParaRPr lang="ar-SA"/>
          </a:p>
        </p:txBody>
      </p:sp>
      <p:sp>
        <p:nvSpPr>
          <p:cNvPr id="6" name="Footer Placeholder 5"/>
          <p:cNvSpPr>
            <a:spLocks noGrp="1"/>
          </p:cNvSpPr>
          <p:nvPr>
            <p:ph type="ftr" sz="quarter" idx="11"/>
          </p:nvPr>
        </p:nvSpPr>
        <p:spPr>
          <a:xfrm>
            <a:off x="914400" y="6172200"/>
            <a:ext cx="3886200" cy="457200"/>
          </a:xfrm>
        </p:spPr>
        <p:txBody>
          <a:bodyPr/>
          <a:lstStyle/>
          <a:p>
            <a:endParaRPr lang="ar-SA"/>
          </a:p>
        </p:txBody>
      </p:sp>
      <p:sp>
        <p:nvSpPr>
          <p:cNvPr id="7" name="Slide Number Placeholder 6"/>
          <p:cNvSpPr>
            <a:spLocks noGrp="1"/>
          </p:cNvSpPr>
          <p:nvPr>
            <p:ph type="sldNum" sz="quarter" idx="12"/>
          </p:nvPr>
        </p:nvSpPr>
        <p:spPr>
          <a:xfrm>
            <a:off x="146304" y="6208776"/>
            <a:ext cx="457200" cy="457200"/>
          </a:xfrm>
        </p:spPr>
        <p:txBody>
          <a:bodyPr/>
          <a:lstStyle/>
          <a:p>
            <a:fld id="{522559F5-AE11-4B1D-9E0D-B3DFB960E0B0}" type="slidenum">
              <a:rPr lang="ar-SA" smtClean="0"/>
              <a:pPr/>
              <a:t>‹#›</a:t>
            </a:fld>
            <a:endParaRPr lang="ar-S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935D44-C70A-43D9-9C0C-BDE30CAB6DB0}" type="datetimeFigureOut">
              <a:rPr lang="ar-SA" smtClean="0"/>
              <a:pPr/>
              <a:t>24/12/29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2559F5-AE11-4B1D-9E0D-B3DFB960E0B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935D44-C70A-43D9-9C0C-BDE30CAB6DB0}" type="datetimeFigureOut">
              <a:rPr lang="ar-SA" smtClean="0"/>
              <a:pPr/>
              <a:t>24/12/29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2559F5-AE11-4B1D-9E0D-B3DFB960E0B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B935D44-C70A-43D9-9C0C-BDE30CAB6DB0}" type="datetimeFigureOut">
              <a:rPr lang="ar-SA" smtClean="0"/>
              <a:pPr/>
              <a:t>24/12/29</a:t>
            </a:fld>
            <a:endParaRPr lang="ar-SA"/>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22559F5-AE11-4B1D-9E0D-B3DFB960E0B0}"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ar-SA"/>
          </a:p>
        </p:txBody>
      </p:sp>
      <p:sp>
        <p:nvSpPr>
          <p:cNvPr id="2" name="Title 1"/>
          <p:cNvSpPr>
            <a:spLocks noGrp="1"/>
          </p:cNvSpPr>
          <p:nvPr>
            <p:ph type="ctrTitle"/>
          </p:nvPr>
        </p:nvSpPr>
        <p:spPr/>
        <p:txBody>
          <a:bodyPr/>
          <a:lstStyle/>
          <a:p>
            <a:r>
              <a:rPr b="1" smtClean="0">
                <a:latin typeface="Comic Sans MS" pitchFamily="66" charset="0"/>
              </a:rPr>
              <a:t>PROCESSES of Word Formation</a:t>
            </a:r>
            <a:endParaRPr lang="ar-SA" b="1"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latin typeface="Comic Sans MS" pitchFamily="66" charset="0"/>
              </a:rPr>
              <a:t>Introduction</a:t>
            </a:r>
            <a:endParaRPr lang="ar-SA" sz="4400" b="1" dirty="0">
              <a:latin typeface="Comic Sans MS" pitchFamily="66" charset="0"/>
            </a:endParaRPr>
          </a:p>
        </p:txBody>
      </p:sp>
      <p:sp>
        <p:nvSpPr>
          <p:cNvPr id="3" name="Content Placeholder 2"/>
          <p:cNvSpPr>
            <a:spLocks noGrp="1"/>
          </p:cNvSpPr>
          <p:nvPr>
            <p:ph sz="quarter" idx="1"/>
          </p:nvPr>
        </p:nvSpPr>
        <p:spPr>
          <a:xfrm>
            <a:off x="914400" y="1785958"/>
            <a:ext cx="7772400" cy="4572000"/>
          </a:xfrm>
        </p:spPr>
        <p:txBody>
          <a:bodyPr>
            <a:normAutofit lnSpcReduction="10000"/>
          </a:bodyPr>
          <a:lstStyle/>
          <a:p>
            <a:pPr algn="l">
              <a:buNone/>
            </a:pPr>
            <a:r>
              <a:rPr lang="en-US" sz="2800" b="1" dirty="0" smtClean="0">
                <a:latin typeface="Comic Sans MS" pitchFamily="66" charset="0"/>
              </a:rPr>
              <a:t>It is believed that English contains </a:t>
            </a:r>
            <a:r>
              <a:rPr lang="en-US" sz="2800" b="1" dirty="0" smtClean="0">
                <a:latin typeface="Comic Sans MS" pitchFamily="66" charset="0"/>
              </a:rPr>
              <a:t>more than a million </a:t>
            </a:r>
            <a:r>
              <a:rPr lang="ar-SA" sz="2800" b="1" dirty="0" smtClean="0">
                <a:latin typeface="Comic Sans MS" pitchFamily="66" charset="0"/>
              </a:rPr>
              <a:t> </a:t>
            </a:r>
            <a:r>
              <a:rPr lang="en-US" sz="2800" b="1" dirty="0" smtClean="0">
                <a:latin typeface="Comic Sans MS" pitchFamily="66" charset="0"/>
              </a:rPr>
              <a:t>than a million and </a:t>
            </a:r>
            <a:r>
              <a:rPr lang="en-US" sz="2800" b="1" smtClean="0">
                <a:latin typeface="Comic Sans MS" pitchFamily="66" charset="0"/>
              </a:rPr>
              <a:t>a half words </a:t>
            </a:r>
            <a:r>
              <a:rPr lang="en-US" sz="2800" b="1" dirty="0" smtClean="0">
                <a:latin typeface="Comic Sans MS" pitchFamily="66" charset="0"/>
              </a:rPr>
              <a:t>. It is natural to wonder where all these words came from. The answer is not difficult to find.</a:t>
            </a:r>
          </a:p>
          <a:p>
            <a:pPr algn="l">
              <a:buNone/>
            </a:pPr>
            <a:r>
              <a:rPr lang="en-US" sz="2800" b="1" dirty="0" smtClean="0">
                <a:latin typeface="Comic Sans MS" pitchFamily="66" charset="0"/>
              </a:rPr>
              <a:t>First, the English language contains a core of words that have been a part of its history, 5,000-plus years. A few examples are these words:</a:t>
            </a:r>
          </a:p>
          <a:p>
            <a:pPr algn="l">
              <a:buNone/>
            </a:pPr>
            <a:r>
              <a:rPr lang="en-US" sz="2800" b="1" i="1" dirty="0" smtClean="0">
                <a:solidFill>
                  <a:srgbClr val="FF0000"/>
                </a:solidFill>
                <a:latin typeface="Comic Sans MS" pitchFamily="66" charset="0"/>
              </a:rPr>
              <a:t>Sun, man, foot, father, eat, fire, I, he, with, of.</a:t>
            </a:r>
            <a:endParaRPr lang="ar-SA" sz="2800" b="1" i="1" dirty="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74638"/>
            <a:ext cx="7772400" cy="1143000"/>
          </a:xfrm>
        </p:spPr>
        <p:txBody>
          <a:bodyPr>
            <a:normAutofit/>
          </a:bodyPr>
          <a:lstStyle/>
          <a:p>
            <a:r>
              <a:rPr lang="en-US" sz="4800" b="1" dirty="0" smtClean="0">
                <a:latin typeface="Comic Sans MS" pitchFamily="66" charset="0"/>
              </a:rPr>
              <a:t>Cont.</a:t>
            </a:r>
            <a:endParaRPr lang="ar-SA" sz="4800" b="1" dirty="0">
              <a:latin typeface="Comic Sans MS" pitchFamily="66" charset="0"/>
            </a:endParaRPr>
          </a:p>
        </p:txBody>
      </p:sp>
      <p:sp>
        <p:nvSpPr>
          <p:cNvPr id="3" name="Content Placeholder 2"/>
          <p:cNvSpPr>
            <a:spLocks noGrp="1"/>
          </p:cNvSpPr>
          <p:nvPr>
            <p:ph sz="quarter" idx="1"/>
          </p:nvPr>
        </p:nvSpPr>
        <p:spPr>
          <a:xfrm>
            <a:off x="571472" y="1714520"/>
            <a:ext cx="8358246" cy="4572000"/>
          </a:xfrm>
        </p:spPr>
        <p:txBody>
          <a:bodyPr>
            <a:normAutofit lnSpcReduction="10000"/>
          </a:bodyPr>
          <a:lstStyle/>
          <a:p>
            <a:pPr algn="l">
              <a:buNone/>
            </a:pPr>
            <a:r>
              <a:rPr lang="en-US" sz="2800" b="1" dirty="0" smtClean="0">
                <a:latin typeface="Comic Sans MS" pitchFamily="66" charset="0"/>
              </a:rPr>
              <a:t>Second, English has been a prodigious </a:t>
            </a:r>
            <a:r>
              <a:rPr lang="en-US" sz="2800" b="1" dirty="0" smtClean="0">
                <a:solidFill>
                  <a:srgbClr val="FF0000"/>
                </a:solidFill>
                <a:latin typeface="Comic Sans MS" pitchFamily="66" charset="0"/>
              </a:rPr>
              <a:t>borrower</a:t>
            </a:r>
            <a:r>
              <a:rPr lang="en-US" sz="2800" b="1" dirty="0" smtClean="0">
                <a:latin typeface="Comic Sans MS" pitchFamily="66" charset="0"/>
              </a:rPr>
              <a:t> of words from other languages throughout its history, and a vast number of borrowed words are now in the language.</a:t>
            </a:r>
          </a:p>
          <a:p>
            <a:pPr algn="l">
              <a:buNone/>
            </a:pPr>
            <a:r>
              <a:rPr lang="en-US" sz="2800" b="1" dirty="0" smtClean="0">
                <a:latin typeface="Comic Sans MS" pitchFamily="66" charset="0"/>
              </a:rPr>
              <a:t> This has come about through invasions, immigration, exploration, trade, and other avenues of contact between English and some foreign language. Below are a few examples of these borrowings. In many cases a word may pass, by borrowing, through one or more languages before it enters English.</a:t>
            </a:r>
            <a:endParaRPr lang="ar-SA" sz="2800" b="1" dirty="0">
              <a:latin typeface="Comic Sans MS" pitchFamily="66" charset="0"/>
            </a:endParaRPr>
          </a:p>
        </p:txBody>
      </p:sp>
      <p:sp>
        <p:nvSpPr>
          <p:cNvPr id="4" name="Oval 3"/>
          <p:cNvSpPr/>
          <p:nvPr/>
        </p:nvSpPr>
        <p:spPr>
          <a:xfrm>
            <a:off x="3643306" y="357166"/>
            <a:ext cx="4643470"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b="1" dirty="0" smtClean="0"/>
              <a:t>See page 128 for examples</a:t>
            </a:r>
            <a:endParaRPr lang="ar-SA"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D2E274E-A6B1-41E9-BA2F-074C5376132C}" type="slidenum">
              <a:rPr lang="en-GB"/>
              <a:pPr/>
              <a:t>4</a:t>
            </a:fld>
            <a:endParaRPr lang="en-GB"/>
          </a:p>
        </p:txBody>
      </p:sp>
      <p:sp>
        <p:nvSpPr>
          <p:cNvPr id="10242" name="Rectangle 2"/>
          <p:cNvSpPr>
            <a:spLocks noGrp="1" noChangeArrowheads="1"/>
          </p:cNvSpPr>
          <p:nvPr>
            <p:ph type="title"/>
          </p:nvPr>
        </p:nvSpPr>
        <p:spPr>
          <a:xfrm>
            <a:off x="428596" y="0"/>
            <a:ext cx="7385050" cy="1509713"/>
          </a:xfrm>
        </p:spPr>
        <p:txBody>
          <a:bodyPr>
            <a:normAutofit/>
          </a:bodyPr>
          <a:lstStyle/>
          <a:p>
            <a:r>
              <a:rPr lang="en-US" sz="4800" b="1" dirty="0" smtClean="0">
                <a:latin typeface="Comic Sans MS" pitchFamily="66" charset="0"/>
              </a:rPr>
              <a:t>Cont.</a:t>
            </a:r>
            <a:endParaRPr lang="en-GB" sz="4800" b="1" dirty="0">
              <a:solidFill>
                <a:schemeClr val="accent1"/>
              </a:solidFill>
              <a:effectLst>
                <a:outerShdw blurRad="38100" dist="38100" dir="2700000" algn="tl">
                  <a:srgbClr val="C0C0C0"/>
                </a:outerShdw>
              </a:effectLst>
            </a:endParaRPr>
          </a:p>
        </p:txBody>
      </p:sp>
      <p:sp>
        <p:nvSpPr>
          <p:cNvPr id="10243" name="Rectangle 3"/>
          <p:cNvSpPr>
            <a:spLocks noGrp="1" noChangeArrowheads="1"/>
          </p:cNvSpPr>
          <p:nvPr>
            <p:ph type="body" idx="1"/>
          </p:nvPr>
        </p:nvSpPr>
        <p:spPr>
          <a:xfrm>
            <a:off x="0" y="1773238"/>
            <a:ext cx="9144000" cy="5084762"/>
          </a:xfrm>
        </p:spPr>
        <p:txBody>
          <a:bodyPr/>
          <a:lstStyle/>
          <a:p>
            <a:pPr algn="l">
              <a:lnSpc>
                <a:spcPct val="90000"/>
              </a:lnSpc>
              <a:buFont typeface="Wingdings" pitchFamily="2" charset="2"/>
              <a:buNone/>
            </a:pPr>
            <a:r>
              <a:rPr lang="ar-SA" sz="3600" b="1" i="1" dirty="0" smtClean="0">
                <a:solidFill>
                  <a:schemeClr val="hlink"/>
                </a:solidFill>
                <a:effectLst>
                  <a:outerShdw blurRad="38100" dist="38100" dir="2700000" algn="tl">
                    <a:srgbClr val="C0C0C0"/>
                  </a:outerShdw>
                </a:effectLst>
                <a:latin typeface="Comic Sans MS" pitchFamily="66" charset="0"/>
              </a:rPr>
              <a:t> </a:t>
            </a:r>
            <a:r>
              <a:rPr lang="en-GB" sz="3600" b="1" i="1" dirty="0" smtClean="0">
                <a:solidFill>
                  <a:schemeClr val="hlink"/>
                </a:solidFill>
                <a:effectLst>
                  <a:outerShdw blurRad="38100" dist="38100" dir="2700000" algn="tl">
                    <a:srgbClr val="C0C0C0"/>
                  </a:outerShdw>
                </a:effectLst>
                <a:latin typeface="Comic Sans MS" pitchFamily="66" charset="0"/>
              </a:rPr>
              <a:t>A Dictionary </a:t>
            </a:r>
            <a:r>
              <a:rPr lang="en-GB" sz="3600" b="1" i="1" dirty="0">
                <a:solidFill>
                  <a:schemeClr val="hlink"/>
                </a:solidFill>
                <a:effectLst>
                  <a:outerShdw blurRad="38100" dist="38100" dir="2700000" algn="tl">
                    <a:srgbClr val="C0C0C0"/>
                  </a:outerShdw>
                </a:effectLst>
                <a:latin typeface="Comic Sans MS" pitchFamily="66" charset="0"/>
              </a:rPr>
              <a:t>of the English Language</a:t>
            </a:r>
            <a:r>
              <a:rPr lang="en-GB" sz="3600" b="1" dirty="0">
                <a:effectLst>
                  <a:outerShdw blurRad="38100" dist="38100" dir="2700000" algn="tl">
                    <a:srgbClr val="C0C0C0"/>
                  </a:outerShdw>
                </a:effectLst>
                <a:latin typeface="Comic Sans MS" pitchFamily="66" charset="0"/>
              </a:rPr>
              <a:t> contains almost half a million words. Most of these have originally come from </a:t>
            </a:r>
            <a:r>
              <a:rPr lang="en-GB" sz="3600" b="1" dirty="0">
                <a:solidFill>
                  <a:srgbClr val="008080"/>
                </a:solidFill>
                <a:effectLst>
                  <a:outerShdw blurRad="38100" dist="38100" dir="2700000" algn="tl">
                    <a:srgbClr val="C0C0C0"/>
                  </a:outerShdw>
                </a:effectLst>
                <a:latin typeface="Comic Sans MS" pitchFamily="66" charset="0"/>
              </a:rPr>
              <a:t>English</a:t>
            </a:r>
            <a:r>
              <a:rPr lang="en-GB" sz="3600" b="1" dirty="0">
                <a:effectLst>
                  <a:outerShdw blurRad="38100" dist="38100" dir="2700000" algn="tl">
                    <a:srgbClr val="C0C0C0"/>
                  </a:outerShdw>
                </a:effectLst>
                <a:latin typeface="Comic Sans MS" pitchFamily="66" charset="0"/>
              </a:rPr>
              <a:t> itself or from</a:t>
            </a:r>
            <a:r>
              <a:rPr lang="en-GB" sz="3600" b="1" dirty="0">
                <a:solidFill>
                  <a:srgbClr val="6600CC"/>
                </a:solidFill>
                <a:effectLst>
                  <a:outerShdw blurRad="38100" dist="38100" dir="2700000" algn="tl">
                    <a:srgbClr val="C0C0C0"/>
                  </a:outerShdw>
                </a:effectLst>
                <a:latin typeface="Comic Sans MS" pitchFamily="66" charset="0"/>
              </a:rPr>
              <a:t> Latin</a:t>
            </a:r>
            <a:r>
              <a:rPr lang="en-GB" sz="3600" b="1" dirty="0">
                <a:effectLst>
                  <a:outerShdw blurRad="38100" dist="38100" dir="2700000" algn="tl">
                    <a:srgbClr val="C0C0C0"/>
                  </a:outerShdw>
                </a:effectLst>
                <a:latin typeface="Comic Sans MS" pitchFamily="66" charset="0"/>
              </a:rPr>
              <a:t>, </a:t>
            </a:r>
            <a:r>
              <a:rPr lang="en-GB" sz="3600" b="1" dirty="0">
                <a:solidFill>
                  <a:srgbClr val="FF0066"/>
                </a:solidFill>
                <a:effectLst>
                  <a:outerShdw blurRad="38100" dist="38100" dir="2700000" algn="tl">
                    <a:srgbClr val="C0C0C0"/>
                  </a:outerShdw>
                </a:effectLst>
                <a:latin typeface="Comic Sans MS" pitchFamily="66" charset="0"/>
              </a:rPr>
              <a:t>Greek</a:t>
            </a:r>
            <a:r>
              <a:rPr lang="en-GB" sz="3600" b="1" dirty="0">
                <a:effectLst>
                  <a:outerShdw blurRad="38100" dist="38100" dir="2700000" algn="tl">
                    <a:srgbClr val="C0C0C0"/>
                  </a:outerShdw>
                </a:effectLst>
                <a:latin typeface="Comic Sans MS" pitchFamily="66" charset="0"/>
              </a:rPr>
              <a:t>, or </a:t>
            </a:r>
            <a:r>
              <a:rPr lang="en-GB" sz="3600" b="1" dirty="0">
                <a:solidFill>
                  <a:srgbClr val="006600"/>
                </a:solidFill>
                <a:effectLst>
                  <a:outerShdw blurRad="38100" dist="38100" dir="2700000" algn="tl">
                    <a:srgbClr val="C0C0C0"/>
                  </a:outerShdw>
                </a:effectLst>
                <a:latin typeface="Comic Sans MS" pitchFamily="66" charset="0"/>
              </a:rPr>
              <a:t>French</a:t>
            </a:r>
            <a:r>
              <a:rPr lang="en-GB" sz="3600" b="1" dirty="0">
                <a:effectLst>
                  <a:outerShdw blurRad="38100" dist="38100" dir="2700000" algn="tl">
                    <a:srgbClr val="C0C0C0"/>
                  </a:outerShdw>
                </a:effectLst>
                <a:latin typeface="Comic Sans MS" pitchFamily="66" charset="0"/>
              </a:rPr>
              <a:t>. </a:t>
            </a:r>
            <a:endParaRPr lang="ar-SA" sz="3600" b="1" dirty="0" smtClean="0">
              <a:effectLst>
                <a:outerShdw blurRad="38100" dist="38100" dir="2700000" algn="tl">
                  <a:srgbClr val="C0C0C0"/>
                </a:outerShdw>
              </a:effectLst>
              <a:latin typeface="Comic Sans MS" pitchFamily="66" charset="0"/>
            </a:endParaRPr>
          </a:p>
          <a:p>
            <a:pPr algn="l">
              <a:lnSpc>
                <a:spcPct val="90000"/>
              </a:lnSpc>
              <a:buFont typeface="Wingdings" pitchFamily="2" charset="2"/>
              <a:buNone/>
            </a:pPr>
            <a:r>
              <a:rPr lang="en-GB" sz="3600" b="1" dirty="0" smtClean="0">
                <a:effectLst>
                  <a:outerShdw blurRad="38100" dist="38100" dir="2700000" algn="tl">
                    <a:srgbClr val="C0C0C0"/>
                  </a:outerShdw>
                </a:effectLst>
                <a:latin typeface="Comic Sans MS" pitchFamily="66" charset="0"/>
              </a:rPr>
              <a:t>English </a:t>
            </a:r>
            <a:r>
              <a:rPr lang="en-GB" sz="3600" b="1" dirty="0">
                <a:effectLst>
                  <a:outerShdw blurRad="38100" dist="38100" dir="2700000" algn="tl">
                    <a:srgbClr val="C0C0C0"/>
                  </a:outerShdw>
                </a:effectLst>
                <a:latin typeface="Comic Sans MS" pitchFamily="66" charset="0"/>
              </a:rPr>
              <a:t>speakers, however, have always been willing to </a:t>
            </a:r>
            <a:r>
              <a:rPr lang="en-GB" sz="3600" b="1" dirty="0">
                <a:solidFill>
                  <a:srgbClr val="FF0000"/>
                </a:solidFill>
                <a:effectLst>
                  <a:outerShdw blurRad="38100" dist="38100" dir="2700000" algn="tl">
                    <a:srgbClr val="C0C0C0"/>
                  </a:outerShdw>
                </a:effectLst>
                <a:latin typeface="Comic Sans MS" pitchFamily="66" charset="0"/>
              </a:rPr>
              <a:t>borrow words</a:t>
            </a:r>
            <a:r>
              <a:rPr lang="en-GB" sz="3600" b="1" dirty="0">
                <a:effectLst>
                  <a:outerShdw blurRad="38100" dist="38100" dir="2700000" algn="tl">
                    <a:srgbClr val="C0C0C0"/>
                  </a:outerShdw>
                </a:effectLst>
                <a:latin typeface="Comic Sans MS" pitchFamily="66" charset="0"/>
              </a:rPr>
              <a:t> whenever they need them and from wherever they find them.</a:t>
            </a:r>
            <a:endParaRPr lang="en-GB" sz="3600" b="1" dirty="0">
              <a:solidFill>
                <a:schemeClr val="hlink"/>
              </a:solidFill>
              <a:effectLst>
                <a:outerShdw blurRad="38100" dist="38100" dir="2700000" algn="tl">
                  <a:srgbClr val="C0C0C0"/>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strVal val="#ppt_w+.3"/>
                                          </p:val>
                                        </p:tav>
                                        <p:tav tm="100000">
                                          <p:val>
                                            <p:strVal val="#ppt_w"/>
                                          </p:val>
                                        </p:tav>
                                      </p:tavLst>
                                    </p:anim>
                                    <p:anim calcmode="lin" valueType="num">
                                      <p:cBhvr>
                                        <p:cTn id="8" dur="1000" fill="hold"/>
                                        <p:tgtEl>
                                          <p:spTgt spid="10242"/>
                                        </p:tgtEl>
                                        <p:attrNameLst>
                                          <p:attrName>ppt_h</p:attrName>
                                        </p:attrNameLst>
                                      </p:cBhvr>
                                      <p:tavLst>
                                        <p:tav tm="0">
                                          <p:val>
                                            <p:strVal val="#ppt_h"/>
                                          </p:val>
                                        </p:tav>
                                        <p:tav tm="100000">
                                          <p:val>
                                            <p:strVal val="#ppt_h"/>
                                          </p:val>
                                        </p:tav>
                                      </p:tavLst>
                                    </p:anim>
                                    <p:animEffect transition="in" filter="fade">
                                      <p:cBhvr>
                                        <p:cTn id="9" dur="10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iterate type="wd">
                                    <p:tmPct val="10000"/>
                                  </p:iterate>
                                  <p:childTnLst>
                                    <p:set>
                                      <p:cBhvr>
                                        <p:cTn id="13" dur="1" fill="hold">
                                          <p:stCondLst>
                                            <p:cond delay="0"/>
                                          </p:stCondLst>
                                        </p:cTn>
                                        <p:tgtEl>
                                          <p:spTgt spid="10243">
                                            <p:txEl>
                                              <p:pRg st="0" end="0"/>
                                            </p:txEl>
                                          </p:spTgt>
                                        </p:tgtEl>
                                        <p:attrNameLst>
                                          <p:attrName>style.visibility</p:attrName>
                                        </p:attrNameLst>
                                      </p:cBhvr>
                                      <p:to>
                                        <p:strVal val="visible"/>
                                      </p:to>
                                    </p:set>
                                    <p:anim calcmode="lin" valueType="num">
                                      <p:cBhvr>
                                        <p:cTn id="14" dur="1000" fill="hold"/>
                                        <p:tgtEl>
                                          <p:spTgt spid="10243">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024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024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iterate type="wd">
                                    <p:tmPct val="10000"/>
                                  </p:iterate>
                                  <p:childTnLst>
                                    <p:set>
                                      <p:cBhvr>
                                        <p:cTn id="20" dur="1" fill="hold">
                                          <p:stCondLst>
                                            <p:cond delay="0"/>
                                          </p:stCondLst>
                                        </p:cTn>
                                        <p:tgtEl>
                                          <p:spTgt spid="10243">
                                            <p:txEl>
                                              <p:pRg st="1" end="1"/>
                                            </p:txEl>
                                          </p:spTgt>
                                        </p:tgtEl>
                                        <p:attrNameLst>
                                          <p:attrName>style.visibility</p:attrName>
                                        </p:attrNameLst>
                                      </p:cBhvr>
                                      <p:to>
                                        <p:strVal val="visible"/>
                                      </p:to>
                                    </p:set>
                                    <p:anim calcmode="lin" valueType="num">
                                      <p:cBhvr>
                                        <p:cTn id="21" dur="1000" fill="hold"/>
                                        <p:tgtEl>
                                          <p:spTgt spid="10243">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1024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0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94317418-39E1-4144-A7F5-3080C8AB1BA8}" type="slidenum">
              <a:rPr lang="en-GB"/>
              <a:pPr/>
              <a:t>5</a:t>
            </a:fld>
            <a:endParaRPr lang="en-GB"/>
          </a:p>
        </p:txBody>
      </p:sp>
      <p:sp>
        <p:nvSpPr>
          <p:cNvPr id="17410" name="Rectangle 2"/>
          <p:cNvSpPr>
            <a:spLocks noGrp="1" noChangeArrowheads="1"/>
          </p:cNvSpPr>
          <p:nvPr>
            <p:ph type="title"/>
          </p:nvPr>
        </p:nvSpPr>
        <p:spPr>
          <a:xfrm>
            <a:off x="1147763" y="0"/>
            <a:ext cx="7385050" cy="1341438"/>
          </a:xfrm>
        </p:spPr>
        <p:txBody>
          <a:bodyPr/>
          <a:lstStyle/>
          <a:p>
            <a:r>
              <a:rPr lang="en-GB" sz="5400" b="1" dirty="0" smtClean="0">
                <a:solidFill>
                  <a:schemeClr val="accent1"/>
                </a:solidFill>
                <a:effectLst>
                  <a:outerShdw blurRad="38100" dist="38100" dir="2700000" algn="tl">
                    <a:srgbClr val="C0C0C0"/>
                  </a:outerShdw>
                </a:effectLst>
                <a:latin typeface="Comic Sans MS" pitchFamily="66" charset="0"/>
              </a:rPr>
              <a:t>For example</a:t>
            </a:r>
            <a:endParaRPr lang="en-GB" sz="5400" b="1" dirty="0">
              <a:solidFill>
                <a:schemeClr val="accent1"/>
              </a:solidFill>
              <a:effectLst>
                <a:outerShdw blurRad="38100" dist="38100" dir="2700000" algn="tl">
                  <a:srgbClr val="C0C0C0"/>
                </a:outerShdw>
              </a:effectLst>
              <a:latin typeface="Comic Sans MS" pitchFamily="66" charset="0"/>
            </a:endParaRPr>
          </a:p>
        </p:txBody>
      </p:sp>
      <p:sp>
        <p:nvSpPr>
          <p:cNvPr id="17412" name="Rectangle 4"/>
          <p:cNvSpPr>
            <a:spLocks noChangeArrowheads="1"/>
          </p:cNvSpPr>
          <p:nvPr/>
        </p:nvSpPr>
        <p:spPr bwMode="auto">
          <a:xfrm>
            <a:off x="914387" y="1428736"/>
            <a:ext cx="2371729" cy="720725"/>
          </a:xfrm>
          <a:prstGeom prst="rect">
            <a:avLst/>
          </a:prstGeom>
          <a:solidFill>
            <a:srgbClr val="FFD889"/>
          </a:solidFill>
          <a:ln w="9525">
            <a:solidFill>
              <a:srgbClr val="FF6600"/>
            </a:solidFill>
            <a:miter lim="800000"/>
            <a:headEnd/>
            <a:tailEnd/>
          </a:ln>
          <a:effectLst/>
        </p:spPr>
        <p:txBody>
          <a:bodyPr/>
          <a:lstStyle/>
          <a:p>
            <a:pPr marL="447675" indent="-447675" algn="ctr">
              <a:spcBef>
                <a:spcPct val="20000"/>
              </a:spcBef>
              <a:buClr>
                <a:schemeClr val="accent1"/>
              </a:buClr>
              <a:buSzPct val="70000"/>
              <a:buFont typeface="Wingdings" pitchFamily="2" charset="2"/>
              <a:buNone/>
            </a:pPr>
            <a:r>
              <a:rPr lang="en-GB" sz="3600" b="1">
                <a:effectLst>
                  <a:outerShdw blurRad="38100" dist="38100" dir="2700000" algn="tl">
                    <a:srgbClr val="000000"/>
                  </a:outerShdw>
                </a:effectLst>
              </a:rPr>
              <a:t>orange</a:t>
            </a:r>
          </a:p>
        </p:txBody>
      </p:sp>
      <p:sp>
        <p:nvSpPr>
          <p:cNvPr id="17413" name="Rectangle 5"/>
          <p:cNvSpPr>
            <a:spLocks noChangeArrowheads="1"/>
          </p:cNvSpPr>
          <p:nvPr/>
        </p:nvSpPr>
        <p:spPr bwMode="auto">
          <a:xfrm>
            <a:off x="468313" y="3071810"/>
            <a:ext cx="8280400" cy="1800225"/>
          </a:xfrm>
          <a:prstGeom prst="rect">
            <a:avLst/>
          </a:prstGeom>
          <a:solidFill>
            <a:srgbClr val="FFD889"/>
          </a:solidFill>
          <a:ln w="9525">
            <a:solidFill>
              <a:srgbClr val="FF6600"/>
            </a:solidFill>
            <a:miter lim="800000"/>
            <a:headEnd/>
            <a:tailEnd/>
          </a:ln>
          <a:effectLst/>
        </p:spPr>
        <p:txBody>
          <a:bodyPr/>
          <a:lstStyle/>
          <a:p>
            <a:pPr marL="447675" indent="-447675" algn="l">
              <a:spcBef>
                <a:spcPct val="20000"/>
              </a:spcBef>
              <a:buClr>
                <a:schemeClr val="accent1"/>
              </a:buClr>
              <a:buSzPct val="70000"/>
              <a:buFont typeface="Wingdings" pitchFamily="2" charset="2"/>
              <a:buNone/>
            </a:pPr>
            <a:r>
              <a:rPr lang="en-GB" sz="3600" b="1">
                <a:effectLst>
                  <a:outerShdw blurRad="38100" dist="38100" dir="2700000" algn="tl">
                    <a:srgbClr val="FFFFFF"/>
                  </a:outerShdw>
                </a:effectLst>
              </a:rPr>
              <a:t>    Middle English, from Old French, from Arabic </a:t>
            </a:r>
            <a:r>
              <a:rPr lang="en-GB" sz="3600" b="1" i="1">
                <a:solidFill>
                  <a:srgbClr val="FF6600"/>
                </a:solidFill>
                <a:effectLst>
                  <a:outerShdw blurRad="38100" dist="38100" dir="2700000" algn="tl">
                    <a:srgbClr val="000000"/>
                  </a:outerShdw>
                </a:effectLst>
              </a:rPr>
              <a:t>n</a:t>
            </a:r>
            <a:r>
              <a:rPr lang="en-US" sz="3600" b="1" i="1">
                <a:solidFill>
                  <a:srgbClr val="FF6600"/>
                </a:solidFill>
                <a:effectLst>
                  <a:outerShdw blurRad="38100" dist="38100" dir="2700000" algn="tl">
                    <a:srgbClr val="000000"/>
                  </a:outerShdw>
                </a:effectLst>
              </a:rPr>
              <a:t>ā</a:t>
            </a:r>
            <a:r>
              <a:rPr lang="en-GB" sz="3600" b="1" i="1">
                <a:solidFill>
                  <a:srgbClr val="FF6600"/>
                </a:solidFill>
                <a:effectLst>
                  <a:outerShdw blurRad="38100" dist="38100" dir="2700000" algn="tl">
                    <a:srgbClr val="000000"/>
                  </a:outerShdw>
                </a:effectLst>
              </a:rPr>
              <a:t>ranj</a:t>
            </a:r>
            <a:r>
              <a:rPr lang="en-GB" sz="3600" b="1">
                <a:effectLst>
                  <a:outerShdw blurRad="38100" dist="38100" dir="2700000" algn="tl">
                    <a:srgbClr val="FFFFFF"/>
                  </a:outerShdw>
                </a:effectLst>
              </a:rPr>
              <a:t>, from Persian </a:t>
            </a:r>
            <a:r>
              <a:rPr lang="en-GB" sz="3600" b="1" i="1">
                <a:solidFill>
                  <a:srgbClr val="FF6600"/>
                </a:solidFill>
                <a:effectLst>
                  <a:outerShdw blurRad="38100" dist="38100" dir="2700000" algn="tl">
                    <a:srgbClr val="000000"/>
                  </a:outerShdw>
                </a:effectLst>
              </a:rPr>
              <a:t>n</a:t>
            </a:r>
            <a:r>
              <a:rPr lang="en-US" sz="3600" b="1" i="1">
                <a:solidFill>
                  <a:srgbClr val="FF6600"/>
                </a:solidFill>
                <a:effectLst>
                  <a:outerShdw blurRad="38100" dist="38100" dir="2700000" algn="tl">
                    <a:srgbClr val="000000"/>
                  </a:outerShdw>
                </a:effectLst>
              </a:rPr>
              <a:t>ā</a:t>
            </a:r>
            <a:r>
              <a:rPr lang="en-GB" sz="3600" b="1" i="1">
                <a:solidFill>
                  <a:srgbClr val="FF6600"/>
                </a:solidFill>
                <a:effectLst>
                  <a:outerShdw blurRad="38100" dist="38100" dir="2700000" algn="tl">
                    <a:srgbClr val="000000"/>
                  </a:outerShdw>
                </a:effectLst>
              </a:rPr>
              <a:t>rang</a:t>
            </a:r>
            <a:r>
              <a:rPr lang="en-GB" sz="3600" b="1">
                <a:effectLst>
                  <a:outerShdw blurRad="38100" dist="38100" dir="2700000" algn="tl">
                    <a:srgbClr val="FFFFFF"/>
                  </a:outerShdw>
                </a:effectLst>
              </a:rPr>
              <a:t>, from Sanskrit </a:t>
            </a:r>
            <a:r>
              <a:rPr lang="en-GB" sz="3600" b="1" i="1">
                <a:solidFill>
                  <a:srgbClr val="FF6600"/>
                </a:solidFill>
                <a:effectLst>
                  <a:outerShdw blurRad="38100" dist="38100" dir="2700000" algn="tl">
                    <a:srgbClr val="000000"/>
                  </a:outerShdw>
                </a:effectLst>
              </a:rPr>
              <a:t>n</a:t>
            </a:r>
            <a:r>
              <a:rPr lang="en-US" sz="3600" b="1" i="1">
                <a:solidFill>
                  <a:srgbClr val="FF6600"/>
                </a:solidFill>
                <a:effectLst>
                  <a:outerShdw blurRad="38100" dist="38100" dir="2700000" algn="tl">
                    <a:srgbClr val="000000"/>
                  </a:outerShdw>
                </a:effectLst>
              </a:rPr>
              <a:t>ā</a:t>
            </a:r>
            <a:r>
              <a:rPr lang="en-GB" sz="3600" b="1" i="1">
                <a:solidFill>
                  <a:srgbClr val="FF6600"/>
                </a:solidFill>
                <a:effectLst>
                  <a:outerShdw blurRad="38100" dist="38100" dir="2700000" algn="tl">
                    <a:srgbClr val="000000"/>
                  </a:outerShdw>
                </a:effectLst>
              </a:rPr>
              <a:t>rangah</a:t>
            </a:r>
            <a:r>
              <a:rPr lang="en-GB" sz="3600" b="1">
                <a:effectLst>
                  <a:outerShdw blurRad="38100" dist="38100" dir="2700000" algn="tl">
                    <a:srgbClr val="FFFFFF"/>
                  </a:outerShdw>
                </a:effectLst>
              </a:rPr>
              <a:t>. </a:t>
            </a:r>
          </a:p>
        </p:txBody>
      </p:sp>
      <p:sp>
        <p:nvSpPr>
          <p:cNvPr id="17414" name="AutoShape 6"/>
          <p:cNvSpPr>
            <a:spLocks noChangeArrowheads="1"/>
          </p:cNvSpPr>
          <p:nvPr/>
        </p:nvSpPr>
        <p:spPr bwMode="auto">
          <a:xfrm>
            <a:off x="1068366" y="2428868"/>
            <a:ext cx="360362" cy="574675"/>
          </a:xfrm>
          <a:prstGeom prst="downArrow">
            <a:avLst>
              <a:gd name="adj1" fmla="val 50000"/>
              <a:gd name="adj2" fmla="val 39868"/>
            </a:avLst>
          </a:prstGeom>
          <a:solidFill>
            <a:srgbClr val="FF6600"/>
          </a:solidFill>
          <a:ln w="9525">
            <a:solidFill>
              <a:schemeClr val="tx1"/>
            </a:solidFill>
            <a:miter lim="800000"/>
            <a:headEnd/>
            <a:tailEnd/>
          </a:ln>
          <a:effectLst/>
        </p:spPr>
        <p:txBody>
          <a:bodyPr vert="eaVert"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1000" fill="hold"/>
                                        <p:tgtEl>
                                          <p:spTgt spid="17410"/>
                                        </p:tgtEl>
                                        <p:attrNameLst>
                                          <p:attrName>ppt_w</p:attrName>
                                        </p:attrNameLst>
                                      </p:cBhvr>
                                      <p:tavLst>
                                        <p:tav tm="0">
                                          <p:val>
                                            <p:strVal val="#ppt_w+.3"/>
                                          </p:val>
                                        </p:tav>
                                        <p:tav tm="100000">
                                          <p:val>
                                            <p:strVal val="#ppt_w"/>
                                          </p:val>
                                        </p:tav>
                                      </p:tavLst>
                                    </p:anim>
                                    <p:anim calcmode="lin" valueType="num">
                                      <p:cBhvr>
                                        <p:cTn id="8" dur="1000" fill="hold"/>
                                        <p:tgtEl>
                                          <p:spTgt spid="17410"/>
                                        </p:tgtEl>
                                        <p:attrNameLst>
                                          <p:attrName>ppt_h</p:attrName>
                                        </p:attrNameLst>
                                      </p:cBhvr>
                                      <p:tavLst>
                                        <p:tav tm="0">
                                          <p:val>
                                            <p:strVal val="#ppt_h"/>
                                          </p:val>
                                        </p:tav>
                                        <p:tav tm="100000">
                                          <p:val>
                                            <p:strVal val="#ppt_h"/>
                                          </p:val>
                                        </p:tav>
                                      </p:tavLst>
                                    </p:anim>
                                    <p:animEffect transition="in" filter="fade">
                                      <p:cBhvr>
                                        <p:cTn id="9" dur="10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7412"/>
                                        </p:tgtEl>
                                        <p:attrNameLst>
                                          <p:attrName>style.visibility</p:attrName>
                                        </p:attrNameLst>
                                      </p:cBhvr>
                                      <p:to>
                                        <p:strVal val="visible"/>
                                      </p:to>
                                    </p:set>
                                    <p:anim calcmode="lin" valueType="num">
                                      <p:cBhvr>
                                        <p:cTn id="14" dur="1000" fill="hold"/>
                                        <p:tgtEl>
                                          <p:spTgt spid="17412"/>
                                        </p:tgtEl>
                                        <p:attrNameLst>
                                          <p:attrName>ppt_w</p:attrName>
                                        </p:attrNameLst>
                                      </p:cBhvr>
                                      <p:tavLst>
                                        <p:tav tm="0">
                                          <p:val>
                                            <p:strVal val="#ppt_w+.3"/>
                                          </p:val>
                                        </p:tav>
                                        <p:tav tm="100000">
                                          <p:val>
                                            <p:strVal val="#ppt_w"/>
                                          </p:val>
                                        </p:tav>
                                      </p:tavLst>
                                    </p:anim>
                                    <p:anim calcmode="lin" valueType="num">
                                      <p:cBhvr>
                                        <p:cTn id="15" dur="1000" fill="hold"/>
                                        <p:tgtEl>
                                          <p:spTgt spid="17412"/>
                                        </p:tgtEl>
                                        <p:attrNameLst>
                                          <p:attrName>ppt_h</p:attrName>
                                        </p:attrNameLst>
                                      </p:cBhvr>
                                      <p:tavLst>
                                        <p:tav tm="0">
                                          <p:val>
                                            <p:strVal val="#ppt_h"/>
                                          </p:val>
                                        </p:tav>
                                        <p:tav tm="100000">
                                          <p:val>
                                            <p:strVal val="#ppt_h"/>
                                          </p:val>
                                        </p:tav>
                                      </p:tavLst>
                                    </p:anim>
                                    <p:animEffect transition="in" filter="fade">
                                      <p:cBhvr>
                                        <p:cTn id="16" dur="1000"/>
                                        <p:tgtEl>
                                          <p:spTgt spid="1741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17414"/>
                                        </p:tgtEl>
                                        <p:attrNameLst>
                                          <p:attrName>style.visibility</p:attrName>
                                        </p:attrNameLst>
                                      </p:cBhvr>
                                      <p:to>
                                        <p:strVal val="visible"/>
                                      </p:to>
                                    </p:set>
                                    <p:animEffect transition="in" filter="slide(fromTop)">
                                      <p:cBhvr>
                                        <p:cTn id="21" dur="500"/>
                                        <p:tgtEl>
                                          <p:spTgt spid="17414"/>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17413"/>
                                        </p:tgtEl>
                                        <p:attrNameLst>
                                          <p:attrName>style.visibility</p:attrName>
                                        </p:attrNameLst>
                                      </p:cBhvr>
                                      <p:to>
                                        <p:strVal val="visible"/>
                                      </p:to>
                                    </p:set>
                                    <p:anim calcmode="lin" valueType="num">
                                      <p:cBhvr>
                                        <p:cTn id="26" dur="1000" fill="hold"/>
                                        <p:tgtEl>
                                          <p:spTgt spid="17413"/>
                                        </p:tgtEl>
                                        <p:attrNameLst>
                                          <p:attrName>ppt_w</p:attrName>
                                        </p:attrNameLst>
                                      </p:cBhvr>
                                      <p:tavLst>
                                        <p:tav tm="0">
                                          <p:val>
                                            <p:strVal val="#ppt_w+.3"/>
                                          </p:val>
                                        </p:tav>
                                        <p:tav tm="100000">
                                          <p:val>
                                            <p:strVal val="#ppt_w"/>
                                          </p:val>
                                        </p:tav>
                                      </p:tavLst>
                                    </p:anim>
                                    <p:anim calcmode="lin" valueType="num">
                                      <p:cBhvr>
                                        <p:cTn id="27" dur="1000" fill="hold"/>
                                        <p:tgtEl>
                                          <p:spTgt spid="17413"/>
                                        </p:tgtEl>
                                        <p:attrNameLst>
                                          <p:attrName>ppt_h</p:attrName>
                                        </p:attrNameLst>
                                      </p:cBhvr>
                                      <p:tavLst>
                                        <p:tav tm="0">
                                          <p:val>
                                            <p:strVal val="#ppt_h"/>
                                          </p:val>
                                        </p:tav>
                                        <p:tav tm="100000">
                                          <p:val>
                                            <p:strVal val="#ppt_h"/>
                                          </p:val>
                                        </p:tav>
                                      </p:tavLst>
                                    </p:anim>
                                    <p:animEffect transition="in" filter="fade">
                                      <p:cBhvr>
                                        <p:cTn id="28" dur="10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2" grpId="0" animBg="1"/>
      <p:bldP spid="17413" grpId="0" animBg="1"/>
      <p:bldP spid="174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B738FAD5-D93C-4F8A-A7A4-FF805F4FC34E}" type="slidenum">
              <a:rPr lang="en-GB"/>
              <a:pPr/>
              <a:t>6</a:t>
            </a:fld>
            <a:endParaRPr lang="en-GB"/>
          </a:p>
        </p:txBody>
      </p:sp>
      <p:sp>
        <p:nvSpPr>
          <p:cNvPr id="18436" name="Rectangle 4"/>
          <p:cNvSpPr>
            <a:spLocks noChangeArrowheads="1"/>
          </p:cNvSpPr>
          <p:nvPr/>
        </p:nvSpPr>
        <p:spPr bwMode="auto">
          <a:xfrm>
            <a:off x="838190" y="1500174"/>
            <a:ext cx="2305050" cy="720725"/>
          </a:xfrm>
          <a:prstGeom prst="rect">
            <a:avLst/>
          </a:prstGeom>
          <a:solidFill>
            <a:srgbClr val="FFFF99"/>
          </a:solidFill>
          <a:ln w="9525">
            <a:solidFill>
              <a:schemeClr val="hlink"/>
            </a:solidFill>
            <a:miter lim="800000"/>
            <a:headEnd/>
            <a:tailEnd/>
          </a:ln>
          <a:effectLst/>
        </p:spPr>
        <p:txBody>
          <a:bodyPr/>
          <a:lstStyle/>
          <a:p>
            <a:pPr marL="447675" indent="-447675">
              <a:spcBef>
                <a:spcPct val="20000"/>
              </a:spcBef>
              <a:buClr>
                <a:schemeClr val="accent1"/>
              </a:buClr>
              <a:buSzPct val="70000"/>
              <a:buFont typeface="Wingdings" pitchFamily="2" charset="2"/>
              <a:buNone/>
            </a:pPr>
            <a:r>
              <a:rPr lang="en-GB" sz="3600" b="1">
                <a:solidFill>
                  <a:schemeClr val="hlink"/>
                </a:solidFill>
                <a:effectLst>
                  <a:outerShdw blurRad="38100" dist="38100" dir="2700000" algn="tl">
                    <a:srgbClr val="000000"/>
                  </a:outerShdw>
                </a:effectLst>
              </a:rPr>
              <a:t>magazine</a:t>
            </a:r>
          </a:p>
        </p:txBody>
      </p:sp>
      <p:sp>
        <p:nvSpPr>
          <p:cNvPr id="18437" name="Rectangle 5"/>
          <p:cNvSpPr>
            <a:spLocks noChangeArrowheads="1"/>
          </p:cNvSpPr>
          <p:nvPr/>
        </p:nvSpPr>
        <p:spPr bwMode="auto">
          <a:xfrm>
            <a:off x="395288" y="2928934"/>
            <a:ext cx="8424862" cy="3024188"/>
          </a:xfrm>
          <a:prstGeom prst="rect">
            <a:avLst/>
          </a:prstGeom>
          <a:solidFill>
            <a:srgbClr val="FFFF99"/>
          </a:solidFill>
          <a:ln w="9525">
            <a:solidFill>
              <a:schemeClr val="hlink"/>
            </a:solidFill>
            <a:miter lim="800000"/>
            <a:headEnd/>
            <a:tailEnd/>
          </a:ln>
          <a:effectLst/>
        </p:spPr>
        <p:txBody>
          <a:bodyPr/>
          <a:lstStyle/>
          <a:p>
            <a:pPr marL="447675" indent="-447675" algn="l">
              <a:spcBef>
                <a:spcPct val="20000"/>
              </a:spcBef>
              <a:buClr>
                <a:schemeClr val="accent1"/>
              </a:buClr>
              <a:buSzPct val="70000"/>
              <a:buFont typeface="Wingdings" pitchFamily="2" charset="2"/>
              <a:buNone/>
            </a:pPr>
            <a:r>
              <a:rPr lang="en-GB" sz="3600" b="1">
                <a:effectLst>
                  <a:outerShdw blurRad="38100" dist="38100" dir="2700000" algn="tl">
                    <a:srgbClr val="FFFFFF"/>
                  </a:outerShdw>
                </a:effectLst>
              </a:rPr>
              <a:t>    </a:t>
            </a:r>
            <a:r>
              <a:rPr lang="en-GB" sz="3600" b="1">
                <a:solidFill>
                  <a:srgbClr val="000066"/>
                </a:solidFill>
                <a:effectLst>
                  <a:outerShdw blurRad="38100" dist="38100" dir="2700000" algn="tl">
                    <a:srgbClr val="000000"/>
                  </a:outerShdw>
                </a:effectLst>
              </a:rPr>
              <a:t>Modern English</a:t>
            </a:r>
            <a:r>
              <a:rPr lang="en-GB" sz="3600" b="1">
                <a:effectLst>
                  <a:outerShdw blurRad="38100" dist="38100" dir="2700000" algn="tl">
                    <a:srgbClr val="FFFFFF"/>
                  </a:outerShdw>
                </a:effectLst>
              </a:rPr>
              <a:t> </a:t>
            </a:r>
            <a:r>
              <a:rPr lang="en-GB" sz="3600" b="1" i="1">
                <a:solidFill>
                  <a:schemeClr val="hlink"/>
                </a:solidFill>
                <a:effectLst>
                  <a:outerShdw blurRad="38100" dist="38100" dir="2700000" algn="tl">
                    <a:srgbClr val="000000"/>
                  </a:outerShdw>
                </a:effectLst>
              </a:rPr>
              <a:t>magazine</a:t>
            </a:r>
            <a:r>
              <a:rPr lang="en-GB" sz="3600" b="1">
                <a:effectLst>
                  <a:outerShdw blurRad="38100" dist="38100" dir="2700000" algn="tl">
                    <a:srgbClr val="FFFFFF"/>
                  </a:outerShdw>
                </a:effectLst>
              </a:rPr>
              <a:t> </a:t>
            </a:r>
            <a:r>
              <a:rPr lang="en-GB" sz="3600" b="1">
                <a:solidFill>
                  <a:srgbClr val="000066"/>
                </a:solidFill>
                <a:effectLst>
                  <a:outerShdw blurRad="38100" dist="38100" dir="2700000" algn="tl">
                    <a:srgbClr val="000000"/>
                  </a:outerShdw>
                </a:effectLst>
              </a:rPr>
              <a:t>from Old French</a:t>
            </a:r>
            <a:r>
              <a:rPr lang="en-GB" sz="3600" b="1">
                <a:effectLst>
                  <a:outerShdw blurRad="38100" dist="38100" dir="2700000" algn="tl">
                    <a:srgbClr val="FFFFFF"/>
                  </a:outerShdw>
                </a:effectLst>
              </a:rPr>
              <a:t> </a:t>
            </a:r>
            <a:r>
              <a:rPr lang="en-GB" sz="3600" b="1" i="1">
                <a:solidFill>
                  <a:schemeClr val="hlink"/>
                </a:solidFill>
                <a:effectLst>
                  <a:outerShdw blurRad="38100" dist="38100" dir="2700000" algn="tl">
                    <a:srgbClr val="000000"/>
                  </a:outerShdw>
                </a:effectLst>
              </a:rPr>
              <a:t>magazine</a:t>
            </a:r>
            <a:r>
              <a:rPr lang="en-GB" sz="3600" b="1">
                <a:solidFill>
                  <a:srgbClr val="000066"/>
                </a:solidFill>
                <a:effectLst>
                  <a:outerShdw blurRad="38100" dist="38100" dir="2700000" algn="tl">
                    <a:srgbClr val="000000"/>
                  </a:outerShdw>
                </a:effectLst>
              </a:rPr>
              <a:t>, from Old Italian</a:t>
            </a:r>
            <a:r>
              <a:rPr lang="en-GB" sz="3600" b="1">
                <a:effectLst>
                  <a:outerShdw blurRad="38100" dist="38100" dir="2700000" algn="tl">
                    <a:srgbClr val="FFFFFF"/>
                  </a:outerShdw>
                </a:effectLst>
              </a:rPr>
              <a:t> </a:t>
            </a:r>
            <a:r>
              <a:rPr lang="en-GB" sz="3600" b="1" i="1">
                <a:solidFill>
                  <a:schemeClr val="hlink"/>
                </a:solidFill>
                <a:effectLst>
                  <a:outerShdw blurRad="38100" dist="38100" dir="2700000" algn="tl">
                    <a:srgbClr val="000000"/>
                  </a:outerShdw>
                </a:effectLst>
              </a:rPr>
              <a:t>magazzine</a:t>
            </a:r>
            <a:r>
              <a:rPr lang="en-GB" sz="3600" b="1">
                <a:solidFill>
                  <a:srgbClr val="000066"/>
                </a:solidFill>
                <a:effectLst>
                  <a:outerShdw blurRad="38100" dist="38100" dir="2700000" algn="tl">
                    <a:srgbClr val="000000"/>
                  </a:outerShdw>
                </a:effectLst>
              </a:rPr>
              <a:t>, from Arabic</a:t>
            </a:r>
            <a:r>
              <a:rPr lang="en-GB" sz="3600" b="1">
                <a:effectLst>
                  <a:outerShdw blurRad="38100" dist="38100" dir="2700000" algn="tl">
                    <a:srgbClr val="FFFFFF"/>
                  </a:outerShdw>
                </a:effectLst>
              </a:rPr>
              <a:t> </a:t>
            </a:r>
            <a:r>
              <a:rPr lang="en-GB" sz="3600" b="1" i="1">
                <a:solidFill>
                  <a:schemeClr val="hlink"/>
                </a:solidFill>
                <a:effectLst>
                  <a:outerShdw blurRad="38100" dist="38100" dir="2700000" algn="tl">
                    <a:srgbClr val="000000"/>
                  </a:outerShdw>
                </a:effectLst>
              </a:rPr>
              <a:t>makh</a:t>
            </a:r>
            <a:r>
              <a:rPr lang="en-US" sz="3600" b="1" i="1">
                <a:solidFill>
                  <a:schemeClr val="hlink"/>
                </a:solidFill>
                <a:effectLst>
                  <a:outerShdw blurRad="38100" dist="38100" dir="2700000" algn="tl">
                    <a:srgbClr val="000000"/>
                  </a:outerShdw>
                </a:effectLst>
              </a:rPr>
              <a:t>āzine</a:t>
            </a:r>
            <a:r>
              <a:rPr lang="en-US" sz="3600" b="1">
                <a:solidFill>
                  <a:srgbClr val="000066"/>
                </a:solidFill>
                <a:effectLst>
                  <a:outerShdw blurRad="38100" dist="38100" dir="2700000" algn="tl">
                    <a:srgbClr val="000000"/>
                  </a:outerShdw>
                </a:effectLst>
              </a:rPr>
              <a:t>, plural of</a:t>
            </a:r>
            <a:r>
              <a:rPr lang="en-US" sz="3600" b="1">
                <a:effectLst>
                  <a:outerShdw blurRad="38100" dist="38100" dir="2700000" algn="tl">
                    <a:srgbClr val="FFFFFF"/>
                  </a:outerShdw>
                </a:effectLst>
              </a:rPr>
              <a:t> </a:t>
            </a:r>
            <a:r>
              <a:rPr lang="en-US" sz="3600" b="1" i="1">
                <a:solidFill>
                  <a:schemeClr val="hlink"/>
                </a:solidFill>
                <a:effectLst>
                  <a:outerShdw blurRad="38100" dist="38100" dir="2700000" algn="tl">
                    <a:srgbClr val="000000"/>
                  </a:outerShdw>
                </a:effectLst>
              </a:rPr>
              <a:t>Makhzan</a:t>
            </a:r>
            <a:r>
              <a:rPr lang="en-US" sz="3600" b="1">
                <a:solidFill>
                  <a:srgbClr val="000066"/>
                </a:solidFill>
                <a:effectLst>
                  <a:outerShdw blurRad="38100" dist="38100" dir="2700000" algn="tl">
                    <a:srgbClr val="000000"/>
                  </a:outerShdw>
                </a:effectLst>
              </a:rPr>
              <a:t>, meaning storehouse, from</a:t>
            </a:r>
            <a:r>
              <a:rPr lang="en-US" sz="3600" b="1">
                <a:effectLst>
                  <a:outerShdw blurRad="38100" dist="38100" dir="2700000" algn="tl">
                    <a:srgbClr val="FFFFFF"/>
                  </a:outerShdw>
                </a:effectLst>
              </a:rPr>
              <a:t> </a:t>
            </a:r>
            <a:r>
              <a:rPr lang="en-US" sz="3600" b="1" i="1">
                <a:solidFill>
                  <a:schemeClr val="hlink"/>
                </a:solidFill>
                <a:effectLst>
                  <a:outerShdw blurRad="38100" dist="38100" dir="2700000" algn="tl">
                    <a:srgbClr val="000000"/>
                  </a:outerShdw>
                </a:effectLst>
              </a:rPr>
              <a:t>khazana</a:t>
            </a:r>
            <a:r>
              <a:rPr lang="en-US" sz="3600" b="1">
                <a:solidFill>
                  <a:srgbClr val="000066"/>
                </a:solidFill>
                <a:effectLst>
                  <a:outerShdw blurRad="38100" dist="38100" dir="2700000" algn="tl">
                    <a:srgbClr val="000000"/>
                  </a:outerShdw>
                </a:effectLst>
              </a:rPr>
              <a:t>, to store.</a:t>
            </a:r>
          </a:p>
        </p:txBody>
      </p:sp>
      <p:sp>
        <p:nvSpPr>
          <p:cNvPr id="18439" name="AutoShape 7"/>
          <p:cNvSpPr>
            <a:spLocks noChangeArrowheads="1"/>
          </p:cNvSpPr>
          <p:nvPr/>
        </p:nvSpPr>
        <p:spPr bwMode="auto">
          <a:xfrm>
            <a:off x="1071538" y="2357430"/>
            <a:ext cx="360362" cy="576263"/>
          </a:xfrm>
          <a:prstGeom prst="downArrow">
            <a:avLst>
              <a:gd name="adj1" fmla="val 50000"/>
              <a:gd name="adj2" fmla="val 39978"/>
            </a:avLst>
          </a:prstGeom>
          <a:solidFill>
            <a:schemeClr val="hlink"/>
          </a:solidFill>
          <a:ln w="9525">
            <a:solidFill>
              <a:schemeClr val="tx1"/>
            </a:solidFill>
            <a:miter lim="800000"/>
            <a:headEnd/>
            <a:tailEnd/>
          </a:ln>
          <a:effectLst/>
        </p:spPr>
        <p:txBody>
          <a:bodyPr vert="eaVert" wrap="none" anchor="ctr"/>
          <a:lstStyle/>
          <a:p>
            <a:endParaRPr lang="ar-SA"/>
          </a:p>
        </p:txBody>
      </p:sp>
      <p:sp>
        <p:nvSpPr>
          <p:cNvPr id="7" name="Title 6"/>
          <p:cNvSpPr>
            <a:spLocks noGrp="1"/>
          </p:cNvSpPr>
          <p:nvPr>
            <p:ph type="title"/>
          </p:nvPr>
        </p:nvSpPr>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p:cTn id="7" dur="1000" fill="hold"/>
                                        <p:tgtEl>
                                          <p:spTgt spid="18436"/>
                                        </p:tgtEl>
                                        <p:attrNameLst>
                                          <p:attrName>ppt_w</p:attrName>
                                        </p:attrNameLst>
                                      </p:cBhvr>
                                      <p:tavLst>
                                        <p:tav tm="0">
                                          <p:val>
                                            <p:strVal val="#ppt_w+.3"/>
                                          </p:val>
                                        </p:tav>
                                        <p:tav tm="100000">
                                          <p:val>
                                            <p:strVal val="#ppt_w"/>
                                          </p:val>
                                        </p:tav>
                                      </p:tavLst>
                                    </p:anim>
                                    <p:anim calcmode="lin" valueType="num">
                                      <p:cBhvr>
                                        <p:cTn id="8" dur="1000" fill="hold"/>
                                        <p:tgtEl>
                                          <p:spTgt spid="18436"/>
                                        </p:tgtEl>
                                        <p:attrNameLst>
                                          <p:attrName>ppt_h</p:attrName>
                                        </p:attrNameLst>
                                      </p:cBhvr>
                                      <p:tavLst>
                                        <p:tav tm="0">
                                          <p:val>
                                            <p:strVal val="#ppt_h"/>
                                          </p:val>
                                        </p:tav>
                                        <p:tav tm="100000">
                                          <p:val>
                                            <p:strVal val="#ppt_h"/>
                                          </p:val>
                                        </p:tav>
                                      </p:tavLst>
                                    </p:anim>
                                    <p:animEffect transition="in" filter="fade">
                                      <p:cBhvr>
                                        <p:cTn id="9" dur="1000"/>
                                        <p:tgtEl>
                                          <p:spTgt spid="1843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8439"/>
                                        </p:tgtEl>
                                        <p:attrNameLst>
                                          <p:attrName>style.visibility</p:attrName>
                                        </p:attrNameLst>
                                      </p:cBhvr>
                                      <p:to>
                                        <p:strVal val="visible"/>
                                      </p:to>
                                    </p:set>
                                    <p:animEffect transition="in" filter="slide(fromTop)">
                                      <p:cBhvr>
                                        <p:cTn id="14" dur="500"/>
                                        <p:tgtEl>
                                          <p:spTgt spid="18439"/>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8437"/>
                                        </p:tgtEl>
                                        <p:attrNameLst>
                                          <p:attrName>style.visibility</p:attrName>
                                        </p:attrNameLst>
                                      </p:cBhvr>
                                      <p:to>
                                        <p:strVal val="visible"/>
                                      </p:to>
                                    </p:set>
                                    <p:anim calcmode="lin" valueType="num">
                                      <p:cBhvr>
                                        <p:cTn id="19" dur="1000" fill="hold"/>
                                        <p:tgtEl>
                                          <p:spTgt spid="18437"/>
                                        </p:tgtEl>
                                        <p:attrNameLst>
                                          <p:attrName>ppt_w</p:attrName>
                                        </p:attrNameLst>
                                      </p:cBhvr>
                                      <p:tavLst>
                                        <p:tav tm="0">
                                          <p:val>
                                            <p:strVal val="#ppt_w+.3"/>
                                          </p:val>
                                        </p:tav>
                                        <p:tav tm="100000">
                                          <p:val>
                                            <p:strVal val="#ppt_w"/>
                                          </p:val>
                                        </p:tav>
                                      </p:tavLst>
                                    </p:anim>
                                    <p:anim calcmode="lin" valueType="num">
                                      <p:cBhvr>
                                        <p:cTn id="20" dur="1000" fill="hold"/>
                                        <p:tgtEl>
                                          <p:spTgt spid="18437"/>
                                        </p:tgtEl>
                                        <p:attrNameLst>
                                          <p:attrName>ppt_h</p:attrName>
                                        </p:attrNameLst>
                                      </p:cBhvr>
                                      <p:tavLst>
                                        <p:tav tm="0">
                                          <p:val>
                                            <p:strVal val="#ppt_h"/>
                                          </p:val>
                                        </p:tav>
                                        <p:tav tm="100000">
                                          <p:val>
                                            <p:strVal val="#ppt_h"/>
                                          </p:val>
                                        </p:tav>
                                      </p:tavLst>
                                    </p:anim>
                                    <p:animEffect transition="in" filter="fade">
                                      <p:cBhvr>
                                        <p:cTn id="21" dur="10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37" grpId="0" animBg="1"/>
      <p:bldP spid="184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413E8B6-24DA-4454-A5FF-4B7211B047B9}" type="slidenum">
              <a:rPr lang="en-GB"/>
              <a:pPr/>
              <a:t>7</a:t>
            </a:fld>
            <a:endParaRPr lang="en-GB"/>
          </a:p>
        </p:txBody>
      </p:sp>
      <p:sp>
        <p:nvSpPr>
          <p:cNvPr id="9218" name="Rectangle 2"/>
          <p:cNvSpPr>
            <a:spLocks noGrp="1" noChangeArrowheads="1"/>
          </p:cNvSpPr>
          <p:nvPr>
            <p:ph type="title"/>
          </p:nvPr>
        </p:nvSpPr>
        <p:spPr/>
        <p:txBody>
          <a:bodyPr/>
          <a:lstStyle/>
          <a:p>
            <a:r>
              <a:rPr lang="en-GB" sz="5400" b="1" dirty="0">
                <a:solidFill>
                  <a:schemeClr val="accent1"/>
                </a:solidFill>
                <a:effectLst>
                  <a:outerShdw blurRad="38100" dist="38100" dir="2700000" algn="tl">
                    <a:srgbClr val="C0C0C0"/>
                  </a:outerShdw>
                </a:effectLst>
                <a:latin typeface="Comic Sans MS" pitchFamily="66" charset="0"/>
              </a:rPr>
              <a:t>History of Words</a:t>
            </a:r>
          </a:p>
        </p:txBody>
      </p:sp>
      <p:sp>
        <p:nvSpPr>
          <p:cNvPr id="9219" name="Rectangle 3"/>
          <p:cNvSpPr>
            <a:spLocks noGrp="1" noChangeArrowheads="1"/>
          </p:cNvSpPr>
          <p:nvPr>
            <p:ph type="body" idx="1"/>
          </p:nvPr>
        </p:nvSpPr>
        <p:spPr>
          <a:xfrm>
            <a:off x="357222" y="1773238"/>
            <a:ext cx="8786778" cy="5084762"/>
          </a:xfrm>
        </p:spPr>
        <p:txBody>
          <a:bodyPr>
            <a:normAutofit/>
          </a:bodyPr>
          <a:lstStyle/>
          <a:p>
            <a:pPr algn="l">
              <a:buFont typeface="Wingdings" pitchFamily="2" charset="2"/>
              <a:buNone/>
            </a:pPr>
            <a:r>
              <a:rPr lang="en-GB" sz="3200" b="1" dirty="0">
                <a:latin typeface="Comic Sans MS" pitchFamily="66" charset="0"/>
              </a:rPr>
              <a:t>    </a:t>
            </a:r>
            <a:r>
              <a:rPr lang="en-GB" sz="3200" b="1" dirty="0">
                <a:effectLst>
                  <a:outerShdw blurRad="38100" dist="38100" dir="2700000" algn="tl">
                    <a:srgbClr val="C0C0C0"/>
                  </a:outerShdw>
                </a:effectLst>
                <a:latin typeface="Comic Sans MS" pitchFamily="66" charset="0"/>
              </a:rPr>
              <a:t>The history of a word, technically called </a:t>
            </a:r>
            <a:r>
              <a:rPr lang="en-GB" sz="3200" b="1" i="1" dirty="0">
                <a:solidFill>
                  <a:srgbClr val="FF0000"/>
                </a:solidFill>
                <a:effectLst>
                  <a:outerShdw blurRad="38100" dist="38100" dir="2700000" algn="tl">
                    <a:srgbClr val="C0C0C0"/>
                  </a:outerShdw>
                </a:effectLst>
                <a:latin typeface="Comic Sans MS" pitchFamily="66" charset="0"/>
              </a:rPr>
              <a:t>etymology</a:t>
            </a:r>
            <a:r>
              <a:rPr lang="en-GB" sz="3200" b="1" dirty="0">
                <a:effectLst>
                  <a:outerShdw blurRad="38100" dist="38100" dir="2700000" algn="tl">
                    <a:srgbClr val="C0C0C0"/>
                  </a:outerShdw>
                </a:effectLst>
                <a:latin typeface="Comic Sans MS" pitchFamily="66" charset="0"/>
              </a:rPr>
              <a:t>, can be a fascinating part of using your dictionary. When you look up the spelling or meaning of any word, take time to study the etymology of the word. It will not only be interesting but will also help you to </a:t>
            </a:r>
            <a:r>
              <a:rPr lang="en-GB" sz="3200" b="1" dirty="0">
                <a:solidFill>
                  <a:schemeClr val="hlink"/>
                </a:solidFill>
                <a:effectLst>
                  <a:outerShdw blurRad="38100" dist="38100" dir="2700000" algn="tl">
                    <a:srgbClr val="C0C0C0"/>
                  </a:outerShdw>
                </a:effectLst>
                <a:latin typeface="Comic Sans MS" pitchFamily="66" charset="0"/>
              </a:rPr>
              <a:t>remember the word and its meaning better.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900" decel="100000" fill="hold"/>
                                        <p:tgtEl>
                                          <p:spTgt spid="92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21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iterate type="wd">
                                    <p:tmPct val="10000"/>
                                  </p:iterate>
                                  <p:childTnLst>
                                    <p:set>
                                      <p:cBhvr>
                                        <p:cTn id="14" dur="1" fill="hold">
                                          <p:stCondLst>
                                            <p:cond delay="0"/>
                                          </p:stCondLst>
                                        </p:cTn>
                                        <p:tgtEl>
                                          <p:spTgt spid="9219">
                                            <p:txEl>
                                              <p:pRg st="0" end="0"/>
                                            </p:txEl>
                                          </p:spTgt>
                                        </p:tgtEl>
                                        <p:attrNameLst>
                                          <p:attrName>style.visibility</p:attrName>
                                        </p:attrNameLst>
                                      </p:cBhvr>
                                      <p:to>
                                        <p:strVal val="visible"/>
                                      </p:to>
                                    </p:set>
                                    <p:animEffect transition="in" filter="fade">
                                      <p:cBhvr>
                                        <p:cTn id="15" dur="1000"/>
                                        <p:tgtEl>
                                          <p:spTgt spid="9219">
                                            <p:txEl>
                                              <p:pRg st="0" end="0"/>
                                            </p:txEl>
                                          </p:spTgt>
                                        </p:tgtEl>
                                      </p:cBhvr>
                                    </p:animEffect>
                                    <p:anim calcmode="lin" valueType="num">
                                      <p:cBhvr>
                                        <p:cTn id="16"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921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219">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9E0EB64-F6E1-42B5-8F35-8D9AEF612BF3}" type="slidenum">
              <a:rPr lang="en-GB"/>
              <a:pPr/>
              <a:t>8</a:t>
            </a:fld>
            <a:endParaRPr lang="en-GB"/>
          </a:p>
        </p:txBody>
      </p:sp>
      <p:sp>
        <p:nvSpPr>
          <p:cNvPr id="13319" name="Rectangle 7"/>
          <p:cNvSpPr>
            <a:spLocks noChangeArrowheads="1"/>
          </p:cNvSpPr>
          <p:nvPr/>
        </p:nvSpPr>
        <p:spPr bwMode="auto">
          <a:xfrm>
            <a:off x="0" y="0"/>
            <a:ext cx="5143504" cy="6858000"/>
          </a:xfrm>
          <a:prstGeom prst="rect">
            <a:avLst/>
          </a:prstGeom>
          <a:solidFill>
            <a:schemeClr val="bg1"/>
          </a:solidFill>
          <a:ln w="28575">
            <a:solidFill>
              <a:schemeClr val="bg2"/>
            </a:solidFill>
            <a:miter lim="800000"/>
            <a:headEnd/>
            <a:tailEnd/>
          </a:ln>
          <a:effectLst/>
        </p:spPr>
        <p:txBody>
          <a:bodyPr/>
          <a:lstStyle/>
          <a:p>
            <a:pPr marL="342900" indent="-342900" algn="l">
              <a:spcBef>
                <a:spcPct val="20000"/>
              </a:spcBef>
              <a:buClr>
                <a:schemeClr val="accent1"/>
              </a:buClr>
              <a:buSzPct val="70000"/>
              <a:buFont typeface="Wingdings" pitchFamily="2" charset="2"/>
              <a:buNone/>
            </a:pPr>
            <a:r>
              <a:rPr lang="en-GB" sz="3200" b="1" dirty="0">
                <a:effectLst>
                  <a:outerShdw blurRad="38100" dist="38100" dir="2700000" algn="tl">
                    <a:srgbClr val="C0C0C0"/>
                  </a:outerShdw>
                </a:effectLst>
                <a:latin typeface="Comic Sans MS" pitchFamily="66" charset="0"/>
              </a:rPr>
              <a:t>   In your dictionary, locate and study the </a:t>
            </a:r>
            <a:r>
              <a:rPr lang="en-GB" sz="3200" b="1" dirty="0">
                <a:solidFill>
                  <a:srgbClr val="6600CC"/>
                </a:solidFill>
                <a:effectLst>
                  <a:outerShdw blurRad="38100" dist="38100" dir="2700000" algn="tl">
                    <a:srgbClr val="C0C0C0"/>
                  </a:outerShdw>
                </a:effectLst>
                <a:latin typeface="Comic Sans MS" pitchFamily="66" charset="0"/>
              </a:rPr>
              <a:t>table of abbreviations</a:t>
            </a:r>
            <a:r>
              <a:rPr lang="en-GB" sz="3200" b="1" dirty="0">
                <a:effectLst>
                  <a:outerShdw blurRad="38100" dist="38100" dir="2700000" algn="tl">
                    <a:srgbClr val="C0C0C0"/>
                  </a:outerShdw>
                </a:effectLst>
                <a:latin typeface="Comic Sans MS" pitchFamily="66" charset="0"/>
              </a:rPr>
              <a:t> for </a:t>
            </a:r>
            <a:r>
              <a:rPr lang="en-GB" sz="3200" b="1" dirty="0">
                <a:solidFill>
                  <a:srgbClr val="6600CC"/>
                </a:solidFill>
                <a:effectLst>
                  <a:outerShdw blurRad="38100" dist="38100" dir="2700000" algn="tl">
                    <a:srgbClr val="C0C0C0"/>
                  </a:outerShdw>
                </a:effectLst>
                <a:latin typeface="Comic Sans MS" pitchFamily="66" charset="0"/>
              </a:rPr>
              <a:t>etymology</a:t>
            </a:r>
            <a:r>
              <a:rPr lang="en-GB" sz="3200" b="1" dirty="0">
                <a:effectLst>
                  <a:outerShdw blurRad="38100" dist="38100" dir="2700000" algn="tl">
                    <a:srgbClr val="C0C0C0"/>
                  </a:outerShdw>
                </a:effectLst>
                <a:latin typeface="Comic Sans MS" pitchFamily="66" charset="0"/>
              </a:rPr>
              <a:t> and </a:t>
            </a:r>
            <a:r>
              <a:rPr lang="en-GB" sz="3200" b="1" dirty="0">
                <a:solidFill>
                  <a:srgbClr val="6600CC"/>
                </a:solidFill>
                <a:effectLst>
                  <a:outerShdw blurRad="38100" dist="38100" dir="2700000" algn="tl">
                    <a:srgbClr val="C0C0C0"/>
                  </a:outerShdw>
                </a:effectLst>
                <a:latin typeface="Comic Sans MS" pitchFamily="66" charset="0"/>
              </a:rPr>
              <a:t>languages</a:t>
            </a:r>
            <a:r>
              <a:rPr lang="en-GB" sz="3200" b="1" dirty="0">
                <a:effectLst>
                  <a:outerShdw blurRad="38100" dist="38100" dir="2700000" algn="tl">
                    <a:srgbClr val="C0C0C0"/>
                  </a:outerShdw>
                </a:effectLst>
                <a:latin typeface="Comic Sans MS" pitchFamily="66" charset="0"/>
              </a:rPr>
              <a:t>. This is usually inside the front or back cover. A shorter key is also printed at the bottom of each page.</a:t>
            </a:r>
          </a:p>
        </p:txBody>
      </p:sp>
      <p:pic>
        <p:nvPicPr>
          <p:cNvPr id="13316" name="Picture 4"/>
          <p:cNvPicPr>
            <a:picLocks noGrp="1" noChangeAspect="1" noChangeArrowheads="1"/>
          </p:cNvPicPr>
          <p:nvPr>
            <p:ph idx="1"/>
          </p:nvPr>
        </p:nvPicPr>
        <p:blipFill>
          <a:blip r:embed="rId2"/>
          <a:srcRect/>
          <a:stretch>
            <a:fillRect/>
          </a:stretch>
        </p:blipFill>
        <p:spPr>
          <a:xfrm>
            <a:off x="4786314" y="-142900"/>
            <a:ext cx="4357686" cy="7000900"/>
          </a:xfrm>
          <a:noFill/>
          <a:ln w="28575">
            <a:solidFill>
              <a:schemeClr val="bg2"/>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3319"/>
                                        </p:tgtEl>
                                        <p:attrNameLst>
                                          <p:attrName>style.visibility</p:attrName>
                                        </p:attrNameLst>
                                      </p:cBhvr>
                                      <p:to>
                                        <p:strVal val="visible"/>
                                      </p:to>
                                    </p:set>
                                    <p:anim calcmode="lin" valueType="num">
                                      <p:cBhvr>
                                        <p:cTn id="7" dur="500" decel="50000" fill="hold">
                                          <p:stCondLst>
                                            <p:cond delay="0"/>
                                          </p:stCondLst>
                                        </p:cTn>
                                        <p:tgtEl>
                                          <p:spTgt spid="1331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331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3319"/>
                                        </p:tgtEl>
                                        <p:attrNameLst>
                                          <p:attrName>ppt_w</p:attrName>
                                        </p:attrNameLst>
                                      </p:cBhvr>
                                      <p:tavLst>
                                        <p:tav tm="0">
                                          <p:val>
                                            <p:strVal val="#ppt_w*.05"/>
                                          </p:val>
                                        </p:tav>
                                        <p:tav tm="100000">
                                          <p:val>
                                            <p:strVal val="#ppt_w"/>
                                          </p:val>
                                        </p:tav>
                                      </p:tavLst>
                                    </p:anim>
                                    <p:anim calcmode="lin" valueType="num">
                                      <p:cBhvr>
                                        <p:cTn id="10" dur="1000" fill="hold"/>
                                        <p:tgtEl>
                                          <p:spTgt spid="1331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331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331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331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3319"/>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13316"/>
                                        </p:tgtEl>
                                        <p:attrNameLst>
                                          <p:attrName>style.visibility</p:attrName>
                                        </p:attrNameLst>
                                      </p:cBhvr>
                                      <p:to>
                                        <p:strVal val="visible"/>
                                      </p:to>
                                    </p:set>
                                    <p:anim calcmode="lin" valueType="num">
                                      <p:cBhvr>
                                        <p:cTn id="19" dur="500" decel="50000" fill="hold">
                                          <p:stCondLst>
                                            <p:cond delay="0"/>
                                          </p:stCondLst>
                                        </p:cTn>
                                        <p:tgtEl>
                                          <p:spTgt spid="13316"/>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3316"/>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3316"/>
                                        </p:tgtEl>
                                        <p:attrNameLst>
                                          <p:attrName>ppt_w</p:attrName>
                                        </p:attrNameLst>
                                      </p:cBhvr>
                                      <p:tavLst>
                                        <p:tav tm="0">
                                          <p:val>
                                            <p:strVal val="#ppt_w*.05"/>
                                          </p:val>
                                        </p:tav>
                                        <p:tav tm="100000">
                                          <p:val>
                                            <p:strVal val="#ppt_w"/>
                                          </p:val>
                                        </p:tav>
                                      </p:tavLst>
                                    </p:anim>
                                    <p:anim calcmode="lin" valueType="num">
                                      <p:cBhvr>
                                        <p:cTn id="22" dur="1000" fill="hold"/>
                                        <p:tgtEl>
                                          <p:spTgt spid="13316"/>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3316"/>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3316"/>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3316"/>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fld id="{81EA873A-9F31-4C43-B018-CC4750AF6C34}" type="slidenum">
              <a:rPr lang="en-GB"/>
              <a:pPr/>
              <a:t>9</a:t>
            </a:fld>
            <a:endParaRPr lang="en-GB"/>
          </a:p>
        </p:txBody>
      </p:sp>
      <p:sp>
        <p:nvSpPr>
          <p:cNvPr id="55298" name="Rectangle 2"/>
          <p:cNvSpPr>
            <a:spLocks noGrp="1" noChangeArrowheads="1"/>
          </p:cNvSpPr>
          <p:nvPr>
            <p:ph type="body" idx="1"/>
          </p:nvPr>
        </p:nvSpPr>
        <p:spPr>
          <a:xfrm>
            <a:off x="4537075" y="0"/>
            <a:ext cx="4606925" cy="6858000"/>
          </a:xfrm>
          <a:solidFill>
            <a:schemeClr val="bg1"/>
          </a:solidFill>
        </p:spPr>
        <p:txBody>
          <a:bodyPr/>
          <a:lstStyle/>
          <a:p>
            <a:pPr marL="342900" indent="-342900" algn="l">
              <a:buFont typeface="Wingdings" pitchFamily="2" charset="2"/>
              <a:buNone/>
            </a:pPr>
            <a:r>
              <a:rPr lang="en-GB" sz="2000" b="1" dirty="0">
                <a:solidFill>
                  <a:srgbClr val="000000"/>
                </a:solidFill>
              </a:rPr>
              <a:t>    </a:t>
            </a:r>
            <a:r>
              <a:rPr lang="en-GB" sz="2000" b="1" dirty="0" err="1">
                <a:solidFill>
                  <a:srgbClr val="000000"/>
                </a:solidFill>
              </a:rPr>
              <a:t>lang</a:t>
            </a:r>
            <a:r>
              <a:rPr lang="en-GB" sz="2000" dirty="0">
                <a:solidFill>
                  <a:srgbClr val="000000"/>
                </a:solidFill>
              </a:rPr>
              <a:t> (l</a:t>
            </a:r>
            <a:r>
              <a:rPr lang="en-US" sz="2000" dirty="0">
                <a:solidFill>
                  <a:srgbClr val="000000"/>
                </a:solidFill>
              </a:rPr>
              <a:t>ă</a:t>
            </a:r>
            <a:r>
              <a:rPr lang="en-GB" sz="2000" dirty="0" err="1">
                <a:solidFill>
                  <a:srgbClr val="000000"/>
                </a:solidFill>
              </a:rPr>
              <a:t>ng</a:t>
            </a:r>
            <a:r>
              <a:rPr lang="en-GB" sz="2000" dirty="0">
                <a:solidFill>
                  <a:srgbClr val="000000"/>
                </a:solidFill>
              </a:rPr>
              <a:t>) </a:t>
            </a:r>
            <a:r>
              <a:rPr lang="en-GB" sz="2000" i="1" dirty="0">
                <a:solidFill>
                  <a:srgbClr val="000000"/>
                </a:solidFill>
              </a:rPr>
              <a:t>adj. Scot</a:t>
            </a:r>
            <a:r>
              <a:rPr lang="en-GB" sz="2000" dirty="0">
                <a:solidFill>
                  <a:srgbClr val="000000"/>
                </a:solidFill>
              </a:rPr>
              <a:t>. Long.</a:t>
            </a:r>
          </a:p>
          <a:p>
            <a:pPr marL="342900" indent="-342900" algn="l">
              <a:lnSpc>
                <a:spcPct val="90000"/>
              </a:lnSpc>
              <a:buFont typeface="Wingdings" pitchFamily="2" charset="2"/>
              <a:buNone/>
            </a:pPr>
            <a:r>
              <a:rPr lang="en-GB" sz="2000" dirty="0">
                <a:solidFill>
                  <a:srgbClr val="000000"/>
                </a:solidFill>
              </a:rPr>
              <a:t>    </a:t>
            </a:r>
            <a:r>
              <a:rPr lang="en-GB" sz="2000" b="1" dirty="0" err="1">
                <a:solidFill>
                  <a:srgbClr val="000000"/>
                </a:solidFill>
              </a:rPr>
              <a:t>lang•lauf</a:t>
            </a:r>
            <a:r>
              <a:rPr lang="en-GB" sz="2000" b="1" dirty="0">
                <a:solidFill>
                  <a:srgbClr val="000000"/>
                </a:solidFill>
              </a:rPr>
              <a:t> </a:t>
            </a:r>
            <a:r>
              <a:rPr lang="en-GB" sz="2000" dirty="0">
                <a:solidFill>
                  <a:srgbClr val="000000"/>
                </a:solidFill>
              </a:rPr>
              <a:t>(l</a:t>
            </a:r>
            <a:r>
              <a:rPr lang="en-US" sz="2000" dirty="0">
                <a:solidFill>
                  <a:srgbClr val="000000"/>
                </a:solidFill>
              </a:rPr>
              <a:t>ä</a:t>
            </a:r>
            <a:r>
              <a:rPr lang="en-GB" sz="2000" dirty="0" err="1">
                <a:solidFill>
                  <a:srgbClr val="000000"/>
                </a:solidFill>
              </a:rPr>
              <a:t>ng</a:t>
            </a:r>
            <a:r>
              <a:rPr lang="el-GR" sz="2000" dirty="0">
                <a:solidFill>
                  <a:srgbClr val="000000"/>
                </a:solidFill>
              </a:rPr>
              <a:t>΄</a:t>
            </a:r>
            <a:r>
              <a:rPr lang="en-GB" sz="2000" dirty="0" err="1">
                <a:solidFill>
                  <a:srgbClr val="000000"/>
                </a:solidFill>
              </a:rPr>
              <a:t>louf</a:t>
            </a:r>
            <a:r>
              <a:rPr lang="el-GR" sz="2000" dirty="0">
                <a:solidFill>
                  <a:srgbClr val="000000"/>
                </a:solidFill>
              </a:rPr>
              <a:t>΄</a:t>
            </a:r>
            <a:r>
              <a:rPr lang="en-GB" sz="2000" dirty="0">
                <a:solidFill>
                  <a:srgbClr val="000000"/>
                </a:solidFill>
              </a:rPr>
              <a:t>) n. A cross-country ski run. [G. : </a:t>
            </a:r>
            <a:r>
              <a:rPr lang="en-GB" sz="2000" dirty="0" err="1">
                <a:solidFill>
                  <a:srgbClr val="000000"/>
                </a:solidFill>
              </a:rPr>
              <a:t>lang</a:t>
            </a:r>
            <a:r>
              <a:rPr lang="en-GB" sz="2000" dirty="0">
                <a:solidFill>
                  <a:srgbClr val="000000"/>
                </a:solidFill>
              </a:rPr>
              <a:t>, long + </a:t>
            </a:r>
            <a:r>
              <a:rPr lang="en-GB" sz="2000" dirty="0" err="1">
                <a:solidFill>
                  <a:srgbClr val="000000"/>
                </a:solidFill>
              </a:rPr>
              <a:t>lauf</a:t>
            </a:r>
            <a:r>
              <a:rPr lang="en-GB" sz="2000" dirty="0">
                <a:solidFill>
                  <a:srgbClr val="000000"/>
                </a:solidFill>
              </a:rPr>
              <a:t>, race.] ―</a:t>
            </a:r>
            <a:r>
              <a:rPr lang="en-GB" sz="2000" b="1" dirty="0" err="1">
                <a:solidFill>
                  <a:srgbClr val="000000"/>
                </a:solidFill>
              </a:rPr>
              <a:t>lang</a:t>
            </a:r>
            <a:r>
              <a:rPr lang="el-GR" sz="2000" b="1" dirty="0">
                <a:solidFill>
                  <a:srgbClr val="000000"/>
                </a:solidFill>
              </a:rPr>
              <a:t>΄</a:t>
            </a:r>
            <a:r>
              <a:rPr lang="en-GB" sz="2000" b="1" dirty="0" err="1">
                <a:solidFill>
                  <a:srgbClr val="000000"/>
                </a:solidFill>
              </a:rPr>
              <a:t>lauf</a:t>
            </a:r>
            <a:r>
              <a:rPr lang="el-GR" sz="2000" dirty="0">
                <a:solidFill>
                  <a:srgbClr val="000000"/>
                </a:solidFill>
              </a:rPr>
              <a:t>΄</a:t>
            </a:r>
            <a:r>
              <a:rPr lang="en-GB" sz="2000" b="1" dirty="0" err="1">
                <a:solidFill>
                  <a:srgbClr val="000000"/>
                </a:solidFill>
              </a:rPr>
              <a:t>er</a:t>
            </a:r>
            <a:r>
              <a:rPr lang="en-GB" sz="2000" b="1" dirty="0">
                <a:solidFill>
                  <a:srgbClr val="000000"/>
                </a:solidFill>
              </a:rPr>
              <a:t> </a:t>
            </a:r>
            <a:r>
              <a:rPr lang="en-GB" sz="2000" i="1" dirty="0">
                <a:solidFill>
                  <a:srgbClr val="000000"/>
                </a:solidFill>
              </a:rPr>
              <a:t>n</a:t>
            </a:r>
            <a:r>
              <a:rPr lang="en-GB" sz="2000" b="1" dirty="0">
                <a:solidFill>
                  <a:srgbClr val="000000"/>
                </a:solidFill>
              </a:rPr>
              <a:t>.</a:t>
            </a:r>
          </a:p>
          <a:p>
            <a:pPr marL="342900" indent="-342900" algn="l">
              <a:lnSpc>
                <a:spcPct val="90000"/>
              </a:lnSpc>
              <a:buFont typeface="Wingdings" pitchFamily="2" charset="2"/>
              <a:buNone/>
            </a:pPr>
            <a:r>
              <a:rPr lang="en-GB" sz="2000" dirty="0">
                <a:solidFill>
                  <a:srgbClr val="000000"/>
                </a:solidFill>
              </a:rPr>
              <a:t>    </a:t>
            </a:r>
            <a:r>
              <a:rPr lang="en-GB" sz="2000" b="1" dirty="0" err="1">
                <a:solidFill>
                  <a:srgbClr val="000000"/>
                </a:solidFill>
              </a:rPr>
              <a:t>Lan•go•bard</a:t>
            </a:r>
            <a:r>
              <a:rPr lang="en-GB" sz="2000" dirty="0">
                <a:solidFill>
                  <a:srgbClr val="000000"/>
                </a:solidFill>
              </a:rPr>
              <a:t> (l</a:t>
            </a:r>
            <a:r>
              <a:rPr lang="en-US" sz="2000" dirty="0">
                <a:solidFill>
                  <a:srgbClr val="000000"/>
                </a:solidFill>
              </a:rPr>
              <a:t>ă</a:t>
            </a:r>
            <a:r>
              <a:rPr lang="en-GB" sz="2000" dirty="0" err="1">
                <a:solidFill>
                  <a:srgbClr val="000000"/>
                </a:solidFill>
              </a:rPr>
              <a:t>ng</a:t>
            </a:r>
            <a:r>
              <a:rPr lang="el-GR" sz="2000" dirty="0">
                <a:solidFill>
                  <a:srgbClr val="000000"/>
                </a:solidFill>
              </a:rPr>
              <a:t>΄</a:t>
            </a:r>
            <a:r>
              <a:rPr lang="en-GB" sz="2000" dirty="0" err="1">
                <a:solidFill>
                  <a:srgbClr val="000000"/>
                </a:solidFill>
              </a:rPr>
              <a:t>gə</a:t>
            </a:r>
            <a:r>
              <a:rPr lang="en-GB" sz="2000" dirty="0">
                <a:solidFill>
                  <a:srgbClr val="000000"/>
                </a:solidFill>
              </a:rPr>
              <a:t>-b</a:t>
            </a:r>
            <a:r>
              <a:rPr lang="en-US" sz="2000" dirty="0">
                <a:solidFill>
                  <a:srgbClr val="000000"/>
                </a:solidFill>
              </a:rPr>
              <a:t>ä</a:t>
            </a:r>
            <a:r>
              <a:rPr lang="en-GB" sz="2000" dirty="0">
                <a:solidFill>
                  <a:srgbClr val="000000"/>
                </a:solidFill>
              </a:rPr>
              <a:t>rd</a:t>
            </a:r>
            <a:r>
              <a:rPr lang="el-GR" sz="2000" dirty="0">
                <a:solidFill>
                  <a:srgbClr val="000000"/>
                </a:solidFill>
              </a:rPr>
              <a:t>΄</a:t>
            </a:r>
            <a:r>
              <a:rPr lang="en-GB" sz="2000" dirty="0">
                <a:solidFill>
                  <a:srgbClr val="000000"/>
                </a:solidFill>
              </a:rPr>
              <a:t>) </a:t>
            </a:r>
            <a:r>
              <a:rPr lang="en-GB" sz="2000" i="1" dirty="0">
                <a:solidFill>
                  <a:srgbClr val="000000"/>
                </a:solidFill>
              </a:rPr>
              <a:t>n</a:t>
            </a:r>
            <a:r>
              <a:rPr lang="en-GB" sz="2000" dirty="0">
                <a:solidFill>
                  <a:srgbClr val="000000"/>
                </a:solidFill>
              </a:rPr>
              <a:t>. A Lombard (sense 1). [Lat. </a:t>
            </a:r>
            <a:r>
              <a:rPr lang="en-GB" sz="2000" i="1" dirty="0" err="1">
                <a:solidFill>
                  <a:srgbClr val="000000"/>
                </a:solidFill>
              </a:rPr>
              <a:t>Langobardus</a:t>
            </a:r>
            <a:r>
              <a:rPr lang="en-GB" sz="2000" dirty="0">
                <a:solidFill>
                  <a:srgbClr val="000000"/>
                </a:solidFill>
              </a:rPr>
              <a:t>.] ―</a:t>
            </a:r>
            <a:r>
              <a:rPr lang="en-GB" sz="2000" b="1" dirty="0" err="1">
                <a:solidFill>
                  <a:srgbClr val="000000"/>
                </a:solidFill>
              </a:rPr>
              <a:t>Lan</a:t>
            </a:r>
            <a:r>
              <a:rPr lang="el-GR" sz="2000" b="1" dirty="0">
                <a:solidFill>
                  <a:srgbClr val="000000"/>
                </a:solidFill>
              </a:rPr>
              <a:t>΄</a:t>
            </a:r>
            <a:r>
              <a:rPr lang="en-GB" sz="2000" b="1" dirty="0" err="1">
                <a:solidFill>
                  <a:srgbClr val="000000"/>
                </a:solidFill>
              </a:rPr>
              <a:t>go•bar</a:t>
            </a:r>
            <a:r>
              <a:rPr lang="el-GR" sz="2000" b="1" dirty="0">
                <a:solidFill>
                  <a:srgbClr val="000000"/>
                </a:solidFill>
              </a:rPr>
              <a:t>΄</a:t>
            </a:r>
            <a:r>
              <a:rPr lang="en-GB" sz="2000" b="1" dirty="0" err="1">
                <a:solidFill>
                  <a:srgbClr val="000000"/>
                </a:solidFill>
              </a:rPr>
              <a:t>dic</a:t>
            </a:r>
            <a:r>
              <a:rPr lang="en-GB" sz="2000" dirty="0">
                <a:solidFill>
                  <a:srgbClr val="000000"/>
                </a:solidFill>
              </a:rPr>
              <a:t> </a:t>
            </a:r>
            <a:r>
              <a:rPr lang="en-GB" sz="2000" i="1" dirty="0">
                <a:solidFill>
                  <a:srgbClr val="000000"/>
                </a:solidFill>
              </a:rPr>
              <a:t>adj</a:t>
            </a:r>
            <a:r>
              <a:rPr lang="en-GB" sz="2000" dirty="0">
                <a:solidFill>
                  <a:srgbClr val="000000"/>
                </a:solidFill>
              </a:rPr>
              <a:t>.</a:t>
            </a:r>
          </a:p>
          <a:p>
            <a:pPr marL="342900" indent="-342900" algn="l">
              <a:buFont typeface="Wingdings" pitchFamily="2" charset="2"/>
              <a:buNone/>
            </a:pPr>
            <a:r>
              <a:rPr lang="en-GB" sz="2000" dirty="0">
                <a:solidFill>
                  <a:srgbClr val="000000"/>
                </a:solidFill>
              </a:rPr>
              <a:t>     </a:t>
            </a:r>
            <a:r>
              <a:rPr lang="en-GB" sz="2000" b="1" dirty="0" err="1">
                <a:solidFill>
                  <a:srgbClr val="000000"/>
                </a:solidFill>
              </a:rPr>
              <a:t>lan•gouste</a:t>
            </a:r>
            <a:r>
              <a:rPr lang="en-GB" sz="2000" dirty="0">
                <a:solidFill>
                  <a:srgbClr val="000000"/>
                </a:solidFill>
              </a:rPr>
              <a:t> (l</a:t>
            </a:r>
            <a:r>
              <a:rPr lang="en-US" sz="2000" dirty="0">
                <a:solidFill>
                  <a:srgbClr val="000000"/>
                </a:solidFill>
              </a:rPr>
              <a:t>ä</a:t>
            </a:r>
            <a:r>
              <a:rPr lang="el-GR" sz="2000" dirty="0">
                <a:solidFill>
                  <a:srgbClr val="000000"/>
                </a:solidFill>
              </a:rPr>
              <a:t>Ν</a:t>
            </a:r>
            <a:r>
              <a:rPr lang="en-GB" sz="2000" dirty="0">
                <a:solidFill>
                  <a:srgbClr val="000000"/>
                </a:solidFill>
              </a:rPr>
              <a:t>-g</a:t>
            </a:r>
            <a:r>
              <a:rPr lang="en-US" sz="2000" dirty="0" err="1">
                <a:solidFill>
                  <a:srgbClr val="000000"/>
                </a:solidFill>
              </a:rPr>
              <a:t>ōō</a:t>
            </a:r>
            <a:r>
              <a:rPr lang="en-GB" sz="2000" dirty="0" err="1">
                <a:solidFill>
                  <a:srgbClr val="000000"/>
                </a:solidFill>
              </a:rPr>
              <a:t>st</a:t>
            </a:r>
            <a:r>
              <a:rPr lang="el-GR" sz="2000" dirty="0">
                <a:solidFill>
                  <a:srgbClr val="000000"/>
                </a:solidFill>
              </a:rPr>
              <a:t>΄</a:t>
            </a:r>
            <a:r>
              <a:rPr lang="en-GB" sz="2000" dirty="0">
                <a:solidFill>
                  <a:srgbClr val="000000"/>
                </a:solidFill>
              </a:rPr>
              <a:t>) </a:t>
            </a:r>
            <a:r>
              <a:rPr lang="en-GB" sz="2000" i="1" dirty="0">
                <a:solidFill>
                  <a:srgbClr val="000000"/>
                </a:solidFill>
              </a:rPr>
              <a:t>n</a:t>
            </a:r>
            <a:r>
              <a:rPr lang="en-GB" sz="2000" dirty="0">
                <a:solidFill>
                  <a:srgbClr val="000000"/>
                </a:solidFill>
              </a:rPr>
              <a:t>. The spiny lobster. [Fr. &lt; </a:t>
            </a:r>
            <a:r>
              <a:rPr lang="en-GB" sz="2000" dirty="0" err="1">
                <a:solidFill>
                  <a:srgbClr val="000000"/>
                </a:solidFill>
              </a:rPr>
              <a:t>OFr</a:t>
            </a:r>
            <a:r>
              <a:rPr lang="en-GB" sz="2000" dirty="0">
                <a:solidFill>
                  <a:srgbClr val="000000"/>
                </a:solidFill>
              </a:rPr>
              <a:t>. &lt; </a:t>
            </a:r>
            <a:r>
              <a:rPr lang="en-GB" sz="2000" dirty="0" err="1">
                <a:solidFill>
                  <a:srgbClr val="000000"/>
                </a:solidFill>
              </a:rPr>
              <a:t>OProv</a:t>
            </a:r>
            <a:r>
              <a:rPr lang="en-GB" sz="2000" dirty="0">
                <a:solidFill>
                  <a:srgbClr val="000000"/>
                </a:solidFill>
              </a:rPr>
              <a:t>. </a:t>
            </a:r>
            <a:r>
              <a:rPr lang="en-GB" sz="2000" i="1" dirty="0" err="1">
                <a:solidFill>
                  <a:srgbClr val="000000"/>
                </a:solidFill>
              </a:rPr>
              <a:t>Langosta</a:t>
            </a:r>
            <a:r>
              <a:rPr lang="en-GB" sz="2000" dirty="0">
                <a:solidFill>
                  <a:srgbClr val="000000"/>
                </a:solidFill>
              </a:rPr>
              <a:t>.]</a:t>
            </a:r>
          </a:p>
          <a:p>
            <a:pPr marL="342900" indent="-342900" algn="l">
              <a:buFont typeface="Wingdings" pitchFamily="2" charset="2"/>
              <a:buNone/>
            </a:pPr>
            <a:r>
              <a:rPr lang="en-GB" sz="2000" dirty="0">
                <a:solidFill>
                  <a:srgbClr val="000000"/>
                </a:solidFill>
              </a:rPr>
              <a:t>     </a:t>
            </a:r>
            <a:r>
              <a:rPr lang="en-GB" sz="2000" b="1" dirty="0" err="1">
                <a:solidFill>
                  <a:srgbClr val="000000"/>
                </a:solidFill>
              </a:rPr>
              <a:t>lang•syne</a:t>
            </a:r>
            <a:r>
              <a:rPr lang="en-GB" sz="2000" dirty="0">
                <a:solidFill>
                  <a:srgbClr val="000000"/>
                </a:solidFill>
              </a:rPr>
              <a:t> also </a:t>
            </a:r>
            <a:r>
              <a:rPr lang="en-GB" sz="2000" dirty="0" err="1">
                <a:solidFill>
                  <a:srgbClr val="000000"/>
                </a:solidFill>
              </a:rPr>
              <a:t>lang</a:t>
            </a:r>
            <a:r>
              <a:rPr lang="en-GB" sz="2000" dirty="0">
                <a:solidFill>
                  <a:srgbClr val="000000"/>
                </a:solidFill>
              </a:rPr>
              <a:t> </a:t>
            </a:r>
            <a:r>
              <a:rPr lang="en-GB" sz="2000" dirty="0" err="1">
                <a:solidFill>
                  <a:srgbClr val="000000"/>
                </a:solidFill>
              </a:rPr>
              <a:t>syne</a:t>
            </a:r>
            <a:r>
              <a:rPr lang="en-GB" sz="2000" dirty="0">
                <a:solidFill>
                  <a:srgbClr val="000000"/>
                </a:solidFill>
              </a:rPr>
              <a:t> (l</a:t>
            </a:r>
            <a:r>
              <a:rPr lang="en-US" sz="2000" dirty="0">
                <a:solidFill>
                  <a:srgbClr val="000000"/>
                </a:solidFill>
              </a:rPr>
              <a:t>ă</a:t>
            </a:r>
            <a:r>
              <a:rPr lang="en-GB" sz="2000" dirty="0" err="1">
                <a:solidFill>
                  <a:srgbClr val="000000"/>
                </a:solidFill>
              </a:rPr>
              <a:t>ng</a:t>
            </a:r>
            <a:r>
              <a:rPr lang="en-GB" sz="2000" dirty="0">
                <a:solidFill>
                  <a:srgbClr val="000000"/>
                </a:solidFill>
              </a:rPr>
              <a:t>-z</a:t>
            </a:r>
            <a:r>
              <a:rPr lang="en-US" sz="2000" dirty="0">
                <a:solidFill>
                  <a:srgbClr val="000000"/>
                </a:solidFill>
              </a:rPr>
              <a:t>ī</a:t>
            </a:r>
            <a:r>
              <a:rPr lang="en-GB" sz="2000" dirty="0">
                <a:solidFill>
                  <a:srgbClr val="000000"/>
                </a:solidFill>
              </a:rPr>
              <a:t>n</a:t>
            </a:r>
            <a:r>
              <a:rPr lang="el-GR" sz="2000" dirty="0">
                <a:solidFill>
                  <a:srgbClr val="000000"/>
                </a:solidFill>
              </a:rPr>
              <a:t>΄</a:t>
            </a:r>
            <a:r>
              <a:rPr lang="en-GB" sz="2000" dirty="0">
                <a:solidFill>
                  <a:srgbClr val="000000"/>
                </a:solidFill>
              </a:rPr>
              <a:t>) ―</a:t>
            </a:r>
            <a:r>
              <a:rPr lang="en-GB" sz="2000" i="1" dirty="0">
                <a:solidFill>
                  <a:srgbClr val="000000"/>
                </a:solidFill>
              </a:rPr>
              <a:t>adv</a:t>
            </a:r>
            <a:r>
              <a:rPr lang="en-GB" sz="2000" dirty="0">
                <a:solidFill>
                  <a:srgbClr val="000000"/>
                </a:solidFill>
              </a:rPr>
              <a:t>. </a:t>
            </a:r>
            <a:r>
              <a:rPr lang="en-GB" sz="2000" i="1" dirty="0">
                <a:solidFill>
                  <a:srgbClr val="000000"/>
                </a:solidFill>
              </a:rPr>
              <a:t>Scot</a:t>
            </a:r>
            <a:r>
              <a:rPr lang="en-GB" sz="2000" dirty="0">
                <a:solidFill>
                  <a:srgbClr val="000000"/>
                </a:solidFill>
              </a:rPr>
              <a:t>. Long ago; long since. ―</a:t>
            </a:r>
            <a:r>
              <a:rPr lang="en-GB" sz="2000" i="1" dirty="0">
                <a:solidFill>
                  <a:srgbClr val="000000"/>
                </a:solidFill>
              </a:rPr>
              <a:t>n</a:t>
            </a:r>
            <a:r>
              <a:rPr lang="en-GB" sz="2000" dirty="0">
                <a:solidFill>
                  <a:srgbClr val="000000"/>
                </a:solidFill>
              </a:rPr>
              <a:t>. Time long past; times past. [ME </a:t>
            </a:r>
            <a:r>
              <a:rPr lang="en-GB" sz="2000" i="1" dirty="0" err="1">
                <a:solidFill>
                  <a:srgbClr val="000000"/>
                </a:solidFill>
              </a:rPr>
              <a:t>lang</a:t>
            </a:r>
            <a:r>
              <a:rPr lang="en-GB" sz="2000" i="1" dirty="0">
                <a:solidFill>
                  <a:srgbClr val="000000"/>
                </a:solidFill>
              </a:rPr>
              <a:t> sine</a:t>
            </a:r>
            <a:r>
              <a:rPr lang="en-GB" sz="2000" dirty="0">
                <a:solidFill>
                  <a:srgbClr val="000000"/>
                </a:solidFill>
              </a:rPr>
              <a:t>.]</a:t>
            </a:r>
          </a:p>
          <a:p>
            <a:pPr marL="342900" indent="-342900" algn="l">
              <a:buFont typeface="Wingdings" pitchFamily="2" charset="2"/>
              <a:buNone/>
            </a:pPr>
            <a:endParaRPr lang="en-GB" sz="2000" b="1" dirty="0">
              <a:solidFill>
                <a:srgbClr val="000000"/>
              </a:solidFill>
            </a:endParaRPr>
          </a:p>
        </p:txBody>
      </p:sp>
      <p:sp>
        <p:nvSpPr>
          <p:cNvPr id="55299" name="Rectangle 3"/>
          <p:cNvSpPr>
            <a:spLocks noChangeArrowheads="1"/>
          </p:cNvSpPr>
          <p:nvPr/>
        </p:nvSpPr>
        <p:spPr bwMode="auto">
          <a:xfrm>
            <a:off x="0" y="0"/>
            <a:ext cx="4643438" cy="6858000"/>
          </a:xfrm>
          <a:prstGeom prst="rect">
            <a:avLst/>
          </a:prstGeom>
          <a:solidFill>
            <a:schemeClr val="bg1"/>
          </a:solidFill>
          <a:ln w="9525">
            <a:noFill/>
            <a:miter lim="800000"/>
            <a:headEnd/>
            <a:tailEnd/>
          </a:ln>
          <a:effectLst/>
        </p:spPr>
        <p:txBody>
          <a:bodyPr/>
          <a:lstStyle/>
          <a:p>
            <a:pPr marL="342900" indent="-342900" algn="just">
              <a:lnSpc>
                <a:spcPct val="90000"/>
              </a:lnSpc>
              <a:spcBef>
                <a:spcPct val="20000"/>
              </a:spcBef>
              <a:buClr>
                <a:schemeClr val="accent1"/>
              </a:buClr>
              <a:buSzPct val="70000"/>
              <a:buFont typeface="Wingdings" pitchFamily="2" charset="2"/>
              <a:buNone/>
            </a:pPr>
            <a:r>
              <a:rPr lang="en-GB" sz="800">
                <a:solidFill>
                  <a:srgbClr val="000000"/>
                </a:solidFill>
              </a:rPr>
              <a:t>   </a:t>
            </a:r>
          </a:p>
          <a:p>
            <a:pPr marL="342900" indent="-342900" algn="just">
              <a:lnSpc>
                <a:spcPct val="90000"/>
              </a:lnSpc>
              <a:spcBef>
                <a:spcPct val="20000"/>
              </a:spcBef>
              <a:buClr>
                <a:schemeClr val="accent1"/>
              </a:buClr>
              <a:buSzPct val="70000"/>
              <a:buFont typeface="Wingdings" pitchFamily="2" charset="2"/>
              <a:buNone/>
            </a:pPr>
            <a:r>
              <a:rPr lang="en-GB" sz="2000">
                <a:solidFill>
                  <a:srgbClr val="000000"/>
                </a:solidFill>
              </a:rPr>
              <a:t>    </a:t>
            </a:r>
            <a:r>
              <a:rPr lang="en-GB" sz="2000" b="1">
                <a:solidFill>
                  <a:srgbClr val="000000"/>
                </a:solidFill>
              </a:rPr>
              <a:t>land•ward </a:t>
            </a:r>
            <a:r>
              <a:rPr lang="en-GB" sz="2000">
                <a:solidFill>
                  <a:srgbClr val="000000"/>
                </a:solidFill>
              </a:rPr>
              <a:t>(l</a:t>
            </a:r>
            <a:r>
              <a:rPr lang="en-US" sz="2000">
                <a:solidFill>
                  <a:srgbClr val="000000"/>
                </a:solidFill>
              </a:rPr>
              <a:t>ă</a:t>
            </a:r>
            <a:r>
              <a:rPr lang="en-GB" sz="2000">
                <a:solidFill>
                  <a:srgbClr val="000000"/>
                </a:solidFill>
              </a:rPr>
              <a:t>nd</a:t>
            </a:r>
            <a:r>
              <a:rPr lang="el-GR" sz="2000">
                <a:solidFill>
                  <a:srgbClr val="000000"/>
                </a:solidFill>
              </a:rPr>
              <a:t>΄</a:t>
            </a:r>
            <a:r>
              <a:rPr lang="en-GB" sz="2000">
                <a:solidFill>
                  <a:srgbClr val="000000"/>
                </a:solidFill>
              </a:rPr>
              <a:t>wərd) </a:t>
            </a:r>
            <a:r>
              <a:rPr lang="en-GB" sz="2000" i="1">
                <a:solidFill>
                  <a:srgbClr val="000000"/>
                </a:solidFill>
              </a:rPr>
              <a:t>adj. &amp; adv</a:t>
            </a:r>
            <a:r>
              <a:rPr lang="en-GB" sz="2000">
                <a:solidFill>
                  <a:srgbClr val="000000"/>
                </a:solidFill>
              </a:rPr>
              <a:t>. To or toward land. —</a:t>
            </a:r>
            <a:r>
              <a:rPr lang="en-GB" sz="2000" b="1">
                <a:solidFill>
                  <a:srgbClr val="000000"/>
                </a:solidFill>
              </a:rPr>
              <a:t>land</a:t>
            </a:r>
            <a:r>
              <a:rPr lang="el-GR" sz="2000" b="1">
                <a:solidFill>
                  <a:srgbClr val="000000"/>
                </a:solidFill>
              </a:rPr>
              <a:t>΄</a:t>
            </a:r>
            <a:r>
              <a:rPr lang="en-GB" sz="2000" b="1">
                <a:solidFill>
                  <a:srgbClr val="000000"/>
                </a:solidFill>
              </a:rPr>
              <a:t>wards</a:t>
            </a:r>
            <a:r>
              <a:rPr lang="en-GB" sz="2000">
                <a:solidFill>
                  <a:srgbClr val="000000"/>
                </a:solidFill>
              </a:rPr>
              <a:t> </a:t>
            </a:r>
            <a:r>
              <a:rPr lang="en-GB" sz="2000" i="1">
                <a:solidFill>
                  <a:srgbClr val="000000"/>
                </a:solidFill>
              </a:rPr>
              <a:t>adv</a:t>
            </a:r>
            <a:r>
              <a:rPr lang="en-GB" sz="2000">
                <a:solidFill>
                  <a:srgbClr val="000000"/>
                </a:solidFill>
              </a:rPr>
              <a:t>.</a:t>
            </a:r>
          </a:p>
          <a:p>
            <a:pPr marL="342900" indent="-342900" algn="just">
              <a:lnSpc>
                <a:spcPct val="90000"/>
              </a:lnSpc>
              <a:spcBef>
                <a:spcPct val="20000"/>
              </a:spcBef>
              <a:buClr>
                <a:schemeClr val="accent1"/>
              </a:buClr>
              <a:buSzPct val="70000"/>
              <a:buFont typeface="Wingdings" pitchFamily="2" charset="2"/>
              <a:buNone/>
            </a:pPr>
            <a:r>
              <a:rPr lang="en-GB" sz="2000" b="1">
                <a:solidFill>
                  <a:srgbClr val="000000"/>
                </a:solidFill>
              </a:rPr>
              <a:t>     lane </a:t>
            </a:r>
            <a:r>
              <a:rPr lang="en-GB" sz="2000">
                <a:solidFill>
                  <a:srgbClr val="000000"/>
                </a:solidFill>
              </a:rPr>
              <a:t>(l</a:t>
            </a:r>
            <a:r>
              <a:rPr lang="en-US" sz="2000">
                <a:solidFill>
                  <a:srgbClr val="000000"/>
                </a:solidFill>
              </a:rPr>
              <a:t>ā</a:t>
            </a:r>
            <a:r>
              <a:rPr lang="en-GB" sz="2000">
                <a:solidFill>
                  <a:srgbClr val="000000"/>
                </a:solidFill>
              </a:rPr>
              <a:t>n)</a:t>
            </a:r>
            <a:r>
              <a:rPr lang="en-GB" sz="2000" b="1">
                <a:solidFill>
                  <a:srgbClr val="000000"/>
                </a:solidFill>
              </a:rPr>
              <a:t> </a:t>
            </a:r>
            <a:r>
              <a:rPr lang="en-GB" sz="2000" i="1">
                <a:solidFill>
                  <a:srgbClr val="000000"/>
                </a:solidFill>
              </a:rPr>
              <a:t>n</a:t>
            </a:r>
            <a:r>
              <a:rPr lang="en-GB" sz="2000">
                <a:solidFill>
                  <a:srgbClr val="000000"/>
                </a:solidFill>
              </a:rPr>
              <a:t>. </a:t>
            </a:r>
            <a:r>
              <a:rPr lang="en-GB" sz="2000" b="1">
                <a:solidFill>
                  <a:srgbClr val="000000"/>
                </a:solidFill>
              </a:rPr>
              <a:t>1. a.</a:t>
            </a:r>
            <a:r>
              <a:rPr lang="en-GB" sz="2000">
                <a:solidFill>
                  <a:srgbClr val="000000"/>
                </a:solidFill>
              </a:rPr>
              <a:t> A narrow way or passage between walls, hedges, or fences. </a:t>
            </a:r>
            <a:r>
              <a:rPr lang="en-GB" sz="2000" b="1">
                <a:solidFill>
                  <a:srgbClr val="000000"/>
                </a:solidFill>
              </a:rPr>
              <a:t>b.</a:t>
            </a:r>
            <a:r>
              <a:rPr lang="en-GB" sz="2000">
                <a:solidFill>
                  <a:srgbClr val="000000"/>
                </a:solidFill>
              </a:rPr>
              <a:t> A narrow country road. </a:t>
            </a:r>
            <a:r>
              <a:rPr lang="en-GB" sz="2000" b="1">
                <a:solidFill>
                  <a:srgbClr val="000000"/>
                </a:solidFill>
              </a:rPr>
              <a:t>2.</a:t>
            </a:r>
            <a:r>
              <a:rPr lang="en-GB" sz="2000">
                <a:solidFill>
                  <a:srgbClr val="000000"/>
                </a:solidFill>
              </a:rPr>
              <a:t> A narrow passage, course, or track, as: </a:t>
            </a:r>
            <a:r>
              <a:rPr lang="en-GB" sz="2000" b="1">
                <a:solidFill>
                  <a:srgbClr val="000000"/>
                </a:solidFill>
              </a:rPr>
              <a:t>a.</a:t>
            </a:r>
            <a:r>
              <a:rPr lang="en-GB" sz="2000">
                <a:solidFill>
                  <a:srgbClr val="000000"/>
                </a:solidFill>
              </a:rPr>
              <a:t> A prescribed course for ships or aircraft. </a:t>
            </a:r>
            <a:r>
              <a:rPr lang="en-GB" sz="2000" b="1">
                <a:solidFill>
                  <a:srgbClr val="000000"/>
                </a:solidFill>
              </a:rPr>
              <a:t>b.</a:t>
            </a:r>
            <a:r>
              <a:rPr lang="en-GB" sz="2000">
                <a:solidFill>
                  <a:srgbClr val="000000"/>
                </a:solidFill>
              </a:rPr>
              <a:t>  A strip delineated on a street or highway to accommodate a single line of automobiles. </a:t>
            </a:r>
            <a:r>
              <a:rPr lang="en-GB" sz="2000" b="1">
                <a:solidFill>
                  <a:srgbClr val="000000"/>
                </a:solidFill>
              </a:rPr>
              <a:t>c.</a:t>
            </a:r>
            <a:r>
              <a:rPr lang="en-GB" sz="2000">
                <a:solidFill>
                  <a:srgbClr val="000000"/>
                </a:solidFill>
              </a:rPr>
              <a:t> One of a set of parallel courses marking the bounds for contestants in a race. </a:t>
            </a:r>
            <a:r>
              <a:rPr lang="en-GB" sz="2000" b="1">
                <a:solidFill>
                  <a:srgbClr val="000000"/>
                </a:solidFill>
              </a:rPr>
              <a:t>d.</a:t>
            </a:r>
            <a:r>
              <a:rPr lang="en-GB" sz="2000">
                <a:solidFill>
                  <a:srgbClr val="000000"/>
                </a:solidFill>
              </a:rPr>
              <a:t> A wood-surfaced passageway along which a bowling ball is rolled. [ME &lt; OE.]</a:t>
            </a:r>
          </a:p>
          <a:p>
            <a:pPr marL="342900" indent="-342900" algn="just">
              <a:lnSpc>
                <a:spcPct val="90000"/>
              </a:lnSpc>
              <a:spcBef>
                <a:spcPct val="20000"/>
              </a:spcBef>
              <a:buClr>
                <a:schemeClr val="accent1"/>
              </a:buClr>
              <a:buSzPct val="70000"/>
              <a:buFont typeface="Wingdings" pitchFamily="2" charset="2"/>
              <a:buNone/>
            </a:pPr>
            <a:r>
              <a:rPr lang="en-GB" sz="2000">
                <a:solidFill>
                  <a:srgbClr val="000000"/>
                </a:solidFill>
              </a:rPr>
              <a:t>    </a:t>
            </a:r>
            <a:r>
              <a:rPr lang="en-GB" sz="2000" b="1">
                <a:solidFill>
                  <a:srgbClr val="000000"/>
                </a:solidFill>
              </a:rPr>
              <a:t> </a:t>
            </a:r>
          </a:p>
          <a:p>
            <a:pPr marL="342900" indent="-342900" algn="just">
              <a:lnSpc>
                <a:spcPct val="90000"/>
              </a:lnSpc>
              <a:spcBef>
                <a:spcPct val="20000"/>
              </a:spcBef>
              <a:buClr>
                <a:schemeClr val="accent1"/>
              </a:buClr>
              <a:buSzPct val="70000"/>
              <a:buFont typeface="Wingdings" pitchFamily="2" charset="2"/>
              <a:buNone/>
            </a:pPr>
            <a:endParaRPr lang="en-GB" sz="2000">
              <a:solidFill>
                <a:srgbClr val="000000"/>
              </a:solidFill>
            </a:endParaRPr>
          </a:p>
        </p:txBody>
      </p:sp>
      <p:sp>
        <p:nvSpPr>
          <p:cNvPr id="55300" name="Rectangle 4"/>
          <p:cNvSpPr>
            <a:spLocks noChangeArrowheads="1"/>
          </p:cNvSpPr>
          <p:nvPr/>
        </p:nvSpPr>
        <p:spPr bwMode="auto">
          <a:xfrm>
            <a:off x="0" y="5949950"/>
            <a:ext cx="9144000" cy="908050"/>
          </a:xfrm>
          <a:prstGeom prst="rect">
            <a:avLst/>
          </a:prstGeom>
          <a:solidFill>
            <a:schemeClr val="bg1"/>
          </a:solidFill>
          <a:ln w="9525">
            <a:solidFill>
              <a:schemeClr val="tx1"/>
            </a:solidFill>
            <a:miter lim="800000"/>
            <a:headEnd/>
            <a:tailEnd/>
          </a:ln>
          <a:effectLst/>
        </p:spPr>
        <p:txBody>
          <a:bodyPr wrap="none" anchor="ctr"/>
          <a:lstStyle/>
          <a:p>
            <a:pPr algn="ctr"/>
            <a:r>
              <a:rPr lang="en-US">
                <a:latin typeface="Tahoma" pitchFamily="34" charset="0"/>
              </a:rPr>
              <a:t>  ă p</a:t>
            </a:r>
            <a:r>
              <a:rPr lang="en-US" b="1">
                <a:latin typeface="Tahoma" pitchFamily="34" charset="0"/>
              </a:rPr>
              <a:t>a</a:t>
            </a:r>
            <a:r>
              <a:rPr lang="en-US">
                <a:latin typeface="Tahoma" pitchFamily="34" charset="0"/>
              </a:rPr>
              <a:t>t / ā p</a:t>
            </a:r>
            <a:r>
              <a:rPr lang="en-US" b="1">
                <a:latin typeface="Tahoma" pitchFamily="34" charset="0"/>
              </a:rPr>
              <a:t>a</a:t>
            </a:r>
            <a:r>
              <a:rPr lang="en-US">
                <a:latin typeface="Tahoma" pitchFamily="34" charset="0"/>
              </a:rPr>
              <a:t>y / âr c</a:t>
            </a:r>
            <a:r>
              <a:rPr lang="en-US" b="1">
                <a:latin typeface="Tahoma" pitchFamily="34" charset="0"/>
              </a:rPr>
              <a:t>ar</a:t>
            </a:r>
            <a:r>
              <a:rPr lang="en-US">
                <a:latin typeface="Tahoma" pitchFamily="34" charset="0"/>
              </a:rPr>
              <a:t>e / ä f</a:t>
            </a:r>
            <a:r>
              <a:rPr lang="en-US" b="1">
                <a:latin typeface="Tahoma" pitchFamily="34" charset="0"/>
              </a:rPr>
              <a:t>a</a:t>
            </a:r>
            <a:r>
              <a:rPr lang="en-US">
                <a:latin typeface="Tahoma" pitchFamily="34" charset="0"/>
              </a:rPr>
              <a:t>ther / b </a:t>
            </a:r>
            <a:r>
              <a:rPr lang="en-US" b="1">
                <a:latin typeface="Tahoma" pitchFamily="34" charset="0"/>
              </a:rPr>
              <a:t>b</a:t>
            </a:r>
            <a:r>
              <a:rPr lang="en-US">
                <a:latin typeface="Tahoma" pitchFamily="34" charset="0"/>
              </a:rPr>
              <a:t>i</a:t>
            </a:r>
            <a:r>
              <a:rPr lang="en-US" b="1">
                <a:latin typeface="Tahoma" pitchFamily="34" charset="0"/>
              </a:rPr>
              <a:t>b</a:t>
            </a:r>
            <a:r>
              <a:rPr lang="en-US">
                <a:latin typeface="Tahoma" pitchFamily="34" charset="0"/>
              </a:rPr>
              <a:t> / ch </a:t>
            </a:r>
            <a:r>
              <a:rPr lang="en-US" b="1">
                <a:latin typeface="Tahoma" pitchFamily="34" charset="0"/>
              </a:rPr>
              <a:t>ch</a:t>
            </a:r>
            <a:r>
              <a:rPr lang="en-US">
                <a:latin typeface="Tahoma" pitchFamily="34" charset="0"/>
              </a:rPr>
              <a:t>ur</a:t>
            </a:r>
            <a:r>
              <a:rPr lang="en-US" b="1">
                <a:latin typeface="Tahoma" pitchFamily="34" charset="0"/>
              </a:rPr>
              <a:t>ch</a:t>
            </a:r>
            <a:r>
              <a:rPr lang="en-US">
                <a:latin typeface="Tahoma" pitchFamily="34" charset="0"/>
              </a:rPr>
              <a:t> / d </a:t>
            </a:r>
            <a:r>
              <a:rPr lang="en-US" b="1">
                <a:latin typeface="Tahoma" pitchFamily="34" charset="0"/>
              </a:rPr>
              <a:t>d</a:t>
            </a:r>
            <a:r>
              <a:rPr lang="en-US">
                <a:latin typeface="Tahoma" pitchFamily="34" charset="0"/>
              </a:rPr>
              <a:t>ee</a:t>
            </a:r>
            <a:r>
              <a:rPr lang="en-US" b="1">
                <a:latin typeface="Tahoma" pitchFamily="34" charset="0"/>
              </a:rPr>
              <a:t>d </a:t>
            </a:r>
            <a:r>
              <a:rPr lang="en-US">
                <a:latin typeface="Tahoma" pitchFamily="34" charset="0"/>
              </a:rPr>
              <a:t>/ ĕ p</a:t>
            </a:r>
            <a:r>
              <a:rPr lang="en-US" b="1">
                <a:latin typeface="Tahoma" pitchFamily="34" charset="0"/>
              </a:rPr>
              <a:t>e</a:t>
            </a:r>
            <a:r>
              <a:rPr lang="en-US">
                <a:latin typeface="Tahoma" pitchFamily="34" charset="0"/>
              </a:rPr>
              <a:t>t / ē b</a:t>
            </a:r>
            <a:r>
              <a:rPr lang="en-US" b="1">
                <a:latin typeface="Tahoma" pitchFamily="34" charset="0"/>
              </a:rPr>
              <a:t>e</a:t>
            </a:r>
            <a:r>
              <a:rPr lang="en-US">
                <a:latin typeface="Tahoma" pitchFamily="34" charset="0"/>
              </a:rPr>
              <a:t> / f </a:t>
            </a:r>
            <a:r>
              <a:rPr lang="en-US" b="1">
                <a:latin typeface="Tahoma" pitchFamily="34" charset="0"/>
              </a:rPr>
              <a:t>f</a:t>
            </a:r>
            <a:r>
              <a:rPr lang="en-US">
                <a:latin typeface="Tahoma" pitchFamily="34" charset="0"/>
              </a:rPr>
              <a:t>i</a:t>
            </a:r>
            <a:r>
              <a:rPr lang="en-US" b="1">
                <a:latin typeface="Tahoma" pitchFamily="34" charset="0"/>
              </a:rPr>
              <a:t>f</a:t>
            </a:r>
            <a:r>
              <a:rPr lang="en-US">
                <a:latin typeface="Tahoma" pitchFamily="34" charset="0"/>
              </a:rPr>
              <a:t>e </a:t>
            </a:r>
          </a:p>
          <a:p>
            <a:pPr algn="ctr"/>
            <a:r>
              <a:rPr lang="en-US">
                <a:latin typeface="Tahoma" pitchFamily="34" charset="0"/>
              </a:rPr>
              <a:t>g </a:t>
            </a:r>
            <a:r>
              <a:rPr lang="en-US" b="1">
                <a:latin typeface="Tahoma" pitchFamily="34" charset="0"/>
              </a:rPr>
              <a:t>g</a:t>
            </a:r>
            <a:r>
              <a:rPr lang="en-US">
                <a:latin typeface="Tahoma" pitchFamily="34" charset="0"/>
              </a:rPr>
              <a:t>a</a:t>
            </a:r>
            <a:r>
              <a:rPr lang="en-US" b="1">
                <a:latin typeface="Tahoma" pitchFamily="34" charset="0"/>
              </a:rPr>
              <a:t>g</a:t>
            </a:r>
            <a:r>
              <a:rPr lang="en-US">
                <a:latin typeface="Tahoma" pitchFamily="34" charset="0"/>
              </a:rPr>
              <a:t> /  j </a:t>
            </a:r>
            <a:r>
              <a:rPr lang="en-US" b="1">
                <a:latin typeface="Tahoma" pitchFamily="34" charset="0"/>
              </a:rPr>
              <a:t>j</a:t>
            </a:r>
            <a:r>
              <a:rPr lang="en-US">
                <a:latin typeface="Tahoma" pitchFamily="34" charset="0"/>
              </a:rPr>
              <a:t>u</a:t>
            </a:r>
            <a:r>
              <a:rPr lang="en-US" b="1">
                <a:latin typeface="Tahoma" pitchFamily="34" charset="0"/>
              </a:rPr>
              <a:t>dg</a:t>
            </a:r>
            <a:r>
              <a:rPr lang="en-US">
                <a:latin typeface="Tahoma" pitchFamily="34" charset="0"/>
              </a:rPr>
              <a:t>e / k </a:t>
            </a:r>
            <a:r>
              <a:rPr lang="en-US" b="1">
                <a:latin typeface="Tahoma" pitchFamily="34" charset="0"/>
              </a:rPr>
              <a:t>k</a:t>
            </a:r>
            <a:r>
              <a:rPr lang="en-US">
                <a:latin typeface="Tahoma" pitchFamily="34" charset="0"/>
              </a:rPr>
              <a:t>i</a:t>
            </a:r>
            <a:r>
              <a:rPr lang="en-US" b="1">
                <a:latin typeface="Tahoma" pitchFamily="34" charset="0"/>
              </a:rPr>
              <a:t>ck</a:t>
            </a:r>
            <a:r>
              <a:rPr lang="en-US">
                <a:latin typeface="Tahoma" pitchFamily="34" charset="0"/>
              </a:rPr>
              <a:t> / m </a:t>
            </a:r>
            <a:r>
              <a:rPr lang="en-US" b="1">
                <a:latin typeface="Tahoma" pitchFamily="34" charset="0"/>
              </a:rPr>
              <a:t>m</a:t>
            </a:r>
            <a:r>
              <a:rPr lang="en-US">
                <a:latin typeface="Tahoma" pitchFamily="34" charset="0"/>
              </a:rPr>
              <a:t>u</a:t>
            </a:r>
            <a:r>
              <a:rPr lang="en-US" b="1">
                <a:latin typeface="Tahoma" pitchFamily="34" charset="0"/>
              </a:rPr>
              <a:t>m</a:t>
            </a:r>
            <a:r>
              <a:rPr lang="en-US">
                <a:latin typeface="Tahoma" pitchFamily="34" charset="0"/>
              </a:rPr>
              <a:t> / n </a:t>
            </a:r>
            <a:r>
              <a:rPr lang="en-US" b="1">
                <a:latin typeface="Tahoma" pitchFamily="34" charset="0"/>
              </a:rPr>
              <a:t>n</a:t>
            </a:r>
            <a:r>
              <a:rPr lang="en-US">
                <a:latin typeface="Tahoma" pitchFamily="34" charset="0"/>
              </a:rPr>
              <a:t>o, sudd</a:t>
            </a:r>
            <a:r>
              <a:rPr lang="en-US" b="1">
                <a:latin typeface="Tahoma" pitchFamily="34" charset="0"/>
              </a:rPr>
              <a:t>en</a:t>
            </a:r>
            <a:r>
              <a:rPr lang="en-US">
                <a:latin typeface="Tahoma" pitchFamily="34" charset="0"/>
              </a:rPr>
              <a:t> / ng thi</a:t>
            </a:r>
            <a:r>
              <a:rPr lang="en-US" b="1">
                <a:latin typeface="Tahoma" pitchFamily="34" charset="0"/>
              </a:rPr>
              <a:t>ng</a:t>
            </a:r>
            <a:r>
              <a:rPr lang="en-US">
                <a:latin typeface="Tahoma" pitchFamily="34" charset="0"/>
              </a:rPr>
              <a:t> / ou </a:t>
            </a:r>
            <a:r>
              <a:rPr lang="en-US" b="1">
                <a:latin typeface="Tahoma" pitchFamily="34" charset="0"/>
              </a:rPr>
              <a:t>ou</a:t>
            </a:r>
            <a:r>
              <a:rPr lang="en-US">
                <a:latin typeface="Tahoma" pitchFamily="34" charset="0"/>
              </a:rPr>
              <a:t>t / hw </a:t>
            </a:r>
            <a:r>
              <a:rPr lang="en-US" b="1">
                <a:latin typeface="Tahoma" pitchFamily="34" charset="0"/>
              </a:rPr>
              <a:t>wh</a:t>
            </a:r>
            <a:r>
              <a:rPr lang="en-US">
                <a:latin typeface="Tahoma" pitchFamily="34" charset="0"/>
              </a:rPr>
              <a:t>ich</a:t>
            </a:r>
          </a:p>
        </p:txBody>
      </p:sp>
      <p:sp>
        <p:nvSpPr>
          <p:cNvPr id="55303" name="Rectangle 7"/>
          <p:cNvSpPr>
            <a:spLocks noChangeArrowheads="1"/>
          </p:cNvSpPr>
          <p:nvPr/>
        </p:nvSpPr>
        <p:spPr bwMode="auto">
          <a:xfrm>
            <a:off x="2771775" y="5084763"/>
            <a:ext cx="3744913" cy="649287"/>
          </a:xfrm>
          <a:prstGeom prst="rect">
            <a:avLst/>
          </a:prstGeom>
          <a:solidFill>
            <a:schemeClr val="bg1"/>
          </a:solidFill>
          <a:ln w="38100">
            <a:solidFill>
              <a:srgbClr val="FF0000"/>
            </a:solidFill>
            <a:miter lim="800000"/>
            <a:headEnd/>
            <a:tailEnd/>
          </a:ln>
          <a:effectLst/>
        </p:spPr>
        <p:txBody>
          <a:bodyPr wrap="none" anchor="ctr"/>
          <a:lstStyle/>
          <a:p>
            <a:pPr algn="ctr">
              <a:spcBef>
                <a:spcPct val="20000"/>
              </a:spcBef>
              <a:buClr>
                <a:schemeClr val="folHlink"/>
              </a:buClr>
              <a:buSzPct val="60000"/>
              <a:buFont typeface="Wingdings" pitchFamily="2" charset="2"/>
              <a:buNone/>
            </a:pPr>
            <a:r>
              <a:rPr lang="en-GB" sz="3200" b="1">
                <a:solidFill>
                  <a:srgbClr val="FF0000"/>
                </a:solidFill>
                <a:effectLst>
                  <a:outerShdw blurRad="38100" dist="38100" dir="2700000" algn="tl">
                    <a:srgbClr val="C0C0C0"/>
                  </a:outerShdw>
                </a:effectLst>
                <a:latin typeface="Tahoma" pitchFamily="34" charset="0"/>
              </a:rPr>
              <a:t>History of words</a:t>
            </a:r>
            <a:r>
              <a:rPr lang="en-GB">
                <a:solidFill>
                  <a:srgbClr val="000000"/>
                </a:solidFill>
                <a:latin typeface="Tahoma" pitchFamily="34" charset="0"/>
              </a:rPr>
              <a:t> </a:t>
            </a:r>
          </a:p>
        </p:txBody>
      </p:sp>
      <p:sp>
        <p:nvSpPr>
          <p:cNvPr id="55313" name="Rectangle 17"/>
          <p:cNvSpPr>
            <a:spLocks noChangeArrowheads="1"/>
          </p:cNvSpPr>
          <p:nvPr/>
        </p:nvSpPr>
        <p:spPr bwMode="auto">
          <a:xfrm>
            <a:off x="6134120" y="3427415"/>
            <a:ext cx="438144" cy="358775"/>
          </a:xfrm>
          <a:prstGeom prst="rect">
            <a:avLst/>
          </a:prstGeom>
          <a:noFill/>
          <a:ln w="38100">
            <a:solidFill>
              <a:srgbClr val="FF0000"/>
            </a:solidFill>
            <a:miter lim="800000"/>
            <a:headEnd/>
            <a:tailEnd/>
          </a:ln>
          <a:effectLst/>
        </p:spPr>
        <p:txBody>
          <a:bodyPr wrap="none" anchor="ctr"/>
          <a:lstStyle/>
          <a:p>
            <a:endParaRPr lang="ar-SA"/>
          </a:p>
        </p:txBody>
      </p:sp>
      <p:sp>
        <p:nvSpPr>
          <p:cNvPr id="55314" name="Rectangle 18"/>
          <p:cNvSpPr>
            <a:spLocks noChangeArrowheads="1"/>
          </p:cNvSpPr>
          <p:nvPr/>
        </p:nvSpPr>
        <p:spPr bwMode="auto">
          <a:xfrm>
            <a:off x="5357817" y="2428868"/>
            <a:ext cx="1143009" cy="358775"/>
          </a:xfrm>
          <a:prstGeom prst="rect">
            <a:avLst/>
          </a:prstGeom>
          <a:noFill/>
          <a:ln w="38100">
            <a:solidFill>
              <a:srgbClr val="FF0000"/>
            </a:solidFill>
            <a:miter lim="800000"/>
            <a:headEnd/>
            <a:tailEnd/>
          </a:ln>
          <a:effectLst/>
        </p:spPr>
        <p:txBody>
          <a:bodyPr wrap="none" anchor="ctr"/>
          <a:lstStyle/>
          <a:p>
            <a:endParaRPr lang="ar-SA"/>
          </a:p>
        </p:txBody>
      </p:sp>
      <p:sp>
        <p:nvSpPr>
          <p:cNvPr id="55315" name="Rectangle 19"/>
          <p:cNvSpPr>
            <a:spLocks noChangeArrowheads="1"/>
          </p:cNvSpPr>
          <p:nvPr/>
        </p:nvSpPr>
        <p:spPr bwMode="auto">
          <a:xfrm>
            <a:off x="5500695" y="1500174"/>
            <a:ext cx="500066" cy="358775"/>
          </a:xfrm>
          <a:prstGeom prst="rect">
            <a:avLst/>
          </a:prstGeom>
          <a:noFill/>
          <a:ln w="38100">
            <a:solidFill>
              <a:srgbClr val="FF0000"/>
            </a:solidFill>
            <a:miter lim="800000"/>
            <a:headEnd/>
            <a:tailEnd/>
          </a:ln>
          <a:effectLst/>
        </p:spPr>
        <p:txBody>
          <a:bodyPr wrap="none" anchor="ctr"/>
          <a:lstStyle/>
          <a:p>
            <a:endParaRPr lang="ar-SA"/>
          </a:p>
        </p:txBody>
      </p:sp>
      <p:sp>
        <p:nvSpPr>
          <p:cNvPr id="55317" name="Rectangle 21"/>
          <p:cNvSpPr>
            <a:spLocks noChangeArrowheads="1"/>
          </p:cNvSpPr>
          <p:nvPr/>
        </p:nvSpPr>
        <p:spPr bwMode="auto">
          <a:xfrm>
            <a:off x="5072066" y="620713"/>
            <a:ext cx="428628" cy="358775"/>
          </a:xfrm>
          <a:prstGeom prst="rect">
            <a:avLst/>
          </a:prstGeom>
          <a:noFill/>
          <a:ln w="38100">
            <a:solidFill>
              <a:srgbClr val="FF0000"/>
            </a:solidFill>
            <a:miter lim="800000"/>
            <a:headEnd/>
            <a:tailEnd/>
          </a:ln>
          <a:effectLst/>
        </p:spPr>
        <p:txBody>
          <a:bodyPr wrap="none" anchor="ctr"/>
          <a:lstStyle/>
          <a:p>
            <a:endParaRPr lang="ar-SA"/>
          </a:p>
        </p:txBody>
      </p:sp>
      <p:sp>
        <p:nvSpPr>
          <p:cNvPr id="55318" name="Rectangle 22"/>
          <p:cNvSpPr>
            <a:spLocks noChangeArrowheads="1"/>
          </p:cNvSpPr>
          <p:nvPr/>
        </p:nvSpPr>
        <p:spPr bwMode="auto">
          <a:xfrm>
            <a:off x="3071802" y="3498853"/>
            <a:ext cx="1071570" cy="358775"/>
          </a:xfrm>
          <a:prstGeom prst="rect">
            <a:avLst/>
          </a:prstGeom>
          <a:noFill/>
          <a:ln w="38100">
            <a:solidFill>
              <a:srgbClr val="FF0000"/>
            </a:solid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5299"/>
                                        </p:tgtEl>
                                        <p:attrNameLst>
                                          <p:attrName>style.visibility</p:attrName>
                                        </p:attrNameLst>
                                      </p:cBhvr>
                                      <p:to>
                                        <p:strVal val="visible"/>
                                      </p:to>
                                    </p:set>
                                    <p:anim calcmode="lin" valueType="num">
                                      <p:cBhvr>
                                        <p:cTn id="7" dur="1000" fill="hold"/>
                                        <p:tgtEl>
                                          <p:spTgt spid="55299"/>
                                        </p:tgtEl>
                                        <p:attrNameLst>
                                          <p:attrName>ppt_w</p:attrName>
                                        </p:attrNameLst>
                                      </p:cBhvr>
                                      <p:tavLst>
                                        <p:tav tm="0">
                                          <p:val>
                                            <p:strVal val="#ppt_w+.3"/>
                                          </p:val>
                                        </p:tav>
                                        <p:tav tm="100000">
                                          <p:val>
                                            <p:strVal val="#ppt_w"/>
                                          </p:val>
                                        </p:tav>
                                      </p:tavLst>
                                    </p:anim>
                                    <p:anim calcmode="lin" valueType="num">
                                      <p:cBhvr>
                                        <p:cTn id="8" dur="1000" fill="hold"/>
                                        <p:tgtEl>
                                          <p:spTgt spid="55299"/>
                                        </p:tgtEl>
                                        <p:attrNameLst>
                                          <p:attrName>ppt_h</p:attrName>
                                        </p:attrNameLst>
                                      </p:cBhvr>
                                      <p:tavLst>
                                        <p:tav tm="0">
                                          <p:val>
                                            <p:strVal val="#ppt_h"/>
                                          </p:val>
                                        </p:tav>
                                        <p:tav tm="100000">
                                          <p:val>
                                            <p:strVal val="#ppt_h"/>
                                          </p:val>
                                        </p:tav>
                                      </p:tavLst>
                                    </p:anim>
                                    <p:animEffect transition="in" filter="fade">
                                      <p:cBhvr>
                                        <p:cTn id="9" dur="1000"/>
                                        <p:tgtEl>
                                          <p:spTgt spid="55299"/>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55298">
                                            <p:bg/>
                                          </p:spTgt>
                                        </p:tgtEl>
                                        <p:attrNameLst>
                                          <p:attrName>style.visibility</p:attrName>
                                        </p:attrNameLst>
                                      </p:cBhvr>
                                      <p:to>
                                        <p:strVal val="visible"/>
                                      </p:to>
                                    </p:set>
                                    <p:anim calcmode="lin" valueType="num">
                                      <p:cBhvr>
                                        <p:cTn id="12" dur="1000" fill="hold"/>
                                        <p:tgtEl>
                                          <p:spTgt spid="55298">
                                            <p:bg/>
                                          </p:spTgt>
                                        </p:tgtEl>
                                        <p:attrNameLst>
                                          <p:attrName>ppt_w</p:attrName>
                                        </p:attrNameLst>
                                      </p:cBhvr>
                                      <p:tavLst>
                                        <p:tav tm="0">
                                          <p:val>
                                            <p:strVal val="#ppt_w+.3"/>
                                          </p:val>
                                        </p:tav>
                                        <p:tav tm="100000">
                                          <p:val>
                                            <p:strVal val="#ppt_w"/>
                                          </p:val>
                                        </p:tav>
                                      </p:tavLst>
                                    </p:anim>
                                    <p:anim calcmode="lin" valueType="num">
                                      <p:cBhvr>
                                        <p:cTn id="13" dur="1000" fill="hold"/>
                                        <p:tgtEl>
                                          <p:spTgt spid="55298">
                                            <p:bg/>
                                          </p:spTgt>
                                        </p:tgtEl>
                                        <p:attrNameLst>
                                          <p:attrName>ppt_h</p:attrName>
                                        </p:attrNameLst>
                                      </p:cBhvr>
                                      <p:tavLst>
                                        <p:tav tm="0">
                                          <p:val>
                                            <p:strVal val="#ppt_h"/>
                                          </p:val>
                                        </p:tav>
                                        <p:tav tm="100000">
                                          <p:val>
                                            <p:strVal val="#ppt_h"/>
                                          </p:val>
                                        </p:tav>
                                      </p:tavLst>
                                    </p:anim>
                                    <p:animEffect transition="in" filter="fade">
                                      <p:cBhvr>
                                        <p:cTn id="14" dur="1000"/>
                                        <p:tgtEl>
                                          <p:spTgt spid="55298">
                                            <p:bg/>
                                          </p:spTgt>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55298">
                                            <p:txEl>
                                              <p:pRg st="0" end="0"/>
                                            </p:txEl>
                                          </p:spTgt>
                                        </p:tgtEl>
                                        <p:attrNameLst>
                                          <p:attrName>style.visibility</p:attrName>
                                        </p:attrNameLst>
                                      </p:cBhvr>
                                      <p:to>
                                        <p:strVal val="visible"/>
                                      </p:to>
                                    </p:set>
                                    <p:anim calcmode="lin" valueType="num">
                                      <p:cBhvr>
                                        <p:cTn id="17" dur="1000" fill="hold"/>
                                        <p:tgtEl>
                                          <p:spTgt spid="55298">
                                            <p:txEl>
                                              <p:pRg st="0" end="0"/>
                                            </p:txEl>
                                          </p:spTgt>
                                        </p:tgtEl>
                                        <p:attrNameLst>
                                          <p:attrName>ppt_w</p:attrName>
                                        </p:attrNameLst>
                                      </p:cBhvr>
                                      <p:tavLst>
                                        <p:tav tm="0">
                                          <p:val>
                                            <p:strVal val="#ppt_w+.3"/>
                                          </p:val>
                                        </p:tav>
                                        <p:tav tm="100000">
                                          <p:val>
                                            <p:strVal val="#ppt_w"/>
                                          </p:val>
                                        </p:tav>
                                      </p:tavLst>
                                    </p:anim>
                                    <p:anim calcmode="lin" valueType="num">
                                      <p:cBhvr>
                                        <p:cTn id="18" dur="1000" fill="hold"/>
                                        <p:tgtEl>
                                          <p:spTgt spid="55298">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55298">
                                            <p:txEl>
                                              <p:pRg st="0" end="0"/>
                                            </p:txEl>
                                          </p:spTgt>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55298">
                                            <p:txEl>
                                              <p:pRg st="1" end="1"/>
                                            </p:txEl>
                                          </p:spTgt>
                                        </p:tgtEl>
                                        <p:attrNameLst>
                                          <p:attrName>style.visibility</p:attrName>
                                        </p:attrNameLst>
                                      </p:cBhvr>
                                      <p:to>
                                        <p:strVal val="visible"/>
                                      </p:to>
                                    </p:set>
                                    <p:anim calcmode="lin" valueType="num">
                                      <p:cBhvr>
                                        <p:cTn id="22" dur="1000" fill="hold"/>
                                        <p:tgtEl>
                                          <p:spTgt spid="55298">
                                            <p:txEl>
                                              <p:pRg st="1" end="1"/>
                                            </p:txEl>
                                          </p:spTgt>
                                        </p:tgtEl>
                                        <p:attrNameLst>
                                          <p:attrName>ppt_w</p:attrName>
                                        </p:attrNameLst>
                                      </p:cBhvr>
                                      <p:tavLst>
                                        <p:tav tm="0">
                                          <p:val>
                                            <p:strVal val="#ppt_w+.3"/>
                                          </p:val>
                                        </p:tav>
                                        <p:tav tm="100000">
                                          <p:val>
                                            <p:strVal val="#ppt_w"/>
                                          </p:val>
                                        </p:tav>
                                      </p:tavLst>
                                    </p:anim>
                                    <p:anim calcmode="lin" valueType="num">
                                      <p:cBhvr>
                                        <p:cTn id="23" dur="1000" fill="hold"/>
                                        <p:tgtEl>
                                          <p:spTgt spid="55298">
                                            <p:txEl>
                                              <p:pRg st="1" end="1"/>
                                            </p:txEl>
                                          </p:spTgt>
                                        </p:tgtEl>
                                        <p:attrNameLst>
                                          <p:attrName>ppt_h</p:attrName>
                                        </p:attrNameLst>
                                      </p:cBhvr>
                                      <p:tavLst>
                                        <p:tav tm="0">
                                          <p:val>
                                            <p:strVal val="#ppt_h"/>
                                          </p:val>
                                        </p:tav>
                                        <p:tav tm="100000">
                                          <p:val>
                                            <p:strVal val="#ppt_h"/>
                                          </p:val>
                                        </p:tav>
                                      </p:tavLst>
                                    </p:anim>
                                    <p:animEffect transition="in" filter="fade">
                                      <p:cBhvr>
                                        <p:cTn id="24" dur="1000"/>
                                        <p:tgtEl>
                                          <p:spTgt spid="55298">
                                            <p:txEl>
                                              <p:pRg st="1" end="1"/>
                                            </p:txEl>
                                          </p:spTgt>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55298">
                                            <p:txEl>
                                              <p:pRg st="2" end="2"/>
                                            </p:txEl>
                                          </p:spTgt>
                                        </p:tgtEl>
                                        <p:attrNameLst>
                                          <p:attrName>style.visibility</p:attrName>
                                        </p:attrNameLst>
                                      </p:cBhvr>
                                      <p:to>
                                        <p:strVal val="visible"/>
                                      </p:to>
                                    </p:set>
                                    <p:anim calcmode="lin" valueType="num">
                                      <p:cBhvr>
                                        <p:cTn id="27" dur="1000" fill="hold"/>
                                        <p:tgtEl>
                                          <p:spTgt spid="55298">
                                            <p:txEl>
                                              <p:pRg st="2" end="2"/>
                                            </p:txEl>
                                          </p:spTgt>
                                        </p:tgtEl>
                                        <p:attrNameLst>
                                          <p:attrName>ppt_w</p:attrName>
                                        </p:attrNameLst>
                                      </p:cBhvr>
                                      <p:tavLst>
                                        <p:tav tm="0">
                                          <p:val>
                                            <p:strVal val="#ppt_w+.3"/>
                                          </p:val>
                                        </p:tav>
                                        <p:tav tm="100000">
                                          <p:val>
                                            <p:strVal val="#ppt_w"/>
                                          </p:val>
                                        </p:tav>
                                      </p:tavLst>
                                    </p:anim>
                                    <p:anim calcmode="lin" valueType="num">
                                      <p:cBhvr>
                                        <p:cTn id="28" dur="1000" fill="hold"/>
                                        <p:tgtEl>
                                          <p:spTgt spid="55298">
                                            <p:txEl>
                                              <p:pRg st="2" end="2"/>
                                            </p:txEl>
                                          </p:spTgt>
                                        </p:tgtEl>
                                        <p:attrNameLst>
                                          <p:attrName>ppt_h</p:attrName>
                                        </p:attrNameLst>
                                      </p:cBhvr>
                                      <p:tavLst>
                                        <p:tav tm="0">
                                          <p:val>
                                            <p:strVal val="#ppt_h"/>
                                          </p:val>
                                        </p:tav>
                                        <p:tav tm="100000">
                                          <p:val>
                                            <p:strVal val="#ppt_h"/>
                                          </p:val>
                                        </p:tav>
                                      </p:tavLst>
                                    </p:anim>
                                    <p:animEffect transition="in" filter="fade">
                                      <p:cBhvr>
                                        <p:cTn id="29" dur="1000"/>
                                        <p:tgtEl>
                                          <p:spTgt spid="55298">
                                            <p:txEl>
                                              <p:pRg st="2" end="2"/>
                                            </p:txEl>
                                          </p:spTgt>
                                        </p:tgtEl>
                                      </p:cBhvr>
                                    </p:animEffect>
                                  </p:childTnLst>
                                </p:cTn>
                              </p:par>
                              <p:par>
                                <p:cTn id="30" presetID="50" presetClass="entr" presetSubtype="0" decel="100000" fill="hold" nodeType="withEffect">
                                  <p:stCondLst>
                                    <p:cond delay="0"/>
                                  </p:stCondLst>
                                  <p:childTnLst>
                                    <p:set>
                                      <p:cBhvr>
                                        <p:cTn id="31" dur="1" fill="hold">
                                          <p:stCondLst>
                                            <p:cond delay="0"/>
                                          </p:stCondLst>
                                        </p:cTn>
                                        <p:tgtEl>
                                          <p:spTgt spid="55300"/>
                                        </p:tgtEl>
                                        <p:attrNameLst>
                                          <p:attrName>style.visibility</p:attrName>
                                        </p:attrNameLst>
                                      </p:cBhvr>
                                      <p:to>
                                        <p:strVal val="visible"/>
                                      </p:to>
                                    </p:set>
                                    <p:anim calcmode="lin" valueType="num">
                                      <p:cBhvr>
                                        <p:cTn id="32" dur="1000" fill="hold"/>
                                        <p:tgtEl>
                                          <p:spTgt spid="55300"/>
                                        </p:tgtEl>
                                        <p:attrNameLst>
                                          <p:attrName>ppt_w</p:attrName>
                                        </p:attrNameLst>
                                      </p:cBhvr>
                                      <p:tavLst>
                                        <p:tav tm="0">
                                          <p:val>
                                            <p:strVal val="#ppt_w+.3"/>
                                          </p:val>
                                        </p:tav>
                                        <p:tav tm="100000">
                                          <p:val>
                                            <p:strVal val="#ppt_w"/>
                                          </p:val>
                                        </p:tav>
                                      </p:tavLst>
                                    </p:anim>
                                    <p:anim calcmode="lin" valueType="num">
                                      <p:cBhvr>
                                        <p:cTn id="33" dur="1000" fill="hold"/>
                                        <p:tgtEl>
                                          <p:spTgt spid="55300"/>
                                        </p:tgtEl>
                                        <p:attrNameLst>
                                          <p:attrName>ppt_h</p:attrName>
                                        </p:attrNameLst>
                                      </p:cBhvr>
                                      <p:tavLst>
                                        <p:tav tm="0">
                                          <p:val>
                                            <p:strVal val="#ppt_h"/>
                                          </p:val>
                                        </p:tav>
                                        <p:tav tm="100000">
                                          <p:val>
                                            <p:strVal val="#ppt_h"/>
                                          </p:val>
                                        </p:tav>
                                      </p:tavLst>
                                    </p:anim>
                                    <p:animEffect transition="in" filter="fade">
                                      <p:cBhvr>
                                        <p:cTn id="34" dur="1000"/>
                                        <p:tgtEl>
                                          <p:spTgt spid="55300"/>
                                        </p:tgtEl>
                                      </p:cBhvr>
                                    </p:animEffect>
                                  </p:childTnLst>
                                </p:cTn>
                              </p:par>
                              <p:par>
                                <p:cTn id="35" presetID="50" presetClass="entr" presetSubtype="0" decel="100000" fill="hold" grpId="0" nodeType="withEffect">
                                  <p:stCondLst>
                                    <p:cond delay="0"/>
                                  </p:stCondLst>
                                  <p:childTnLst>
                                    <p:set>
                                      <p:cBhvr>
                                        <p:cTn id="36" dur="1" fill="hold">
                                          <p:stCondLst>
                                            <p:cond delay="0"/>
                                          </p:stCondLst>
                                        </p:cTn>
                                        <p:tgtEl>
                                          <p:spTgt spid="55298">
                                            <p:txEl>
                                              <p:pRg st="3" end="3"/>
                                            </p:txEl>
                                          </p:spTgt>
                                        </p:tgtEl>
                                        <p:attrNameLst>
                                          <p:attrName>style.visibility</p:attrName>
                                        </p:attrNameLst>
                                      </p:cBhvr>
                                      <p:to>
                                        <p:strVal val="visible"/>
                                      </p:to>
                                    </p:set>
                                    <p:anim calcmode="lin" valueType="num">
                                      <p:cBhvr>
                                        <p:cTn id="37" dur="1000" fill="hold"/>
                                        <p:tgtEl>
                                          <p:spTgt spid="55298">
                                            <p:txEl>
                                              <p:pRg st="3" end="3"/>
                                            </p:txEl>
                                          </p:spTgt>
                                        </p:tgtEl>
                                        <p:attrNameLst>
                                          <p:attrName>ppt_w</p:attrName>
                                        </p:attrNameLst>
                                      </p:cBhvr>
                                      <p:tavLst>
                                        <p:tav tm="0">
                                          <p:val>
                                            <p:strVal val="#ppt_w+.3"/>
                                          </p:val>
                                        </p:tav>
                                        <p:tav tm="100000">
                                          <p:val>
                                            <p:strVal val="#ppt_w"/>
                                          </p:val>
                                        </p:tav>
                                      </p:tavLst>
                                    </p:anim>
                                    <p:anim calcmode="lin" valueType="num">
                                      <p:cBhvr>
                                        <p:cTn id="38" dur="1000" fill="hold"/>
                                        <p:tgtEl>
                                          <p:spTgt spid="55298">
                                            <p:txEl>
                                              <p:pRg st="3" end="3"/>
                                            </p:txEl>
                                          </p:spTgt>
                                        </p:tgtEl>
                                        <p:attrNameLst>
                                          <p:attrName>ppt_h</p:attrName>
                                        </p:attrNameLst>
                                      </p:cBhvr>
                                      <p:tavLst>
                                        <p:tav tm="0">
                                          <p:val>
                                            <p:strVal val="#ppt_h"/>
                                          </p:val>
                                        </p:tav>
                                        <p:tav tm="100000">
                                          <p:val>
                                            <p:strVal val="#ppt_h"/>
                                          </p:val>
                                        </p:tav>
                                      </p:tavLst>
                                    </p:anim>
                                    <p:animEffect transition="in" filter="fade">
                                      <p:cBhvr>
                                        <p:cTn id="39" dur="1000"/>
                                        <p:tgtEl>
                                          <p:spTgt spid="55298">
                                            <p:txEl>
                                              <p:pRg st="3" end="3"/>
                                            </p:txEl>
                                          </p:spTgt>
                                        </p:tgtEl>
                                      </p:cBhvr>
                                    </p:animEffect>
                                  </p:childTnLst>
                                </p:cTn>
                              </p:par>
                              <p:par>
                                <p:cTn id="40" presetID="50" presetClass="entr" presetSubtype="0" decel="100000" fill="hold" grpId="0" nodeType="withEffect">
                                  <p:stCondLst>
                                    <p:cond delay="0"/>
                                  </p:stCondLst>
                                  <p:childTnLst>
                                    <p:set>
                                      <p:cBhvr>
                                        <p:cTn id="41" dur="1" fill="hold">
                                          <p:stCondLst>
                                            <p:cond delay="0"/>
                                          </p:stCondLst>
                                        </p:cTn>
                                        <p:tgtEl>
                                          <p:spTgt spid="55298">
                                            <p:txEl>
                                              <p:pRg st="4" end="4"/>
                                            </p:txEl>
                                          </p:spTgt>
                                        </p:tgtEl>
                                        <p:attrNameLst>
                                          <p:attrName>style.visibility</p:attrName>
                                        </p:attrNameLst>
                                      </p:cBhvr>
                                      <p:to>
                                        <p:strVal val="visible"/>
                                      </p:to>
                                    </p:set>
                                    <p:anim calcmode="lin" valueType="num">
                                      <p:cBhvr>
                                        <p:cTn id="42" dur="1000" fill="hold"/>
                                        <p:tgtEl>
                                          <p:spTgt spid="55298">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55298">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55298">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6" presetClass="entr" presetSubtype="0" fill="hold" grpId="0" nodeType="clickEffect">
                                  <p:stCondLst>
                                    <p:cond delay="0"/>
                                  </p:stCondLst>
                                  <p:iterate type="lt">
                                    <p:tmPct val="10000"/>
                                  </p:iterate>
                                  <p:childTnLst>
                                    <p:set>
                                      <p:cBhvr>
                                        <p:cTn id="48" dur="1" fill="hold">
                                          <p:stCondLst>
                                            <p:cond delay="0"/>
                                          </p:stCondLst>
                                        </p:cTn>
                                        <p:tgtEl>
                                          <p:spTgt spid="55303"/>
                                        </p:tgtEl>
                                        <p:attrNameLst>
                                          <p:attrName>style.visibility</p:attrName>
                                        </p:attrNameLst>
                                      </p:cBhvr>
                                      <p:to>
                                        <p:strVal val="visible"/>
                                      </p:to>
                                    </p:set>
                                    <p:anim by="(-#ppt_w*2)" calcmode="lin" valueType="num">
                                      <p:cBhvr rctx="PPT">
                                        <p:cTn id="49" dur="500" autoRev="1" fill="hold">
                                          <p:stCondLst>
                                            <p:cond delay="0"/>
                                          </p:stCondLst>
                                        </p:cTn>
                                        <p:tgtEl>
                                          <p:spTgt spid="55303"/>
                                        </p:tgtEl>
                                        <p:attrNameLst>
                                          <p:attrName>ppt_w</p:attrName>
                                        </p:attrNameLst>
                                      </p:cBhvr>
                                    </p:anim>
                                    <p:anim by="(#ppt_w*0.50)" calcmode="lin" valueType="num">
                                      <p:cBhvr>
                                        <p:cTn id="50" dur="500" decel="50000" autoRev="1" fill="hold">
                                          <p:stCondLst>
                                            <p:cond delay="0"/>
                                          </p:stCondLst>
                                        </p:cTn>
                                        <p:tgtEl>
                                          <p:spTgt spid="55303"/>
                                        </p:tgtEl>
                                        <p:attrNameLst>
                                          <p:attrName>ppt_x</p:attrName>
                                        </p:attrNameLst>
                                      </p:cBhvr>
                                    </p:anim>
                                    <p:anim from="(-#ppt_h/2)" to="(#ppt_y)" calcmode="lin" valueType="num">
                                      <p:cBhvr>
                                        <p:cTn id="51" dur="1000" fill="hold">
                                          <p:stCondLst>
                                            <p:cond delay="0"/>
                                          </p:stCondLst>
                                        </p:cTn>
                                        <p:tgtEl>
                                          <p:spTgt spid="55303"/>
                                        </p:tgtEl>
                                        <p:attrNameLst>
                                          <p:attrName>ppt_y</p:attrName>
                                        </p:attrNameLst>
                                      </p:cBhvr>
                                    </p:anim>
                                    <p:animRot by="21600000">
                                      <p:cBhvr>
                                        <p:cTn id="52" dur="1000" fill="hold">
                                          <p:stCondLst>
                                            <p:cond delay="0"/>
                                          </p:stCondLst>
                                        </p:cTn>
                                        <p:tgtEl>
                                          <p:spTgt spid="55303"/>
                                        </p:tgtEl>
                                        <p:attrNameLst>
                                          <p:attrName>r</p:attrName>
                                        </p:attrNameLst>
                                      </p:cBhvr>
                                    </p:animRot>
                                  </p:childTnLst>
                                </p:cTn>
                              </p:par>
                            </p:childTnLst>
                          </p:cTn>
                        </p:par>
                      </p:childTnLst>
                    </p:cTn>
                  </p:par>
                  <p:par>
                    <p:cTn id="53" fill="hold">
                      <p:stCondLst>
                        <p:cond delay="indefinite"/>
                      </p:stCondLst>
                      <p:childTnLst>
                        <p:par>
                          <p:cTn id="54" fill="hold">
                            <p:stCondLst>
                              <p:cond delay="0"/>
                            </p:stCondLst>
                            <p:childTnLst>
                              <p:par>
                                <p:cTn id="55" presetID="23" presetClass="entr" presetSubtype="32" fill="hold" grpId="0" nodeType="clickEffect">
                                  <p:stCondLst>
                                    <p:cond delay="0"/>
                                  </p:stCondLst>
                                  <p:childTnLst>
                                    <p:set>
                                      <p:cBhvr>
                                        <p:cTn id="56" dur="1" fill="hold">
                                          <p:stCondLst>
                                            <p:cond delay="0"/>
                                          </p:stCondLst>
                                        </p:cTn>
                                        <p:tgtEl>
                                          <p:spTgt spid="55318"/>
                                        </p:tgtEl>
                                        <p:attrNameLst>
                                          <p:attrName>style.visibility</p:attrName>
                                        </p:attrNameLst>
                                      </p:cBhvr>
                                      <p:to>
                                        <p:strVal val="visible"/>
                                      </p:to>
                                    </p:set>
                                    <p:anim calcmode="lin" valueType="num">
                                      <p:cBhvr>
                                        <p:cTn id="57" dur="1000" fill="hold"/>
                                        <p:tgtEl>
                                          <p:spTgt spid="55318"/>
                                        </p:tgtEl>
                                        <p:attrNameLst>
                                          <p:attrName>ppt_w</p:attrName>
                                        </p:attrNameLst>
                                      </p:cBhvr>
                                      <p:tavLst>
                                        <p:tav tm="0">
                                          <p:val>
                                            <p:strVal val="4*#ppt_w"/>
                                          </p:val>
                                        </p:tav>
                                        <p:tav tm="100000">
                                          <p:val>
                                            <p:strVal val="#ppt_w"/>
                                          </p:val>
                                        </p:tav>
                                      </p:tavLst>
                                    </p:anim>
                                    <p:anim calcmode="lin" valueType="num">
                                      <p:cBhvr>
                                        <p:cTn id="58" dur="1000" fill="hold"/>
                                        <p:tgtEl>
                                          <p:spTgt spid="55318"/>
                                        </p:tgtEl>
                                        <p:attrNameLst>
                                          <p:attrName>ppt_h</p:attrName>
                                        </p:attrNameLst>
                                      </p:cBhvr>
                                      <p:tavLst>
                                        <p:tav tm="0">
                                          <p:val>
                                            <p:strVal val="4*#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32" fill="hold" grpId="0" nodeType="clickEffect">
                                  <p:stCondLst>
                                    <p:cond delay="0"/>
                                  </p:stCondLst>
                                  <p:childTnLst>
                                    <p:set>
                                      <p:cBhvr>
                                        <p:cTn id="62" dur="1" fill="hold">
                                          <p:stCondLst>
                                            <p:cond delay="0"/>
                                          </p:stCondLst>
                                        </p:cTn>
                                        <p:tgtEl>
                                          <p:spTgt spid="55317"/>
                                        </p:tgtEl>
                                        <p:attrNameLst>
                                          <p:attrName>style.visibility</p:attrName>
                                        </p:attrNameLst>
                                      </p:cBhvr>
                                      <p:to>
                                        <p:strVal val="visible"/>
                                      </p:to>
                                    </p:set>
                                    <p:anim calcmode="lin" valueType="num">
                                      <p:cBhvr>
                                        <p:cTn id="63" dur="1000" fill="hold"/>
                                        <p:tgtEl>
                                          <p:spTgt spid="55317"/>
                                        </p:tgtEl>
                                        <p:attrNameLst>
                                          <p:attrName>ppt_w</p:attrName>
                                        </p:attrNameLst>
                                      </p:cBhvr>
                                      <p:tavLst>
                                        <p:tav tm="0">
                                          <p:val>
                                            <p:strVal val="4*#ppt_w"/>
                                          </p:val>
                                        </p:tav>
                                        <p:tav tm="100000">
                                          <p:val>
                                            <p:strVal val="#ppt_w"/>
                                          </p:val>
                                        </p:tav>
                                      </p:tavLst>
                                    </p:anim>
                                    <p:anim calcmode="lin" valueType="num">
                                      <p:cBhvr>
                                        <p:cTn id="64" dur="1000" fill="hold"/>
                                        <p:tgtEl>
                                          <p:spTgt spid="55317"/>
                                        </p:tgtEl>
                                        <p:attrNameLst>
                                          <p:attrName>ppt_h</p:attrName>
                                        </p:attrNameLst>
                                      </p:cBhvr>
                                      <p:tavLst>
                                        <p:tav tm="0">
                                          <p:val>
                                            <p:strVal val="4*#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23" presetClass="entr" presetSubtype="32" fill="hold" grpId="0" nodeType="clickEffect">
                                  <p:stCondLst>
                                    <p:cond delay="0"/>
                                  </p:stCondLst>
                                  <p:childTnLst>
                                    <p:set>
                                      <p:cBhvr>
                                        <p:cTn id="68" dur="1" fill="hold">
                                          <p:stCondLst>
                                            <p:cond delay="0"/>
                                          </p:stCondLst>
                                        </p:cTn>
                                        <p:tgtEl>
                                          <p:spTgt spid="55315"/>
                                        </p:tgtEl>
                                        <p:attrNameLst>
                                          <p:attrName>style.visibility</p:attrName>
                                        </p:attrNameLst>
                                      </p:cBhvr>
                                      <p:to>
                                        <p:strVal val="visible"/>
                                      </p:to>
                                    </p:set>
                                    <p:anim calcmode="lin" valueType="num">
                                      <p:cBhvr>
                                        <p:cTn id="69" dur="1000" fill="hold"/>
                                        <p:tgtEl>
                                          <p:spTgt spid="55315"/>
                                        </p:tgtEl>
                                        <p:attrNameLst>
                                          <p:attrName>ppt_w</p:attrName>
                                        </p:attrNameLst>
                                      </p:cBhvr>
                                      <p:tavLst>
                                        <p:tav tm="0">
                                          <p:val>
                                            <p:strVal val="4*#ppt_w"/>
                                          </p:val>
                                        </p:tav>
                                        <p:tav tm="100000">
                                          <p:val>
                                            <p:strVal val="#ppt_w"/>
                                          </p:val>
                                        </p:tav>
                                      </p:tavLst>
                                    </p:anim>
                                    <p:anim calcmode="lin" valueType="num">
                                      <p:cBhvr>
                                        <p:cTn id="70" dur="1000" fill="hold"/>
                                        <p:tgtEl>
                                          <p:spTgt spid="55315"/>
                                        </p:tgtEl>
                                        <p:attrNameLst>
                                          <p:attrName>ppt_h</p:attrName>
                                        </p:attrNameLst>
                                      </p:cBhvr>
                                      <p:tavLst>
                                        <p:tav tm="0">
                                          <p:val>
                                            <p:strVal val="4*#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23" presetClass="entr" presetSubtype="32" fill="hold" grpId="0" nodeType="clickEffect">
                                  <p:stCondLst>
                                    <p:cond delay="0"/>
                                  </p:stCondLst>
                                  <p:childTnLst>
                                    <p:set>
                                      <p:cBhvr>
                                        <p:cTn id="74" dur="1" fill="hold">
                                          <p:stCondLst>
                                            <p:cond delay="0"/>
                                          </p:stCondLst>
                                        </p:cTn>
                                        <p:tgtEl>
                                          <p:spTgt spid="55314"/>
                                        </p:tgtEl>
                                        <p:attrNameLst>
                                          <p:attrName>style.visibility</p:attrName>
                                        </p:attrNameLst>
                                      </p:cBhvr>
                                      <p:to>
                                        <p:strVal val="visible"/>
                                      </p:to>
                                    </p:set>
                                    <p:anim calcmode="lin" valueType="num">
                                      <p:cBhvr>
                                        <p:cTn id="75" dur="1000" fill="hold"/>
                                        <p:tgtEl>
                                          <p:spTgt spid="55314"/>
                                        </p:tgtEl>
                                        <p:attrNameLst>
                                          <p:attrName>ppt_w</p:attrName>
                                        </p:attrNameLst>
                                      </p:cBhvr>
                                      <p:tavLst>
                                        <p:tav tm="0">
                                          <p:val>
                                            <p:strVal val="4*#ppt_w"/>
                                          </p:val>
                                        </p:tav>
                                        <p:tav tm="100000">
                                          <p:val>
                                            <p:strVal val="#ppt_w"/>
                                          </p:val>
                                        </p:tav>
                                      </p:tavLst>
                                    </p:anim>
                                    <p:anim calcmode="lin" valueType="num">
                                      <p:cBhvr>
                                        <p:cTn id="76" dur="1000" fill="hold"/>
                                        <p:tgtEl>
                                          <p:spTgt spid="55314"/>
                                        </p:tgtEl>
                                        <p:attrNameLst>
                                          <p:attrName>ppt_h</p:attrName>
                                        </p:attrNameLst>
                                      </p:cBhvr>
                                      <p:tavLst>
                                        <p:tav tm="0">
                                          <p:val>
                                            <p:strVal val="4*#ppt_h"/>
                                          </p:val>
                                        </p:tav>
                                        <p:tav tm="100000">
                                          <p:val>
                                            <p:strVal val="#ppt_h"/>
                                          </p:val>
                                        </p:tav>
                                      </p:tavLst>
                                    </p:anim>
                                  </p:childTnLst>
                                </p:cTn>
                              </p:par>
                              <p:par>
                                <p:cTn id="77" presetID="23" presetClass="entr" presetSubtype="32" fill="hold" grpId="0" nodeType="withEffect">
                                  <p:stCondLst>
                                    <p:cond delay="0"/>
                                  </p:stCondLst>
                                  <p:childTnLst>
                                    <p:set>
                                      <p:cBhvr>
                                        <p:cTn id="78" dur="1" fill="hold">
                                          <p:stCondLst>
                                            <p:cond delay="0"/>
                                          </p:stCondLst>
                                        </p:cTn>
                                        <p:tgtEl>
                                          <p:spTgt spid="55313"/>
                                        </p:tgtEl>
                                        <p:attrNameLst>
                                          <p:attrName>style.visibility</p:attrName>
                                        </p:attrNameLst>
                                      </p:cBhvr>
                                      <p:to>
                                        <p:strVal val="visible"/>
                                      </p:to>
                                    </p:set>
                                    <p:anim calcmode="lin" valueType="num">
                                      <p:cBhvr>
                                        <p:cTn id="79" dur="1000" fill="hold"/>
                                        <p:tgtEl>
                                          <p:spTgt spid="55313"/>
                                        </p:tgtEl>
                                        <p:attrNameLst>
                                          <p:attrName>ppt_w</p:attrName>
                                        </p:attrNameLst>
                                      </p:cBhvr>
                                      <p:tavLst>
                                        <p:tav tm="0">
                                          <p:val>
                                            <p:strVal val="4*#ppt_w"/>
                                          </p:val>
                                        </p:tav>
                                        <p:tav tm="100000">
                                          <p:val>
                                            <p:strVal val="#ppt_w"/>
                                          </p:val>
                                        </p:tav>
                                      </p:tavLst>
                                    </p:anim>
                                    <p:anim calcmode="lin" valueType="num">
                                      <p:cBhvr>
                                        <p:cTn id="80" dur="1000" fill="hold"/>
                                        <p:tgtEl>
                                          <p:spTgt spid="5531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animBg="1"/>
      <p:bldP spid="55299" grpId="0" animBg="1"/>
      <p:bldP spid="55303" grpId="0" animBg="1"/>
      <p:bldP spid="55313" grpId="0" animBg="1"/>
      <p:bldP spid="55314" grpId="0" animBg="1"/>
      <p:bldP spid="55315" grpId="0" animBg="1"/>
      <p:bldP spid="55317" grpId="0" animBg="1"/>
      <p:bldP spid="553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fld id="{F21E7D55-3AFC-4AFA-B0FF-F249EAB3DF03}" type="slidenum">
              <a:rPr lang="en-GB"/>
              <a:pPr/>
              <a:t>10</a:t>
            </a:fld>
            <a:endParaRPr lang="en-GB"/>
          </a:p>
        </p:txBody>
      </p:sp>
      <p:sp>
        <p:nvSpPr>
          <p:cNvPr id="21506" name="Rectangle 2"/>
          <p:cNvSpPr>
            <a:spLocks noGrp="1" noChangeArrowheads="1"/>
          </p:cNvSpPr>
          <p:nvPr>
            <p:ph type="title"/>
          </p:nvPr>
        </p:nvSpPr>
        <p:spPr>
          <a:xfrm>
            <a:off x="1147763" y="0"/>
            <a:ext cx="7385050" cy="1509713"/>
          </a:xfrm>
        </p:spPr>
        <p:txBody>
          <a:bodyPr/>
          <a:lstStyle/>
          <a:p>
            <a:r>
              <a:rPr lang="en-GB" sz="4800" b="1" dirty="0" smtClean="0">
                <a:solidFill>
                  <a:schemeClr val="accent1"/>
                </a:solidFill>
                <a:effectLst>
                  <a:outerShdw blurRad="38100" dist="38100" dir="2700000" algn="tl">
                    <a:srgbClr val="C0C0C0"/>
                  </a:outerShdw>
                </a:effectLst>
              </a:rPr>
              <a:t>Examples</a:t>
            </a:r>
            <a:endParaRPr lang="en-GB" sz="4800" b="1" dirty="0">
              <a:solidFill>
                <a:schemeClr val="accent1"/>
              </a:solidFill>
              <a:effectLst>
                <a:outerShdw blurRad="38100" dist="38100" dir="2700000" algn="tl">
                  <a:srgbClr val="C0C0C0"/>
                </a:outerShdw>
              </a:effectLst>
            </a:endParaRPr>
          </a:p>
        </p:txBody>
      </p:sp>
      <p:sp>
        <p:nvSpPr>
          <p:cNvPr id="21508" name="Rectangle 4"/>
          <p:cNvSpPr>
            <a:spLocks noChangeArrowheads="1"/>
          </p:cNvSpPr>
          <p:nvPr/>
        </p:nvSpPr>
        <p:spPr bwMode="auto">
          <a:xfrm>
            <a:off x="1403350" y="1785926"/>
            <a:ext cx="2376488" cy="720725"/>
          </a:xfrm>
          <a:prstGeom prst="rect">
            <a:avLst/>
          </a:prstGeom>
          <a:solidFill>
            <a:srgbClr val="FFFF99"/>
          </a:solidFill>
          <a:ln w="9525">
            <a:solidFill>
              <a:srgbClr val="424262"/>
            </a:solidFill>
            <a:miter lim="800000"/>
            <a:headEnd/>
            <a:tailEnd/>
          </a:ln>
          <a:effectLst/>
        </p:spPr>
        <p:txBody>
          <a:bodyPr/>
          <a:lstStyle/>
          <a:p>
            <a:pPr marL="447675" indent="-447675">
              <a:spcBef>
                <a:spcPct val="20000"/>
              </a:spcBef>
              <a:buClr>
                <a:schemeClr val="accent1"/>
              </a:buClr>
              <a:buSzPct val="70000"/>
              <a:buFont typeface="Wingdings" pitchFamily="2" charset="2"/>
              <a:buNone/>
            </a:pPr>
            <a:r>
              <a:rPr lang="en-GB" sz="3600" b="1" dirty="0">
                <a:solidFill>
                  <a:srgbClr val="424262"/>
                </a:solidFill>
                <a:effectLst>
                  <a:outerShdw blurRad="38100" dist="38100" dir="2700000" algn="tl">
                    <a:srgbClr val="000000"/>
                  </a:outerShdw>
                </a:effectLst>
              </a:rPr>
              <a:t>shampoo</a:t>
            </a:r>
          </a:p>
        </p:txBody>
      </p:sp>
      <p:sp>
        <p:nvSpPr>
          <p:cNvPr id="21509" name="Rectangle 5"/>
          <p:cNvSpPr>
            <a:spLocks noChangeArrowheads="1"/>
          </p:cNvSpPr>
          <p:nvPr/>
        </p:nvSpPr>
        <p:spPr bwMode="auto">
          <a:xfrm>
            <a:off x="5291138" y="1785926"/>
            <a:ext cx="2376487" cy="720725"/>
          </a:xfrm>
          <a:prstGeom prst="rect">
            <a:avLst/>
          </a:prstGeom>
          <a:solidFill>
            <a:srgbClr val="FFFF99"/>
          </a:solidFill>
          <a:ln w="9525">
            <a:solidFill>
              <a:srgbClr val="424262"/>
            </a:solidFill>
            <a:miter lim="800000"/>
            <a:headEnd/>
            <a:tailEnd/>
          </a:ln>
          <a:effectLst/>
        </p:spPr>
        <p:txBody>
          <a:bodyPr/>
          <a:lstStyle/>
          <a:p>
            <a:pPr marL="447675" indent="-447675" algn="ctr">
              <a:spcBef>
                <a:spcPct val="20000"/>
              </a:spcBef>
              <a:buClr>
                <a:schemeClr val="accent1"/>
              </a:buClr>
              <a:buSzPct val="70000"/>
              <a:buFont typeface="Wingdings" pitchFamily="2" charset="2"/>
              <a:buNone/>
            </a:pPr>
            <a:r>
              <a:rPr lang="en-GB" sz="3600" b="1">
                <a:solidFill>
                  <a:srgbClr val="424262"/>
                </a:solidFill>
                <a:effectLst>
                  <a:outerShdw blurRad="38100" dist="38100" dir="2700000" algn="tl">
                    <a:srgbClr val="000000"/>
                  </a:outerShdw>
                </a:effectLst>
              </a:rPr>
              <a:t>Hindi</a:t>
            </a:r>
          </a:p>
        </p:txBody>
      </p:sp>
      <p:sp>
        <p:nvSpPr>
          <p:cNvPr id="21510" name="AutoShape 6"/>
          <p:cNvSpPr>
            <a:spLocks noChangeArrowheads="1"/>
          </p:cNvSpPr>
          <p:nvPr/>
        </p:nvSpPr>
        <p:spPr bwMode="auto">
          <a:xfrm>
            <a:off x="4067175" y="1928802"/>
            <a:ext cx="792163" cy="431800"/>
          </a:xfrm>
          <a:prstGeom prst="rightArrow">
            <a:avLst>
              <a:gd name="adj1" fmla="val 50000"/>
              <a:gd name="adj2" fmla="val 45864"/>
            </a:avLst>
          </a:prstGeom>
          <a:solidFill>
            <a:schemeClr val="accent1"/>
          </a:solidFill>
          <a:ln w="9525">
            <a:solidFill>
              <a:schemeClr val="tx1"/>
            </a:solidFill>
            <a:miter lim="800000"/>
            <a:headEnd/>
            <a:tailEnd/>
          </a:ln>
          <a:effectLst/>
        </p:spPr>
        <p:txBody>
          <a:bodyPr wrap="none" anchor="ctr"/>
          <a:lstStyle/>
          <a:p>
            <a:endParaRPr lang="ar-SA"/>
          </a:p>
        </p:txBody>
      </p:sp>
      <p:sp>
        <p:nvSpPr>
          <p:cNvPr id="21511" name="Rectangle 7"/>
          <p:cNvSpPr>
            <a:spLocks noChangeArrowheads="1"/>
          </p:cNvSpPr>
          <p:nvPr/>
        </p:nvSpPr>
        <p:spPr bwMode="auto">
          <a:xfrm>
            <a:off x="1403350" y="3000372"/>
            <a:ext cx="2376488" cy="720725"/>
          </a:xfrm>
          <a:prstGeom prst="rect">
            <a:avLst/>
          </a:prstGeom>
          <a:solidFill>
            <a:srgbClr val="FFFF99"/>
          </a:solidFill>
          <a:ln w="9525">
            <a:solidFill>
              <a:srgbClr val="424262"/>
            </a:solidFill>
            <a:miter lim="800000"/>
            <a:headEnd/>
            <a:tailEnd/>
          </a:ln>
          <a:effectLst/>
        </p:spPr>
        <p:txBody>
          <a:bodyPr/>
          <a:lstStyle/>
          <a:p>
            <a:pPr marL="447675" indent="-447675" algn="ctr">
              <a:spcBef>
                <a:spcPct val="20000"/>
              </a:spcBef>
              <a:buClr>
                <a:schemeClr val="accent1"/>
              </a:buClr>
              <a:buSzPct val="70000"/>
              <a:buFont typeface="Wingdings" pitchFamily="2" charset="2"/>
              <a:buNone/>
            </a:pPr>
            <a:r>
              <a:rPr lang="en-GB" sz="3600" b="1">
                <a:solidFill>
                  <a:srgbClr val="424262"/>
                </a:solidFill>
                <a:effectLst>
                  <a:outerShdw blurRad="38100" dist="38100" dir="2700000" algn="tl">
                    <a:srgbClr val="000000"/>
                  </a:outerShdw>
                </a:effectLst>
              </a:rPr>
              <a:t>amen</a:t>
            </a:r>
          </a:p>
        </p:txBody>
      </p:sp>
      <p:sp>
        <p:nvSpPr>
          <p:cNvPr id="21512" name="AutoShape 8"/>
          <p:cNvSpPr>
            <a:spLocks noChangeArrowheads="1"/>
          </p:cNvSpPr>
          <p:nvPr/>
        </p:nvSpPr>
        <p:spPr bwMode="auto">
          <a:xfrm>
            <a:off x="4071934" y="3143248"/>
            <a:ext cx="792163" cy="431800"/>
          </a:xfrm>
          <a:prstGeom prst="rightArrow">
            <a:avLst>
              <a:gd name="adj1" fmla="val 50000"/>
              <a:gd name="adj2" fmla="val 45864"/>
            </a:avLst>
          </a:prstGeom>
          <a:solidFill>
            <a:schemeClr val="accent1"/>
          </a:solidFill>
          <a:ln w="9525">
            <a:solidFill>
              <a:schemeClr val="tx1"/>
            </a:solidFill>
            <a:miter lim="800000"/>
            <a:headEnd/>
            <a:tailEnd/>
          </a:ln>
          <a:effectLst/>
        </p:spPr>
        <p:txBody>
          <a:bodyPr wrap="none" anchor="ctr"/>
          <a:lstStyle/>
          <a:p>
            <a:endParaRPr lang="ar-SA"/>
          </a:p>
        </p:txBody>
      </p:sp>
      <p:sp>
        <p:nvSpPr>
          <p:cNvPr id="21514" name="Rectangle 10"/>
          <p:cNvSpPr>
            <a:spLocks noChangeArrowheads="1"/>
          </p:cNvSpPr>
          <p:nvPr/>
        </p:nvSpPr>
        <p:spPr bwMode="auto">
          <a:xfrm>
            <a:off x="5292725" y="3000372"/>
            <a:ext cx="2376488" cy="720725"/>
          </a:xfrm>
          <a:prstGeom prst="rect">
            <a:avLst/>
          </a:prstGeom>
          <a:solidFill>
            <a:srgbClr val="FFFF99"/>
          </a:solidFill>
          <a:ln w="9525">
            <a:solidFill>
              <a:srgbClr val="424262"/>
            </a:solidFill>
            <a:miter lim="800000"/>
            <a:headEnd/>
            <a:tailEnd/>
          </a:ln>
          <a:effectLst/>
        </p:spPr>
        <p:txBody>
          <a:bodyPr/>
          <a:lstStyle/>
          <a:p>
            <a:pPr marL="447675" indent="-447675" algn="ctr">
              <a:spcBef>
                <a:spcPct val="20000"/>
              </a:spcBef>
              <a:buClr>
                <a:schemeClr val="accent1"/>
              </a:buClr>
              <a:buSzPct val="70000"/>
              <a:buFont typeface="Wingdings" pitchFamily="2" charset="2"/>
              <a:buNone/>
            </a:pPr>
            <a:r>
              <a:rPr lang="en-GB" sz="3600" b="1">
                <a:solidFill>
                  <a:srgbClr val="424262"/>
                </a:solidFill>
                <a:effectLst>
                  <a:outerShdw blurRad="38100" dist="38100" dir="2700000" algn="tl">
                    <a:srgbClr val="000000"/>
                  </a:outerShdw>
                </a:effectLst>
              </a:rPr>
              <a:t>Hebrew</a:t>
            </a:r>
          </a:p>
        </p:txBody>
      </p:sp>
      <p:sp>
        <p:nvSpPr>
          <p:cNvPr id="21515" name="Rectangle 11"/>
          <p:cNvSpPr>
            <a:spLocks noChangeArrowheads="1"/>
          </p:cNvSpPr>
          <p:nvPr/>
        </p:nvSpPr>
        <p:spPr bwMode="auto">
          <a:xfrm>
            <a:off x="1403350" y="4286256"/>
            <a:ext cx="2376488" cy="720725"/>
          </a:xfrm>
          <a:prstGeom prst="rect">
            <a:avLst/>
          </a:prstGeom>
          <a:solidFill>
            <a:srgbClr val="FFFF99"/>
          </a:solidFill>
          <a:ln w="9525">
            <a:solidFill>
              <a:srgbClr val="424262"/>
            </a:solidFill>
            <a:miter lim="800000"/>
            <a:headEnd/>
            <a:tailEnd/>
          </a:ln>
          <a:effectLst/>
        </p:spPr>
        <p:txBody>
          <a:bodyPr/>
          <a:lstStyle/>
          <a:p>
            <a:pPr marL="447675" indent="-447675" algn="ctr">
              <a:spcBef>
                <a:spcPct val="20000"/>
              </a:spcBef>
              <a:buClr>
                <a:schemeClr val="accent1"/>
              </a:buClr>
              <a:buSzPct val="70000"/>
              <a:buFont typeface="Wingdings" pitchFamily="2" charset="2"/>
              <a:buNone/>
            </a:pPr>
            <a:r>
              <a:rPr lang="en-GB" sz="3600" b="1">
                <a:solidFill>
                  <a:srgbClr val="424262"/>
                </a:solidFill>
                <a:effectLst>
                  <a:outerShdw blurRad="38100" dist="38100" dir="2700000" algn="tl">
                    <a:srgbClr val="000000"/>
                  </a:outerShdw>
                </a:effectLst>
              </a:rPr>
              <a:t>ketchup</a:t>
            </a:r>
          </a:p>
        </p:txBody>
      </p:sp>
      <p:sp>
        <p:nvSpPr>
          <p:cNvPr id="21516" name="AutoShape 12"/>
          <p:cNvSpPr>
            <a:spLocks noChangeArrowheads="1"/>
          </p:cNvSpPr>
          <p:nvPr/>
        </p:nvSpPr>
        <p:spPr bwMode="auto">
          <a:xfrm>
            <a:off x="4067175" y="4354522"/>
            <a:ext cx="792163" cy="431800"/>
          </a:xfrm>
          <a:prstGeom prst="rightArrow">
            <a:avLst>
              <a:gd name="adj1" fmla="val 50000"/>
              <a:gd name="adj2" fmla="val 45864"/>
            </a:avLst>
          </a:prstGeom>
          <a:solidFill>
            <a:schemeClr val="accent1"/>
          </a:solidFill>
          <a:ln w="9525">
            <a:solidFill>
              <a:schemeClr val="tx1"/>
            </a:solidFill>
            <a:miter lim="800000"/>
            <a:headEnd/>
            <a:tailEnd/>
          </a:ln>
          <a:effectLst/>
        </p:spPr>
        <p:txBody>
          <a:bodyPr wrap="none" anchor="ctr"/>
          <a:lstStyle/>
          <a:p>
            <a:endParaRPr lang="ar-SA"/>
          </a:p>
        </p:txBody>
      </p:sp>
      <p:sp>
        <p:nvSpPr>
          <p:cNvPr id="21517" name="Rectangle 13"/>
          <p:cNvSpPr>
            <a:spLocks noChangeArrowheads="1"/>
          </p:cNvSpPr>
          <p:nvPr/>
        </p:nvSpPr>
        <p:spPr bwMode="auto">
          <a:xfrm>
            <a:off x="5292725" y="4208473"/>
            <a:ext cx="2376488" cy="720725"/>
          </a:xfrm>
          <a:prstGeom prst="rect">
            <a:avLst/>
          </a:prstGeom>
          <a:solidFill>
            <a:srgbClr val="FFFF99"/>
          </a:solidFill>
          <a:ln w="9525">
            <a:solidFill>
              <a:srgbClr val="424262"/>
            </a:solidFill>
            <a:miter lim="800000"/>
            <a:headEnd/>
            <a:tailEnd/>
          </a:ln>
          <a:effectLst/>
        </p:spPr>
        <p:txBody>
          <a:bodyPr/>
          <a:lstStyle/>
          <a:p>
            <a:pPr marL="447675" indent="-447675" algn="ctr">
              <a:spcBef>
                <a:spcPct val="20000"/>
              </a:spcBef>
              <a:buClr>
                <a:schemeClr val="accent1"/>
              </a:buClr>
              <a:buSzPct val="70000"/>
              <a:buFont typeface="Wingdings" pitchFamily="2" charset="2"/>
              <a:buNone/>
            </a:pPr>
            <a:r>
              <a:rPr lang="en-GB" sz="3600" b="1">
                <a:solidFill>
                  <a:srgbClr val="424262"/>
                </a:solidFill>
                <a:effectLst>
                  <a:outerShdw blurRad="38100" dist="38100" dir="2700000" algn="tl">
                    <a:srgbClr val="000000"/>
                  </a:outerShdw>
                </a:effectLst>
              </a:rPr>
              <a:t>Chinese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1000"/>
                                        <p:tgtEl>
                                          <p:spTgt spid="21506"/>
                                        </p:tgtEl>
                                      </p:cBhvr>
                                    </p:animEffect>
                                    <p:anim calcmode="lin" valueType="num">
                                      <p:cBhvr>
                                        <p:cTn id="8" dur="1000" fill="hold"/>
                                        <p:tgtEl>
                                          <p:spTgt spid="21506"/>
                                        </p:tgtEl>
                                        <p:attrNameLst>
                                          <p:attrName>ppt_x</p:attrName>
                                        </p:attrNameLst>
                                      </p:cBhvr>
                                      <p:tavLst>
                                        <p:tav tm="0">
                                          <p:val>
                                            <p:strVal val="#ppt_x"/>
                                          </p:val>
                                        </p:tav>
                                        <p:tav tm="100000">
                                          <p:val>
                                            <p:strVal val="#ppt_x"/>
                                          </p:val>
                                        </p:tav>
                                      </p:tavLst>
                                    </p:anim>
                                    <p:anim calcmode="lin" valueType="num">
                                      <p:cBhvr>
                                        <p:cTn id="9" dur="900" decel="100000" fill="hold"/>
                                        <p:tgtEl>
                                          <p:spTgt spid="2150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150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21508"/>
                                        </p:tgtEl>
                                        <p:attrNameLst>
                                          <p:attrName>style.visibility</p:attrName>
                                        </p:attrNameLst>
                                      </p:cBhvr>
                                      <p:to>
                                        <p:strVal val="visible"/>
                                      </p:to>
                                    </p:set>
                                    <p:anim calcmode="lin" valueType="num">
                                      <p:cBhvr>
                                        <p:cTn id="15" dur="1000" fill="hold"/>
                                        <p:tgtEl>
                                          <p:spTgt spid="21508"/>
                                        </p:tgtEl>
                                        <p:attrNameLst>
                                          <p:attrName>ppt_w</p:attrName>
                                        </p:attrNameLst>
                                      </p:cBhvr>
                                      <p:tavLst>
                                        <p:tav tm="0">
                                          <p:val>
                                            <p:strVal val="#ppt_w+.3"/>
                                          </p:val>
                                        </p:tav>
                                        <p:tav tm="100000">
                                          <p:val>
                                            <p:strVal val="#ppt_w"/>
                                          </p:val>
                                        </p:tav>
                                      </p:tavLst>
                                    </p:anim>
                                    <p:anim calcmode="lin" valueType="num">
                                      <p:cBhvr>
                                        <p:cTn id="16" dur="1000" fill="hold"/>
                                        <p:tgtEl>
                                          <p:spTgt spid="21508"/>
                                        </p:tgtEl>
                                        <p:attrNameLst>
                                          <p:attrName>ppt_h</p:attrName>
                                        </p:attrNameLst>
                                      </p:cBhvr>
                                      <p:tavLst>
                                        <p:tav tm="0">
                                          <p:val>
                                            <p:strVal val="#ppt_h"/>
                                          </p:val>
                                        </p:tav>
                                        <p:tav tm="100000">
                                          <p:val>
                                            <p:strVal val="#ppt_h"/>
                                          </p:val>
                                        </p:tav>
                                      </p:tavLst>
                                    </p:anim>
                                    <p:animEffect transition="in" filter="fade">
                                      <p:cBhvr>
                                        <p:cTn id="17" dur="1000"/>
                                        <p:tgtEl>
                                          <p:spTgt spid="21508"/>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21510"/>
                                        </p:tgtEl>
                                        <p:attrNameLst>
                                          <p:attrName>style.visibility</p:attrName>
                                        </p:attrNameLst>
                                      </p:cBhvr>
                                      <p:to>
                                        <p:strVal val="visible"/>
                                      </p:to>
                                    </p:set>
                                    <p:anim calcmode="lin" valueType="num">
                                      <p:cBhvr>
                                        <p:cTn id="22" dur="1000" fill="hold"/>
                                        <p:tgtEl>
                                          <p:spTgt spid="21510"/>
                                        </p:tgtEl>
                                        <p:attrNameLst>
                                          <p:attrName>ppt_x</p:attrName>
                                        </p:attrNameLst>
                                      </p:cBhvr>
                                      <p:tavLst>
                                        <p:tav tm="0">
                                          <p:val>
                                            <p:strVal val="#ppt_x-.2"/>
                                          </p:val>
                                        </p:tav>
                                        <p:tav tm="100000">
                                          <p:val>
                                            <p:strVal val="#ppt_x"/>
                                          </p:val>
                                        </p:tav>
                                      </p:tavLst>
                                    </p:anim>
                                    <p:anim calcmode="lin" valueType="num">
                                      <p:cBhvr>
                                        <p:cTn id="23" dur="1000" fill="hold"/>
                                        <p:tgtEl>
                                          <p:spTgt spid="21510"/>
                                        </p:tgtEl>
                                        <p:attrNameLst>
                                          <p:attrName>ppt_y</p:attrName>
                                        </p:attrNameLst>
                                      </p:cBhvr>
                                      <p:tavLst>
                                        <p:tav tm="0">
                                          <p:val>
                                            <p:strVal val="#ppt_y"/>
                                          </p:val>
                                        </p:tav>
                                        <p:tav tm="100000">
                                          <p:val>
                                            <p:strVal val="#ppt_y"/>
                                          </p:val>
                                        </p:tav>
                                      </p:tavLst>
                                    </p:anim>
                                    <p:animEffect transition="in" filter="wipe(right)" prLst="gradientSize: 0.1">
                                      <p:cBhvr>
                                        <p:cTn id="24" dur="1000"/>
                                        <p:tgtEl>
                                          <p:spTgt spid="21510"/>
                                        </p:tgtEl>
                                      </p:cBhvr>
                                    </p:animEffect>
                                  </p:childTnLst>
                                </p:cTn>
                              </p:par>
                            </p:childTnLst>
                          </p:cTn>
                        </p:par>
                      </p:childTnLst>
                    </p:cTn>
                  </p:par>
                  <p:par>
                    <p:cTn id="25" fill="hold">
                      <p:stCondLst>
                        <p:cond delay="indefinite"/>
                      </p:stCondLst>
                      <p:childTnLst>
                        <p:par>
                          <p:cTn id="26" fill="hold">
                            <p:stCondLst>
                              <p:cond delay="0"/>
                            </p:stCondLst>
                            <p:childTnLst>
                              <p:par>
                                <p:cTn id="27" presetID="50" presetClass="entr" presetSubtype="0" decel="100000" fill="hold" grpId="0" nodeType="clickEffect">
                                  <p:stCondLst>
                                    <p:cond delay="0"/>
                                  </p:stCondLst>
                                  <p:childTnLst>
                                    <p:set>
                                      <p:cBhvr>
                                        <p:cTn id="28" dur="1" fill="hold">
                                          <p:stCondLst>
                                            <p:cond delay="0"/>
                                          </p:stCondLst>
                                        </p:cTn>
                                        <p:tgtEl>
                                          <p:spTgt spid="21509"/>
                                        </p:tgtEl>
                                        <p:attrNameLst>
                                          <p:attrName>style.visibility</p:attrName>
                                        </p:attrNameLst>
                                      </p:cBhvr>
                                      <p:to>
                                        <p:strVal val="visible"/>
                                      </p:to>
                                    </p:set>
                                    <p:anim calcmode="lin" valueType="num">
                                      <p:cBhvr>
                                        <p:cTn id="29" dur="1000" fill="hold"/>
                                        <p:tgtEl>
                                          <p:spTgt spid="21509"/>
                                        </p:tgtEl>
                                        <p:attrNameLst>
                                          <p:attrName>ppt_w</p:attrName>
                                        </p:attrNameLst>
                                      </p:cBhvr>
                                      <p:tavLst>
                                        <p:tav tm="0">
                                          <p:val>
                                            <p:strVal val="#ppt_w+.3"/>
                                          </p:val>
                                        </p:tav>
                                        <p:tav tm="100000">
                                          <p:val>
                                            <p:strVal val="#ppt_w"/>
                                          </p:val>
                                        </p:tav>
                                      </p:tavLst>
                                    </p:anim>
                                    <p:anim calcmode="lin" valueType="num">
                                      <p:cBhvr>
                                        <p:cTn id="30" dur="1000" fill="hold"/>
                                        <p:tgtEl>
                                          <p:spTgt spid="21509"/>
                                        </p:tgtEl>
                                        <p:attrNameLst>
                                          <p:attrName>ppt_h</p:attrName>
                                        </p:attrNameLst>
                                      </p:cBhvr>
                                      <p:tavLst>
                                        <p:tav tm="0">
                                          <p:val>
                                            <p:strVal val="#ppt_h"/>
                                          </p:val>
                                        </p:tav>
                                        <p:tav tm="100000">
                                          <p:val>
                                            <p:strVal val="#ppt_h"/>
                                          </p:val>
                                        </p:tav>
                                      </p:tavLst>
                                    </p:anim>
                                    <p:animEffect transition="in" filter="fade">
                                      <p:cBhvr>
                                        <p:cTn id="31" dur="1000"/>
                                        <p:tgtEl>
                                          <p:spTgt spid="21509"/>
                                        </p:tgtEl>
                                      </p:cBhvr>
                                    </p:animEffect>
                                  </p:childTnLst>
                                </p:cTn>
                              </p:par>
                            </p:childTnLst>
                          </p:cTn>
                        </p:par>
                      </p:childTnLst>
                    </p:cTn>
                  </p:par>
                  <p:par>
                    <p:cTn id="32" fill="hold">
                      <p:stCondLst>
                        <p:cond delay="indefinite"/>
                      </p:stCondLst>
                      <p:childTnLst>
                        <p:par>
                          <p:cTn id="33" fill="hold">
                            <p:stCondLst>
                              <p:cond delay="0"/>
                            </p:stCondLst>
                            <p:childTnLst>
                              <p:par>
                                <p:cTn id="34" presetID="50" presetClass="entr" presetSubtype="0" decel="100000" fill="hold" grpId="0" nodeType="clickEffect">
                                  <p:stCondLst>
                                    <p:cond delay="0"/>
                                  </p:stCondLst>
                                  <p:childTnLst>
                                    <p:set>
                                      <p:cBhvr>
                                        <p:cTn id="35" dur="1" fill="hold">
                                          <p:stCondLst>
                                            <p:cond delay="0"/>
                                          </p:stCondLst>
                                        </p:cTn>
                                        <p:tgtEl>
                                          <p:spTgt spid="21511"/>
                                        </p:tgtEl>
                                        <p:attrNameLst>
                                          <p:attrName>style.visibility</p:attrName>
                                        </p:attrNameLst>
                                      </p:cBhvr>
                                      <p:to>
                                        <p:strVal val="visible"/>
                                      </p:to>
                                    </p:set>
                                    <p:anim calcmode="lin" valueType="num">
                                      <p:cBhvr>
                                        <p:cTn id="36" dur="1000" fill="hold"/>
                                        <p:tgtEl>
                                          <p:spTgt spid="21511"/>
                                        </p:tgtEl>
                                        <p:attrNameLst>
                                          <p:attrName>ppt_w</p:attrName>
                                        </p:attrNameLst>
                                      </p:cBhvr>
                                      <p:tavLst>
                                        <p:tav tm="0">
                                          <p:val>
                                            <p:strVal val="#ppt_w+.3"/>
                                          </p:val>
                                        </p:tav>
                                        <p:tav tm="100000">
                                          <p:val>
                                            <p:strVal val="#ppt_w"/>
                                          </p:val>
                                        </p:tav>
                                      </p:tavLst>
                                    </p:anim>
                                    <p:anim calcmode="lin" valueType="num">
                                      <p:cBhvr>
                                        <p:cTn id="37" dur="1000" fill="hold"/>
                                        <p:tgtEl>
                                          <p:spTgt spid="21511"/>
                                        </p:tgtEl>
                                        <p:attrNameLst>
                                          <p:attrName>ppt_h</p:attrName>
                                        </p:attrNameLst>
                                      </p:cBhvr>
                                      <p:tavLst>
                                        <p:tav tm="0">
                                          <p:val>
                                            <p:strVal val="#ppt_h"/>
                                          </p:val>
                                        </p:tav>
                                        <p:tav tm="100000">
                                          <p:val>
                                            <p:strVal val="#ppt_h"/>
                                          </p:val>
                                        </p:tav>
                                      </p:tavLst>
                                    </p:anim>
                                    <p:animEffect transition="in" filter="fade">
                                      <p:cBhvr>
                                        <p:cTn id="38" dur="1000"/>
                                        <p:tgtEl>
                                          <p:spTgt spid="21511"/>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21512"/>
                                        </p:tgtEl>
                                        <p:attrNameLst>
                                          <p:attrName>style.visibility</p:attrName>
                                        </p:attrNameLst>
                                      </p:cBhvr>
                                      <p:to>
                                        <p:strVal val="visible"/>
                                      </p:to>
                                    </p:set>
                                    <p:anim calcmode="lin" valueType="num">
                                      <p:cBhvr>
                                        <p:cTn id="43" dur="1000" fill="hold"/>
                                        <p:tgtEl>
                                          <p:spTgt spid="21512"/>
                                        </p:tgtEl>
                                        <p:attrNameLst>
                                          <p:attrName>ppt_x</p:attrName>
                                        </p:attrNameLst>
                                      </p:cBhvr>
                                      <p:tavLst>
                                        <p:tav tm="0">
                                          <p:val>
                                            <p:strVal val="#ppt_x-.2"/>
                                          </p:val>
                                        </p:tav>
                                        <p:tav tm="100000">
                                          <p:val>
                                            <p:strVal val="#ppt_x"/>
                                          </p:val>
                                        </p:tav>
                                      </p:tavLst>
                                    </p:anim>
                                    <p:anim calcmode="lin" valueType="num">
                                      <p:cBhvr>
                                        <p:cTn id="44" dur="1000" fill="hold"/>
                                        <p:tgtEl>
                                          <p:spTgt spid="21512"/>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1512"/>
                                        </p:tgtEl>
                                      </p:cBhvr>
                                    </p:animEffect>
                                  </p:childTnLst>
                                </p:cTn>
                              </p:par>
                            </p:childTnLst>
                          </p:cTn>
                        </p:par>
                      </p:childTnLst>
                    </p:cTn>
                  </p:par>
                  <p:par>
                    <p:cTn id="46" fill="hold">
                      <p:stCondLst>
                        <p:cond delay="indefinite"/>
                      </p:stCondLst>
                      <p:childTnLst>
                        <p:par>
                          <p:cTn id="47" fill="hold">
                            <p:stCondLst>
                              <p:cond delay="0"/>
                            </p:stCondLst>
                            <p:childTnLst>
                              <p:par>
                                <p:cTn id="48" presetID="50" presetClass="entr" presetSubtype="0" decel="100000" fill="hold" grpId="0" nodeType="clickEffect">
                                  <p:stCondLst>
                                    <p:cond delay="0"/>
                                  </p:stCondLst>
                                  <p:childTnLst>
                                    <p:set>
                                      <p:cBhvr>
                                        <p:cTn id="49" dur="1" fill="hold">
                                          <p:stCondLst>
                                            <p:cond delay="0"/>
                                          </p:stCondLst>
                                        </p:cTn>
                                        <p:tgtEl>
                                          <p:spTgt spid="21514"/>
                                        </p:tgtEl>
                                        <p:attrNameLst>
                                          <p:attrName>style.visibility</p:attrName>
                                        </p:attrNameLst>
                                      </p:cBhvr>
                                      <p:to>
                                        <p:strVal val="visible"/>
                                      </p:to>
                                    </p:set>
                                    <p:anim calcmode="lin" valueType="num">
                                      <p:cBhvr>
                                        <p:cTn id="50" dur="1000" fill="hold"/>
                                        <p:tgtEl>
                                          <p:spTgt spid="21514"/>
                                        </p:tgtEl>
                                        <p:attrNameLst>
                                          <p:attrName>ppt_w</p:attrName>
                                        </p:attrNameLst>
                                      </p:cBhvr>
                                      <p:tavLst>
                                        <p:tav tm="0">
                                          <p:val>
                                            <p:strVal val="#ppt_w+.3"/>
                                          </p:val>
                                        </p:tav>
                                        <p:tav tm="100000">
                                          <p:val>
                                            <p:strVal val="#ppt_w"/>
                                          </p:val>
                                        </p:tav>
                                      </p:tavLst>
                                    </p:anim>
                                    <p:anim calcmode="lin" valueType="num">
                                      <p:cBhvr>
                                        <p:cTn id="51" dur="1000" fill="hold"/>
                                        <p:tgtEl>
                                          <p:spTgt spid="21514"/>
                                        </p:tgtEl>
                                        <p:attrNameLst>
                                          <p:attrName>ppt_h</p:attrName>
                                        </p:attrNameLst>
                                      </p:cBhvr>
                                      <p:tavLst>
                                        <p:tav tm="0">
                                          <p:val>
                                            <p:strVal val="#ppt_h"/>
                                          </p:val>
                                        </p:tav>
                                        <p:tav tm="100000">
                                          <p:val>
                                            <p:strVal val="#ppt_h"/>
                                          </p:val>
                                        </p:tav>
                                      </p:tavLst>
                                    </p:anim>
                                    <p:animEffect transition="in" filter="fade">
                                      <p:cBhvr>
                                        <p:cTn id="52" dur="1000"/>
                                        <p:tgtEl>
                                          <p:spTgt spid="21514"/>
                                        </p:tgtEl>
                                      </p:cBhvr>
                                    </p:animEffect>
                                  </p:childTnLst>
                                </p:cTn>
                              </p:par>
                            </p:childTnLst>
                          </p:cTn>
                        </p:par>
                      </p:childTnLst>
                    </p:cTn>
                  </p:par>
                  <p:par>
                    <p:cTn id="53" fill="hold">
                      <p:stCondLst>
                        <p:cond delay="indefinite"/>
                      </p:stCondLst>
                      <p:childTnLst>
                        <p:par>
                          <p:cTn id="54" fill="hold">
                            <p:stCondLst>
                              <p:cond delay="0"/>
                            </p:stCondLst>
                            <p:childTnLst>
                              <p:par>
                                <p:cTn id="55" presetID="50" presetClass="entr" presetSubtype="0" decel="100000" fill="hold" grpId="0" nodeType="clickEffect">
                                  <p:stCondLst>
                                    <p:cond delay="0"/>
                                  </p:stCondLst>
                                  <p:childTnLst>
                                    <p:set>
                                      <p:cBhvr>
                                        <p:cTn id="56" dur="1" fill="hold">
                                          <p:stCondLst>
                                            <p:cond delay="0"/>
                                          </p:stCondLst>
                                        </p:cTn>
                                        <p:tgtEl>
                                          <p:spTgt spid="21515"/>
                                        </p:tgtEl>
                                        <p:attrNameLst>
                                          <p:attrName>style.visibility</p:attrName>
                                        </p:attrNameLst>
                                      </p:cBhvr>
                                      <p:to>
                                        <p:strVal val="visible"/>
                                      </p:to>
                                    </p:set>
                                    <p:anim calcmode="lin" valueType="num">
                                      <p:cBhvr>
                                        <p:cTn id="57" dur="1000" fill="hold"/>
                                        <p:tgtEl>
                                          <p:spTgt spid="21515"/>
                                        </p:tgtEl>
                                        <p:attrNameLst>
                                          <p:attrName>ppt_w</p:attrName>
                                        </p:attrNameLst>
                                      </p:cBhvr>
                                      <p:tavLst>
                                        <p:tav tm="0">
                                          <p:val>
                                            <p:strVal val="#ppt_w+.3"/>
                                          </p:val>
                                        </p:tav>
                                        <p:tav tm="100000">
                                          <p:val>
                                            <p:strVal val="#ppt_w"/>
                                          </p:val>
                                        </p:tav>
                                      </p:tavLst>
                                    </p:anim>
                                    <p:anim calcmode="lin" valueType="num">
                                      <p:cBhvr>
                                        <p:cTn id="58" dur="1000" fill="hold"/>
                                        <p:tgtEl>
                                          <p:spTgt spid="21515"/>
                                        </p:tgtEl>
                                        <p:attrNameLst>
                                          <p:attrName>ppt_h</p:attrName>
                                        </p:attrNameLst>
                                      </p:cBhvr>
                                      <p:tavLst>
                                        <p:tav tm="0">
                                          <p:val>
                                            <p:strVal val="#ppt_h"/>
                                          </p:val>
                                        </p:tav>
                                        <p:tav tm="100000">
                                          <p:val>
                                            <p:strVal val="#ppt_h"/>
                                          </p:val>
                                        </p:tav>
                                      </p:tavLst>
                                    </p:anim>
                                    <p:animEffect transition="in" filter="fade">
                                      <p:cBhvr>
                                        <p:cTn id="59" dur="1000"/>
                                        <p:tgtEl>
                                          <p:spTgt spid="21515"/>
                                        </p:tgtEl>
                                      </p:cBhvr>
                                    </p:animEffect>
                                  </p:childTnLst>
                                </p:cTn>
                              </p:par>
                            </p:childTnLst>
                          </p:cTn>
                        </p:par>
                      </p:childTnLst>
                    </p:cTn>
                  </p:par>
                  <p:par>
                    <p:cTn id="60" fill="hold">
                      <p:stCondLst>
                        <p:cond delay="indefinite"/>
                      </p:stCondLst>
                      <p:childTnLst>
                        <p:par>
                          <p:cTn id="61" fill="hold">
                            <p:stCondLst>
                              <p:cond delay="0"/>
                            </p:stCondLst>
                            <p:childTnLst>
                              <p:par>
                                <p:cTn id="62" presetID="29" presetClass="entr" presetSubtype="0" fill="hold" grpId="0" nodeType="clickEffect">
                                  <p:stCondLst>
                                    <p:cond delay="0"/>
                                  </p:stCondLst>
                                  <p:childTnLst>
                                    <p:set>
                                      <p:cBhvr>
                                        <p:cTn id="63" dur="1" fill="hold">
                                          <p:stCondLst>
                                            <p:cond delay="0"/>
                                          </p:stCondLst>
                                        </p:cTn>
                                        <p:tgtEl>
                                          <p:spTgt spid="21516"/>
                                        </p:tgtEl>
                                        <p:attrNameLst>
                                          <p:attrName>style.visibility</p:attrName>
                                        </p:attrNameLst>
                                      </p:cBhvr>
                                      <p:to>
                                        <p:strVal val="visible"/>
                                      </p:to>
                                    </p:set>
                                    <p:anim calcmode="lin" valueType="num">
                                      <p:cBhvr>
                                        <p:cTn id="64" dur="1000" fill="hold"/>
                                        <p:tgtEl>
                                          <p:spTgt spid="21516"/>
                                        </p:tgtEl>
                                        <p:attrNameLst>
                                          <p:attrName>ppt_x</p:attrName>
                                        </p:attrNameLst>
                                      </p:cBhvr>
                                      <p:tavLst>
                                        <p:tav tm="0">
                                          <p:val>
                                            <p:strVal val="#ppt_x-.2"/>
                                          </p:val>
                                        </p:tav>
                                        <p:tav tm="100000">
                                          <p:val>
                                            <p:strVal val="#ppt_x"/>
                                          </p:val>
                                        </p:tav>
                                      </p:tavLst>
                                    </p:anim>
                                    <p:anim calcmode="lin" valueType="num">
                                      <p:cBhvr>
                                        <p:cTn id="65" dur="1000" fill="hold"/>
                                        <p:tgtEl>
                                          <p:spTgt spid="21516"/>
                                        </p:tgtEl>
                                        <p:attrNameLst>
                                          <p:attrName>ppt_y</p:attrName>
                                        </p:attrNameLst>
                                      </p:cBhvr>
                                      <p:tavLst>
                                        <p:tav tm="0">
                                          <p:val>
                                            <p:strVal val="#ppt_y"/>
                                          </p:val>
                                        </p:tav>
                                        <p:tav tm="100000">
                                          <p:val>
                                            <p:strVal val="#ppt_y"/>
                                          </p:val>
                                        </p:tav>
                                      </p:tavLst>
                                    </p:anim>
                                    <p:animEffect transition="in" filter="wipe(right)" prLst="gradientSize: 0.1">
                                      <p:cBhvr>
                                        <p:cTn id="66" dur="1000"/>
                                        <p:tgtEl>
                                          <p:spTgt spid="21516"/>
                                        </p:tgtEl>
                                      </p:cBhvr>
                                    </p:animEffect>
                                  </p:childTnLst>
                                </p:cTn>
                              </p:par>
                            </p:childTnLst>
                          </p:cTn>
                        </p:par>
                      </p:childTnLst>
                    </p:cTn>
                  </p:par>
                  <p:par>
                    <p:cTn id="67" fill="hold">
                      <p:stCondLst>
                        <p:cond delay="indefinite"/>
                      </p:stCondLst>
                      <p:childTnLst>
                        <p:par>
                          <p:cTn id="68" fill="hold">
                            <p:stCondLst>
                              <p:cond delay="0"/>
                            </p:stCondLst>
                            <p:childTnLst>
                              <p:par>
                                <p:cTn id="69" presetID="50" presetClass="entr" presetSubtype="0" decel="100000" fill="hold" grpId="0" nodeType="clickEffect">
                                  <p:stCondLst>
                                    <p:cond delay="0"/>
                                  </p:stCondLst>
                                  <p:childTnLst>
                                    <p:set>
                                      <p:cBhvr>
                                        <p:cTn id="70" dur="1" fill="hold">
                                          <p:stCondLst>
                                            <p:cond delay="0"/>
                                          </p:stCondLst>
                                        </p:cTn>
                                        <p:tgtEl>
                                          <p:spTgt spid="21517"/>
                                        </p:tgtEl>
                                        <p:attrNameLst>
                                          <p:attrName>style.visibility</p:attrName>
                                        </p:attrNameLst>
                                      </p:cBhvr>
                                      <p:to>
                                        <p:strVal val="visible"/>
                                      </p:to>
                                    </p:set>
                                    <p:anim calcmode="lin" valueType="num">
                                      <p:cBhvr>
                                        <p:cTn id="71" dur="1000" fill="hold"/>
                                        <p:tgtEl>
                                          <p:spTgt spid="21517"/>
                                        </p:tgtEl>
                                        <p:attrNameLst>
                                          <p:attrName>ppt_w</p:attrName>
                                        </p:attrNameLst>
                                      </p:cBhvr>
                                      <p:tavLst>
                                        <p:tav tm="0">
                                          <p:val>
                                            <p:strVal val="#ppt_w+.3"/>
                                          </p:val>
                                        </p:tav>
                                        <p:tav tm="100000">
                                          <p:val>
                                            <p:strVal val="#ppt_w"/>
                                          </p:val>
                                        </p:tav>
                                      </p:tavLst>
                                    </p:anim>
                                    <p:anim calcmode="lin" valueType="num">
                                      <p:cBhvr>
                                        <p:cTn id="72" dur="1000" fill="hold"/>
                                        <p:tgtEl>
                                          <p:spTgt spid="21517"/>
                                        </p:tgtEl>
                                        <p:attrNameLst>
                                          <p:attrName>ppt_h</p:attrName>
                                        </p:attrNameLst>
                                      </p:cBhvr>
                                      <p:tavLst>
                                        <p:tav tm="0">
                                          <p:val>
                                            <p:strVal val="#ppt_h"/>
                                          </p:val>
                                        </p:tav>
                                        <p:tav tm="100000">
                                          <p:val>
                                            <p:strVal val="#ppt_h"/>
                                          </p:val>
                                        </p:tav>
                                      </p:tavLst>
                                    </p:anim>
                                    <p:animEffect transition="in" filter="fade">
                                      <p:cBhvr>
                                        <p:cTn id="73" dur="1000"/>
                                        <p:tgtEl>
                                          <p:spTgt spid="21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8" grpId="0" animBg="1"/>
      <p:bldP spid="21509" grpId="0" animBg="1"/>
      <p:bldP spid="21510" grpId="0" animBg="1"/>
      <p:bldP spid="21511" grpId="0" animBg="1"/>
      <p:bldP spid="21512" grpId="0" animBg="1"/>
      <p:bldP spid="21514" grpId="0" animBg="1"/>
      <p:bldP spid="21515" grpId="0" animBg="1"/>
      <p:bldP spid="21516" grpId="0" animBg="1"/>
      <p:bldP spid="215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Comic Sans MS" pitchFamily="66" charset="0"/>
              </a:rPr>
              <a:t>Cont.</a:t>
            </a:r>
            <a:endParaRPr lang="ar-SA" sz="4800" b="1" dirty="0">
              <a:latin typeface="Comic Sans MS" pitchFamily="66" charset="0"/>
            </a:endParaRPr>
          </a:p>
        </p:txBody>
      </p:sp>
      <p:sp>
        <p:nvSpPr>
          <p:cNvPr id="3" name="Content Placeholder 2"/>
          <p:cNvSpPr>
            <a:spLocks noGrp="1"/>
          </p:cNvSpPr>
          <p:nvPr>
            <p:ph sz="quarter" idx="1"/>
          </p:nvPr>
        </p:nvSpPr>
        <p:spPr/>
        <p:txBody>
          <a:bodyPr>
            <a:normAutofit/>
          </a:bodyPr>
          <a:lstStyle/>
          <a:p>
            <a:pPr algn="l">
              <a:buNone/>
            </a:pPr>
            <a:r>
              <a:rPr lang="en-US" sz="3600" b="1" dirty="0" smtClean="0">
                <a:latin typeface="Comic Sans MS" pitchFamily="66" charset="0"/>
              </a:rPr>
              <a:t>A part from borrowing, English gets new words by means of easily definable processes employed by users of English. It is to these that we will now turn our attention.</a:t>
            </a:r>
            <a:endParaRPr lang="ar-SA" sz="3600" b="1" dirty="0">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b="1" dirty="0" smtClean="0">
                <a:solidFill>
                  <a:schemeClr val="accent1"/>
                </a:solidFill>
                <a:latin typeface="Comic Sans MS" pitchFamily="66" charset="0"/>
              </a:rPr>
              <a:t>A. Compounding</a:t>
            </a:r>
            <a:endParaRPr lang="en-US" b="1" dirty="0">
              <a:solidFill>
                <a:schemeClr val="accent1"/>
              </a:solidFill>
              <a:latin typeface="Comic Sans MS" pitchFamily="66" charset="0"/>
            </a:endParaRPr>
          </a:p>
        </p:txBody>
      </p:sp>
      <p:sp>
        <p:nvSpPr>
          <p:cNvPr id="23555" name="Rectangle 3"/>
          <p:cNvSpPr>
            <a:spLocks noGrp="1" noChangeArrowheads="1"/>
          </p:cNvSpPr>
          <p:nvPr>
            <p:ph type="body" idx="1"/>
          </p:nvPr>
        </p:nvSpPr>
        <p:spPr>
          <a:xfrm>
            <a:off x="971550" y="2025650"/>
            <a:ext cx="7704138" cy="4572000"/>
          </a:xfrm>
        </p:spPr>
        <p:txBody>
          <a:bodyPr/>
          <a:lstStyle/>
          <a:p>
            <a:pPr algn="l">
              <a:buFont typeface="Wingdings" pitchFamily="2" charset="2"/>
              <a:buNone/>
            </a:pPr>
            <a:r>
              <a:rPr lang="en-US" sz="3400" b="1">
                <a:latin typeface="Comic Sans MS" pitchFamily="66" charset="0"/>
              </a:rPr>
              <a:t>A compound is a unit consisting of two or more bases. In other words, by adding one base to another.               </a:t>
            </a:r>
          </a:p>
          <a:p>
            <a:pPr algn="l">
              <a:buFont typeface="Wingdings" pitchFamily="2" charset="2"/>
              <a:buNone/>
            </a:pPr>
            <a:endParaRPr lang="en-US" sz="3400" b="1">
              <a:latin typeface="Comic Sans MS" pitchFamily="66" charset="0"/>
            </a:endParaRPr>
          </a:p>
        </p:txBody>
      </p:sp>
      <p:sp>
        <p:nvSpPr>
          <p:cNvPr id="23556" name="Text Box 4"/>
          <p:cNvSpPr txBox="1">
            <a:spLocks noChangeArrowheads="1"/>
          </p:cNvSpPr>
          <p:nvPr/>
        </p:nvSpPr>
        <p:spPr bwMode="auto">
          <a:xfrm>
            <a:off x="900113" y="6237288"/>
            <a:ext cx="4824412" cy="579437"/>
          </a:xfrm>
          <a:prstGeom prst="rect">
            <a:avLst/>
          </a:prstGeom>
          <a:noFill/>
          <a:ln w="9525">
            <a:noFill/>
            <a:miter lim="800000"/>
            <a:headEnd/>
            <a:tailEnd/>
          </a:ln>
          <a:effectLst/>
        </p:spPr>
        <p:txBody>
          <a:bodyPr>
            <a:spAutoFit/>
          </a:bodyPr>
          <a:lstStyle/>
          <a:p>
            <a:pPr algn="l">
              <a:spcBef>
                <a:spcPct val="50000"/>
              </a:spcBef>
            </a:pPr>
            <a:endParaRPr lang="en-US" sz="3200">
              <a:latin typeface="Arial" pitchFamily="34" charset="0"/>
            </a:endParaRPr>
          </a:p>
        </p:txBody>
      </p:sp>
      <p:sp>
        <p:nvSpPr>
          <p:cNvPr id="23557" name="Text Box 5"/>
          <p:cNvSpPr txBox="1">
            <a:spLocks noChangeArrowheads="1"/>
          </p:cNvSpPr>
          <p:nvPr/>
        </p:nvSpPr>
        <p:spPr bwMode="auto">
          <a:xfrm>
            <a:off x="971550" y="6021388"/>
            <a:ext cx="6408738" cy="579437"/>
          </a:xfrm>
          <a:prstGeom prst="rect">
            <a:avLst/>
          </a:prstGeom>
          <a:noFill/>
          <a:ln w="9525">
            <a:noFill/>
            <a:miter lim="800000"/>
            <a:headEnd/>
            <a:tailEnd/>
          </a:ln>
          <a:effectLst/>
        </p:spPr>
        <p:txBody>
          <a:bodyPr>
            <a:spAutoFit/>
          </a:bodyPr>
          <a:lstStyle/>
          <a:p>
            <a:pPr>
              <a:spcBef>
                <a:spcPct val="50000"/>
              </a:spcBef>
            </a:pPr>
            <a:endParaRPr lang="en-US" sz="32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iterate type="wd">
                                    <p:tmPct val="10000"/>
                                  </p:iterate>
                                  <p:childTnLst>
                                    <p:set>
                                      <p:cBhvr>
                                        <p:cTn id="11" dur="1" fill="hold">
                                          <p:stCondLst>
                                            <p:cond delay="0"/>
                                          </p:stCondLst>
                                        </p:cTn>
                                        <p:tgtEl>
                                          <p:spTgt spid="23555">
                                            <p:txEl>
                                              <p:pRg st="0" end="0"/>
                                            </p:txEl>
                                          </p:spTgt>
                                        </p:tgtEl>
                                        <p:attrNameLst>
                                          <p:attrName>style.visibility</p:attrName>
                                        </p:attrNameLst>
                                      </p:cBhvr>
                                      <p:to>
                                        <p:strVal val="visible"/>
                                      </p:to>
                                    </p:set>
                                    <p:anim calcmode="lin" valueType="num">
                                      <p:cBhvr>
                                        <p:cTn id="12" dur="1000" fill="hold"/>
                                        <p:tgtEl>
                                          <p:spTgt spid="2355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2355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4300" b="0">
                <a:latin typeface="Comic Sans MS" pitchFamily="66" charset="0"/>
              </a:rPr>
              <a:t>Example</a:t>
            </a:r>
          </a:p>
        </p:txBody>
      </p:sp>
      <p:sp>
        <p:nvSpPr>
          <p:cNvPr id="24579" name="Rectangle 3"/>
          <p:cNvSpPr>
            <a:spLocks noGrp="1" noChangeArrowheads="1"/>
          </p:cNvSpPr>
          <p:nvPr>
            <p:ph type="body" idx="1"/>
          </p:nvPr>
        </p:nvSpPr>
        <p:spPr>
          <a:xfrm>
            <a:off x="755650" y="2017713"/>
            <a:ext cx="8388350" cy="4114800"/>
          </a:xfrm>
        </p:spPr>
        <p:txBody>
          <a:bodyPr>
            <a:normAutofit lnSpcReduction="10000"/>
          </a:bodyPr>
          <a:lstStyle/>
          <a:p>
            <a:pPr algn="l">
              <a:buFont typeface="Wingdings" pitchFamily="2" charset="2"/>
              <a:buNone/>
            </a:pPr>
            <a:r>
              <a:rPr lang="en-US" sz="3400" b="1">
                <a:latin typeface="Comic Sans MS" pitchFamily="66" charset="0"/>
              </a:rPr>
              <a:t>Such compound words can be </a:t>
            </a:r>
          </a:p>
          <a:p>
            <a:pPr algn="l">
              <a:buFont typeface="Wingdings" pitchFamily="2" charset="2"/>
              <a:buNone/>
            </a:pPr>
            <a:r>
              <a:rPr lang="en-US" sz="3400" b="1">
                <a:solidFill>
                  <a:schemeClr val="accent2"/>
                </a:solidFill>
                <a:latin typeface="Comic Sans MS" pitchFamily="66" charset="0"/>
              </a:rPr>
              <a:t>nouns </a:t>
            </a:r>
          </a:p>
          <a:p>
            <a:pPr algn="l">
              <a:buFont typeface="Wingdings" pitchFamily="2" charset="2"/>
              <a:buNone/>
            </a:pPr>
            <a:r>
              <a:rPr lang="en-US" sz="3400" b="1">
                <a:latin typeface="Comic Sans MS" pitchFamily="66" charset="0"/>
              </a:rPr>
              <a:t>eg: </a:t>
            </a:r>
            <a:r>
              <a:rPr lang="en-US" sz="3400" b="1">
                <a:solidFill>
                  <a:srgbClr val="FF0000"/>
                </a:solidFill>
                <a:latin typeface="Comic Sans MS" pitchFamily="66" charset="0"/>
              </a:rPr>
              <a:t>blood</a:t>
            </a:r>
            <a:r>
              <a:rPr lang="en-US" sz="3400" b="1">
                <a:latin typeface="Comic Sans MS" pitchFamily="66" charset="0"/>
              </a:rPr>
              <a:t>+</a:t>
            </a:r>
            <a:r>
              <a:rPr lang="en-US" sz="3400" b="1">
                <a:solidFill>
                  <a:srgbClr val="3333FF"/>
                </a:solidFill>
                <a:latin typeface="Comic Sans MS" pitchFamily="66" charset="0"/>
              </a:rPr>
              <a:t>test</a:t>
            </a:r>
            <a:r>
              <a:rPr lang="en-US" sz="3400" b="1">
                <a:latin typeface="Comic Sans MS" pitchFamily="66" charset="0"/>
              </a:rPr>
              <a:t>= blood test</a:t>
            </a:r>
          </a:p>
          <a:p>
            <a:pPr algn="l">
              <a:buFont typeface="Wingdings" pitchFamily="2" charset="2"/>
              <a:buNone/>
            </a:pPr>
            <a:r>
              <a:rPr lang="en-US" sz="3400" b="1">
                <a:solidFill>
                  <a:schemeClr val="accent2"/>
                </a:solidFill>
                <a:latin typeface="Comic Sans MS" pitchFamily="66" charset="0"/>
              </a:rPr>
              <a:t>adjectives</a:t>
            </a:r>
            <a:r>
              <a:rPr lang="en-US" sz="3400" b="1">
                <a:latin typeface="Comic Sans MS" pitchFamily="66" charset="0"/>
              </a:rPr>
              <a:t> </a:t>
            </a:r>
          </a:p>
          <a:p>
            <a:pPr algn="l">
              <a:buFont typeface="Wingdings" pitchFamily="2" charset="2"/>
              <a:buNone/>
            </a:pPr>
            <a:r>
              <a:rPr lang="en-US" sz="3400" b="1">
                <a:latin typeface="Comic Sans MS" pitchFamily="66" charset="0"/>
              </a:rPr>
              <a:t>eg: </a:t>
            </a:r>
            <a:r>
              <a:rPr lang="en-US" sz="3400" b="1">
                <a:solidFill>
                  <a:srgbClr val="FF0000"/>
                </a:solidFill>
                <a:latin typeface="Comic Sans MS" pitchFamily="66" charset="0"/>
              </a:rPr>
              <a:t>tax</a:t>
            </a:r>
            <a:r>
              <a:rPr lang="en-US" sz="3400" b="1">
                <a:latin typeface="Comic Sans MS" pitchFamily="66" charset="0"/>
              </a:rPr>
              <a:t>+</a:t>
            </a:r>
            <a:r>
              <a:rPr lang="en-US" sz="3400" b="1">
                <a:solidFill>
                  <a:srgbClr val="3333FF"/>
                </a:solidFill>
                <a:latin typeface="Comic Sans MS" pitchFamily="66" charset="0"/>
              </a:rPr>
              <a:t>free</a:t>
            </a:r>
            <a:r>
              <a:rPr lang="en-US" sz="3400" b="1">
                <a:latin typeface="Comic Sans MS" pitchFamily="66" charset="0"/>
              </a:rPr>
              <a:t>= tax-free</a:t>
            </a:r>
          </a:p>
          <a:p>
            <a:pPr algn="l">
              <a:buFont typeface="Wingdings" pitchFamily="2" charset="2"/>
              <a:buNone/>
            </a:pPr>
            <a:r>
              <a:rPr lang="en-US" sz="3400" b="1">
                <a:solidFill>
                  <a:schemeClr val="accent2"/>
                </a:solidFill>
                <a:latin typeface="Comic Sans MS" pitchFamily="66" charset="0"/>
              </a:rPr>
              <a:t>Verbs</a:t>
            </a:r>
          </a:p>
          <a:p>
            <a:pPr algn="l">
              <a:buFont typeface="Wingdings" pitchFamily="2" charset="2"/>
              <a:buNone/>
            </a:pPr>
            <a:r>
              <a:rPr lang="en-US" sz="3400" b="1">
                <a:latin typeface="Comic Sans MS" pitchFamily="66" charset="0"/>
              </a:rPr>
              <a:t> eg: </a:t>
            </a:r>
            <a:r>
              <a:rPr lang="en-US" sz="3400" b="1">
                <a:solidFill>
                  <a:srgbClr val="FF0000"/>
                </a:solidFill>
                <a:latin typeface="Comic Sans MS" pitchFamily="66" charset="0"/>
              </a:rPr>
              <a:t>spring</a:t>
            </a:r>
            <a:r>
              <a:rPr lang="en-US" sz="3400" b="1">
                <a:latin typeface="Comic Sans MS" pitchFamily="66" charset="0"/>
              </a:rPr>
              <a:t>+</a:t>
            </a:r>
            <a:r>
              <a:rPr lang="en-US" sz="3400" b="1">
                <a:solidFill>
                  <a:srgbClr val="3333FF"/>
                </a:solidFill>
                <a:latin typeface="Comic Sans MS" pitchFamily="66" charset="0"/>
              </a:rPr>
              <a:t>clean</a:t>
            </a:r>
            <a:r>
              <a:rPr lang="en-US" sz="3400" b="1">
                <a:latin typeface="Comic Sans MS" pitchFamily="66" charset="0"/>
              </a:rPr>
              <a:t>=spring-clean</a:t>
            </a:r>
          </a:p>
          <a:p>
            <a:pPr>
              <a:buFont typeface="Wingdings" pitchFamily="2" charset="2"/>
              <a:buNone/>
            </a:pPr>
            <a:endParaRPr lang="en-US" sz="34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to="" calcmode="lin" valueType="num">
                                      <p:cBhvr>
                                        <p:cTn id="7" dur="1" fill="hold"/>
                                        <p:tgtEl>
                                          <p:spTgt spid="2457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24579">
                                            <p:txEl>
                                              <p:pRg st="0" end="0"/>
                                            </p:txEl>
                                          </p:spTgt>
                                        </p:tgtEl>
                                        <p:attrNameLst>
                                          <p:attrName>style.visibility</p:attrName>
                                        </p:attrNameLst>
                                      </p:cBhvr>
                                      <p:to>
                                        <p:strVal val="visible"/>
                                      </p:to>
                                    </p:set>
                                    <p:anim calcmode="lin" valueType="num">
                                      <p:cBhvr>
                                        <p:cTn id="12" dur="1000" fill="hold"/>
                                        <p:tgtEl>
                                          <p:spTgt spid="24579">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4579">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24579">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2457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nodeType="clickEffect">
                                  <p:stCondLst>
                                    <p:cond delay="0"/>
                                  </p:stCondLst>
                                  <p:iterate type="lt">
                                    <p:tmPct val="10000"/>
                                  </p:iterate>
                                  <p:childTnLst>
                                    <p:set>
                                      <p:cBhvr>
                                        <p:cTn id="19" dur="1" fill="hold">
                                          <p:stCondLst>
                                            <p:cond delay="0"/>
                                          </p:stCondLst>
                                        </p:cTn>
                                        <p:tgtEl>
                                          <p:spTgt spid="24579">
                                            <p:txEl>
                                              <p:pRg st="1" end="1"/>
                                            </p:txEl>
                                          </p:spTgt>
                                        </p:tgtEl>
                                        <p:attrNameLst>
                                          <p:attrName>style.visibility</p:attrName>
                                        </p:attrNameLst>
                                      </p:cBhvr>
                                      <p:to>
                                        <p:strVal val="visible"/>
                                      </p:to>
                                    </p:set>
                                    <p:anim calcmode="lin" valueType="num">
                                      <p:cBhvr>
                                        <p:cTn id="20" dur="500" fill="hold"/>
                                        <p:tgtEl>
                                          <p:spTgt spid="24579">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4579">
                                            <p:txEl>
                                              <p:pRg st="1" end="1"/>
                                            </p:txEl>
                                          </p:spTgt>
                                        </p:tgtEl>
                                        <p:attrNameLst>
                                          <p:attrName>ppt_y</p:attrName>
                                        </p:attrNameLst>
                                      </p:cBhvr>
                                      <p:tavLst>
                                        <p:tav tm="0">
                                          <p:val>
                                            <p:strVal val="#ppt_y"/>
                                          </p:val>
                                        </p:tav>
                                        <p:tav tm="100000">
                                          <p:val>
                                            <p:strVal val="#ppt_y"/>
                                          </p:val>
                                        </p:tav>
                                      </p:tavLst>
                                    </p:anim>
                                    <p:anim calcmode="lin" valueType="num">
                                      <p:cBhvr>
                                        <p:cTn id="22" dur="500" fill="hold"/>
                                        <p:tgtEl>
                                          <p:spTgt spid="24579">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4579">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457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iterate type="lt">
                                    <p:tmPct val="5000"/>
                                  </p:iterate>
                                  <p:childTnLst>
                                    <p:set>
                                      <p:cBhvr>
                                        <p:cTn id="28" dur="1" fill="hold">
                                          <p:stCondLst>
                                            <p:cond delay="0"/>
                                          </p:stCondLst>
                                        </p:cTn>
                                        <p:tgtEl>
                                          <p:spTgt spid="24579">
                                            <p:txEl>
                                              <p:pRg st="2" end="2"/>
                                            </p:txEl>
                                          </p:spTgt>
                                        </p:tgtEl>
                                        <p:attrNameLst>
                                          <p:attrName>style.visibility</p:attrName>
                                        </p:attrNameLst>
                                      </p:cBhvr>
                                      <p:to>
                                        <p:strVal val="visible"/>
                                      </p:to>
                                    </p:set>
                                    <p:anim calcmode="lin" valueType="num">
                                      <p:cBhvr>
                                        <p:cTn id="29" dur="1000" fill="hold"/>
                                        <p:tgtEl>
                                          <p:spTgt spid="24579">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24579">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24579">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2457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24579">
                                            <p:txEl>
                                              <p:pRg st="3" end="3"/>
                                            </p:txEl>
                                          </p:spTgt>
                                        </p:tgtEl>
                                        <p:attrNameLst>
                                          <p:attrName>style.visibility</p:attrName>
                                        </p:attrNameLst>
                                      </p:cBhvr>
                                      <p:to>
                                        <p:strVal val="visible"/>
                                      </p:to>
                                    </p:set>
                                    <p:anim calcmode="lin" valueType="num">
                                      <p:cBhvr>
                                        <p:cTn id="37" dur="500" fill="hold"/>
                                        <p:tgtEl>
                                          <p:spTgt spid="24579">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4579">
                                            <p:txEl>
                                              <p:pRg st="3" end="3"/>
                                            </p:txEl>
                                          </p:spTgt>
                                        </p:tgtEl>
                                        <p:attrNameLst>
                                          <p:attrName>ppt_y</p:attrName>
                                        </p:attrNameLst>
                                      </p:cBhvr>
                                      <p:tavLst>
                                        <p:tav tm="0">
                                          <p:val>
                                            <p:strVal val="#ppt_y"/>
                                          </p:val>
                                        </p:tav>
                                        <p:tav tm="100000">
                                          <p:val>
                                            <p:strVal val="#ppt_y"/>
                                          </p:val>
                                        </p:tav>
                                      </p:tavLst>
                                    </p:anim>
                                    <p:anim calcmode="lin" valueType="num">
                                      <p:cBhvr>
                                        <p:cTn id="39" dur="500" fill="hold"/>
                                        <p:tgtEl>
                                          <p:spTgt spid="24579">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4579">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4579">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iterate type="lt">
                                    <p:tmPct val="5000"/>
                                  </p:iterate>
                                  <p:childTnLst>
                                    <p:set>
                                      <p:cBhvr>
                                        <p:cTn id="45" dur="1" fill="hold">
                                          <p:stCondLst>
                                            <p:cond delay="0"/>
                                          </p:stCondLst>
                                        </p:cTn>
                                        <p:tgtEl>
                                          <p:spTgt spid="24579">
                                            <p:txEl>
                                              <p:pRg st="4" end="4"/>
                                            </p:txEl>
                                          </p:spTgt>
                                        </p:tgtEl>
                                        <p:attrNameLst>
                                          <p:attrName>style.visibility</p:attrName>
                                        </p:attrNameLst>
                                      </p:cBhvr>
                                      <p:to>
                                        <p:strVal val="visible"/>
                                      </p:to>
                                    </p:set>
                                    <p:anim calcmode="lin" valueType="num">
                                      <p:cBhvr>
                                        <p:cTn id="46" dur="1000" fill="hold"/>
                                        <p:tgtEl>
                                          <p:spTgt spid="24579">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24579">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24579">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24579">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1" presetClass="entr" presetSubtype="0" fill="hold" nodeType="clickEffect">
                                  <p:stCondLst>
                                    <p:cond delay="0"/>
                                  </p:stCondLst>
                                  <p:iterate type="lt">
                                    <p:tmPct val="10000"/>
                                  </p:iterate>
                                  <p:childTnLst>
                                    <p:set>
                                      <p:cBhvr>
                                        <p:cTn id="53" dur="1" fill="hold">
                                          <p:stCondLst>
                                            <p:cond delay="0"/>
                                          </p:stCondLst>
                                        </p:cTn>
                                        <p:tgtEl>
                                          <p:spTgt spid="24579">
                                            <p:txEl>
                                              <p:pRg st="5" end="5"/>
                                            </p:txEl>
                                          </p:spTgt>
                                        </p:tgtEl>
                                        <p:attrNameLst>
                                          <p:attrName>style.visibility</p:attrName>
                                        </p:attrNameLst>
                                      </p:cBhvr>
                                      <p:to>
                                        <p:strVal val="visible"/>
                                      </p:to>
                                    </p:set>
                                    <p:anim calcmode="lin" valueType="num">
                                      <p:cBhvr>
                                        <p:cTn id="54" dur="500" fill="hold"/>
                                        <p:tgtEl>
                                          <p:spTgt spid="24579">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24579">
                                            <p:txEl>
                                              <p:pRg st="5" end="5"/>
                                            </p:txEl>
                                          </p:spTgt>
                                        </p:tgtEl>
                                        <p:attrNameLst>
                                          <p:attrName>ppt_y</p:attrName>
                                        </p:attrNameLst>
                                      </p:cBhvr>
                                      <p:tavLst>
                                        <p:tav tm="0">
                                          <p:val>
                                            <p:strVal val="#ppt_y"/>
                                          </p:val>
                                        </p:tav>
                                        <p:tav tm="100000">
                                          <p:val>
                                            <p:strVal val="#ppt_y"/>
                                          </p:val>
                                        </p:tav>
                                      </p:tavLst>
                                    </p:anim>
                                    <p:anim calcmode="lin" valueType="num">
                                      <p:cBhvr>
                                        <p:cTn id="56" dur="500" fill="hold"/>
                                        <p:tgtEl>
                                          <p:spTgt spid="24579">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24579">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24579">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iterate type="lt">
                                    <p:tmPct val="5000"/>
                                  </p:iterate>
                                  <p:childTnLst>
                                    <p:set>
                                      <p:cBhvr>
                                        <p:cTn id="62" dur="1" fill="hold">
                                          <p:stCondLst>
                                            <p:cond delay="0"/>
                                          </p:stCondLst>
                                        </p:cTn>
                                        <p:tgtEl>
                                          <p:spTgt spid="24579">
                                            <p:txEl>
                                              <p:pRg st="6" end="6"/>
                                            </p:txEl>
                                          </p:spTgt>
                                        </p:tgtEl>
                                        <p:attrNameLst>
                                          <p:attrName>style.visibility</p:attrName>
                                        </p:attrNameLst>
                                      </p:cBhvr>
                                      <p:to>
                                        <p:strVal val="visible"/>
                                      </p:to>
                                    </p:set>
                                    <p:anim calcmode="lin" valueType="num">
                                      <p:cBhvr>
                                        <p:cTn id="63" dur="1000" fill="hold"/>
                                        <p:tgtEl>
                                          <p:spTgt spid="24579">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24579">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24579">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245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5000" b="0" dirty="0">
                <a:latin typeface="Comic Sans MS" pitchFamily="66" charset="0"/>
              </a:rPr>
              <a:t>Examples</a:t>
            </a:r>
          </a:p>
        </p:txBody>
      </p:sp>
      <p:sp>
        <p:nvSpPr>
          <p:cNvPr id="25603" name="Rectangle 3"/>
          <p:cNvSpPr>
            <a:spLocks noGrp="1" noChangeArrowheads="1"/>
          </p:cNvSpPr>
          <p:nvPr>
            <p:ph type="body" idx="1"/>
          </p:nvPr>
        </p:nvSpPr>
        <p:spPr>
          <a:xfrm>
            <a:off x="250825" y="2066925"/>
            <a:ext cx="9072563" cy="4530725"/>
          </a:xfrm>
        </p:spPr>
        <p:txBody>
          <a:bodyPr/>
          <a:lstStyle/>
          <a:p>
            <a:pPr algn="l">
              <a:buFont typeface="Wingdings" pitchFamily="2" charset="2"/>
              <a:buNone/>
            </a:pPr>
            <a:r>
              <a:rPr lang="en-US" sz="2400" b="1" dirty="0"/>
              <a:t>                  </a:t>
            </a:r>
            <a:r>
              <a:rPr lang="en-US" sz="2400" b="1" dirty="0" smtClean="0"/>
              <a:t>        </a:t>
            </a:r>
            <a:r>
              <a:rPr lang="en-US" sz="2400" b="1" dirty="0" smtClean="0">
                <a:solidFill>
                  <a:schemeClr val="accent2"/>
                </a:solidFill>
                <a:latin typeface="Comic Sans MS" pitchFamily="66" charset="0"/>
              </a:rPr>
              <a:t>Adjective           </a:t>
            </a:r>
            <a:r>
              <a:rPr lang="en-US" sz="2400" b="1" dirty="0">
                <a:solidFill>
                  <a:schemeClr val="accent2"/>
                </a:solidFill>
                <a:latin typeface="Comic Sans MS" pitchFamily="66" charset="0"/>
              </a:rPr>
              <a:t>Noun             Verb</a:t>
            </a:r>
          </a:p>
          <a:p>
            <a:pPr algn="l">
              <a:buFont typeface="Wingdings" pitchFamily="2" charset="2"/>
              <a:buNone/>
            </a:pPr>
            <a:endParaRPr lang="en-US" sz="2400" b="1" dirty="0">
              <a:latin typeface="Comic Sans MS" pitchFamily="66" charset="0"/>
            </a:endParaRPr>
          </a:p>
          <a:p>
            <a:pPr algn="l">
              <a:buFont typeface="Wingdings" pitchFamily="2" charset="2"/>
              <a:buNone/>
            </a:pPr>
            <a:r>
              <a:rPr lang="en-US" sz="2400" b="1" dirty="0">
                <a:solidFill>
                  <a:schemeClr val="accent2"/>
                </a:solidFill>
                <a:latin typeface="Comic Sans MS" pitchFamily="66" charset="0"/>
              </a:rPr>
              <a:t>Adjective </a:t>
            </a:r>
            <a:r>
              <a:rPr lang="en-US" sz="2400" b="1" dirty="0">
                <a:latin typeface="Comic Sans MS" pitchFamily="66" charset="0"/>
              </a:rPr>
              <a:t>   bittersweet     poorhouse      whitewash</a:t>
            </a:r>
          </a:p>
          <a:p>
            <a:pPr algn="l">
              <a:buFont typeface="Wingdings" pitchFamily="2" charset="2"/>
              <a:buNone/>
            </a:pPr>
            <a:endParaRPr lang="en-US" sz="2400" b="1" dirty="0">
              <a:latin typeface="Comic Sans MS" pitchFamily="66" charset="0"/>
            </a:endParaRPr>
          </a:p>
          <a:p>
            <a:pPr algn="l">
              <a:buFont typeface="Wingdings" pitchFamily="2" charset="2"/>
              <a:buNone/>
            </a:pPr>
            <a:r>
              <a:rPr lang="en-US" sz="2400" b="1" dirty="0">
                <a:solidFill>
                  <a:schemeClr val="accent2"/>
                </a:solidFill>
                <a:latin typeface="Comic Sans MS" pitchFamily="66" charset="0"/>
              </a:rPr>
              <a:t>Noun  </a:t>
            </a:r>
            <a:r>
              <a:rPr lang="en-US" sz="2400" b="1" dirty="0">
                <a:latin typeface="Comic Sans MS" pitchFamily="66" charset="0"/>
              </a:rPr>
              <a:t>       headstrong      homework      spoon feed</a:t>
            </a:r>
          </a:p>
          <a:p>
            <a:pPr algn="l">
              <a:buFont typeface="Wingdings" pitchFamily="2" charset="2"/>
              <a:buNone/>
            </a:pPr>
            <a:endParaRPr lang="en-US" sz="2400" b="1" dirty="0">
              <a:latin typeface="Comic Sans MS" pitchFamily="66" charset="0"/>
            </a:endParaRPr>
          </a:p>
          <a:p>
            <a:pPr algn="l">
              <a:buFont typeface="Wingdings" pitchFamily="2" charset="2"/>
              <a:buNone/>
            </a:pPr>
            <a:r>
              <a:rPr lang="en-US" sz="2400" b="1" dirty="0">
                <a:solidFill>
                  <a:schemeClr val="accent2"/>
                </a:solidFill>
                <a:latin typeface="Comic Sans MS" pitchFamily="66" charset="0"/>
              </a:rPr>
              <a:t>Verb  </a:t>
            </a:r>
            <a:r>
              <a:rPr lang="en-US" sz="2400" b="1" dirty="0">
                <a:latin typeface="Comic Sans MS" pitchFamily="66" charset="0"/>
              </a:rPr>
              <a:t>           ____         pickpocket      sleepwalk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to="" calcmode="lin" valueType="num">
                                      <p:cBhvr>
                                        <p:cTn id="7" dur="1" fill="hold"/>
                                        <p:tgtEl>
                                          <p:spTgt spid="2560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5603">
                                            <p:txEl>
                                              <p:pRg st="0" end="0"/>
                                            </p:txEl>
                                          </p:spTgt>
                                        </p:tgtEl>
                                        <p:attrNameLst>
                                          <p:attrName>style.visibility</p:attrName>
                                        </p:attrNameLst>
                                      </p:cBhvr>
                                      <p:to>
                                        <p:strVal val="visible"/>
                                      </p:to>
                                    </p:set>
                                    <p:animEffect transition="in" filter="slide(fromBottom)">
                                      <p:cBhvr>
                                        <p:cTn id="12" dur="500"/>
                                        <p:tgtEl>
                                          <p:spTgt spid="2560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slide(fromBottom)">
                                      <p:cBhvr>
                                        <p:cTn id="17" dur="500"/>
                                        <p:tgtEl>
                                          <p:spTgt spid="256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5603">
                                            <p:txEl>
                                              <p:pRg st="4" end="4"/>
                                            </p:txEl>
                                          </p:spTgt>
                                        </p:tgtEl>
                                        <p:attrNameLst>
                                          <p:attrName>style.visibility</p:attrName>
                                        </p:attrNameLst>
                                      </p:cBhvr>
                                      <p:to>
                                        <p:strVal val="visible"/>
                                      </p:to>
                                    </p:set>
                                    <p:animEffect transition="in" filter="slide(fromBottom)">
                                      <p:cBhvr>
                                        <p:cTn id="22" dur="500"/>
                                        <p:tgtEl>
                                          <p:spTgt spid="2560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5603">
                                            <p:txEl>
                                              <p:pRg st="6" end="6"/>
                                            </p:txEl>
                                          </p:spTgt>
                                        </p:tgtEl>
                                        <p:attrNameLst>
                                          <p:attrName>style.visibility</p:attrName>
                                        </p:attrNameLst>
                                      </p:cBhvr>
                                      <p:to>
                                        <p:strVal val="visible"/>
                                      </p:to>
                                    </p:set>
                                    <p:animEffect transition="in" filter="slide(fromBottom)">
                                      <p:cBhvr>
                                        <p:cTn id="27" dur="500"/>
                                        <p:tgtEl>
                                          <p:spTgt spid="25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5000" b="0" dirty="0">
                <a:latin typeface="Comic Sans MS" pitchFamily="66" charset="0"/>
              </a:rPr>
              <a:t>Cont.</a:t>
            </a:r>
          </a:p>
        </p:txBody>
      </p:sp>
      <p:sp>
        <p:nvSpPr>
          <p:cNvPr id="26627" name="Rectangle 3"/>
          <p:cNvSpPr>
            <a:spLocks noGrp="1" noChangeArrowheads="1"/>
          </p:cNvSpPr>
          <p:nvPr>
            <p:ph type="body" idx="1"/>
          </p:nvPr>
        </p:nvSpPr>
        <p:spPr>
          <a:xfrm>
            <a:off x="468313" y="1700213"/>
            <a:ext cx="8482012" cy="5257800"/>
          </a:xfrm>
        </p:spPr>
        <p:txBody>
          <a:bodyPr/>
          <a:lstStyle/>
          <a:p>
            <a:pPr algn="l">
              <a:buFont typeface="Wingdings" pitchFamily="2" charset="2"/>
              <a:buNone/>
            </a:pPr>
            <a:r>
              <a:rPr lang="en-US" sz="3200" b="1">
                <a:latin typeface="Comic Sans MS" pitchFamily="66" charset="0"/>
              </a:rPr>
              <a:t>The right-hand member is the </a:t>
            </a:r>
            <a:r>
              <a:rPr lang="en-US" sz="3200" b="1" i="1">
                <a:solidFill>
                  <a:schemeClr val="accent2"/>
                </a:solidFill>
                <a:latin typeface="Comic Sans MS" pitchFamily="66" charset="0"/>
              </a:rPr>
              <a:t>head</a:t>
            </a:r>
            <a:r>
              <a:rPr lang="en-US" sz="3200" b="1">
                <a:solidFill>
                  <a:schemeClr val="accent2"/>
                </a:solidFill>
                <a:latin typeface="Comic Sans MS" pitchFamily="66" charset="0"/>
              </a:rPr>
              <a:t> </a:t>
            </a:r>
            <a:r>
              <a:rPr lang="en-US" sz="3200" b="1">
                <a:latin typeface="Comic Sans MS" pitchFamily="66" charset="0"/>
              </a:rPr>
              <a:t>of the compound, determining the syntactic category and meaning of the whole.</a:t>
            </a:r>
          </a:p>
          <a:p>
            <a:pPr algn="l">
              <a:buFont typeface="Wingdings" pitchFamily="2" charset="2"/>
              <a:buNone/>
            </a:pPr>
            <a:r>
              <a:rPr lang="en-US" sz="3200" b="1">
                <a:latin typeface="Comic Sans MS" pitchFamily="66" charset="0"/>
              </a:rPr>
              <a:t>The left-hand member is the </a:t>
            </a:r>
            <a:r>
              <a:rPr lang="en-US" sz="3200" b="1" i="1">
                <a:solidFill>
                  <a:srgbClr val="FF3300"/>
                </a:solidFill>
                <a:latin typeface="Comic Sans MS" pitchFamily="66" charset="0"/>
              </a:rPr>
              <a:t>modifier</a:t>
            </a:r>
            <a:r>
              <a:rPr lang="en-US" sz="3200" b="1" i="1">
                <a:solidFill>
                  <a:schemeClr val="bg2"/>
                </a:solidFill>
                <a:latin typeface="Comic Sans MS" pitchFamily="66" charset="0"/>
              </a:rPr>
              <a:t>.</a:t>
            </a:r>
          </a:p>
          <a:p>
            <a:pPr algn="l">
              <a:buFont typeface="Wingdings" pitchFamily="2" charset="2"/>
              <a:buNone/>
            </a:pPr>
            <a:endParaRPr lang="en-US" sz="32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to="" calcmode="lin" valueType="num">
                                      <p:cBhvr>
                                        <p:cTn id="7" dur="1" fill="hold"/>
                                        <p:tgtEl>
                                          <p:spTgt spid="2662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dissolve">
                                      <p:cBhvr>
                                        <p:cTn id="12" dur="500"/>
                                        <p:tgtEl>
                                          <p:spTgt spid="2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6627">
                                            <p:txEl>
                                              <p:pRg st="1" end="1"/>
                                            </p:txEl>
                                          </p:spTgt>
                                        </p:tgtEl>
                                        <p:attrNameLst>
                                          <p:attrName>style.visibility</p:attrName>
                                        </p:attrNameLst>
                                      </p:cBhvr>
                                      <p:to>
                                        <p:strVal val="visible"/>
                                      </p:to>
                                    </p:set>
                                    <p:animEffect transition="in" filter="dissolve">
                                      <p:cBhvr>
                                        <p:cTn id="17" dur="500"/>
                                        <p:tgtEl>
                                          <p:spTgt spid="26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4300" b="0" dirty="0" smtClean="0">
                <a:latin typeface="Comic Sans MS" pitchFamily="66" charset="0"/>
              </a:rPr>
              <a:t>Examples</a:t>
            </a:r>
            <a:endParaRPr lang="en-US" sz="4300" b="0" dirty="0">
              <a:latin typeface="Comic Sans MS" pitchFamily="66" charset="0"/>
            </a:endParaRPr>
          </a:p>
        </p:txBody>
      </p:sp>
      <p:sp>
        <p:nvSpPr>
          <p:cNvPr id="27651" name="Rectangle 3"/>
          <p:cNvSpPr>
            <a:spLocks noGrp="1" noChangeArrowheads="1"/>
          </p:cNvSpPr>
          <p:nvPr>
            <p:ph type="body" idx="1"/>
          </p:nvPr>
        </p:nvSpPr>
        <p:spPr>
          <a:xfrm>
            <a:off x="611188" y="2409825"/>
            <a:ext cx="8388350" cy="4114800"/>
          </a:xfrm>
        </p:spPr>
        <p:txBody>
          <a:bodyPr/>
          <a:lstStyle/>
          <a:p>
            <a:pPr algn="l">
              <a:buFont typeface="Wingdings" pitchFamily="2" charset="2"/>
              <a:buNone/>
            </a:pPr>
            <a:r>
              <a:rPr lang="en-US" b="1">
                <a:latin typeface="Comic Sans MS" pitchFamily="66" charset="0"/>
              </a:rPr>
              <a:t>For example:</a:t>
            </a:r>
          </a:p>
          <a:p>
            <a:pPr algn="l">
              <a:buFont typeface="Wingdings" pitchFamily="2" charset="2"/>
              <a:buNone/>
            </a:pPr>
            <a:r>
              <a:rPr lang="en-US" b="1">
                <a:latin typeface="Comic Sans MS" pitchFamily="66" charset="0"/>
              </a:rPr>
              <a:t>A </a:t>
            </a:r>
            <a:r>
              <a:rPr lang="en-US" b="1">
                <a:solidFill>
                  <a:schemeClr val="accent2"/>
                </a:solidFill>
                <a:latin typeface="Comic Sans MS" pitchFamily="66" charset="0"/>
              </a:rPr>
              <a:t>morphology article</a:t>
            </a:r>
            <a:r>
              <a:rPr lang="en-US" b="1">
                <a:latin typeface="Comic Sans MS" pitchFamily="66" charset="0"/>
              </a:rPr>
              <a:t> is a kind of article.</a:t>
            </a:r>
          </a:p>
          <a:p>
            <a:pPr algn="l">
              <a:buFont typeface="Wingdings" pitchFamily="2" charset="2"/>
              <a:buNone/>
            </a:pPr>
            <a:r>
              <a:rPr lang="en-US" b="1">
                <a:latin typeface="Comic Sans MS" pitchFamily="66" charset="0"/>
              </a:rPr>
              <a:t>A </a:t>
            </a:r>
            <a:r>
              <a:rPr lang="en-US" b="1">
                <a:solidFill>
                  <a:schemeClr val="accent2"/>
                </a:solidFill>
                <a:latin typeface="Comic Sans MS" pitchFamily="66" charset="0"/>
              </a:rPr>
              <a:t>houseboat </a:t>
            </a:r>
            <a:r>
              <a:rPr lang="en-US" b="1">
                <a:latin typeface="Comic Sans MS" pitchFamily="66" charset="0"/>
              </a:rPr>
              <a:t>is a kind of boat.</a:t>
            </a:r>
          </a:p>
          <a:p>
            <a:pPr algn="l">
              <a:buFont typeface="Wingdings" pitchFamily="2" charset="2"/>
              <a:buNone/>
            </a:pPr>
            <a:r>
              <a:rPr lang="en-US" b="1">
                <a:latin typeface="Comic Sans MS" pitchFamily="66" charset="0"/>
              </a:rPr>
              <a:t>A</a:t>
            </a:r>
            <a:r>
              <a:rPr lang="en-US" b="1">
                <a:solidFill>
                  <a:schemeClr val="accent2"/>
                </a:solidFill>
                <a:latin typeface="Comic Sans MS" pitchFamily="66" charset="0"/>
              </a:rPr>
              <a:t> boathouse</a:t>
            </a:r>
            <a:r>
              <a:rPr lang="en-US" b="1">
                <a:latin typeface="Comic Sans MS" pitchFamily="66" charset="0"/>
              </a:rPr>
              <a:t> is a kind of house.</a:t>
            </a:r>
          </a:p>
          <a:p>
            <a:pPr algn="l">
              <a:buFont typeface="Wingdings" pitchFamily="2" charset="2"/>
              <a:buNone/>
            </a:pPr>
            <a:endParaRPr lang="en-US">
              <a:latin typeface="Comic Sans MS" pitchFamily="66" charset="0"/>
            </a:endParaRPr>
          </a:p>
        </p:txBody>
      </p:sp>
      <p:sp>
        <p:nvSpPr>
          <p:cNvPr id="27652" name="AutoShape 4"/>
          <p:cNvSpPr>
            <a:spLocks noChangeArrowheads="1"/>
          </p:cNvSpPr>
          <p:nvPr/>
        </p:nvSpPr>
        <p:spPr bwMode="auto">
          <a:xfrm>
            <a:off x="4643438" y="2133600"/>
            <a:ext cx="2160587" cy="790575"/>
          </a:xfrm>
          <a:prstGeom prst="wedgeEllipseCallout">
            <a:avLst>
              <a:gd name="adj1" fmla="val -53819"/>
              <a:gd name="adj2" fmla="val 77509"/>
            </a:avLst>
          </a:prstGeom>
          <a:solidFill>
            <a:schemeClr val="accent1"/>
          </a:solidFill>
          <a:ln w="9525" algn="ctr">
            <a:solidFill>
              <a:schemeClr val="tx1"/>
            </a:solidFill>
            <a:miter lim="800000"/>
            <a:headEnd/>
            <a:tailEnd/>
          </a:ln>
          <a:effectLst/>
        </p:spPr>
        <p:txBody>
          <a:bodyPr/>
          <a:lstStyle/>
          <a:p>
            <a:pPr algn="ctr"/>
            <a:r>
              <a:rPr lang="en-US" sz="2800" b="1">
                <a:latin typeface="Tahoma" pitchFamily="34" charset="0"/>
              </a:rPr>
              <a:t>head</a:t>
            </a:r>
          </a:p>
        </p:txBody>
      </p:sp>
      <p:sp>
        <p:nvSpPr>
          <p:cNvPr id="27653" name="AutoShape 5"/>
          <p:cNvSpPr>
            <a:spLocks noChangeArrowheads="1"/>
          </p:cNvSpPr>
          <p:nvPr/>
        </p:nvSpPr>
        <p:spPr bwMode="auto">
          <a:xfrm>
            <a:off x="684213" y="2133600"/>
            <a:ext cx="2663825" cy="790575"/>
          </a:xfrm>
          <a:prstGeom prst="wedgeEllipseCallout">
            <a:avLst>
              <a:gd name="adj1" fmla="val 40463"/>
              <a:gd name="adj2" fmla="val 82931"/>
            </a:avLst>
          </a:prstGeom>
          <a:solidFill>
            <a:schemeClr val="accent1"/>
          </a:solidFill>
          <a:ln w="9525" algn="ctr">
            <a:solidFill>
              <a:schemeClr val="tx1"/>
            </a:solidFill>
            <a:miter lim="800000"/>
            <a:headEnd/>
            <a:tailEnd/>
          </a:ln>
          <a:effectLst/>
        </p:spPr>
        <p:txBody>
          <a:bodyPr/>
          <a:lstStyle/>
          <a:p>
            <a:pPr algn="ctr"/>
            <a:r>
              <a:rPr lang="en-US" sz="2800" b="1">
                <a:latin typeface="Tahoma" pitchFamily="34" charset="0"/>
              </a:rPr>
              <a:t>modifier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to="" calcmode="lin" valueType="num">
                                      <p:cBhvr>
                                        <p:cTn id="7" dur="1" fill="hold"/>
                                        <p:tgtEl>
                                          <p:spTgt spid="2765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7651">
                                            <p:txEl>
                                              <p:pRg st="0" end="0"/>
                                            </p:txEl>
                                          </p:spTgt>
                                        </p:tgtEl>
                                        <p:attrNameLst>
                                          <p:attrName>style.visibility</p:attrName>
                                        </p:attrNameLst>
                                      </p:cBhvr>
                                      <p:to>
                                        <p:strVal val="visible"/>
                                      </p:to>
                                    </p:set>
                                    <p:animEffect transition="in" filter="dissolve">
                                      <p:cBhvr>
                                        <p:cTn id="12" dur="500"/>
                                        <p:tgtEl>
                                          <p:spTgt spid="276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27651">
                                            <p:txEl>
                                              <p:pRg st="1" end="1"/>
                                            </p:txEl>
                                          </p:spTgt>
                                        </p:tgtEl>
                                        <p:attrNameLst>
                                          <p:attrName>style.visibility</p:attrName>
                                        </p:attrNameLst>
                                      </p:cBhvr>
                                      <p:to>
                                        <p:strVal val="visible"/>
                                      </p:to>
                                    </p:set>
                                    <p:anim calcmode="lin" valueType="num">
                                      <p:cBhvr>
                                        <p:cTn id="17" dur="1000" fill="hold"/>
                                        <p:tgtEl>
                                          <p:spTgt spid="27651">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27651">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27651">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2765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27651">
                                            <p:txEl>
                                              <p:pRg st="2" end="2"/>
                                            </p:txEl>
                                          </p:spTgt>
                                        </p:tgtEl>
                                        <p:attrNameLst>
                                          <p:attrName>style.visibility</p:attrName>
                                        </p:attrNameLst>
                                      </p:cBhvr>
                                      <p:to>
                                        <p:strVal val="visible"/>
                                      </p:to>
                                    </p:set>
                                    <p:anim calcmode="lin" valueType="num">
                                      <p:cBhvr>
                                        <p:cTn id="25" dur="1000" fill="hold"/>
                                        <p:tgtEl>
                                          <p:spTgt spid="27651">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27651">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27651">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27651">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iterate type="lt">
                                    <p:tmPct val="5000"/>
                                  </p:iterate>
                                  <p:childTnLst>
                                    <p:set>
                                      <p:cBhvr>
                                        <p:cTn id="32" dur="1" fill="hold">
                                          <p:stCondLst>
                                            <p:cond delay="0"/>
                                          </p:stCondLst>
                                        </p:cTn>
                                        <p:tgtEl>
                                          <p:spTgt spid="27651">
                                            <p:txEl>
                                              <p:pRg st="3" end="3"/>
                                            </p:txEl>
                                          </p:spTgt>
                                        </p:tgtEl>
                                        <p:attrNameLst>
                                          <p:attrName>style.visibility</p:attrName>
                                        </p:attrNameLst>
                                      </p:cBhvr>
                                      <p:to>
                                        <p:strVal val="visible"/>
                                      </p:to>
                                    </p:set>
                                    <p:anim calcmode="lin" valueType="num">
                                      <p:cBhvr>
                                        <p:cTn id="33" dur="1000" fill="hold"/>
                                        <p:tgtEl>
                                          <p:spTgt spid="27651">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27651">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27651">
                                            <p:txEl>
                                              <p:pRg st="3" end="3"/>
                                            </p:txEl>
                                          </p:spTgt>
                                        </p:tgtEl>
                                        <p:attrNameLst>
                                          <p:attrName>style.rotation</p:attrName>
                                        </p:attrNameLst>
                                      </p:cBhvr>
                                      <p:tavLst>
                                        <p:tav tm="0">
                                          <p:val>
                                            <p:fltVal val="90"/>
                                          </p:val>
                                        </p:tav>
                                        <p:tav tm="100000">
                                          <p:val>
                                            <p:fltVal val="0"/>
                                          </p:val>
                                        </p:tav>
                                      </p:tavLst>
                                    </p:anim>
                                    <p:animEffect transition="in" filter="fade">
                                      <p:cBhvr>
                                        <p:cTn id="36" dur="1000"/>
                                        <p:tgtEl>
                                          <p:spTgt spid="27651">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27653"/>
                                        </p:tgtEl>
                                        <p:attrNameLst>
                                          <p:attrName>style.visibility</p:attrName>
                                        </p:attrNameLst>
                                      </p:cBhvr>
                                      <p:to>
                                        <p:strVal val="visible"/>
                                      </p:to>
                                    </p:set>
                                    <p:anim calcmode="lin" valueType="num">
                                      <p:cBhvr>
                                        <p:cTn id="41" dur="500" fill="hold"/>
                                        <p:tgtEl>
                                          <p:spTgt spid="27653"/>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7653"/>
                                        </p:tgtEl>
                                        <p:attrNameLst>
                                          <p:attrName>ppt_y</p:attrName>
                                        </p:attrNameLst>
                                      </p:cBhvr>
                                      <p:tavLst>
                                        <p:tav tm="0">
                                          <p:val>
                                            <p:strVal val="#ppt_y"/>
                                          </p:val>
                                        </p:tav>
                                        <p:tav tm="100000">
                                          <p:val>
                                            <p:strVal val="#ppt_y"/>
                                          </p:val>
                                        </p:tav>
                                      </p:tavLst>
                                    </p:anim>
                                    <p:anim calcmode="lin" valueType="num">
                                      <p:cBhvr>
                                        <p:cTn id="43" dur="500" fill="hold"/>
                                        <p:tgtEl>
                                          <p:spTgt spid="27653"/>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7653"/>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7653"/>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27652"/>
                                        </p:tgtEl>
                                        <p:attrNameLst>
                                          <p:attrName>style.visibility</p:attrName>
                                        </p:attrNameLst>
                                      </p:cBhvr>
                                      <p:to>
                                        <p:strVal val="visible"/>
                                      </p:to>
                                    </p:set>
                                    <p:anim calcmode="lin" valueType="num">
                                      <p:cBhvr>
                                        <p:cTn id="50" dur="500" fill="hold"/>
                                        <p:tgtEl>
                                          <p:spTgt spid="2765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7652"/>
                                        </p:tgtEl>
                                        <p:attrNameLst>
                                          <p:attrName>ppt_y</p:attrName>
                                        </p:attrNameLst>
                                      </p:cBhvr>
                                      <p:tavLst>
                                        <p:tav tm="0">
                                          <p:val>
                                            <p:strVal val="#ppt_y"/>
                                          </p:val>
                                        </p:tav>
                                        <p:tav tm="100000">
                                          <p:val>
                                            <p:strVal val="#ppt_y"/>
                                          </p:val>
                                        </p:tav>
                                      </p:tavLst>
                                    </p:anim>
                                    <p:anim calcmode="lin" valueType="num">
                                      <p:cBhvr>
                                        <p:cTn id="52" dur="500" fill="hold"/>
                                        <p:tgtEl>
                                          <p:spTgt spid="2765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765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animBg="1"/>
      <p:bldP spid="2765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5000" b="0" dirty="0">
                <a:latin typeface="Comic Sans MS" pitchFamily="66" charset="0"/>
              </a:rPr>
              <a:t>Cont.</a:t>
            </a:r>
          </a:p>
        </p:txBody>
      </p:sp>
      <p:sp>
        <p:nvSpPr>
          <p:cNvPr id="28675" name="Rectangle 3"/>
          <p:cNvSpPr>
            <a:spLocks noGrp="1" noChangeArrowheads="1"/>
          </p:cNvSpPr>
          <p:nvPr>
            <p:ph type="body" idx="1"/>
          </p:nvPr>
        </p:nvSpPr>
        <p:spPr>
          <a:xfrm>
            <a:off x="987425" y="2205038"/>
            <a:ext cx="7761288" cy="4530725"/>
          </a:xfrm>
        </p:spPr>
        <p:txBody>
          <a:bodyPr/>
          <a:lstStyle/>
          <a:p>
            <a:pPr algn="l">
              <a:buFont typeface="Wingdings" pitchFamily="2" charset="2"/>
              <a:buNone/>
            </a:pPr>
            <a:r>
              <a:rPr lang="en-US" sz="3400" b="1">
                <a:latin typeface="Comic Sans MS" pitchFamily="66" charset="0"/>
              </a:rPr>
              <a:t>Thus, when the two words fall into different categories, </a:t>
            </a:r>
            <a:r>
              <a:rPr lang="en-US" sz="3400" b="1">
                <a:solidFill>
                  <a:srgbClr val="FF3300"/>
                </a:solidFill>
                <a:latin typeface="Comic Sans MS" pitchFamily="66" charset="0"/>
              </a:rPr>
              <a:t>the class of the second or final word</a:t>
            </a:r>
            <a:r>
              <a:rPr lang="en-US" sz="3400" b="1">
                <a:latin typeface="Comic Sans MS" pitchFamily="66" charset="0"/>
              </a:rPr>
              <a:t> will be the </a:t>
            </a:r>
            <a:r>
              <a:rPr lang="en-US" sz="3400" b="1">
                <a:solidFill>
                  <a:schemeClr val="accent1"/>
                </a:solidFill>
                <a:latin typeface="Comic Sans MS" pitchFamily="66" charset="0"/>
              </a:rPr>
              <a:t>grammatical category</a:t>
            </a:r>
            <a:r>
              <a:rPr lang="en-US" sz="3400" b="1">
                <a:latin typeface="Comic Sans MS" pitchFamily="66" charset="0"/>
              </a:rPr>
              <a:t> of the compound.</a:t>
            </a:r>
          </a:p>
          <a:p>
            <a:pPr algn="l">
              <a:buFont typeface="Wingdings" pitchFamily="2" charset="2"/>
              <a:buNone/>
            </a:pPr>
            <a:r>
              <a:rPr lang="en-US" sz="3400" b="1">
                <a:latin typeface="Comic Sans MS" pitchFamily="66" charset="0"/>
              </a:rPr>
              <a:t>      </a:t>
            </a:r>
            <a:r>
              <a:rPr lang="en-US" sz="3400" b="1">
                <a:solidFill>
                  <a:schemeClr val="accent2"/>
                </a:solidFill>
                <a:latin typeface="Comic Sans MS" pitchFamily="66" charset="0"/>
              </a:rPr>
              <a:t> </a:t>
            </a:r>
            <a:endParaRPr lang="en-US" sz="34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to="" calcmode="lin" valueType="num">
                                      <p:cBhvr>
                                        <p:cTn id="7" dur="1" fill="hold"/>
                                        <p:tgtEl>
                                          <p:spTgt spid="2867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8675">
                                            <p:txEl>
                                              <p:pRg st="0" end="0"/>
                                            </p:txEl>
                                          </p:spTgt>
                                        </p:tgtEl>
                                        <p:attrNameLst>
                                          <p:attrName>style.visibility</p:attrName>
                                        </p:attrNameLst>
                                      </p:cBhvr>
                                      <p:to>
                                        <p:strVal val="visible"/>
                                      </p:to>
                                    </p:set>
                                    <p:animEffect transition="in" filter="dissolve">
                                      <p:cBhvr>
                                        <p:cTn id="12" dur="500"/>
                                        <p:tgtEl>
                                          <p:spTgt spid="286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28675">
                                            <p:txEl>
                                              <p:pRg st="1" end="1"/>
                                            </p:txEl>
                                          </p:spTgt>
                                        </p:tgtEl>
                                        <p:attrNameLst>
                                          <p:attrName>style.visibility</p:attrName>
                                        </p:attrNameLst>
                                      </p:cBhvr>
                                      <p:to>
                                        <p:strVal val="visible"/>
                                      </p:to>
                                    </p:set>
                                    <p:anim calcmode="lin" valueType="num">
                                      <p:cBhvr>
                                        <p:cTn id="17" dur="1000" fill="hold"/>
                                        <p:tgtEl>
                                          <p:spTgt spid="28675">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28675">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28675">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4300" b="0" dirty="0" smtClean="0">
                <a:latin typeface="Comic Sans MS" pitchFamily="66" charset="0"/>
              </a:rPr>
              <a:t>Examples</a:t>
            </a:r>
            <a:endParaRPr lang="en-US" sz="4300" b="0" dirty="0">
              <a:latin typeface="Comic Sans MS" pitchFamily="66" charset="0"/>
            </a:endParaRPr>
          </a:p>
        </p:txBody>
      </p:sp>
      <p:sp>
        <p:nvSpPr>
          <p:cNvPr id="29699" name="Rectangle 3"/>
          <p:cNvSpPr>
            <a:spLocks noGrp="1" noChangeArrowheads="1"/>
          </p:cNvSpPr>
          <p:nvPr>
            <p:ph type="body" idx="1"/>
          </p:nvPr>
        </p:nvSpPr>
        <p:spPr>
          <a:xfrm>
            <a:off x="755650" y="2017713"/>
            <a:ext cx="8388350" cy="4114800"/>
          </a:xfrm>
        </p:spPr>
        <p:txBody>
          <a:bodyPr/>
          <a:lstStyle/>
          <a:p>
            <a:pPr algn="l">
              <a:buFont typeface="Wingdings" pitchFamily="2" charset="2"/>
              <a:buNone/>
            </a:pPr>
            <a:r>
              <a:rPr lang="en-US" sz="3400" b="1">
                <a:solidFill>
                  <a:schemeClr val="accent2"/>
                </a:solidFill>
                <a:latin typeface="Comic Sans MS" pitchFamily="66" charset="0"/>
              </a:rPr>
              <a:t>noun </a:t>
            </a:r>
            <a:r>
              <a:rPr lang="en-US" sz="3400" b="1">
                <a:latin typeface="Comic Sans MS" pitchFamily="66" charset="0"/>
              </a:rPr>
              <a:t>+ </a:t>
            </a:r>
            <a:r>
              <a:rPr lang="en-US" sz="3400" b="1">
                <a:solidFill>
                  <a:schemeClr val="hlink"/>
                </a:solidFill>
                <a:latin typeface="Comic Sans MS" pitchFamily="66" charset="0"/>
              </a:rPr>
              <a:t>adjective</a:t>
            </a:r>
            <a:r>
              <a:rPr lang="en-US" sz="3400" b="1">
                <a:solidFill>
                  <a:schemeClr val="accent2"/>
                </a:solidFill>
                <a:latin typeface="Comic Sans MS" pitchFamily="66" charset="0"/>
              </a:rPr>
              <a:t> </a:t>
            </a:r>
            <a:r>
              <a:rPr lang="en-US" sz="3400" b="1">
                <a:latin typeface="Comic Sans MS" pitchFamily="66" charset="0"/>
              </a:rPr>
              <a:t>= </a:t>
            </a:r>
            <a:r>
              <a:rPr lang="en-US" sz="3400" b="1">
                <a:solidFill>
                  <a:schemeClr val="hlink"/>
                </a:solidFill>
                <a:latin typeface="Comic Sans MS" pitchFamily="66" charset="0"/>
              </a:rPr>
              <a:t>adjective</a:t>
            </a:r>
          </a:p>
          <a:p>
            <a:pPr algn="l">
              <a:buFont typeface="Wingdings" pitchFamily="2" charset="2"/>
              <a:buNone/>
            </a:pPr>
            <a:r>
              <a:rPr lang="en-US" sz="3400" b="1">
                <a:solidFill>
                  <a:schemeClr val="accent2"/>
                </a:solidFill>
                <a:latin typeface="Comic Sans MS" pitchFamily="66" charset="0"/>
              </a:rPr>
              <a:t>head</a:t>
            </a:r>
            <a:r>
              <a:rPr lang="en-US" sz="3400" b="1">
                <a:solidFill>
                  <a:schemeClr val="hlink"/>
                </a:solidFill>
                <a:latin typeface="Comic Sans MS" pitchFamily="66" charset="0"/>
              </a:rPr>
              <a:t>strong</a:t>
            </a:r>
            <a:r>
              <a:rPr lang="en-US" sz="3400" b="1">
                <a:latin typeface="Comic Sans MS" pitchFamily="66" charset="0"/>
              </a:rPr>
              <a:t>, </a:t>
            </a:r>
            <a:r>
              <a:rPr lang="en-US" sz="3400" b="1">
                <a:solidFill>
                  <a:schemeClr val="accent2"/>
                </a:solidFill>
                <a:latin typeface="Comic Sans MS" pitchFamily="66" charset="0"/>
              </a:rPr>
              <a:t>water</a:t>
            </a:r>
            <a:r>
              <a:rPr lang="en-US" sz="3400" b="1">
                <a:solidFill>
                  <a:schemeClr val="hlink"/>
                </a:solidFill>
                <a:latin typeface="Comic Sans MS" pitchFamily="66" charset="0"/>
              </a:rPr>
              <a:t>tight</a:t>
            </a:r>
            <a:r>
              <a:rPr lang="en-US" sz="3400" b="1">
                <a:latin typeface="Comic Sans MS" pitchFamily="66" charset="0"/>
              </a:rPr>
              <a:t>, </a:t>
            </a:r>
            <a:r>
              <a:rPr lang="en-US" sz="3400" b="1">
                <a:solidFill>
                  <a:schemeClr val="accent2"/>
                </a:solidFill>
                <a:latin typeface="Comic Sans MS" pitchFamily="66" charset="0"/>
              </a:rPr>
              <a:t>life</a:t>
            </a:r>
            <a:r>
              <a:rPr lang="en-US" sz="3400" b="1">
                <a:solidFill>
                  <a:schemeClr val="hlink"/>
                </a:solidFill>
                <a:latin typeface="Comic Sans MS" pitchFamily="66" charset="0"/>
              </a:rPr>
              <a:t>long</a:t>
            </a:r>
          </a:p>
          <a:p>
            <a:pPr algn="l">
              <a:buFont typeface="Wingdings" pitchFamily="2" charset="2"/>
              <a:buNone/>
            </a:pPr>
            <a:endParaRPr lang="en-US" sz="3400" b="1">
              <a:latin typeface="Comic Sans MS" pitchFamily="66" charset="0"/>
            </a:endParaRPr>
          </a:p>
          <a:p>
            <a:pPr algn="l">
              <a:buFont typeface="Wingdings" pitchFamily="2" charset="2"/>
              <a:buNone/>
            </a:pPr>
            <a:r>
              <a:rPr lang="en-US" sz="3400" b="1">
                <a:solidFill>
                  <a:schemeClr val="accent1"/>
                </a:solidFill>
                <a:latin typeface="Comic Sans MS" pitchFamily="66" charset="0"/>
              </a:rPr>
              <a:t>verb</a:t>
            </a:r>
            <a:r>
              <a:rPr lang="en-US" sz="3400" b="1">
                <a:solidFill>
                  <a:schemeClr val="folHlink"/>
                </a:solidFill>
                <a:latin typeface="Comic Sans MS" pitchFamily="66" charset="0"/>
              </a:rPr>
              <a:t> </a:t>
            </a:r>
            <a:r>
              <a:rPr lang="en-US" sz="3400" b="1">
                <a:latin typeface="Comic Sans MS" pitchFamily="66" charset="0"/>
              </a:rPr>
              <a:t>+</a:t>
            </a:r>
            <a:r>
              <a:rPr lang="en-US" sz="3400" b="1">
                <a:solidFill>
                  <a:schemeClr val="accent2"/>
                </a:solidFill>
                <a:latin typeface="Comic Sans MS" pitchFamily="66" charset="0"/>
              </a:rPr>
              <a:t> noun </a:t>
            </a:r>
            <a:r>
              <a:rPr lang="en-US" sz="3400" b="1">
                <a:latin typeface="Comic Sans MS" pitchFamily="66" charset="0"/>
              </a:rPr>
              <a:t>= </a:t>
            </a:r>
            <a:r>
              <a:rPr lang="en-US" sz="3400" b="1">
                <a:solidFill>
                  <a:schemeClr val="accent2"/>
                </a:solidFill>
                <a:latin typeface="Comic Sans MS" pitchFamily="66" charset="0"/>
              </a:rPr>
              <a:t>noun</a:t>
            </a:r>
          </a:p>
          <a:p>
            <a:pPr algn="l">
              <a:buFont typeface="Wingdings" pitchFamily="2" charset="2"/>
              <a:buNone/>
            </a:pPr>
            <a:r>
              <a:rPr lang="en-US" sz="3400" b="1">
                <a:solidFill>
                  <a:schemeClr val="accent1"/>
                </a:solidFill>
                <a:latin typeface="Comic Sans MS" pitchFamily="66" charset="0"/>
              </a:rPr>
              <a:t>pick</a:t>
            </a:r>
            <a:r>
              <a:rPr lang="en-US" sz="3400" b="1">
                <a:solidFill>
                  <a:schemeClr val="accent2"/>
                </a:solidFill>
                <a:latin typeface="Comic Sans MS" pitchFamily="66" charset="0"/>
              </a:rPr>
              <a:t>pocket</a:t>
            </a:r>
            <a:r>
              <a:rPr lang="en-US" sz="3400" b="1">
                <a:latin typeface="Comic Sans MS" pitchFamily="66" charset="0"/>
              </a:rPr>
              <a:t>, </a:t>
            </a:r>
            <a:r>
              <a:rPr lang="en-US" sz="3400" b="1">
                <a:solidFill>
                  <a:schemeClr val="accent1"/>
                </a:solidFill>
                <a:latin typeface="Comic Sans MS" pitchFamily="66" charset="0"/>
              </a:rPr>
              <a:t>pinch</a:t>
            </a:r>
            <a:r>
              <a:rPr lang="en-US" sz="3400" b="1">
                <a:solidFill>
                  <a:schemeClr val="accent2"/>
                </a:solidFill>
                <a:latin typeface="Comic Sans MS" pitchFamily="66" charset="0"/>
              </a:rPr>
              <a:t>penny</a:t>
            </a:r>
            <a:r>
              <a:rPr lang="en-US" sz="3400" b="1">
                <a:latin typeface="Comic Sans MS" pitchFamily="66" charset="0"/>
              </a:rPr>
              <a:t>, </a:t>
            </a:r>
            <a:r>
              <a:rPr lang="en-US" sz="3400" b="1">
                <a:solidFill>
                  <a:schemeClr val="accent1"/>
                </a:solidFill>
                <a:latin typeface="Comic Sans MS" pitchFamily="66" charset="0"/>
              </a:rPr>
              <a:t>dare</a:t>
            </a:r>
            <a:r>
              <a:rPr lang="en-US" sz="3400" b="1">
                <a:solidFill>
                  <a:schemeClr val="accent2"/>
                </a:solidFill>
                <a:latin typeface="Comic Sans MS" pitchFamily="66" charset="0"/>
              </a:rPr>
              <a:t>devil</a:t>
            </a:r>
            <a:r>
              <a:rPr lang="en-US" sz="3400" b="1">
                <a:latin typeface="Comic Sans MS" pitchFamily="66" charset="0"/>
              </a:rPr>
              <a:t>.</a:t>
            </a:r>
          </a:p>
          <a:p>
            <a:pPr algn="l">
              <a:buFont typeface="Wingdings" pitchFamily="2" charset="2"/>
              <a:buNone/>
            </a:pPr>
            <a:endParaRPr lang="en-US" sz="3400" b="1">
              <a:latin typeface="Comic Sans MS" pitchFamily="66" charset="0"/>
            </a:endParaRPr>
          </a:p>
          <a:p>
            <a:endParaRPr lang="en-US" sz="340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to="" calcmode="lin" valueType="num">
                                      <p:cBhvr>
                                        <p:cTn id="7" dur="1" fill="hold"/>
                                        <p:tgtEl>
                                          <p:spTgt spid="2969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29699">
                                            <p:txEl>
                                              <p:pRg st="0" end="0"/>
                                            </p:txEl>
                                          </p:spTgt>
                                        </p:tgtEl>
                                        <p:attrNameLst>
                                          <p:attrName>style.visibility</p:attrName>
                                        </p:attrNameLst>
                                      </p:cBhvr>
                                      <p:to>
                                        <p:strVal val="visible"/>
                                      </p:to>
                                    </p:set>
                                    <p:anim calcmode="lin" valueType="num">
                                      <p:cBhvr>
                                        <p:cTn id="12" dur="10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9699">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29699">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2969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iterate type="lt">
                                    <p:tmPct val="5000"/>
                                  </p:iterate>
                                  <p:childTnLst>
                                    <p:set>
                                      <p:cBhvr>
                                        <p:cTn id="19" dur="1" fill="hold">
                                          <p:stCondLst>
                                            <p:cond delay="0"/>
                                          </p:stCondLst>
                                        </p:cTn>
                                        <p:tgtEl>
                                          <p:spTgt spid="29699">
                                            <p:txEl>
                                              <p:pRg st="1" end="1"/>
                                            </p:txEl>
                                          </p:spTgt>
                                        </p:tgtEl>
                                        <p:attrNameLst>
                                          <p:attrName>style.visibility</p:attrName>
                                        </p:attrNameLst>
                                      </p:cBhvr>
                                      <p:to>
                                        <p:strVal val="visible"/>
                                      </p:to>
                                    </p:set>
                                    <p:anim calcmode="lin" valueType="num">
                                      <p:cBhvr>
                                        <p:cTn id="20" dur="10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29699">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29699">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2969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iterate type="lt">
                                    <p:tmPct val="5000"/>
                                  </p:iterate>
                                  <p:childTnLst>
                                    <p:set>
                                      <p:cBhvr>
                                        <p:cTn id="27" dur="1" fill="hold">
                                          <p:stCondLst>
                                            <p:cond delay="0"/>
                                          </p:stCondLst>
                                        </p:cTn>
                                        <p:tgtEl>
                                          <p:spTgt spid="29699">
                                            <p:txEl>
                                              <p:pRg st="3" end="3"/>
                                            </p:txEl>
                                          </p:spTgt>
                                        </p:tgtEl>
                                        <p:attrNameLst>
                                          <p:attrName>style.visibility</p:attrName>
                                        </p:attrNameLst>
                                      </p:cBhvr>
                                      <p:to>
                                        <p:strVal val="visible"/>
                                      </p:to>
                                    </p:set>
                                    <p:anim calcmode="lin" valueType="num">
                                      <p:cBhvr>
                                        <p:cTn id="28" dur="1000" fill="hold"/>
                                        <p:tgtEl>
                                          <p:spTgt spid="29699">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29699">
                                            <p:txEl>
                                              <p:pRg st="3" end="3"/>
                                            </p:txEl>
                                          </p:spTgt>
                                        </p:tgtEl>
                                        <p:attrNameLst>
                                          <p:attrName>ppt_h</p:attrName>
                                        </p:attrNameLst>
                                      </p:cBhvr>
                                      <p:tavLst>
                                        <p:tav tm="0">
                                          <p:val>
                                            <p:fltVal val="0"/>
                                          </p:val>
                                        </p:tav>
                                        <p:tav tm="100000">
                                          <p:val>
                                            <p:strVal val="#ppt_h"/>
                                          </p:val>
                                        </p:tav>
                                      </p:tavLst>
                                    </p:anim>
                                    <p:anim calcmode="lin" valueType="num">
                                      <p:cBhvr>
                                        <p:cTn id="30" dur="1000" fill="hold"/>
                                        <p:tgtEl>
                                          <p:spTgt spid="29699">
                                            <p:txEl>
                                              <p:pRg st="3" end="3"/>
                                            </p:txEl>
                                          </p:spTgt>
                                        </p:tgtEl>
                                        <p:attrNameLst>
                                          <p:attrName>style.rotation</p:attrName>
                                        </p:attrNameLst>
                                      </p:cBhvr>
                                      <p:tavLst>
                                        <p:tav tm="0">
                                          <p:val>
                                            <p:fltVal val="90"/>
                                          </p:val>
                                        </p:tav>
                                        <p:tav tm="100000">
                                          <p:val>
                                            <p:fltVal val="0"/>
                                          </p:val>
                                        </p:tav>
                                      </p:tavLst>
                                    </p:anim>
                                    <p:animEffect transition="in" filter="fade">
                                      <p:cBhvr>
                                        <p:cTn id="31" dur="1000"/>
                                        <p:tgtEl>
                                          <p:spTgt spid="29699">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iterate type="lt">
                                    <p:tmPct val="5000"/>
                                  </p:iterate>
                                  <p:childTnLst>
                                    <p:set>
                                      <p:cBhvr>
                                        <p:cTn id="35" dur="1" fill="hold">
                                          <p:stCondLst>
                                            <p:cond delay="0"/>
                                          </p:stCondLst>
                                        </p:cTn>
                                        <p:tgtEl>
                                          <p:spTgt spid="29699">
                                            <p:txEl>
                                              <p:pRg st="4" end="4"/>
                                            </p:txEl>
                                          </p:spTgt>
                                        </p:tgtEl>
                                        <p:attrNameLst>
                                          <p:attrName>style.visibility</p:attrName>
                                        </p:attrNameLst>
                                      </p:cBhvr>
                                      <p:to>
                                        <p:strVal val="visible"/>
                                      </p:to>
                                    </p:set>
                                    <p:anim calcmode="lin" valueType="num">
                                      <p:cBhvr>
                                        <p:cTn id="36" dur="1000" fill="hold"/>
                                        <p:tgtEl>
                                          <p:spTgt spid="29699">
                                            <p:txEl>
                                              <p:pRg st="4" end="4"/>
                                            </p:txEl>
                                          </p:spTgt>
                                        </p:tgtEl>
                                        <p:attrNameLst>
                                          <p:attrName>ppt_w</p:attrName>
                                        </p:attrNameLst>
                                      </p:cBhvr>
                                      <p:tavLst>
                                        <p:tav tm="0">
                                          <p:val>
                                            <p:fltVal val="0"/>
                                          </p:val>
                                        </p:tav>
                                        <p:tav tm="100000">
                                          <p:val>
                                            <p:strVal val="#ppt_w"/>
                                          </p:val>
                                        </p:tav>
                                      </p:tavLst>
                                    </p:anim>
                                    <p:anim calcmode="lin" valueType="num">
                                      <p:cBhvr>
                                        <p:cTn id="37" dur="1000" fill="hold"/>
                                        <p:tgtEl>
                                          <p:spTgt spid="29699">
                                            <p:txEl>
                                              <p:pRg st="4" end="4"/>
                                            </p:txEl>
                                          </p:spTgt>
                                        </p:tgtEl>
                                        <p:attrNameLst>
                                          <p:attrName>ppt_h</p:attrName>
                                        </p:attrNameLst>
                                      </p:cBhvr>
                                      <p:tavLst>
                                        <p:tav tm="0">
                                          <p:val>
                                            <p:fltVal val="0"/>
                                          </p:val>
                                        </p:tav>
                                        <p:tav tm="100000">
                                          <p:val>
                                            <p:strVal val="#ppt_h"/>
                                          </p:val>
                                        </p:tav>
                                      </p:tavLst>
                                    </p:anim>
                                    <p:anim calcmode="lin" valueType="num">
                                      <p:cBhvr>
                                        <p:cTn id="38" dur="1000" fill="hold"/>
                                        <p:tgtEl>
                                          <p:spTgt spid="29699">
                                            <p:txEl>
                                              <p:pRg st="4" end="4"/>
                                            </p:txEl>
                                          </p:spTgt>
                                        </p:tgtEl>
                                        <p:attrNameLst>
                                          <p:attrName>style.rotation</p:attrName>
                                        </p:attrNameLst>
                                      </p:cBhvr>
                                      <p:tavLst>
                                        <p:tav tm="0">
                                          <p:val>
                                            <p:fltVal val="90"/>
                                          </p:val>
                                        </p:tav>
                                        <p:tav tm="100000">
                                          <p:val>
                                            <p:fltVal val="0"/>
                                          </p:val>
                                        </p:tav>
                                      </p:tavLst>
                                    </p:anim>
                                    <p:animEffect transition="in" filter="fade">
                                      <p:cBhvr>
                                        <p:cTn id="39" dur="10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z="4800" b="0">
                <a:latin typeface="Comic Sans MS" pitchFamily="66" charset="0"/>
              </a:rPr>
              <a:t>Examples</a:t>
            </a:r>
          </a:p>
        </p:txBody>
      </p:sp>
      <p:sp>
        <p:nvSpPr>
          <p:cNvPr id="30723" name="Rectangle 3"/>
          <p:cNvSpPr>
            <a:spLocks noGrp="1" noChangeArrowheads="1"/>
          </p:cNvSpPr>
          <p:nvPr>
            <p:ph type="body" idx="1"/>
          </p:nvPr>
        </p:nvSpPr>
        <p:spPr>
          <a:xfrm>
            <a:off x="1182688" y="2017713"/>
            <a:ext cx="7772400" cy="4651375"/>
          </a:xfrm>
        </p:spPr>
        <p:txBody>
          <a:bodyPr>
            <a:normAutofit/>
          </a:bodyPr>
          <a:lstStyle/>
          <a:p>
            <a:pPr algn="l">
              <a:buFont typeface="Wingdings" pitchFamily="2" charset="2"/>
              <a:buNone/>
            </a:pPr>
            <a:r>
              <a:rPr lang="en-US" sz="3600" b="1" dirty="0">
                <a:solidFill>
                  <a:schemeClr val="accent1"/>
                </a:solidFill>
                <a:latin typeface="Comic Sans MS" pitchFamily="66" charset="0"/>
              </a:rPr>
              <a:t>noun</a:t>
            </a:r>
            <a:r>
              <a:rPr lang="en-US" sz="3600" b="1" dirty="0">
                <a:latin typeface="Comic Sans MS" pitchFamily="66" charset="0"/>
              </a:rPr>
              <a:t>+ </a:t>
            </a:r>
            <a:r>
              <a:rPr lang="en-US" sz="3600" b="1" dirty="0">
                <a:solidFill>
                  <a:schemeClr val="tx2"/>
                </a:solidFill>
                <a:latin typeface="Comic Sans MS" pitchFamily="66" charset="0"/>
              </a:rPr>
              <a:t>verb</a:t>
            </a:r>
            <a:r>
              <a:rPr lang="en-US" sz="3600" b="1" dirty="0">
                <a:latin typeface="Comic Sans MS" pitchFamily="66" charset="0"/>
              </a:rPr>
              <a:t> = </a:t>
            </a:r>
            <a:r>
              <a:rPr lang="en-US" sz="3600" b="1" dirty="0">
                <a:solidFill>
                  <a:schemeClr val="tx2"/>
                </a:solidFill>
                <a:latin typeface="Comic Sans MS" pitchFamily="66" charset="0"/>
              </a:rPr>
              <a:t>verb</a:t>
            </a:r>
          </a:p>
          <a:p>
            <a:pPr algn="l">
              <a:buFont typeface="Wingdings" pitchFamily="2" charset="2"/>
              <a:buNone/>
            </a:pPr>
            <a:r>
              <a:rPr lang="en-US" sz="3600" b="1" dirty="0">
                <a:solidFill>
                  <a:schemeClr val="hlink"/>
                </a:solidFill>
                <a:latin typeface="Comic Sans MS" pitchFamily="66" charset="0"/>
              </a:rPr>
              <a:t>Steamroll</a:t>
            </a:r>
          </a:p>
          <a:p>
            <a:pPr algn="l">
              <a:buFont typeface="Wingdings" pitchFamily="2" charset="2"/>
              <a:buNone/>
            </a:pPr>
            <a:endParaRPr lang="en-US" sz="3600" b="1" dirty="0">
              <a:solidFill>
                <a:schemeClr val="hlink"/>
              </a:solidFill>
              <a:latin typeface="Comic Sans MS" pitchFamily="66" charset="0"/>
            </a:endParaRPr>
          </a:p>
          <a:p>
            <a:pPr algn="l">
              <a:buFont typeface="Wingdings" pitchFamily="2" charset="2"/>
              <a:buNone/>
            </a:pPr>
            <a:r>
              <a:rPr lang="en-US" sz="3600" b="1" dirty="0">
                <a:solidFill>
                  <a:schemeClr val="accent1"/>
                </a:solidFill>
                <a:latin typeface="Comic Sans MS" pitchFamily="66" charset="0"/>
              </a:rPr>
              <a:t>adjective</a:t>
            </a:r>
            <a:r>
              <a:rPr lang="en-US" sz="3600" b="1" dirty="0">
                <a:latin typeface="Comic Sans MS" pitchFamily="66" charset="0"/>
              </a:rPr>
              <a:t> + </a:t>
            </a:r>
            <a:r>
              <a:rPr lang="en-US" sz="3600" b="1" dirty="0">
                <a:solidFill>
                  <a:schemeClr val="tx2"/>
                </a:solidFill>
                <a:latin typeface="Comic Sans MS" pitchFamily="66" charset="0"/>
              </a:rPr>
              <a:t>verb</a:t>
            </a:r>
            <a:r>
              <a:rPr lang="en-US" sz="3600" b="1" dirty="0">
                <a:solidFill>
                  <a:schemeClr val="folHlink"/>
                </a:solidFill>
                <a:latin typeface="Comic Sans MS" pitchFamily="66" charset="0"/>
              </a:rPr>
              <a:t> </a:t>
            </a:r>
            <a:r>
              <a:rPr lang="en-US" sz="3600" b="1" dirty="0">
                <a:latin typeface="Comic Sans MS" pitchFamily="66" charset="0"/>
              </a:rPr>
              <a:t>= </a:t>
            </a:r>
            <a:r>
              <a:rPr lang="en-US" sz="3600" b="1" dirty="0">
                <a:solidFill>
                  <a:schemeClr val="tx2"/>
                </a:solidFill>
                <a:latin typeface="Comic Sans MS" pitchFamily="66" charset="0"/>
              </a:rPr>
              <a:t>verb</a:t>
            </a:r>
          </a:p>
          <a:p>
            <a:pPr algn="l">
              <a:buFont typeface="Wingdings" pitchFamily="2" charset="2"/>
              <a:buNone/>
            </a:pPr>
            <a:r>
              <a:rPr lang="en-US" sz="3600" b="1" dirty="0" err="1">
                <a:solidFill>
                  <a:schemeClr val="hlink"/>
                </a:solidFill>
                <a:latin typeface="Comic Sans MS" pitchFamily="66" charset="0"/>
              </a:rPr>
              <a:t>dryclean</a:t>
            </a:r>
            <a:endParaRPr lang="en-US" sz="3600" b="1" dirty="0">
              <a:solidFill>
                <a:schemeClr val="hlink"/>
              </a:solidFill>
              <a:latin typeface="Comic Sans MS" pitchFamily="66" charset="0"/>
            </a:endParaRPr>
          </a:p>
          <a:p>
            <a:pPr algn="l">
              <a:buFont typeface="Wingdings" pitchFamily="2" charset="2"/>
              <a:buNone/>
            </a:pPr>
            <a:endParaRPr lang="en-US" sz="3600" b="1" dirty="0">
              <a:solidFill>
                <a:schemeClr val="hlink"/>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to="" calcmode="lin" valueType="num">
                                      <p:cBhvr>
                                        <p:cTn id="7" dur="1" fill="hold"/>
                                        <p:tgtEl>
                                          <p:spTgt spid="3072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dissolve">
                                      <p:cBhvr>
                                        <p:cTn id="12" dur="500"/>
                                        <p:tgtEl>
                                          <p:spTgt spid="307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nodeType="clickEffect">
                                  <p:stCondLst>
                                    <p:cond delay="0"/>
                                  </p:stCondLst>
                                  <p:iterate type="lt">
                                    <p:tmPct val="10000"/>
                                  </p:iterate>
                                  <p:childTnLst>
                                    <p:set>
                                      <p:cBhvr>
                                        <p:cTn id="16" dur="1" fill="hold">
                                          <p:stCondLst>
                                            <p:cond delay="0"/>
                                          </p:stCondLst>
                                        </p:cTn>
                                        <p:tgtEl>
                                          <p:spTgt spid="30723">
                                            <p:txEl>
                                              <p:pRg st="1" end="1"/>
                                            </p:txEl>
                                          </p:spTgt>
                                        </p:tgtEl>
                                        <p:attrNameLst>
                                          <p:attrName>style.visibility</p:attrName>
                                        </p:attrNameLst>
                                      </p:cBhvr>
                                      <p:to>
                                        <p:strVal val="visible"/>
                                      </p:to>
                                    </p:set>
                                    <p:anim calcmode="lin" valueType="num">
                                      <p:cBhvr>
                                        <p:cTn id="17" dur="500" fill="hold"/>
                                        <p:tgtEl>
                                          <p:spTgt spid="3072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0723">
                                            <p:txEl>
                                              <p:pRg st="1" end="1"/>
                                            </p:txEl>
                                          </p:spTgt>
                                        </p:tgtEl>
                                        <p:attrNameLst>
                                          <p:attrName>ppt_y</p:attrName>
                                        </p:attrNameLst>
                                      </p:cBhvr>
                                      <p:tavLst>
                                        <p:tav tm="0">
                                          <p:val>
                                            <p:strVal val="#ppt_y"/>
                                          </p:val>
                                        </p:tav>
                                        <p:tav tm="100000">
                                          <p:val>
                                            <p:strVal val="#ppt_y"/>
                                          </p:val>
                                        </p:tav>
                                      </p:tavLst>
                                    </p:anim>
                                    <p:anim calcmode="lin" valueType="num">
                                      <p:cBhvr>
                                        <p:cTn id="19" dur="500" fill="hold"/>
                                        <p:tgtEl>
                                          <p:spTgt spid="3072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072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072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0723">
                                            <p:txEl>
                                              <p:pRg st="3" end="3"/>
                                            </p:txEl>
                                          </p:spTgt>
                                        </p:tgtEl>
                                        <p:attrNameLst>
                                          <p:attrName>style.visibility</p:attrName>
                                        </p:attrNameLst>
                                      </p:cBhvr>
                                      <p:to>
                                        <p:strVal val="visible"/>
                                      </p:to>
                                    </p:set>
                                    <p:animEffect transition="in" filter="dissolve">
                                      <p:cBhvr>
                                        <p:cTn id="26" dur="500"/>
                                        <p:tgtEl>
                                          <p:spTgt spid="3072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nodeType="clickEffect">
                                  <p:stCondLst>
                                    <p:cond delay="0"/>
                                  </p:stCondLst>
                                  <p:iterate type="lt">
                                    <p:tmPct val="10000"/>
                                  </p:iterate>
                                  <p:childTnLst>
                                    <p:set>
                                      <p:cBhvr>
                                        <p:cTn id="30" dur="1" fill="hold">
                                          <p:stCondLst>
                                            <p:cond delay="0"/>
                                          </p:stCondLst>
                                        </p:cTn>
                                        <p:tgtEl>
                                          <p:spTgt spid="30723">
                                            <p:txEl>
                                              <p:pRg st="4" end="4"/>
                                            </p:txEl>
                                          </p:spTgt>
                                        </p:tgtEl>
                                        <p:attrNameLst>
                                          <p:attrName>style.visibility</p:attrName>
                                        </p:attrNameLst>
                                      </p:cBhvr>
                                      <p:to>
                                        <p:strVal val="visible"/>
                                      </p:to>
                                    </p:set>
                                    <p:anim calcmode="lin" valueType="num">
                                      <p:cBhvr>
                                        <p:cTn id="31" dur="500" fill="hold"/>
                                        <p:tgtEl>
                                          <p:spTgt spid="3072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0723">
                                            <p:txEl>
                                              <p:pRg st="4" end="4"/>
                                            </p:txEl>
                                          </p:spTgt>
                                        </p:tgtEl>
                                        <p:attrNameLst>
                                          <p:attrName>ppt_y</p:attrName>
                                        </p:attrNameLst>
                                      </p:cBhvr>
                                      <p:tavLst>
                                        <p:tav tm="0">
                                          <p:val>
                                            <p:strVal val="#ppt_y"/>
                                          </p:val>
                                        </p:tav>
                                        <p:tav tm="100000">
                                          <p:val>
                                            <p:strVal val="#ppt_y"/>
                                          </p:val>
                                        </p:tav>
                                      </p:tavLst>
                                    </p:anim>
                                    <p:anim calcmode="lin" valueType="num">
                                      <p:cBhvr>
                                        <p:cTn id="33" dur="500" fill="hold"/>
                                        <p:tgtEl>
                                          <p:spTgt spid="3072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072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5000" b="0"/>
              <a:t>Cont.</a:t>
            </a:r>
          </a:p>
        </p:txBody>
      </p:sp>
      <p:sp>
        <p:nvSpPr>
          <p:cNvPr id="31747" name="Rectangle 3"/>
          <p:cNvSpPr>
            <a:spLocks noGrp="1" noChangeArrowheads="1"/>
          </p:cNvSpPr>
          <p:nvPr>
            <p:ph type="body" idx="1"/>
          </p:nvPr>
        </p:nvSpPr>
        <p:spPr/>
        <p:txBody>
          <a:bodyPr/>
          <a:lstStyle/>
          <a:p>
            <a:pPr algn="l">
              <a:buFont typeface="Wingdings" pitchFamily="2" charset="2"/>
              <a:buNone/>
            </a:pPr>
            <a:r>
              <a:rPr lang="en-US" sz="3400" b="1">
                <a:latin typeface="Comic Sans MS" pitchFamily="66" charset="0"/>
              </a:rPr>
              <a:t>On the other hand, compounds formed with a </a:t>
            </a:r>
            <a:r>
              <a:rPr lang="en-US" sz="3400" b="1">
                <a:solidFill>
                  <a:schemeClr val="accent2"/>
                </a:solidFill>
                <a:latin typeface="Comic Sans MS" pitchFamily="66" charset="0"/>
              </a:rPr>
              <a:t>preposition</a:t>
            </a:r>
            <a:r>
              <a:rPr lang="en-US" sz="3400" b="1">
                <a:latin typeface="Comic Sans MS" pitchFamily="66" charset="0"/>
              </a:rPr>
              <a:t> are in the category of the nonprepositional part of the compound;</a:t>
            </a:r>
          </a:p>
          <a:p>
            <a:pPr algn="l">
              <a:buFont typeface="Wingdings" pitchFamily="2" charset="2"/>
              <a:buNone/>
            </a:pPr>
            <a:r>
              <a:rPr lang="en-US" sz="3400" b="1">
                <a:solidFill>
                  <a:schemeClr val="accent1"/>
                </a:solidFill>
                <a:latin typeface="Comic Sans MS" pitchFamily="66" charset="0"/>
              </a:rPr>
              <a:t>overtake, hanger-on, undertake, sundown, afterbirth.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to="" calcmode="lin" valueType="num">
                                      <p:cBhvr>
                                        <p:cTn id="7" dur="1" fill="hold"/>
                                        <p:tgtEl>
                                          <p:spTgt spid="3174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dissolve">
                                      <p:cBhvr>
                                        <p:cTn id="12" dur="500"/>
                                        <p:tgtEl>
                                          <p:spTgt spid="317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31747">
                                            <p:txEl>
                                              <p:pRg st="1" end="1"/>
                                            </p:txEl>
                                          </p:spTgt>
                                        </p:tgtEl>
                                        <p:attrNameLst>
                                          <p:attrName>style.visibility</p:attrName>
                                        </p:attrNameLst>
                                      </p:cBhvr>
                                      <p:to>
                                        <p:strVal val="visible"/>
                                      </p:to>
                                    </p:set>
                                    <p:anim calcmode="lin" valueType="num">
                                      <p:cBhvr>
                                        <p:cTn id="17" dur="1000" fill="hold"/>
                                        <p:tgtEl>
                                          <p:spTgt spid="31747">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31747">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31747">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317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4000">
                <a:latin typeface="Comic Sans MS" pitchFamily="66" charset="0"/>
              </a:rPr>
              <a:t>Number of compounds</a:t>
            </a:r>
          </a:p>
        </p:txBody>
      </p:sp>
      <p:sp>
        <p:nvSpPr>
          <p:cNvPr id="32771" name="Rectangle 3"/>
          <p:cNvSpPr>
            <a:spLocks noGrp="1" noChangeArrowheads="1"/>
          </p:cNvSpPr>
          <p:nvPr>
            <p:ph type="body" idx="1"/>
          </p:nvPr>
        </p:nvSpPr>
        <p:spPr>
          <a:xfrm>
            <a:off x="457200" y="1719263"/>
            <a:ext cx="8186766" cy="4411662"/>
          </a:xfrm>
        </p:spPr>
        <p:txBody>
          <a:bodyPr>
            <a:normAutofit/>
          </a:bodyPr>
          <a:lstStyle/>
          <a:p>
            <a:pPr algn="l">
              <a:buFont typeface="Wingdings" pitchFamily="2" charset="2"/>
              <a:buNone/>
            </a:pPr>
            <a:r>
              <a:rPr lang="en-US" sz="3200" b="1" dirty="0">
                <a:latin typeface="Comic Sans MS" pitchFamily="66" charset="0"/>
              </a:rPr>
              <a:t>Though two-word compounds are the most common in English, it would be difficult to state upper limit.</a:t>
            </a:r>
          </a:p>
          <a:p>
            <a:pPr algn="l">
              <a:buFont typeface="Wingdings" pitchFamily="2" charset="2"/>
              <a:buNone/>
            </a:pPr>
            <a:r>
              <a:rPr lang="en-US" sz="3200" b="1" dirty="0">
                <a:latin typeface="Comic Sans MS" pitchFamily="66" charset="0"/>
              </a:rPr>
              <a:t>Consider the following:</a:t>
            </a:r>
          </a:p>
          <a:p>
            <a:pPr algn="l">
              <a:buFont typeface="Wingdings" pitchFamily="2" charset="2"/>
              <a:buNone/>
            </a:pPr>
            <a:r>
              <a:rPr lang="en-US" sz="3200" b="1" dirty="0">
                <a:solidFill>
                  <a:schemeClr val="accent1"/>
                </a:solidFill>
                <a:latin typeface="Comic Sans MS" pitchFamily="66" charset="0"/>
              </a:rPr>
              <a:t>three-time loser</a:t>
            </a:r>
          </a:p>
          <a:p>
            <a:pPr algn="l">
              <a:buFont typeface="Wingdings" pitchFamily="2" charset="2"/>
              <a:buNone/>
            </a:pPr>
            <a:r>
              <a:rPr lang="en-US" sz="3200" b="1" dirty="0">
                <a:solidFill>
                  <a:schemeClr val="accent1"/>
                </a:solidFill>
                <a:latin typeface="Comic Sans MS" pitchFamily="66" charset="0"/>
              </a:rPr>
              <a:t>four-dimensional space-time</a:t>
            </a:r>
          </a:p>
          <a:p>
            <a:pPr algn="l">
              <a:buFont typeface="Wingdings" pitchFamily="2" charset="2"/>
              <a:buNone/>
            </a:pPr>
            <a:r>
              <a:rPr lang="en-US" sz="3200" b="1" dirty="0">
                <a:solidFill>
                  <a:schemeClr val="accent1"/>
                </a:solidFill>
                <a:latin typeface="Comic Sans MS" pitchFamily="66" charset="0"/>
              </a:rPr>
              <a:t>daughter-in-law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to="" calcmode="lin" valueType="num">
                                      <p:cBhvr>
                                        <p:cTn id="7" dur="1" fill="hold"/>
                                        <p:tgtEl>
                                          <p:spTgt spid="3277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771">
                                            <p:txEl>
                                              <p:pRg st="0" end="0"/>
                                            </p:txEl>
                                          </p:spTgt>
                                        </p:tgtEl>
                                        <p:attrNameLst>
                                          <p:attrName>style.visibility</p:attrName>
                                        </p:attrNameLst>
                                      </p:cBhvr>
                                      <p:to>
                                        <p:strVal val="visible"/>
                                      </p:to>
                                    </p:set>
                                    <p:animEffect transition="in" filter="dissolve">
                                      <p:cBhvr>
                                        <p:cTn id="12" dur="500"/>
                                        <p:tgtEl>
                                          <p:spTgt spid="327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2771">
                                            <p:txEl>
                                              <p:pRg st="1" end="1"/>
                                            </p:txEl>
                                          </p:spTgt>
                                        </p:tgtEl>
                                        <p:attrNameLst>
                                          <p:attrName>style.visibility</p:attrName>
                                        </p:attrNameLst>
                                      </p:cBhvr>
                                      <p:to>
                                        <p:strVal val="visible"/>
                                      </p:to>
                                    </p:set>
                                    <p:animEffect transition="in" filter="dissolve">
                                      <p:cBhvr>
                                        <p:cTn id="17" dur="500"/>
                                        <p:tgtEl>
                                          <p:spTgt spid="327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32771">
                                            <p:txEl>
                                              <p:pRg st="2" end="2"/>
                                            </p:txEl>
                                          </p:spTgt>
                                        </p:tgtEl>
                                        <p:attrNameLst>
                                          <p:attrName>style.visibility</p:attrName>
                                        </p:attrNameLst>
                                      </p:cBhvr>
                                      <p:to>
                                        <p:strVal val="visible"/>
                                      </p:to>
                                    </p:set>
                                    <p:anim calcmode="lin" valueType="num">
                                      <p:cBhvr>
                                        <p:cTn id="22" dur="1000" fill="hold"/>
                                        <p:tgtEl>
                                          <p:spTgt spid="32771">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32771">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32771">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3277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iterate type="lt">
                                    <p:tmPct val="5000"/>
                                  </p:iterate>
                                  <p:childTnLst>
                                    <p:set>
                                      <p:cBhvr>
                                        <p:cTn id="29" dur="1" fill="hold">
                                          <p:stCondLst>
                                            <p:cond delay="0"/>
                                          </p:stCondLst>
                                        </p:cTn>
                                        <p:tgtEl>
                                          <p:spTgt spid="32771">
                                            <p:txEl>
                                              <p:pRg st="3" end="3"/>
                                            </p:txEl>
                                          </p:spTgt>
                                        </p:tgtEl>
                                        <p:attrNameLst>
                                          <p:attrName>style.visibility</p:attrName>
                                        </p:attrNameLst>
                                      </p:cBhvr>
                                      <p:to>
                                        <p:strVal val="visible"/>
                                      </p:to>
                                    </p:set>
                                    <p:anim calcmode="lin" valueType="num">
                                      <p:cBhvr>
                                        <p:cTn id="30" dur="1000" fill="hold"/>
                                        <p:tgtEl>
                                          <p:spTgt spid="32771">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32771">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32771">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32771">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iterate type="lt">
                                    <p:tmPct val="5000"/>
                                  </p:iterate>
                                  <p:childTnLst>
                                    <p:set>
                                      <p:cBhvr>
                                        <p:cTn id="37" dur="1" fill="hold">
                                          <p:stCondLst>
                                            <p:cond delay="0"/>
                                          </p:stCondLst>
                                        </p:cTn>
                                        <p:tgtEl>
                                          <p:spTgt spid="32771">
                                            <p:txEl>
                                              <p:pRg st="4" end="4"/>
                                            </p:txEl>
                                          </p:spTgt>
                                        </p:tgtEl>
                                        <p:attrNameLst>
                                          <p:attrName>style.visibility</p:attrName>
                                        </p:attrNameLst>
                                      </p:cBhvr>
                                      <p:to>
                                        <p:strVal val="visible"/>
                                      </p:to>
                                    </p:set>
                                    <p:anim calcmode="lin" valueType="num">
                                      <p:cBhvr>
                                        <p:cTn id="38" dur="1000" fill="hold"/>
                                        <p:tgtEl>
                                          <p:spTgt spid="32771">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2771">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2771">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b="0">
                <a:solidFill>
                  <a:schemeClr val="bg2"/>
                </a:solidFill>
              </a:rPr>
              <a:t> </a:t>
            </a:r>
            <a:r>
              <a:rPr lang="en-US" sz="5000" b="0">
                <a:solidFill>
                  <a:srgbClr val="000066"/>
                </a:solidFill>
              </a:rPr>
              <a:t>Cont.</a:t>
            </a:r>
          </a:p>
        </p:txBody>
      </p:sp>
      <p:sp>
        <p:nvSpPr>
          <p:cNvPr id="33795" name="Text Box 3"/>
          <p:cNvSpPr txBox="1">
            <a:spLocks noChangeArrowheads="1"/>
          </p:cNvSpPr>
          <p:nvPr/>
        </p:nvSpPr>
        <p:spPr bwMode="auto">
          <a:xfrm>
            <a:off x="684213" y="2154238"/>
            <a:ext cx="9144000" cy="1922462"/>
          </a:xfrm>
          <a:prstGeom prst="rect">
            <a:avLst/>
          </a:prstGeom>
          <a:noFill/>
          <a:ln w="9525">
            <a:noFill/>
            <a:miter lim="800000"/>
            <a:headEnd/>
            <a:tailEnd/>
          </a:ln>
          <a:effectLst/>
        </p:spPr>
        <p:txBody>
          <a:bodyPr>
            <a:spAutoFit/>
          </a:bodyPr>
          <a:lstStyle/>
          <a:p>
            <a:pPr algn="l">
              <a:spcBef>
                <a:spcPct val="50000"/>
              </a:spcBef>
            </a:pPr>
            <a:r>
              <a:rPr lang="en-US" sz="3600" b="1" dirty="0">
                <a:latin typeface="Comic Sans MS" pitchFamily="66" charset="0"/>
              </a:rPr>
              <a:t>Orthographically, Compounds are written</a:t>
            </a:r>
          </a:p>
          <a:p>
            <a:pPr algn="l">
              <a:spcBef>
                <a:spcPct val="50000"/>
              </a:spcBef>
            </a:pPr>
            <a:endParaRPr lang="en-US" sz="3200" b="1" dirty="0">
              <a:latin typeface="Comic Sans MS" pitchFamily="66" charset="0"/>
            </a:endParaRPr>
          </a:p>
        </p:txBody>
      </p:sp>
      <p:sp>
        <p:nvSpPr>
          <p:cNvPr id="33796" name="Text Box 4"/>
          <p:cNvSpPr txBox="1">
            <a:spLocks noChangeArrowheads="1"/>
          </p:cNvSpPr>
          <p:nvPr/>
        </p:nvSpPr>
        <p:spPr bwMode="auto">
          <a:xfrm>
            <a:off x="838200" y="3435350"/>
            <a:ext cx="6553200" cy="641350"/>
          </a:xfrm>
          <a:prstGeom prst="rect">
            <a:avLst/>
          </a:prstGeom>
          <a:noFill/>
          <a:ln w="9525">
            <a:noFill/>
            <a:miter lim="800000"/>
            <a:headEnd/>
            <a:tailEnd/>
          </a:ln>
          <a:effectLst/>
        </p:spPr>
        <p:txBody>
          <a:bodyPr>
            <a:spAutoFit/>
          </a:bodyPr>
          <a:lstStyle/>
          <a:p>
            <a:pPr algn="l">
              <a:spcBef>
                <a:spcPct val="50000"/>
              </a:spcBef>
            </a:pPr>
            <a:r>
              <a:rPr lang="en-US" sz="3600" b="1" dirty="0">
                <a:latin typeface="Comic Sans MS" pitchFamily="66" charset="0"/>
              </a:rPr>
              <a:t>(a) solid ,</a:t>
            </a:r>
            <a:r>
              <a:rPr lang="en-US" sz="3600" b="1" dirty="0" err="1">
                <a:latin typeface="Comic Sans MS" pitchFamily="66" charset="0"/>
              </a:rPr>
              <a:t>eg</a:t>
            </a:r>
            <a:r>
              <a:rPr lang="en-US" sz="3600" b="1" dirty="0">
                <a:latin typeface="Comic Sans MS" pitchFamily="66" charset="0"/>
              </a:rPr>
              <a:t>:</a:t>
            </a:r>
            <a:r>
              <a:rPr lang="en-US" sz="3600" b="1" dirty="0">
                <a:solidFill>
                  <a:srgbClr val="66FF33"/>
                </a:solidFill>
                <a:latin typeface="Comic Sans MS" pitchFamily="66" charset="0"/>
              </a:rPr>
              <a:t> bedroom</a:t>
            </a:r>
          </a:p>
        </p:txBody>
      </p:sp>
      <p:sp>
        <p:nvSpPr>
          <p:cNvPr id="33797" name="Text Box 5"/>
          <p:cNvSpPr txBox="1">
            <a:spLocks noChangeArrowheads="1"/>
          </p:cNvSpPr>
          <p:nvPr/>
        </p:nvSpPr>
        <p:spPr bwMode="auto">
          <a:xfrm>
            <a:off x="142844" y="4300538"/>
            <a:ext cx="7505724" cy="646331"/>
          </a:xfrm>
          <a:prstGeom prst="rect">
            <a:avLst/>
          </a:prstGeom>
          <a:noFill/>
          <a:ln w="9525">
            <a:noFill/>
            <a:miter lim="800000"/>
            <a:headEnd/>
            <a:tailEnd/>
          </a:ln>
          <a:effectLst/>
        </p:spPr>
        <p:txBody>
          <a:bodyPr wrap="square">
            <a:spAutoFit/>
          </a:bodyPr>
          <a:lstStyle/>
          <a:p>
            <a:pPr>
              <a:spcBef>
                <a:spcPct val="50000"/>
              </a:spcBef>
            </a:pPr>
            <a:r>
              <a:rPr lang="en-US" sz="3600" b="1" dirty="0">
                <a:latin typeface="Comic Sans MS" pitchFamily="66" charset="0"/>
              </a:rPr>
              <a:t>(b) </a:t>
            </a:r>
            <a:r>
              <a:rPr lang="en-US" sz="3600" b="1" dirty="0" err="1">
                <a:latin typeface="Comic Sans MS" pitchFamily="66" charset="0"/>
              </a:rPr>
              <a:t>hyphenated,eg</a:t>
            </a:r>
            <a:r>
              <a:rPr lang="en-US" sz="3600" b="1" dirty="0">
                <a:latin typeface="Comic Sans MS" pitchFamily="66" charset="0"/>
              </a:rPr>
              <a:t> : </a:t>
            </a:r>
            <a:r>
              <a:rPr lang="en-US" sz="3600" b="1" dirty="0">
                <a:solidFill>
                  <a:srgbClr val="3366FF"/>
                </a:solidFill>
                <a:latin typeface="Comic Sans MS" pitchFamily="66" charset="0"/>
              </a:rPr>
              <a:t>tax-free</a:t>
            </a:r>
          </a:p>
        </p:txBody>
      </p:sp>
      <p:sp>
        <p:nvSpPr>
          <p:cNvPr id="33798" name="Text Box 6"/>
          <p:cNvSpPr txBox="1">
            <a:spLocks noChangeArrowheads="1"/>
          </p:cNvSpPr>
          <p:nvPr/>
        </p:nvSpPr>
        <p:spPr bwMode="auto">
          <a:xfrm>
            <a:off x="900113" y="6237288"/>
            <a:ext cx="4824412" cy="579437"/>
          </a:xfrm>
          <a:prstGeom prst="rect">
            <a:avLst/>
          </a:prstGeom>
          <a:noFill/>
          <a:ln w="9525">
            <a:noFill/>
            <a:miter lim="800000"/>
            <a:headEnd/>
            <a:tailEnd/>
          </a:ln>
          <a:effectLst/>
        </p:spPr>
        <p:txBody>
          <a:bodyPr>
            <a:spAutoFit/>
          </a:bodyPr>
          <a:lstStyle/>
          <a:p>
            <a:pPr algn="l">
              <a:spcBef>
                <a:spcPct val="50000"/>
              </a:spcBef>
            </a:pPr>
            <a:endParaRPr lang="en-US" sz="3200">
              <a:latin typeface="Arial" pitchFamily="34" charset="0"/>
            </a:endParaRPr>
          </a:p>
        </p:txBody>
      </p:sp>
      <p:sp>
        <p:nvSpPr>
          <p:cNvPr id="33799" name="Text Box 7"/>
          <p:cNvSpPr txBox="1">
            <a:spLocks noChangeArrowheads="1"/>
          </p:cNvSpPr>
          <p:nvPr/>
        </p:nvSpPr>
        <p:spPr bwMode="auto">
          <a:xfrm>
            <a:off x="971550" y="6021388"/>
            <a:ext cx="6408738" cy="579437"/>
          </a:xfrm>
          <a:prstGeom prst="rect">
            <a:avLst/>
          </a:prstGeom>
          <a:noFill/>
          <a:ln w="9525">
            <a:noFill/>
            <a:miter lim="800000"/>
            <a:headEnd/>
            <a:tailEnd/>
          </a:ln>
          <a:effectLst/>
        </p:spPr>
        <p:txBody>
          <a:bodyPr>
            <a:spAutoFit/>
          </a:bodyPr>
          <a:lstStyle/>
          <a:p>
            <a:pPr>
              <a:spcBef>
                <a:spcPct val="50000"/>
              </a:spcBef>
            </a:pPr>
            <a:endParaRPr lang="en-US" sz="3200">
              <a:latin typeface="Arial" pitchFamily="34" charset="0"/>
            </a:endParaRPr>
          </a:p>
        </p:txBody>
      </p:sp>
      <p:sp>
        <p:nvSpPr>
          <p:cNvPr id="33800" name="Text Box 8"/>
          <p:cNvSpPr txBox="1">
            <a:spLocks noChangeArrowheads="1"/>
          </p:cNvSpPr>
          <p:nvPr/>
        </p:nvSpPr>
        <p:spPr bwMode="auto">
          <a:xfrm>
            <a:off x="923948" y="5229225"/>
            <a:ext cx="6934200" cy="641350"/>
          </a:xfrm>
          <a:prstGeom prst="rect">
            <a:avLst/>
          </a:prstGeom>
          <a:noFill/>
          <a:ln w="9525">
            <a:noFill/>
            <a:miter lim="800000"/>
            <a:headEnd/>
            <a:tailEnd/>
          </a:ln>
          <a:effectLst/>
        </p:spPr>
        <p:txBody>
          <a:bodyPr>
            <a:spAutoFit/>
          </a:bodyPr>
          <a:lstStyle/>
          <a:p>
            <a:pPr algn="l">
              <a:spcBef>
                <a:spcPct val="50000"/>
              </a:spcBef>
            </a:pPr>
            <a:r>
              <a:rPr lang="en-US" sz="3600" b="1" dirty="0">
                <a:latin typeface="Comic Sans MS" pitchFamily="66" charset="0"/>
              </a:rPr>
              <a:t>(c) open, </a:t>
            </a:r>
            <a:r>
              <a:rPr lang="en-US" sz="3600" b="1" dirty="0" err="1">
                <a:latin typeface="Comic Sans MS" pitchFamily="66" charset="0"/>
              </a:rPr>
              <a:t>eg</a:t>
            </a:r>
            <a:r>
              <a:rPr lang="en-US" sz="3600" b="1" dirty="0">
                <a:latin typeface="Comic Sans MS" pitchFamily="66" charset="0"/>
              </a:rPr>
              <a:t>: </a:t>
            </a:r>
            <a:r>
              <a:rPr lang="en-US" sz="3600" b="1" dirty="0">
                <a:solidFill>
                  <a:srgbClr val="FF0000"/>
                </a:solidFill>
                <a:latin typeface="Comic Sans MS" pitchFamily="66" charset="0"/>
              </a:rPr>
              <a:t>reading material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20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iterate type="lt">
                                    <p:tmPct val="0"/>
                                  </p:iterate>
                                  <p:childTnLst>
                                    <p:set>
                                      <p:cBhvr>
                                        <p:cTn id="11" dur="1" fill="hold">
                                          <p:stCondLst>
                                            <p:cond delay="0"/>
                                          </p:stCondLst>
                                        </p:cTn>
                                        <p:tgtEl>
                                          <p:spTgt spid="33795">
                                            <p:txEl>
                                              <p:pRg st="0" end="0"/>
                                            </p:txEl>
                                          </p:spTgt>
                                        </p:tgtEl>
                                        <p:attrNameLst>
                                          <p:attrName>style.visibility</p:attrName>
                                        </p:attrNameLst>
                                      </p:cBhvr>
                                      <p:to>
                                        <p:strVal val="visible"/>
                                      </p:to>
                                    </p:set>
                                    <p:anim calcmode="lin" valueType="num">
                                      <p:cBhvr>
                                        <p:cTn id="12" dur="1000" fill="hold"/>
                                        <p:tgtEl>
                                          <p:spTgt spid="33795">
                                            <p:txEl>
                                              <p:pRg st="0" end="0"/>
                                            </p:txEl>
                                          </p:spTgt>
                                        </p:tgtEl>
                                        <p:attrNameLst>
                                          <p:attrName>ppt_x</p:attrName>
                                        </p:attrNameLst>
                                      </p:cBhvr>
                                      <p:tavLst>
                                        <p:tav tm="0">
                                          <p:val>
                                            <p:strVal val="#ppt_x-.2"/>
                                          </p:val>
                                        </p:tav>
                                        <p:tav tm="100000">
                                          <p:val>
                                            <p:strVal val="#ppt_x"/>
                                          </p:val>
                                        </p:tav>
                                      </p:tavLst>
                                    </p:anim>
                                    <p:anim calcmode="lin" valueType="num">
                                      <p:cBhvr>
                                        <p:cTn id="13" dur="1000" fill="hold"/>
                                        <p:tgtEl>
                                          <p:spTgt spid="3379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379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33796"/>
                                        </p:tgtEl>
                                        <p:attrNameLst>
                                          <p:attrName>style.visibility</p:attrName>
                                        </p:attrNameLst>
                                      </p:cBhvr>
                                      <p:to>
                                        <p:strVal val="visible"/>
                                      </p:to>
                                    </p:set>
                                    <p:anim calcmode="lin" valueType="num">
                                      <p:cBhvr>
                                        <p:cTn id="19" dur="1000" fill="hold"/>
                                        <p:tgtEl>
                                          <p:spTgt spid="33796"/>
                                        </p:tgtEl>
                                        <p:attrNameLst>
                                          <p:attrName>ppt_w</p:attrName>
                                        </p:attrNameLst>
                                      </p:cBhvr>
                                      <p:tavLst>
                                        <p:tav tm="0">
                                          <p:val>
                                            <p:strVal val="#ppt_w+.3"/>
                                          </p:val>
                                        </p:tav>
                                        <p:tav tm="100000">
                                          <p:val>
                                            <p:strVal val="#ppt_w"/>
                                          </p:val>
                                        </p:tav>
                                      </p:tavLst>
                                    </p:anim>
                                    <p:anim calcmode="lin" valueType="num">
                                      <p:cBhvr>
                                        <p:cTn id="20" dur="1000" fill="hold"/>
                                        <p:tgtEl>
                                          <p:spTgt spid="33796"/>
                                        </p:tgtEl>
                                        <p:attrNameLst>
                                          <p:attrName>ppt_h</p:attrName>
                                        </p:attrNameLst>
                                      </p:cBhvr>
                                      <p:tavLst>
                                        <p:tav tm="0">
                                          <p:val>
                                            <p:strVal val="#ppt_h"/>
                                          </p:val>
                                        </p:tav>
                                        <p:tav tm="100000">
                                          <p:val>
                                            <p:strVal val="#ppt_h"/>
                                          </p:val>
                                        </p:tav>
                                      </p:tavLst>
                                    </p:anim>
                                    <p:animEffect transition="in" filter="fade">
                                      <p:cBhvr>
                                        <p:cTn id="21" dur="1000"/>
                                        <p:tgtEl>
                                          <p:spTgt spid="33796"/>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33797"/>
                                        </p:tgtEl>
                                        <p:attrNameLst>
                                          <p:attrName>style.visibility</p:attrName>
                                        </p:attrNameLst>
                                      </p:cBhvr>
                                      <p:to>
                                        <p:strVal val="visible"/>
                                      </p:to>
                                    </p:set>
                                    <p:anim calcmode="lin" valueType="num">
                                      <p:cBhvr>
                                        <p:cTn id="26" dur="1000" fill="hold"/>
                                        <p:tgtEl>
                                          <p:spTgt spid="33797"/>
                                        </p:tgtEl>
                                        <p:attrNameLst>
                                          <p:attrName>ppt_w</p:attrName>
                                        </p:attrNameLst>
                                      </p:cBhvr>
                                      <p:tavLst>
                                        <p:tav tm="0">
                                          <p:val>
                                            <p:strVal val="#ppt_w+.3"/>
                                          </p:val>
                                        </p:tav>
                                        <p:tav tm="100000">
                                          <p:val>
                                            <p:strVal val="#ppt_w"/>
                                          </p:val>
                                        </p:tav>
                                      </p:tavLst>
                                    </p:anim>
                                    <p:anim calcmode="lin" valueType="num">
                                      <p:cBhvr>
                                        <p:cTn id="27" dur="1000" fill="hold"/>
                                        <p:tgtEl>
                                          <p:spTgt spid="33797"/>
                                        </p:tgtEl>
                                        <p:attrNameLst>
                                          <p:attrName>ppt_h</p:attrName>
                                        </p:attrNameLst>
                                      </p:cBhvr>
                                      <p:tavLst>
                                        <p:tav tm="0">
                                          <p:val>
                                            <p:strVal val="#ppt_h"/>
                                          </p:val>
                                        </p:tav>
                                        <p:tav tm="100000">
                                          <p:val>
                                            <p:strVal val="#ppt_h"/>
                                          </p:val>
                                        </p:tav>
                                      </p:tavLst>
                                    </p:anim>
                                    <p:animEffect transition="in" filter="fade">
                                      <p:cBhvr>
                                        <p:cTn id="28" dur="1000"/>
                                        <p:tgtEl>
                                          <p:spTgt spid="33797"/>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33800"/>
                                        </p:tgtEl>
                                        <p:attrNameLst>
                                          <p:attrName>style.visibility</p:attrName>
                                        </p:attrNameLst>
                                      </p:cBhvr>
                                      <p:to>
                                        <p:strVal val="visible"/>
                                      </p:to>
                                    </p:set>
                                    <p:anim calcmode="lin" valueType="num">
                                      <p:cBhvr>
                                        <p:cTn id="33" dur="1000" fill="hold"/>
                                        <p:tgtEl>
                                          <p:spTgt spid="33800"/>
                                        </p:tgtEl>
                                        <p:attrNameLst>
                                          <p:attrName>ppt_w</p:attrName>
                                        </p:attrNameLst>
                                      </p:cBhvr>
                                      <p:tavLst>
                                        <p:tav tm="0">
                                          <p:val>
                                            <p:strVal val="#ppt_w+.3"/>
                                          </p:val>
                                        </p:tav>
                                        <p:tav tm="100000">
                                          <p:val>
                                            <p:strVal val="#ppt_w"/>
                                          </p:val>
                                        </p:tav>
                                      </p:tavLst>
                                    </p:anim>
                                    <p:anim calcmode="lin" valueType="num">
                                      <p:cBhvr>
                                        <p:cTn id="34" dur="1000" fill="hold"/>
                                        <p:tgtEl>
                                          <p:spTgt spid="33800"/>
                                        </p:tgtEl>
                                        <p:attrNameLst>
                                          <p:attrName>ppt_h</p:attrName>
                                        </p:attrNameLst>
                                      </p:cBhvr>
                                      <p:tavLst>
                                        <p:tav tm="0">
                                          <p:val>
                                            <p:strVal val="#ppt_h"/>
                                          </p:val>
                                        </p:tav>
                                        <p:tav tm="100000">
                                          <p:val>
                                            <p:strVal val="#ppt_h"/>
                                          </p:val>
                                        </p:tav>
                                      </p:tavLst>
                                    </p:anim>
                                    <p:animEffect transition="in" filter="fade">
                                      <p:cBhvr>
                                        <p:cTn id="35" dur="1000"/>
                                        <p:tgtEl>
                                          <p:spTgt spid="33800"/>
                                        </p:tgtEl>
                                      </p:cBhvr>
                                    </p:animEffect>
                                  </p:childTnLst>
                                </p:cTn>
                              </p:par>
                            </p:childTnLst>
                          </p:cTn>
                        </p:par>
                      </p:childTnLst>
                    </p:cTn>
                  </p:par>
                  <p:par>
                    <p:cTn id="36" fill="hold">
                      <p:stCondLst>
                        <p:cond delay="indefinite"/>
                      </p:stCondLst>
                      <p:childTnLst>
                        <p:par>
                          <p:cTn id="37" fill="hold">
                            <p:stCondLst>
                              <p:cond delay="0"/>
                            </p:stCondLst>
                            <p:childTnLst>
                              <p:par>
                                <p:cTn id="38" presetID="41" presetClass="entr" presetSubtype="0" fill="hold" nodeType="clickEffect">
                                  <p:stCondLst>
                                    <p:cond delay="0"/>
                                  </p:stCondLst>
                                  <p:iterate type="lt">
                                    <p:tmPct val="10000"/>
                                  </p:iterate>
                                  <p:childTnLst>
                                    <p:set>
                                      <p:cBhvr>
                                        <p:cTn id="39" dur="1" fill="hold">
                                          <p:stCondLst>
                                            <p:cond delay="0"/>
                                          </p:stCondLst>
                                        </p:cTn>
                                        <p:tgtEl>
                                          <p:spTgt spid="33795">
                                            <p:txEl>
                                              <p:pRg st="0" end="0"/>
                                            </p:txEl>
                                          </p:spTgt>
                                        </p:tgtEl>
                                        <p:attrNameLst>
                                          <p:attrName>style.visibility</p:attrName>
                                        </p:attrNameLst>
                                      </p:cBhvr>
                                      <p:to>
                                        <p:strVal val="visible"/>
                                      </p:to>
                                    </p:set>
                                    <p:anim calcmode="lin" valueType="num">
                                      <p:cBhvr>
                                        <p:cTn id="40" dur="500" fill="hold"/>
                                        <p:tgtEl>
                                          <p:spTgt spid="3379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3795">
                                            <p:txEl>
                                              <p:pRg st="0" end="0"/>
                                            </p:txEl>
                                          </p:spTgt>
                                        </p:tgtEl>
                                        <p:attrNameLst>
                                          <p:attrName>ppt_y</p:attrName>
                                        </p:attrNameLst>
                                      </p:cBhvr>
                                      <p:tavLst>
                                        <p:tav tm="0">
                                          <p:val>
                                            <p:strVal val="#ppt_y"/>
                                          </p:val>
                                        </p:tav>
                                        <p:tav tm="100000">
                                          <p:val>
                                            <p:strVal val="#ppt_y"/>
                                          </p:val>
                                        </p:tav>
                                      </p:tavLst>
                                    </p:anim>
                                    <p:anim calcmode="lin" valueType="num">
                                      <p:cBhvr>
                                        <p:cTn id="42" dur="500" fill="hold"/>
                                        <p:tgtEl>
                                          <p:spTgt spid="3379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379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37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allAtOnce"/>
      <p:bldP spid="33796" grpId="0"/>
      <p:bldP spid="33797" grpId="0"/>
      <p:bldP spid="3380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5000" b="0"/>
              <a:t>Cont.</a:t>
            </a:r>
          </a:p>
        </p:txBody>
      </p:sp>
      <p:sp>
        <p:nvSpPr>
          <p:cNvPr id="34819" name="Rectangle 3"/>
          <p:cNvSpPr>
            <a:spLocks noGrp="1" noChangeArrowheads="1"/>
          </p:cNvSpPr>
          <p:nvPr>
            <p:ph type="body" idx="1"/>
          </p:nvPr>
        </p:nvSpPr>
        <p:spPr/>
        <p:txBody>
          <a:bodyPr/>
          <a:lstStyle/>
          <a:p>
            <a:pPr algn="l">
              <a:buFont typeface="Wingdings" pitchFamily="2" charset="2"/>
              <a:buNone/>
            </a:pPr>
            <a:r>
              <a:rPr lang="en-US" sz="3400" b="1">
                <a:latin typeface="Comic Sans MS" pitchFamily="66" charset="0"/>
              </a:rPr>
              <a:t>There is important distinction between </a:t>
            </a:r>
            <a:r>
              <a:rPr lang="en-US" sz="3400" b="1">
                <a:solidFill>
                  <a:schemeClr val="accent2"/>
                </a:solidFill>
                <a:latin typeface="Comic Sans MS" pitchFamily="66" charset="0"/>
              </a:rPr>
              <a:t>compounds</a:t>
            </a:r>
            <a:r>
              <a:rPr lang="en-US" sz="3400" b="1">
                <a:latin typeface="Comic Sans MS" pitchFamily="66" charset="0"/>
              </a:rPr>
              <a:t> and </a:t>
            </a:r>
            <a:r>
              <a:rPr lang="en-US" sz="3400" b="1">
                <a:solidFill>
                  <a:srgbClr val="99CC00"/>
                </a:solidFill>
                <a:latin typeface="Comic Sans MS" pitchFamily="66" charset="0"/>
              </a:rPr>
              <a:t>phrases</a:t>
            </a:r>
            <a:r>
              <a:rPr lang="en-US" sz="3400" b="1">
                <a:latin typeface="Comic Sans MS" pitchFamily="66" charset="0"/>
              </a:rPr>
              <a:t>. We cover the following:</a:t>
            </a:r>
          </a:p>
          <a:p>
            <a:pPr algn="l">
              <a:buFont typeface="Wingdings" pitchFamily="2" charset="2"/>
              <a:buNone/>
            </a:pPr>
            <a:r>
              <a:rPr lang="en-US" sz="3400" b="1">
                <a:latin typeface="Comic Sans MS" pitchFamily="66" charset="0"/>
              </a:rPr>
              <a:t>1) STRESS</a:t>
            </a:r>
          </a:p>
          <a:p>
            <a:pPr algn="l">
              <a:buFont typeface="Wingdings" pitchFamily="2" charset="2"/>
              <a:buNone/>
            </a:pPr>
            <a:r>
              <a:rPr lang="en-US" sz="3400" b="1">
                <a:latin typeface="Comic Sans MS" pitchFamily="66" charset="0"/>
              </a:rPr>
              <a:t>2) COMPOSITIONALITY</a:t>
            </a:r>
          </a:p>
          <a:p>
            <a:pPr algn="l">
              <a:buFont typeface="Wingdings" pitchFamily="2" charset="2"/>
              <a:buNone/>
            </a:pPr>
            <a:r>
              <a:rPr lang="en-US" sz="3400" b="1">
                <a:latin typeface="Comic Sans MS" pitchFamily="66" charset="0"/>
              </a:rPr>
              <a:t>3) </a:t>
            </a:r>
            <a:r>
              <a:rPr lang="en-US" sz="3200" b="1">
                <a:latin typeface="Comic Sans MS" pitchFamily="66" charset="0"/>
              </a:rPr>
              <a:t>TENSES AND PLURAL MARKERS</a:t>
            </a:r>
            <a:r>
              <a:rPr lang="en-US" sz="3400" b="1">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 to="" calcmode="lin" valueType="num">
                                      <p:cBhvr>
                                        <p:cTn id="7" dur="1" fill="hold"/>
                                        <p:tgtEl>
                                          <p:spTgt spid="3481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dissolve">
                                      <p:cBhvr>
                                        <p:cTn id="12" dur="500"/>
                                        <p:tgtEl>
                                          <p:spTgt spid="348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4819">
                                            <p:txEl>
                                              <p:pRg st="1" end="1"/>
                                            </p:txEl>
                                          </p:spTgt>
                                        </p:tgtEl>
                                        <p:attrNameLst>
                                          <p:attrName>style.visibility</p:attrName>
                                        </p:attrNameLst>
                                      </p:cBhvr>
                                      <p:to>
                                        <p:strVal val="visible"/>
                                      </p:to>
                                    </p:set>
                                    <p:animEffect transition="in" filter="dissolve">
                                      <p:cBhvr>
                                        <p:cTn id="17" dur="500"/>
                                        <p:tgtEl>
                                          <p:spTgt spid="348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4819">
                                            <p:txEl>
                                              <p:pRg st="2" end="2"/>
                                            </p:txEl>
                                          </p:spTgt>
                                        </p:tgtEl>
                                        <p:attrNameLst>
                                          <p:attrName>style.visibility</p:attrName>
                                        </p:attrNameLst>
                                      </p:cBhvr>
                                      <p:to>
                                        <p:strVal val="visible"/>
                                      </p:to>
                                    </p:set>
                                    <p:animEffect transition="in" filter="dissolve">
                                      <p:cBhvr>
                                        <p:cTn id="22" dur="500"/>
                                        <p:tgtEl>
                                          <p:spTgt spid="348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4819">
                                            <p:txEl>
                                              <p:pRg st="3" end="3"/>
                                            </p:txEl>
                                          </p:spTgt>
                                        </p:tgtEl>
                                        <p:attrNameLst>
                                          <p:attrName>style.visibility</p:attrName>
                                        </p:attrNameLst>
                                      </p:cBhvr>
                                      <p:to>
                                        <p:strVal val="visible"/>
                                      </p:to>
                                    </p:set>
                                    <p:animEffect transition="in" filter="dissolve">
                                      <p:cBhvr>
                                        <p:cTn id="27" dur="500"/>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5000" b="0">
                <a:latin typeface="Comic Sans MS" pitchFamily="66" charset="0"/>
              </a:rPr>
              <a:t>1.Stress</a:t>
            </a:r>
          </a:p>
        </p:txBody>
      </p:sp>
      <p:sp>
        <p:nvSpPr>
          <p:cNvPr id="35843" name="Rectangle 3"/>
          <p:cNvSpPr>
            <a:spLocks noGrp="1" noChangeArrowheads="1"/>
          </p:cNvSpPr>
          <p:nvPr>
            <p:ph type="body" idx="1"/>
          </p:nvPr>
        </p:nvSpPr>
        <p:spPr>
          <a:xfrm>
            <a:off x="684213" y="2354263"/>
            <a:ext cx="8229600" cy="4530725"/>
          </a:xfrm>
        </p:spPr>
        <p:txBody>
          <a:bodyPr/>
          <a:lstStyle/>
          <a:p>
            <a:pPr algn="l">
              <a:buFont typeface="Wingdings" pitchFamily="2" charset="2"/>
              <a:buNone/>
            </a:pPr>
            <a:r>
              <a:rPr lang="en-US" b="1">
                <a:latin typeface="Comic Sans MS" pitchFamily="66" charset="0"/>
              </a:rPr>
              <a:t>For example:</a:t>
            </a:r>
          </a:p>
          <a:p>
            <a:pPr algn="l">
              <a:buFont typeface="Wingdings" pitchFamily="2" charset="2"/>
              <a:buNone/>
            </a:pPr>
            <a:r>
              <a:rPr lang="en-US" b="1">
                <a:solidFill>
                  <a:schemeClr val="hlink"/>
                </a:solidFill>
                <a:latin typeface="Comic Sans MS" pitchFamily="66" charset="0"/>
              </a:rPr>
              <a:t>Blackbird</a:t>
            </a:r>
            <a:r>
              <a:rPr lang="en-US" b="1">
                <a:latin typeface="Comic Sans MS" pitchFamily="66" charset="0"/>
              </a:rPr>
              <a:t> as opposed to </a:t>
            </a:r>
            <a:r>
              <a:rPr lang="en-US" b="1">
                <a:solidFill>
                  <a:srgbClr val="99CC00"/>
                </a:solidFill>
                <a:latin typeface="Comic Sans MS" pitchFamily="66" charset="0"/>
              </a:rPr>
              <a:t>black</a:t>
            </a:r>
            <a:r>
              <a:rPr lang="en-US" b="1">
                <a:latin typeface="Comic Sans MS" pitchFamily="66" charset="0"/>
              </a:rPr>
              <a:t> </a:t>
            </a:r>
            <a:r>
              <a:rPr lang="en-US" b="1">
                <a:solidFill>
                  <a:srgbClr val="99CC00"/>
                </a:solidFill>
                <a:latin typeface="Comic Sans MS" pitchFamily="66" charset="0"/>
              </a:rPr>
              <a:t>bird</a:t>
            </a:r>
            <a:r>
              <a:rPr lang="en-US" b="1">
                <a:latin typeface="Comic Sans MS" pitchFamily="66" charset="0"/>
              </a:rPr>
              <a:t> </a:t>
            </a:r>
          </a:p>
          <a:p>
            <a:pPr algn="l">
              <a:buFont typeface="Wingdings" pitchFamily="2" charset="2"/>
              <a:buNone/>
            </a:pPr>
            <a:r>
              <a:rPr lang="en-US" b="1">
                <a:latin typeface="Comic Sans MS" pitchFamily="66" charset="0"/>
              </a:rPr>
              <a:t>the compound has </a:t>
            </a:r>
            <a:r>
              <a:rPr lang="en-US" b="1">
                <a:solidFill>
                  <a:schemeClr val="accent2"/>
                </a:solidFill>
                <a:latin typeface="Comic Sans MS" pitchFamily="66" charset="0"/>
              </a:rPr>
              <a:t>stress</a:t>
            </a:r>
            <a:r>
              <a:rPr lang="en-US" b="1">
                <a:latin typeface="Comic Sans MS" pitchFamily="66" charset="0"/>
              </a:rPr>
              <a:t> on </a:t>
            </a:r>
            <a:r>
              <a:rPr lang="en-US" b="1">
                <a:solidFill>
                  <a:schemeClr val="hlink"/>
                </a:solidFill>
                <a:latin typeface="Comic Sans MS" pitchFamily="66" charset="0"/>
              </a:rPr>
              <a:t>black</a:t>
            </a:r>
            <a:r>
              <a:rPr lang="en-US" b="1">
                <a:latin typeface="Comic Sans MS" pitchFamily="66" charset="0"/>
              </a:rPr>
              <a:t>, while the phrase is </a:t>
            </a:r>
            <a:r>
              <a:rPr lang="en-US" b="1">
                <a:solidFill>
                  <a:schemeClr val="accent2"/>
                </a:solidFill>
                <a:latin typeface="Comic Sans MS" pitchFamily="66" charset="0"/>
              </a:rPr>
              <a:t>stressed </a:t>
            </a:r>
            <a:r>
              <a:rPr lang="en-US" b="1">
                <a:latin typeface="Comic Sans MS" pitchFamily="66" charset="0"/>
              </a:rPr>
              <a:t>on </a:t>
            </a:r>
            <a:r>
              <a:rPr lang="en-US" b="1">
                <a:solidFill>
                  <a:srgbClr val="99CC00"/>
                </a:solidFill>
                <a:latin typeface="Comic Sans MS" pitchFamily="66" charset="0"/>
              </a:rPr>
              <a:t>bird</a:t>
            </a:r>
            <a:r>
              <a:rPr lang="en-US" b="1">
                <a:latin typeface="Comic Sans MS" pitchFamily="66" charset="0"/>
              </a:rPr>
              <a:t>. </a:t>
            </a:r>
          </a:p>
        </p:txBody>
      </p:sp>
      <p:sp>
        <p:nvSpPr>
          <p:cNvPr id="35844" name="AutoShape 4"/>
          <p:cNvSpPr>
            <a:spLocks noChangeArrowheads="1"/>
          </p:cNvSpPr>
          <p:nvPr/>
        </p:nvSpPr>
        <p:spPr bwMode="auto">
          <a:xfrm>
            <a:off x="6643702" y="1773238"/>
            <a:ext cx="2249473" cy="1008062"/>
          </a:xfrm>
          <a:prstGeom prst="wedgeEllipseCallout">
            <a:avLst>
              <a:gd name="adj1" fmla="val -86399"/>
              <a:gd name="adj2" fmla="val 65539"/>
            </a:avLst>
          </a:prstGeom>
          <a:solidFill>
            <a:schemeClr val="accent1"/>
          </a:solidFill>
          <a:ln w="9525" algn="ctr">
            <a:solidFill>
              <a:schemeClr val="tx1"/>
            </a:solidFill>
            <a:miter lim="800000"/>
            <a:headEnd/>
            <a:tailEnd/>
          </a:ln>
          <a:effectLst/>
        </p:spPr>
        <p:txBody>
          <a:bodyPr/>
          <a:lstStyle/>
          <a:p>
            <a:pPr algn="ctr"/>
            <a:r>
              <a:rPr lang="en-US" sz="2800" b="1">
                <a:latin typeface="Tahoma" pitchFamily="34" charset="0"/>
              </a:rPr>
              <a:t>phrase</a:t>
            </a:r>
          </a:p>
        </p:txBody>
      </p:sp>
      <p:sp>
        <p:nvSpPr>
          <p:cNvPr id="35845" name="AutoShape 5"/>
          <p:cNvSpPr>
            <a:spLocks noChangeArrowheads="1"/>
          </p:cNvSpPr>
          <p:nvPr/>
        </p:nvSpPr>
        <p:spPr bwMode="auto">
          <a:xfrm>
            <a:off x="1000100" y="1142984"/>
            <a:ext cx="3429024" cy="1008062"/>
          </a:xfrm>
          <a:prstGeom prst="wedgeEllipseCallout">
            <a:avLst>
              <a:gd name="adj1" fmla="val -18158"/>
              <a:gd name="adj2" fmla="val 123203"/>
            </a:avLst>
          </a:prstGeom>
          <a:solidFill>
            <a:schemeClr val="accent1"/>
          </a:solidFill>
          <a:ln w="9525" algn="ctr">
            <a:solidFill>
              <a:schemeClr val="tx1"/>
            </a:solidFill>
            <a:miter lim="800000"/>
            <a:headEnd/>
            <a:tailEnd/>
          </a:ln>
          <a:effectLst/>
        </p:spPr>
        <p:txBody>
          <a:bodyPr/>
          <a:lstStyle/>
          <a:p>
            <a:pPr algn="ctr"/>
            <a:r>
              <a:rPr lang="en-US" sz="2800" b="1">
                <a:latin typeface="Tahoma" pitchFamily="34" charset="0"/>
              </a:rPr>
              <a:t>compound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to="" calcmode="lin" valueType="num">
                                      <p:cBhvr>
                                        <p:cTn id="7" dur="1" fill="hold"/>
                                        <p:tgtEl>
                                          <p:spTgt spid="3584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Effect transition="in" filter="dissolve">
                                      <p:cBhvr>
                                        <p:cTn id="12" dur="500"/>
                                        <p:tgtEl>
                                          <p:spTgt spid="358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35843">
                                            <p:txEl>
                                              <p:pRg st="1" end="1"/>
                                            </p:txEl>
                                          </p:spTgt>
                                        </p:tgtEl>
                                        <p:attrNameLst>
                                          <p:attrName>style.visibility</p:attrName>
                                        </p:attrNameLst>
                                      </p:cBhvr>
                                      <p:to>
                                        <p:strVal val="visible"/>
                                      </p:to>
                                    </p:set>
                                    <p:anim calcmode="lin" valueType="num">
                                      <p:cBhvr>
                                        <p:cTn id="17" dur="1000" fill="hold"/>
                                        <p:tgtEl>
                                          <p:spTgt spid="35843">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35843">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35843">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3584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5845"/>
                                        </p:tgtEl>
                                        <p:attrNameLst>
                                          <p:attrName>style.visibility</p:attrName>
                                        </p:attrNameLst>
                                      </p:cBhvr>
                                      <p:to>
                                        <p:strVal val="visible"/>
                                      </p:to>
                                    </p:set>
                                    <p:animEffect transition="in" filter="dissolve">
                                      <p:cBhvr>
                                        <p:cTn id="25" dur="500"/>
                                        <p:tgtEl>
                                          <p:spTgt spid="3584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5844"/>
                                        </p:tgtEl>
                                        <p:attrNameLst>
                                          <p:attrName>style.visibility</p:attrName>
                                        </p:attrNameLst>
                                      </p:cBhvr>
                                      <p:to>
                                        <p:strVal val="visible"/>
                                      </p:to>
                                    </p:set>
                                    <p:animEffect transition="in" filter="dissolve">
                                      <p:cBhvr>
                                        <p:cTn id="30" dur="500"/>
                                        <p:tgtEl>
                                          <p:spTgt spid="35844"/>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iterate type="lt">
                                    <p:tmPct val="5000"/>
                                  </p:iterate>
                                  <p:childTnLst>
                                    <p:set>
                                      <p:cBhvr>
                                        <p:cTn id="34" dur="1" fill="hold">
                                          <p:stCondLst>
                                            <p:cond delay="0"/>
                                          </p:stCondLst>
                                        </p:cTn>
                                        <p:tgtEl>
                                          <p:spTgt spid="35843">
                                            <p:txEl>
                                              <p:pRg st="2" end="2"/>
                                            </p:txEl>
                                          </p:spTgt>
                                        </p:tgtEl>
                                        <p:attrNameLst>
                                          <p:attrName>style.visibility</p:attrName>
                                        </p:attrNameLst>
                                      </p:cBhvr>
                                      <p:to>
                                        <p:strVal val="visible"/>
                                      </p:to>
                                    </p:set>
                                    <p:anim calcmode="lin" valueType="num">
                                      <p:cBhvr>
                                        <p:cTn id="35" dur="1000" fill="hold"/>
                                        <p:tgtEl>
                                          <p:spTgt spid="35843">
                                            <p:txEl>
                                              <p:pRg st="2" end="2"/>
                                            </p:txEl>
                                          </p:spTgt>
                                        </p:tgtEl>
                                        <p:attrNameLst>
                                          <p:attrName>ppt_w</p:attrName>
                                        </p:attrNameLst>
                                      </p:cBhvr>
                                      <p:tavLst>
                                        <p:tav tm="0">
                                          <p:val>
                                            <p:fltVal val="0"/>
                                          </p:val>
                                        </p:tav>
                                        <p:tav tm="100000">
                                          <p:val>
                                            <p:strVal val="#ppt_w"/>
                                          </p:val>
                                        </p:tav>
                                      </p:tavLst>
                                    </p:anim>
                                    <p:anim calcmode="lin" valueType="num">
                                      <p:cBhvr>
                                        <p:cTn id="36" dur="1000" fill="hold"/>
                                        <p:tgtEl>
                                          <p:spTgt spid="35843">
                                            <p:txEl>
                                              <p:pRg st="2" end="2"/>
                                            </p:txEl>
                                          </p:spTgt>
                                        </p:tgtEl>
                                        <p:attrNameLst>
                                          <p:attrName>ppt_h</p:attrName>
                                        </p:attrNameLst>
                                      </p:cBhvr>
                                      <p:tavLst>
                                        <p:tav tm="0">
                                          <p:val>
                                            <p:fltVal val="0"/>
                                          </p:val>
                                        </p:tav>
                                        <p:tav tm="100000">
                                          <p:val>
                                            <p:strVal val="#ppt_h"/>
                                          </p:val>
                                        </p:tav>
                                      </p:tavLst>
                                    </p:anim>
                                    <p:anim calcmode="lin" valueType="num">
                                      <p:cBhvr>
                                        <p:cTn id="37" dur="1000" fill="hold"/>
                                        <p:tgtEl>
                                          <p:spTgt spid="35843">
                                            <p:txEl>
                                              <p:pRg st="2" end="2"/>
                                            </p:txEl>
                                          </p:spTgt>
                                        </p:tgtEl>
                                        <p:attrNameLst>
                                          <p:attrName>style.rotation</p:attrName>
                                        </p:attrNameLst>
                                      </p:cBhvr>
                                      <p:tavLst>
                                        <p:tav tm="0">
                                          <p:val>
                                            <p:fltVal val="90"/>
                                          </p:val>
                                        </p:tav>
                                        <p:tav tm="100000">
                                          <p:val>
                                            <p:fltVal val="0"/>
                                          </p:val>
                                        </p:tav>
                                      </p:tavLst>
                                    </p:anim>
                                    <p:animEffect transition="in" filter="fade">
                                      <p:cBhvr>
                                        <p:cTn id="38" dur="10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4" grpId="0" animBg="1"/>
      <p:bldP spid="3584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4000" b="1" dirty="0">
                <a:latin typeface="Comic Sans MS" pitchFamily="66" charset="0"/>
              </a:rPr>
              <a:t>2.Compositionality</a:t>
            </a:r>
          </a:p>
        </p:txBody>
      </p:sp>
      <p:sp>
        <p:nvSpPr>
          <p:cNvPr id="36867" name="Rectangle 3"/>
          <p:cNvSpPr>
            <a:spLocks noGrp="1" noChangeArrowheads="1"/>
          </p:cNvSpPr>
          <p:nvPr>
            <p:ph type="body" idx="1"/>
          </p:nvPr>
        </p:nvSpPr>
        <p:spPr>
          <a:xfrm>
            <a:off x="914400" y="1714520"/>
            <a:ext cx="7772400" cy="4572000"/>
          </a:xfrm>
        </p:spPr>
        <p:txBody>
          <a:bodyPr/>
          <a:lstStyle/>
          <a:p>
            <a:pPr algn="l">
              <a:buFont typeface="Wingdings" pitchFamily="2" charset="2"/>
              <a:buNone/>
            </a:pPr>
            <a:r>
              <a:rPr lang="en-US" sz="3400" b="1" dirty="0">
                <a:latin typeface="Comic Sans MS" pitchFamily="66" charset="0"/>
              </a:rPr>
              <a:t>Moreover, a </a:t>
            </a:r>
            <a:r>
              <a:rPr lang="en-US" sz="3400" b="1" dirty="0">
                <a:solidFill>
                  <a:srgbClr val="99CC00"/>
                </a:solidFill>
                <a:latin typeface="Comic Sans MS" pitchFamily="66" charset="0"/>
              </a:rPr>
              <a:t>black bird</a:t>
            </a:r>
            <a:r>
              <a:rPr lang="en-US" sz="3400" b="1" dirty="0">
                <a:latin typeface="Comic Sans MS" pitchFamily="66" charset="0"/>
              </a:rPr>
              <a:t> is necessarily </a:t>
            </a:r>
            <a:r>
              <a:rPr lang="en-US" sz="3400" b="1" dirty="0">
                <a:solidFill>
                  <a:srgbClr val="99CC00"/>
                </a:solidFill>
                <a:latin typeface="Comic Sans MS" pitchFamily="66" charset="0"/>
              </a:rPr>
              <a:t>black</a:t>
            </a:r>
            <a:r>
              <a:rPr lang="en-US" sz="3400" b="1" dirty="0">
                <a:latin typeface="Comic Sans MS" pitchFamily="66" charset="0"/>
              </a:rPr>
              <a:t>, while a </a:t>
            </a:r>
            <a:r>
              <a:rPr lang="en-US" sz="3400" b="1" dirty="0">
                <a:solidFill>
                  <a:schemeClr val="hlink"/>
                </a:solidFill>
                <a:latin typeface="Comic Sans MS" pitchFamily="66" charset="0"/>
              </a:rPr>
              <a:t>blackbird</a:t>
            </a:r>
            <a:r>
              <a:rPr lang="en-US" sz="3400" b="1" dirty="0">
                <a:latin typeface="Comic Sans MS" pitchFamily="66" charset="0"/>
              </a:rPr>
              <a:t> is a particular species of </a:t>
            </a:r>
            <a:r>
              <a:rPr lang="en-US" sz="3400" b="1" dirty="0">
                <a:solidFill>
                  <a:schemeClr val="hlink"/>
                </a:solidFill>
                <a:latin typeface="Comic Sans MS" pitchFamily="66" charset="0"/>
              </a:rPr>
              <a:t>bird </a:t>
            </a:r>
            <a:r>
              <a:rPr lang="en-US" sz="3400" b="1" dirty="0">
                <a:latin typeface="Comic Sans MS" pitchFamily="66" charset="0"/>
              </a:rPr>
              <a:t>whatever its color. </a:t>
            </a:r>
          </a:p>
          <a:p>
            <a:pPr>
              <a:buFont typeface="Wingdings" pitchFamily="2" charset="2"/>
              <a:buNone/>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 to="" calcmode="lin" valueType="num">
                                      <p:cBhvr>
                                        <p:cTn id="7" dur="1" fill="hold"/>
                                        <p:tgtEl>
                                          <p:spTgt spid="3686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dissolve">
                                      <p:cBhvr>
                                        <p:cTn id="12"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4300" b="0">
                <a:latin typeface="Comic Sans MS" pitchFamily="66" charset="0"/>
              </a:rPr>
              <a:t>Test</a:t>
            </a:r>
          </a:p>
        </p:txBody>
      </p:sp>
      <p:sp>
        <p:nvSpPr>
          <p:cNvPr id="37891" name="Rectangle 3"/>
          <p:cNvSpPr>
            <a:spLocks noGrp="1" noChangeArrowheads="1"/>
          </p:cNvSpPr>
          <p:nvPr>
            <p:ph type="body" idx="1"/>
          </p:nvPr>
        </p:nvSpPr>
        <p:spPr>
          <a:xfrm>
            <a:off x="1042988" y="1773238"/>
            <a:ext cx="8101012" cy="4114800"/>
          </a:xfrm>
        </p:spPr>
        <p:txBody>
          <a:bodyPr/>
          <a:lstStyle/>
          <a:p>
            <a:pPr algn="l">
              <a:lnSpc>
                <a:spcPct val="90000"/>
              </a:lnSpc>
              <a:buFont typeface="Wingdings" pitchFamily="2" charset="2"/>
              <a:buNone/>
            </a:pPr>
            <a:r>
              <a:rPr lang="en-US" b="1">
                <a:latin typeface="Comic Sans MS" pitchFamily="66" charset="0"/>
              </a:rPr>
              <a:t>Compounds whose first element is an adjective (greenhouse) can be identified with the help of a test that illustrated in the following example:</a:t>
            </a:r>
          </a:p>
          <a:p>
            <a:pPr algn="l">
              <a:lnSpc>
                <a:spcPct val="90000"/>
              </a:lnSpc>
              <a:buFont typeface="Wingdings" pitchFamily="2" charset="2"/>
              <a:buNone/>
            </a:pPr>
            <a:r>
              <a:rPr lang="en-US" b="1">
                <a:latin typeface="Comic Sans MS" pitchFamily="66" charset="0"/>
              </a:rPr>
              <a:t>Compound with very:</a:t>
            </a:r>
          </a:p>
          <a:p>
            <a:pPr algn="l">
              <a:lnSpc>
                <a:spcPct val="90000"/>
              </a:lnSpc>
              <a:buFont typeface="Wingdings" pitchFamily="2" charset="2"/>
              <a:buNone/>
            </a:pPr>
            <a:r>
              <a:rPr lang="en-US" b="1">
                <a:latin typeface="Comic Sans MS" pitchFamily="66" charset="0"/>
                <a:cs typeface="Tahoma" pitchFamily="34" charset="0"/>
              </a:rPr>
              <a:t>*</a:t>
            </a:r>
            <a:r>
              <a:rPr lang="en-US" b="1">
                <a:solidFill>
                  <a:schemeClr val="accent2"/>
                </a:solidFill>
                <a:latin typeface="Comic Sans MS" pitchFamily="66" charset="0"/>
              </a:rPr>
              <a:t>We live next to a </a:t>
            </a:r>
            <a:r>
              <a:rPr lang="en-US" b="1">
                <a:solidFill>
                  <a:srgbClr val="FF3300"/>
                </a:solidFill>
                <a:latin typeface="Comic Sans MS" pitchFamily="66" charset="0"/>
              </a:rPr>
              <a:t>very</a:t>
            </a:r>
            <a:r>
              <a:rPr lang="en-US" b="1">
                <a:solidFill>
                  <a:schemeClr val="accent2"/>
                </a:solidFill>
                <a:latin typeface="Comic Sans MS" pitchFamily="66" charset="0"/>
              </a:rPr>
              <a:t> [greenhouse].</a:t>
            </a:r>
          </a:p>
          <a:p>
            <a:pPr algn="l">
              <a:lnSpc>
                <a:spcPct val="90000"/>
              </a:lnSpc>
              <a:buFont typeface="Wingdings" pitchFamily="2" charset="2"/>
              <a:buNone/>
            </a:pPr>
            <a:r>
              <a:rPr lang="en-US" b="1">
                <a:latin typeface="Comic Sans MS" pitchFamily="66" charset="0"/>
              </a:rPr>
              <a:t>Very with an adjective that is not part of a compound:</a:t>
            </a:r>
          </a:p>
          <a:p>
            <a:pPr algn="l">
              <a:lnSpc>
                <a:spcPct val="90000"/>
              </a:lnSpc>
              <a:buFont typeface="Wingdings" pitchFamily="2" charset="2"/>
              <a:buNone/>
            </a:pPr>
            <a:r>
              <a:rPr lang="en-US" b="1">
                <a:solidFill>
                  <a:schemeClr val="accent2"/>
                </a:solidFill>
                <a:latin typeface="Comic Sans MS" pitchFamily="66" charset="0"/>
                <a:cs typeface="Tahoma" pitchFamily="34" charset="0"/>
              </a:rPr>
              <a:t>We live next to a </a:t>
            </a:r>
            <a:r>
              <a:rPr lang="en-US" b="1">
                <a:solidFill>
                  <a:srgbClr val="FF3300"/>
                </a:solidFill>
                <a:latin typeface="Comic Sans MS" pitchFamily="66" charset="0"/>
                <a:cs typeface="Tahoma" pitchFamily="34" charset="0"/>
              </a:rPr>
              <a:t>very</a:t>
            </a:r>
            <a:r>
              <a:rPr lang="en-US" b="1">
                <a:solidFill>
                  <a:schemeClr val="accent2"/>
                </a:solidFill>
                <a:latin typeface="Comic Sans MS" pitchFamily="66" charset="0"/>
                <a:cs typeface="Tahoma" pitchFamily="34" charset="0"/>
              </a:rPr>
              <a:t> green house.</a:t>
            </a:r>
          </a:p>
          <a:p>
            <a:pPr algn="l">
              <a:lnSpc>
                <a:spcPct val="90000"/>
              </a:lnSpc>
              <a:buFont typeface="Wingdings" pitchFamily="2" charset="2"/>
              <a:buNone/>
            </a:pPr>
            <a:endParaRPr lang="en-US" b="1">
              <a:solidFill>
                <a:schemeClr val="accent2"/>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to="" calcmode="lin" valueType="num">
                                      <p:cBhvr>
                                        <p:cTn id="7" dur="1" fill="hold"/>
                                        <p:tgtEl>
                                          <p:spTgt spid="3789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7891">
                                            <p:txEl>
                                              <p:pRg st="0" end="0"/>
                                            </p:txEl>
                                          </p:spTgt>
                                        </p:tgtEl>
                                        <p:attrNameLst>
                                          <p:attrName>style.visibility</p:attrName>
                                        </p:attrNameLst>
                                      </p:cBhvr>
                                      <p:to>
                                        <p:strVal val="visible"/>
                                      </p:to>
                                    </p:set>
                                    <p:animEffect transition="in" filter="dissolve">
                                      <p:cBhvr>
                                        <p:cTn id="12" dur="500"/>
                                        <p:tgtEl>
                                          <p:spTgt spid="378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7891">
                                            <p:txEl>
                                              <p:pRg st="1" end="1"/>
                                            </p:txEl>
                                          </p:spTgt>
                                        </p:tgtEl>
                                        <p:attrNameLst>
                                          <p:attrName>style.visibility</p:attrName>
                                        </p:attrNameLst>
                                      </p:cBhvr>
                                      <p:to>
                                        <p:strVal val="visible"/>
                                      </p:to>
                                    </p:set>
                                    <p:animEffect transition="in" filter="dissolve">
                                      <p:cBhvr>
                                        <p:cTn id="17" dur="500"/>
                                        <p:tgtEl>
                                          <p:spTgt spid="378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nodeType="clickEffect">
                                  <p:stCondLst>
                                    <p:cond delay="0"/>
                                  </p:stCondLst>
                                  <p:iterate type="lt">
                                    <p:tmPct val="10000"/>
                                  </p:iterate>
                                  <p:childTnLst>
                                    <p:set>
                                      <p:cBhvr>
                                        <p:cTn id="21" dur="1" fill="hold">
                                          <p:stCondLst>
                                            <p:cond delay="0"/>
                                          </p:stCondLst>
                                        </p:cTn>
                                        <p:tgtEl>
                                          <p:spTgt spid="37891">
                                            <p:txEl>
                                              <p:pRg st="2" end="2"/>
                                            </p:txEl>
                                          </p:spTgt>
                                        </p:tgtEl>
                                        <p:attrNameLst>
                                          <p:attrName>style.visibility</p:attrName>
                                        </p:attrNameLst>
                                      </p:cBhvr>
                                      <p:to>
                                        <p:strVal val="visible"/>
                                      </p:to>
                                    </p:set>
                                    <p:anim calcmode="lin" valueType="num">
                                      <p:cBhvr>
                                        <p:cTn id="22" dur="500" fill="hold"/>
                                        <p:tgtEl>
                                          <p:spTgt spid="3789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7891">
                                            <p:txEl>
                                              <p:pRg st="2" end="2"/>
                                            </p:txEl>
                                          </p:spTgt>
                                        </p:tgtEl>
                                        <p:attrNameLst>
                                          <p:attrName>ppt_y</p:attrName>
                                        </p:attrNameLst>
                                      </p:cBhvr>
                                      <p:tavLst>
                                        <p:tav tm="0">
                                          <p:val>
                                            <p:strVal val="#ppt_y"/>
                                          </p:val>
                                        </p:tav>
                                        <p:tav tm="100000">
                                          <p:val>
                                            <p:strVal val="#ppt_y"/>
                                          </p:val>
                                        </p:tav>
                                      </p:tavLst>
                                    </p:anim>
                                    <p:anim calcmode="lin" valueType="num">
                                      <p:cBhvr>
                                        <p:cTn id="24" dur="500" fill="hold"/>
                                        <p:tgtEl>
                                          <p:spTgt spid="3789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789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7891">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7891">
                                            <p:txEl>
                                              <p:pRg st="3" end="3"/>
                                            </p:txEl>
                                          </p:spTgt>
                                        </p:tgtEl>
                                        <p:attrNameLst>
                                          <p:attrName>style.visibility</p:attrName>
                                        </p:attrNameLst>
                                      </p:cBhvr>
                                      <p:to>
                                        <p:strVal val="visible"/>
                                      </p:to>
                                    </p:set>
                                    <p:animEffect transition="in" filter="dissolve">
                                      <p:cBhvr>
                                        <p:cTn id="31" dur="500"/>
                                        <p:tgtEl>
                                          <p:spTgt spid="37891">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nodeType="clickEffect">
                                  <p:stCondLst>
                                    <p:cond delay="0"/>
                                  </p:stCondLst>
                                  <p:iterate type="lt">
                                    <p:tmPct val="10000"/>
                                  </p:iterate>
                                  <p:childTnLst>
                                    <p:set>
                                      <p:cBhvr>
                                        <p:cTn id="35" dur="1" fill="hold">
                                          <p:stCondLst>
                                            <p:cond delay="0"/>
                                          </p:stCondLst>
                                        </p:cTn>
                                        <p:tgtEl>
                                          <p:spTgt spid="37891">
                                            <p:txEl>
                                              <p:pRg st="4" end="4"/>
                                            </p:txEl>
                                          </p:spTgt>
                                        </p:tgtEl>
                                        <p:attrNameLst>
                                          <p:attrName>style.visibility</p:attrName>
                                        </p:attrNameLst>
                                      </p:cBhvr>
                                      <p:to>
                                        <p:strVal val="visible"/>
                                      </p:to>
                                    </p:set>
                                    <p:anim calcmode="lin" valueType="num">
                                      <p:cBhvr>
                                        <p:cTn id="36" dur="500" fill="hold"/>
                                        <p:tgtEl>
                                          <p:spTgt spid="37891">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37891">
                                            <p:txEl>
                                              <p:pRg st="4" end="4"/>
                                            </p:txEl>
                                          </p:spTgt>
                                        </p:tgtEl>
                                        <p:attrNameLst>
                                          <p:attrName>ppt_y</p:attrName>
                                        </p:attrNameLst>
                                      </p:cBhvr>
                                      <p:tavLst>
                                        <p:tav tm="0">
                                          <p:val>
                                            <p:strVal val="#ppt_y"/>
                                          </p:val>
                                        </p:tav>
                                        <p:tav tm="100000">
                                          <p:val>
                                            <p:strVal val="#ppt_y"/>
                                          </p:val>
                                        </p:tav>
                                      </p:tavLst>
                                    </p:anim>
                                    <p:anim calcmode="lin" valueType="num">
                                      <p:cBhvr>
                                        <p:cTn id="38" dur="500" fill="hold"/>
                                        <p:tgtEl>
                                          <p:spTgt spid="37891">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37891">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378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4000" b="1" dirty="0">
                <a:latin typeface="Comic Sans MS" pitchFamily="66" charset="0"/>
              </a:rPr>
              <a:t>Compositionality ?</a:t>
            </a:r>
          </a:p>
        </p:txBody>
      </p:sp>
      <p:sp>
        <p:nvSpPr>
          <p:cNvPr id="38915" name="Rectangle 3"/>
          <p:cNvSpPr>
            <a:spLocks noGrp="1" noChangeArrowheads="1"/>
          </p:cNvSpPr>
          <p:nvPr>
            <p:ph type="body" idx="1"/>
          </p:nvPr>
        </p:nvSpPr>
        <p:spPr>
          <a:xfrm>
            <a:off x="611188" y="1844675"/>
            <a:ext cx="8050212" cy="4530725"/>
          </a:xfrm>
        </p:spPr>
        <p:txBody>
          <a:bodyPr/>
          <a:lstStyle/>
          <a:p>
            <a:pPr algn="l">
              <a:buFont typeface="Wingdings" pitchFamily="2" charset="2"/>
              <a:buNone/>
            </a:pPr>
            <a:r>
              <a:rPr lang="en-US" sz="3900" b="1">
                <a:latin typeface="Comic Sans MS" pitchFamily="66" charset="0"/>
              </a:rPr>
              <a:t>This means that the </a:t>
            </a:r>
            <a:r>
              <a:rPr lang="en-US" sz="3900" b="1">
                <a:solidFill>
                  <a:schemeClr val="accent1"/>
                </a:solidFill>
                <a:latin typeface="Comic Sans MS" pitchFamily="66" charset="0"/>
              </a:rPr>
              <a:t>semantics</a:t>
            </a:r>
            <a:r>
              <a:rPr lang="en-US" sz="3900" b="1">
                <a:latin typeface="Comic Sans MS" pitchFamily="66" charset="0"/>
              </a:rPr>
              <a:t> of this </a:t>
            </a:r>
            <a:r>
              <a:rPr lang="en-US" sz="3900" b="1">
                <a:solidFill>
                  <a:srgbClr val="FF3300"/>
                </a:solidFill>
                <a:latin typeface="Comic Sans MS" pitchFamily="66" charset="0"/>
              </a:rPr>
              <a:t>compound</a:t>
            </a:r>
            <a:r>
              <a:rPr lang="en-US" sz="3900" b="1">
                <a:latin typeface="Comic Sans MS" pitchFamily="66" charset="0"/>
              </a:rPr>
              <a:t> is </a:t>
            </a:r>
            <a:r>
              <a:rPr lang="en-US" sz="3900" b="1">
                <a:solidFill>
                  <a:srgbClr val="3399FF"/>
                </a:solidFill>
                <a:latin typeface="Comic Sans MS" pitchFamily="66" charset="0"/>
              </a:rPr>
              <a:t>non-compositional</a:t>
            </a:r>
            <a:r>
              <a:rPr lang="en-US" sz="3900" b="1">
                <a:latin typeface="Comic Sans MS" pitchFamily="66" charset="0"/>
              </a:rPr>
              <a:t>, i.e we can’t determine the meaning of the whole just from the meaning of the parts. The </a:t>
            </a:r>
            <a:r>
              <a:rPr lang="en-US" sz="3900" b="1">
                <a:solidFill>
                  <a:schemeClr val="accent1"/>
                </a:solidFill>
                <a:latin typeface="Comic Sans MS" pitchFamily="66" charset="0"/>
              </a:rPr>
              <a:t>semantics</a:t>
            </a:r>
            <a:r>
              <a:rPr lang="en-US" sz="3900" b="1">
                <a:latin typeface="Comic Sans MS" pitchFamily="66" charset="0"/>
              </a:rPr>
              <a:t> of </a:t>
            </a:r>
            <a:r>
              <a:rPr lang="en-US" sz="3900" b="1">
                <a:solidFill>
                  <a:srgbClr val="FF3300"/>
                </a:solidFill>
                <a:latin typeface="Comic Sans MS" pitchFamily="66" charset="0"/>
              </a:rPr>
              <a:t>phrases</a:t>
            </a:r>
            <a:r>
              <a:rPr lang="en-US" sz="3900" b="1">
                <a:latin typeface="Comic Sans MS" pitchFamily="66" charset="0"/>
              </a:rPr>
              <a:t> is </a:t>
            </a:r>
            <a:r>
              <a:rPr lang="en-US" sz="3900" b="1">
                <a:solidFill>
                  <a:srgbClr val="3399FF"/>
                </a:solidFill>
                <a:latin typeface="Comic Sans MS" pitchFamily="66" charset="0"/>
              </a:rPr>
              <a:t>compositional</a:t>
            </a:r>
            <a:r>
              <a:rPr lang="en-US" sz="3900" b="1">
                <a:latin typeface="Comic Sans MS" pitchFamily="66" charset="0"/>
              </a:rPr>
              <a:t>. </a:t>
            </a:r>
          </a:p>
          <a:p>
            <a:pPr algn="l">
              <a:buFont typeface="Wingdings" pitchFamily="2" charset="2"/>
              <a:buNone/>
            </a:pPr>
            <a:endParaRPr lang="en-US" sz="39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 to="" calcmode="lin" valueType="num">
                                      <p:cBhvr>
                                        <p:cTn id="7" dur="1" fill="hold"/>
                                        <p:tgtEl>
                                          <p:spTgt spid="3891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5">
                                            <p:txEl>
                                              <p:pRg st="0" end="0"/>
                                            </p:txEl>
                                          </p:spTgt>
                                        </p:tgtEl>
                                        <p:attrNameLst>
                                          <p:attrName>style.visibility</p:attrName>
                                        </p:attrNameLst>
                                      </p:cBhvr>
                                      <p:to>
                                        <p:strVal val="visible"/>
                                      </p:to>
                                    </p:set>
                                    <p:animEffect transition="in" filter="dissolve">
                                      <p:cBhvr>
                                        <p:cTn id="12" dur="500"/>
                                        <p:tgtEl>
                                          <p:spTgt spid="389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endParaRPr lang="en-US"/>
          </a:p>
        </p:txBody>
      </p:sp>
      <p:sp>
        <p:nvSpPr>
          <p:cNvPr id="39939" name="Line 3"/>
          <p:cNvSpPr>
            <a:spLocks noChangeShapeType="1"/>
          </p:cNvSpPr>
          <p:nvPr/>
        </p:nvSpPr>
        <p:spPr bwMode="auto">
          <a:xfrm flipH="1">
            <a:off x="2268538" y="2133600"/>
            <a:ext cx="790575" cy="1223963"/>
          </a:xfrm>
          <a:prstGeom prst="line">
            <a:avLst/>
          </a:prstGeom>
          <a:noFill/>
          <a:ln w="57150">
            <a:solidFill>
              <a:schemeClr val="tx1"/>
            </a:solidFill>
            <a:round/>
            <a:headEnd/>
            <a:tailEnd/>
          </a:ln>
          <a:effectLst/>
        </p:spPr>
        <p:txBody>
          <a:bodyPr/>
          <a:lstStyle/>
          <a:p>
            <a:endParaRPr lang="ar-SA"/>
          </a:p>
        </p:txBody>
      </p:sp>
      <p:sp>
        <p:nvSpPr>
          <p:cNvPr id="39940" name="Line 4"/>
          <p:cNvSpPr>
            <a:spLocks noChangeShapeType="1"/>
          </p:cNvSpPr>
          <p:nvPr/>
        </p:nvSpPr>
        <p:spPr bwMode="auto">
          <a:xfrm>
            <a:off x="3059113" y="2133600"/>
            <a:ext cx="720725" cy="1223963"/>
          </a:xfrm>
          <a:prstGeom prst="line">
            <a:avLst/>
          </a:prstGeom>
          <a:noFill/>
          <a:ln w="57150">
            <a:solidFill>
              <a:schemeClr val="tx1"/>
            </a:solidFill>
            <a:round/>
            <a:headEnd/>
            <a:tailEnd/>
          </a:ln>
          <a:effectLst/>
        </p:spPr>
        <p:txBody>
          <a:bodyPr/>
          <a:lstStyle/>
          <a:p>
            <a:endParaRPr lang="ar-SA"/>
          </a:p>
        </p:txBody>
      </p:sp>
      <p:sp>
        <p:nvSpPr>
          <p:cNvPr id="39941" name="Line 5"/>
          <p:cNvSpPr>
            <a:spLocks noChangeShapeType="1"/>
          </p:cNvSpPr>
          <p:nvPr/>
        </p:nvSpPr>
        <p:spPr bwMode="auto">
          <a:xfrm flipH="1">
            <a:off x="6300788" y="2276475"/>
            <a:ext cx="647700" cy="2736850"/>
          </a:xfrm>
          <a:prstGeom prst="line">
            <a:avLst/>
          </a:prstGeom>
          <a:noFill/>
          <a:ln w="57150">
            <a:solidFill>
              <a:schemeClr val="tx1"/>
            </a:solidFill>
            <a:round/>
            <a:headEnd/>
            <a:tailEnd/>
          </a:ln>
          <a:effectLst/>
        </p:spPr>
        <p:txBody>
          <a:bodyPr/>
          <a:lstStyle/>
          <a:p>
            <a:endParaRPr lang="ar-SA"/>
          </a:p>
        </p:txBody>
      </p:sp>
      <p:sp>
        <p:nvSpPr>
          <p:cNvPr id="39942" name="Line 6"/>
          <p:cNvSpPr>
            <a:spLocks noChangeShapeType="1"/>
          </p:cNvSpPr>
          <p:nvPr/>
        </p:nvSpPr>
        <p:spPr bwMode="auto">
          <a:xfrm>
            <a:off x="6948488" y="2276475"/>
            <a:ext cx="863600" cy="1223963"/>
          </a:xfrm>
          <a:prstGeom prst="line">
            <a:avLst/>
          </a:prstGeom>
          <a:noFill/>
          <a:ln w="57150">
            <a:solidFill>
              <a:schemeClr val="tx1"/>
            </a:solidFill>
            <a:round/>
            <a:headEnd/>
            <a:tailEnd/>
          </a:ln>
          <a:effectLst/>
        </p:spPr>
        <p:txBody>
          <a:bodyPr/>
          <a:lstStyle/>
          <a:p>
            <a:endParaRPr lang="ar-SA"/>
          </a:p>
        </p:txBody>
      </p:sp>
      <p:sp>
        <p:nvSpPr>
          <p:cNvPr id="39943" name="Text Box 7"/>
          <p:cNvSpPr txBox="1">
            <a:spLocks noChangeArrowheads="1"/>
          </p:cNvSpPr>
          <p:nvPr/>
        </p:nvSpPr>
        <p:spPr bwMode="auto">
          <a:xfrm>
            <a:off x="2555875" y="1628775"/>
            <a:ext cx="720725" cy="579438"/>
          </a:xfrm>
          <a:prstGeom prst="rect">
            <a:avLst/>
          </a:prstGeom>
          <a:noFill/>
          <a:ln w="9525">
            <a:noFill/>
            <a:miter lim="800000"/>
            <a:headEnd/>
            <a:tailEnd/>
          </a:ln>
          <a:effectLst/>
        </p:spPr>
        <p:txBody>
          <a:bodyPr>
            <a:spAutoFit/>
          </a:bodyPr>
          <a:lstStyle/>
          <a:p>
            <a:pPr>
              <a:spcBef>
                <a:spcPct val="50000"/>
              </a:spcBef>
            </a:pPr>
            <a:r>
              <a:rPr lang="en-US" sz="3200" b="1">
                <a:latin typeface="Arial" pitchFamily="34" charset="0"/>
              </a:rPr>
              <a:t>N</a:t>
            </a:r>
          </a:p>
        </p:txBody>
      </p:sp>
      <p:sp>
        <p:nvSpPr>
          <p:cNvPr id="39944" name="Text Box 8"/>
          <p:cNvSpPr txBox="1">
            <a:spLocks noChangeArrowheads="1"/>
          </p:cNvSpPr>
          <p:nvPr/>
        </p:nvSpPr>
        <p:spPr bwMode="auto">
          <a:xfrm>
            <a:off x="6731000" y="1628775"/>
            <a:ext cx="433388" cy="641350"/>
          </a:xfrm>
          <a:prstGeom prst="rect">
            <a:avLst/>
          </a:prstGeom>
          <a:noFill/>
          <a:ln w="9525">
            <a:noFill/>
            <a:miter lim="800000"/>
            <a:headEnd/>
            <a:tailEnd/>
          </a:ln>
          <a:effectLst/>
        </p:spPr>
        <p:txBody>
          <a:bodyPr>
            <a:spAutoFit/>
          </a:bodyPr>
          <a:lstStyle/>
          <a:p>
            <a:pPr>
              <a:spcBef>
                <a:spcPct val="50000"/>
              </a:spcBef>
            </a:pPr>
            <a:r>
              <a:rPr lang="en-US" sz="3600" b="1">
                <a:latin typeface="Arial" pitchFamily="34" charset="0"/>
              </a:rPr>
              <a:t>N</a:t>
            </a:r>
          </a:p>
        </p:txBody>
      </p:sp>
      <p:sp>
        <p:nvSpPr>
          <p:cNvPr id="39945" name="Text Box 9"/>
          <p:cNvSpPr txBox="1">
            <a:spLocks noChangeArrowheads="1"/>
          </p:cNvSpPr>
          <p:nvPr/>
        </p:nvSpPr>
        <p:spPr bwMode="auto">
          <a:xfrm>
            <a:off x="1692275" y="3500438"/>
            <a:ext cx="503238" cy="641350"/>
          </a:xfrm>
          <a:prstGeom prst="rect">
            <a:avLst/>
          </a:prstGeom>
          <a:noFill/>
          <a:ln w="9525">
            <a:noFill/>
            <a:miter lim="800000"/>
            <a:headEnd/>
            <a:tailEnd/>
          </a:ln>
          <a:effectLst/>
        </p:spPr>
        <p:txBody>
          <a:bodyPr>
            <a:spAutoFit/>
          </a:bodyPr>
          <a:lstStyle/>
          <a:p>
            <a:pPr>
              <a:spcBef>
                <a:spcPct val="50000"/>
              </a:spcBef>
            </a:pPr>
            <a:r>
              <a:rPr lang="en-US" sz="3600" b="1">
                <a:latin typeface="Arial" pitchFamily="34" charset="0"/>
              </a:rPr>
              <a:t>A</a:t>
            </a:r>
          </a:p>
        </p:txBody>
      </p:sp>
      <p:sp>
        <p:nvSpPr>
          <p:cNvPr id="39946" name="Text Box 10"/>
          <p:cNvSpPr txBox="1">
            <a:spLocks noChangeArrowheads="1"/>
          </p:cNvSpPr>
          <p:nvPr/>
        </p:nvSpPr>
        <p:spPr bwMode="auto">
          <a:xfrm>
            <a:off x="3635375" y="3500438"/>
            <a:ext cx="503238" cy="641350"/>
          </a:xfrm>
          <a:prstGeom prst="rect">
            <a:avLst/>
          </a:prstGeom>
          <a:noFill/>
          <a:ln w="9525">
            <a:noFill/>
            <a:miter lim="800000"/>
            <a:headEnd/>
            <a:tailEnd/>
          </a:ln>
          <a:effectLst/>
        </p:spPr>
        <p:txBody>
          <a:bodyPr>
            <a:spAutoFit/>
          </a:bodyPr>
          <a:lstStyle/>
          <a:p>
            <a:pPr>
              <a:spcBef>
                <a:spcPct val="50000"/>
              </a:spcBef>
            </a:pPr>
            <a:r>
              <a:rPr lang="en-US" sz="3600" b="1">
                <a:latin typeface="Arial" pitchFamily="34" charset="0"/>
              </a:rPr>
              <a:t>N</a:t>
            </a:r>
          </a:p>
        </p:txBody>
      </p:sp>
      <p:sp>
        <p:nvSpPr>
          <p:cNvPr id="39947" name="Line 11"/>
          <p:cNvSpPr>
            <a:spLocks noChangeShapeType="1"/>
          </p:cNvSpPr>
          <p:nvPr/>
        </p:nvSpPr>
        <p:spPr bwMode="auto">
          <a:xfrm>
            <a:off x="1979613" y="4219575"/>
            <a:ext cx="0" cy="865188"/>
          </a:xfrm>
          <a:prstGeom prst="line">
            <a:avLst/>
          </a:prstGeom>
          <a:noFill/>
          <a:ln w="57150">
            <a:solidFill>
              <a:schemeClr val="tx1"/>
            </a:solidFill>
            <a:round/>
            <a:headEnd/>
            <a:tailEnd/>
          </a:ln>
          <a:effectLst/>
        </p:spPr>
        <p:txBody>
          <a:bodyPr/>
          <a:lstStyle/>
          <a:p>
            <a:endParaRPr lang="ar-SA"/>
          </a:p>
        </p:txBody>
      </p:sp>
      <p:sp>
        <p:nvSpPr>
          <p:cNvPr id="39948" name="Line 12"/>
          <p:cNvSpPr>
            <a:spLocks noChangeShapeType="1"/>
          </p:cNvSpPr>
          <p:nvPr/>
        </p:nvSpPr>
        <p:spPr bwMode="auto">
          <a:xfrm>
            <a:off x="3995738" y="4221163"/>
            <a:ext cx="0" cy="936625"/>
          </a:xfrm>
          <a:prstGeom prst="line">
            <a:avLst/>
          </a:prstGeom>
          <a:noFill/>
          <a:ln w="57150">
            <a:solidFill>
              <a:schemeClr val="tx1"/>
            </a:solidFill>
            <a:round/>
            <a:headEnd/>
            <a:tailEnd/>
          </a:ln>
          <a:effectLst/>
        </p:spPr>
        <p:txBody>
          <a:bodyPr/>
          <a:lstStyle/>
          <a:p>
            <a:endParaRPr lang="ar-SA"/>
          </a:p>
        </p:txBody>
      </p:sp>
      <p:sp>
        <p:nvSpPr>
          <p:cNvPr id="39949" name="Text Box 13"/>
          <p:cNvSpPr txBox="1">
            <a:spLocks noChangeArrowheads="1"/>
          </p:cNvSpPr>
          <p:nvPr/>
        </p:nvSpPr>
        <p:spPr bwMode="auto">
          <a:xfrm>
            <a:off x="1116013" y="5373688"/>
            <a:ext cx="1511300" cy="641350"/>
          </a:xfrm>
          <a:prstGeom prst="rect">
            <a:avLst/>
          </a:prstGeom>
          <a:noFill/>
          <a:ln w="9525">
            <a:noFill/>
            <a:miter lim="800000"/>
            <a:headEnd/>
            <a:tailEnd/>
          </a:ln>
          <a:effectLst/>
        </p:spPr>
        <p:txBody>
          <a:bodyPr>
            <a:spAutoFit/>
          </a:bodyPr>
          <a:lstStyle/>
          <a:p>
            <a:pPr algn="l">
              <a:spcBef>
                <a:spcPct val="50000"/>
              </a:spcBef>
            </a:pPr>
            <a:r>
              <a:rPr lang="en-US" sz="3600" b="1">
                <a:latin typeface="Arial" pitchFamily="34" charset="0"/>
              </a:rPr>
              <a:t>black</a:t>
            </a:r>
          </a:p>
        </p:txBody>
      </p:sp>
      <p:sp>
        <p:nvSpPr>
          <p:cNvPr id="39950" name="Text Box 14"/>
          <p:cNvSpPr txBox="1">
            <a:spLocks noChangeArrowheads="1"/>
          </p:cNvSpPr>
          <p:nvPr/>
        </p:nvSpPr>
        <p:spPr bwMode="auto">
          <a:xfrm>
            <a:off x="3708400" y="5373688"/>
            <a:ext cx="1223963" cy="641350"/>
          </a:xfrm>
          <a:prstGeom prst="rect">
            <a:avLst/>
          </a:prstGeom>
          <a:noFill/>
          <a:ln w="9525">
            <a:noFill/>
            <a:miter lim="800000"/>
            <a:headEnd/>
            <a:tailEnd/>
          </a:ln>
          <a:effectLst/>
        </p:spPr>
        <p:txBody>
          <a:bodyPr>
            <a:spAutoFit/>
          </a:bodyPr>
          <a:lstStyle/>
          <a:p>
            <a:pPr algn="l">
              <a:spcBef>
                <a:spcPct val="50000"/>
              </a:spcBef>
            </a:pPr>
            <a:r>
              <a:rPr lang="en-US" sz="3600" b="1">
                <a:latin typeface="Arial" pitchFamily="34" charset="0"/>
              </a:rPr>
              <a:t>bird</a:t>
            </a:r>
          </a:p>
        </p:txBody>
      </p:sp>
      <p:sp>
        <p:nvSpPr>
          <p:cNvPr id="39951" name="Text Box 15"/>
          <p:cNvSpPr txBox="1">
            <a:spLocks noChangeArrowheads="1"/>
          </p:cNvSpPr>
          <p:nvPr/>
        </p:nvSpPr>
        <p:spPr bwMode="auto">
          <a:xfrm>
            <a:off x="5581650" y="5373688"/>
            <a:ext cx="1511300" cy="641350"/>
          </a:xfrm>
          <a:prstGeom prst="rect">
            <a:avLst/>
          </a:prstGeom>
          <a:noFill/>
          <a:ln w="9525">
            <a:noFill/>
            <a:miter lim="800000"/>
            <a:headEnd/>
            <a:tailEnd/>
          </a:ln>
          <a:effectLst/>
        </p:spPr>
        <p:txBody>
          <a:bodyPr>
            <a:spAutoFit/>
          </a:bodyPr>
          <a:lstStyle/>
          <a:p>
            <a:pPr algn="l">
              <a:spcBef>
                <a:spcPct val="50000"/>
              </a:spcBef>
            </a:pPr>
            <a:r>
              <a:rPr lang="en-US" sz="3600" b="1">
                <a:latin typeface="Arial" pitchFamily="34" charset="0"/>
              </a:rPr>
              <a:t>black</a:t>
            </a:r>
          </a:p>
        </p:txBody>
      </p:sp>
      <p:sp>
        <p:nvSpPr>
          <p:cNvPr id="39952" name="Text Box 16"/>
          <p:cNvSpPr txBox="1">
            <a:spLocks noChangeArrowheads="1"/>
          </p:cNvSpPr>
          <p:nvPr/>
        </p:nvSpPr>
        <p:spPr bwMode="auto">
          <a:xfrm>
            <a:off x="7524750" y="5373688"/>
            <a:ext cx="1223963" cy="641350"/>
          </a:xfrm>
          <a:prstGeom prst="rect">
            <a:avLst/>
          </a:prstGeom>
          <a:noFill/>
          <a:ln w="9525">
            <a:noFill/>
            <a:miter lim="800000"/>
            <a:headEnd/>
            <a:tailEnd/>
          </a:ln>
          <a:effectLst/>
        </p:spPr>
        <p:txBody>
          <a:bodyPr>
            <a:spAutoFit/>
          </a:bodyPr>
          <a:lstStyle/>
          <a:p>
            <a:pPr algn="l">
              <a:spcBef>
                <a:spcPct val="50000"/>
              </a:spcBef>
            </a:pPr>
            <a:r>
              <a:rPr lang="en-US" sz="3600" b="1">
                <a:latin typeface="Arial" pitchFamily="34" charset="0"/>
              </a:rPr>
              <a:t>bird</a:t>
            </a:r>
          </a:p>
        </p:txBody>
      </p:sp>
      <p:sp>
        <p:nvSpPr>
          <p:cNvPr id="39953" name="Text Box 17"/>
          <p:cNvSpPr txBox="1">
            <a:spLocks noChangeArrowheads="1"/>
          </p:cNvSpPr>
          <p:nvPr/>
        </p:nvSpPr>
        <p:spPr bwMode="auto">
          <a:xfrm>
            <a:off x="7669213" y="3500438"/>
            <a:ext cx="503237" cy="641350"/>
          </a:xfrm>
          <a:prstGeom prst="rect">
            <a:avLst/>
          </a:prstGeom>
          <a:noFill/>
          <a:ln w="9525">
            <a:noFill/>
            <a:miter lim="800000"/>
            <a:headEnd/>
            <a:tailEnd/>
          </a:ln>
          <a:effectLst/>
        </p:spPr>
        <p:txBody>
          <a:bodyPr>
            <a:spAutoFit/>
          </a:bodyPr>
          <a:lstStyle/>
          <a:p>
            <a:pPr>
              <a:spcBef>
                <a:spcPct val="50000"/>
              </a:spcBef>
            </a:pPr>
            <a:r>
              <a:rPr lang="en-US" sz="3600" b="1">
                <a:latin typeface="Arial" pitchFamily="34" charset="0"/>
              </a:rPr>
              <a:t>N</a:t>
            </a:r>
          </a:p>
        </p:txBody>
      </p:sp>
      <p:sp>
        <p:nvSpPr>
          <p:cNvPr id="39954" name="Line 18"/>
          <p:cNvSpPr>
            <a:spLocks noChangeShapeType="1"/>
          </p:cNvSpPr>
          <p:nvPr/>
        </p:nvSpPr>
        <p:spPr bwMode="auto">
          <a:xfrm>
            <a:off x="7956550" y="4221163"/>
            <a:ext cx="0" cy="936625"/>
          </a:xfrm>
          <a:prstGeom prst="line">
            <a:avLst/>
          </a:prstGeom>
          <a:noFill/>
          <a:ln w="57150">
            <a:solidFill>
              <a:schemeClr val="tx1"/>
            </a:solidFill>
            <a:round/>
            <a:headEnd/>
            <a:tailEnd/>
          </a:ln>
          <a:effectLst/>
        </p:spPr>
        <p:txBody>
          <a:bodyPr/>
          <a:lstStyle/>
          <a:p>
            <a:endParaRPr lang="ar-SA"/>
          </a:p>
        </p:txBody>
      </p:sp>
      <p:sp>
        <p:nvSpPr>
          <p:cNvPr id="39955" name="AutoShape 19"/>
          <p:cNvSpPr>
            <a:spLocks noChangeArrowheads="1"/>
          </p:cNvSpPr>
          <p:nvPr/>
        </p:nvSpPr>
        <p:spPr bwMode="auto">
          <a:xfrm>
            <a:off x="2916238" y="115888"/>
            <a:ext cx="5013348" cy="2159000"/>
          </a:xfrm>
          <a:prstGeom prst="wedgeEllipseCallout">
            <a:avLst>
              <a:gd name="adj1" fmla="val 15711"/>
              <a:gd name="adj2" fmla="val 196419"/>
            </a:avLst>
          </a:prstGeom>
          <a:solidFill>
            <a:schemeClr val="accent1"/>
          </a:solidFill>
          <a:ln w="9525">
            <a:solidFill>
              <a:schemeClr val="tx1"/>
            </a:solidFill>
            <a:miter lim="800000"/>
            <a:headEnd/>
            <a:tailEnd/>
          </a:ln>
          <a:effectLst/>
        </p:spPr>
        <p:txBody>
          <a:bodyPr/>
          <a:lstStyle/>
          <a:p>
            <a:pPr algn="ctr"/>
            <a:r>
              <a:rPr lang="en-US" sz="2800" b="1">
                <a:latin typeface="Arial" pitchFamily="34" charset="0"/>
              </a:rPr>
              <a:t>The modifier has neither category nor meaning</a:t>
            </a:r>
          </a:p>
        </p:txBody>
      </p:sp>
      <p:sp>
        <p:nvSpPr>
          <p:cNvPr id="39956" name="Text Box 20"/>
          <p:cNvSpPr txBox="1">
            <a:spLocks noChangeArrowheads="1"/>
          </p:cNvSpPr>
          <p:nvPr/>
        </p:nvSpPr>
        <p:spPr bwMode="auto">
          <a:xfrm>
            <a:off x="1835150" y="6165850"/>
            <a:ext cx="2232025" cy="608013"/>
          </a:xfrm>
          <a:prstGeom prst="rect">
            <a:avLst/>
          </a:prstGeom>
          <a:noFill/>
          <a:ln w="28575">
            <a:solidFill>
              <a:schemeClr val="tx1"/>
            </a:solidFill>
            <a:miter lim="800000"/>
            <a:headEnd/>
            <a:tailEnd/>
          </a:ln>
          <a:effectLst/>
        </p:spPr>
        <p:txBody>
          <a:bodyPr>
            <a:spAutoFit/>
          </a:bodyPr>
          <a:lstStyle/>
          <a:p>
            <a:pPr algn="l">
              <a:spcBef>
                <a:spcPct val="50000"/>
              </a:spcBef>
            </a:pPr>
            <a:r>
              <a:rPr lang="en-US" sz="3200" b="1">
                <a:solidFill>
                  <a:srgbClr val="99CC00"/>
                </a:solidFill>
                <a:latin typeface="Arial" pitchFamily="34" charset="0"/>
              </a:rPr>
              <a:t>black bird</a:t>
            </a:r>
          </a:p>
        </p:txBody>
      </p:sp>
      <p:sp>
        <p:nvSpPr>
          <p:cNvPr id="39957" name="Text Box 21"/>
          <p:cNvSpPr txBox="1">
            <a:spLocks noChangeArrowheads="1"/>
          </p:cNvSpPr>
          <p:nvPr/>
        </p:nvSpPr>
        <p:spPr bwMode="auto">
          <a:xfrm>
            <a:off x="6011863" y="6165850"/>
            <a:ext cx="2232025" cy="608013"/>
          </a:xfrm>
          <a:prstGeom prst="rect">
            <a:avLst/>
          </a:prstGeom>
          <a:noFill/>
          <a:ln w="28575">
            <a:solidFill>
              <a:schemeClr val="tx1"/>
            </a:solidFill>
            <a:miter lim="800000"/>
            <a:headEnd/>
            <a:tailEnd/>
          </a:ln>
          <a:effectLst/>
        </p:spPr>
        <p:txBody>
          <a:bodyPr>
            <a:spAutoFit/>
          </a:bodyPr>
          <a:lstStyle/>
          <a:p>
            <a:pPr algn="l">
              <a:spcBef>
                <a:spcPct val="50000"/>
              </a:spcBef>
            </a:pPr>
            <a:r>
              <a:rPr lang="en-US" sz="3200" b="1">
                <a:solidFill>
                  <a:schemeClr val="hlink"/>
                </a:solidFill>
                <a:latin typeface="Arial" pitchFamily="34" charset="0"/>
              </a:rPr>
              <a:t>blackbird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43"/>
                                        </p:tgtEl>
                                        <p:attrNameLst>
                                          <p:attrName>style.visibility</p:attrName>
                                        </p:attrNameLst>
                                      </p:cBhvr>
                                      <p:to>
                                        <p:strVal val="visible"/>
                                      </p:to>
                                    </p:set>
                                    <p:animEffect transition="in" filter="dissolve">
                                      <p:cBhvr>
                                        <p:cTn id="7" dur="500"/>
                                        <p:tgtEl>
                                          <p:spTgt spid="399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gtEl>
                                        <p:attrNameLst>
                                          <p:attrName>style.visibility</p:attrName>
                                        </p:attrNameLst>
                                      </p:cBhvr>
                                      <p:to>
                                        <p:strVal val="visible"/>
                                      </p:to>
                                    </p:set>
                                    <p:animEffect transition="in" filter="dissolve">
                                      <p:cBhvr>
                                        <p:cTn id="12" dur="500"/>
                                        <p:tgtEl>
                                          <p:spTgt spid="3993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40"/>
                                        </p:tgtEl>
                                        <p:attrNameLst>
                                          <p:attrName>style.visibility</p:attrName>
                                        </p:attrNameLst>
                                      </p:cBhvr>
                                      <p:to>
                                        <p:strVal val="visible"/>
                                      </p:to>
                                    </p:set>
                                    <p:animEffect transition="in" filter="dissolve">
                                      <p:cBhvr>
                                        <p:cTn id="17" dur="500"/>
                                        <p:tgtEl>
                                          <p:spTgt spid="3994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45"/>
                                        </p:tgtEl>
                                        <p:attrNameLst>
                                          <p:attrName>style.visibility</p:attrName>
                                        </p:attrNameLst>
                                      </p:cBhvr>
                                      <p:to>
                                        <p:strVal val="visible"/>
                                      </p:to>
                                    </p:set>
                                    <p:animEffect transition="in" filter="dissolve">
                                      <p:cBhvr>
                                        <p:cTn id="22" dur="500"/>
                                        <p:tgtEl>
                                          <p:spTgt spid="3994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946"/>
                                        </p:tgtEl>
                                        <p:attrNameLst>
                                          <p:attrName>style.visibility</p:attrName>
                                        </p:attrNameLst>
                                      </p:cBhvr>
                                      <p:to>
                                        <p:strVal val="visible"/>
                                      </p:to>
                                    </p:set>
                                    <p:animEffect transition="in" filter="dissolve">
                                      <p:cBhvr>
                                        <p:cTn id="27" dur="500"/>
                                        <p:tgtEl>
                                          <p:spTgt spid="3994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9947"/>
                                        </p:tgtEl>
                                        <p:attrNameLst>
                                          <p:attrName>style.visibility</p:attrName>
                                        </p:attrNameLst>
                                      </p:cBhvr>
                                      <p:to>
                                        <p:strVal val="visible"/>
                                      </p:to>
                                    </p:set>
                                    <p:animEffect transition="in" filter="dissolve">
                                      <p:cBhvr>
                                        <p:cTn id="32" dur="500"/>
                                        <p:tgtEl>
                                          <p:spTgt spid="3994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9949"/>
                                        </p:tgtEl>
                                        <p:attrNameLst>
                                          <p:attrName>style.visibility</p:attrName>
                                        </p:attrNameLst>
                                      </p:cBhvr>
                                      <p:to>
                                        <p:strVal val="visible"/>
                                      </p:to>
                                    </p:set>
                                    <p:animEffect transition="in" filter="dissolve">
                                      <p:cBhvr>
                                        <p:cTn id="37" dur="500"/>
                                        <p:tgtEl>
                                          <p:spTgt spid="3994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9948"/>
                                        </p:tgtEl>
                                        <p:attrNameLst>
                                          <p:attrName>style.visibility</p:attrName>
                                        </p:attrNameLst>
                                      </p:cBhvr>
                                      <p:to>
                                        <p:strVal val="visible"/>
                                      </p:to>
                                    </p:set>
                                    <p:animEffect transition="in" filter="dissolve">
                                      <p:cBhvr>
                                        <p:cTn id="42" dur="500"/>
                                        <p:tgtEl>
                                          <p:spTgt spid="3994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9950"/>
                                        </p:tgtEl>
                                        <p:attrNameLst>
                                          <p:attrName>style.visibility</p:attrName>
                                        </p:attrNameLst>
                                      </p:cBhvr>
                                      <p:to>
                                        <p:strVal val="visible"/>
                                      </p:to>
                                    </p:set>
                                    <p:animEffect transition="in" filter="dissolve">
                                      <p:cBhvr>
                                        <p:cTn id="47" dur="500"/>
                                        <p:tgtEl>
                                          <p:spTgt spid="39950"/>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39956"/>
                                        </p:tgtEl>
                                        <p:attrNameLst>
                                          <p:attrName>style.visibility</p:attrName>
                                        </p:attrNameLst>
                                      </p:cBhvr>
                                      <p:to>
                                        <p:strVal val="visible"/>
                                      </p:to>
                                    </p:set>
                                    <p:animEffect transition="in" filter="slide(fromBottom)">
                                      <p:cBhvr>
                                        <p:cTn id="52" dur="500"/>
                                        <p:tgtEl>
                                          <p:spTgt spid="3995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9944"/>
                                        </p:tgtEl>
                                        <p:attrNameLst>
                                          <p:attrName>style.visibility</p:attrName>
                                        </p:attrNameLst>
                                      </p:cBhvr>
                                      <p:to>
                                        <p:strVal val="visible"/>
                                      </p:to>
                                    </p:set>
                                    <p:animEffect transition="in" filter="dissolve">
                                      <p:cBhvr>
                                        <p:cTn id="57" dur="500"/>
                                        <p:tgtEl>
                                          <p:spTgt spid="39944"/>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9942"/>
                                        </p:tgtEl>
                                        <p:attrNameLst>
                                          <p:attrName>style.visibility</p:attrName>
                                        </p:attrNameLst>
                                      </p:cBhvr>
                                      <p:to>
                                        <p:strVal val="visible"/>
                                      </p:to>
                                    </p:set>
                                    <p:animEffect transition="in" filter="dissolve">
                                      <p:cBhvr>
                                        <p:cTn id="62" dur="500"/>
                                        <p:tgtEl>
                                          <p:spTgt spid="3994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9953"/>
                                        </p:tgtEl>
                                        <p:attrNameLst>
                                          <p:attrName>style.visibility</p:attrName>
                                        </p:attrNameLst>
                                      </p:cBhvr>
                                      <p:to>
                                        <p:strVal val="visible"/>
                                      </p:to>
                                    </p:set>
                                    <p:animEffect transition="in" filter="dissolve">
                                      <p:cBhvr>
                                        <p:cTn id="67" dur="500"/>
                                        <p:tgtEl>
                                          <p:spTgt spid="39953"/>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39954"/>
                                        </p:tgtEl>
                                        <p:attrNameLst>
                                          <p:attrName>style.visibility</p:attrName>
                                        </p:attrNameLst>
                                      </p:cBhvr>
                                      <p:to>
                                        <p:strVal val="visible"/>
                                      </p:to>
                                    </p:set>
                                    <p:animEffect transition="in" filter="dissolve">
                                      <p:cBhvr>
                                        <p:cTn id="72" dur="500"/>
                                        <p:tgtEl>
                                          <p:spTgt spid="39954"/>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39952"/>
                                        </p:tgtEl>
                                        <p:attrNameLst>
                                          <p:attrName>style.visibility</p:attrName>
                                        </p:attrNameLst>
                                      </p:cBhvr>
                                      <p:to>
                                        <p:strVal val="visible"/>
                                      </p:to>
                                    </p:set>
                                    <p:animEffect transition="in" filter="dissolve">
                                      <p:cBhvr>
                                        <p:cTn id="77" dur="500"/>
                                        <p:tgtEl>
                                          <p:spTgt spid="39952"/>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39941"/>
                                        </p:tgtEl>
                                        <p:attrNameLst>
                                          <p:attrName>style.visibility</p:attrName>
                                        </p:attrNameLst>
                                      </p:cBhvr>
                                      <p:to>
                                        <p:strVal val="visible"/>
                                      </p:to>
                                    </p:set>
                                    <p:animEffect transition="in" filter="dissolve">
                                      <p:cBhvr>
                                        <p:cTn id="82" dur="500"/>
                                        <p:tgtEl>
                                          <p:spTgt spid="39941"/>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39951"/>
                                        </p:tgtEl>
                                        <p:attrNameLst>
                                          <p:attrName>style.visibility</p:attrName>
                                        </p:attrNameLst>
                                      </p:cBhvr>
                                      <p:to>
                                        <p:strVal val="visible"/>
                                      </p:to>
                                    </p:set>
                                    <p:animEffect transition="in" filter="dissolve">
                                      <p:cBhvr>
                                        <p:cTn id="87" dur="500"/>
                                        <p:tgtEl>
                                          <p:spTgt spid="39951"/>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39955"/>
                                        </p:tgtEl>
                                        <p:attrNameLst>
                                          <p:attrName>style.visibility</p:attrName>
                                        </p:attrNameLst>
                                      </p:cBhvr>
                                      <p:to>
                                        <p:strVal val="visible"/>
                                      </p:to>
                                    </p:set>
                                    <p:animEffect transition="in" filter="dissolve">
                                      <p:cBhvr>
                                        <p:cTn id="92" dur="500"/>
                                        <p:tgtEl>
                                          <p:spTgt spid="39955"/>
                                        </p:tgtEl>
                                      </p:cBhvr>
                                    </p:animEffect>
                                  </p:childTnLst>
                                </p:cTn>
                              </p:par>
                            </p:childTnLst>
                          </p:cTn>
                        </p:par>
                      </p:childTnLst>
                    </p:cTn>
                  </p:par>
                  <p:par>
                    <p:cTn id="93" fill="hold">
                      <p:stCondLst>
                        <p:cond delay="indefinite"/>
                      </p:stCondLst>
                      <p:childTnLst>
                        <p:par>
                          <p:cTn id="94" fill="hold">
                            <p:stCondLst>
                              <p:cond delay="0"/>
                            </p:stCondLst>
                            <p:childTnLst>
                              <p:par>
                                <p:cTn id="95" presetID="12" presetClass="entr" presetSubtype="4" fill="hold" grpId="0" nodeType="clickEffect">
                                  <p:stCondLst>
                                    <p:cond delay="0"/>
                                  </p:stCondLst>
                                  <p:childTnLst>
                                    <p:set>
                                      <p:cBhvr>
                                        <p:cTn id="96" dur="1" fill="hold">
                                          <p:stCondLst>
                                            <p:cond delay="0"/>
                                          </p:stCondLst>
                                        </p:cTn>
                                        <p:tgtEl>
                                          <p:spTgt spid="39957"/>
                                        </p:tgtEl>
                                        <p:attrNameLst>
                                          <p:attrName>style.visibility</p:attrName>
                                        </p:attrNameLst>
                                      </p:cBhvr>
                                      <p:to>
                                        <p:strVal val="visible"/>
                                      </p:to>
                                    </p:set>
                                    <p:animEffect transition="in" filter="slide(fromBottom)">
                                      <p:cBhvr>
                                        <p:cTn id="97" dur="500"/>
                                        <p:tgtEl>
                                          <p:spTgt spid="39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animBg="1"/>
      <p:bldP spid="39940" grpId="0" animBg="1"/>
      <p:bldP spid="39941" grpId="0" animBg="1"/>
      <p:bldP spid="39942" grpId="0" animBg="1"/>
      <p:bldP spid="39943" grpId="0"/>
      <p:bldP spid="39944" grpId="0"/>
      <p:bldP spid="39945" grpId="0"/>
      <p:bldP spid="39946" grpId="0"/>
      <p:bldP spid="39947" grpId="0" animBg="1"/>
      <p:bldP spid="39948" grpId="0" animBg="1"/>
      <p:bldP spid="39949" grpId="0"/>
      <p:bldP spid="39950" grpId="0"/>
      <p:bldP spid="39951" grpId="0"/>
      <p:bldP spid="39952" grpId="0"/>
      <p:bldP spid="39953" grpId="0"/>
      <p:bldP spid="39954" grpId="0" animBg="1"/>
      <p:bldP spid="39955" grpId="0" animBg="1"/>
      <p:bldP spid="39956" grpId="0" animBg="1"/>
      <p:bldP spid="3995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5000" b="0">
                <a:latin typeface="Comic Sans MS" pitchFamily="66" charset="0"/>
              </a:rPr>
              <a:t>Examples</a:t>
            </a:r>
          </a:p>
        </p:txBody>
      </p:sp>
      <p:sp>
        <p:nvSpPr>
          <p:cNvPr id="40963" name="Rectangle 3"/>
          <p:cNvSpPr>
            <a:spLocks noGrp="1" noChangeArrowheads="1"/>
          </p:cNvSpPr>
          <p:nvPr>
            <p:ph type="body" idx="1"/>
          </p:nvPr>
        </p:nvSpPr>
        <p:spPr>
          <a:xfrm>
            <a:off x="914400" y="1714520"/>
            <a:ext cx="6729434" cy="4572000"/>
          </a:xfrm>
        </p:spPr>
        <p:txBody>
          <a:bodyPr/>
          <a:lstStyle/>
          <a:p>
            <a:pPr algn="l">
              <a:buFont typeface="Wingdings" pitchFamily="2" charset="2"/>
              <a:buNone/>
            </a:pPr>
            <a:r>
              <a:rPr lang="en-US" sz="3900" b="1" dirty="0">
                <a:latin typeface="Comic Sans MS" pitchFamily="66" charset="0"/>
              </a:rPr>
              <a:t>black</a:t>
            </a:r>
            <a:r>
              <a:rPr lang="en-US" sz="3900" b="1" dirty="0">
                <a:solidFill>
                  <a:schemeClr val="hlink"/>
                </a:solidFill>
                <a:latin typeface="Comic Sans MS" pitchFamily="66" charset="0"/>
              </a:rPr>
              <a:t>board</a:t>
            </a:r>
          </a:p>
          <a:p>
            <a:pPr algn="l">
              <a:buFont typeface="Wingdings" pitchFamily="2" charset="2"/>
              <a:buNone/>
            </a:pPr>
            <a:r>
              <a:rPr lang="en-US" sz="3900" b="1" dirty="0">
                <a:latin typeface="Comic Sans MS" pitchFamily="66" charset="0"/>
              </a:rPr>
              <a:t>falling </a:t>
            </a:r>
            <a:r>
              <a:rPr lang="en-US" sz="3900" b="1" dirty="0">
                <a:solidFill>
                  <a:schemeClr val="hlink"/>
                </a:solidFill>
                <a:latin typeface="Comic Sans MS" pitchFamily="66" charset="0"/>
              </a:rPr>
              <a:t>star</a:t>
            </a:r>
          </a:p>
          <a:p>
            <a:pPr algn="l">
              <a:buFont typeface="Wingdings" pitchFamily="2" charset="2"/>
              <a:buNone/>
            </a:pPr>
            <a:r>
              <a:rPr lang="en-US" sz="3900" b="1" dirty="0">
                <a:latin typeface="Comic Sans MS" pitchFamily="66" charset="0"/>
              </a:rPr>
              <a:t>magnifying </a:t>
            </a:r>
            <a:r>
              <a:rPr lang="en-US" sz="3900" b="1" dirty="0">
                <a:solidFill>
                  <a:schemeClr val="hlink"/>
                </a:solidFill>
                <a:latin typeface="Comic Sans MS" pitchFamily="66" charset="0"/>
              </a:rPr>
              <a:t>glass</a:t>
            </a:r>
          </a:p>
          <a:p>
            <a:pPr algn="l">
              <a:buFont typeface="Wingdings" pitchFamily="2" charset="2"/>
              <a:buNone/>
            </a:pPr>
            <a:r>
              <a:rPr lang="en-US" sz="3900" b="1" dirty="0">
                <a:latin typeface="Comic Sans MS" pitchFamily="66" charset="0"/>
              </a:rPr>
              <a:t>looking </a:t>
            </a:r>
            <a:r>
              <a:rPr lang="en-US" sz="3900" b="1" dirty="0">
                <a:solidFill>
                  <a:schemeClr val="hlink"/>
                </a:solidFill>
                <a:latin typeface="Comic Sans MS" pitchFamily="66" charset="0"/>
              </a:rPr>
              <a:t>glass</a:t>
            </a:r>
          </a:p>
          <a:p>
            <a:pPr algn="l">
              <a:buFont typeface="Wingdings" pitchFamily="2" charset="2"/>
              <a:buNone/>
            </a:pPr>
            <a:r>
              <a:rPr lang="en-US" sz="3900" b="1" dirty="0">
                <a:latin typeface="Comic Sans MS" pitchFamily="66" charset="0"/>
              </a:rPr>
              <a:t>laughing </a:t>
            </a:r>
            <a:r>
              <a:rPr lang="en-US" sz="3900" b="1" dirty="0">
                <a:solidFill>
                  <a:schemeClr val="hlink"/>
                </a:solidFill>
                <a:latin typeface="Comic Sans MS" pitchFamily="66" charset="0"/>
              </a:rPr>
              <a:t>gas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to="" calcmode="lin" valueType="num">
                                      <p:cBhvr>
                                        <p:cTn id="7" dur="1" fill="hold"/>
                                        <p:tgtEl>
                                          <p:spTgt spid="4096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0963">
                                            <p:txEl>
                                              <p:pRg st="0" end="0"/>
                                            </p:txEl>
                                          </p:spTgt>
                                        </p:tgtEl>
                                        <p:attrNameLst>
                                          <p:attrName>style.visibility</p:attrName>
                                        </p:attrNameLst>
                                      </p:cBhvr>
                                      <p:to>
                                        <p:strVal val="visible"/>
                                      </p:to>
                                    </p:set>
                                    <p:animEffect transition="in" filter="dissolve">
                                      <p:cBhvr>
                                        <p:cTn id="12" dur="500"/>
                                        <p:tgtEl>
                                          <p:spTgt spid="409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963">
                                            <p:txEl>
                                              <p:pRg st="1" end="1"/>
                                            </p:txEl>
                                          </p:spTgt>
                                        </p:tgtEl>
                                        <p:attrNameLst>
                                          <p:attrName>style.visibility</p:attrName>
                                        </p:attrNameLst>
                                      </p:cBhvr>
                                      <p:to>
                                        <p:strVal val="visible"/>
                                      </p:to>
                                    </p:set>
                                    <p:animEffect transition="in" filter="dissolve">
                                      <p:cBhvr>
                                        <p:cTn id="17" dur="500"/>
                                        <p:tgtEl>
                                          <p:spTgt spid="409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0963">
                                            <p:txEl>
                                              <p:pRg st="2" end="2"/>
                                            </p:txEl>
                                          </p:spTgt>
                                        </p:tgtEl>
                                        <p:attrNameLst>
                                          <p:attrName>style.visibility</p:attrName>
                                        </p:attrNameLst>
                                      </p:cBhvr>
                                      <p:to>
                                        <p:strVal val="visible"/>
                                      </p:to>
                                    </p:set>
                                    <p:animEffect transition="in" filter="dissolve">
                                      <p:cBhvr>
                                        <p:cTn id="22" dur="500"/>
                                        <p:tgtEl>
                                          <p:spTgt spid="4096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0963">
                                            <p:txEl>
                                              <p:pRg st="3" end="3"/>
                                            </p:txEl>
                                          </p:spTgt>
                                        </p:tgtEl>
                                        <p:attrNameLst>
                                          <p:attrName>style.visibility</p:attrName>
                                        </p:attrNameLst>
                                      </p:cBhvr>
                                      <p:to>
                                        <p:strVal val="visible"/>
                                      </p:to>
                                    </p:set>
                                    <p:animEffect transition="in" filter="dissolve">
                                      <p:cBhvr>
                                        <p:cTn id="27" dur="500"/>
                                        <p:tgtEl>
                                          <p:spTgt spid="4096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0963">
                                            <p:txEl>
                                              <p:pRg st="4" end="4"/>
                                            </p:txEl>
                                          </p:spTgt>
                                        </p:tgtEl>
                                        <p:attrNameLst>
                                          <p:attrName>style.visibility</p:attrName>
                                        </p:attrNameLst>
                                      </p:cBhvr>
                                      <p:to>
                                        <p:strVal val="visible"/>
                                      </p:to>
                                    </p:set>
                                    <p:animEffect transition="in" filter="dissolve">
                                      <p:cBhvr>
                                        <p:cTn id="32" dur="500"/>
                                        <p:tgtEl>
                                          <p:spTgt spid="409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z="5000" b="0">
                <a:latin typeface="Comic Sans MS" pitchFamily="66" charset="0"/>
              </a:rPr>
              <a:t>Cont.</a:t>
            </a:r>
          </a:p>
        </p:txBody>
      </p:sp>
      <p:sp>
        <p:nvSpPr>
          <p:cNvPr id="41987" name="Rectangle 3"/>
          <p:cNvSpPr>
            <a:spLocks noGrp="1" noChangeArrowheads="1"/>
          </p:cNvSpPr>
          <p:nvPr>
            <p:ph type="body" idx="1"/>
          </p:nvPr>
        </p:nvSpPr>
        <p:spPr>
          <a:xfrm>
            <a:off x="914400" y="1916113"/>
            <a:ext cx="8229600" cy="4530725"/>
          </a:xfrm>
        </p:spPr>
        <p:txBody>
          <a:bodyPr/>
          <a:lstStyle/>
          <a:p>
            <a:pPr algn="l">
              <a:buFont typeface="Wingdings" pitchFamily="2" charset="2"/>
              <a:buNone/>
            </a:pPr>
            <a:r>
              <a:rPr lang="en-US" sz="3900" b="1">
                <a:latin typeface="Comic Sans MS" pitchFamily="66" charset="0"/>
              </a:rPr>
              <a:t>peanut oil</a:t>
            </a:r>
          </a:p>
          <a:p>
            <a:pPr algn="l">
              <a:buFont typeface="Wingdings" pitchFamily="2" charset="2"/>
              <a:buNone/>
            </a:pPr>
            <a:r>
              <a:rPr lang="en-US" sz="3900" b="1">
                <a:latin typeface="Comic Sans MS" pitchFamily="66" charset="0"/>
              </a:rPr>
              <a:t>olive oil </a:t>
            </a:r>
          </a:p>
          <a:p>
            <a:pPr algn="l">
              <a:buFont typeface="Wingdings" pitchFamily="2" charset="2"/>
              <a:buNone/>
            </a:pPr>
            <a:r>
              <a:rPr lang="en-US" sz="3900" b="1">
                <a:latin typeface="Comic Sans MS" pitchFamily="66" charset="0"/>
              </a:rPr>
              <a:t>baby oil</a:t>
            </a:r>
            <a:endParaRPr lang="en-US"/>
          </a:p>
          <a:p>
            <a:pPr algn="l">
              <a:buFont typeface="Wingdings" pitchFamily="2" charset="2"/>
              <a:buNone/>
            </a:pPr>
            <a:endParaRPr lang="en-US"/>
          </a:p>
          <a:p>
            <a:pPr algn="l">
              <a:buFont typeface="Wingdings" pitchFamily="2" charset="2"/>
              <a:buNone/>
            </a:pPr>
            <a:r>
              <a:rPr lang="en-US" sz="3900" b="1">
                <a:latin typeface="Comic Sans MS" pitchFamily="66" charset="0"/>
              </a:rPr>
              <a:t>What about the following sentence:</a:t>
            </a:r>
          </a:p>
          <a:p>
            <a:pPr algn="l">
              <a:buFont typeface="Wingdings" pitchFamily="2" charset="2"/>
              <a:buNone/>
            </a:pPr>
            <a:r>
              <a:rPr lang="en-US" sz="3900" b="1">
                <a:latin typeface="Comic Sans MS" pitchFamily="66" charset="0"/>
              </a:rPr>
              <a:t>Horse meat is dog meat.</a:t>
            </a:r>
          </a:p>
        </p:txBody>
      </p:sp>
      <p:sp>
        <p:nvSpPr>
          <p:cNvPr id="41988" name="AutoShape 4"/>
          <p:cNvSpPr>
            <a:spLocks noChangeArrowheads="1"/>
          </p:cNvSpPr>
          <p:nvPr/>
        </p:nvSpPr>
        <p:spPr bwMode="auto">
          <a:xfrm>
            <a:off x="3203575" y="2708275"/>
            <a:ext cx="5761038" cy="1727200"/>
          </a:xfrm>
          <a:prstGeom prst="wedgeEllipseCallout">
            <a:avLst>
              <a:gd name="adj1" fmla="val -26329"/>
              <a:gd name="adj2" fmla="val 151745"/>
            </a:avLst>
          </a:prstGeom>
          <a:solidFill>
            <a:schemeClr val="accent1"/>
          </a:solidFill>
          <a:ln w="9525">
            <a:solidFill>
              <a:schemeClr val="tx1"/>
            </a:solidFill>
            <a:miter lim="800000"/>
            <a:headEnd/>
            <a:tailEnd/>
          </a:ln>
          <a:effectLst/>
        </p:spPr>
        <p:txBody>
          <a:bodyPr/>
          <a:lstStyle/>
          <a:p>
            <a:pPr algn="ctr"/>
            <a:r>
              <a:rPr lang="en-US" sz="2800" b="1"/>
              <a:t>The first meat from horses and the other is meat for dogs.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 to="" calcmode="lin" valueType="num">
                                      <p:cBhvr>
                                        <p:cTn id="7" dur="1" fill="hold"/>
                                        <p:tgtEl>
                                          <p:spTgt spid="4198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41987">
                                            <p:txEl>
                                              <p:pRg st="0" end="0"/>
                                            </p:txEl>
                                          </p:spTgt>
                                        </p:tgtEl>
                                        <p:attrNameLst>
                                          <p:attrName>style.visibility</p:attrName>
                                        </p:attrNameLst>
                                      </p:cBhvr>
                                      <p:to>
                                        <p:strVal val="visible"/>
                                      </p:to>
                                    </p:set>
                                    <p:anim calcmode="lin" valueType="num">
                                      <p:cBhvr>
                                        <p:cTn id="12" dur="1000" fill="hold"/>
                                        <p:tgtEl>
                                          <p:spTgt spid="41987">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41987">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41987">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4198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iterate type="lt">
                                    <p:tmPct val="5000"/>
                                  </p:iterate>
                                  <p:childTnLst>
                                    <p:set>
                                      <p:cBhvr>
                                        <p:cTn id="19" dur="1" fill="hold">
                                          <p:stCondLst>
                                            <p:cond delay="0"/>
                                          </p:stCondLst>
                                        </p:cTn>
                                        <p:tgtEl>
                                          <p:spTgt spid="41987">
                                            <p:txEl>
                                              <p:pRg st="1" end="1"/>
                                            </p:txEl>
                                          </p:spTgt>
                                        </p:tgtEl>
                                        <p:attrNameLst>
                                          <p:attrName>style.visibility</p:attrName>
                                        </p:attrNameLst>
                                      </p:cBhvr>
                                      <p:to>
                                        <p:strVal val="visible"/>
                                      </p:to>
                                    </p:set>
                                    <p:anim calcmode="lin" valueType="num">
                                      <p:cBhvr>
                                        <p:cTn id="20" dur="1000" fill="hold"/>
                                        <p:tgtEl>
                                          <p:spTgt spid="41987">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41987">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41987">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4198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iterate type="lt">
                                    <p:tmPct val="5000"/>
                                  </p:iterate>
                                  <p:childTnLst>
                                    <p:set>
                                      <p:cBhvr>
                                        <p:cTn id="27" dur="1" fill="hold">
                                          <p:stCondLst>
                                            <p:cond delay="0"/>
                                          </p:stCondLst>
                                        </p:cTn>
                                        <p:tgtEl>
                                          <p:spTgt spid="41987">
                                            <p:txEl>
                                              <p:pRg st="2" end="2"/>
                                            </p:txEl>
                                          </p:spTgt>
                                        </p:tgtEl>
                                        <p:attrNameLst>
                                          <p:attrName>style.visibility</p:attrName>
                                        </p:attrNameLst>
                                      </p:cBhvr>
                                      <p:to>
                                        <p:strVal val="visible"/>
                                      </p:to>
                                    </p:set>
                                    <p:anim calcmode="lin" valueType="num">
                                      <p:cBhvr>
                                        <p:cTn id="28" dur="1000" fill="hold"/>
                                        <p:tgtEl>
                                          <p:spTgt spid="41987">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41987">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41987">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4198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41987">
                                            <p:txEl>
                                              <p:pRg st="4" end="4"/>
                                            </p:txEl>
                                          </p:spTgt>
                                        </p:tgtEl>
                                        <p:attrNameLst>
                                          <p:attrName>style.visibility</p:attrName>
                                        </p:attrNameLst>
                                      </p:cBhvr>
                                      <p:to>
                                        <p:strVal val="visible"/>
                                      </p:to>
                                    </p:set>
                                    <p:animEffect transition="in" filter="dissolve">
                                      <p:cBhvr>
                                        <p:cTn id="36" dur="500"/>
                                        <p:tgtEl>
                                          <p:spTgt spid="41987">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iterate type="lt">
                                    <p:tmPct val="5000"/>
                                  </p:iterate>
                                  <p:childTnLst>
                                    <p:set>
                                      <p:cBhvr>
                                        <p:cTn id="40" dur="1" fill="hold">
                                          <p:stCondLst>
                                            <p:cond delay="0"/>
                                          </p:stCondLst>
                                        </p:cTn>
                                        <p:tgtEl>
                                          <p:spTgt spid="41987">
                                            <p:txEl>
                                              <p:pRg st="5" end="5"/>
                                            </p:txEl>
                                          </p:spTgt>
                                        </p:tgtEl>
                                        <p:attrNameLst>
                                          <p:attrName>style.visibility</p:attrName>
                                        </p:attrNameLst>
                                      </p:cBhvr>
                                      <p:to>
                                        <p:strVal val="visible"/>
                                      </p:to>
                                    </p:set>
                                    <p:anim calcmode="lin" valueType="num">
                                      <p:cBhvr>
                                        <p:cTn id="41" dur="1000" fill="hold"/>
                                        <p:tgtEl>
                                          <p:spTgt spid="41987">
                                            <p:txEl>
                                              <p:pRg st="5" end="5"/>
                                            </p:txEl>
                                          </p:spTgt>
                                        </p:tgtEl>
                                        <p:attrNameLst>
                                          <p:attrName>ppt_w</p:attrName>
                                        </p:attrNameLst>
                                      </p:cBhvr>
                                      <p:tavLst>
                                        <p:tav tm="0">
                                          <p:val>
                                            <p:fltVal val="0"/>
                                          </p:val>
                                        </p:tav>
                                        <p:tav tm="100000">
                                          <p:val>
                                            <p:strVal val="#ppt_w"/>
                                          </p:val>
                                        </p:tav>
                                      </p:tavLst>
                                    </p:anim>
                                    <p:anim calcmode="lin" valueType="num">
                                      <p:cBhvr>
                                        <p:cTn id="42" dur="1000" fill="hold"/>
                                        <p:tgtEl>
                                          <p:spTgt spid="41987">
                                            <p:txEl>
                                              <p:pRg st="5" end="5"/>
                                            </p:txEl>
                                          </p:spTgt>
                                        </p:tgtEl>
                                        <p:attrNameLst>
                                          <p:attrName>ppt_h</p:attrName>
                                        </p:attrNameLst>
                                      </p:cBhvr>
                                      <p:tavLst>
                                        <p:tav tm="0">
                                          <p:val>
                                            <p:fltVal val="0"/>
                                          </p:val>
                                        </p:tav>
                                        <p:tav tm="100000">
                                          <p:val>
                                            <p:strVal val="#ppt_h"/>
                                          </p:val>
                                        </p:tav>
                                      </p:tavLst>
                                    </p:anim>
                                    <p:anim calcmode="lin" valueType="num">
                                      <p:cBhvr>
                                        <p:cTn id="43" dur="1000" fill="hold"/>
                                        <p:tgtEl>
                                          <p:spTgt spid="41987">
                                            <p:txEl>
                                              <p:pRg st="5" end="5"/>
                                            </p:txEl>
                                          </p:spTgt>
                                        </p:tgtEl>
                                        <p:attrNameLst>
                                          <p:attrName>style.rotation</p:attrName>
                                        </p:attrNameLst>
                                      </p:cBhvr>
                                      <p:tavLst>
                                        <p:tav tm="0">
                                          <p:val>
                                            <p:fltVal val="90"/>
                                          </p:val>
                                        </p:tav>
                                        <p:tav tm="100000">
                                          <p:val>
                                            <p:fltVal val="0"/>
                                          </p:val>
                                        </p:tav>
                                      </p:tavLst>
                                    </p:anim>
                                    <p:animEffect transition="in" filter="fade">
                                      <p:cBhvr>
                                        <p:cTn id="44" dur="1000"/>
                                        <p:tgtEl>
                                          <p:spTgt spid="4198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41988"/>
                                        </p:tgtEl>
                                        <p:attrNameLst>
                                          <p:attrName>style.visibility</p:attrName>
                                        </p:attrNameLst>
                                      </p:cBhvr>
                                      <p:to>
                                        <p:strVal val="visible"/>
                                      </p:to>
                                    </p:set>
                                    <p:animEffect transition="in" filter="slide(fromBottom)">
                                      <p:cBhvr>
                                        <p:cTn id="49"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5000" b="0">
                <a:latin typeface="Comic Sans MS" pitchFamily="66" charset="0"/>
              </a:rPr>
              <a:t>Cont.</a:t>
            </a:r>
          </a:p>
        </p:txBody>
      </p:sp>
      <p:sp>
        <p:nvSpPr>
          <p:cNvPr id="43011" name="Rectangle 3"/>
          <p:cNvSpPr>
            <a:spLocks noGrp="1" noChangeArrowheads="1"/>
          </p:cNvSpPr>
          <p:nvPr>
            <p:ph type="body" idx="1"/>
          </p:nvPr>
        </p:nvSpPr>
        <p:spPr>
          <a:xfrm>
            <a:off x="539750" y="1484313"/>
            <a:ext cx="8229600" cy="4530725"/>
          </a:xfrm>
        </p:spPr>
        <p:txBody>
          <a:bodyPr/>
          <a:lstStyle/>
          <a:p>
            <a:pPr algn="l">
              <a:buFont typeface="Wingdings" pitchFamily="2" charset="2"/>
              <a:buNone/>
            </a:pPr>
            <a:r>
              <a:rPr lang="en-US" b="1">
                <a:latin typeface="Comic Sans MS" pitchFamily="66" charset="0"/>
              </a:rPr>
              <a:t>Some of the meanings of compounds can be figured out, but not all.</a:t>
            </a:r>
          </a:p>
          <a:p>
            <a:pPr algn="l">
              <a:buFont typeface="Wingdings" pitchFamily="2" charset="2"/>
              <a:buNone/>
            </a:pPr>
            <a:r>
              <a:rPr lang="en-US" b="1">
                <a:latin typeface="Comic Sans MS" pitchFamily="66" charset="0"/>
              </a:rPr>
              <a:t>For example:</a:t>
            </a:r>
          </a:p>
          <a:p>
            <a:pPr algn="l">
              <a:buFont typeface="Wingdings" pitchFamily="2" charset="2"/>
              <a:buNone/>
            </a:pPr>
            <a:r>
              <a:rPr lang="en-US" b="1">
                <a:latin typeface="Comic Sans MS" pitchFamily="66" charset="0"/>
              </a:rPr>
              <a:t>      </a:t>
            </a:r>
            <a:r>
              <a:rPr lang="en-US" b="1">
                <a:solidFill>
                  <a:schemeClr val="hlink"/>
                </a:solidFill>
                <a:latin typeface="Comic Sans MS" pitchFamily="66" charset="0"/>
              </a:rPr>
              <a:t>hunchback</a:t>
            </a:r>
          </a:p>
          <a:p>
            <a:pPr algn="l">
              <a:buFont typeface="Wingdings" pitchFamily="2" charset="2"/>
              <a:buNone/>
            </a:pPr>
            <a:r>
              <a:rPr lang="en-US" b="1">
                <a:solidFill>
                  <a:schemeClr val="hlink"/>
                </a:solidFill>
                <a:latin typeface="Comic Sans MS" pitchFamily="66" charset="0"/>
              </a:rPr>
              <a:t>      flatfoot</a:t>
            </a:r>
            <a:r>
              <a:rPr lang="en-US" b="1">
                <a:latin typeface="Comic Sans MS" pitchFamily="66" charset="0"/>
              </a:rPr>
              <a:t>  (policeman or detective)</a:t>
            </a:r>
          </a:p>
          <a:p>
            <a:pPr algn="l">
              <a:buFont typeface="Wingdings" pitchFamily="2" charset="2"/>
              <a:buNone/>
            </a:pPr>
            <a:r>
              <a:rPr lang="en-US" b="1">
                <a:solidFill>
                  <a:schemeClr val="accent2"/>
                </a:solidFill>
                <a:latin typeface="Comic Sans MS" pitchFamily="66" charset="0"/>
              </a:rPr>
              <a:t>      </a:t>
            </a:r>
            <a:r>
              <a:rPr lang="en-US" b="1">
                <a:solidFill>
                  <a:schemeClr val="hlink"/>
                </a:solidFill>
                <a:latin typeface="Comic Sans MS" pitchFamily="66" charset="0"/>
              </a:rPr>
              <a:t>turncoat</a:t>
            </a:r>
            <a:r>
              <a:rPr lang="en-US" b="1">
                <a:solidFill>
                  <a:schemeClr val="accent2"/>
                </a:solidFill>
                <a:latin typeface="Comic Sans MS" pitchFamily="66" charset="0"/>
              </a:rPr>
              <a:t> </a:t>
            </a:r>
            <a:r>
              <a:rPr lang="en-US" b="1">
                <a:latin typeface="Comic Sans MS" pitchFamily="66" charset="0"/>
              </a:rPr>
              <a:t>( a traitor)  </a:t>
            </a:r>
          </a:p>
          <a:p>
            <a:pPr algn="l">
              <a:buFont typeface="Wingdings" pitchFamily="2" charset="2"/>
              <a:buNone/>
            </a:pPr>
            <a:r>
              <a:rPr lang="en-US" b="1">
                <a:latin typeface="Comic Sans MS" pitchFamily="66" charset="0"/>
              </a:rPr>
              <a:t>     </a:t>
            </a:r>
            <a:r>
              <a:rPr lang="en-US" b="1">
                <a:solidFill>
                  <a:schemeClr val="accent2"/>
                </a:solidFill>
                <a:latin typeface="Comic Sans MS" pitchFamily="66" charset="0"/>
              </a:rPr>
              <a:t> </a:t>
            </a:r>
            <a:r>
              <a:rPr lang="en-US" b="1">
                <a:solidFill>
                  <a:schemeClr val="hlink"/>
                </a:solidFill>
                <a:latin typeface="Comic Sans MS" pitchFamily="66" charset="0"/>
              </a:rPr>
              <a:t>Redcoat  </a:t>
            </a:r>
            <a:r>
              <a:rPr lang="en-US" b="1">
                <a:latin typeface="Comic Sans MS" pitchFamily="66" charset="0"/>
              </a:rPr>
              <a:t>( British soldier during        the American Revolutionary War)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 to="" calcmode="lin" valueType="num">
                                      <p:cBhvr>
                                        <p:cTn id="7" dur="1" fill="hold"/>
                                        <p:tgtEl>
                                          <p:spTgt spid="430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011">
                                            <p:txEl>
                                              <p:pRg st="0" end="0"/>
                                            </p:txEl>
                                          </p:spTgt>
                                        </p:tgtEl>
                                        <p:attrNameLst>
                                          <p:attrName>style.visibility</p:attrName>
                                        </p:attrNameLst>
                                      </p:cBhvr>
                                      <p:to>
                                        <p:strVal val="visible"/>
                                      </p:to>
                                    </p:set>
                                    <p:animEffect transition="in" filter="dissolve">
                                      <p:cBhvr>
                                        <p:cTn id="12" dur="500"/>
                                        <p:tgtEl>
                                          <p:spTgt spid="4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3011">
                                            <p:txEl>
                                              <p:pRg st="1" end="1"/>
                                            </p:txEl>
                                          </p:spTgt>
                                        </p:tgtEl>
                                        <p:attrNameLst>
                                          <p:attrName>style.visibility</p:attrName>
                                        </p:attrNameLst>
                                      </p:cBhvr>
                                      <p:to>
                                        <p:strVal val="visible"/>
                                      </p:to>
                                    </p:set>
                                    <p:animEffect transition="in" filter="slide(fromBottom)">
                                      <p:cBhvr>
                                        <p:cTn id="17" dur="500"/>
                                        <p:tgtEl>
                                          <p:spTgt spid="4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43011">
                                            <p:txEl>
                                              <p:pRg st="2" end="2"/>
                                            </p:txEl>
                                          </p:spTgt>
                                        </p:tgtEl>
                                        <p:attrNameLst>
                                          <p:attrName>style.visibility</p:attrName>
                                        </p:attrNameLst>
                                      </p:cBhvr>
                                      <p:to>
                                        <p:strVal val="visible"/>
                                      </p:to>
                                    </p:set>
                                    <p:anim calcmode="lin" valueType="num">
                                      <p:cBhvr>
                                        <p:cTn id="22" dur="1000" fill="hold"/>
                                        <p:tgtEl>
                                          <p:spTgt spid="43011">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43011">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43011">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4301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iterate type="lt">
                                    <p:tmPct val="5000"/>
                                  </p:iterate>
                                  <p:childTnLst>
                                    <p:set>
                                      <p:cBhvr>
                                        <p:cTn id="29" dur="1" fill="hold">
                                          <p:stCondLst>
                                            <p:cond delay="0"/>
                                          </p:stCondLst>
                                        </p:cTn>
                                        <p:tgtEl>
                                          <p:spTgt spid="43011">
                                            <p:txEl>
                                              <p:pRg st="3" end="3"/>
                                            </p:txEl>
                                          </p:spTgt>
                                        </p:tgtEl>
                                        <p:attrNameLst>
                                          <p:attrName>style.visibility</p:attrName>
                                        </p:attrNameLst>
                                      </p:cBhvr>
                                      <p:to>
                                        <p:strVal val="visible"/>
                                      </p:to>
                                    </p:set>
                                    <p:anim calcmode="lin" valueType="num">
                                      <p:cBhvr>
                                        <p:cTn id="30" dur="1000" fill="hold"/>
                                        <p:tgtEl>
                                          <p:spTgt spid="43011">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43011">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43011">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43011">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iterate type="lt">
                                    <p:tmPct val="5000"/>
                                  </p:iterate>
                                  <p:childTnLst>
                                    <p:set>
                                      <p:cBhvr>
                                        <p:cTn id="37" dur="1" fill="hold">
                                          <p:stCondLst>
                                            <p:cond delay="0"/>
                                          </p:stCondLst>
                                        </p:cTn>
                                        <p:tgtEl>
                                          <p:spTgt spid="43011">
                                            <p:txEl>
                                              <p:pRg st="4" end="4"/>
                                            </p:txEl>
                                          </p:spTgt>
                                        </p:tgtEl>
                                        <p:attrNameLst>
                                          <p:attrName>style.visibility</p:attrName>
                                        </p:attrNameLst>
                                      </p:cBhvr>
                                      <p:to>
                                        <p:strVal val="visible"/>
                                      </p:to>
                                    </p:set>
                                    <p:anim calcmode="lin" valueType="num">
                                      <p:cBhvr>
                                        <p:cTn id="38" dur="1000" fill="hold"/>
                                        <p:tgtEl>
                                          <p:spTgt spid="43011">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43011">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43011">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43011">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iterate type="lt">
                                    <p:tmPct val="5000"/>
                                  </p:iterate>
                                  <p:childTnLst>
                                    <p:set>
                                      <p:cBhvr>
                                        <p:cTn id="45" dur="1" fill="hold">
                                          <p:stCondLst>
                                            <p:cond delay="0"/>
                                          </p:stCondLst>
                                        </p:cTn>
                                        <p:tgtEl>
                                          <p:spTgt spid="43011">
                                            <p:txEl>
                                              <p:pRg st="5" end="5"/>
                                            </p:txEl>
                                          </p:spTgt>
                                        </p:tgtEl>
                                        <p:attrNameLst>
                                          <p:attrName>style.visibility</p:attrName>
                                        </p:attrNameLst>
                                      </p:cBhvr>
                                      <p:to>
                                        <p:strVal val="visible"/>
                                      </p:to>
                                    </p:set>
                                    <p:anim calcmode="lin" valueType="num">
                                      <p:cBhvr>
                                        <p:cTn id="46" dur="1000" fill="hold"/>
                                        <p:tgtEl>
                                          <p:spTgt spid="43011">
                                            <p:txEl>
                                              <p:pRg st="5" end="5"/>
                                            </p:txEl>
                                          </p:spTgt>
                                        </p:tgtEl>
                                        <p:attrNameLst>
                                          <p:attrName>ppt_w</p:attrName>
                                        </p:attrNameLst>
                                      </p:cBhvr>
                                      <p:tavLst>
                                        <p:tav tm="0">
                                          <p:val>
                                            <p:fltVal val="0"/>
                                          </p:val>
                                        </p:tav>
                                        <p:tav tm="100000">
                                          <p:val>
                                            <p:strVal val="#ppt_w"/>
                                          </p:val>
                                        </p:tav>
                                      </p:tavLst>
                                    </p:anim>
                                    <p:anim calcmode="lin" valueType="num">
                                      <p:cBhvr>
                                        <p:cTn id="47" dur="1000" fill="hold"/>
                                        <p:tgtEl>
                                          <p:spTgt spid="43011">
                                            <p:txEl>
                                              <p:pRg st="5" end="5"/>
                                            </p:txEl>
                                          </p:spTgt>
                                        </p:tgtEl>
                                        <p:attrNameLst>
                                          <p:attrName>ppt_h</p:attrName>
                                        </p:attrNameLst>
                                      </p:cBhvr>
                                      <p:tavLst>
                                        <p:tav tm="0">
                                          <p:val>
                                            <p:fltVal val="0"/>
                                          </p:val>
                                        </p:tav>
                                        <p:tav tm="100000">
                                          <p:val>
                                            <p:strVal val="#ppt_h"/>
                                          </p:val>
                                        </p:tav>
                                      </p:tavLst>
                                    </p:anim>
                                    <p:anim calcmode="lin" valueType="num">
                                      <p:cBhvr>
                                        <p:cTn id="48" dur="1000" fill="hold"/>
                                        <p:tgtEl>
                                          <p:spTgt spid="43011">
                                            <p:txEl>
                                              <p:pRg st="5" end="5"/>
                                            </p:txEl>
                                          </p:spTgt>
                                        </p:tgtEl>
                                        <p:attrNameLst>
                                          <p:attrName>style.rotation</p:attrName>
                                        </p:attrNameLst>
                                      </p:cBhvr>
                                      <p:tavLst>
                                        <p:tav tm="0">
                                          <p:val>
                                            <p:fltVal val="90"/>
                                          </p:val>
                                        </p:tav>
                                        <p:tav tm="100000">
                                          <p:val>
                                            <p:fltVal val="0"/>
                                          </p:val>
                                        </p:tav>
                                      </p:tavLst>
                                    </p:anim>
                                    <p:animEffect transition="in" filter="fade">
                                      <p:cBhvr>
                                        <p:cTn id="49" dur="1000"/>
                                        <p:tgtEl>
                                          <p:spTgt spid="430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5000" b="0">
                <a:latin typeface="Comic Sans MS" pitchFamily="66" charset="0"/>
              </a:rPr>
              <a:t>Cont.</a:t>
            </a:r>
          </a:p>
        </p:txBody>
      </p:sp>
      <p:sp>
        <p:nvSpPr>
          <p:cNvPr id="44035" name="Rectangle 3"/>
          <p:cNvSpPr>
            <a:spLocks noGrp="1" noChangeArrowheads="1"/>
          </p:cNvSpPr>
          <p:nvPr>
            <p:ph type="body" idx="1"/>
          </p:nvPr>
        </p:nvSpPr>
        <p:spPr>
          <a:xfrm>
            <a:off x="611188" y="1700213"/>
            <a:ext cx="8229600" cy="4530725"/>
          </a:xfrm>
        </p:spPr>
        <p:txBody>
          <a:bodyPr/>
          <a:lstStyle/>
          <a:p>
            <a:pPr algn="l">
              <a:buFont typeface="Wingdings" pitchFamily="2" charset="2"/>
              <a:buNone/>
            </a:pPr>
            <a:r>
              <a:rPr lang="en-US" sz="3400" b="1">
                <a:latin typeface="Comic Sans MS" pitchFamily="66" charset="0"/>
              </a:rPr>
              <a:t>The point is that </a:t>
            </a:r>
            <a:r>
              <a:rPr lang="en-US" sz="3400" b="1">
                <a:solidFill>
                  <a:schemeClr val="accent2"/>
                </a:solidFill>
                <a:latin typeface="Comic Sans MS" pitchFamily="66" charset="0"/>
              </a:rPr>
              <a:t>blackbird</a:t>
            </a:r>
            <a:r>
              <a:rPr lang="en-US" sz="3400" b="1">
                <a:latin typeface="Comic Sans MS" pitchFamily="66" charset="0"/>
              </a:rPr>
              <a:t> is a</a:t>
            </a:r>
            <a:r>
              <a:rPr lang="en-US" sz="3400" b="1">
                <a:solidFill>
                  <a:srgbClr val="3399FF"/>
                </a:solidFill>
                <a:latin typeface="Comic Sans MS" pitchFamily="66" charset="0"/>
              </a:rPr>
              <a:t> lexicalized</a:t>
            </a:r>
            <a:r>
              <a:rPr lang="en-US" sz="3400" b="1">
                <a:latin typeface="Comic Sans MS" pitchFamily="66" charset="0"/>
              </a:rPr>
              <a:t> </a:t>
            </a:r>
            <a:r>
              <a:rPr lang="en-US" sz="3400" b="1">
                <a:solidFill>
                  <a:srgbClr val="3399FF"/>
                </a:solidFill>
                <a:latin typeface="Comic Sans MS" pitchFamily="66" charset="0"/>
              </a:rPr>
              <a:t>compound</a:t>
            </a:r>
            <a:r>
              <a:rPr lang="en-US" sz="3400" b="1">
                <a:latin typeface="Comic Sans MS" pitchFamily="66" charset="0"/>
              </a:rPr>
              <a:t> whose internal structure is only of historical significance, unlike a </a:t>
            </a:r>
            <a:r>
              <a:rPr lang="en-US" sz="3400" b="1">
                <a:solidFill>
                  <a:srgbClr val="3399FF"/>
                </a:solidFill>
                <a:latin typeface="Comic Sans MS" pitchFamily="66" charset="0"/>
              </a:rPr>
              <a:t>non-lexicalized</a:t>
            </a:r>
            <a:r>
              <a:rPr lang="en-US" sz="3400" b="1">
                <a:latin typeface="Comic Sans MS" pitchFamily="66" charset="0"/>
              </a:rPr>
              <a:t> coinage such as </a:t>
            </a:r>
            <a:r>
              <a:rPr lang="en-US" sz="3400" b="1">
                <a:solidFill>
                  <a:schemeClr val="accent2"/>
                </a:solidFill>
                <a:latin typeface="Comic Sans MS" pitchFamily="66" charset="0"/>
              </a:rPr>
              <a:t>morphology article</a:t>
            </a:r>
            <a:r>
              <a:rPr lang="en-US" sz="3400" b="1">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 to="" calcmode="lin" valueType="num">
                                      <p:cBhvr>
                                        <p:cTn id="7" dur="1" fill="hold"/>
                                        <p:tgtEl>
                                          <p:spTgt spid="4403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035">
                                            <p:txEl>
                                              <p:pRg st="0" end="0"/>
                                            </p:txEl>
                                          </p:spTgt>
                                        </p:tgtEl>
                                        <p:attrNameLst>
                                          <p:attrName>style.visibility</p:attrName>
                                        </p:attrNameLst>
                                      </p:cBhvr>
                                      <p:to>
                                        <p:strVal val="visible"/>
                                      </p:to>
                                    </p:set>
                                    <p:animEffect transition="in" filter="dissolve">
                                      <p:cBhvr>
                                        <p:cTn id="12" dur="500"/>
                                        <p:tgtEl>
                                          <p:spTgt spid="440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4800" b="0">
                <a:latin typeface="Comic Sans MS" pitchFamily="66" charset="0"/>
              </a:rPr>
              <a:t>Cont.</a:t>
            </a:r>
          </a:p>
        </p:txBody>
      </p:sp>
      <p:sp>
        <p:nvSpPr>
          <p:cNvPr id="45059" name="Rectangle 3"/>
          <p:cNvSpPr>
            <a:spLocks noGrp="1" noChangeArrowheads="1"/>
          </p:cNvSpPr>
          <p:nvPr>
            <p:ph type="body" idx="1"/>
          </p:nvPr>
        </p:nvSpPr>
        <p:spPr/>
        <p:txBody>
          <a:bodyPr>
            <a:normAutofit/>
          </a:bodyPr>
          <a:lstStyle/>
          <a:p>
            <a:pPr algn="l">
              <a:buFont typeface="Wingdings" pitchFamily="2" charset="2"/>
              <a:buNone/>
            </a:pPr>
            <a:r>
              <a:rPr lang="en-US" sz="3600" b="1" dirty="0">
                <a:latin typeface="Comic Sans MS" pitchFamily="66" charset="0"/>
              </a:rPr>
              <a:t>In time, with changes in pronunciation, even this historical structure becomes </a:t>
            </a:r>
            <a:r>
              <a:rPr lang="en-US" sz="3600" b="1" dirty="0">
                <a:solidFill>
                  <a:schemeClr val="hlink"/>
                </a:solidFill>
                <a:latin typeface="Comic Sans MS" pitchFamily="66" charset="0"/>
              </a:rPr>
              <a:t>opaque</a:t>
            </a:r>
            <a:r>
              <a:rPr lang="en-US" sz="3600" b="1" dirty="0">
                <a:latin typeface="Comic Sans MS" pitchFamily="66" charset="0"/>
              </a:rPr>
              <a:t>. Thus </a:t>
            </a:r>
            <a:r>
              <a:rPr lang="en-US" sz="3600" b="1" dirty="0">
                <a:solidFill>
                  <a:schemeClr val="accent2"/>
                </a:solidFill>
                <a:latin typeface="Comic Sans MS" pitchFamily="66" charset="0"/>
              </a:rPr>
              <a:t>husband</a:t>
            </a:r>
            <a:r>
              <a:rPr lang="en-US" sz="3600" b="1" dirty="0">
                <a:latin typeface="Comic Sans MS" pitchFamily="66" charset="0"/>
              </a:rPr>
              <a:t> is derived from “house” and “bond” </a:t>
            </a:r>
            <a:r>
              <a:rPr lang="en-US" sz="3600" b="1" dirty="0" smtClean="0">
                <a:latin typeface="Comic Sans MS" pitchFamily="66" charset="0"/>
              </a:rPr>
              <a:t>         ( Middle </a:t>
            </a:r>
            <a:r>
              <a:rPr lang="en-US" sz="3600" b="1" dirty="0">
                <a:latin typeface="Comic Sans MS" pitchFamily="66" charset="0"/>
              </a:rPr>
              <a:t>English).</a:t>
            </a:r>
          </a:p>
          <a:p>
            <a:pPr algn="l">
              <a:buFont typeface="Wingdings" pitchFamily="2" charset="2"/>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 to="" calcmode="lin" valueType="num">
                                      <p:cBhvr>
                                        <p:cTn id="7" dur="1" fill="hold"/>
                                        <p:tgtEl>
                                          <p:spTgt spid="4505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059">
                                            <p:txEl>
                                              <p:pRg st="0" end="0"/>
                                            </p:txEl>
                                          </p:spTgt>
                                        </p:tgtEl>
                                        <p:attrNameLst>
                                          <p:attrName>style.visibility</p:attrName>
                                        </p:attrNameLst>
                                      </p:cBhvr>
                                      <p:to>
                                        <p:strVal val="visible"/>
                                      </p:to>
                                    </p:set>
                                    <p:animEffect transition="in" filter="dissolve">
                                      <p:cBhvr>
                                        <p:cTn id="12" dur="500"/>
                                        <p:tgtEl>
                                          <p:spTgt spid="45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539750" y="188913"/>
            <a:ext cx="7793038" cy="1462087"/>
          </a:xfrm>
        </p:spPr>
        <p:txBody>
          <a:bodyPr/>
          <a:lstStyle/>
          <a:p>
            <a:r>
              <a:rPr lang="en-US" sz="4000">
                <a:latin typeface="Comic Sans MS" pitchFamily="66" charset="0"/>
              </a:rPr>
              <a:t>3.Tense and plural markers</a:t>
            </a:r>
          </a:p>
        </p:txBody>
      </p:sp>
      <p:sp>
        <p:nvSpPr>
          <p:cNvPr id="46083" name="Rectangle 3"/>
          <p:cNvSpPr>
            <a:spLocks noGrp="1" noChangeArrowheads="1"/>
          </p:cNvSpPr>
          <p:nvPr>
            <p:ph type="body" idx="1"/>
          </p:nvPr>
        </p:nvSpPr>
        <p:spPr>
          <a:xfrm>
            <a:off x="457200" y="1897063"/>
            <a:ext cx="8686800" cy="4411662"/>
          </a:xfrm>
        </p:spPr>
        <p:txBody>
          <a:bodyPr/>
          <a:lstStyle/>
          <a:p>
            <a:pPr algn="l">
              <a:buFont typeface="Wingdings" pitchFamily="2" charset="2"/>
              <a:buNone/>
            </a:pPr>
            <a:r>
              <a:rPr lang="en-US" b="1">
                <a:latin typeface="Comic Sans MS" pitchFamily="66" charset="0"/>
              </a:rPr>
              <a:t>A third distinguishing feature of compounds in English is that tense and plural markers </a:t>
            </a:r>
            <a:r>
              <a:rPr lang="en-US" b="1">
                <a:solidFill>
                  <a:schemeClr val="accent1"/>
                </a:solidFill>
                <a:latin typeface="Comic Sans MS" pitchFamily="66" charset="0"/>
              </a:rPr>
              <a:t>cannot</a:t>
            </a:r>
            <a:r>
              <a:rPr lang="en-US" b="1">
                <a:latin typeface="Comic Sans MS" pitchFamily="66" charset="0"/>
              </a:rPr>
              <a:t> typically be attached to the first element, although they can be added to the whole.</a:t>
            </a:r>
          </a:p>
          <a:p>
            <a:pPr algn="l">
              <a:buFont typeface="Wingdings" pitchFamily="2" charset="2"/>
              <a:buNone/>
            </a:pPr>
            <a:r>
              <a:rPr lang="en-US" b="1">
                <a:latin typeface="Comic Sans MS" pitchFamily="66" charset="0"/>
              </a:rPr>
              <a:t>( There are some exceptions, however, such as </a:t>
            </a:r>
            <a:r>
              <a:rPr lang="en-US" b="1">
                <a:solidFill>
                  <a:srgbClr val="FF3300"/>
                </a:solidFill>
                <a:latin typeface="Comic Sans MS" pitchFamily="66" charset="0"/>
              </a:rPr>
              <a:t>passer</a:t>
            </a:r>
            <a:r>
              <a:rPr lang="en-US" b="1">
                <a:solidFill>
                  <a:schemeClr val="hlink"/>
                </a:solidFill>
                <a:latin typeface="Comic Sans MS" pitchFamily="66" charset="0"/>
              </a:rPr>
              <a:t>s</a:t>
            </a:r>
            <a:r>
              <a:rPr lang="en-US" b="1">
                <a:latin typeface="Comic Sans MS" pitchFamily="66" charset="0"/>
              </a:rPr>
              <a:t>-by and </a:t>
            </a:r>
            <a:r>
              <a:rPr lang="en-US" b="1">
                <a:solidFill>
                  <a:srgbClr val="FF3300"/>
                </a:solidFill>
                <a:latin typeface="Comic Sans MS" pitchFamily="66" charset="0"/>
              </a:rPr>
              <a:t>park</a:t>
            </a:r>
            <a:r>
              <a:rPr lang="en-US" b="1">
                <a:solidFill>
                  <a:schemeClr val="hlink"/>
                </a:solidFill>
                <a:latin typeface="Comic Sans MS" pitchFamily="66" charset="0"/>
              </a:rPr>
              <a:t>s</a:t>
            </a:r>
            <a:r>
              <a:rPr lang="en-US" b="1">
                <a:latin typeface="Comic Sans MS" pitchFamily="66" charset="0"/>
              </a:rPr>
              <a:t> </a:t>
            </a:r>
            <a:r>
              <a:rPr lang="en-US" b="1">
                <a:solidFill>
                  <a:srgbClr val="FF3300"/>
                </a:solidFill>
                <a:latin typeface="Comic Sans MS" pitchFamily="66" charset="0"/>
              </a:rPr>
              <a:t>supervisor</a:t>
            </a:r>
            <a:r>
              <a:rPr lang="en-US" b="1">
                <a:solidFill>
                  <a:schemeClr val="tx2"/>
                </a:solidFill>
                <a:latin typeface="Comic Sans MS" pitchFamily="66"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 to="" calcmode="lin" valueType="num">
                                      <p:cBhvr>
                                        <p:cTn id="7" dur="1" fill="hold"/>
                                        <p:tgtEl>
                                          <p:spTgt spid="4608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083">
                                            <p:txEl>
                                              <p:pRg st="0" end="0"/>
                                            </p:txEl>
                                          </p:spTgt>
                                        </p:tgtEl>
                                        <p:attrNameLst>
                                          <p:attrName>style.visibility</p:attrName>
                                        </p:attrNameLst>
                                      </p:cBhvr>
                                      <p:to>
                                        <p:strVal val="visible"/>
                                      </p:to>
                                    </p:set>
                                    <p:animEffect transition="in" filter="dissolve">
                                      <p:cBhvr>
                                        <p:cTn id="12" dur="500"/>
                                        <p:tgtEl>
                                          <p:spTgt spid="460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6083">
                                            <p:txEl>
                                              <p:pRg st="1" end="1"/>
                                            </p:txEl>
                                          </p:spTgt>
                                        </p:tgtEl>
                                        <p:attrNameLst>
                                          <p:attrName>style.visibility</p:attrName>
                                        </p:attrNameLst>
                                      </p:cBhvr>
                                      <p:to>
                                        <p:strVal val="visible"/>
                                      </p:to>
                                    </p:set>
                                    <p:animEffect transition="in" filter="dissolve">
                                      <p:cBhvr>
                                        <p:cTn id="17" dur="500"/>
                                        <p:tgtEl>
                                          <p:spTgt spid="460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4800" b="0">
                <a:latin typeface="Comic Sans MS" pitchFamily="66" charset="0"/>
              </a:rPr>
              <a:t>Test</a:t>
            </a:r>
          </a:p>
        </p:txBody>
      </p:sp>
      <p:sp>
        <p:nvSpPr>
          <p:cNvPr id="47107" name="Rectangle 3"/>
          <p:cNvSpPr>
            <a:spLocks noGrp="1" noChangeArrowheads="1"/>
          </p:cNvSpPr>
          <p:nvPr>
            <p:ph type="body" idx="1"/>
          </p:nvPr>
        </p:nvSpPr>
        <p:spPr>
          <a:xfrm>
            <a:off x="728663" y="1989138"/>
            <a:ext cx="8415337" cy="4114800"/>
          </a:xfrm>
        </p:spPr>
        <p:txBody>
          <a:bodyPr/>
          <a:lstStyle/>
          <a:p>
            <a:pPr algn="l">
              <a:buFont typeface="Wingdings" pitchFamily="2" charset="2"/>
              <a:buNone/>
            </a:pPr>
            <a:r>
              <a:rPr lang="en-US" b="1" dirty="0">
                <a:latin typeface="Comic Sans MS" pitchFamily="66" charset="0"/>
                <a:cs typeface="Tahoma" pitchFamily="34" charset="0"/>
              </a:rPr>
              <a:t>*</a:t>
            </a:r>
            <a:r>
              <a:rPr lang="en-US" b="1" dirty="0">
                <a:solidFill>
                  <a:srgbClr val="808000"/>
                </a:solidFill>
                <a:latin typeface="Comic Sans MS" pitchFamily="66" charset="0"/>
              </a:rPr>
              <a:t>The player [dropp</a:t>
            </a:r>
            <a:r>
              <a:rPr lang="en-US" b="1" dirty="0">
                <a:solidFill>
                  <a:schemeClr val="hlink"/>
                </a:solidFill>
                <a:latin typeface="Comic Sans MS" pitchFamily="66" charset="0"/>
              </a:rPr>
              <a:t>ed</a:t>
            </a:r>
            <a:r>
              <a:rPr lang="en-US" b="1" dirty="0">
                <a:solidFill>
                  <a:srgbClr val="808000"/>
                </a:solidFill>
                <a:latin typeface="Comic Sans MS" pitchFamily="66" charset="0"/>
              </a:rPr>
              <a:t> kick] the </a:t>
            </a:r>
            <a:r>
              <a:rPr lang="en-US" b="1" dirty="0" smtClean="0">
                <a:solidFill>
                  <a:srgbClr val="808000"/>
                </a:solidFill>
                <a:latin typeface="Comic Sans MS" pitchFamily="66" charset="0"/>
              </a:rPr>
              <a:t>ball through </a:t>
            </a:r>
            <a:r>
              <a:rPr lang="en-US" b="1" dirty="0">
                <a:solidFill>
                  <a:srgbClr val="808000"/>
                </a:solidFill>
                <a:latin typeface="Comic Sans MS" pitchFamily="66" charset="0"/>
              </a:rPr>
              <a:t>the goal posts.</a:t>
            </a:r>
          </a:p>
          <a:p>
            <a:pPr algn="l">
              <a:buFont typeface="Wingdings" pitchFamily="2" charset="2"/>
              <a:buNone/>
            </a:pPr>
            <a:r>
              <a:rPr lang="en-US" b="1" dirty="0">
                <a:solidFill>
                  <a:srgbClr val="808000"/>
                </a:solidFill>
                <a:latin typeface="Comic Sans MS" pitchFamily="66" charset="0"/>
              </a:rPr>
              <a:t>The player [drop kick]</a:t>
            </a:r>
            <a:r>
              <a:rPr lang="en-US" b="1" dirty="0" err="1">
                <a:solidFill>
                  <a:schemeClr val="hlink"/>
                </a:solidFill>
                <a:latin typeface="Comic Sans MS" pitchFamily="66" charset="0"/>
              </a:rPr>
              <a:t>ed</a:t>
            </a:r>
            <a:r>
              <a:rPr lang="en-US" b="1" dirty="0">
                <a:solidFill>
                  <a:srgbClr val="808000"/>
                </a:solidFill>
                <a:latin typeface="Comic Sans MS" pitchFamily="66" charset="0"/>
              </a:rPr>
              <a:t> the </a:t>
            </a:r>
            <a:r>
              <a:rPr lang="en-US" b="1" dirty="0" smtClean="0">
                <a:solidFill>
                  <a:srgbClr val="808000"/>
                </a:solidFill>
                <a:latin typeface="Comic Sans MS" pitchFamily="66" charset="0"/>
              </a:rPr>
              <a:t>ball </a:t>
            </a:r>
            <a:r>
              <a:rPr lang="en-US" b="1" dirty="0">
                <a:solidFill>
                  <a:srgbClr val="808000"/>
                </a:solidFill>
                <a:latin typeface="Comic Sans MS" pitchFamily="66" charset="0"/>
              </a:rPr>
              <a:t>through the goal posts.</a:t>
            </a:r>
          </a:p>
          <a:p>
            <a:pPr algn="l">
              <a:buFont typeface="Wingdings" pitchFamily="2" charset="2"/>
              <a:buNone/>
            </a:pPr>
            <a:r>
              <a:rPr lang="en-US" b="1" dirty="0">
                <a:latin typeface="Comic Sans MS" pitchFamily="66" charset="0"/>
                <a:cs typeface="Tahoma" pitchFamily="34" charset="0"/>
              </a:rPr>
              <a:t>*</a:t>
            </a:r>
            <a:r>
              <a:rPr lang="en-US" b="1" dirty="0">
                <a:solidFill>
                  <a:srgbClr val="009999"/>
                </a:solidFill>
                <a:latin typeface="Comic Sans MS" pitchFamily="66" charset="0"/>
              </a:rPr>
              <a:t>The [fox</a:t>
            </a:r>
            <a:r>
              <a:rPr lang="en-US" b="1" dirty="0">
                <a:solidFill>
                  <a:schemeClr val="hlink"/>
                </a:solidFill>
                <a:latin typeface="Comic Sans MS" pitchFamily="66" charset="0"/>
              </a:rPr>
              <a:t>es</a:t>
            </a:r>
            <a:r>
              <a:rPr lang="en-US" b="1" dirty="0">
                <a:solidFill>
                  <a:srgbClr val="009999"/>
                </a:solidFill>
                <a:latin typeface="Comic Sans MS" pitchFamily="66" charset="0"/>
              </a:rPr>
              <a:t> hunter] didn’t have </a:t>
            </a:r>
            <a:r>
              <a:rPr lang="en-US" b="1" dirty="0" smtClean="0">
                <a:solidFill>
                  <a:srgbClr val="009999"/>
                </a:solidFill>
                <a:latin typeface="Comic Sans MS" pitchFamily="66" charset="0"/>
              </a:rPr>
              <a:t>a license</a:t>
            </a:r>
            <a:r>
              <a:rPr lang="en-US" b="1" dirty="0">
                <a:solidFill>
                  <a:srgbClr val="009999"/>
                </a:solidFill>
                <a:latin typeface="Comic Sans MS" pitchFamily="66" charset="0"/>
              </a:rPr>
              <a:t>.</a:t>
            </a:r>
          </a:p>
          <a:p>
            <a:pPr algn="l">
              <a:buFont typeface="Wingdings" pitchFamily="2" charset="2"/>
              <a:buNone/>
            </a:pPr>
            <a:r>
              <a:rPr lang="en-US" b="1" dirty="0">
                <a:solidFill>
                  <a:srgbClr val="009999"/>
                </a:solidFill>
                <a:latin typeface="Comic Sans MS" pitchFamily="66" charset="0"/>
              </a:rPr>
              <a:t>The [fox hunter]</a:t>
            </a:r>
            <a:r>
              <a:rPr lang="en-US" b="1" dirty="0">
                <a:solidFill>
                  <a:schemeClr val="hlink"/>
                </a:solidFill>
                <a:latin typeface="Comic Sans MS" pitchFamily="66" charset="0"/>
              </a:rPr>
              <a:t>s</a:t>
            </a:r>
            <a:r>
              <a:rPr lang="en-US" b="1" dirty="0">
                <a:solidFill>
                  <a:srgbClr val="009999"/>
                </a:solidFill>
                <a:latin typeface="Comic Sans MS" pitchFamily="66" charset="0"/>
              </a:rPr>
              <a:t> didn’t have a license.</a:t>
            </a:r>
          </a:p>
          <a:p>
            <a:pPr algn="l">
              <a:buFont typeface="Wingdings" pitchFamily="2" charset="2"/>
              <a:buNone/>
            </a:pPr>
            <a:endParaRPr lang="en-US" b="1"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 to="" calcmode="lin" valueType="num">
                                      <p:cBhvr>
                                        <p:cTn id="7" dur="1" fill="hold"/>
                                        <p:tgtEl>
                                          <p:spTgt spid="4710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nodeType="clickEffect">
                                  <p:stCondLst>
                                    <p:cond delay="0"/>
                                  </p:stCondLst>
                                  <p:iterate type="lt">
                                    <p:tmPct val="10000"/>
                                  </p:iterate>
                                  <p:childTnLst>
                                    <p:set>
                                      <p:cBhvr>
                                        <p:cTn id="11" dur="1" fill="hold">
                                          <p:stCondLst>
                                            <p:cond delay="0"/>
                                          </p:stCondLst>
                                        </p:cTn>
                                        <p:tgtEl>
                                          <p:spTgt spid="47107">
                                            <p:txEl>
                                              <p:pRg st="0" end="0"/>
                                            </p:txEl>
                                          </p:spTgt>
                                        </p:tgtEl>
                                        <p:attrNameLst>
                                          <p:attrName>style.visibility</p:attrName>
                                        </p:attrNameLst>
                                      </p:cBhvr>
                                      <p:to>
                                        <p:strVal val="visible"/>
                                      </p:to>
                                    </p:set>
                                    <p:anim calcmode="lin" valueType="num">
                                      <p:cBhvr>
                                        <p:cTn id="12" dur="500" fill="hold"/>
                                        <p:tgtEl>
                                          <p:spTgt spid="4710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7107">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4710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710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710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nodeType="clickEffect">
                                  <p:stCondLst>
                                    <p:cond delay="0"/>
                                  </p:stCondLst>
                                  <p:iterate type="lt">
                                    <p:tmPct val="10000"/>
                                  </p:iterate>
                                  <p:childTnLst>
                                    <p:set>
                                      <p:cBhvr>
                                        <p:cTn id="20" dur="1" fill="hold">
                                          <p:stCondLst>
                                            <p:cond delay="0"/>
                                          </p:stCondLst>
                                        </p:cTn>
                                        <p:tgtEl>
                                          <p:spTgt spid="47107">
                                            <p:txEl>
                                              <p:pRg st="1" end="1"/>
                                            </p:txEl>
                                          </p:spTgt>
                                        </p:tgtEl>
                                        <p:attrNameLst>
                                          <p:attrName>style.visibility</p:attrName>
                                        </p:attrNameLst>
                                      </p:cBhvr>
                                      <p:to>
                                        <p:strVal val="visible"/>
                                      </p:to>
                                    </p:set>
                                    <p:anim calcmode="lin" valueType="num">
                                      <p:cBhvr>
                                        <p:cTn id="21" dur="500" fill="hold"/>
                                        <p:tgtEl>
                                          <p:spTgt spid="47107">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7107">
                                            <p:txEl>
                                              <p:pRg st="1" end="1"/>
                                            </p:txEl>
                                          </p:spTgt>
                                        </p:tgtEl>
                                        <p:attrNameLst>
                                          <p:attrName>ppt_y</p:attrName>
                                        </p:attrNameLst>
                                      </p:cBhvr>
                                      <p:tavLst>
                                        <p:tav tm="0">
                                          <p:val>
                                            <p:strVal val="#ppt_y"/>
                                          </p:val>
                                        </p:tav>
                                        <p:tav tm="100000">
                                          <p:val>
                                            <p:strVal val="#ppt_y"/>
                                          </p:val>
                                        </p:tav>
                                      </p:tavLst>
                                    </p:anim>
                                    <p:anim calcmode="lin" valueType="num">
                                      <p:cBhvr>
                                        <p:cTn id="23" dur="500" fill="hold"/>
                                        <p:tgtEl>
                                          <p:spTgt spid="47107">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7107">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7107">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nodeType="clickEffect">
                                  <p:stCondLst>
                                    <p:cond delay="0"/>
                                  </p:stCondLst>
                                  <p:iterate type="lt">
                                    <p:tmPct val="10000"/>
                                  </p:iterate>
                                  <p:childTnLst>
                                    <p:set>
                                      <p:cBhvr>
                                        <p:cTn id="29" dur="1" fill="hold">
                                          <p:stCondLst>
                                            <p:cond delay="0"/>
                                          </p:stCondLst>
                                        </p:cTn>
                                        <p:tgtEl>
                                          <p:spTgt spid="47107">
                                            <p:txEl>
                                              <p:pRg st="2" end="2"/>
                                            </p:txEl>
                                          </p:spTgt>
                                        </p:tgtEl>
                                        <p:attrNameLst>
                                          <p:attrName>style.visibility</p:attrName>
                                        </p:attrNameLst>
                                      </p:cBhvr>
                                      <p:to>
                                        <p:strVal val="visible"/>
                                      </p:to>
                                    </p:set>
                                    <p:anim calcmode="lin" valueType="num">
                                      <p:cBhvr>
                                        <p:cTn id="30" dur="500" fill="hold"/>
                                        <p:tgtEl>
                                          <p:spTgt spid="47107">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47107">
                                            <p:txEl>
                                              <p:pRg st="2" end="2"/>
                                            </p:txEl>
                                          </p:spTgt>
                                        </p:tgtEl>
                                        <p:attrNameLst>
                                          <p:attrName>ppt_y</p:attrName>
                                        </p:attrNameLst>
                                      </p:cBhvr>
                                      <p:tavLst>
                                        <p:tav tm="0">
                                          <p:val>
                                            <p:strVal val="#ppt_y"/>
                                          </p:val>
                                        </p:tav>
                                        <p:tav tm="100000">
                                          <p:val>
                                            <p:strVal val="#ppt_y"/>
                                          </p:val>
                                        </p:tav>
                                      </p:tavLst>
                                    </p:anim>
                                    <p:anim calcmode="lin" valueType="num">
                                      <p:cBhvr>
                                        <p:cTn id="32" dur="500" fill="hold"/>
                                        <p:tgtEl>
                                          <p:spTgt spid="47107">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47107">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4710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nodeType="clickEffect">
                                  <p:stCondLst>
                                    <p:cond delay="0"/>
                                  </p:stCondLst>
                                  <p:iterate type="lt">
                                    <p:tmPct val="10000"/>
                                  </p:iterate>
                                  <p:childTnLst>
                                    <p:set>
                                      <p:cBhvr>
                                        <p:cTn id="38" dur="1" fill="hold">
                                          <p:stCondLst>
                                            <p:cond delay="0"/>
                                          </p:stCondLst>
                                        </p:cTn>
                                        <p:tgtEl>
                                          <p:spTgt spid="47107">
                                            <p:txEl>
                                              <p:pRg st="3" end="3"/>
                                            </p:txEl>
                                          </p:spTgt>
                                        </p:tgtEl>
                                        <p:attrNameLst>
                                          <p:attrName>style.visibility</p:attrName>
                                        </p:attrNameLst>
                                      </p:cBhvr>
                                      <p:to>
                                        <p:strVal val="visible"/>
                                      </p:to>
                                    </p:set>
                                    <p:anim calcmode="lin" valueType="num">
                                      <p:cBhvr>
                                        <p:cTn id="39" dur="500" fill="hold"/>
                                        <p:tgtEl>
                                          <p:spTgt spid="47107">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47107">
                                            <p:txEl>
                                              <p:pRg st="3" end="3"/>
                                            </p:txEl>
                                          </p:spTgt>
                                        </p:tgtEl>
                                        <p:attrNameLst>
                                          <p:attrName>ppt_y</p:attrName>
                                        </p:attrNameLst>
                                      </p:cBhvr>
                                      <p:tavLst>
                                        <p:tav tm="0">
                                          <p:val>
                                            <p:strVal val="#ppt_y"/>
                                          </p:val>
                                        </p:tav>
                                        <p:tav tm="100000">
                                          <p:val>
                                            <p:strVal val="#ppt_y"/>
                                          </p:val>
                                        </p:tav>
                                      </p:tavLst>
                                    </p:anim>
                                    <p:anim calcmode="lin" valueType="num">
                                      <p:cBhvr>
                                        <p:cTn id="41" dur="500" fill="hold"/>
                                        <p:tgtEl>
                                          <p:spTgt spid="47107">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47107">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47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23850" y="228600"/>
            <a:ext cx="8229600" cy="1371600"/>
          </a:xfrm>
        </p:spPr>
        <p:txBody>
          <a:bodyPr/>
          <a:lstStyle/>
          <a:p>
            <a:r>
              <a:rPr lang="en-US" sz="4000" b="1" dirty="0" smtClean="0">
                <a:solidFill>
                  <a:srgbClr val="000066"/>
                </a:solidFill>
                <a:latin typeface="Comic Sans MS" pitchFamily="66" charset="0"/>
              </a:rPr>
              <a:t>B. Derivation</a:t>
            </a:r>
            <a:endParaRPr lang="en-US" sz="4000" b="1" dirty="0">
              <a:solidFill>
                <a:srgbClr val="000066"/>
              </a:solidFill>
              <a:latin typeface="Comic Sans MS" pitchFamily="66" charset="0"/>
            </a:endParaRPr>
          </a:p>
        </p:txBody>
      </p:sp>
      <p:sp>
        <p:nvSpPr>
          <p:cNvPr id="59395" name="Rectangle 3"/>
          <p:cNvSpPr>
            <a:spLocks noGrp="1" noChangeArrowheads="1"/>
          </p:cNvSpPr>
          <p:nvPr>
            <p:ph type="body" idx="1"/>
          </p:nvPr>
        </p:nvSpPr>
        <p:spPr>
          <a:xfrm>
            <a:off x="468313" y="1844675"/>
            <a:ext cx="8424862" cy="2376488"/>
          </a:xfrm>
        </p:spPr>
        <p:txBody>
          <a:bodyPr/>
          <a:lstStyle/>
          <a:p>
            <a:pPr algn="l">
              <a:buFont typeface="Wingdings" pitchFamily="2" charset="2"/>
              <a:buNone/>
            </a:pPr>
            <a:r>
              <a:rPr lang="en-US" sz="3200" b="1">
                <a:solidFill>
                  <a:srgbClr val="FF0000"/>
                </a:solidFill>
                <a:latin typeface="Comic Sans MS" pitchFamily="66" charset="0"/>
              </a:rPr>
              <a:t> (a)</a:t>
            </a:r>
            <a:r>
              <a:rPr lang="en-US" sz="3200" b="1">
                <a:latin typeface="Comic Sans MS" pitchFamily="66" charset="0"/>
              </a:rPr>
              <a:t> Adding a prefix to the base, with        or without a change of word-           class. </a:t>
            </a:r>
          </a:p>
          <a:p>
            <a:pPr algn="l">
              <a:buFont typeface="Wingdings" pitchFamily="2" charset="2"/>
              <a:buNone/>
            </a:pPr>
            <a:r>
              <a:rPr lang="en-US" sz="3200" b="1">
                <a:latin typeface="Comic Sans MS" pitchFamily="66" charset="0"/>
              </a:rPr>
              <a:t>          (eg: </a:t>
            </a:r>
            <a:r>
              <a:rPr lang="en-US" sz="3200" b="1">
                <a:solidFill>
                  <a:srgbClr val="FF0000"/>
                </a:solidFill>
                <a:latin typeface="Comic Sans MS" pitchFamily="66" charset="0"/>
              </a:rPr>
              <a:t>author  </a:t>
            </a:r>
            <a:r>
              <a:rPr lang="en-US" sz="3200" b="1">
                <a:latin typeface="Comic Sans MS" pitchFamily="66" charset="0"/>
                <a:sym typeface="Wingdings" pitchFamily="2" charset="2"/>
              </a:rPr>
              <a:t></a:t>
            </a:r>
            <a:r>
              <a:rPr lang="en-US" sz="3200" b="1">
                <a:latin typeface="Comic Sans MS" pitchFamily="66" charset="0"/>
              </a:rPr>
              <a:t>   </a:t>
            </a:r>
            <a:r>
              <a:rPr lang="en-US" sz="3200" b="1">
                <a:solidFill>
                  <a:srgbClr val="FF0000"/>
                </a:solidFill>
                <a:latin typeface="Comic Sans MS" pitchFamily="66" charset="0"/>
              </a:rPr>
              <a:t>co</a:t>
            </a:r>
            <a:r>
              <a:rPr lang="en-US" sz="3200" b="1">
                <a:latin typeface="Comic Sans MS" pitchFamily="66" charset="0"/>
              </a:rPr>
              <a:t>-</a:t>
            </a:r>
            <a:r>
              <a:rPr lang="en-US" sz="3200" b="1">
                <a:solidFill>
                  <a:srgbClr val="FF0000"/>
                </a:solidFill>
                <a:latin typeface="Comic Sans MS" pitchFamily="66" charset="0"/>
              </a:rPr>
              <a:t>author</a:t>
            </a:r>
            <a:r>
              <a:rPr lang="en-US" sz="3200" b="1">
                <a:latin typeface="Comic Sans MS" pitchFamily="66" charset="0"/>
              </a:rPr>
              <a:t>). </a:t>
            </a:r>
          </a:p>
        </p:txBody>
      </p:sp>
      <p:sp>
        <p:nvSpPr>
          <p:cNvPr id="59396" name="Text Box 4"/>
          <p:cNvSpPr txBox="1">
            <a:spLocks noChangeArrowheads="1"/>
          </p:cNvSpPr>
          <p:nvPr/>
        </p:nvSpPr>
        <p:spPr bwMode="auto">
          <a:xfrm>
            <a:off x="2627313" y="3500438"/>
            <a:ext cx="4427537" cy="519112"/>
          </a:xfrm>
          <a:prstGeom prst="rect">
            <a:avLst/>
          </a:prstGeom>
          <a:noFill/>
          <a:ln w="9525">
            <a:noFill/>
            <a:miter lim="800000"/>
            <a:headEnd/>
            <a:tailEnd/>
          </a:ln>
          <a:effectLst/>
        </p:spPr>
        <p:txBody>
          <a:bodyPr>
            <a:spAutoFit/>
          </a:bodyPr>
          <a:lstStyle/>
          <a:p>
            <a:pPr algn="l">
              <a:spcBef>
                <a:spcPct val="50000"/>
              </a:spcBef>
            </a:pPr>
            <a:endParaRPr lang="en-US" sz="2800">
              <a:latin typeface="Arial" pitchFamily="34" charset="0"/>
            </a:endParaRPr>
          </a:p>
        </p:txBody>
      </p:sp>
      <p:sp>
        <p:nvSpPr>
          <p:cNvPr id="59397" name="Text Box 5"/>
          <p:cNvSpPr txBox="1">
            <a:spLocks noChangeArrowheads="1"/>
          </p:cNvSpPr>
          <p:nvPr/>
        </p:nvSpPr>
        <p:spPr bwMode="auto">
          <a:xfrm>
            <a:off x="0" y="4365625"/>
            <a:ext cx="9144000" cy="2062103"/>
          </a:xfrm>
          <a:prstGeom prst="rect">
            <a:avLst/>
          </a:prstGeom>
          <a:noFill/>
          <a:ln w="9525">
            <a:noFill/>
            <a:miter lim="800000"/>
            <a:headEnd/>
            <a:tailEnd/>
          </a:ln>
          <a:effectLst/>
        </p:spPr>
        <p:txBody>
          <a:bodyPr>
            <a:spAutoFit/>
          </a:bodyPr>
          <a:lstStyle/>
          <a:p>
            <a:pPr algn="l">
              <a:spcBef>
                <a:spcPct val="50000"/>
              </a:spcBef>
            </a:pPr>
            <a:r>
              <a:rPr lang="en-US" sz="3200" b="1" dirty="0">
                <a:solidFill>
                  <a:srgbClr val="FF0000"/>
                </a:solidFill>
                <a:latin typeface="Comic Sans MS" pitchFamily="66" charset="0"/>
              </a:rPr>
              <a:t>    (b)</a:t>
            </a:r>
            <a:r>
              <a:rPr lang="en-US" sz="3200" b="1" dirty="0">
                <a:latin typeface="Comic Sans MS" pitchFamily="66" charset="0"/>
              </a:rPr>
              <a:t> Adding a suffix to the base,                  with or without a change of                    word-class.                                         (</a:t>
            </a:r>
            <a:r>
              <a:rPr lang="en-US" sz="3200" b="1" dirty="0" err="1">
                <a:latin typeface="Comic Sans MS" pitchFamily="66" charset="0"/>
              </a:rPr>
              <a:t>eg</a:t>
            </a:r>
            <a:r>
              <a:rPr lang="en-US" sz="3200" b="1" dirty="0">
                <a:latin typeface="Comic Sans MS" pitchFamily="66" charset="0"/>
              </a:rPr>
              <a:t>: </a:t>
            </a:r>
            <a:r>
              <a:rPr lang="en-US" sz="3200" b="1" dirty="0">
                <a:solidFill>
                  <a:srgbClr val="FF0000"/>
                </a:solidFill>
                <a:latin typeface="Comic Sans MS" pitchFamily="66" charset="0"/>
              </a:rPr>
              <a:t>drive</a:t>
            </a:r>
            <a:r>
              <a:rPr lang="en-US" sz="3200" b="1" dirty="0">
                <a:latin typeface="Comic Sans MS" pitchFamily="66" charset="0"/>
              </a:rPr>
              <a:t>     </a:t>
            </a:r>
            <a:r>
              <a:rPr lang="en-US" sz="3200" b="1" dirty="0">
                <a:latin typeface="Comic Sans MS" pitchFamily="66" charset="0"/>
                <a:sym typeface="Wingdings" pitchFamily="2" charset="2"/>
              </a:rPr>
              <a:t></a:t>
            </a:r>
            <a:r>
              <a:rPr lang="en-US" sz="3200" b="1" dirty="0">
                <a:latin typeface="Comic Sans MS" pitchFamily="66" charset="0"/>
              </a:rPr>
              <a:t>   </a:t>
            </a:r>
            <a:r>
              <a:rPr lang="en-US" sz="3200" b="1" dirty="0">
                <a:solidFill>
                  <a:srgbClr val="FF0000"/>
                </a:solidFill>
                <a:latin typeface="Comic Sans MS" pitchFamily="66" charset="0"/>
              </a:rPr>
              <a:t>driver</a:t>
            </a:r>
            <a:r>
              <a:rPr lang="en-US" sz="3200" b="1" dirty="0">
                <a:latin typeface="Comic Sans MS" pitchFamily="66" charset="0"/>
              </a:rPr>
              <a:t>).</a:t>
            </a:r>
          </a:p>
        </p:txBody>
      </p:sp>
      <p:sp>
        <p:nvSpPr>
          <p:cNvPr id="6" name="Oval 5"/>
          <p:cNvSpPr/>
          <p:nvPr/>
        </p:nvSpPr>
        <p:spPr>
          <a:xfrm>
            <a:off x="4286248" y="642918"/>
            <a:ext cx="3857652" cy="1000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b="1" dirty="0" smtClean="0">
                <a:solidFill>
                  <a:srgbClr val="000066"/>
                </a:solidFill>
                <a:latin typeface="Comic Sans MS" pitchFamily="66" charset="0"/>
              </a:rPr>
              <a:t>AFFIXATION</a:t>
            </a:r>
            <a:endParaRPr lang="ar-SA"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fade">
                                      <p:cBhvr>
                                        <p:cTn id="7" dur="2000"/>
                                        <p:tgtEl>
                                          <p:spTgt spid="5939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iterate type="wd">
                                    <p:tmPct val="10000"/>
                                  </p:iterate>
                                  <p:childTnLst>
                                    <p:set>
                                      <p:cBhvr>
                                        <p:cTn id="16" dur="1" fill="hold">
                                          <p:stCondLst>
                                            <p:cond delay="0"/>
                                          </p:stCondLst>
                                        </p:cTn>
                                        <p:tgtEl>
                                          <p:spTgt spid="59395">
                                            <p:txEl>
                                              <p:pRg st="0" end="0"/>
                                            </p:txEl>
                                          </p:spTgt>
                                        </p:tgtEl>
                                        <p:attrNameLst>
                                          <p:attrName>style.visibility</p:attrName>
                                        </p:attrNameLst>
                                      </p:cBhvr>
                                      <p:to>
                                        <p:strVal val="visible"/>
                                      </p:to>
                                    </p:set>
                                    <p:animEffect transition="in" filter="fade">
                                      <p:cBhvr>
                                        <p:cTn id="17" dur="1000"/>
                                        <p:tgtEl>
                                          <p:spTgt spid="59395">
                                            <p:txEl>
                                              <p:pRg st="0" end="0"/>
                                            </p:txEl>
                                          </p:spTgt>
                                        </p:tgtEl>
                                      </p:cBhvr>
                                    </p:animEffect>
                                    <p:anim calcmode="lin" valueType="num">
                                      <p:cBhvr>
                                        <p:cTn id="18" dur="10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93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iterate type="wd">
                                    <p:tmPct val="10000"/>
                                  </p:iterate>
                                  <p:childTnLst>
                                    <p:set>
                                      <p:cBhvr>
                                        <p:cTn id="23" dur="1" fill="hold">
                                          <p:stCondLst>
                                            <p:cond delay="0"/>
                                          </p:stCondLst>
                                        </p:cTn>
                                        <p:tgtEl>
                                          <p:spTgt spid="59395">
                                            <p:txEl>
                                              <p:pRg st="1" end="1"/>
                                            </p:txEl>
                                          </p:spTgt>
                                        </p:tgtEl>
                                        <p:attrNameLst>
                                          <p:attrName>style.visibility</p:attrName>
                                        </p:attrNameLst>
                                      </p:cBhvr>
                                      <p:to>
                                        <p:strVal val="visible"/>
                                      </p:to>
                                    </p:set>
                                    <p:animEffect transition="in" filter="fade">
                                      <p:cBhvr>
                                        <p:cTn id="24" dur="1000"/>
                                        <p:tgtEl>
                                          <p:spTgt spid="59395">
                                            <p:txEl>
                                              <p:pRg st="1" end="1"/>
                                            </p:txEl>
                                          </p:spTgt>
                                        </p:tgtEl>
                                      </p:cBhvr>
                                    </p:animEffect>
                                    <p:anim calcmode="lin" valueType="num">
                                      <p:cBhvr>
                                        <p:cTn id="25" dur="10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593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9397"/>
                                        </p:tgtEl>
                                        <p:attrNameLst>
                                          <p:attrName>style.visibility</p:attrName>
                                        </p:attrNameLst>
                                      </p:cBhvr>
                                      <p:to>
                                        <p:strVal val="visible"/>
                                      </p:to>
                                    </p:set>
                                    <p:animEffect transition="in" filter="fade">
                                      <p:cBhvr>
                                        <p:cTn id="31" dur="1000"/>
                                        <p:tgtEl>
                                          <p:spTgt spid="59397"/>
                                        </p:tgtEl>
                                      </p:cBhvr>
                                    </p:animEffect>
                                    <p:anim calcmode="lin" valueType="num">
                                      <p:cBhvr>
                                        <p:cTn id="32" dur="1000" fill="hold"/>
                                        <p:tgtEl>
                                          <p:spTgt spid="59397"/>
                                        </p:tgtEl>
                                        <p:attrNameLst>
                                          <p:attrName>ppt_x</p:attrName>
                                        </p:attrNameLst>
                                      </p:cBhvr>
                                      <p:tavLst>
                                        <p:tav tm="0">
                                          <p:val>
                                            <p:strVal val="#ppt_x"/>
                                          </p:val>
                                        </p:tav>
                                        <p:tav tm="100000">
                                          <p:val>
                                            <p:strVal val="#ppt_x"/>
                                          </p:val>
                                        </p:tav>
                                      </p:tavLst>
                                    </p:anim>
                                    <p:anim calcmode="lin" valueType="num">
                                      <p:cBhvr>
                                        <p:cTn id="33" dur="1000" fill="hold"/>
                                        <p:tgtEl>
                                          <p:spTgt spid="593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P spid="59397" grpId="0"/>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714348" y="285728"/>
            <a:ext cx="7772400" cy="1143000"/>
          </a:xfrm>
        </p:spPr>
        <p:txBody>
          <a:bodyPr/>
          <a:lstStyle/>
          <a:p>
            <a:r>
              <a:rPr lang="en-US" sz="4000" b="1" dirty="0" smtClean="0">
                <a:solidFill>
                  <a:schemeClr val="accent2"/>
                </a:solidFill>
                <a:effectLst>
                  <a:outerShdw blurRad="38100" dist="38100" dir="2700000" algn="tl">
                    <a:srgbClr val="C0C0C0"/>
                  </a:outerShdw>
                </a:effectLst>
                <a:latin typeface="Comic Sans MS" pitchFamily="66" charset="0"/>
              </a:rPr>
              <a:t>C. </a:t>
            </a:r>
            <a:r>
              <a:rPr lang="en-US" sz="4000" b="1" dirty="0">
                <a:solidFill>
                  <a:schemeClr val="accent2"/>
                </a:solidFill>
                <a:effectLst>
                  <a:outerShdw blurRad="38100" dist="38100" dir="2700000" algn="tl">
                    <a:srgbClr val="C0C0C0"/>
                  </a:outerShdw>
                </a:effectLst>
                <a:latin typeface="Comic Sans MS" pitchFamily="66" charset="0"/>
              </a:rPr>
              <a:t>INVENTION </a:t>
            </a:r>
          </a:p>
        </p:txBody>
      </p:sp>
      <p:sp>
        <p:nvSpPr>
          <p:cNvPr id="103427" name="Rectangle 3"/>
          <p:cNvSpPr>
            <a:spLocks noGrp="1" noChangeArrowheads="1"/>
          </p:cNvSpPr>
          <p:nvPr>
            <p:ph type="body" idx="1"/>
          </p:nvPr>
        </p:nvSpPr>
        <p:spPr>
          <a:xfrm>
            <a:off x="755650" y="1981200"/>
            <a:ext cx="7488238" cy="3886200"/>
          </a:xfrm>
        </p:spPr>
        <p:txBody>
          <a:bodyPr/>
          <a:lstStyle/>
          <a:p>
            <a:pPr algn="l">
              <a:buFont typeface="Wingdings" pitchFamily="2" charset="2"/>
              <a:buNone/>
            </a:pPr>
            <a:r>
              <a:rPr lang="en-US" sz="3200" b="1">
                <a:effectLst>
                  <a:outerShdw blurRad="38100" dist="38100" dir="2700000" algn="tl">
                    <a:srgbClr val="C0C0C0"/>
                  </a:outerShdw>
                </a:effectLst>
                <a:latin typeface="Comic Sans MS" pitchFamily="66" charset="0"/>
              </a:rPr>
              <a:t>The invention of totally new terms. Our fanciful creation of </a:t>
            </a:r>
            <a:r>
              <a:rPr lang="en-US" sz="3200" b="1" i="1">
                <a:solidFill>
                  <a:srgbClr val="FF0000"/>
                </a:solidFill>
                <a:effectLst>
                  <a:outerShdw blurRad="38100" dist="38100" dir="2700000" algn="tl">
                    <a:srgbClr val="C0C0C0"/>
                  </a:outerShdw>
                </a:effectLst>
                <a:latin typeface="Comic Sans MS" pitchFamily="66" charset="0"/>
              </a:rPr>
              <a:t>somp</a:t>
            </a:r>
            <a:r>
              <a:rPr lang="en-US" sz="3200" b="1">
                <a:effectLst>
                  <a:outerShdw blurRad="38100" dist="38100" dir="2700000" algn="tl">
                    <a:srgbClr val="C0C0C0"/>
                  </a:outerShdw>
                </a:effectLst>
                <a:latin typeface="Comic Sans MS" pitchFamily="66" charset="0"/>
              </a:rPr>
              <a:t> would be one example. Words like </a:t>
            </a:r>
            <a:r>
              <a:rPr lang="en-US" sz="3200" b="1" i="1">
                <a:solidFill>
                  <a:srgbClr val="FF0000"/>
                </a:solidFill>
                <a:effectLst>
                  <a:outerShdw blurRad="38100" dist="38100" dir="2700000" algn="tl">
                    <a:srgbClr val="C0C0C0"/>
                  </a:outerShdw>
                </a:effectLst>
                <a:latin typeface="Comic Sans MS" pitchFamily="66" charset="0"/>
              </a:rPr>
              <a:t>aspirin</a:t>
            </a:r>
            <a:r>
              <a:rPr lang="en-US" sz="3200" b="1">
                <a:effectLst>
                  <a:outerShdw blurRad="38100" dist="38100" dir="2700000" algn="tl">
                    <a:srgbClr val="C0C0C0"/>
                  </a:outerShdw>
                </a:effectLst>
                <a:latin typeface="Comic Sans MS" pitchFamily="66" charset="0"/>
              </a:rPr>
              <a:t> and </a:t>
            </a:r>
            <a:r>
              <a:rPr lang="en-US" sz="3200" b="1" i="1">
                <a:solidFill>
                  <a:srgbClr val="FF0000"/>
                </a:solidFill>
                <a:effectLst>
                  <a:outerShdw blurRad="38100" dist="38100" dir="2700000" algn="tl">
                    <a:srgbClr val="C0C0C0"/>
                  </a:outerShdw>
                </a:effectLst>
                <a:latin typeface="Comic Sans MS" pitchFamily="66" charset="0"/>
              </a:rPr>
              <a:t>nylon</a:t>
            </a:r>
            <a:r>
              <a:rPr lang="en-US" sz="3200" b="1">
                <a:effectLst>
                  <a:outerShdw blurRad="38100" dist="38100" dir="2700000" algn="tl">
                    <a:srgbClr val="C0C0C0"/>
                  </a:outerShdw>
                </a:effectLst>
                <a:latin typeface="Comic Sans MS" pitchFamily="66" charset="0"/>
              </a:rPr>
              <a:t>, originally invented trade names, are others.</a:t>
            </a:r>
          </a:p>
        </p:txBody>
      </p:sp>
      <p:sp>
        <p:nvSpPr>
          <p:cNvPr id="4" name="Oval 3"/>
          <p:cNvSpPr/>
          <p:nvPr/>
        </p:nvSpPr>
        <p:spPr>
          <a:xfrm>
            <a:off x="4929190" y="642918"/>
            <a:ext cx="3857652" cy="1000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smtClean="0">
                <a:solidFill>
                  <a:schemeClr val="tx1"/>
                </a:solidFill>
                <a:effectLst>
                  <a:outerShdw blurRad="38100" dist="38100" dir="2700000" algn="tl">
                    <a:srgbClr val="C0C0C0"/>
                  </a:outerShdw>
                </a:effectLst>
                <a:latin typeface="Comic Sans MS" pitchFamily="66" charset="0"/>
              </a:rPr>
              <a:t>Coinage</a:t>
            </a:r>
            <a:endParaRPr lang="ar-SA" sz="4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3426"/>
                                        </p:tgtEl>
                                        <p:attrNameLst>
                                          <p:attrName>style.visibility</p:attrName>
                                        </p:attrNameLst>
                                      </p:cBhvr>
                                      <p:to>
                                        <p:strVal val="visible"/>
                                      </p:to>
                                    </p:set>
                                    <p:anim calcmode="lin" valueType="num">
                                      <p:cBhvr>
                                        <p:cTn id="7" dur="1000" fill="hold"/>
                                        <p:tgtEl>
                                          <p:spTgt spid="103426"/>
                                        </p:tgtEl>
                                        <p:attrNameLst>
                                          <p:attrName>ppt_w</p:attrName>
                                        </p:attrNameLst>
                                      </p:cBhvr>
                                      <p:tavLst>
                                        <p:tav tm="0">
                                          <p:val>
                                            <p:strVal val="#ppt_w*0.70"/>
                                          </p:val>
                                        </p:tav>
                                        <p:tav tm="100000">
                                          <p:val>
                                            <p:strVal val="#ppt_w"/>
                                          </p:val>
                                        </p:tav>
                                      </p:tavLst>
                                    </p:anim>
                                    <p:anim calcmode="lin" valueType="num">
                                      <p:cBhvr>
                                        <p:cTn id="8" dur="1000" fill="hold"/>
                                        <p:tgtEl>
                                          <p:spTgt spid="103426"/>
                                        </p:tgtEl>
                                        <p:attrNameLst>
                                          <p:attrName>ppt_h</p:attrName>
                                        </p:attrNameLst>
                                      </p:cBhvr>
                                      <p:tavLst>
                                        <p:tav tm="0">
                                          <p:val>
                                            <p:strVal val="#ppt_h"/>
                                          </p:val>
                                        </p:tav>
                                        <p:tav tm="100000">
                                          <p:val>
                                            <p:strVal val="#ppt_h"/>
                                          </p:val>
                                        </p:tav>
                                      </p:tavLst>
                                    </p:anim>
                                    <p:animEffect transition="in" filter="fade">
                                      <p:cBhvr>
                                        <p:cTn id="9" dur="1000"/>
                                        <p:tgtEl>
                                          <p:spTgt spid="103426"/>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grpId="0" nodeType="clickEffect">
                                  <p:stCondLst>
                                    <p:cond delay="0"/>
                                  </p:stCondLst>
                                  <p:iterate type="lt">
                                    <p:tmPct val="10000"/>
                                  </p:iterate>
                                  <p:childTnLst>
                                    <p:set>
                                      <p:cBhvr>
                                        <p:cTn id="18" dur="1" fill="hold">
                                          <p:stCondLst>
                                            <p:cond delay="0"/>
                                          </p:stCondLst>
                                        </p:cTn>
                                        <p:tgtEl>
                                          <p:spTgt spid="103427">
                                            <p:txEl>
                                              <p:pRg st="0" end="0"/>
                                            </p:txEl>
                                          </p:spTgt>
                                        </p:tgtEl>
                                        <p:attrNameLst>
                                          <p:attrName>style.visibility</p:attrName>
                                        </p:attrNameLst>
                                      </p:cBhvr>
                                      <p:to>
                                        <p:strVal val="visible"/>
                                      </p:to>
                                    </p:set>
                                    <p:animEffect transition="in" filter="fade">
                                      <p:cBhvr>
                                        <p:cTn id="19" dur="1000"/>
                                        <p:tgtEl>
                                          <p:spTgt spid="103427">
                                            <p:txEl>
                                              <p:pRg st="0" end="0"/>
                                            </p:txEl>
                                          </p:spTgt>
                                        </p:tgtEl>
                                      </p:cBhvr>
                                    </p:animEffect>
                                    <p:anim calcmode="lin" valueType="num">
                                      <p:cBhvr>
                                        <p:cTn id="20" dur="1000" fill="hold"/>
                                        <p:tgtEl>
                                          <p:spTgt spid="103427">
                                            <p:txEl>
                                              <p:pRg st="0" end="0"/>
                                            </p:txEl>
                                          </p:spTgt>
                                        </p:tgtEl>
                                        <p:attrNameLst>
                                          <p:attrName>ppt_x</p:attrName>
                                        </p:attrNameLst>
                                      </p:cBhvr>
                                      <p:tavLst>
                                        <p:tav tm="0">
                                          <p:val>
                                            <p:strVal val="#ppt_x-.1"/>
                                          </p:val>
                                        </p:tav>
                                        <p:tav tm="100000">
                                          <p:val>
                                            <p:strVal val="#ppt_x"/>
                                          </p:val>
                                        </p:tav>
                                      </p:tavLst>
                                    </p:anim>
                                    <p:anim calcmode="lin" valueType="num">
                                      <p:cBhvr>
                                        <p:cTn id="21" dur="1000" fill="hold"/>
                                        <p:tgtEl>
                                          <p:spTgt spid="10342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build="p"/>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b="1" dirty="0">
                <a:latin typeface="Comic Sans MS" pitchFamily="66" charset="0"/>
              </a:rPr>
              <a:t>D. ECHOSIM</a:t>
            </a:r>
          </a:p>
        </p:txBody>
      </p:sp>
      <p:sp>
        <p:nvSpPr>
          <p:cNvPr id="104451" name="Rectangle 3"/>
          <p:cNvSpPr>
            <a:spLocks noGrp="1" noChangeArrowheads="1"/>
          </p:cNvSpPr>
          <p:nvPr>
            <p:ph type="body" idx="1"/>
          </p:nvPr>
        </p:nvSpPr>
        <p:spPr>
          <a:xfrm>
            <a:off x="457200" y="1825625"/>
            <a:ext cx="8229600" cy="4411663"/>
          </a:xfrm>
        </p:spPr>
        <p:txBody>
          <a:bodyPr>
            <a:normAutofit fontScale="92500" lnSpcReduction="20000"/>
          </a:bodyPr>
          <a:lstStyle/>
          <a:p>
            <a:pPr algn="l">
              <a:buFont typeface="Wingdings" pitchFamily="2" charset="2"/>
              <a:buNone/>
            </a:pPr>
            <a:r>
              <a:rPr lang="en-US" sz="3200" b="1" dirty="0">
                <a:latin typeface="Comic Sans MS" pitchFamily="66" charset="0"/>
              </a:rPr>
              <a:t>Echoism is the formation of words whose sound suggests their meaning, like </a:t>
            </a:r>
            <a:r>
              <a:rPr lang="en-US" sz="3200" b="1" dirty="0">
                <a:solidFill>
                  <a:srgbClr val="FF3300"/>
                </a:solidFill>
                <a:latin typeface="Comic Sans MS" pitchFamily="66" charset="0"/>
              </a:rPr>
              <a:t>hiss</a:t>
            </a:r>
            <a:r>
              <a:rPr lang="en-US" sz="3200" b="1" dirty="0">
                <a:latin typeface="Comic Sans MS" pitchFamily="66" charset="0"/>
              </a:rPr>
              <a:t> and </a:t>
            </a:r>
            <a:r>
              <a:rPr lang="en-US" sz="3200" b="1" dirty="0">
                <a:solidFill>
                  <a:srgbClr val="FF3300"/>
                </a:solidFill>
                <a:latin typeface="Comic Sans MS" pitchFamily="66" charset="0"/>
              </a:rPr>
              <a:t>quack</a:t>
            </a:r>
            <a:r>
              <a:rPr lang="en-US" sz="3200" b="1" dirty="0">
                <a:latin typeface="Comic Sans MS" pitchFamily="66" charset="0"/>
              </a:rPr>
              <a:t>, </a:t>
            </a:r>
            <a:r>
              <a:rPr lang="en-US" sz="3200" b="1" dirty="0" smtClean="0">
                <a:solidFill>
                  <a:srgbClr val="FF3300"/>
                </a:solidFill>
                <a:latin typeface="Comic Sans MS" pitchFamily="66" charset="0"/>
              </a:rPr>
              <a:t>whisper</a:t>
            </a:r>
            <a:r>
              <a:rPr lang="en-US" sz="3200" b="1" dirty="0" smtClean="0">
                <a:latin typeface="Comic Sans MS" pitchFamily="66" charset="0"/>
              </a:rPr>
              <a:t>…etc. The meaning is usually a sound, either natural such as the roar of a waterfall or artificial such as the clang of a bell. But the meaning may also be the creature that produces the sound, such as bobwhite. In literary studies, especially those related to poetry, you will probably see this process referred to as “onomatopoeia”.  </a:t>
            </a:r>
            <a:endParaRPr lang="en-US" sz="3200" b="1" dirty="0">
              <a:latin typeface="Comic Sans MS"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285728"/>
            <a:ext cx="7772400" cy="1143000"/>
          </a:xfrm>
        </p:spPr>
        <p:txBody>
          <a:bodyPr/>
          <a:lstStyle/>
          <a:p>
            <a:r>
              <a:rPr lang="en-US" dirty="0" smtClean="0">
                <a:latin typeface="Comic Sans MS" pitchFamily="66" charset="0"/>
              </a:rPr>
              <a:t>Ex. 10-1</a:t>
            </a:r>
            <a:endParaRPr lang="ar-SA" dirty="0">
              <a:latin typeface="Comic Sans MS" pitchFamily="66" charset="0"/>
            </a:endParaRPr>
          </a:p>
        </p:txBody>
      </p:sp>
      <p:sp>
        <p:nvSpPr>
          <p:cNvPr id="3" name="Content Placeholder 2"/>
          <p:cNvSpPr>
            <a:spLocks noGrp="1"/>
          </p:cNvSpPr>
          <p:nvPr>
            <p:ph sz="quarter" idx="1"/>
          </p:nvPr>
        </p:nvSpPr>
        <p:spPr/>
        <p:txBody>
          <a:bodyPr/>
          <a:lstStyle/>
          <a:p>
            <a:pPr algn="l">
              <a:buNone/>
            </a:pPr>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4000" b="1" dirty="0" smtClean="0">
                <a:solidFill>
                  <a:srgbClr val="000066"/>
                </a:solidFill>
                <a:latin typeface="Comic Sans MS" pitchFamily="66" charset="0"/>
              </a:rPr>
              <a:t>E.CLIPPING</a:t>
            </a:r>
            <a:endParaRPr lang="en-US" sz="4000" b="1" dirty="0">
              <a:solidFill>
                <a:srgbClr val="000066"/>
              </a:solidFill>
              <a:latin typeface="Comic Sans MS" pitchFamily="66" charset="0"/>
            </a:endParaRPr>
          </a:p>
        </p:txBody>
      </p:sp>
      <p:sp>
        <p:nvSpPr>
          <p:cNvPr id="62467" name="Rectangle 3"/>
          <p:cNvSpPr>
            <a:spLocks noGrp="1" noChangeArrowheads="1"/>
          </p:cNvSpPr>
          <p:nvPr>
            <p:ph type="body" idx="1"/>
          </p:nvPr>
        </p:nvSpPr>
        <p:spPr>
          <a:xfrm>
            <a:off x="1008063" y="2133600"/>
            <a:ext cx="8101012" cy="3886200"/>
          </a:xfrm>
        </p:spPr>
        <p:txBody>
          <a:bodyPr/>
          <a:lstStyle/>
          <a:p>
            <a:pPr algn="l">
              <a:buFont typeface="Wingdings" pitchFamily="2" charset="2"/>
              <a:buNone/>
            </a:pPr>
            <a:r>
              <a:rPr lang="en-US" sz="3400" b="1">
                <a:latin typeface="Comic Sans MS" pitchFamily="66" charset="0"/>
              </a:rPr>
              <a:t>Clipping means </a:t>
            </a:r>
            <a:r>
              <a:rPr lang="en-US" sz="3400" b="1">
                <a:solidFill>
                  <a:schemeClr val="accent1"/>
                </a:solidFill>
                <a:latin typeface="Comic Sans MS" pitchFamily="66" charset="0"/>
              </a:rPr>
              <a:t>cutting off</a:t>
            </a:r>
            <a:r>
              <a:rPr lang="en-US" sz="3400" b="1">
                <a:solidFill>
                  <a:schemeClr val="tx2"/>
                </a:solidFill>
                <a:latin typeface="Comic Sans MS" pitchFamily="66" charset="0"/>
              </a:rPr>
              <a:t> the beginning</a:t>
            </a:r>
            <a:r>
              <a:rPr lang="en-US" sz="3400" b="1">
                <a:latin typeface="Comic Sans MS" pitchFamily="66" charset="0"/>
              </a:rPr>
              <a:t> or </a:t>
            </a:r>
            <a:r>
              <a:rPr lang="en-US" sz="3400" b="1">
                <a:solidFill>
                  <a:schemeClr val="tx2"/>
                </a:solidFill>
                <a:latin typeface="Comic Sans MS" pitchFamily="66" charset="0"/>
              </a:rPr>
              <a:t>the end of a word</a:t>
            </a:r>
            <a:r>
              <a:rPr lang="en-US" sz="3400" b="1">
                <a:latin typeface="Comic Sans MS" pitchFamily="66" charset="0"/>
              </a:rPr>
              <a:t>, or </a:t>
            </a:r>
            <a:r>
              <a:rPr lang="en-US" sz="3400" b="1">
                <a:solidFill>
                  <a:schemeClr val="tx2"/>
                </a:solidFill>
                <a:latin typeface="Comic Sans MS" pitchFamily="66" charset="0"/>
              </a:rPr>
              <a:t>both</a:t>
            </a:r>
            <a:r>
              <a:rPr lang="en-US" sz="3400" b="1">
                <a:latin typeface="Comic Sans MS" pitchFamily="66" charset="0"/>
              </a:rPr>
              <a:t>, </a:t>
            </a:r>
            <a:r>
              <a:rPr lang="en-US" sz="3400" b="1">
                <a:solidFill>
                  <a:schemeClr val="tx2"/>
                </a:solidFill>
                <a:latin typeface="Comic Sans MS" pitchFamily="66" charset="0"/>
              </a:rPr>
              <a:t>leaving a part to stand for the whole</a:t>
            </a:r>
            <a:r>
              <a:rPr lang="en-US" sz="3400" b="1">
                <a:latin typeface="Comic Sans MS" pitchFamily="66" charset="0"/>
              </a:rPr>
              <a:t>. The resultant form is called a </a:t>
            </a:r>
            <a:r>
              <a:rPr lang="en-US" sz="3400" b="1">
                <a:solidFill>
                  <a:schemeClr val="accent1"/>
                </a:solidFill>
                <a:latin typeface="Comic Sans MS" pitchFamily="66" charset="0"/>
              </a:rPr>
              <a:t>clipped word</a:t>
            </a:r>
            <a:r>
              <a:rPr lang="en-US" sz="3400" b="1">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fade">
                                      <p:cBhvr>
                                        <p:cTn id="7" dur="2000"/>
                                        <p:tgtEl>
                                          <p:spTgt spid="62466"/>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iterate type="wd">
                                    <p:tmPct val="10000"/>
                                  </p:iterate>
                                  <p:childTnLst>
                                    <p:set>
                                      <p:cBhvr>
                                        <p:cTn id="11" dur="1" fill="hold">
                                          <p:stCondLst>
                                            <p:cond delay="0"/>
                                          </p:stCondLst>
                                        </p:cTn>
                                        <p:tgtEl>
                                          <p:spTgt spid="62467">
                                            <p:txEl>
                                              <p:pRg st="0" end="0"/>
                                            </p:txEl>
                                          </p:spTgt>
                                        </p:tgtEl>
                                        <p:attrNameLst>
                                          <p:attrName>style.visibility</p:attrName>
                                        </p:attrNameLst>
                                      </p:cBhvr>
                                      <p:to>
                                        <p:strVal val="visible"/>
                                      </p:to>
                                    </p:set>
                                    <p:anim calcmode="lin" valueType="num">
                                      <p:cBhvr>
                                        <p:cTn id="12" dur="1000" fill="hold"/>
                                        <p:tgtEl>
                                          <p:spTgt spid="62467">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6246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62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sz="4000">
                <a:solidFill>
                  <a:srgbClr val="000066"/>
                </a:solidFill>
                <a:latin typeface="Comic Sans MS" pitchFamily="66" charset="0"/>
              </a:rPr>
              <a:t>Cont.</a:t>
            </a:r>
          </a:p>
        </p:txBody>
      </p:sp>
      <p:sp>
        <p:nvSpPr>
          <p:cNvPr id="106499" name="Rectangle 3"/>
          <p:cNvSpPr>
            <a:spLocks noGrp="1" noChangeArrowheads="1"/>
          </p:cNvSpPr>
          <p:nvPr>
            <p:ph type="body" idx="1"/>
          </p:nvPr>
        </p:nvSpPr>
        <p:spPr>
          <a:xfrm>
            <a:off x="1008063" y="2133600"/>
            <a:ext cx="8101012" cy="3886200"/>
          </a:xfrm>
        </p:spPr>
        <p:txBody>
          <a:bodyPr/>
          <a:lstStyle/>
          <a:p>
            <a:pPr algn="l">
              <a:buFont typeface="Wingdings" pitchFamily="2" charset="2"/>
              <a:buNone/>
            </a:pPr>
            <a:r>
              <a:rPr lang="en-US" sz="3400" b="1">
                <a:latin typeface="Comic Sans MS" pitchFamily="66" charset="0"/>
              </a:rPr>
              <a:t>The clipped form is normally felt </a:t>
            </a:r>
            <a:r>
              <a:rPr lang="en-US" sz="3400" b="1" i="1">
                <a:solidFill>
                  <a:srgbClr val="000066"/>
                </a:solidFill>
                <a:latin typeface="Comic Sans MS" pitchFamily="66" charset="0"/>
              </a:rPr>
              <a:t>informal</a:t>
            </a:r>
            <a:r>
              <a:rPr lang="en-US" sz="3400" b="1">
                <a:latin typeface="Comic Sans MS" pitchFamily="66" charset="0"/>
              </a:rPr>
              <a:t>.</a:t>
            </a:r>
          </a:p>
          <a:p>
            <a:pPr algn="l">
              <a:buFont typeface="Wingdings" pitchFamily="2" charset="2"/>
              <a:buNone/>
            </a:pPr>
            <a:r>
              <a:rPr lang="en-US" sz="3400" b="1">
                <a:latin typeface="Comic Sans MS" pitchFamily="66" charset="0"/>
              </a:rPr>
              <a:t>For ex.</a:t>
            </a:r>
          </a:p>
          <a:p>
            <a:pPr algn="l">
              <a:buFont typeface="Wingdings" pitchFamily="2" charset="2"/>
              <a:buNone/>
            </a:pPr>
            <a:r>
              <a:rPr lang="en-US" sz="3400" b="1">
                <a:solidFill>
                  <a:srgbClr val="FF3300"/>
                </a:solidFill>
                <a:latin typeface="Comic Sans MS" pitchFamily="66" charset="0"/>
              </a:rPr>
              <a:t>Lab</a:t>
            </a:r>
            <a:r>
              <a:rPr lang="en-US" sz="3400" b="1">
                <a:latin typeface="Comic Sans MS" pitchFamily="66" charset="0"/>
              </a:rPr>
              <a:t>, </a:t>
            </a:r>
            <a:r>
              <a:rPr lang="en-US" sz="3400" b="1">
                <a:solidFill>
                  <a:srgbClr val="FF3300"/>
                </a:solidFill>
                <a:latin typeface="Comic Sans MS" pitchFamily="66" charset="0"/>
              </a:rPr>
              <a:t>prof</a:t>
            </a:r>
            <a:r>
              <a:rPr lang="en-US" sz="3400" b="1">
                <a:latin typeface="Comic Sans MS" pitchFamily="66" charset="0"/>
              </a:rPr>
              <a:t>, </a:t>
            </a:r>
            <a:r>
              <a:rPr lang="en-US" sz="3400" b="1">
                <a:solidFill>
                  <a:srgbClr val="FF3300"/>
                </a:solidFill>
                <a:latin typeface="Comic Sans MS" pitchFamily="66" charset="0"/>
              </a:rPr>
              <a:t>exam</a:t>
            </a:r>
            <a:r>
              <a:rPr lang="en-US" sz="3400" b="1">
                <a:latin typeface="Comic Sans MS" pitchFamily="66" charset="0"/>
              </a:rPr>
              <a:t>, </a:t>
            </a:r>
            <a:r>
              <a:rPr lang="en-US" sz="3400" b="1">
                <a:solidFill>
                  <a:srgbClr val="FF3300"/>
                </a:solidFill>
                <a:latin typeface="Comic Sans MS" pitchFamily="66" charset="0"/>
              </a:rPr>
              <a:t>mike</a:t>
            </a:r>
            <a:r>
              <a:rPr lang="en-US" sz="3400" b="1">
                <a:latin typeface="Comic Sans MS" pitchFamily="66" charset="0"/>
              </a:rPr>
              <a:t>…etc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2000"/>
                                        <p:tgtEl>
                                          <p:spTgt spid="106498"/>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iterate type="wd">
                                    <p:tmPct val="10000"/>
                                  </p:iterate>
                                  <p:childTnLst>
                                    <p:set>
                                      <p:cBhvr>
                                        <p:cTn id="11" dur="1" fill="hold">
                                          <p:stCondLst>
                                            <p:cond delay="0"/>
                                          </p:stCondLst>
                                        </p:cTn>
                                        <p:tgtEl>
                                          <p:spTgt spid="106499">
                                            <p:txEl>
                                              <p:pRg st="0" end="0"/>
                                            </p:txEl>
                                          </p:spTgt>
                                        </p:tgtEl>
                                        <p:attrNameLst>
                                          <p:attrName>style.visibility</p:attrName>
                                        </p:attrNameLst>
                                      </p:cBhvr>
                                      <p:to>
                                        <p:strVal val="visible"/>
                                      </p:to>
                                    </p:set>
                                    <p:anim calcmode="lin" valueType="num">
                                      <p:cBhvr>
                                        <p:cTn id="12" dur="1000" fill="hold"/>
                                        <p:tgtEl>
                                          <p:spTgt spid="106499">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106499">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0649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iterate type="wd">
                                    <p:tmPct val="10000"/>
                                  </p:iterate>
                                  <p:childTnLst>
                                    <p:set>
                                      <p:cBhvr>
                                        <p:cTn id="18" dur="1" fill="hold">
                                          <p:stCondLst>
                                            <p:cond delay="0"/>
                                          </p:stCondLst>
                                        </p:cTn>
                                        <p:tgtEl>
                                          <p:spTgt spid="106499">
                                            <p:txEl>
                                              <p:pRg st="1" end="1"/>
                                            </p:txEl>
                                          </p:spTgt>
                                        </p:tgtEl>
                                        <p:attrNameLst>
                                          <p:attrName>style.visibility</p:attrName>
                                        </p:attrNameLst>
                                      </p:cBhvr>
                                      <p:to>
                                        <p:strVal val="visible"/>
                                      </p:to>
                                    </p:set>
                                    <p:anim calcmode="lin" valueType="num">
                                      <p:cBhvr>
                                        <p:cTn id="19" dur="1000" fill="hold"/>
                                        <p:tgtEl>
                                          <p:spTgt spid="106499">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106499">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0649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iterate type="wd">
                                    <p:tmPct val="10000"/>
                                  </p:iterate>
                                  <p:childTnLst>
                                    <p:set>
                                      <p:cBhvr>
                                        <p:cTn id="25" dur="1" fill="hold">
                                          <p:stCondLst>
                                            <p:cond delay="0"/>
                                          </p:stCondLst>
                                        </p:cTn>
                                        <p:tgtEl>
                                          <p:spTgt spid="106499">
                                            <p:txEl>
                                              <p:pRg st="2" end="2"/>
                                            </p:txEl>
                                          </p:spTgt>
                                        </p:tgtEl>
                                        <p:attrNameLst>
                                          <p:attrName>style.visibility</p:attrName>
                                        </p:attrNameLst>
                                      </p:cBhvr>
                                      <p:to>
                                        <p:strVal val="visible"/>
                                      </p:to>
                                    </p:set>
                                    <p:anim calcmode="lin" valueType="num">
                                      <p:cBhvr>
                                        <p:cTn id="26" dur="1000" fill="hold"/>
                                        <p:tgtEl>
                                          <p:spTgt spid="106499">
                                            <p:txEl>
                                              <p:pRg st="2" end="2"/>
                                            </p:txEl>
                                          </p:spTgt>
                                        </p:tgtEl>
                                        <p:attrNameLst>
                                          <p:attrName>ppt_w</p:attrName>
                                        </p:attrNameLst>
                                      </p:cBhvr>
                                      <p:tavLst>
                                        <p:tav tm="0">
                                          <p:val>
                                            <p:strVal val="#ppt_w+.3"/>
                                          </p:val>
                                        </p:tav>
                                        <p:tav tm="100000">
                                          <p:val>
                                            <p:strVal val="#ppt_w"/>
                                          </p:val>
                                        </p:tav>
                                      </p:tavLst>
                                    </p:anim>
                                    <p:anim calcmode="lin" valueType="num">
                                      <p:cBhvr>
                                        <p:cTn id="27" dur="1000" fill="hold"/>
                                        <p:tgtEl>
                                          <p:spTgt spid="106499">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06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49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z="5000" b="0">
                <a:solidFill>
                  <a:srgbClr val="000066"/>
                </a:solidFill>
                <a:latin typeface="Comic Sans MS" pitchFamily="66" charset="0"/>
              </a:rPr>
              <a:t>Cont.</a:t>
            </a:r>
          </a:p>
        </p:txBody>
      </p:sp>
      <p:sp>
        <p:nvSpPr>
          <p:cNvPr id="63491" name="Rectangle 3"/>
          <p:cNvSpPr>
            <a:spLocks noGrp="1" noChangeArrowheads="1"/>
          </p:cNvSpPr>
          <p:nvPr>
            <p:ph type="body" idx="1"/>
          </p:nvPr>
        </p:nvSpPr>
        <p:spPr>
          <a:xfrm>
            <a:off x="323850" y="2103438"/>
            <a:ext cx="9144000" cy="1109662"/>
          </a:xfrm>
        </p:spPr>
        <p:txBody>
          <a:bodyPr/>
          <a:lstStyle/>
          <a:p>
            <a:pPr algn="l">
              <a:buFont typeface="Wingdings" pitchFamily="2" charset="2"/>
              <a:buNone/>
            </a:pPr>
            <a:r>
              <a:rPr lang="en-US" sz="3400" b="1" dirty="0">
                <a:latin typeface="Comic Sans MS" pitchFamily="66" charset="0"/>
              </a:rPr>
              <a:t>The shortening may occur </a:t>
            </a:r>
            <a:r>
              <a:rPr lang="en-US" sz="3400" b="1" dirty="0" smtClean="0">
                <a:latin typeface="Comic Sans MS" pitchFamily="66" charset="0"/>
              </a:rPr>
              <a:t>at:</a:t>
            </a:r>
            <a:endParaRPr lang="en-US" sz="3400" b="1" dirty="0">
              <a:latin typeface="Comic Sans MS" pitchFamily="66" charset="0"/>
            </a:endParaRPr>
          </a:p>
        </p:txBody>
      </p:sp>
      <p:sp>
        <p:nvSpPr>
          <p:cNvPr id="63492" name="Text Box 4"/>
          <p:cNvSpPr txBox="1">
            <a:spLocks noChangeArrowheads="1"/>
          </p:cNvSpPr>
          <p:nvPr/>
        </p:nvSpPr>
        <p:spPr bwMode="auto">
          <a:xfrm>
            <a:off x="533400" y="2932113"/>
            <a:ext cx="7200900" cy="641350"/>
          </a:xfrm>
          <a:prstGeom prst="rect">
            <a:avLst/>
          </a:prstGeom>
          <a:noFill/>
          <a:ln w="9525">
            <a:noFill/>
            <a:miter lim="800000"/>
            <a:headEnd/>
            <a:tailEnd/>
          </a:ln>
          <a:effectLst/>
        </p:spPr>
        <p:txBody>
          <a:bodyPr>
            <a:spAutoFit/>
          </a:bodyPr>
          <a:lstStyle/>
          <a:p>
            <a:pPr algn="l">
              <a:spcBef>
                <a:spcPct val="50000"/>
              </a:spcBef>
            </a:pPr>
            <a:r>
              <a:rPr lang="en-US" sz="3600" b="1" dirty="0">
                <a:latin typeface="Comic Sans MS" pitchFamily="66" charset="0"/>
              </a:rPr>
              <a:t>(a) The beginning of the word:</a:t>
            </a:r>
          </a:p>
        </p:txBody>
      </p:sp>
      <p:sp>
        <p:nvSpPr>
          <p:cNvPr id="63493" name="Text Box 5"/>
          <p:cNvSpPr txBox="1">
            <a:spLocks noChangeArrowheads="1"/>
          </p:cNvSpPr>
          <p:nvPr/>
        </p:nvSpPr>
        <p:spPr bwMode="auto">
          <a:xfrm>
            <a:off x="1752600" y="3724275"/>
            <a:ext cx="541020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Phone        telephone</a:t>
            </a:r>
          </a:p>
        </p:txBody>
      </p:sp>
      <p:sp>
        <p:nvSpPr>
          <p:cNvPr id="63494" name="Text Box 6"/>
          <p:cNvSpPr txBox="1">
            <a:spLocks noChangeArrowheads="1"/>
          </p:cNvSpPr>
          <p:nvPr/>
        </p:nvSpPr>
        <p:spPr bwMode="auto">
          <a:xfrm>
            <a:off x="1752600" y="4516438"/>
            <a:ext cx="739140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Plane </a:t>
            </a:r>
            <a:r>
              <a:rPr lang="en-US" sz="3600" b="1" dirty="0">
                <a:latin typeface="Comic Sans MS" pitchFamily="66" charset="0"/>
              </a:rPr>
              <a:t>        air</a:t>
            </a:r>
            <a:r>
              <a:rPr lang="en-US" sz="3600" b="1" dirty="0">
                <a:solidFill>
                  <a:srgbClr val="FF0000"/>
                </a:solidFill>
                <a:latin typeface="Comic Sans MS" pitchFamily="66" charset="0"/>
              </a:rPr>
              <a:t>plane</a:t>
            </a:r>
            <a:r>
              <a:rPr lang="en-US" sz="3600" b="1" dirty="0">
                <a:latin typeface="Comic Sans MS" pitchFamily="66" charset="0"/>
              </a:rPr>
              <a:t>, </a:t>
            </a:r>
            <a:r>
              <a:rPr lang="en-US" sz="3600" b="1" dirty="0" err="1">
                <a:latin typeface="Comic Sans MS" pitchFamily="66" charset="0"/>
              </a:rPr>
              <a:t>aero</a:t>
            </a:r>
            <a:r>
              <a:rPr lang="en-US" sz="3600" b="1" dirty="0" err="1">
                <a:solidFill>
                  <a:srgbClr val="FF0000"/>
                </a:solidFill>
                <a:latin typeface="Comic Sans MS" pitchFamily="66" charset="0"/>
              </a:rPr>
              <a:t>plane</a:t>
            </a:r>
            <a:endParaRPr lang="en-US" sz="3600" b="1" dirty="0">
              <a:solidFill>
                <a:srgbClr val="FF0000"/>
              </a:solidFill>
              <a:latin typeface="Comic Sans MS" pitchFamily="66" charset="0"/>
            </a:endParaRPr>
          </a:p>
        </p:txBody>
      </p:sp>
      <p:sp>
        <p:nvSpPr>
          <p:cNvPr id="63495" name="Text Box 7"/>
          <p:cNvSpPr txBox="1">
            <a:spLocks noChangeArrowheads="1"/>
          </p:cNvSpPr>
          <p:nvPr/>
        </p:nvSpPr>
        <p:spPr bwMode="auto">
          <a:xfrm>
            <a:off x="1763713" y="5334000"/>
            <a:ext cx="563880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Bus</a:t>
            </a:r>
            <a:r>
              <a:rPr lang="en-US" sz="3600" b="1" dirty="0">
                <a:solidFill>
                  <a:srgbClr val="66FF33"/>
                </a:solidFill>
                <a:latin typeface="Comic Sans MS" pitchFamily="66" charset="0"/>
              </a:rPr>
              <a:t>            </a:t>
            </a:r>
            <a:r>
              <a:rPr lang="en-US" sz="3600" b="1" dirty="0">
                <a:latin typeface="Comic Sans MS" pitchFamily="66" charset="0"/>
              </a:rPr>
              <a:t>omni</a:t>
            </a:r>
            <a:r>
              <a:rPr lang="en-US" sz="3600" b="1" dirty="0">
                <a:solidFill>
                  <a:srgbClr val="FF0000"/>
                </a:solidFill>
                <a:latin typeface="Comic Sans MS" pitchFamily="66" charset="0"/>
              </a:rPr>
              <a:t>bus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fade">
                                      <p:cBhvr>
                                        <p:cTn id="7" dur="2000"/>
                                        <p:tgtEl>
                                          <p:spTgt spid="63490"/>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iterate type="wd">
                                    <p:tmPct val="10000"/>
                                  </p:iterate>
                                  <p:childTnLst>
                                    <p:set>
                                      <p:cBhvr>
                                        <p:cTn id="11" dur="1" fill="hold">
                                          <p:stCondLst>
                                            <p:cond delay="0"/>
                                          </p:stCondLst>
                                        </p:cTn>
                                        <p:tgtEl>
                                          <p:spTgt spid="63491">
                                            <p:txEl>
                                              <p:pRg st="0" end="0"/>
                                            </p:txEl>
                                          </p:spTgt>
                                        </p:tgtEl>
                                        <p:attrNameLst>
                                          <p:attrName>style.visibility</p:attrName>
                                        </p:attrNameLst>
                                      </p:cBhvr>
                                      <p:to>
                                        <p:strVal val="visible"/>
                                      </p:to>
                                    </p:set>
                                    <p:anim calcmode="lin" valueType="num">
                                      <p:cBhvr>
                                        <p:cTn id="12" dur="1000" fill="hold"/>
                                        <p:tgtEl>
                                          <p:spTgt spid="63491">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63491">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6349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63492"/>
                                        </p:tgtEl>
                                        <p:attrNameLst>
                                          <p:attrName>style.visibility</p:attrName>
                                        </p:attrNameLst>
                                      </p:cBhvr>
                                      <p:to>
                                        <p:strVal val="visible"/>
                                      </p:to>
                                    </p:set>
                                    <p:anim calcmode="lin" valueType="num">
                                      <p:cBhvr>
                                        <p:cTn id="19" dur="500" fill="hold"/>
                                        <p:tgtEl>
                                          <p:spTgt spid="63492"/>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3492"/>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3492"/>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349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63493"/>
                                        </p:tgtEl>
                                        <p:attrNameLst>
                                          <p:attrName>style.visibility</p:attrName>
                                        </p:attrNameLst>
                                      </p:cBhvr>
                                      <p:to>
                                        <p:strVal val="visible"/>
                                      </p:to>
                                    </p:set>
                                    <p:animEffect transition="in" filter="fade">
                                      <p:cBhvr>
                                        <p:cTn id="27" dur="1000"/>
                                        <p:tgtEl>
                                          <p:spTgt spid="63493"/>
                                        </p:tgtEl>
                                      </p:cBhvr>
                                    </p:animEffect>
                                    <p:anim calcmode="lin" valueType="num">
                                      <p:cBhvr>
                                        <p:cTn id="28" dur="1000" fill="hold"/>
                                        <p:tgtEl>
                                          <p:spTgt spid="63493"/>
                                        </p:tgtEl>
                                        <p:attrNameLst>
                                          <p:attrName>ppt_x</p:attrName>
                                        </p:attrNameLst>
                                      </p:cBhvr>
                                      <p:tavLst>
                                        <p:tav tm="0">
                                          <p:val>
                                            <p:strVal val="#ppt_x"/>
                                          </p:val>
                                        </p:tav>
                                        <p:tav tm="100000">
                                          <p:val>
                                            <p:strVal val="#ppt_x"/>
                                          </p:val>
                                        </p:tav>
                                      </p:tavLst>
                                    </p:anim>
                                    <p:anim calcmode="lin" valueType="num">
                                      <p:cBhvr>
                                        <p:cTn id="29" dur="1000" fill="hold"/>
                                        <p:tgtEl>
                                          <p:spTgt spid="6349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63494"/>
                                        </p:tgtEl>
                                        <p:attrNameLst>
                                          <p:attrName>style.visibility</p:attrName>
                                        </p:attrNameLst>
                                      </p:cBhvr>
                                      <p:to>
                                        <p:strVal val="visible"/>
                                      </p:to>
                                    </p:set>
                                    <p:animEffect transition="in" filter="fade">
                                      <p:cBhvr>
                                        <p:cTn id="34" dur="1000"/>
                                        <p:tgtEl>
                                          <p:spTgt spid="63494"/>
                                        </p:tgtEl>
                                      </p:cBhvr>
                                    </p:animEffect>
                                    <p:anim calcmode="lin" valueType="num">
                                      <p:cBhvr>
                                        <p:cTn id="35" dur="1000" fill="hold"/>
                                        <p:tgtEl>
                                          <p:spTgt spid="63494"/>
                                        </p:tgtEl>
                                        <p:attrNameLst>
                                          <p:attrName>ppt_x</p:attrName>
                                        </p:attrNameLst>
                                      </p:cBhvr>
                                      <p:tavLst>
                                        <p:tav tm="0">
                                          <p:val>
                                            <p:strVal val="#ppt_x"/>
                                          </p:val>
                                        </p:tav>
                                        <p:tav tm="100000">
                                          <p:val>
                                            <p:strVal val="#ppt_x"/>
                                          </p:val>
                                        </p:tav>
                                      </p:tavLst>
                                    </p:anim>
                                    <p:anim calcmode="lin" valueType="num">
                                      <p:cBhvr>
                                        <p:cTn id="36" dur="1000" fill="hold"/>
                                        <p:tgtEl>
                                          <p:spTgt spid="6349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63495"/>
                                        </p:tgtEl>
                                        <p:attrNameLst>
                                          <p:attrName>style.visibility</p:attrName>
                                        </p:attrNameLst>
                                      </p:cBhvr>
                                      <p:to>
                                        <p:strVal val="visible"/>
                                      </p:to>
                                    </p:set>
                                    <p:animEffect transition="in" filter="fade">
                                      <p:cBhvr>
                                        <p:cTn id="41" dur="1000"/>
                                        <p:tgtEl>
                                          <p:spTgt spid="63495"/>
                                        </p:tgtEl>
                                      </p:cBhvr>
                                    </p:animEffect>
                                    <p:anim calcmode="lin" valueType="num">
                                      <p:cBhvr>
                                        <p:cTn id="42" dur="1000" fill="hold"/>
                                        <p:tgtEl>
                                          <p:spTgt spid="63495"/>
                                        </p:tgtEl>
                                        <p:attrNameLst>
                                          <p:attrName>ppt_x</p:attrName>
                                        </p:attrNameLst>
                                      </p:cBhvr>
                                      <p:tavLst>
                                        <p:tav tm="0">
                                          <p:val>
                                            <p:strVal val="#ppt_x"/>
                                          </p:val>
                                        </p:tav>
                                        <p:tav tm="100000">
                                          <p:val>
                                            <p:strVal val="#ppt_x"/>
                                          </p:val>
                                        </p:tav>
                                      </p:tavLst>
                                    </p:anim>
                                    <p:anim calcmode="lin" valueType="num">
                                      <p:cBhvr>
                                        <p:cTn id="43" dur="1000" fill="hold"/>
                                        <p:tgtEl>
                                          <p:spTgt spid="634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1" grpId="0" build="p"/>
      <p:bldP spid="63492" grpId="0"/>
      <p:bldP spid="63493" grpId="0"/>
      <p:bldP spid="63494" grpId="0"/>
      <p:bldP spid="6349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z="5000" b="0">
                <a:solidFill>
                  <a:srgbClr val="000066"/>
                </a:solidFill>
                <a:latin typeface="Comic Sans MS" pitchFamily="66" charset="0"/>
              </a:rPr>
              <a:t>Cont.</a:t>
            </a:r>
          </a:p>
        </p:txBody>
      </p:sp>
      <p:sp>
        <p:nvSpPr>
          <p:cNvPr id="64515" name="Rectangle 3"/>
          <p:cNvSpPr>
            <a:spLocks noGrp="1" noChangeArrowheads="1"/>
          </p:cNvSpPr>
          <p:nvPr>
            <p:ph type="body" idx="1"/>
          </p:nvPr>
        </p:nvSpPr>
        <p:spPr>
          <a:xfrm>
            <a:off x="827088" y="2125663"/>
            <a:ext cx="9144000" cy="1087437"/>
          </a:xfrm>
        </p:spPr>
        <p:txBody>
          <a:bodyPr>
            <a:normAutofit lnSpcReduction="10000"/>
          </a:bodyPr>
          <a:lstStyle/>
          <a:p>
            <a:pPr algn="l">
              <a:buFont typeface="Wingdings" pitchFamily="2" charset="2"/>
              <a:buNone/>
            </a:pPr>
            <a:r>
              <a:rPr lang="en-US" sz="3400" b="1"/>
              <a:t>(</a:t>
            </a:r>
            <a:r>
              <a:rPr lang="en-US" sz="3400" b="1">
                <a:latin typeface="Comic Sans MS" pitchFamily="66" charset="0"/>
              </a:rPr>
              <a:t>b) The end of the word (</a:t>
            </a:r>
            <a:r>
              <a:rPr lang="en-US" sz="3400" b="1">
                <a:solidFill>
                  <a:srgbClr val="FF0000"/>
                </a:solidFill>
                <a:latin typeface="Comic Sans MS" pitchFamily="66" charset="0"/>
              </a:rPr>
              <a:t>more               </a:t>
            </a:r>
            <a:r>
              <a:rPr lang="en-US" sz="3400" b="1">
                <a:latin typeface="Comic Sans MS" pitchFamily="66" charset="0"/>
              </a:rPr>
              <a:t>		       </a:t>
            </a:r>
            <a:r>
              <a:rPr lang="en-US" sz="3400" b="1">
                <a:solidFill>
                  <a:srgbClr val="FF0000"/>
                </a:solidFill>
                <a:latin typeface="Comic Sans MS" pitchFamily="66" charset="0"/>
              </a:rPr>
              <a:t>commonly</a:t>
            </a:r>
            <a:r>
              <a:rPr lang="en-US" sz="3400" b="1">
                <a:latin typeface="Comic Sans MS" pitchFamily="66" charset="0"/>
              </a:rPr>
              <a:t>):</a:t>
            </a:r>
          </a:p>
        </p:txBody>
      </p:sp>
      <p:sp>
        <p:nvSpPr>
          <p:cNvPr id="64516" name="Text Box 4"/>
          <p:cNvSpPr txBox="1">
            <a:spLocks noChangeArrowheads="1"/>
          </p:cNvSpPr>
          <p:nvPr/>
        </p:nvSpPr>
        <p:spPr bwMode="auto">
          <a:xfrm>
            <a:off x="1835150" y="3668713"/>
            <a:ext cx="5976938" cy="1128712"/>
          </a:xfrm>
          <a:prstGeom prst="rect">
            <a:avLst/>
          </a:prstGeom>
          <a:noFill/>
          <a:ln w="9525">
            <a:noFill/>
            <a:miter lim="800000"/>
            <a:headEnd/>
            <a:tailEnd/>
          </a:ln>
          <a:effectLst/>
        </p:spPr>
        <p:txBody>
          <a:bodyPr>
            <a:spAutoFit/>
          </a:bodyPr>
          <a:lstStyle/>
          <a:p>
            <a:pPr algn="l">
              <a:spcBef>
                <a:spcPct val="50000"/>
              </a:spcBef>
            </a:pPr>
            <a:r>
              <a:rPr lang="en-US" sz="3600" b="1" dirty="0">
                <a:solidFill>
                  <a:srgbClr val="3366FF"/>
                </a:solidFill>
                <a:latin typeface="Comic Sans MS" pitchFamily="66" charset="0"/>
              </a:rPr>
              <a:t>ad          ad</a:t>
            </a:r>
            <a:r>
              <a:rPr lang="en-US" sz="3600" b="1" dirty="0">
                <a:latin typeface="Comic Sans MS" pitchFamily="66" charset="0"/>
              </a:rPr>
              <a:t>vert(</a:t>
            </a:r>
            <a:r>
              <a:rPr lang="en-US" sz="3600" b="1" dirty="0" err="1">
                <a:latin typeface="Comic Sans MS" pitchFamily="66" charset="0"/>
              </a:rPr>
              <a:t>isment</a:t>
            </a:r>
            <a:r>
              <a:rPr lang="en-US" sz="3600" b="1" dirty="0">
                <a:latin typeface="Comic Sans MS" pitchFamily="66" charset="0"/>
              </a:rPr>
              <a:t>)</a:t>
            </a:r>
            <a:r>
              <a:rPr lang="en-US" sz="3200" dirty="0">
                <a:latin typeface="Comic Sans MS" pitchFamily="66" charset="0"/>
              </a:rPr>
              <a:t>  </a:t>
            </a:r>
          </a:p>
        </p:txBody>
      </p:sp>
      <p:sp>
        <p:nvSpPr>
          <p:cNvPr id="64517" name="Text Box 5"/>
          <p:cNvSpPr txBox="1">
            <a:spLocks noChangeArrowheads="1"/>
          </p:cNvSpPr>
          <p:nvPr/>
        </p:nvSpPr>
        <p:spPr bwMode="auto">
          <a:xfrm>
            <a:off x="1836738" y="4443413"/>
            <a:ext cx="554355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3366FF"/>
                </a:solidFill>
                <a:latin typeface="Comic Sans MS" pitchFamily="66" charset="0"/>
              </a:rPr>
              <a:t>photo       photo</a:t>
            </a:r>
            <a:r>
              <a:rPr lang="en-US" sz="3600" b="1" dirty="0">
                <a:latin typeface="Comic Sans MS" pitchFamily="66" charset="0"/>
              </a:rPr>
              <a:t>graph</a:t>
            </a:r>
          </a:p>
        </p:txBody>
      </p:sp>
      <p:sp>
        <p:nvSpPr>
          <p:cNvPr id="64518" name="Text Box 6"/>
          <p:cNvSpPr txBox="1">
            <a:spLocks noChangeArrowheads="1"/>
          </p:cNvSpPr>
          <p:nvPr/>
        </p:nvSpPr>
        <p:spPr bwMode="auto">
          <a:xfrm>
            <a:off x="1835150" y="5164138"/>
            <a:ext cx="7058025"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3366FF"/>
                </a:solidFill>
                <a:latin typeface="Comic Sans MS" pitchFamily="66" charset="0"/>
              </a:rPr>
              <a:t>exam       exam</a:t>
            </a:r>
            <a:r>
              <a:rPr lang="en-US" sz="3600" b="1" dirty="0">
                <a:latin typeface="Comic Sans MS" pitchFamily="66" charset="0"/>
              </a:rPr>
              <a:t>ination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fade">
                                      <p:cBhvr>
                                        <p:cTn id="7" dur="2000"/>
                                        <p:tgtEl>
                                          <p:spTgt spid="64514"/>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iterate type="wd">
                                    <p:tmPct val="10000"/>
                                  </p:iterate>
                                  <p:childTnLst>
                                    <p:set>
                                      <p:cBhvr>
                                        <p:cTn id="11" dur="1" fill="hold">
                                          <p:stCondLst>
                                            <p:cond delay="0"/>
                                          </p:stCondLst>
                                        </p:cTn>
                                        <p:tgtEl>
                                          <p:spTgt spid="64515">
                                            <p:txEl>
                                              <p:pRg st="0" end="0"/>
                                            </p:txEl>
                                          </p:spTgt>
                                        </p:tgtEl>
                                        <p:attrNameLst>
                                          <p:attrName>style.visibility</p:attrName>
                                        </p:attrNameLst>
                                      </p:cBhvr>
                                      <p:to>
                                        <p:strVal val="visible"/>
                                      </p:to>
                                    </p:set>
                                    <p:anim calcmode="lin" valueType="num">
                                      <p:cBhvr>
                                        <p:cTn id="12" dur="500" fill="hold"/>
                                        <p:tgtEl>
                                          <p:spTgt spid="6451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4515">
                                            <p:txEl>
                                              <p:pRg st="0" end="0"/>
                                            </p:txEl>
                                          </p:spTgt>
                                        </p:tgtEl>
                                        <p:attrNameLst>
                                          <p:attrName>ppt_h</p:attrName>
                                        </p:attrNameLst>
                                      </p:cBhvr>
                                      <p:tavLst>
                                        <p:tav tm="0">
                                          <p:val>
                                            <p:fltVal val="0"/>
                                          </p:val>
                                        </p:tav>
                                        <p:tav tm="100000">
                                          <p:val>
                                            <p:strVal val="#ppt_h"/>
                                          </p:val>
                                        </p:tav>
                                      </p:tavLst>
                                    </p:anim>
                                    <p:anim calcmode="lin" valueType="num">
                                      <p:cBhvr>
                                        <p:cTn id="14" dur="500" fill="hold"/>
                                        <p:tgtEl>
                                          <p:spTgt spid="64515">
                                            <p:txEl>
                                              <p:pRg st="0" end="0"/>
                                            </p:txEl>
                                          </p:spTgt>
                                        </p:tgtEl>
                                        <p:attrNameLst>
                                          <p:attrName>style.rotation</p:attrName>
                                        </p:attrNameLst>
                                      </p:cBhvr>
                                      <p:tavLst>
                                        <p:tav tm="0">
                                          <p:val>
                                            <p:fltVal val="360"/>
                                          </p:val>
                                        </p:tav>
                                        <p:tav tm="100000">
                                          <p:val>
                                            <p:fltVal val="0"/>
                                          </p:val>
                                        </p:tav>
                                      </p:tavLst>
                                    </p:anim>
                                    <p:animEffect transition="in" filter="fade">
                                      <p:cBhvr>
                                        <p:cTn id="15" dur="500"/>
                                        <p:tgtEl>
                                          <p:spTgt spid="645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4516"/>
                                        </p:tgtEl>
                                        <p:attrNameLst>
                                          <p:attrName>style.visibility</p:attrName>
                                        </p:attrNameLst>
                                      </p:cBhvr>
                                      <p:to>
                                        <p:strVal val="visible"/>
                                      </p:to>
                                    </p:set>
                                    <p:animEffect transition="in" filter="fade">
                                      <p:cBhvr>
                                        <p:cTn id="20" dur="1000"/>
                                        <p:tgtEl>
                                          <p:spTgt spid="64516"/>
                                        </p:tgtEl>
                                      </p:cBhvr>
                                    </p:animEffect>
                                    <p:anim calcmode="lin" valueType="num">
                                      <p:cBhvr>
                                        <p:cTn id="21" dur="1000" fill="hold"/>
                                        <p:tgtEl>
                                          <p:spTgt spid="64516"/>
                                        </p:tgtEl>
                                        <p:attrNameLst>
                                          <p:attrName>ppt_x</p:attrName>
                                        </p:attrNameLst>
                                      </p:cBhvr>
                                      <p:tavLst>
                                        <p:tav tm="0">
                                          <p:val>
                                            <p:strVal val="#ppt_x"/>
                                          </p:val>
                                        </p:tav>
                                        <p:tav tm="100000">
                                          <p:val>
                                            <p:strVal val="#ppt_x"/>
                                          </p:val>
                                        </p:tav>
                                      </p:tavLst>
                                    </p:anim>
                                    <p:anim calcmode="lin" valueType="num">
                                      <p:cBhvr>
                                        <p:cTn id="22" dur="1000" fill="hold"/>
                                        <p:tgtEl>
                                          <p:spTgt spid="6451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4517"/>
                                        </p:tgtEl>
                                        <p:attrNameLst>
                                          <p:attrName>style.visibility</p:attrName>
                                        </p:attrNameLst>
                                      </p:cBhvr>
                                      <p:to>
                                        <p:strVal val="visible"/>
                                      </p:to>
                                    </p:set>
                                    <p:animEffect transition="in" filter="fade">
                                      <p:cBhvr>
                                        <p:cTn id="27" dur="1000"/>
                                        <p:tgtEl>
                                          <p:spTgt spid="64517"/>
                                        </p:tgtEl>
                                      </p:cBhvr>
                                    </p:animEffect>
                                    <p:anim calcmode="lin" valueType="num">
                                      <p:cBhvr>
                                        <p:cTn id="28" dur="1000" fill="hold"/>
                                        <p:tgtEl>
                                          <p:spTgt spid="64517"/>
                                        </p:tgtEl>
                                        <p:attrNameLst>
                                          <p:attrName>ppt_x</p:attrName>
                                        </p:attrNameLst>
                                      </p:cBhvr>
                                      <p:tavLst>
                                        <p:tav tm="0">
                                          <p:val>
                                            <p:strVal val="#ppt_x"/>
                                          </p:val>
                                        </p:tav>
                                        <p:tav tm="100000">
                                          <p:val>
                                            <p:strVal val="#ppt_x"/>
                                          </p:val>
                                        </p:tav>
                                      </p:tavLst>
                                    </p:anim>
                                    <p:anim calcmode="lin" valueType="num">
                                      <p:cBhvr>
                                        <p:cTn id="29" dur="1000" fill="hold"/>
                                        <p:tgtEl>
                                          <p:spTgt spid="6451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64518"/>
                                        </p:tgtEl>
                                        <p:attrNameLst>
                                          <p:attrName>style.visibility</p:attrName>
                                        </p:attrNameLst>
                                      </p:cBhvr>
                                      <p:to>
                                        <p:strVal val="visible"/>
                                      </p:to>
                                    </p:set>
                                    <p:animEffect transition="in" filter="fade">
                                      <p:cBhvr>
                                        <p:cTn id="34" dur="1000"/>
                                        <p:tgtEl>
                                          <p:spTgt spid="64518"/>
                                        </p:tgtEl>
                                      </p:cBhvr>
                                    </p:animEffect>
                                    <p:anim calcmode="lin" valueType="num">
                                      <p:cBhvr>
                                        <p:cTn id="35" dur="1000" fill="hold"/>
                                        <p:tgtEl>
                                          <p:spTgt spid="64518"/>
                                        </p:tgtEl>
                                        <p:attrNameLst>
                                          <p:attrName>ppt_x</p:attrName>
                                        </p:attrNameLst>
                                      </p:cBhvr>
                                      <p:tavLst>
                                        <p:tav tm="0">
                                          <p:val>
                                            <p:strVal val="#ppt_x"/>
                                          </p:val>
                                        </p:tav>
                                        <p:tav tm="100000">
                                          <p:val>
                                            <p:strVal val="#ppt_x"/>
                                          </p:val>
                                        </p:tav>
                                      </p:tavLst>
                                    </p:anim>
                                    <p:anim calcmode="lin" valueType="num">
                                      <p:cBhvr>
                                        <p:cTn id="36" dur="1000" fill="hold"/>
                                        <p:tgtEl>
                                          <p:spTgt spid="645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5" grpId="0" build="p"/>
      <p:bldP spid="64516" grpId="0"/>
      <p:bldP spid="64517" grpId="0"/>
      <p:bldP spid="645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sz="5500" b="0">
                <a:solidFill>
                  <a:srgbClr val="000066"/>
                </a:solidFill>
                <a:latin typeface="Comic Sans MS" pitchFamily="66" charset="0"/>
              </a:rPr>
              <a:t>Cont.</a:t>
            </a:r>
          </a:p>
        </p:txBody>
      </p:sp>
      <p:sp>
        <p:nvSpPr>
          <p:cNvPr id="65539" name="Rectangle 3"/>
          <p:cNvSpPr>
            <a:spLocks noGrp="1" noChangeArrowheads="1"/>
          </p:cNvSpPr>
          <p:nvPr>
            <p:ph type="body" idx="1"/>
          </p:nvPr>
        </p:nvSpPr>
        <p:spPr>
          <a:xfrm>
            <a:off x="571472" y="2143116"/>
            <a:ext cx="8316912" cy="1136650"/>
          </a:xfrm>
        </p:spPr>
        <p:txBody>
          <a:bodyPr>
            <a:normAutofit/>
          </a:bodyPr>
          <a:lstStyle/>
          <a:p>
            <a:pPr algn="l">
              <a:lnSpc>
                <a:spcPct val="90000"/>
              </a:lnSpc>
              <a:buFont typeface="Wingdings" pitchFamily="2" charset="2"/>
              <a:buNone/>
            </a:pPr>
            <a:r>
              <a:rPr lang="en-US" sz="3400" b="1" dirty="0">
                <a:latin typeface="Comic Sans MS" pitchFamily="66" charset="0"/>
              </a:rPr>
              <a:t>( c) at both ends of </a:t>
            </a:r>
            <a:r>
              <a:rPr lang="en-US" sz="3400" b="1" dirty="0" smtClean="0">
                <a:latin typeface="Comic Sans MS" pitchFamily="66" charset="0"/>
              </a:rPr>
              <a:t>the word </a:t>
            </a:r>
            <a:r>
              <a:rPr lang="en-US" sz="3400" b="1" dirty="0">
                <a:latin typeface="Comic Sans MS" pitchFamily="66" charset="0"/>
              </a:rPr>
              <a:t>(</a:t>
            </a:r>
            <a:r>
              <a:rPr lang="en-US" sz="3400" b="1" dirty="0">
                <a:solidFill>
                  <a:srgbClr val="FF0000"/>
                </a:solidFill>
                <a:latin typeface="Comic Sans MS" pitchFamily="66" charset="0"/>
              </a:rPr>
              <a:t>not</a:t>
            </a:r>
            <a:r>
              <a:rPr lang="en-US" sz="3400" b="1" dirty="0">
                <a:latin typeface="Comic Sans MS" pitchFamily="66" charset="0"/>
              </a:rPr>
              <a:t> a </a:t>
            </a:r>
            <a:r>
              <a:rPr lang="en-US" sz="3400" b="1" dirty="0" smtClean="0">
                <a:latin typeface="Comic Sans MS" pitchFamily="66" charset="0"/>
              </a:rPr>
              <a:t>      common </a:t>
            </a:r>
            <a:r>
              <a:rPr lang="en-US" sz="3400" b="1" dirty="0">
                <a:latin typeface="Comic Sans MS" pitchFamily="66" charset="0"/>
              </a:rPr>
              <a:t>type </a:t>
            </a:r>
            <a:r>
              <a:rPr lang="en-US" sz="3400" b="1" dirty="0" smtClean="0">
                <a:latin typeface="Comic Sans MS" pitchFamily="66" charset="0"/>
              </a:rPr>
              <a:t>of clipping</a:t>
            </a:r>
            <a:r>
              <a:rPr lang="en-US" sz="3400" b="1" dirty="0">
                <a:latin typeface="Comic Sans MS" pitchFamily="66" charset="0"/>
              </a:rPr>
              <a:t>):</a:t>
            </a:r>
            <a:r>
              <a:rPr lang="en-US" dirty="0">
                <a:latin typeface="Comic Sans MS" pitchFamily="66" charset="0"/>
              </a:rPr>
              <a:t>        </a:t>
            </a:r>
          </a:p>
          <a:p>
            <a:pPr algn="l">
              <a:lnSpc>
                <a:spcPct val="90000"/>
              </a:lnSpc>
              <a:buFont typeface="Wingdings" pitchFamily="2" charset="2"/>
              <a:buNone/>
            </a:pPr>
            <a:endParaRPr lang="en-US" dirty="0">
              <a:latin typeface="Comic Sans MS" pitchFamily="66" charset="0"/>
            </a:endParaRPr>
          </a:p>
        </p:txBody>
      </p:sp>
      <p:sp>
        <p:nvSpPr>
          <p:cNvPr id="65540" name="Text Box 4"/>
          <p:cNvSpPr txBox="1">
            <a:spLocks noChangeArrowheads="1"/>
          </p:cNvSpPr>
          <p:nvPr/>
        </p:nvSpPr>
        <p:spPr bwMode="auto">
          <a:xfrm>
            <a:off x="1692275" y="4227513"/>
            <a:ext cx="554355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Flu    </a:t>
            </a:r>
            <a:r>
              <a:rPr lang="en-US" sz="3600" b="1" dirty="0">
                <a:latin typeface="Comic Sans MS" pitchFamily="66" charset="0"/>
              </a:rPr>
              <a:t>   in</a:t>
            </a:r>
            <a:r>
              <a:rPr lang="en-US" sz="3600" b="1" dirty="0">
                <a:solidFill>
                  <a:srgbClr val="FF0000"/>
                </a:solidFill>
                <a:latin typeface="Comic Sans MS" pitchFamily="66" charset="0"/>
              </a:rPr>
              <a:t>flu</a:t>
            </a:r>
            <a:r>
              <a:rPr lang="en-US" sz="3600" b="1" dirty="0">
                <a:latin typeface="Comic Sans MS" pitchFamily="66" charset="0"/>
              </a:rPr>
              <a:t>enza</a:t>
            </a:r>
          </a:p>
        </p:txBody>
      </p:sp>
      <p:sp>
        <p:nvSpPr>
          <p:cNvPr id="65541" name="Text Box 5"/>
          <p:cNvSpPr txBox="1">
            <a:spLocks noChangeArrowheads="1"/>
          </p:cNvSpPr>
          <p:nvPr/>
        </p:nvSpPr>
        <p:spPr bwMode="auto">
          <a:xfrm>
            <a:off x="1692275" y="5595938"/>
            <a:ext cx="7451725"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Fridge   </a:t>
            </a:r>
            <a:r>
              <a:rPr lang="en-US" sz="3600" b="1" dirty="0">
                <a:latin typeface="Comic Sans MS" pitchFamily="66" charset="0"/>
              </a:rPr>
              <a:t>re</a:t>
            </a:r>
            <a:r>
              <a:rPr lang="en-US" sz="3600" b="1" dirty="0">
                <a:solidFill>
                  <a:srgbClr val="FF0000"/>
                </a:solidFill>
                <a:latin typeface="Comic Sans MS" pitchFamily="66" charset="0"/>
              </a:rPr>
              <a:t>frige</a:t>
            </a:r>
            <a:r>
              <a:rPr lang="en-US" sz="3600" b="1" dirty="0">
                <a:latin typeface="Comic Sans MS" pitchFamily="66" charset="0"/>
              </a:rPr>
              <a:t>rator (esp. </a:t>
            </a:r>
            <a:r>
              <a:rPr lang="en-US" sz="3600" b="1" dirty="0" err="1">
                <a:latin typeface="Comic Sans MS" pitchFamily="66" charset="0"/>
              </a:rPr>
              <a:t>BrE</a:t>
            </a:r>
            <a:r>
              <a:rPr lang="en-US" sz="3600" b="1" dirty="0">
                <a:latin typeface="Comic Sans MS" pitchFamily="66"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fade">
                                      <p:cBhvr>
                                        <p:cTn id="7" dur="2000"/>
                                        <p:tgtEl>
                                          <p:spTgt spid="6553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65539">
                                            <p:txEl>
                                              <p:pRg st="0" end="0"/>
                                            </p:txEl>
                                          </p:spTgt>
                                        </p:tgtEl>
                                        <p:attrNameLst>
                                          <p:attrName>style.visibility</p:attrName>
                                        </p:attrNameLst>
                                      </p:cBhvr>
                                      <p:to>
                                        <p:strVal val="visible"/>
                                      </p:to>
                                    </p:set>
                                    <p:anim calcmode="lin" valueType="num">
                                      <p:cBhvr>
                                        <p:cTn id="12" dur="500" fill="hold"/>
                                        <p:tgtEl>
                                          <p:spTgt spid="6553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553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34" presetClass="entr" presetSubtype="0" fill="hold" grpId="0" nodeType="clickEffect">
                                  <p:stCondLst>
                                    <p:cond delay="0"/>
                                  </p:stCondLst>
                                  <p:iterate type="wd">
                                    <p:tmPct val="10000"/>
                                  </p:iterate>
                                  <p:childTnLst>
                                    <p:set>
                                      <p:cBhvr>
                                        <p:cTn id="17" dur="1" fill="hold">
                                          <p:stCondLst>
                                            <p:cond delay="0"/>
                                          </p:stCondLst>
                                        </p:cTn>
                                        <p:tgtEl>
                                          <p:spTgt spid="65540"/>
                                        </p:tgtEl>
                                        <p:attrNameLst>
                                          <p:attrName>style.visibility</p:attrName>
                                        </p:attrNameLst>
                                      </p:cBhvr>
                                      <p:to>
                                        <p:strVal val="visible"/>
                                      </p:to>
                                    </p:set>
                                    <p:anim from="(-#ppt_w/2)" to="(#ppt_x)" calcmode="lin" valueType="num">
                                      <p:cBhvr>
                                        <p:cTn id="18" dur="600" fill="hold">
                                          <p:stCondLst>
                                            <p:cond delay="0"/>
                                          </p:stCondLst>
                                        </p:cTn>
                                        <p:tgtEl>
                                          <p:spTgt spid="65540"/>
                                        </p:tgtEl>
                                        <p:attrNameLst>
                                          <p:attrName>ppt_x</p:attrName>
                                        </p:attrNameLst>
                                      </p:cBhvr>
                                    </p:anim>
                                    <p:anim from="0" to="-1.0" calcmode="lin" valueType="num">
                                      <p:cBhvr>
                                        <p:cTn id="19" dur="200" decel="50000" autoRev="1" fill="hold">
                                          <p:stCondLst>
                                            <p:cond delay="600"/>
                                          </p:stCondLst>
                                        </p:cTn>
                                        <p:tgtEl>
                                          <p:spTgt spid="65540"/>
                                        </p:tgtEl>
                                        <p:attrNameLst>
                                          <p:attrName>xshear</p:attrName>
                                        </p:attrNameLst>
                                      </p:cBhvr>
                                    </p:anim>
                                    <p:animScale>
                                      <p:cBhvr>
                                        <p:cTn id="20" dur="200" decel="100000" autoRev="1" fill="hold">
                                          <p:stCondLst>
                                            <p:cond delay="600"/>
                                          </p:stCondLst>
                                        </p:cTn>
                                        <p:tgtEl>
                                          <p:spTgt spid="65540"/>
                                        </p:tgtEl>
                                      </p:cBhvr>
                                      <p:from x="100000" y="100000"/>
                                      <p:to x="80000" y="100000"/>
                                    </p:animScale>
                                    <p:anim by="(#ppt_h/3+#ppt_w*0.1)" calcmode="lin" valueType="num">
                                      <p:cBhvr additive="sum">
                                        <p:cTn id="21" dur="200" decel="100000" autoRev="1" fill="hold">
                                          <p:stCondLst>
                                            <p:cond delay="600"/>
                                          </p:stCondLst>
                                        </p:cTn>
                                        <p:tgtEl>
                                          <p:spTgt spid="65540"/>
                                        </p:tgtEl>
                                        <p:attrNameLst>
                                          <p:attrName>ppt_x</p:attrName>
                                        </p:attrNameLst>
                                      </p:cBhvr>
                                    </p:anim>
                                  </p:childTnLst>
                                </p:cTn>
                              </p:par>
                            </p:childTnLst>
                          </p:cTn>
                        </p:par>
                      </p:childTnLst>
                    </p:cTn>
                  </p:par>
                  <p:par>
                    <p:cTn id="22" fill="hold">
                      <p:stCondLst>
                        <p:cond delay="indefinite"/>
                      </p:stCondLst>
                      <p:childTnLst>
                        <p:par>
                          <p:cTn id="23" fill="hold">
                            <p:stCondLst>
                              <p:cond delay="0"/>
                            </p:stCondLst>
                            <p:childTnLst>
                              <p:par>
                                <p:cTn id="24" presetID="34" presetClass="entr" presetSubtype="0" fill="hold" grpId="0" nodeType="clickEffect">
                                  <p:stCondLst>
                                    <p:cond delay="0"/>
                                  </p:stCondLst>
                                  <p:iterate type="wd">
                                    <p:tmPct val="10000"/>
                                  </p:iterate>
                                  <p:childTnLst>
                                    <p:set>
                                      <p:cBhvr>
                                        <p:cTn id="25" dur="1" fill="hold">
                                          <p:stCondLst>
                                            <p:cond delay="0"/>
                                          </p:stCondLst>
                                        </p:cTn>
                                        <p:tgtEl>
                                          <p:spTgt spid="65541"/>
                                        </p:tgtEl>
                                        <p:attrNameLst>
                                          <p:attrName>style.visibility</p:attrName>
                                        </p:attrNameLst>
                                      </p:cBhvr>
                                      <p:to>
                                        <p:strVal val="visible"/>
                                      </p:to>
                                    </p:set>
                                    <p:anim from="(-#ppt_w/2)" to="(#ppt_x)" calcmode="lin" valueType="num">
                                      <p:cBhvr>
                                        <p:cTn id="26" dur="600" fill="hold">
                                          <p:stCondLst>
                                            <p:cond delay="0"/>
                                          </p:stCondLst>
                                        </p:cTn>
                                        <p:tgtEl>
                                          <p:spTgt spid="65541"/>
                                        </p:tgtEl>
                                        <p:attrNameLst>
                                          <p:attrName>ppt_x</p:attrName>
                                        </p:attrNameLst>
                                      </p:cBhvr>
                                    </p:anim>
                                    <p:anim from="0" to="-1.0" calcmode="lin" valueType="num">
                                      <p:cBhvr>
                                        <p:cTn id="27" dur="200" decel="50000" autoRev="1" fill="hold">
                                          <p:stCondLst>
                                            <p:cond delay="600"/>
                                          </p:stCondLst>
                                        </p:cTn>
                                        <p:tgtEl>
                                          <p:spTgt spid="65541"/>
                                        </p:tgtEl>
                                        <p:attrNameLst>
                                          <p:attrName>xshear</p:attrName>
                                        </p:attrNameLst>
                                      </p:cBhvr>
                                    </p:anim>
                                    <p:animScale>
                                      <p:cBhvr>
                                        <p:cTn id="28" dur="200" decel="100000" autoRev="1" fill="hold">
                                          <p:stCondLst>
                                            <p:cond delay="600"/>
                                          </p:stCondLst>
                                        </p:cTn>
                                        <p:tgtEl>
                                          <p:spTgt spid="65541"/>
                                        </p:tgtEl>
                                      </p:cBhvr>
                                      <p:from x="100000" y="100000"/>
                                      <p:to x="80000" y="100000"/>
                                    </p:animScale>
                                    <p:anim by="(#ppt_h/3+#ppt_w*0.1)" calcmode="lin" valueType="num">
                                      <p:cBhvr additive="sum">
                                        <p:cTn id="29" dur="200" decel="100000" autoRev="1" fill="hold">
                                          <p:stCondLst>
                                            <p:cond delay="600"/>
                                          </p:stCondLst>
                                        </p:cTn>
                                        <p:tgtEl>
                                          <p:spTgt spid="6554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9" grpId="0" build="p"/>
      <p:bldP spid="65540" grpId="0"/>
      <p:bldP spid="6554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10-2</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Ex.10-3</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10-4</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z="4000" b="1" dirty="0" smtClean="0">
                <a:solidFill>
                  <a:schemeClr val="tx1"/>
                </a:solidFill>
                <a:effectLst>
                  <a:outerShdw blurRad="38100" dist="38100" dir="2700000" algn="tl">
                    <a:srgbClr val="C0C0C0"/>
                  </a:outerShdw>
                </a:effectLst>
                <a:latin typeface="Comic Sans MS" pitchFamily="66" charset="0"/>
              </a:rPr>
              <a:t>F. </a:t>
            </a:r>
            <a:r>
              <a:rPr lang="en-US" sz="4000" b="1" dirty="0">
                <a:solidFill>
                  <a:schemeClr val="tx1"/>
                </a:solidFill>
                <a:effectLst>
                  <a:outerShdw blurRad="38100" dist="38100" dir="2700000" algn="tl">
                    <a:srgbClr val="C0C0C0"/>
                  </a:outerShdw>
                </a:effectLst>
                <a:latin typeface="Comic Sans MS" pitchFamily="66" charset="0"/>
              </a:rPr>
              <a:t>ACRONYMY</a:t>
            </a:r>
          </a:p>
        </p:txBody>
      </p:sp>
      <p:sp>
        <p:nvSpPr>
          <p:cNvPr id="108547" name="Rectangle 3"/>
          <p:cNvSpPr>
            <a:spLocks noGrp="1" noChangeArrowheads="1"/>
          </p:cNvSpPr>
          <p:nvPr>
            <p:ph type="body" idx="1"/>
          </p:nvPr>
        </p:nvSpPr>
        <p:spPr>
          <a:xfrm>
            <a:off x="214346" y="1857364"/>
            <a:ext cx="9144000" cy="4876800"/>
          </a:xfrm>
        </p:spPr>
        <p:txBody>
          <a:bodyPr/>
          <a:lstStyle/>
          <a:p>
            <a:pPr algn="l">
              <a:buFont typeface="Wingdings" pitchFamily="2" charset="2"/>
              <a:buNone/>
            </a:pPr>
            <a:r>
              <a:rPr lang="en-US" sz="3400" b="1" dirty="0">
                <a:effectLst>
                  <a:outerShdw blurRad="38100" dist="38100" dir="2700000" algn="tl">
                    <a:srgbClr val="C0C0C0"/>
                  </a:outerShdw>
                </a:effectLst>
                <a:latin typeface="Comic Sans MS" pitchFamily="66" charset="0"/>
              </a:rPr>
              <a:t>Acronyms are words formed from the </a:t>
            </a:r>
            <a:r>
              <a:rPr lang="en-US" sz="3400" b="1" i="1" dirty="0">
                <a:solidFill>
                  <a:srgbClr val="FF0000"/>
                </a:solidFill>
                <a:effectLst>
                  <a:outerShdw blurRad="38100" dist="38100" dir="2700000" algn="tl">
                    <a:srgbClr val="C0C0C0"/>
                  </a:outerShdw>
                </a:effectLst>
                <a:latin typeface="Comic Sans MS" pitchFamily="66" charset="0"/>
              </a:rPr>
              <a:t>initial letters </a:t>
            </a:r>
            <a:r>
              <a:rPr lang="en-US" sz="3400" b="1" dirty="0">
                <a:effectLst>
                  <a:outerShdw blurRad="38100" dist="38100" dir="2700000" algn="tl">
                    <a:srgbClr val="C0C0C0"/>
                  </a:outerShdw>
                </a:effectLst>
                <a:latin typeface="Comic Sans MS" pitchFamily="66" charset="0"/>
              </a:rPr>
              <a:t>( or larger parts) of words that make up a descriptive phrase or a proper name. New acronyms are freely produced in Modern English, particularly for names of organizations. There are two main types: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fade">
                                      <p:cBhvr>
                                        <p:cTn id="7" dur="2000"/>
                                        <p:tgtEl>
                                          <p:spTgt spid="108546"/>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iterate type="wd">
                                    <p:tmPct val="10000"/>
                                  </p:iterate>
                                  <p:childTnLst>
                                    <p:set>
                                      <p:cBhvr>
                                        <p:cTn id="11" dur="1" fill="hold">
                                          <p:stCondLst>
                                            <p:cond delay="0"/>
                                          </p:stCondLst>
                                        </p:cTn>
                                        <p:tgtEl>
                                          <p:spTgt spid="108547">
                                            <p:txEl>
                                              <p:pRg st="0" end="0"/>
                                            </p:txEl>
                                          </p:spTgt>
                                        </p:tgtEl>
                                        <p:attrNameLst>
                                          <p:attrName>style.visibility</p:attrName>
                                        </p:attrNameLst>
                                      </p:cBhvr>
                                      <p:to>
                                        <p:strVal val="visible"/>
                                      </p:to>
                                    </p:set>
                                    <p:anim calcmode="lin" valueType="num">
                                      <p:cBhvr>
                                        <p:cTn id="12" dur="1000" fill="hold"/>
                                        <p:tgtEl>
                                          <p:spTgt spid="108547">
                                            <p:txEl>
                                              <p:pRg st="0" end="0"/>
                                            </p:txEl>
                                          </p:spTgt>
                                        </p:tgtEl>
                                        <p:attrNameLst>
                                          <p:attrName>ppt_x</p:attrName>
                                        </p:attrNameLst>
                                      </p:cBhvr>
                                      <p:tavLst>
                                        <p:tav tm="0">
                                          <p:val>
                                            <p:strVal val="#ppt_x-.2"/>
                                          </p:val>
                                        </p:tav>
                                        <p:tav tm="100000">
                                          <p:val>
                                            <p:strVal val="#ppt_x"/>
                                          </p:val>
                                        </p:tav>
                                      </p:tavLst>
                                    </p:anim>
                                    <p:anim calcmode="lin" valueType="num">
                                      <p:cBhvr>
                                        <p:cTn id="13" dur="1000" fill="hold"/>
                                        <p:tgtEl>
                                          <p:spTgt spid="10854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85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108547"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4000">
                <a:solidFill>
                  <a:schemeClr val="tx1"/>
                </a:solidFill>
                <a:effectLst>
                  <a:outerShdw blurRad="38100" dist="38100" dir="2700000" algn="tl">
                    <a:srgbClr val="C0C0C0"/>
                  </a:outerShdw>
                </a:effectLst>
                <a:latin typeface="Comic Sans MS" pitchFamily="66" charset="0"/>
              </a:rPr>
              <a:t>Cont.</a:t>
            </a:r>
          </a:p>
        </p:txBody>
      </p:sp>
      <p:sp>
        <p:nvSpPr>
          <p:cNvPr id="109571" name="Rectangle 3"/>
          <p:cNvSpPr>
            <a:spLocks noGrp="1" noChangeArrowheads="1"/>
          </p:cNvSpPr>
          <p:nvPr>
            <p:ph type="body" idx="1"/>
          </p:nvPr>
        </p:nvSpPr>
        <p:spPr>
          <a:xfrm>
            <a:off x="179388" y="1773238"/>
            <a:ext cx="8964612" cy="5084762"/>
          </a:xfrm>
        </p:spPr>
        <p:txBody>
          <a:bodyPr/>
          <a:lstStyle/>
          <a:p>
            <a:pPr algn="l">
              <a:buFont typeface="Wingdings" pitchFamily="2" charset="2"/>
              <a:buNone/>
            </a:pPr>
            <a:r>
              <a:rPr lang="en-US" sz="3400" b="1">
                <a:effectLst>
                  <a:outerShdw blurRad="38100" dist="38100" dir="2700000" algn="tl">
                    <a:srgbClr val="C0C0C0"/>
                  </a:outerShdw>
                </a:effectLst>
                <a:latin typeface="Comic Sans MS" pitchFamily="66" charset="0"/>
              </a:rPr>
              <a:t>(1) Acronyms which are pronounced as sequences of letters can be called “alphabetisms” .</a:t>
            </a:r>
          </a:p>
          <a:p>
            <a:pPr algn="l">
              <a:buFont typeface="Wingdings" pitchFamily="2" charset="2"/>
              <a:buNone/>
            </a:pPr>
            <a:r>
              <a:rPr lang="en-US" sz="3400" b="1">
                <a:effectLst>
                  <a:outerShdw blurRad="38100" dist="38100" dir="2700000" algn="tl">
                    <a:srgbClr val="C0C0C0"/>
                  </a:outerShdw>
                </a:effectLst>
                <a:latin typeface="Comic Sans MS" pitchFamily="66" charset="0"/>
              </a:rPr>
              <a:t>(a) The letters represent full words: </a:t>
            </a:r>
          </a:p>
          <a:p>
            <a:pPr algn="l">
              <a:buFont typeface="Wingdings" pitchFamily="2" charset="2"/>
              <a:buNone/>
            </a:pPr>
            <a:r>
              <a:rPr lang="en-US" sz="3400" b="1">
                <a:effectLst>
                  <a:outerShdw blurRad="38100" dist="38100" dir="2700000" algn="tl">
                    <a:srgbClr val="C0C0C0"/>
                  </a:outerShdw>
                </a:effectLst>
                <a:latin typeface="Comic Sans MS" pitchFamily="66" charset="0"/>
              </a:rPr>
              <a:t>          </a:t>
            </a:r>
            <a:r>
              <a:rPr lang="en-US" sz="3400" b="1">
                <a:solidFill>
                  <a:srgbClr val="FF0000"/>
                </a:solidFill>
                <a:effectLst>
                  <a:outerShdw blurRad="38100" dist="38100" dir="2700000" algn="tl">
                    <a:srgbClr val="C0C0C0"/>
                  </a:outerShdw>
                </a:effectLst>
                <a:latin typeface="Comic Sans MS" pitchFamily="66" charset="0"/>
              </a:rPr>
              <a:t>C.O.D.</a:t>
            </a:r>
            <a:r>
              <a:rPr lang="en-US" sz="3400" b="1">
                <a:effectLst>
                  <a:outerShdw blurRad="38100" dist="38100" dir="2700000" algn="tl">
                    <a:srgbClr val="C0C0C0"/>
                  </a:outerShdw>
                </a:effectLst>
                <a:latin typeface="Comic Sans MS" pitchFamily="66" charset="0"/>
              </a:rPr>
              <a:t>   </a:t>
            </a:r>
            <a:r>
              <a:rPr lang="en-US" sz="3400" b="1">
                <a:solidFill>
                  <a:srgbClr val="FF3300"/>
                </a:solidFill>
                <a:effectLst>
                  <a:outerShdw blurRad="38100" dist="38100" dir="2700000" algn="tl">
                    <a:srgbClr val="C0C0C0"/>
                  </a:outerShdw>
                </a:effectLst>
                <a:latin typeface="Comic Sans MS" pitchFamily="66" charset="0"/>
              </a:rPr>
              <a:t>C</a:t>
            </a:r>
            <a:r>
              <a:rPr lang="en-US" sz="3400" b="1">
                <a:effectLst>
                  <a:outerShdw blurRad="38100" dist="38100" dir="2700000" algn="tl">
                    <a:srgbClr val="C0C0C0"/>
                  </a:outerShdw>
                </a:effectLst>
                <a:latin typeface="Comic Sans MS" pitchFamily="66" charset="0"/>
              </a:rPr>
              <a:t>ash </a:t>
            </a:r>
            <a:r>
              <a:rPr lang="en-US" sz="3400" b="1">
                <a:solidFill>
                  <a:srgbClr val="FF3300"/>
                </a:solidFill>
                <a:effectLst>
                  <a:outerShdw blurRad="38100" dist="38100" dir="2700000" algn="tl">
                    <a:srgbClr val="C0C0C0"/>
                  </a:outerShdw>
                </a:effectLst>
                <a:latin typeface="Comic Sans MS" pitchFamily="66" charset="0"/>
              </a:rPr>
              <a:t>o</a:t>
            </a:r>
            <a:r>
              <a:rPr lang="en-US" sz="3400" b="1">
                <a:effectLst>
                  <a:outerShdw blurRad="38100" dist="38100" dir="2700000" algn="tl">
                    <a:srgbClr val="C0C0C0"/>
                  </a:outerShdw>
                </a:effectLst>
                <a:latin typeface="Comic Sans MS" pitchFamily="66" charset="0"/>
              </a:rPr>
              <a:t>n </a:t>
            </a:r>
            <a:r>
              <a:rPr lang="en-US" sz="3400" b="1">
                <a:solidFill>
                  <a:srgbClr val="FF3300"/>
                </a:solidFill>
                <a:effectLst>
                  <a:outerShdw blurRad="38100" dist="38100" dir="2700000" algn="tl">
                    <a:srgbClr val="C0C0C0"/>
                  </a:outerShdw>
                </a:effectLst>
                <a:latin typeface="Comic Sans MS" pitchFamily="66" charset="0"/>
              </a:rPr>
              <a:t>d</a:t>
            </a:r>
            <a:r>
              <a:rPr lang="en-US" sz="3400" b="1">
                <a:effectLst>
                  <a:outerShdw blurRad="38100" dist="38100" dir="2700000" algn="tl">
                    <a:srgbClr val="C0C0C0"/>
                  </a:outerShdw>
                </a:effectLst>
                <a:latin typeface="Comic Sans MS" pitchFamily="66" charset="0"/>
              </a:rPr>
              <a:t>elivery</a:t>
            </a:r>
          </a:p>
          <a:p>
            <a:pPr algn="l">
              <a:buFont typeface="Wingdings" pitchFamily="2" charset="2"/>
              <a:buNone/>
            </a:pPr>
            <a:r>
              <a:rPr lang="en-US" sz="3400" b="1">
                <a:effectLst>
                  <a:outerShdw blurRad="38100" dist="38100" dir="2700000" algn="tl">
                    <a:srgbClr val="C0C0C0"/>
                  </a:outerShdw>
                </a:effectLst>
                <a:latin typeface="Comic Sans MS" pitchFamily="66" charset="0"/>
              </a:rPr>
              <a:t>  </a:t>
            </a:r>
            <a:r>
              <a:rPr lang="en-US" sz="3400" b="1">
                <a:solidFill>
                  <a:srgbClr val="FF0000"/>
                </a:solidFill>
                <a:effectLst>
                  <a:outerShdw blurRad="38100" dist="38100" dir="2700000" algn="tl">
                    <a:srgbClr val="C0C0C0"/>
                  </a:outerShdw>
                </a:effectLst>
                <a:latin typeface="Comic Sans MS" pitchFamily="66" charset="0"/>
              </a:rPr>
              <a:t>FBI </a:t>
            </a:r>
            <a:r>
              <a:rPr lang="en-US" sz="3400" b="1">
                <a:effectLst>
                  <a:outerShdw blurRad="38100" dist="38100" dir="2700000" algn="tl">
                    <a:srgbClr val="C0C0C0"/>
                  </a:outerShdw>
                </a:effectLst>
                <a:latin typeface="Comic Sans MS" pitchFamily="66" charset="0"/>
              </a:rPr>
              <a:t>      </a:t>
            </a:r>
            <a:r>
              <a:rPr lang="en-US" sz="3400" b="1">
                <a:solidFill>
                  <a:srgbClr val="FF3300"/>
                </a:solidFill>
                <a:effectLst>
                  <a:outerShdw blurRad="38100" dist="38100" dir="2700000" algn="tl">
                    <a:srgbClr val="C0C0C0"/>
                  </a:outerShdw>
                </a:effectLst>
                <a:latin typeface="Comic Sans MS" pitchFamily="66" charset="0"/>
              </a:rPr>
              <a:t>F</a:t>
            </a:r>
            <a:r>
              <a:rPr lang="en-US" sz="3400" b="1">
                <a:effectLst>
                  <a:outerShdw blurRad="38100" dist="38100" dir="2700000" algn="tl">
                    <a:srgbClr val="C0C0C0"/>
                  </a:outerShdw>
                </a:effectLst>
                <a:latin typeface="Comic Sans MS" pitchFamily="66" charset="0"/>
              </a:rPr>
              <a:t>ederal </a:t>
            </a:r>
            <a:r>
              <a:rPr lang="en-US" sz="3400" b="1">
                <a:solidFill>
                  <a:srgbClr val="FF3300"/>
                </a:solidFill>
                <a:effectLst>
                  <a:outerShdw blurRad="38100" dist="38100" dir="2700000" algn="tl">
                    <a:srgbClr val="C0C0C0"/>
                  </a:outerShdw>
                </a:effectLst>
                <a:latin typeface="Comic Sans MS" pitchFamily="66" charset="0"/>
              </a:rPr>
              <a:t>B</a:t>
            </a:r>
            <a:r>
              <a:rPr lang="en-US" sz="3400" b="1">
                <a:effectLst>
                  <a:outerShdw blurRad="38100" dist="38100" dir="2700000" algn="tl">
                    <a:srgbClr val="C0C0C0"/>
                  </a:outerShdw>
                </a:effectLst>
                <a:latin typeface="Comic Sans MS" pitchFamily="66" charset="0"/>
              </a:rPr>
              <a:t>ureau of    		                             </a:t>
            </a:r>
            <a:r>
              <a:rPr lang="en-US" sz="3400" b="1">
                <a:solidFill>
                  <a:srgbClr val="FF3300"/>
                </a:solidFill>
                <a:effectLst>
                  <a:outerShdw blurRad="38100" dist="38100" dir="2700000" algn="tl">
                    <a:srgbClr val="C0C0C0"/>
                  </a:outerShdw>
                </a:effectLst>
                <a:latin typeface="Comic Sans MS" pitchFamily="66" charset="0"/>
              </a:rPr>
              <a:t>I</a:t>
            </a:r>
            <a:r>
              <a:rPr lang="en-US" sz="3400" b="1">
                <a:effectLst>
                  <a:outerShdw blurRad="38100" dist="38100" dir="2700000" algn="tl">
                    <a:srgbClr val="C0C0C0"/>
                  </a:outerShdw>
                </a:effectLst>
                <a:latin typeface="Comic Sans MS" pitchFamily="66" charset="0"/>
              </a:rPr>
              <a:t>nvestigation</a:t>
            </a:r>
          </a:p>
          <a:p>
            <a:pPr algn="l">
              <a:buFont typeface="Wingdings" pitchFamily="2" charset="2"/>
              <a:buNone/>
            </a:pPr>
            <a:r>
              <a:rPr lang="en-US" sz="3400" b="1">
                <a:effectLst>
                  <a:outerShdw blurRad="38100" dist="38100" dir="2700000" algn="tl">
                    <a:srgbClr val="C0C0C0"/>
                  </a:outerShdw>
                </a:effectLst>
                <a:latin typeface="Comic Sans MS" pitchFamily="66" charset="0"/>
              </a:rPr>
              <a:t>           </a:t>
            </a:r>
            <a:r>
              <a:rPr lang="en-US" sz="3400" b="1">
                <a:solidFill>
                  <a:srgbClr val="FF0000"/>
                </a:solidFill>
                <a:effectLst>
                  <a:outerShdw blurRad="38100" dist="38100" dir="2700000" algn="tl">
                    <a:srgbClr val="C0C0C0"/>
                  </a:outerShdw>
                </a:effectLst>
                <a:latin typeface="Comic Sans MS" pitchFamily="66" charset="0"/>
              </a:rPr>
              <a:t>UN </a:t>
            </a:r>
            <a:r>
              <a:rPr lang="en-US" sz="3400" b="1">
                <a:effectLst>
                  <a:outerShdw blurRad="38100" dist="38100" dir="2700000" algn="tl">
                    <a:srgbClr val="C0C0C0"/>
                  </a:outerShdw>
                </a:effectLst>
                <a:latin typeface="Comic Sans MS" pitchFamily="66" charset="0"/>
              </a:rPr>
              <a:t>      the </a:t>
            </a:r>
            <a:r>
              <a:rPr lang="en-US" sz="3400" b="1">
                <a:solidFill>
                  <a:srgbClr val="FF3300"/>
                </a:solidFill>
                <a:effectLst>
                  <a:outerShdw blurRad="38100" dist="38100" dir="2700000" algn="tl">
                    <a:srgbClr val="C0C0C0"/>
                  </a:outerShdw>
                </a:effectLst>
                <a:latin typeface="Comic Sans MS" pitchFamily="66" charset="0"/>
              </a:rPr>
              <a:t>U</a:t>
            </a:r>
            <a:r>
              <a:rPr lang="en-US" sz="3400" b="1">
                <a:effectLst>
                  <a:outerShdw blurRad="38100" dist="38100" dir="2700000" algn="tl">
                    <a:srgbClr val="C0C0C0"/>
                  </a:outerShdw>
                </a:effectLst>
                <a:latin typeface="Comic Sans MS" pitchFamily="66" charset="0"/>
              </a:rPr>
              <a:t>nited </a:t>
            </a:r>
            <a:r>
              <a:rPr lang="en-US" sz="3400" b="1">
                <a:solidFill>
                  <a:srgbClr val="FF3300"/>
                </a:solidFill>
                <a:effectLst>
                  <a:outerShdw blurRad="38100" dist="38100" dir="2700000" algn="tl">
                    <a:srgbClr val="C0C0C0"/>
                  </a:outerShdw>
                </a:effectLst>
                <a:latin typeface="Comic Sans MS" pitchFamily="66" charset="0"/>
              </a:rPr>
              <a:t>N</a:t>
            </a:r>
            <a:r>
              <a:rPr lang="en-US" sz="3400" b="1">
                <a:effectLst>
                  <a:outerShdw blurRad="38100" dist="38100" dir="2700000" algn="tl">
                    <a:srgbClr val="C0C0C0"/>
                  </a:outerShdw>
                </a:effectLst>
                <a:latin typeface="Comic Sans MS" pitchFamily="66" charset="0"/>
              </a:rPr>
              <a:t>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9570"/>
                                        </p:tgtEl>
                                        <p:attrNameLst>
                                          <p:attrName>style.visibility</p:attrName>
                                        </p:attrNameLst>
                                      </p:cBhvr>
                                      <p:to>
                                        <p:strVal val="visible"/>
                                      </p:to>
                                    </p:set>
                                    <p:anim calcmode="lin" valueType="num">
                                      <p:cBhvr>
                                        <p:cTn id="7" dur="500" fill="hold"/>
                                        <p:tgtEl>
                                          <p:spTgt spid="109570"/>
                                        </p:tgtEl>
                                        <p:attrNameLst>
                                          <p:attrName>ppt_w</p:attrName>
                                        </p:attrNameLst>
                                      </p:cBhvr>
                                      <p:tavLst>
                                        <p:tav tm="0">
                                          <p:val>
                                            <p:fltVal val="0"/>
                                          </p:val>
                                        </p:tav>
                                        <p:tav tm="100000">
                                          <p:val>
                                            <p:strVal val="#ppt_w"/>
                                          </p:val>
                                        </p:tav>
                                      </p:tavLst>
                                    </p:anim>
                                    <p:anim calcmode="lin" valueType="num">
                                      <p:cBhvr>
                                        <p:cTn id="8" dur="500" fill="hold"/>
                                        <p:tgtEl>
                                          <p:spTgt spid="109570"/>
                                        </p:tgtEl>
                                        <p:attrNameLst>
                                          <p:attrName>ppt_h</p:attrName>
                                        </p:attrNameLst>
                                      </p:cBhvr>
                                      <p:tavLst>
                                        <p:tav tm="0">
                                          <p:val>
                                            <p:fltVal val="0"/>
                                          </p:val>
                                        </p:tav>
                                        <p:tav tm="100000">
                                          <p:val>
                                            <p:strVal val="#ppt_h"/>
                                          </p:val>
                                        </p:tav>
                                      </p:tavLst>
                                    </p:anim>
                                    <p:anim calcmode="lin" valueType="num">
                                      <p:cBhvr>
                                        <p:cTn id="9" dur="500" fill="hold"/>
                                        <p:tgtEl>
                                          <p:spTgt spid="109570"/>
                                        </p:tgtEl>
                                        <p:attrNameLst>
                                          <p:attrName>style.rotation</p:attrName>
                                        </p:attrNameLst>
                                      </p:cBhvr>
                                      <p:tavLst>
                                        <p:tav tm="0">
                                          <p:val>
                                            <p:fltVal val="360"/>
                                          </p:val>
                                        </p:tav>
                                        <p:tav tm="100000">
                                          <p:val>
                                            <p:fltVal val="0"/>
                                          </p:val>
                                        </p:tav>
                                      </p:tavLst>
                                    </p:anim>
                                    <p:animEffect transition="in" filter="fade">
                                      <p:cBhvr>
                                        <p:cTn id="10" dur="500"/>
                                        <p:tgtEl>
                                          <p:spTgt spid="109570"/>
                                        </p:tgtEl>
                                      </p:cBhvr>
                                    </p:animEffect>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109571">
                                            <p:txEl>
                                              <p:pRg st="0" end="0"/>
                                            </p:txEl>
                                          </p:spTgt>
                                        </p:tgtEl>
                                        <p:attrNameLst>
                                          <p:attrName>style.visibility</p:attrName>
                                        </p:attrNameLst>
                                      </p:cBhvr>
                                      <p:to>
                                        <p:strVal val="visible"/>
                                      </p:to>
                                    </p:set>
                                    <p:anim calcmode="lin" valueType="num">
                                      <p:cBhvr>
                                        <p:cTn id="15" dur="500" fill="hold"/>
                                        <p:tgtEl>
                                          <p:spTgt spid="109571">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109571">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109571">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1095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109571">
                                            <p:txEl>
                                              <p:pRg st="1" end="1"/>
                                            </p:txEl>
                                          </p:spTgt>
                                        </p:tgtEl>
                                        <p:attrNameLst>
                                          <p:attrName>style.visibility</p:attrName>
                                        </p:attrNameLst>
                                      </p:cBhvr>
                                      <p:to>
                                        <p:strVal val="visible"/>
                                      </p:to>
                                    </p:set>
                                    <p:anim calcmode="lin" valueType="num">
                                      <p:cBhvr>
                                        <p:cTn id="23" dur="500" fill="hold"/>
                                        <p:tgtEl>
                                          <p:spTgt spid="10957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10957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10957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1095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109571">
                                            <p:txEl>
                                              <p:pRg st="2" end="2"/>
                                            </p:txEl>
                                          </p:spTgt>
                                        </p:tgtEl>
                                        <p:attrNameLst>
                                          <p:attrName>style.visibility</p:attrName>
                                        </p:attrNameLst>
                                      </p:cBhvr>
                                      <p:to>
                                        <p:strVal val="visible"/>
                                      </p:to>
                                    </p:set>
                                    <p:anim calcmode="lin" valueType="num">
                                      <p:cBhvr>
                                        <p:cTn id="31" dur="500" fill="hold"/>
                                        <p:tgtEl>
                                          <p:spTgt spid="10957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10957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10957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1095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109571">
                                            <p:txEl>
                                              <p:pRg st="3" end="3"/>
                                            </p:txEl>
                                          </p:spTgt>
                                        </p:tgtEl>
                                        <p:attrNameLst>
                                          <p:attrName>style.visibility</p:attrName>
                                        </p:attrNameLst>
                                      </p:cBhvr>
                                      <p:to>
                                        <p:strVal val="visible"/>
                                      </p:to>
                                    </p:set>
                                    <p:anim calcmode="lin" valueType="num">
                                      <p:cBhvr>
                                        <p:cTn id="39" dur="500" fill="hold"/>
                                        <p:tgtEl>
                                          <p:spTgt spid="10957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10957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10957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1095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grpId="0" nodeType="clickEffect">
                                  <p:stCondLst>
                                    <p:cond delay="0"/>
                                  </p:stCondLst>
                                  <p:childTnLst>
                                    <p:set>
                                      <p:cBhvr>
                                        <p:cTn id="46" dur="1" fill="hold">
                                          <p:stCondLst>
                                            <p:cond delay="0"/>
                                          </p:stCondLst>
                                        </p:cTn>
                                        <p:tgtEl>
                                          <p:spTgt spid="109571">
                                            <p:txEl>
                                              <p:pRg st="4" end="4"/>
                                            </p:txEl>
                                          </p:spTgt>
                                        </p:tgtEl>
                                        <p:attrNameLst>
                                          <p:attrName>style.visibility</p:attrName>
                                        </p:attrNameLst>
                                      </p:cBhvr>
                                      <p:to>
                                        <p:strVal val="visible"/>
                                      </p:to>
                                    </p:set>
                                    <p:anim calcmode="lin" valueType="num">
                                      <p:cBhvr>
                                        <p:cTn id="47" dur="500" fill="hold"/>
                                        <p:tgtEl>
                                          <p:spTgt spid="10957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957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957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95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sz="4000" b="0">
                <a:solidFill>
                  <a:schemeClr val="tx1"/>
                </a:solidFill>
                <a:effectLst>
                  <a:outerShdw blurRad="38100" dist="38100" dir="2700000" algn="tl">
                    <a:srgbClr val="C0C0C0"/>
                  </a:outerShdw>
                </a:effectLst>
                <a:latin typeface="Comic Sans MS" pitchFamily="66" charset="0"/>
                <a:cs typeface="Aharoni" pitchFamily="2" charset="-79"/>
              </a:rPr>
              <a:t>Cont.</a:t>
            </a:r>
          </a:p>
        </p:txBody>
      </p:sp>
      <p:sp>
        <p:nvSpPr>
          <p:cNvPr id="110595" name="Rectangle 3"/>
          <p:cNvSpPr>
            <a:spLocks noGrp="1" noChangeArrowheads="1"/>
          </p:cNvSpPr>
          <p:nvPr>
            <p:ph type="body" idx="1"/>
          </p:nvPr>
        </p:nvSpPr>
        <p:spPr>
          <a:xfrm>
            <a:off x="0" y="2138363"/>
            <a:ext cx="9144000" cy="4530725"/>
          </a:xfrm>
        </p:spPr>
        <p:txBody>
          <a:bodyPr/>
          <a:lstStyle/>
          <a:p>
            <a:pPr algn="l">
              <a:buFont typeface="Wingdings" pitchFamily="2" charset="2"/>
              <a:buNone/>
            </a:pPr>
            <a:r>
              <a:rPr lang="en-US" sz="3400">
                <a:effectLst>
                  <a:outerShdw blurRad="38100" dist="38100" dir="2700000" algn="tl">
                    <a:srgbClr val="C0C0C0"/>
                  </a:outerShdw>
                </a:effectLst>
                <a:latin typeface="Comic Sans MS" pitchFamily="66" charset="0"/>
              </a:rPr>
              <a:t>(</a:t>
            </a:r>
            <a:r>
              <a:rPr lang="en-US" sz="3400" b="1">
                <a:effectLst>
                  <a:outerShdw blurRad="38100" dist="38100" dir="2700000" algn="tl">
                    <a:srgbClr val="C0C0C0"/>
                  </a:outerShdw>
                </a:effectLst>
                <a:latin typeface="Comic Sans MS" pitchFamily="66" charset="0"/>
              </a:rPr>
              <a:t>b) The letters represent elements in a compound or just parts of a word:</a:t>
            </a:r>
          </a:p>
          <a:p>
            <a:pPr algn="l">
              <a:buFont typeface="Wingdings" pitchFamily="2" charset="2"/>
              <a:buNone/>
            </a:pPr>
            <a:r>
              <a:rPr lang="en-US" sz="3400" b="1">
                <a:effectLst>
                  <a:outerShdw blurRad="38100" dist="38100" dir="2700000" algn="tl">
                    <a:srgbClr val="C0C0C0"/>
                  </a:outerShdw>
                </a:effectLst>
                <a:latin typeface="Comic Sans MS" pitchFamily="66" charset="0"/>
              </a:rPr>
              <a:t>     </a:t>
            </a:r>
            <a:r>
              <a:rPr lang="en-US" sz="3400" b="1">
                <a:solidFill>
                  <a:srgbClr val="FF0000"/>
                </a:solidFill>
                <a:effectLst>
                  <a:outerShdw blurRad="38100" dist="38100" dir="2700000" algn="tl">
                    <a:srgbClr val="C0C0C0"/>
                  </a:outerShdw>
                </a:effectLst>
                <a:latin typeface="Comic Sans MS" pitchFamily="66" charset="0"/>
              </a:rPr>
              <a:t> TV</a:t>
            </a:r>
            <a:r>
              <a:rPr lang="en-US" sz="3400" b="1">
                <a:effectLst>
                  <a:outerShdw blurRad="38100" dist="38100" dir="2700000" algn="tl">
                    <a:srgbClr val="C0C0C0"/>
                  </a:outerShdw>
                </a:effectLst>
                <a:latin typeface="Comic Sans MS" pitchFamily="66" charset="0"/>
              </a:rPr>
              <a:t>       </a:t>
            </a:r>
            <a:r>
              <a:rPr lang="en-US" sz="3400" b="1">
                <a:solidFill>
                  <a:srgbClr val="FF3300"/>
                </a:solidFill>
                <a:effectLst>
                  <a:outerShdw blurRad="38100" dist="38100" dir="2700000" algn="tl">
                    <a:srgbClr val="C0C0C0"/>
                  </a:outerShdw>
                </a:effectLst>
                <a:latin typeface="Comic Sans MS" pitchFamily="66" charset="0"/>
              </a:rPr>
              <a:t>t</a:t>
            </a:r>
            <a:r>
              <a:rPr lang="en-US" sz="3400" b="1">
                <a:effectLst>
                  <a:outerShdw blurRad="38100" dist="38100" dir="2700000" algn="tl">
                    <a:srgbClr val="C0C0C0"/>
                  </a:outerShdw>
                </a:effectLst>
                <a:latin typeface="Comic Sans MS" pitchFamily="66" charset="0"/>
              </a:rPr>
              <a:t>ele</a:t>
            </a:r>
            <a:r>
              <a:rPr lang="en-US" sz="3400" b="1">
                <a:solidFill>
                  <a:srgbClr val="FF3300"/>
                </a:solidFill>
                <a:effectLst>
                  <a:outerShdw blurRad="38100" dist="38100" dir="2700000" algn="tl">
                    <a:srgbClr val="C0C0C0"/>
                  </a:outerShdw>
                </a:effectLst>
                <a:latin typeface="Comic Sans MS" pitchFamily="66" charset="0"/>
              </a:rPr>
              <a:t>v</a:t>
            </a:r>
            <a:r>
              <a:rPr lang="en-US" sz="3400" b="1">
                <a:effectLst>
                  <a:outerShdw blurRad="38100" dist="38100" dir="2700000" algn="tl">
                    <a:srgbClr val="C0C0C0"/>
                  </a:outerShdw>
                </a:effectLst>
                <a:latin typeface="Comic Sans MS" pitchFamily="66" charset="0"/>
              </a:rPr>
              <a:t>ision</a:t>
            </a:r>
          </a:p>
          <a:p>
            <a:pPr algn="l">
              <a:buFont typeface="Wingdings" pitchFamily="2" charset="2"/>
              <a:buNone/>
            </a:pPr>
            <a:r>
              <a:rPr lang="en-US" sz="3400" b="1">
                <a:effectLst>
                  <a:outerShdw blurRad="38100" dist="38100" dir="2700000" algn="tl">
                    <a:srgbClr val="C0C0C0"/>
                  </a:outerShdw>
                </a:effectLst>
                <a:latin typeface="Comic Sans MS" pitchFamily="66" charset="0"/>
              </a:rPr>
              <a:t>   </a:t>
            </a:r>
            <a:r>
              <a:rPr lang="en-US" sz="3400" b="1">
                <a:solidFill>
                  <a:srgbClr val="FF0000"/>
                </a:solidFill>
                <a:effectLst>
                  <a:outerShdw blurRad="38100" dist="38100" dir="2700000" algn="tl">
                    <a:srgbClr val="C0C0C0"/>
                  </a:outerShdw>
                </a:effectLst>
                <a:latin typeface="Comic Sans MS" pitchFamily="66" charset="0"/>
              </a:rPr>
              <a:t>  GHQ</a:t>
            </a:r>
            <a:r>
              <a:rPr lang="en-US" sz="3400" b="1">
                <a:effectLst>
                  <a:outerShdw blurRad="38100" dist="38100" dir="2700000" algn="tl">
                    <a:srgbClr val="C0C0C0"/>
                  </a:outerShdw>
                </a:effectLst>
                <a:latin typeface="Comic Sans MS" pitchFamily="66" charset="0"/>
              </a:rPr>
              <a:t>      </a:t>
            </a:r>
            <a:r>
              <a:rPr lang="en-US" sz="3400" b="1">
                <a:solidFill>
                  <a:srgbClr val="FF3300"/>
                </a:solidFill>
                <a:effectLst>
                  <a:outerShdw blurRad="38100" dist="38100" dir="2700000" algn="tl">
                    <a:srgbClr val="C0C0C0"/>
                  </a:outerShdw>
                </a:effectLst>
                <a:latin typeface="Comic Sans MS" pitchFamily="66" charset="0"/>
              </a:rPr>
              <a:t>G</a:t>
            </a:r>
            <a:r>
              <a:rPr lang="en-US" sz="3400" b="1">
                <a:effectLst>
                  <a:outerShdw blurRad="38100" dist="38100" dir="2700000" algn="tl">
                    <a:srgbClr val="C0C0C0"/>
                  </a:outerShdw>
                </a:effectLst>
                <a:latin typeface="Comic Sans MS" pitchFamily="66" charset="0"/>
              </a:rPr>
              <a:t>eneral </a:t>
            </a:r>
            <a:r>
              <a:rPr lang="en-US" sz="3400" b="1">
                <a:solidFill>
                  <a:srgbClr val="FF3300"/>
                </a:solidFill>
                <a:effectLst>
                  <a:outerShdw blurRad="38100" dist="38100" dir="2700000" algn="tl">
                    <a:srgbClr val="C0C0C0"/>
                  </a:outerShdw>
                </a:effectLst>
                <a:latin typeface="Comic Sans MS" pitchFamily="66" charset="0"/>
              </a:rPr>
              <a:t>H</a:t>
            </a:r>
            <a:r>
              <a:rPr lang="en-US" sz="3400" b="1">
                <a:effectLst>
                  <a:outerShdw blurRad="38100" dist="38100" dir="2700000" algn="tl">
                    <a:srgbClr val="C0C0C0"/>
                  </a:outerShdw>
                </a:effectLst>
                <a:latin typeface="Comic Sans MS" pitchFamily="66" charset="0"/>
              </a:rPr>
              <a:t>ead</a:t>
            </a:r>
            <a:r>
              <a:rPr lang="en-US" sz="3400" b="1">
                <a:solidFill>
                  <a:srgbClr val="FF3300"/>
                </a:solidFill>
                <a:effectLst>
                  <a:outerShdw blurRad="38100" dist="38100" dir="2700000" algn="tl">
                    <a:srgbClr val="C0C0C0"/>
                  </a:outerShdw>
                </a:effectLst>
                <a:latin typeface="Comic Sans MS" pitchFamily="66" charset="0"/>
              </a:rPr>
              <a:t>q</a:t>
            </a:r>
            <a:r>
              <a:rPr lang="en-US" sz="3400" b="1">
                <a:effectLst>
                  <a:outerShdw blurRad="38100" dist="38100" dir="2700000" algn="tl">
                    <a:srgbClr val="C0C0C0"/>
                  </a:outerShdw>
                </a:effectLst>
                <a:latin typeface="Comic Sans MS" pitchFamily="66" charset="0"/>
              </a:rPr>
              <a:t>uarters</a:t>
            </a:r>
          </a:p>
          <a:p>
            <a:pPr algn="l">
              <a:buFont typeface="Wingdings" pitchFamily="2" charset="2"/>
              <a:buNone/>
            </a:pPr>
            <a:r>
              <a:rPr lang="en-US" sz="3400" b="1">
                <a:effectLst>
                  <a:outerShdw blurRad="38100" dist="38100" dir="2700000" algn="tl">
                    <a:srgbClr val="C0C0C0"/>
                  </a:outerShdw>
                </a:effectLst>
                <a:latin typeface="Comic Sans MS" pitchFamily="66" charset="0"/>
              </a:rPr>
              <a:t>     </a:t>
            </a:r>
            <a:r>
              <a:rPr lang="en-US" sz="3400" b="1">
                <a:solidFill>
                  <a:srgbClr val="FF0000"/>
                </a:solidFill>
                <a:effectLst>
                  <a:outerShdw blurRad="38100" dist="38100" dir="2700000" algn="tl">
                    <a:srgbClr val="C0C0C0"/>
                  </a:outerShdw>
                </a:effectLst>
                <a:latin typeface="Comic Sans MS" pitchFamily="66" charset="0"/>
              </a:rPr>
              <a:t> ID </a:t>
            </a:r>
            <a:r>
              <a:rPr lang="en-US" sz="3400" b="1">
                <a:effectLst>
                  <a:outerShdw blurRad="38100" dist="38100" dir="2700000" algn="tl">
                    <a:srgbClr val="C0C0C0"/>
                  </a:outerShdw>
                </a:effectLst>
                <a:latin typeface="Comic Sans MS" pitchFamily="66" charset="0"/>
              </a:rPr>
              <a:t>      </a:t>
            </a:r>
            <a:r>
              <a:rPr lang="en-US" sz="3400" b="1">
                <a:solidFill>
                  <a:srgbClr val="FF3300"/>
                </a:solidFill>
                <a:effectLst>
                  <a:outerShdw blurRad="38100" dist="38100" dir="2700000" algn="tl">
                    <a:srgbClr val="C0C0C0"/>
                  </a:outerShdw>
                </a:effectLst>
                <a:latin typeface="Comic Sans MS" pitchFamily="66" charset="0"/>
              </a:rPr>
              <a:t>id</a:t>
            </a:r>
            <a:r>
              <a:rPr lang="en-US" sz="3400" b="1">
                <a:effectLst>
                  <a:outerShdw blurRad="38100" dist="38100" dir="2700000" algn="tl">
                    <a:srgbClr val="C0C0C0"/>
                  </a:outerShdw>
                </a:effectLst>
                <a:latin typeface="Comic Sans MS" pitchFamily="66" charset="0"/>
              </a:rPr>
              <a:t>entification card</a:t>
            </a:r>
          </a:p>
          <a:p>
            <a:pPr algn="l">
              <a:buFont typeface="Wingdings" pitchFamily="2" charset="2"/>
              <a:buNone/>
            </a:pPr>
            <a:r>
              <a:rPr lang="en-US" sz="3400" b="1">
                <a:effectLst>
                  <a:outerShdw blurRad="38100" dist="38100" dir="2700000" algn="tl">
                    <a:srgbClr val="C0C0C0"/>
                  </a:outerShdw>
                </a:effectLst>
                <a:latin typeface="Comic Sans MS" pitchFamily="66" charset="0"/>
              </a:rPr>
              <a:t>      </a:t>
            </a:r>
            <a:r>
              <a:rPr lang="en-US" sz="3400" b="1">
                <a:solidFill>
                  <a:srgbClr val="FF0000"/>
                </a:solidFill>
                <a:effectLst>
                  <a:outerShdw blurRad="38100" dist="38100" dir="2700000" algn="tl">
                    <a:srgbClr val="C0C0C0"/>
                  </a:outerShdw>
                </a:effectLst>
                <a:latin typeface="Comic Sans MS" pitchFamily="66" charset="0"/>
              </a:rPr>
              <a:t>TB       </a:t>
            </a:r>
            <a:r>
              <a:rPr lang="en-US" sz="3400" b="1">
                <a:solidFill>
                  <a:srgbClr val="FF3300"/>
                </a:solidFill>
                <a:effectLst>
                  <a:outerShdw blurRad="38100" dist="38100" dir="2700000" algn="tl">
                    <a:srgbClr val="C0C0C0"/>
                  </a:outerShdw>
                </a:effectLst>
                <a:latin typeface="Comic Sans MS" pitchFamily="66" charset="0"/>
              </a:rPr>
              <a:t>t</a:t>
            </a:r>
            <a:r>
              <a:rPr lang="en-US" sz="3400" b="1">
                <a:effectLst>
                  <a:outerShdw blurRad="38100" dist="38100" dir="2700000" algn="tl">
                    <a:srgbClr val="C0C0C0"/>
                  </a:outerShdw>
                </a:effectLst>
                <a:latin typeface="Comic Sans MS" pitchFamily="66" charset="0"/>
              </a:rPr>
              <a:t>u</a:t>
            </a:r>
            <a:r>
              <a:rPr lang="en-US" sz="3400" b="1">
                <a:solidFill>
                  <a:srgbClr val="FF3300"/>
                </a:solidFill>
                <a:effectLst>
                  <a:outerShdw blurRad="38100" dist="38100" dir="2700000" algn="tl">
                    <a:srgbClr val="C0C0C0"/>
                  </a:outerShdw>
                </a:effectLst>
                <a:latin typeface="Comic Sans MS" pitchFamily="66" charset="0"/>
              </a:rPr>
              <a:t>b</a:t>
            </a:r>
            <a:r>
              <a:rPr lang="en-US" sz="3400" b="1">
                <a:effectLst>
                  <a:outerShdw blurRad="38100" dist="38100" dir="2700000" algn="tl">
                    <a:srgbClr val="C0C0C0"/>
                  </a:outerShdw>
                </a:effectLst>
                <a:latin typeface="Comic Sans MS" pitchFamily="66" charset="0"/>
              </a:rPr>
              <a:t>erculosis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594"/>
                                        </p:tgtEl>
                                        <p:attrNameLst>
                                          <p:attrName>style.visibility</p:attrName>
                                        </p:attrNameLst>
                                      </p:cBhvr>
                                      <p:to>
                                        <p:strVal val="visible"/>
                                      </p:to>
                                    </p:set>
                                    <p:animEffect transition="in" filter="fade">
                                      <p:cBhvr>
                                        <p:cTn id="7" dur="2000"/>
                                        <p:tgtEl>
                                          <p:spTgt spid="11059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10595">
                                            <p:txEl>
                                              <p:pRg st="0" end="0"/>
                                            </p:txEl>
                                          </p:spTgt>
                                        </p:tgtEl>
                                        <p:attrNameLst>
                                          <p:attrName>style.visibility</p:attrName>
                                        </p:attrNameLst>
                                      </p:cBhvr>
                                      <p:to>
                                        <p:strVal val="visible"/>
                                      </p:to>
                                    </p:set>
                                    <p:anim calcmode="lin" valueType="num">
                                      <p:cBhvr>
                                        <p:cTn id="12" dur="1000" fill="hold"/>
                                        <p:tgtEl>
                                          <p:spTgt spid="110595">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1059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1059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0595">
                                            <p:txEl>
                                              <p:pRg st="1" end="1"/>
                                            </p:txEl>
                                          </p:spTgt>
                                        </p:tgtEl>
                                        <p:attrNameLst>
                                          <p:attrName>style.visibility</p:attrName>
                                        </p:attrNameLst>
                                      </p:cBhvr>
                                      <p:to>
                                        <p:strVal val="visible"/>
                                      </p:to>
                                    </p:set>
                                    <p:anim calcmode="lin" valueType="num">
                                      <p:cBhvr>
                                        <p:cTn id="19" dur="1000" fill="hold"/>
                                        <p:tgtEl>
                                          <p:spTgt spid="110595">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10595">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1059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10595">
                                            <p:txEl>
                                              <p:pRg st="2" end="2"/>
                                            </p:txEl>
                                          </p:spTgt>
                                        </p:tgtEl>
                                        <p:attrNameLst>
                                          <p:attrName>style.visibility</p:attrName>
                                        </p:attrNameLst>
                                      </p:cBhvr>
                                      <p:to>
                                        <p:strVal val="visible"/>
                                      </p:to>
                                    </p:set>
                                    <p:anim calcmode="lin" valueType="num">
                                      <p:cBhvr>
                                        <p:cTn id="26" dur="1000" fill="hold"/>
                                        <p:tgtEl>
                                          <p:spTgt spid="110595">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110595">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11059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0595">
                                            <p:txEl>
                                              <p:pRg st="3" end="3"/>
                                            </p:txEl>
                                          </p:spTgt>
                                        </p:tgtEl>
                                        <p:attrNameLst>
                                          <p:attrName>style.visibility</p:attrName>
                                        </p:attrNameLst>
                                      </p:cBhvr>
                                      <p:to>
                                        <p:strVal val="visible"/>
                                      </p:to>
                                    </p:set>
                                    <p:anim calcmode="lin" valueType="num">
                                      <p:cBhvr>
                                        <p:cTn id="33" dur="1000" fill="hold"/>
                                        <p:tgtEl>
                                          <p:spTgt spid="110595">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110595">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110595">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10595">
                                            <p:txEl>
                                              <p:pRg st="4" end="4"/>
                                            </p:txEl>
                                          </p:spTgt>
                                        </p:tgtEl>
                                        <p:attrNameLst>
                                          <p:attrName>style.visibility</p:attrName>
                                        </p:attrNameLst>
                                      </p:cBhvr>
                                      <p:to>
                                        <p:strVal val="visible"/>
                                      </p:to>
                                    </p:set>
                                    <p:anim calcmode="lin" valueType="num">
                                      <p:cBhvr>
                                        <p:cTn id="40" dur="1000" fill="hold"/>
                                        <p:tgtEl>
                                          <p:spTgt spid="110595">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110595">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1105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P spid="11059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900113" y="115888"/>
            <a:ext cx="8229600" cy="1371600"/>
          </a:xfrm>
        </p:spPr>
        <p:txBody>
          <a:bodyPr/>
          <a:lstStyle/>
          <a:p>
            <a:r>
              <a:rPr lang="en-US" sz="4000" b="0">
                <a:solidFill>
                  <a:schemeClr val="accent2"/>
                </a:solidFill>
                <a:effectLst>
                  <a:outerShdw blurRad="38100" dist="38100" dir="2700000" algn="tl">
                    <a:srgbClr val="C0C0C0"/>
                  </a:outerShdw>
                </a:effectLst>
                <a:latin typeface="Comic Sans MS" pitchFamily="66" charset="0"/>
              </a:rPr>
              <a:t>Cont.</a:t>
            </a:r>
          </a:p>
        </p:txBody>
      </p:sp>
      <p:sp>
        <p:nvSpPr>
          <p:cNvPr id="111619" name="Rectangle 3"/>
          <p:cNvSpPr>
            <a:spLocks noGrp="1" noChangeArrowheads="1"/>
          </p:cNvSpPr>
          <p:nvPr>
            <p:ph type="body" idx="1"/>
          </p:nvPr>
        </p:nvSpPr>
        <p:spPr>
          <a:xfrm>
            <a:off x="539750" y="1916113"/>
            <a:ext cx="8135938" cy="2449512"/>
          </a:xfrm>
        </p:spPr>
        <p:txBody>
          <a:bodyPr>
            <a:normAutofit lnSpcReduction="10000"/>
          </a:bodyPr>
          <a:lstStyle/>
          <a:p>
            <a:pPr algn="l">
              <a:lnSpc>
                <a:spcPct val="90000"/>
              </a:lnSpc>
              <a:buFont typeface="Wingdings" pitchFamily="2" charset="2"/>
              <a:buNone/>
            </a:pPr>
            <a:r>
              <a:rPr lang="en-US" sz="3400" b="1">
                <a:effectLst>
                  <a:outerShdw blurRad="38100" dist="38100" dir="2700000" algn="tl">
                    <a:srgbClr val="C0C0C0"/>
                  </a:outerShdw>
                </a:effectLst>
                <a:latin typeface="Comic Sans MS" pitchFamily="66" charset="0"/>
              </a:rPr>
              <a:t>(2) Acronyms which are pronounced as word, and are often used with out knowing what the letters stand for:</a:t>
            </a:r>
          </a:p>
          <a:p>
            <a:pPr algn="l">
              <a:lnSpc>
                <a:spcPct val="90000"/>
              </a:lnSpc>
              <a:buFont typeface="Wingdings" pitchFamily="2" charset="2"/>
              <a:buNone/>
            </a:pPr>
            <a:r>
              <a:rPr lang="en-US" sz="3400" b="1">
                <a:effectLst>
                  <a:outerShdw blurRad="38100" dist="38100" dir="2700000" algn="tl">
                    <a:srgbClr val="C0C0C0"/>
                  </a:outerShdw>
                </a:effectLst>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11618"/>
                                        </p:tgtEl>
                                        <p:attrNameLst>
                                          <p:attrName>style.visibility</p:attrName>
                                        </p:attrNameLst>
                                      </p:cBhvr>
                                      <p:to>
                                        <p:strVal val="visible"/>
                                      </p:to>
                                    </p:set>
                                    <p:anim calcmode="lin" valueType="num">
                                      <p:cBhvr>
                                        <p:cTn id="7" dur="500" fill="hold"/>
                                        <p:tgtEl>
                                          <p:spTgt spid="111618"/>
                                        </p:tgtEl>
                                        <p:attrNameLst>
                                          <p:attrName>ppt_w</p:attrName>
                                        </p:attrNameLst>
                                      </p:cBhvr>
                                      <p:tavLst>
                                        <p:tav tm="0">
                                          <p:val>
                                            <p:strVal val="#ppt_w*0.05"/>
                                          </p:val>
                                        </p:tav>
                                        <p:tav tm="100000">
                                          <p:val>
                                            <p:strVal val="#ppt_w"/>
                                          </p:val>
                                        </p:tav>
                                      </p:tavLst>
                                    </p:anim>
                                    <p:anim calcmode="lin" valueType="num">
                                      <p:cBhvr>
                                        <p:cTn id="8" dur="500" fill="hold"/>
                                        <p:tgtEl>
                                          <p:spTgt spid="111618"/>
                                        </p:tgtEl>
                                        <p:attrNameLst>
                                          <p:attrName>ppt_h</p:attrName>
                                        </p:attrNameLst>
                                      </p:cBhvr>
                                      <p:tavLst>
                                        <p:tav tm="0">
                                          <p:val>
                                            <p:strVal val="#ppt_h"/>
                                          </p:val>
                                        </p:tav>
                                        <p:tav tm="100000">
                                          <p:val>
                                            <p:strVal val="#ppt_h"/>
                                          </p:val>
                                        </p:tav>
                                      </p:tavLst>
                                    </p:anim>
                                    <p:anim calcmode="lin" valueType="num">
                                      <p:cBhvr>
                                        <p:cTn id="9" dur="500" fill="hold"/>
                                        <p:tgtEl>
                                          <p:spTgt spid="111618"/>
                                        </p:tgtEl>
                                        <p:attrNameLst>
                                          <p:attrName>ppt_x</p:attrName>
                                        </p:attrNameLst>
                                      </p:cBhvr>
                                      <p:tavLst>
                                        <p:tav tm="0">
                                          <p:val>
                                            <p:strVal val="#ppt_x-.2"/>
                                          </p:val>
                                        </p:tav>
                                        <p:tav tm="100000">
                                          <p:val>
                                            <p:strVal val="#ppt_x"/>
                                          </p:val>
                                        </p:tav>
                                      </p:tavLst>
                                    </p:anim>
                                    <p:anim calcmode="lin" valueType="num">
                                      <p:cBhvr>
                                        <p:cTn id="10" dur="500" fill="hold"/>
                                        <p:tgtEl>
                                          <p:spTgt spid="111618"/>
                                        </p:tgtEl>
                                        <p:attrNameLst>
                                          <p:attrName>ppt_y</p:attrName>
                                        </p:attrNameLst>
                                      </p:cBhvr>
                                      <p:tavLst>
                                        <p:tav tm="0">
                                          <p:val>
                                            <p:strVal val="#ppt_y"/>
                                          </p:val>
                                        </p:tav>
                                        <p:tav tm="100000">
                                          <p:val>
                                            <p:strVal val="#ppt_y"/>
                                          </p:val>
                                        </p:tav>
                                      </p:tavLst>
                                    </p:anim>
                                    <p:animEffect transition="in" filter="fade">
                                      <p:cBhvr>
                                        <p:cTn id="11" dur="500"/>
                                        <p:tgtEl>
                                          <p:spTgt spid="111618"/>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111619">
                                            <p:txEl>
                                              <p:pRg st="0" end="0"/>
                                            </p:txEl>
                                          </p:spTgt>
                                        </p:tgtEl>
                                        <p:attrNameLst>
                                          <p:attrName>style.visibility</p:attrName>
                                        </p:attrNameLst>
                                      </p:cBhvr>
                                      <p:to>
                                        <p:strVal val="visible"/>
                                      </p:to>
                                    </p:set>
                                    <p:animEffect transition="in" filter="fade">
                                      <p:cBhvr>
                                        <p:cTn id="16" dur="1000"/>
                                        <p:tgtEl>
                                          <p:spTgt spid="111619">
                                            <p:txEl>
                                              <p:pRg st="0" end="0"/>
                                            </p:txEl>
                                          </p:spTgt>
                                        </p:tgtEl>
                                      </p:cBhvr>
                                    </p:animEffect>
                                    <p:anim calcmode="lin" valueType="num">
                                      <p:cBhvr>
                                        <p:cTn id="17" dur="1000" fill="hold"/>
                                        <p:tgtEl>
                                          <p:spTgt spid="111619">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111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111619">
                                            <p:txEl>
                                              <p:pRg st="1" end="1"/>
                                            </p:txEl>
                                          </p:spTgt>
                                        </p:tgtEl>
                                        <p:attrNameLst>
                                          <p:attrName>style.visibility</p:attrName>
                                        </p:attrNameLst>
                                      </p:cBhvr>
                                      <p:to>
                                        <p:strVal val="visible"/>
                                      </p:to>
                                    </p:set>
                                    <p:animEffect transition="in" filter="fade">
                                      <p:cBhvr>
                                        <p:cTn id="23" dur="1000"/>
                                        <p:tgtEl>
                                          <p:spTgt spid="111619">
                                            <p:txEl>
                                              <p:pRg st="1" end="1"/>
                                            </p:txEl>
                                          </p:spTgt>
                                        </p:tgtEl>
                                      </p:cBhvr>
                                    </p:animEffect>
                                    <p:anim calcmode="lin" valueType="num">
                                      <p:cBhvr>
                                        <p:cTn id="24" dur="1000" fill="hold"/>
                                        <p:tgtEl>
                                          <p:spTgt spid="111619">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111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1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Examples</a:t>
            </a:r>
          </a:p>
        </p:txBody>
      </p:sp>
      <p:sp>
        <p:nvSpPr>
          <p:cNvPr id="112643" name="Rectangle 3"/>
          <p:cNvSpPr>
            <a:spLocks noGrp="1" noChangeArrowheads="1"/>
          </p:cNvSpPr>
          <p:nvPr>
            <p:ph type="body" idx="1"/>
          </p:nvPr>
        </p:nvSpPr>
        <p:spPr>
          <a:xfrm>
            <a:off x="34925" y="1981200"/>
            <a:ext cx="9288463" cy="4114800"/>
          </a:xfrm>
        </p:spPr>
        <p:txBody>
          <a:bodyPr/>
          <a:lstStyle/>
          <a:p>
            <a:pPr algn="l">
              <a:buFont typeface="Wingdings" pitchFamily="2" charset="2"/>
              <a:buNone/>
            </a:pPr>
            <a:r>
              <a:rPr lang="en-US" sz="3400" b="1">
                <a:solidFill>
                  <a:srgbClr val="FF0000"/>
                </a:solidFill>
                <a:effectLst>
                  <a:outerShdw blurRad="38100" dist="38100" dir="2700000" algn="tl">
                    <a:srgbClr val="C0C0C0"/>
                  </a:outerShdw>
                </a:effectLst>
                <a:latin typeface="Comic Sans MS" pitchFamily="66" charset="0"/>
              </a:rPr>
              <a:t>      NATO</a:t>
            </a:r>
            <a:r>
              <a:rPr lang="en-US" sz="3400" b="1">
                <a:effectLst>
                  <a:outerShdw blurRad="38100" dist="38100" dir="2700000" algn="tl">
                    <a:srgbClr val="C0C0C0"/>
                  </a:outerShdw>
                </a:effectLst>
                <a:latin typeface="Comic Sans MS" pitchFamily="66" charset="0"/>
              </a:rPr>
              <a:t>      the </a:t>
            </a:r>
            <a:r>
              <a:rPr lang="en-US" sz="3400" b="1">
                <a:solidFill>
                  <a:srgbClr val="FF3300"/>
                </a:solidFill>
                <a:effectLst>
                  <a:outerShdw blurRad="38100" dist="38100" dir="2700000" algn="tl">
                    <a:srgbClr val="C0C0C0"/>
                  </a:outerShdw>
                </a:effectLst>
                <a:latin typeface="Comic Sans MS" pitchFamily="66" charset="0"/>
              </a:rPr>
              <a:t>N</a:t>
            </a:r>
            <a:r>
              <a:rPr lang="en-US" sz="3400" b="1">
                <a:effectLst>
                  <a:outerShdw blurRad="38100" dist="38100" dir="2700000" algn="tl">
                    <a:srgbClr val="C0C0C0"/>
                  </a:outerShdw>
                </a:effectLst>
                <a:latin typeface="Comic Sans MS" pitchFamily="66" charset="0"/>
              </a:rPr>
              <a:t>orth </a:t>
            </a:r>
            <a:r>
              <a:rPr lang="en-US" sz="3400" b="1">
                <a:solidFill>
                  <a:srgbClr val="FF3300"/>
                </a:solidFill>
                <a:effectLst>
                  <a:outerShdw blurRad="38100" dist="38100" dir="2700000" algn="tl">
                    <a:srgbClr val="C0C0C0"/>
                  </a:outerShdw>
                </a:effectLst>
                <a:latin typeface="Comic Sans MS" pitchFamily="66" charset="0"/>
              </a:rPr>
              <a:t>T</a:t>
            </a:r>
            <a:r>
              <a:rPr lang="en-US" sz="3400" b="1">
                <a:effectLst>
                  <a:outerShdw blurRad="38100" dist="38100" dir="2700000" algn="tl">
                    <a:srgbClr val="C0C0C0"/>
                  </a:outerShdw>
                </a:effectLst>
                <a:latin typeface="Comic Sans MS" pitchFamily="66" charset="0"/>
              </a:rPr>
              <a:t>reaty                              </a:t>
            </a:r>
            <a:r>
              <a:rPr lang="en-US" sz="3400" b="1">
                <a:solidFill>
                  <a:srgbClr val="FF3300"/>
                </a:solidFill>
                <a:effectLst>
                  <a:outerShdw blurRad="38100" dist="38100" dir="2700000" algn="tl">
                    <a:srgbClr val="C0C0C0"/>
                  </a:outerShdw>
                </a:effectLst>
                <a:latin typeface="Comic Sans MS" pitchFamily="66" charset="0"/>
              </a:rPr>
              <a:t>O</a:t>
            </a:r>
            <a:r>
              <a:rPr lang="en-US" sz="3400" b="1">
                <a:effectLst>
                  <a:outerShdw blurRad="38100" dist="38100" dir="2700000" algn="tl">
                    <a:srgbClr val="C0C0C0"/>
                  </a:outerShdw>
                </a:effectLst>
                <a:latin typeface="Comic Sans MS" pitchFamily="66" charset="0"/>
              </a:rPr>
              <a:t>rganization      </a:t>
            </a:r>
            <a:r>
              <a:rPr lang="en-US" sz="3400" b="1" smtClean="0">
                <a:effectLst>
                  <a:outerShdw blurRad="38100" dist="38100" dir="2700000" algn="tl">
                    <a:srgbClr val="C0C0C0"/>
                  </a:outerShdw>
                </a:effectLst>
                <a:latin typeface="Comic Sans MS" pitchFamily="66" charset="0"/>
              </a:rPr>
              <a:t>            </a:t>
            </a:r>
            <a:r>
              <a:rPr lang="en-US" sz="3400" b="1" smtClean="0">
                <a:solidFill>
                  <a:srgbClr val="FF0000"/>
                </a:solidFill>
                <a:effectLst>
                  <a:outerShdw blurRad="38100" dist="38100" dir="2700000" algn="tl">
                    <a:srgbClr val="C0C0C0"/>
                  </a:outerShdw>
                </a:effectLst>
                <a:latin typeface="Comic Sans MS" pitchFamily="66" charset="0"/>
              </a:rPr>
              <a:t>UNESCO </a:t>
            </a:r>
            <a:r>
              <a:rPr lang="en-US" sz="3400" b="1" smtClean="0">
                <a:effectLst>
                  <a:outerShdw blurRad="38100" dist="38100" dir="2700000" algn="tl">
                    <a:srgbClr val="C0C0C0"/>
                  </a:outerShdw>
                </a:effectLst>
                <a:latin typeface="Comic Sans MS" pitchFamily="66" charset="0"/>
              </a:rPr>
              <a:t> </a:t>
            </a:r>
            <a:endParaRPr lang="en-US" sz="3400" b="1">
              <a:effectLst>
                <a:outerShdw blurRad="38100" dist="38100" dir="2700000" algn="tl">
                  <a:srgbClr val="C0C0C0"/>
                </a:outerShdw>
              </a:effectLst>
              <a:latin typeface="Comic Sans MS" pitchFamily="66" charset="0"/>
            </a:endParaRPr>
          </a:p>
          <a:p>
            <a:pPr algn="l">
              <a:buFont typeface="Wingdings" pitchFamily="2" charset="2"/>
              <a:buNone/>
            </a:pPr>
            <a:r>
              <a:rPr lang="en-US" sz="3400" b="1" dirty="0">
                <a:effectLst>
                  <a:outerShdw blurRad="38100" dist="38100" dir="2700000" algn="tl">
                    <a:srgbClr val="C0C0C0"/>
                  </a:outerShdw>
                </a:effectLst>
                <a:latin typeface="Comic Sans MS" pitchFamily="66" charset="0"/>
              </a:rPr>
              <a:t> the </a:t>
            </a:r>
            <a:r>
              <a:rPr lang="en-US" sz="3400" b="1" dirty="0">
                <a:solidFill>
                  <a:srgbClr val="FF3300"/>
                </a:solidFill>
                <a:effectLst>
                  <a:outerShdw blurRad="38100" dist="38100" dir="2700000" algn="tl">
                    <a:srgbClr val="C0C0C0"/>
                  </a:outerShdw>
                </a:effectLst>
                <a:latin typeface="Comic Sans MS" pitchFamily="66" charset="0"/>
              </a:rPr>
              <a:t>U</a:t>
            </a:r>
            <a:r>
              <a:rPr lang="en-US" sz="3400" b="1" dirty="0">
                <a:effectLst>
                  <a:outerShdw blurRad="38100" dist="38100" dir="2700000" algn="tl">
                    <a:srgbClr val="C0C0C0"/>
                  </a:outerShdw>
                </a:effectLst>
                <a:latin typeface="Comic Sans MS" pitchFamily="66" charset="0"/>
              </a:rPr>
              <a:t>nited </a:t>
            </a:r>
            <a:r>
              <a:rPr lang="en-US" sz="3400" b="1" dirty="0">
                <a:solidFill>
                  <a:srgbClr val="FF3300"/>
                </a:solidFill>
                <a:effectLst>
                  <a:outerShdw blurRad="38100" dist="38100" dir="2700000" algn="tl">
                    <a:srgbClr val="C0C0C0"/>
                  </a:outerShdw>
                </a:effectLst>
                <a:latin typeface="Comic Sans MS" pitchFamily="66" charset="0"/>
              </a:rPr>
              <a:t>N</a:t>
            </a:r>
            <a:r>
              <a:rPr lang="en-US" sz="3400" b="1" dirty="0">
                <a:effectLst>
                  <a:outerShdw blurRad="38100" dist="38100" dir="2700000" algn="tl">
                    <a:srgbClr val="C0C0C0"/>
                  </a:outerShdw>
                </a:effectLst>
                <a:latin typeface="Comic Sans MS" pitchFamily="66" charset="0"/>
              </a:rPr>
              <a:t>ations </a:t>
            </a:r>
            <a:r>
              <a:rPr lang="en-US" sz="3400" b="1" dirty="0">
                <a:solidFill>
                  <a:srgbClr val="FF3300"/>
                </a:solidFill>
                <a:effectLst>
                  <a:outerShdw blurRad="38100" dist="38100" dir="2700000" algn="tl">
                    <a:srgbClr val="C0C0C0"/>
                  </a:outerShdw>
                </a:effectLst>
                <a:latin typeface="Comic Sans MS" pitchFamily="66" charset="0"/>
              </a:rPr>
              <a:t>E</a:t>
            </a:r>
            <a:r>
              <a:rPr lang="en-US" sz="3400" b="1" dirty="0">
                <a:effectLst>
                  <a:outerShdw blurRad="38100" dist="38100" dir="2700000" algn="tl">
                    <a:srgbClr val="C0C0C0"/>
                  </a:outerShdw>
                </a:effectLst>
                <a:latin typeface="Comic Sans MS" pitchFamily="66" charset="0"/>
              </a:rPr>
              <a:t>ducational,                        </a:t>
            </a:r>
            <a:r>
              <a:rPr lang="en-US" sz="3400" b="1" dirty="0">
                <a:solidFill>
                  <a:srgbClr val="FF3300"/>
                </a:solidFill>
                <a:effectLst>
                  <a:outerShdw blurRad="38100" dist="38100" dir="2700000" algn="tl">
                    <a:srgbClr val="C0C0C0"/>
                  </a:outerShdw>
                </a:effectLst>
                <a:latin typeface="Comic Sans MS" pitchFamily="66" charset="0"/>
              </a:rPr>
              <a:t>S</a:t>
            </a:r>
            <a:r>
              <a:rPr lang="en-US" sz="3400" b="1" dirty="0">
                <a:effectLst>
                  <a:outerShdw blurRad="38100" dist="38100" dir="2700000" algn="tl">
                    <a:srgbClr val="C0C0C0"/>
                  </a:outerShdw>
                </a:effectLst>
                <a:latin typeface="Comic Sans MS" pitchFamily="66" charset="0"/>
              </a:rPr>
              <a:t>cientific and                               </a:t>
            </a:r>
            <a:r>
              <a:rPr lang="en-US" sz="3400" b="1" dirty="0">
                <a:solidFill>
                  <a:srgbClr val="FF3300"/>
                </a:solidFill>
                <a:effectLst>
                  <a:outerShdw blurRad="38100" dist="38100" dir="2700000" algn="tl">
                    <a:srgbClr val="C0C0C0"/>
                  </a:outerShdw>
                </a:effectLst>
                <a:latin typeface="Comic Sans MS" pitchFamily="66" charset="0"/>
              </a:rPr>
              <a:t>C</a:t>
            </a:r>
            <a:r>
              <a:rPr lang="en-US" sz="3400" b="1" dirty="0">
                <a:effectLst>
                  <a:outerShdw blurRad="38100" dist="38100" dir="2700000" algn="tl">
                    <a:srgbClr val="C0C0C0"/>
                  </a:outerShdw>
                </a:effectLst>
                <a:latin typeface="Comic Sans MS" pitchFamily="66" charset="0"/>
              </a:rPr>
              <a:t>ultural </a:t>
            </a:r>
            <a:r>
              <a:rPr lang="en-US" sz="3400" b="1" dirty="0">
                <a:solidFill>
                  <a:srgbClr val="FF3300"/>
                </a:solidFill>
                <a:effectLst>
                  <a:outerShdw blurRad="38100" dist="38100" dir="2700000" algn="tl">
                    <a:srgbClr val="C0C0C0"/>
                  </a:outerShdw>
                </a:effectLst>
                <a:latin typeface="Comic Sans MS" pitchFamily="66" charset="0"/>
              </a:rPr>
              <a:t>O</a:t>
            </a:r>
            <a:r>
              <a:rPr lang="en-US" sz="3400" b="1" dirty="0">
                <a:effectLst>
                  <a:outerShdw blurRad="38100" dist="38100" dir="2700000" algn="tl">
                    <a:srgbClr val="C0C0C0"/>
                  </a:outerShdw>
                </a:effectLst>
                <a:latin typeface="Comic Sans MS" pitchFamily="66" charset="0"/>
              </a:rPr>
              <a:t>rganization</a:t>
            </a:r>
          </a:p>
          <a:p>
            <a:pPr algn="l">
              <a:buFont typeface="Wingdings" pitchFamily="2" charset="2"/>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2642"/>
                                        </p:tgtEl>
                                        <p:attrNameLst>
                                          <p:attrName>style.visibility</p:attrName>
                                        </p:attrNameLst>
                                      </p:cBhvr>
                                      <p:to>
                                        <p:strVal val="visible"/>
                                      </p:to>
                                    </p:set>
                                    <p:anim to="" calcmode="lin" valueType="num">
                                      <p:cBhvr>
                                        <p:cTn id="7" dur="1" fill="hold"/>
                                        <p:tgtEl>
                                          <p:spTgt spid="11264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43">
                                            <p:txEl>
                                              <p:pRg st="0" end="0"/>
                                            </p:txEl>
                                          </p:spTgt>
                                        </p:tgtEl>
                                        <p:attrNameLst>
                                          <p:attrName>style.visibility</p:attrName>
                                        </p:attrNameLst>
                                      </p:cBhvr>
                                      <p:to>
                                        <p:strVal val="visible"/>
                                      </p:to>
                                    </p:set>
                                    <p:animEffect transition="in" filter="dissolve">
                                      <p:cBhvr>
                                        <p:cTn id="12" dur="500"/>
                                        <p:tgtEl>
                                          <p:spTgt spid="1126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43">
                                            <p:txEl>
                                              <p:pRg st="1" end="1"/>
                                            </p:txEl>
                                          </p:spTgt>
                                        </p:tgtEl>
                                        <p:attrNameLst>
                                          <p:attrName>style.visibility</p:attrName>
                                        </p:attrNameLst>
                                      </p:cBhvr>
                                      <p:to>
                                        <p:strVal val="visible"/>
                                      </p:to>
                                    </p:set>
                                    <p:animEffect transition="in" filter="dissolve">
                                      <p:cBhvr>
                                        <p:cTn id="17" dur="500"/>
                                        <p:tgtEl>
                                          <p:spTgt spid="1126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11264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10-5</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4000" dirty="0" smtClean="0">
                <a:latin typeface="Comic Sans MS" pitchFamily="66" charset="0"/>
              </a:rPr>
              <a:t>G. </a:t>
            </a:r>
            <a:r>
              <a:rPr lang="en-US" sz="4000" dirty="0">
                <a:latin typeface="Comic Sans MS" pitchFamily="66" charset="0"/>
              </a:rPr>
              <a:t>BLENDING</a:t>
            </a:r>
          </a:p>
        </p:txBody>
      </p:sp>
      <p:sp>
        <p:nvSpPr>
          <p:cNvPr id="68611" name="Rectangle 3"/>
          <p:cNvSpPr>
            <a:spLocks noGrp="1" noChangeArrowheads="1"/>
          </p:cNvSpPr>
          <p:nvPr>
            <p:ph type="body" idx="1"/>
          </p:nvPr>
        </p:nvSpPr>
        <p:spPr>
          <a:xfrm>
            <a:off x="1116013" y="1773238"/>
            <a:ext cx="7570787" cy="4114800"/>
          </a:xfrm>
        </p:spPr>
        <p:txBody>
          <a:bodyPr>
            <a:normAutofit lnSpcReduction="10000"/>
          </a:bodyPr>
          <a:lstStyle/>
          <a:p>
            <a:pPr algn="l">
              <a:buFont typeface="Wingdings" pitchFamily="2" charset="2"/>
              <a:buNone/>
            </a:pPr>
            <a:r>
              <a:rPr lang="en-US" sz="3200" b="1">
                <a:latin typeface="Comic Sans MS" pitchFamily="66" charset="0"/>
              </a:rPr>
              <a:t>The blend is a type of word formation which has become popular in English this century and which now accounts for a significant proportion of new words, particularly those </a:t>
            </a:r>
            <a:r>
              <a:rPr lang="en-US" sz="3200" b="1">
                <a:solidFill>
                  <a:schemeClr val="accent1"/>
                </a:solidFill>
                <a:latin typeface="Comic Sans MS" pitchFamily="66" charset="0"/>
              </a:rPr>
              <a:t>deriving</a:t>
            </a:r>
            <a:r>
              <a:rPr lang="en-US" sz="3200" b="1">
                <a:latin typeface="Comic Sans MS" pitchFamily="66" charset="0"/>
              </a:rPr>
              <a:t> from </a:t>
            </a:r>
            <a:r>
              <a:rPr lang="en-US" sz="3200" b="1">
                <a:solidFill>
                  <a:srgbClr val="FF3300"/>
                </a:solidFill>
                <a:latin typeface="Comic Sans MS" pitchFamily="66" charset="0"/>
              </a:rPr>
              <a:t>commercial trade names</a:t>
            </a:r>
            <a:r>
              <a:rPr lang="en-US" sz="3200" b="1">
                <a:latin typeface="Comic Sans MS" pitchFamily="66" charset="0"/>
              </a:rPr>
              <a:t> or </a:t>
            </a:r>
            <a:r>
              <a:rPr lang="en-US" sz="3200" b="1">
                <a:solidFill>
                  <a:srgbClr val="FF3300"/>
                </a:solidFill>
                <a:latin typeface="Comic Sans MS" pitchFamily="66" charset="0"/>
              </a:rPr>
              <a:t>advertising</a:t>
            </a:r>
            <a:r>
              <a:rPr lang="en-US" sz="3200" b="1">
                <a:latin typeface="Comic Sans MS" pitchFamily="66" charset="0"/>
              </a:rPr>
              <a:t>, those which have a technical or scientific name.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to="" calcmode="lin" valueType="num">
                                      <p:cBhvr>
                                        <p:cTn id="7" dur="1" fill="hold"/>
                                        <p:tgtEl>
                                          <p:spTgt spid="686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611">
                                            <p:txEl>
                                              <p:pRg st="0" end="0"/>
                                            </p:txEl>
                                          </p:spTgt>
                                        </p:tgtEl>
                                        <p:attrNameLst>
                                          <p:attrName>style.visibility</p:attrName>
                                        </p:attrNameLst>
                                      </p:cBhvr>
                                      <p:to>
                                        <p:strVal val="visible"/>
                                      </p:to>
                                    </p:set>
                                    <p:animEffect transition="in" filter="dissolve">
                                      <p:cBhvr>
                                        <p:cTn id="12" dur="500"/>
                                        <p:tgtEl>
                                          <p:spTgt spid="686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P spid="68611"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z="4000">
                <a:latin typeface="Comic Sans MS" pitchFamily="66" charset="0"/>
              </a:rPr>
              <a:t>What is a blend?</a:t>
            </a:r>
          </a:p>
        </p:txBody>
      </p:sp>
      <p:sp>
        <p:nvSpPr>
          <p:cNvPr id="69635" name="Rectangle 3"/>
          <p:cNvSpPr>
            <a:spLocks noGrp="1" noChangeArrowheads="1"/>
          </p:cNvSpPr>
          <p:nvPr>
            <p:ph type="body" idx="1"/>
          </p:nvPr>
        </p:nvSpPr>
        <p:spPr/>
        <p:txBody>
          <a:bodyPr/>
          <a:lstStyle/>
          <a:p>
            <a:pPr algn="l">
              <a:buFont typeface="Wingdings" pitchFamily="2" charset="2"/>
              <a:buNone/>
            </a:pPr>
            <a:r>
              <a:rPr lang="en-US" sz="3200" b="1">
                <a:latin typeface="Comic Sans MS" pitchFamily="66" charset="0"/>
              </a:rPr>
              <a:t>A blend is any word which is formed by </a:t>
            </a:r>
            <a:r>
              <a:rPr lang="en-US" sz="3200" b="1">
                <a:solidFill>
                  <a:srgbClr val="FF3300"/>
                </a:solidFill>
                <a:latin typeface="Comic Sans MS" pitchFamily="66" charset="0"/>
              </a:rPr>
              <a:t>fusing</a:t>
            </a:r>
            <a:r>
              <a:rPr lang="en-US" sz="3200" b="1">
                <a:latin typeface="Comic Sans MS" pitchFamily="66" charset="0"/>
              </a:rPr>
              <a:t> together elements from two other words and whose meaning shares or combines the meanings of the source words. The elements are normally the beginning of one and the end of the other.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anim to="" calcmode="lin" valueType="num">
                                      <p:cBhvr>
                                        <p:cTn id="7" dur="1" fill="hold"/>
                                        <p:tgtEl>
                                          <p:spTgt spid="6963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9635">
                                            <p:txEl>
                                              <p:pRg st="0" end="0"/>
                                            </p:txEl>
                                          </p:spTgt>
                                        </p:tgtEl>
                                        <p:attrNameLst>
                                          <p:attrName>style.visibility</p:attrName>
                                        </p:attrNameLst>
                                      </p:cBhvr>
                                      <p:to>
                                        <p:strVal val="visible"/>
                                      </p:to>
                                    </p:set>
                                    <p:animEffect transition="in" filter="dissolve">
                                      <p:cBhvr>
                                        <p:cTn id="12" dur="500"/>
                                        <p:tgtEl>
                                          <p:spTgt spid="696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4000">
                <a:solidFill>
                  <a:srgbClr val="000066"/>
                </a:solidFill>
                <a:latin typeface="Comic Sans MS" pitchFamily="66" charset="0"/>
              </a:rPr>
              <a:t>For example</a:t>
            </a:r>
          </a:p>
        </p:txBody>
      </p:sp>
      <p:sp>
        <p:nvSpPr>
          <p:cNvPr id="67587" name="Text Box 3"/>
          <p:cNvSpPr txBox="1">
            <a:spLocks noChangeArrowheads="1"/>
          </p:cNvSpPr>
          <p:nvPr/>
        </p:nvSpPr>
        <p:spPr bwMode="auto">
          <a:xfrm>
            <a:off x="1066800" y="6088063"/>
            <a:ext cx="807720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Brunch          br</a:t>
            </a:r>
            <a:r>
              <a:rPr lang="en-US" sz="3600" b="1" dirty="0">
                <a:latin typeface="Comic Sans MS" pitchFamily="66" charset="0"/>
              </a:rPr>
              <a:t>eakfast</a:t>
            </a:r>
            <a:r>
              <a:rPr lang="en-US" sz="3600" b="1" dirty="0">
                <a:solidFill>
                  <a:srgbClr val="FF0000"/>
                </a:solidFill>
                <a:latin typeface="Comic Sans MS" pitchFamily="66" charset="0"/>
              </a:rPr>
              <a:t>+ </a:t>
            </a:r>
            <a:r>
              <a:rPr lang="en-US" sz="3600" b="1" dirty="0">
                <a:latin typeface="Comic Sans MS" pitchFamily="66" charset="0"/>
              </a:rPr>
              <a:t>l</a:t>
            </a:r>
            <a:r>
              <a:rPr lang="en-US" sz="3600" b="1" dirty="0">
                <a:solidFill>
                  <a:srgbClr val="FF0000"/>
                </a:solidFill>
                <a:latin typeface="Comic Sans MS" pitchFamily="66" charset="0"/>
              </a:rPr>
              <a:t>unch</a:t>
            </a:r>
          </a:p>
        </p:txBody>
      </p:sp>
      <p:sp>
        <p:nvSpPr>
          <p:cNvPr id="67588" name="Text Box 4"/>
          <p:cNvSpPr txBox="1">
            <a:spLocks noChangeArrowheads="1"/>
          </p:cNvSpPr>
          <p:nvPr/>
        </p:nvSpPr>
        <p:spPr bwMode="auto">
          <a:xfrm>
            <a:off x="1130300" y="3048000"/>
            <a:ext cx="801370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Interpol        inter</a:t>
            </a:r>
            <a:r>
              <a:rPr lang="en-US" sz="3600" b="1" dirty="0">
                <a:latin typeface="Comic Sans MS" pitchFamily="66" charset="0"/>
              </a:rPr>
              <a:t>national</a:t>
            </a:r>
            <a:r>
              <a:rPr lang="en-US" sz="3600" b="1" dirty="0">
                <a:solidFill>
                  <a:srgbClr val="FF0000"/>
                </a:solidFill>
                <a:latin typeface="Comic Sans MS" pitchFamily="66" charset="0"/>
              </a:rPr>
              <a:t> pol</a:t>
            </a:r>
            <a:r>
              <a:rPr lang="en-US" sz="3600" b="1" dirty="0">
                <a:latin typeface="Comic Sans MS" pitchFamily="66" charset="0"/>
              </a:rPr>
              <a:t>ice</a:t>
            </a:r>
          </a:p>
        </p:txBody>
      </p:sp>
      <p:sp>
        <p:nvSpPr>
          <p:cNvPr id="67589" name="Text Box 5"/>
          <p:cNvSpPr txBox="1">
            <a:spLocks noChangeArrowheads="1"/>
          </p:cNvSpPr>
          <p:nvPr/>
        </p:nvSpPr>
        <p:spPr bwMode="auto">
          <a:xfrm>
            <a:off x="1066800" y="4114800"/>
            <a:ext cx="7321550"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Motel  </a:t>
            </a:r>
            <a:r>
              <a:rPr lang="en-US" sz="3600" b="1" dirty="0">
                <a:latin typeface="Comic Sans MS" pitchFamily="66" charset="0"/>
              </a:rPr>
              <a:t>         </a:t>
            </a:r>
            <a:r>
              <a:rPr lang="en-US" sz="3600" b="1" dirty="0">
                <a:solidFill>
                  <a:srgbClr val="FF0000"/>
                </a:solidFill>
                <a:latin typeface="Comic Sans MS" pitchFamily="66" charset="0"/>
              </a:rPr>
              <a:t>mo</a:t>
            </a:r>
            <a:r>
              <a:rPr lang="en-US" sz="3600" b="1" dirty="0">
                <a:latin typeface="Comic Sans MS" pitchFamily="66" charset="0"/>
              </a:rPr>
              <a:t>tor ho</a:t>
            </a:r>
            <a:r>
              <a:rPr lang="en-US" sz="3600" b="1" dirty="0">
                <a:solidFill>
                  <a:srgbClr val="FF0000"/>
                </a:solidFill>
                <a:latin typeface="Comic Sans MS" pitchFamily="66" charset="0"/>
              </a:rPr>
              <a:t>tel</a:t>
            </a:r>
          </a:p>
        </p:txBody>
      </p:sp>
      <p:sp>
        <p:nvSpPr>
          <p:cNvPr id="67590" name="Text Box 6"/>
          <p:cNvSpPr txBox="1">
            <a:spLocks noChangeArrowheads="1"/>
          </p:cNvSpPr>
          <p:nvPr/>
        </p:nvSpPr>
        <p:spPr bwMode="auto">
          <a:xfrm>
            <a:off x="1071563" y="5181600"/>
            <a:ext cx="7172325" cy="641350"/>
          </a:xfrm>
          <a:prstGeom prst="rect">
            <a:avLst/>
          </a:prstGeom>
          <a:noFill/>
          <a:ln w="9525">
            <a:noFill/>
            <a:miter lim="800000"/>
            <a:headEnd/>
            <a:tailEnd/>
          </a:ln>
          <a:effectLst/>
        </p:spPr>
        <p:txBody>
          <a:bodyPr>
            <a:spAutoFit/>
          </a:bodyPr>
          <a:lstStyle/>
          <a:p>
            <a:pPr algn="l">
              <a:spcBef>
                <a:spcPct val="50000"/>
              </a:spcBef>
            </a:pPr>
            <a:r>
              <a:rPr lang="en-US" sz="3600" b="1" dirty="0" err="1">
                <a:solidFill>
                  <a:srgbClr val="FF0000"/>
                </a:solidFill>
                <a:latin typeface="Comic Sans MS" pitchFamily="66" charset="0"/>
              </a:rPr>
              <a:t>Newcast</a:t>
            </a:r>
            <a:r>
              <a:rPr lang="en-US" sz="3600" b="1" dirty="0">
                <a:solidFill>
                  <a:srgbClr val="FF0000"/>
                </a:solidFill>
                <a:latin typeface="Comic Sans MS" pitchFamily="66" charset="0"/>
              </a:rPr>
              <a:t>  </a:t>
            </a:r>
            <a:r>
              <a:rPr lang="en-US" sz="3600" b="1" dirty="0">
                <a:latin typeface="Comic Sans MS" pitchFamily="66" charset="0"/>
              </a:rPr>
              <a:t>      </a:t>
            </a:r>
            <a:r>
              <a:rPr lang="en-US" sz="3600" b="1" dirty="0">
                <a:solidFill>
                  <a:srgbClr val="FF0000"/>
                </a:solidFill>
                <a:latin typeface="Comic Sans MS" pitchFamily="66" charset="0"/>
              </a:rPr>
              <a:t>new</a:t>
            </a:r>
            <a:r>
              <a:rPr lang="en-US" sz="3600" b="1" dirty="0">
                <a:latin typeface="Comic Sans MS" pitchFamily="66" charset="0"/>
              </a:rPr>
              <a:t>s broad</a:t>
            </a:r>
            <a:r>
              <a:rPr lang="en-US" sz="3600" b="1" dirty="0">
                <a:solidFill>
                  <a:srgbClr val="FF0000"/>
                </a:solidFill>
                <a:latin typeface="Comic Sans MS" pitchFamily="66" charset="0"/>
              </a:rPr>
              <a:t>cast</a:t>
            </a:r>
          </a:p>
        </p:txBody>
      </p:sp>
      <p:sp>
        <p:nvSpPr>
          <p:cNvPr id="67591" name="Text Box 7"/>
          <p:cNvSpPr txBox="1">
            <a:spLocks noChangeArrowheads="1"/>
          </p:cNvSpPr>
          <p:nvPr/>
        </p:nvSpPr>
        <p:spPr bwMode="auto">
          <a:xfrm>
            <a:off x="1185863" y="2057400"/>
            <a:ext cx="6770687" cy="641350"/>
          </a:xfrm>
          <a:prstGeom prst="rect">
            <a:avLst/>
          </a:prstGeom>
          <a:noFill/>
          <a:ln w="9525">
            <a:noFill/>
            <a:miter lim="800000"/>
            <a:headEnd/>
            <a:tailEnd/>
          </a:ln>
          <a:effectLst/>
        </p:spPr>
        <p:txBody>
          <a:bodyPr>
            <a:spAutoFit/>
          </a:bodyPr>
          <a:lstStyle/>
          <a:p>
            <a:pPr algn="l">
              <a:spcBef>
                <a:spcPct val="50000"/>
              </a:spcBef>
            </a:pPr>
            <a:r>
              <a:rPr lang="en-US" sz="3600" b="1" dirty="0">
                <a:solidFill>
                  <a:srgbClr val="FF0000"/>
                </a:solidFill>
                <a:latin typeface="Comic Sans MS" pitchFamily="66" charset="0"/>
              </a:rPr>
              <a:t>Smog</a:t>
            </a:r>
            <a:r>
              <a:rPr lang="en-US" sz="3600" b="1" dirty="0">
                <a:latin typeface="Comic Sans MS" pitchFamily="66" charset="0"/>
              </a:rPr>
              <a:t>    </a:t>
            </a:r>
            <a:r>
              <a:rPr lang="en-US" sz="3600" b="1" dirty="0">
                <a:solidFill>
                  <a:srgbClr val="FF0000"/>
                </a:solidFill>
                <a:latin typeface="Comic Sans MS" pitchFamily="66" charset="0"/>
              </a:rPr>
              <a:t>       smo</a:t>
            </a:r>
            <a:r>
              <a:rPr lang="en-US" sz="3600" b="1" dirty="0">
                <a:latin typeface="Comic Sans MS" pitchFamily="66" charset="0"/>
              </a:rPr>
              <a:t>ke</a:t>
            </a:r>
            <a:r>
              <a:rPr lang="en-US" sz="3600" b="1" dirty="0">
                <a:solidFill>
                  <a:srgbClr val="FF0000"/>
                </a:solidFill>
                <a:latin typeface="Comic Sans MS" pitchFamily="66" charset="0"/>
              </a:rPr>
              <a:t>+</a:t>
            </a:r>
            <a:r>
              <a:rPr lang="en-US" sz="3600" b="1" dirty="0">
                <a:latin typeface="Comic Sans MS" pitchFamily="66" charset="0"/>
              </a:rPr>
              <a:t> fo</a:t>
            </a:r>
            <a:r>
              <a:rPr lang="en-US" sz="3600" b="1" dirty="0">
                <a:solidFill>
                  <a:srgbClr val="FF0000"/>
                </a:solidFill>
                <a:latin typeface="Comic Sans MS" pitchFamily="66" charset="0"/>
              </a:rPr>
              <a:t>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2000"/>
                                        <p:tgtEl>
                                          <p:spTgt spid="6758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7591"/>
                                        </p:tgtEl>
                                        <p:attrNameLst>
                                          <p:attrName>style.visibility</p:attrName>
                                        </p:attrNameLst>
                                      </p:cBhvr>
                                      <p:to>
                                        <p:strVal val="visible"/>
                                      </p:to>
                                    </p:set>
                                    <p:animEffect transition="in" filter="fade">
                                      <p:cBhvr>
                                        <p:cTn id="12" dur="1000"/>
                                        <p:tgtEl>
                                          <p:spTgt spid="67591"/>
                                        </p:tgtEl>
                                      </p:cBhvr>
                                    </p:animEffect>
                                    <p:anim calcmode="lin" valueType="num">
                                      <p:cBhvr>
                                        <p:cTn id="13" dur="1000" fill="hold"/>
                                        <p:tgtEl>
                                          <p:spTgt spid="67591"/>
                                        </p:tgtEl>
                                        <p:attrNameLst>
                                          <p:attrName>ppt_x</p:attrName>
                                        </p:attrNameLst>
                                      </p:cBhvr>
                                      <p:tavLst>
                                        <p:tav tm="0">
                                          <p:val>
                                            <p:strVal val="#ppt_x"/>
                                          </p:val>
                                        </p:tav>
                                        <p:tav tm="100000">
                                          <p:val>
                                            <p:strVal val="#ppt_x"/>
                                          </p:val>
                                        </p:tav>
                                      </p:tavLst>
                                    </p:anim>
                                    <p:anim calcmode="lin" valueType="num">
                                      <p:cBhvr>
                                        <p:cTn id="14" dur="1000" fill="hold"/>
                                        <p:tgtEl>
                                          <p:spTgt spid="6759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7588"/>
                                        </p:tgtEl>
                                        <p:attrNameLst>
                                          <p:attrName>style.visibility</p:attrName>
                                        </p:attrNameLst>
                                      </p:cBhvr>
                                      <p:to>
                                        <p:strVal val="visible"/>
                                      </p:to>
                                    </p:set>
                                    <p:animEffect transition="in" filter="fade">
                                      <p:cBhvr>
                                        <p:cTn id="19" dur="1000"/>
                                        <p:tgtEl>
                                          <p:spTgt spid="67588"/>
                                        </p:tgtEl>
                                      </p:cBhvr>
                                    </p:animEffect>
                                    <p:anim calcmode="lin" valueType="num">
                                      <p:cBhvr>
                                        <p:cTn id="20" dur="1000" fill="hold"/>
                                        <p:tgtEl>
                                          <p:spTgt spid="67588"/>
                                        </p:tgtEl>
                                        <p:attrNameLst>
                                          <p:attrName>ppt_x</p:attrName>
                                        </p:attrNameLst>
                                      </p:cBhvr>
                                      <p:tavLst>
                                        <p:tav tm="0">
                                          <p:val>
                                            <p:strVal val="#ppt_x"/>
                                          </p:val>
                                        </p:tav>
                                        <p:tav tm="100000">
                                          <p:val>
                                            <p:strVal val="#ppt_x"/>
                                          </p:val>
                                        </p:tav>
                                      </p:tavLst>
                                    </p:anim>
                                    <p:anim calcmode="lin" valueType="num">
                                      <p:cBhvr>
                                        <p:cTn id="21" dur="1000" fill="hold"/>
                                        <p:tgtEl>
                                          <p:spTgt spid="6758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7589"/>
                                        </p:tgtEl>
                                        <p:attrNameLst>
                                          <p:attrName>style.visibility</p:attrName>
                                        </p:attrNameLst>
                                      </p:cBhvr>
                                      <p:to>
                                        <p:strVal val="visible"/>
                                      </p:to>
                                    </p:set>
                                    <p:animEffect transition="in" filter="fade">
                                      <p:cBhvr>
                                        <p:cTn id="26" dur="1000"/>
                                        <p:tgtEl>
                                          <p:spTgt spid="67589"/>
                                        </p:tgtEl>
                                      </p:cBhvr>
                                    </p:animEffect>
                                    <p:anim calcmode="lin" valueType="num">
                                      <p:cBhvr>
                                        <p:cTn id="27" dur="1000" fill="hold"/>
                                        <p:tgtEl>
                                          <p:spTgt spid="67589"/>
                                        </p:tgtEl>
                                        <p:attrNameLst>
                                          <p:attrName>ppt_x</p:attrName>
                                        </p:attrNameLst>
                                      </p:cBhvr>
                                      <p:tavLst>
                                        <p:tav tm="0">
                                          <p:val>
                                            <p:strVal val="#ppt_x"/>
                                          </p:val>
                                        </p:tav>
                                        <p:tav tm="100000">
                                          <p:val>
                                            <p:strVal val="#ppt_x"/>
                                          </p:val>
                                        </p:tav>
                                      </p:tavLst>
                                    </p:anim>
                                    <p:anim calcmode="lin" valueType="num">
                                      <p:cBhvr>
                                        <p:cTn id="28" dur="1000" fill="hold"/>
                                        <p:tgtEl>
                                          <p:spTgt spid="6758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7590"/>
                                        </p:tgtEl>
                                        <p:attrNameLst>
                                          <p:attrName>style.visibility</p:attrName>
                                        </p:attrNameLst>
                                      </p:cBhvr>
                                      <p:to>
                                        <p:strVal val="visible"/>
                                      </p:to>
                                    </p:set>
                                    <p:animEffect transition="in" filter="fade">
                                      <p:cBhvr>
                                        <p:cTn id="33" dur="1000"/>
                                        <p:tgtEl>
                                          <p:spTgt spid="67590"/>
                                        </p:tgtEl>
                                      </p:cBhvr>
                                    </p:animEffect>
                                    <p:anim calcmode="lin" valueType="num">
                                      <p:cBhvr>
                                        <p:cTn id="34" dur="1000" fill="hold"/>
                                        <p:tgtEl>
                                          <p:spTgt spid="67590"/>
                                        </p:tgtEl>
                                        <p:attrNameLst>
                                          <p:attrName>ppt_x</p:attrName>
                                        </p:attrNameLst>
                                      </p:cBhvr>
                                      <p:tavLst>
                                        <p:tav tm="0">
                                          <p:val>
                                            <p:strVal val="#ppt_x"/>
                                          </p:val>
                                        </p:tav>
                                        <p:tav tm="100000">
                                          <p:val>
                                            <p:strVal val="#ppt_x"/>
                                          </p:val>
                                        </p:tav>
                                      </p:tavLst>
                                    </p:anim>
                                    <p:anim calcmode="lin" valueType="num">
                                      <p:cBhvr>
                                        <p:cTn id="35" dur="1000" fill="hold"/>
                                        <p:tgtEl>
                                          <p:spTgt spid="6759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7587"/>
                                        </p:tgtEl>
                                        <p:attrNameLst>
                                          <p:attrName>style.visibility</p:attrName>
                                        </p:attrNameLst>
                                      </p:cBhvr>
                                      <p:to>
                                        <p:strVal val="visible"/>
                                      </p:to>
                                    </p:set>
                                    <p:animEffect transition="in" filter="fade">
                                      <p:cBhvr>
                                        <p:cTn id="40" dur="1000"/>
                                        <p:tgtEl>
                                          <p:spTgt spid="67587"/>
                                        </p:tgtEl>
                                      </p:cBhvr>
                                    </p:animEffect>
                                    <p:anim calcmode="lin" valueType="num">
                                      <p:cBhvr>
                                        <p:cTn id="41" dur="1000" fill="hold"/>
                                        <p:tgtEl>
                                          <p:spTgt spid="67587"/>
                                        </p:tgtEl>
                                        <p:attrNameLst>
                                          <p:attrName>ppt_x</p:attrName>
                                        </p:attrNameLst>
                                      </p:cBhvr>
                                      <p:tavLst>
                                        <p:tav tm="0">
                                          <p:val>
                                            <p:strVal val="#ppt_x"/>
                                          </p:val>
                                        </p:tav>
                                        <p:tav tm="100000">
                                          <p:val>
                                            <p:strVal val="#ppt_x"/>
                                          </p:val>
                                        </p:tav>
                                      </p:tavLst>
                                    </p:anim>
                                    <p:anim calcmode="lin" valueType="num">
                                      <p:cBhvr>
                                        <p:cTn id="42" dur="1000" fill="hold"/>
                                        <p:tgtEl>
                                          <p:spTgt spid="675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p:bldP spid="67588" grpId="0"/>
      <p:bldP spid="67589" grpId="0"/>
      <p:bldP spid="67590" grpId="0"/>
      <p:bldP spid="6759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sz="4000"/>
              <a:t>More Examples</a:t>
            </a:r>
          </a:p>
        </p:txBody>
      </p:sp>
      <p:sp>
        <p:nvSpPr>
          <p:cNvPr id="70659" name="Rectangle 3"/>
          <p:cNvSpPr>
            <a:spLocks noGrp="1" noChangeArrowheads="1"/>
          </p:cNvSpPr>
          <p:nvPr>
            <p:ph type="body" idx="1"/>
          </p:nvPr>
        </p:nvSpPr>
        <p:spPr/>
        <p:txBody>
          <a:bodyPr/>
          <a:lstStyle/>
          <a:p>
            <a:pPr algn="l">
              <a:buFont typeface="Wingdings" pitchFamily="2" charset="2"/>
              <a:buNone/>
            </a:pPr>
            <a:r>
              <a:rPr lang="en-US" sz="3200" b="1">
                <a:solidFill>
                  <a:schemeClr val="tx2"/>
                </a:solidFill>
                <a:latin typeface="Comic Sans MS" pitchFamily="66" charset="0"/>
              </a:rPr>
              <a:t>Oxbridge</a:t>
            </a:r>
          </a:p>
          <a:p>
            <a:pPr algn="l">
              <a:buFont typeface="Wingdings" pitchFamily="2" charset="2"/>
              <a:buNone/>
            </a:pPr>
            <a:r>
              <a:rPr lang="en-US" sz="3200" b="1">
                <a:latin typeface="Comic Sans MS" pitchFamily="66" charset="0"/>
              </a:rPr>
              <a:t>It is a word which is formed by putting together the first part of </a:t>
            </a:r>
            <a:r>
              <a:rPr lang="en-US" sz="3200" b="1">
                <a:solidFill>
                  <a:schemeClr val="tx2"/>
                </a:solidFill>
                <a:latin typeface="Comic Sans MS" pitchFamily="66" charset="0"/>
              </a:rPr>
              <a:t>Ox</a:t>
            </a:r>
            <a:r>
              <a:rPr lang="en-US" sz="3200" b="1">
                <a:solidFill>
                  <a:srgbClr val="FF3300"/>
                </a:solidFill>
                <a:latin typeface="Comic Sans MS" pitchFamily="66" charset="0"/>
              </a:rPr>
              <a:t>ford</a:t>
            </a:r>
            <a:r>
              <a:rPr lang="en-US" sz="3200" b="1">
                <a:latin typeface="Comic Sans MS" pitchFamily="66" charset="0"/>
              </a:rPr>
              <a:t> and the last part of </a:t>
            </a:r>
            <a:r>
              <a:rPr lang="en-US" sz="3200" b="1">
                <a:solidFill>
                  <a:srgbClr val="FF3300"/>
                </a:solidFill>
                <a:latin typeface="Comic Sans MS" pitchFamily="66" charset="0"/>
              </a:rPr>
              <a:t>Cam</a:t>
            </a:r>
            <a:r>
              <a:rPr lang="en-US" sz="3200" b="1">
                <a:solidFill>
                  <a:schemeClr val="tx2"/>
                </a:solidFill>
                <a:latin typeface="Comic Sans MS" pitchFamily="66" charset="0"/>
              </a:rPr>
              <a:t>bridge</a:t>
            </a:r>
            <a:r>
              <a:rPr lang="en-US" sz="3200" b="1">
                <a:latin typeface="Comic Sans MS" pitchFamily="66" charset="0"/>
              </a:rPr>
              <a:t> to form a new inclusive term for both universities.</a:t>
            </a:r>
          </a:p>
          <a:p>
            <a:pPr algn="l">
              <a:buFont typeface="Wingdings" pitchFamily="2" charset="2"/>
              <a:buNone/>
            </a:pPr>
            <a:endParaRPr lang="en-US" sz="3200"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0658"/>
                                        </p:tgtEl>
                                        <p:attrNameLst>
                                          <p:attrName>style.visibility</p:attrName>
                                        </p:attrNameLst>
                                      </p:cBhvr>
                                      <p:to>
                                        <p:strVal val="visible"/>
                                      </p:to>
                                    </p:set>
                                    <p:anim to="" calcmode="lin" valueType="num">
                                      <p:cBhvr>
                                        <p:cTn id="7" dur="1" fill="hold"/>
                                        <p:tgtEl>
                                          <p:spTgt spid="7065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70659">
                                            <p:txEl>
                                              <p:pRg st="0" end="0"/>
                                            </p:txEl>
                                          </p:spTgt>
                                        </p:tgtEl>
                                        <p:attrNameLst>
                                          <p:attrName>style.visibility</p:attrName>
                                        </p:attrNameLst>
                                      </p:cBhvr>
                                      <p:to>
                                        <p:strVal val="visible"/>
                                      </p:to>
                                    </p:set>
                                    <p:anim calcmode="lin" valueType="num">
                                      <p:cBhvr>
                                        <p:cTn id="12" dur="1000" fill="hold"/>
                                        <p:tgtEl>
                                          <p:spTgt spid="70659">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70659">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70659">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7065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0659">
                                            <p:txEl>
                                              <p:pRg st="1" end="1"/>
                                            </p:txEl>
                                          </p:spTgt>
                                        </p:tgtEl>
                                        <p:attrNameLst>
                                          <p:attrName>style.visibility</p:attrName>
                                        </p:attrNameLst>
                                      </p:cBhvr>
                                      <p:to>
                                        <p:strVal val="visible"/>
                                      </p:to>
                                    </p:set>
                                    <p:animEffect transition="in" filter="dissolve">
                                      <p:cBhvr>
                                        <p:cTn id="20" dur="500"/>
                                        <p:tgtEl>
                                          <p:spTgt spid="706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z="4000">
                <a:latin typeface="Comic Sans MS" pitchFamily="66" charset="0"/>
              </a:rPr>
              <a:t>Cont.</a:t>
            </a:r>
          </a:p>
        </p:txBody>
      </p:sp>
      <p:sp>
        <p:nvSpPr>
          <p:cNvPr id="71683" name="Rectangle 3"/>
          <p:cNvSpPr>
            <a:spLocks noGrp="1" noChangeArrowheads="1"/>
          </p:cNvSpPr>
          <p:nvPr>
            <p:ph type="body" idx="1"/>
          </p:nvPr>
        </p:nvSpPr>
        <p:spPr>
          <a:xfrm>
            <a:off x="1331913" y="2338388"/>
            <a:ext cx="7010400" cy="4114800"/>
          </a:xfrm>
        </p:spPr>
        <p:txBody>
          <a:bodyPr/>
          <a:lstStyle/>
          <a:p>
            <a:pPr algn="l">
              <a:buFont typeface="Wingdings" pitchFamily="2" charset="2"/>
              <a:buNone/>
            </a:pPr>
            <a:r>
              <a:rPr lang="en-US" sz="3200" b="1">
                <a:latin typeface="Comic Sans MS" pitchFamily="66" charset="0"/>
              </a:rPr>
              <a:t>It is very noticeable that a fashion for such word formations began in the 1890s leading to an increased rate of word formation.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1682"/>
                                        </p:tgtEl>
                                        <p:attrNameLst>
                                          <p:attrName>style.visibility</p:attrName>
                                        </p:attrNameLst>
                                      </p:cBhvr>
                                      <p:to>
                                        <p:strVal val="visible"/>
                                      </p:to>
                                    </p:set>
                                    <p:anim to="" calcmode="lin" valueType="num">
                                      <p:cBhvr>
                                        <p:cTn id="7" dur="1" fill="hold"/>
                                        <p:tgtEl>
                                          <p:spTgt spid="7168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683">
                                            <p:txEl>
                                              <p:pRg st="0" end="0"/>
                                            </p:txEl>
                                          </p:spTgt>
                                        </p:tgtEl>
                                        <p:attrNameLst>
                                          <p:attrName>style.visibility</p:attrName>
                                        </p:attrNameLst>
                                      </p:cBhvr>
                                      <p:to>
                                        <p:strVal val="visible"/>
                                      </p:to>
                                    </p:set>
                                    <p:animEffect transition="in" filter="dissolve">
                                      <p:cBhvr>
                                        <p:cTn id="12" dur="500"/>
                                        <p:tgtEl>
                                          <p:spTgt spid="716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7168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z="3200">
                <a:latin typeface="Comic Sans MS" pitchFamily="66" charset="0"/>
              </a:rPr>
              <a:t>Example</a:t>
            </a:r>
          </a:p>
        </p:txBody>
      </p:sp>
      <p:sp>
        <p:nvSpPr>
          <p:cNvPr id="72707" name="Rectangle 3"/>
          <p:cNvSpPr>
            <a:spLocks noGrp="1" noChangeArrowheads="1"/>
          </p:cNvSpPr>
          <p:nvPr>
            <p:ph type="body" idx="1"/>
          </p:nvPr>
        </p:nvSpPr>
        <p:spPr/>
        <p:txBody>
          <a:bodyPr/>
          <a:lstStyle/>
          <a:p>
            <a:pPr algn="l">
              <a:buFont typeface="Wingdings" pitchFamily="2" charset="2"/>
              <a:buNone/>
            </a:pPr>
            <a:r>
              <a:rPr lang="en-US" b="1">
                <a:solidFill>
                  <a:schemeClr val="tx2"/>
                </a:solidFill>
                <a:latin typeface="Comic Sans MS" pitchFamily="66" charset="0"/>
              </a:rPr>
              <a:t>Electrocute</a:t>
            </a:r>
          </a:p>
          <a:p>
            <a:pPr algn="l">
              <a:buFont typeface="Wingdings" pitchFamily="2" charset="2"/>
              <a:buNone/>
            </a:pPr>
            <a:r>
              <a:rPr lang="en-US" b="1">
                <a:latin typeface="Comic Sans MS" pitchFamily="66" charset="0"/>
              </a:rPr>
              <a:t>( a blend of </a:t>
            </a:r>
            <a:r>
              <a:rPr lang="en-US" b="1">
                <a:solidFill>
                  <a:schemeClr val="tx2"/>
                </a:solidFill>
                <a:latin typeface="Comic Sans MS" pitchFamily="66" charset="0"/>
              </a:rPr>
              <a:t>electr</a:t>
            </a:r>
            <a:r>
              <a:rPr lang="en-US" b="1">
                <a:solidFill>
                  <a:srgbClr val="FF3300"/>
                </a:solidFill>
                <a:latin typeface="Comic Sans MS" pitchFamily="66" charset="0"/>
              </a:rPr>
              <a:t>icity</a:t>
            </a:r>
            <a:r>
              <a:rPr lang="en-US" b="1">
                <a:latin typeface="Comic Sans MS" pitchFamily="66" charset="0"/>
              </a:rPr>
              <a:t> and </a:t>
            </a:r>
            <a:r>
              <a:rPr lang="en-US" b="1">
                <a:solidFill>
                  <a:srgbClr val="FF3300"/>
                </a:solidFill>
                <a:latin typeface="Comic Sans MS" pitchFamily="66" charset="0"/>
              </a:rPr>
              <a:t>exe</a:t>
            </a:r>
            <a:r>
              <a:rPr lang="en-US" b="1">
                <a:solidFill>
                  <a:schemeClr val="tx2"/>
                </a:solidFill>
                <a:latin typeface="Comic Sans MS" pitchFamily="66" charset="0"/>
              </a:rPr>
              <a:t>cute</a:t>
            </a:r>
            <a:r>
              <a:rPr lang="en-US" b="1">
                <a:latin typeface="Comic Sans MS" pitchFamily="66" charset="0"/>
              </a:rPr>
              <a:t>, first appeared in 1889)</a:t>
            </a:r>
          </a:p>
          <a:p>
            <a:pPr algn="l">
              <a:buFont typeface="Wingdings" pitchFamily="2" charset="2"/>
              <a:buNone/>
            </a:pPr>
            <a:r>
              <a:rPr lang="en-US" b="1">
                <a:solidFill>
                  <a:schemeClr val="tx2"/>
                </a:solidFill>
                <a:latin typeface="Comic Sans MS" pitchFamily="66" charset="0"/>
              </a:rPr>
              <a:t>Brunch</a:t>
            </a:r>
          </a:p>
          <a:p>
            <a:pPr algn="l">
              <a:buFont typeface="Wingdings" pitchFamily="2" charset="2"/>
              <a:buNone/>
            </a:pPr>
            <a:r>
              <a:rPr lang="en-US" b="1">
                <a:latin typeface="Comic Sans MS" pitchFamily="66" charset="0"/>
              </a:rPr>
              <a:t>( a blend taken </a:t>
            </a:r>
            <a:r>
              <a:rPr lang="en-US" b="1">
                <a:solidFill>
                  <a:srgbClr val="FF3300"/>
                </a:solidFill>
                <a:latin typeface="Comic Sans MS" pitchFamily="66" charset="0"/>
              </a:rPr>
              <a:t>early at lunchtime</a:t>
            </a:r>
            <a:r>
              <a:rPr lang="en-US" b="1">
                <a:latin typeface="Comic Sans MS" pitchFamily="66" charset="0"/>
              </a:rPr>
              <a:t>, was first recorded in 1896)</a:t>
            </a:r>
          </a:p>
          <a:p>
            <a:pPr algn="l">
              <a:buFont typeface="Wingdings" pitchFamily="2" charset="2"/>
              <a:buNone/>
            </a:pPr>
            <a:r>
              <a:rPr lang="en-US" b="1">
                <a:solidFill>
                  <a:schemeClr val="tx2"/>
                </a:solidFill>
                <a:latin typeface="Comic Sans MS" pitchFamily="66" charset="0"/>
              </a:rPr>
              <a:t>Travelogue</a:t>
            </a:r>
          </a:p>
          <a:p>
            <a:pPr algn="l">
              <a:buFont typeface="Wingdings" pitchFamily="2" charset="2"/>
              <a:buNone/>
            </a:pPr>
            <a:r>
              <a:rPr lang="en-US" b="1">
                <a:latin typeface="Comic Sans MS" pitchFamily="66" charset="0"/>
              </a:rPr>
              <a:t>(</a:t>
            </a:r>
            <a:r>
              <a:rPr lang="en-US" b="1">
                <a:solidFill>
                  <a:schemeClr val="tx2"/>
                </a:solidFill>
                <a:latin typeface="Comic Sans MS" pitchFamily="66" charset="0"/>
              </a:rPr>
              <a:t>travel </a:t>
            </a:r>
            <a:r>
              <a:rPr lang="en-US" b="1">
                <a:latin typeface="Comic Sans MS" pitchFamily="66" charset="0"/>
              </a:rPr>
              <a:t>+ mono</a:t>
            </a:r>
            <a:r>
              <a:rPr lang="en-US" b="1">
                <a:solidFill>
                  <a:schemeClr val="tx2"/>
                </a:solidFill>
                <a:latin typeface="Comic Sans MS" pitchFamily="66" charset="0"/>
              </a:rPr>
              <a:t>logue</a:t>
            </a:r>
            <a:r>
              <a:rPr lang="en-US" b="1">
                <a:latin typeface="Comic Sans MS" pitchFamily="66" charset="0"/>
              </a:rPr>
              <a:t>, in 1903.</a:t>
            </a:r>
          </a:p>
          <a:p>
            <a:pPr algn="l">
              <a:buFont typeface="Wingdings" pitchFamily="2" charset="2"/>
              <a:buNone/>
            </a:pPr>
            <a:endParaRPr lang="en-US" b="1">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 to="" calcmode="lin" valueType="num">
                                      <p:cBhvr>
                                        <p:cTn id="7" dur="1" fill="hold"/>
                                        <p:tgtEl>
                                          <p:spTgt spid="7270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72707">
                                            <p:txEl>
                                              <p:pRg st="0" end="0"/>
                                            </p:txEl>
                                          </p:spTgt>
                                        </p:tgtEl>
                                        <p:attrNameLst>
                                          <p:attrName>style.visibility</p:attrName>
                                        </p:attrNameLst>
                                      </p:cBhvr>
                                      <p:to>
                                        <p:strVal val="visible"/>
                                      </p:to>
                                    </p:set>
                                    <p:anim calcmode="lin" valueType="num">
                                      <p:cBhvr>
                                        <p:cTn id="12" dur="1000" fill="hold"/>
                                        <p:tgtEl>
                                          <p:spTgt spid="72707">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72707">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72707">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7270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2707">
                                            <p:txEl>
                                              <p:pRg st="1" end="1"/>
                                            </p:txEl>
                                          </p:spTgt>
                                        </p:tgtEl>
                                        <p:attrNameLst>
                                          <p:attrName>style.visibility</p:attrName>
                                        </p:attrNameLst>
                                      </p:cBhvr>
                                      <p:to>
                                        <p:strVal val="visible"/>
                                      </p:to>
                                    </p:set>
                                    <p:animEffect transition="in" filter="dissolve">
                                      <p:cBhvr>
                                        <p:cTn id="20" dur="500"/>
                                        <p:tgtEl>
                                          <p:spTgt spid="7270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72707">
                                            <p:txEl>
                                              <p:pRg st="2" end="2"/>
                                            </p:txEl>
                                          </p:spTgt>
                                        </p:tgtEl>
                                        <p:attrNameLst>
                                          <p:attrName>style.visibility</p:attrName>
                                        </p:attrNameLst>
                                      </p:cBhvr>
                                      <p:to>
                                        <p:strVal val="visible"/>
                                      </p:to>
                                    </p:set>
                                    <p:anim calcmode="lin" valueType="num">
                                      <p:cBhvr>
                                        <p:cTn id="25" dur="1000" fill="hold"/>
                                        <p:tgtEl>
                                          <p:spTgt spid="72707">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72707">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72707">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7270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72707">
                                            <p:txEl>
                                              <p:pRg st="3" end="3"/>
                                            </p:txEl>
                                          </p:spTgt>
                                        </p:tgtEl>
                                        <p:attrNameLst>
                                          <p:attrName>style.visibility</p:attrName>
                                        </p:attrNameLst>
                                      </p:cBhvr>
                                      <p:to>
                                        <p:strVal val="visible"/>
                                      </p:to>
                                    </p:set>
                                    <p:animEffect transition="in" filter="dissolve">
                                      <p:cBhvr>
                                        <p:cTn id="33" dur="500"/>
                                        <p:tgtEl>
                                          <p:spTgt spid="72707">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iterate type="lt">
                                    <p:tmPct val="5000"/>
                                  </p:iterate>
                                  <p:childTnLst>
                                    <p:set>
                                      <p:cBhvr>
                                        <p:cTn id="37" dur="1" fill="hold">
                                          <p:stCondLst>
                                            <p:cond delay="0"/>
                                          </p:stCondLst>
                                        </p:cTn>
                                        <p:tgtEl>
                                          <p:spTgt spid="72707">
                                            <p:txEl>
                                              <p:pRg st="4" end="4"/>
                                            </p:txEl>
                                          </p:spTgt>
                                        </p:tgtEl>
                                        <p:attrNameLst>
                                          <p:attrName>style.visibility</p:attrName>
                                        </p:attrNameLst>
                                      </p:cBhvr>
                                      <p:to>
                                        <p:strVal val="visible"/>
                                      </p:to>
                                    </p:set>
                                    <p:anim calcmode="lin" valueType="num">
                                      <p:cBhvr>
                                        <p:cTn id="38" dur="1000" fill="hold"/>
                                        <p:tgtEl>
                                          <p:spTgt spid="72707">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72707">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72707">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72707">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72707">
                                            <p:txEl>
                                              <p:pRg st="5" end="5"/>
                                            </p:txEl>
                                          </p:spTgt>
                                        </p:tgtEl>
                                        <p:attrNameLst>
                                          <p:attrName>style.visibility</p:attrName>
                                        </p:attrNameLst>
                                      </p:cBhvr>
                                      <p:to>
                                        <p:strVal val="visible"/>
                                      </p:to>
                                    </p:set>
                                    <p:animEffect transition="in" filter="dissolve">
                                      <p:cBhvr>
                                        <p:cTn id="46" dur="500"/>
                                        <p:tgtEl>
                                          <p:spTgt spid="727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sz="4000">
                <a:latin typeface="Comic Sans MS" pitchFamily="66" charset="0"/>
              </a:rPr>
              <a:t>Cont.</a:t>
            </a:r>
          </a:p>
        </p:txBody>
      </p:sp>
      <p:sp>
        <p:nvSpPr>
          <p:cNvPr id="73731" name="Rectangle 3"/>
          <p:cNvSpPr>
            <a:spLocks noGrp="1" noChangeArrowheads="1"/>
          </p:cNvSpPr>
          <p:nvPr>
            <p:ph type="body" idx="1"/>
          </p:nvPr>
        </p:nvSpPr>
        <p:spPr>
          <a:xfrm>
            <a:off x="746125" y="1557338"/>
            <a:ext cx="8147050" cy="5111750"/>
          </a:xfrm>
        </p:spPr>
        <p:txBody>
          <a:bodyPr/>
          <a:lstStyle/>
          <a:p>
            <a:pPr algn="l">
              <a:lnSpc>
                <a:spcPct val="90000"/>
              </a:lnSpc>
              <a:buFont typeface="Wingdings" pitchFamily="2" charset="2"/>
              <a:buNone/>
            </a:pPr>
            <a:r>
              <a:rPr lang="en-US" sz="2800" b="1">
                <a:latin typeface="Comic Sans MS" pitchFamily="66" charset="0"/>
              </a:rPr>
              <a:t>The modern usage of blend as a technical term is quite strict. This is because the essential feature of a blend is that there be </a:t>
            </a:r>
            <a:r>
              <a:rPr lang="en-US" sz="2800" b="1">
                <a:solidFill>
                  <a:srgbClr val="FF3300"/>
                </a:solidFill>
                <a:latin typeface="Comic Sans MS" pitchFamily="66" charset="0"/>
              </a:rPr>
              <a:t>no </a:t>
            </a:r>
            <a:r>
              <a:rPr lang="en-US" sz="2800" b="1">
                <a:latin typeface="Comic Sans MS" pitchFamily="66" charset="0"/>
              </a:rPr>
              <a:t>point at which you can break the word with everything to the left of the breaking being morpheme and every thing to the right is being a morpheme, and with the meaning of the blend word being a function of the meaning of these morphemes.</a:t>
            </a:r>
            <a:r>
              <a:rPr lang="en-US" sz="2800">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3730"/>
                                        </p:tgtEl>
                                        <p:attrNameLst>
                                          <p:attrName>style.visibility</p:attrName>
                                        </p:attrNameLst>
                                      </p:cBhvr>
                                      <p:to>
                                        <p:strVal val="visible"/>
                                      </p:to>
                                    </p:set>
                                    <p:anim to="" calcmode="lin" valueType="num">
                                      <p:cBhvr>
                                        <p:cTn id="7" dur="1" fill="hold"/>
                                        <p:tgtEl>
                                          <p:spTgt spid="7373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3731">
                                            <p:txEl>
                                              <p:pRg st="0" end="0"/>
                                            </p:txEl>
                                          </p:spTgt>
                                        </p:tgtEl>
                                        <p:attrNameLst>
                                          <p:attrName>style.visibility</p:attrName>
                                        </p:attrNameLst>
                                      </p:cBhvr>
                                      <p:to>
                                        <p:strVal val="visible"/>
                                      </p:to>
                                    </p:set>
                                    <p:animEffect transition="in" filter="dissolve">
                                      <p:cBhvr>
                                        <p:cTn id="12" dur="500"/>
                                        <p:tgtEl>
                                          <p:spTgt spid="73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z="4000">
                <a:latin typeface="Comic Sans MS" pitchFamily="66" charset="0"/>
              </a:rPr>
              <a:t>Examples</a:t>
            </a:r>
          </a:p>
        </p:txBody>
      </p:sp>
      <p:sp>
        <p:nvSpPr>
          <p:cNvPr id="74755" name="Rectangle 3"/>
          <p:cNvSpPr>
            <a:spLocks noGrp="1" noChangeArrowheads="1"/>
          </p:cNvSpPr>
          <p:nvPr>
            <p:ph type="body" idx="1"/>
          </p:nvPr>
        </p:nvSpPr>
        <p:spPr/>
        <p:txBody>
          <a:bodyPr/>
          <a:lstStyle/>
          <a:p>
            <a:pPr algn="l">
              <a:buFont typeface="Wingdings" pitchFamily="2" charset="2"/>
              <a:buNone/>
            </a:pPr>
            <a:r>
              <a:rPr lang="en-US" sz="3200" b="1">
                <a:solidFill>
                  <a:srgbClr val="FF3300"/>
                </a:solidFill>
                <a:latin typeface="Comic Sans MS" pitchFamily="66" charset="0"/>
              </a:rPr>
              <a:t>Keypad</a:t>
            </a:r>
          </a:p>
          <a:p>
            <a:pPr algn="l">
              <a:buFont typeface="Wingdings" pitchFamily="2" charset="2"/>
              <a:buNone/>
            </a:pPr>
            <a:r>
              <a:rPr lang="en-US" sz="3200" b="1">
                <a:solidFill>
                  <a:srgbClr val="FF3300"/>
                </a:solidFill>
                <a:latin typeface="Comic Sans MS" pitchFamily="66" charset="0"/>
              </a:rPr>
              <a:t>Birdcage</a:t>
            </a:r>
          </a:p>
          <a:p>
            <a:pPr algn="l">
              <a:buFont typeface="Wingdings" pitchFamily="2" charset="2"/>
              <a:buNone/>
            </a:pPr>
            <a:r>
              <a:rPr lang="en-US" sz="3200" b="1">
                <a:solidFill>
                  <a:srgbClr val="FF3300"/>
                </a:solidFill>
                <a:latin typeface="Comic Sans MS" pitchFamily="66" charset="0"/>
              </a:rPr>
              <a:t>Townhouse</a:t>
            </a:r>
          </a:p>
          <a:p>
            <a:pPr algn="l">
              <a:buFont typeface="Wingdings" pitchFamily="2" charset="2"/>
              <a:buNone/>
            </a:pPr>
            <a:r>
              <a:rPr lang="en-US" sz="3200" b="1">
                <a:latin typeface="Comic Sans MS" pitchFamily="66" charset="0"/>
              </a:rPr>
              <a:t>They are regarded as compounds because the elements being put together are words in their own right.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4754"/>
                                        </p:tgtEl>
                                        <p:attrNameLst>
                                          <p:attrName>style.visibility</p:attrName>
                                        </p:attrNameLst>
                                      </p:cBhvr>
                                      <p:to>
                                        <p:strVal val="visible"/>
                                      </p:to>
                                    </p:set>
                                    <p:anim to="" calcmode="lin" valueType="num">
                                      <p:cBhvr>
                                        <p:cTn id="7" dur="1" fill="hold"/>
                                        <p:tgtEl>
                                          <p:spTgt spid="7475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74755">
                                            <p:txEl>
                                              <p:pRg st="0" end="0"/>
                                            </p:txEl>
                                          </p:spTgt>
                                        </p:tgtEl>
                                        <p:attrNameLst>
                                          <p:attrName>style.visibility</p:attrName>
                                        </p:attrNameLst>
                                      </p:cBhvr>
                                      <p:to>
                                        <p:strVal val="visible"/>
                                      </p:to>
                                    </p:set>
                                    <p:anim calcmode="lin" valueType="num">
                                      <p:cBhvr>
                                        <p:cTn id="12" dur="1000" fill="hold"/>
                                        <p:tgtEl>
                                          <p:spTgt spid="74755">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74755">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74755">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7475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iterate type="lt">
                                    <p:tmPct val="5000"/>
                                  </p:iterate>
                                  <p:childTnLst>
                                    <p:set>
                                      <p:cBhvr>
                                        <p:cTn id="19" dur="1" fill="hold">
                                          <p:stCondLst>
                                            <p:cond delay="0"/>
                                          </p:stCondLst>
                                        </p:cTn>
                                        <p:tgtEl>
                                          <p:spTgt spid="74755">
                                            <p:txEl>
                                              <p:pRg st="1" end="1"/>
                                            </p:txEl>
                                          </p:spTgt>
                                        </p:tgtEl>
                                        <p:attrNameLst>
                                          <p:attrName>style.visibility</p:attrName>
                                        </p:attrNameLst>
                                      </p:cBhvr>
                                      <p:to>
                                        <p:strVal val="visible"/>
                                      </p:to>
                                    </p:set>
                                    <p:anim calcmode="lin" valueType="num">
                                      <p:cBhvr>
                                        <p:cTn id="20" dur="1000" fill="hold"/>
                                        <p:tgtEl>
                                          <p:spTgt spid="74755">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74755">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74755">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7475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iterate type="lt">
                                    <p:tmPct val="5000"/>
                                  </p:iterate>
                                  <p:childTnLst>
                                    <p:set>
                                      <p:cBhvr>
                                        <p:cTn id="27" dur="1" fill="hold">
                                          <p:stCondLst>
                                            <p:cond delay="0"/>
                                          </p:stCondLst>
                                        </p:cTn>
                                        <p:tgtEl>
                                          <p:spTgt spid="74755">
                                            <p:txEl>
                                              <p:pRg st="2" end="2"/>
                                            </p:txEl>
                                          </p:spTgt>
                                        </p:tgtEl>
                                        <p:attrNameLst>
                                          <p:attrName>style.visibility</p:attrName>
                                        </p:attrNameLst>
                                      </p:cBhvr>
                                      <p:to>
                                        <p:strVal val="visible"/>
                                      </p:to>
                                    </p:set>
                                    <p:anim calcmode="lin" valueType="num">
                                      <p:cBhvr>
                                        <p:cTn id="28" dur="1000" fill="hold"/>
                                        <p:tgtEl>
                                          <p:spTgt spid="74755">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74755">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74755">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7475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74755">
                                            <p:txEl>
                                              <p:pRg st="3" end="3"/>
                                            </p:txEl>
                                          </p:spTgt>
                                        </p:tgtEl>
                                        <p:attrNameLst>
                                          <p:attrName>style.visibility</p:attrName>
                                        </p:attrNameLst>
                                      </p:cBhvr>
                                      <p:to>
                                        <p:strVal val="visible"/>
                                      </p:to>
                                    </p:set>
                                    <p:animEffect transition="in" filter="dissolve">
                                      <p:cBhvr>
                                        <p:cTn id="36" dur="500"/>
                                        <p:tgtEl>
                                          <p:spTgt spid="747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sz="4000">
                <a:latin typeface="Comic Sans MS" pitchFamily="66" charset="0"/>
              </a:rPr>
              <a:t>What about?</a:t>
            </a:r>
          </a:p>
        </p:txBody>
      </p:sp>
      <p:sp>
        <p:nvSpPr>
          <p:cNvPr id="75779" name="Rectangle 3"/>
          <p:cNvSpPr>
            <a:spLocks noGrp="1" noChangeArrowheads="1"/>
          </p:cNvSpPr>
          <p:nvPr>
            <p:ph type="body" idx="1"/>
          </p:nvPr>
        </p:nvSpPr>
        <p:spPr>
          <a:xfrm>
            <a:off x="1116013" y="1981200"/>
            <a:ext cx="7570787" cy="4114800"/>
          </a:xfrm>
        </p:spPr>
        <p:txBody>
          <a:bodyPr/>
          <a:lstStyle/>
          <a:p>
            <a:pPr algn="l">
              <a:buFont typeface="Wingdings" pitchFamily="2" charset="2"/>
              <a:buNone/>
            </a:pPr>
            <a:r>
              <a:rPr lang="en-US" sz="3400" b="1">
                <a:solidFill>
                  <a:srgbClr val="FF3300"/>
                </a:solidFill>
                <a:latin typeface="Comic Sans MS" pitchFamily="66" charset="0"/>
              </a:rPr>
              <a:t>Megastar</a:t>
            </a:r>
          </a:p>
          <a:p>
            <a:pPr algn="l">
              <a:buFont typeface="Wingdings" pitchFamily="2" charset="2"/>
              <a:buNone/>
            </a:pPr>
            <a:r>
              <a:rPr lang="en-US" sz="3400" b="1">
                <a:solidFill>
                  <a:srgbClr val="FF3300"/>
                </a:solidFill>
                <a:latin typeface="Comic Sans MS" pitchFamily="66" charset="0"/>
              </a:rPr>
              <a:t>Cyberspace</a:t>
            </a:r>
          </a:p>
          <a:p>
            <a:pPr algn="l">
              <a:buFont typeface="Wingdings" pitchFamily="2" charset="2"/>
              <a:buNone/>
            </a:pPr>
            <a:r>
              <a:rPr lang="en-US" sz="3400" b="1">
                <a:solidFill>
                  <a:srgbClr val="FF3300"/>
                </a:solidFill>
                <a:latin typeface="Comic Sans MS" pitchFamily="66" charset="0"/>
              </a:rPr>
              <a:t>Hypertext</a:t>
            </a:r>
          </a:p>
          <a:p>
            <a:pPr algn="l">
              <a:buFont typeface="Wingdings" pitchFamily="2" charset="2"/>
              <a:buNone/>
            </a:pPr>
            <a:r>
              <a:rPr lang="en-US" sz="3400" b="1">
                <a:latin typeface="Comic Sans MS" pitchFamily="66" charset="0"/>
              </a:rPr>
              <a:t>They are all compounds because they are combinations of free-standing words with prefixes or suffixes.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5778"/>
                                        </p:tgtEl>
                                        <p:attrNameLst>
                                          <p:attrName>style.visibility</p:attrName>
                                        </p:attrNameLst>
                                      </p:cBhvr>
                                      <p:to>
                                        <p:strVal val="visible"/>
                                      </p:to>
                                    </p:set>
                                    <p:anim to="" calcmode="lin" valueType="num">
                                      <p:cBhvr>
                                        <p:cTn id="7" dur="1" fill="hold"/>
                                        <p:tgtEl>
                                          <p:spTgt spid="7577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75779">
                                            <p:txEl>
                                              <p:pRg st="0" end="0"/>
                                            </p:txEl>
                                          </p:spTgt>
                                        </p:tgtEl>
                                        <p:attrNameLst>
                                          <p:attrName>style.visibility</p:attrName>
                                        </p:attrNameLst>
                                      </p:cBhvr>
                                      <p:to>
                                        <p:strVal val="visible"/>
                                      </p:to>
                                    </p:set>
                                    <p:anim calcmode="lin" valueType="num">
                                      <p:cBhvr>
                                        <p:cTn id="12" dur="1000" fill="hold"/>
                                        <p:tgtEl>
                                          <p:spTgt spid="75779">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75779">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75779">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75779">
                                            <p:txEl>
                                              <p:pRg st="0" end="0"/>
                                            </p:txEl>
                                          </p:spTgt>
                                        </p:tgtEl>
                                      </p:cBhvr>
                                    </p:animEffect>
                                  </p:childTnLst>
                                </p:cTn>
                              </p:par>
                              <p:par>
                                <p:cTn id="16" presetID="31" presetClass="entr" presetSubtype="0" fill="hold" nodeType="withEffect">
                                  <p:stCondLst>
                                    <p:cond delay="0"/>
                                  </p:stCondLst>
                                  <p:iterate type="lt">
                                    <p:tmPct val="5000"/>
                                  </p:iterate>
                                  <p:childTnLst>
                                    <p:set>
                                      <p:cBhvr>
                                        <p:cTn id="17" dur="1" fill="hold">
                                          <p:stCondLst>
                                            <p:cond delay="0"/>
                                          </p:stCondLst>
                                        </p:cTn>
                                        <p:tgtEl>
                                          <p:spTgt spid="75779">
                                            <p:txEl>
                                              <p:pRg st="1" end="1"/>
                                            </p:txEl>
                                          </p:spTgt>
                                        </p:tgtEl>
                                        <p:attrNameLst>
                                          <p:attrName>style.visibility</p:attrName>
                                        </p:attrNameLst>
                                      </p:cBhvr>
                                      <p:to>
                                        <p:strVal val="visible"/>
                                      </p:to>
                                    </p:set>
                                    <p:anim calcmode="lin" valueType="num">
                                      <p:cBhvr>
                                        <p:cTn id="18" dur="1000" fill="hold"/>
                                        <p:tgtEl>
                                          <p:spTgt spid="75779">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75779">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75779">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75779">
                                            <p:txEl>
                                              <p:pRg st="1" end="1"/>
                                            </p:txEl>
                                          </p:spTgt>
                                        </p:tgtEl>
                                      </p:cBhvr>
                                    </p:animEffect>
                                  </p:childTnLst>
                                </p:cTn>
                              </p:par>
                              <p:par>
                                <p:cTn id="22" presetID="31" presetClass="entr" presetSubtype="0" fill="hold" nodeType="withEffect">
                                  <p:stCondLst>
                                    <p:cond delay="0"/>
                                  </p:stCondLst>
                                  <p:iterate type="lt">
                                    <p:tmPct val="5000"/>
                                  </p:iterate>
                                  <p:childTnLst>
                                    <p:set>
                                      <p:cBhvr>
                                        <p:cTn id="23" dur="1" fill="hold">
                                          <p:stCondLst>
                                            <p:cond delay="0"/>
                                          </p:stCondLst>
                                        </p:cTn>
                                        <p:tgtEl>
                                          <p:spTgt spid="75779">
                                            <p:txEl>
                                              <p:pRg st="2" end="2"/>
                                            </p:txEl>
                                          </p:spTgt>
                                        </p:tgtEl>
                                        <p:attrNameLst>
                                          <p:attrName>style.visibility</p:attrName>
                                        </p:attrNameLst>
                                      </p:cBhvr>
                                      <p:to>
                                        <p:strVal val="visible"/>
                                      </p:to>
                                    </p:set>
                                    <p:anim calcmode="lin" valueType="num">
                                      <p:cBhvr>
                                        <p:cTn id="24" dur="1000" fill="hold"/>
                                        <p:tgtEl>
                                          <p:spTgt spid="75779">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75779">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75779">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7577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5779">
                                            <p:txEl>
                                              <p:pRg st="3" end="3"/>
                                            </p:txEl>
                                          </p:spTgt>
                                        </p:tgtEl>
                                        <p:attrNameLst>
                                          <p:attrName>style.visibility</p:attrName>
                                        </p:attrNameLst>
                                      </p:cBhvr>
                                      <p:to>
                                        <p:strVal val="visible"/>
                                      </p:to>
                                    </p:set>
                                    <p:animEffect transition="in" filter="dissolve">
                                      <p:cBhvr>
                                        <p:cTn id="32" dur="500"/>
                                        <p:tgtEl>
                                          <p:spTgt spid="757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sz="4000">
                <a:latin typeface="Comic Sans MS" pitchFamily="66" charset="0"/>
              </a:rPr>
              <a:t>Cont.</a:t>
            </a:r>
          </a:p>
        </p:txBody>
      </p:sp>
      <p:sp>
        <p:nvSpPr>
          <p:cNvPr id="76803" name="Rectangle 3"/>
          <p:cNvSpPr>
            <a:spLocks noGrp="1" noChangeArrowheads="1"/>
          </p:cNvSpPr>
          <p:nvPr>
            <p:ph type="body" idx="1"/>
          </p:nvPr>
        </p:nvSpPr>
        <p:spPr/>
        <p:txBody>
          <a:bodyPr/>
          <a:lstStyle/>
          <a:p>
            <a:pPr algn="l">
              <a:buFont typeface="Wingdings" pitchFamily="2" charset="2"/>
              <a:buNone/>
            </a:pPr>
            <a:r>
              <a:rPr lang="en-US" sz="3200" b="1">
                <a:latin typeface="Comic Sans MS" pitchFamily="66" charset="0"/>
              </a:rPr>
              <a:t>The terminology is complicated by a subsidiary process in which blends can give rise to new prefixes which then affect the classification of later creations.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6802"/>
                                        </p:tgtEl>
                                        <p:attrNameLst>
                                          <p:attrName>style.visibility</p:attrName>
                                        </p:attrNameLst>
                                      </p:cBhvr>
                                      <p:to>
                                        <p:strVal val="visible"/>
                                      </p:to>
                                    </p:set>
                                    <p:anim to="" calcmode="lin" valueType="num">
                                      <p:cBhvr>
                                        <p:cTn id="7" dur="1" fill="hold"/>
                                        <p:tgtEl>
                                          <p:spTgt spid="7680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6803">
                                            <p:txEl>
                                              <p:pRg st="0" end="0"/>
                                            </p:txEl>
                                          </p:spTgt>
                                        </p:tgtEl>
                                        <p:attrNameLst>
                                          <p:attrName>style.visibility</p:attrName>
                                        </p:attrNameLst>
                                      </p:cBhvr>
                                      <p:to>
                                        <p:strVal val="visible"/>
                                      </p:to>
                                    </p:set>
                                    <p:animEffect transition="in" filter="dissolve">
                                      <p:cBhvr>
                                        <p:cTn id="12" dur="500"/>
                                        <p:tgtEl>
                                          <p:spTgt spid="768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z="4000">
                <a:latin typeface="Comic Sans MS" pitchFamily="66" charset="0"/>
              </a:rPr>
              <a:t>Examples</a:t>
            </a:r>
          </a:p>
        </p:txBody>
      </p:sp>
      <p:sp>
        <p:nvSpPr>
          <p:cNvPr id="77827" name="Rectangle 3"/>
          <p:cNvSpPr>
            <a:spLocks noGrp="1" noChangeArrowheads="1"/>
          </p:cNvSpPr>
          <p:nvPr>
            <p:ph type="body" idx="1"/>
          </p:nvPr>
        </p:nvSpPr>
        <p:spPr/>
        <p:txBody>
          <a:bodyPr/>
          <a:lstStyle/>
          <a:p>
            <a:pPr algn="l">
              <a:buFont typeface="Wingdings" pitchFamily="2" charset="2"/>
              <a:buNone/>
            </a:pPr>
            <a:r>
              <a:rPr lang="en-US" sz="3400" b="1">
                <a:solidFill>
                  <a:schemeClr val="tx2"/>
                </a:solidFill>
                <a:latin typeface="Comic Sans MS" pitchFamily="66" charset="0"/>
              </a:rPr>
              <a:t>Motorcade</a:t>
            </a:r>
            <a:r>
              <a:rPr lang="en-US" sz="3400" b="1">
                <a:latin typeface="Comic Sans MS" pitchFamily="66" charset="0"/>
              </a:rPr>
              <a:t> ,formed as a blend of </a:t>
            </a:r>
            <a:r>
              <a:rPr lang="en-US" sz="3400" b="1">
                <a:solidFill>
                  <a:srgbClr val="FF3300"/>
                </a:solidFill>
                <a:latin typeface="Comic Sans MS" pitchFamily="66" charset="0"/>
              </a:rPr>
              <a:t>motor</a:t>
            </a:r>
            <a:r>
              <a:rPr lang="en-US" sz="3400" b="1">
                <a:latin typeface="Comic Sans MS" pitchFamily="66" charset="0"/>
              </a:rPr>
              <a:t> and </a:t>
            </a:r>
            <a:r>
              <a:rPr lang="en-US" sz="3400" b="1">
                <a:solidFill>
                  <a:srgbClr val="FF3300"/>
                </a:solidFill>
                <a:latin typeface="Comic Sans MS" pitchFamily="66" charset="0"/>
              </a:rPr>
              <a:t>cavalcade</a:t>
            </a:r>
            <a:r>
              <a:rPr lang="en-US" sz="3400" b="1">
                <a:latin typeface="Comic Sans MS" pitchFamily="66" charset="0"/>
              </a:rPr>
              <a:t>, which created a new suffix – </a:t>
            </a:r>
            <a:r>
              <a:rPr lang="en-US" sz="3400" b="1">
                <a:solidFill>
                  <a:schemeClr val="tx2"/>
                </a:solidFill>
                <a:latin typeface="Comic Sans MS" pitchFamily="66" charset="0"/>
              </a:rPr>
              <a:t>cade</a:t>
            </a:r>
            <a:r>
              <a:rPr lang="en-US" sz="3400" b="1">
                <a:latin typeface="Comic Sans MS" pitchFamily="66" charset="0"/>
              </a:rPr>
              <a:t> that has been used in many words.</a:t>
            </a:r>
          </a:p>
          <a:p>
            <a:pPr algn="l">
              <a:buFont typeface="Wingdings" pitchFamily="2" charset="2"/>
              <a:buNone/>
            </a:pPr>
            <a:r>
              <a:rPr lang="en-US" sz="3400" b="1">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7826"/>
                                        </p:tgtEl>
                                        <p:attrNameLst>
                                          <p:attrName>style.visibility</p:attrName>
                                        </p:attrNameLst>
                                      </p:cBhvr>
                                      <p:to>
                                        <p:strVal val="visible"/>
                                      </p:to>
                                    </p:set>
                                    <p:anim to="" calcmode="lin" valueType="num">
                                      <p:cBhvr>
                                        <p:cTn id="7" dur="1" fill="hold"/>
                                        <p:tgtEl>
                                          <p:spTgt spid="7782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7827">
                                            <p:txEl>
                                              <p:pRg st="0" end="0"/>
                                            </p:txEl>
                                          </p:spTgt>
                                        </p:tgtEl>
                                        <p:attrNameLst>
                                          <p:attrName>style.visibility</p:attrName>
                                        </p:attrNameLst>
                                      </p:cBhvr>
                                      <p:to>
                                        <p:strVal val="visible"/>
                                      </p:to>
                                    </p:set>
                                    <p:animEffect transition="in" filter="dissolve">
                                      <p:cBhvr>
                                        <p:cTn id="12" dur="500"/>
                                        <p:tgtEl>
                                          <p:spTgt spid="778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7827">
                                            <p:txEl>
                                              <p:pRg st="1" end="1"/>
                                            </p:txEl>
                                          </p:spTgt>
                                        </p:tgtEl>
                                        <p:attrNameLst>
                                          <p:attrName>style.visibility</p:attrName>
                                        </p:attrNameLst>
                                      </p:cBhvr>
                                      <p:to>
                                        <p:strVal val="visible"/>
                                      </p:to>
                                    </p:set>
                                    <p:animEffect transition="in" filter="dissolve">
                                      <p:cBhvr>
                                        <p:cTn id="17" dur="500"/>
                                        <p:tgtEl>
                                          <p:spTgt spid="778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77827"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sz="4000">
                <a:latin typeface="Comic Sans MS" pitchFamily="66" charset="0"/>
              </a:rPr>
              <a:t>Ex.</a:t>
            </a:r>
          </a:p>
        </p:txBody>
      </p:sp>
      <p:sp>
        <p:nvSpPr>
          <p:cNvPr id="78851" name="Rectangle 3"/>
          <p:cNvSpPr>
            <a:spLocks noGrp="1" noChangeArrowheads="1"/>
          </p:cNvSpPr>
          <p:nvPr>
            <p:ph type="body" idx="1"/>
          </p:nvPr>
        </p:nvSpPr>
        <p:spPr/>
        <p:txBody>
          <a:bodyPr/>
          <a:lstStyle/>
          <a:p>
            <a:pPr algn="l">
              <a:buFont typeface="Wingdings" pitchFamily="2" charset="2"/>
              <a:buNone/>
            </a:pPr>
            <a:r>
              <a:rPr lang="en-US" sz="3400" b="1">
                <a:latin typeface="Comic Sans MS" pitchFamily="66" charset="0"/>
              </a:rPr>
              <a:t>Similarly, the prefix </a:t>
            </a:r>
            <a:r>
              <a:rPr lang="en-US" sz="3400" b="1">
                <a:solidFill>
                  <a:srgbClr val="FF3300"/>
                </a:solidFill>
                <a:latin typeface="Comic Sans MS" pitchFamily="66" charset="0"/>
              </a:rPr>
              <a:t>info-</a:t>
            </a:r>
            <a:r>
              <a:rPr lang="en-US" sz="3400" b="1">
                <a:latin typeface="Comic Sans MS" pitchFamily="66" charset="0"/>
              </a:rPr>
              <a:t> deriving from information has become heavily used in terms such as </a:t>
            </a:r>
          </a:p>
          <a:p>
            <a:pPr algn="l">
              <a:buFont typeface="Wingdings" pitchFamily="2" charset="2"/>
              <a:buNone/>
            </a:pPr>
            <a:r>
              <a:rPr lang="en-US" sz="3400" b="1">
                <a:solidFill>
                  <a:srgbClr val="FF3300"/>
                </a:solidFill>
                <a:latin typeface="Comic Sans MS" pitchFamily="66" charset="0"/>
              </a:rPr>
              <a:t>Info</a:t>
            </a:r>
            <a:r>
              <a:rPr lang="en-US" sz="3400" b="1">
                <a:latin typeface="Comic Sans MS" pitchFamily="66" charset="0"/>
              </a:rPr>
              <a:t>glut</a:t>
            </a:r>
          </a:p>
          <a:p>
            <a:pPr algn="l">
              <a:buFont typeface="Wingdings" pitchFamily="2" charset="2"/>
              <a:buNone/>
            </a:pPr>
            <a:r>
              <a:rPr lang="en-US" sz="3400" b="1">
                <a:solidFill>
                  <a:srgbClr val="FF3300"/>
                </a:solidFill>
                <a:latin typeface="Comic Sans MS" pitchFamily="66" charset="0"/>
              </a:rPr>
              <a:t>Info</a:t>
            </a:r>
            <a:r>
              <a:rPr lang="en-US" sz="3400" b="1">
                <a:latin typeface="Comic Sans MS" pitchFamily="66" charset="0"/>
              </a:rPr>
              <a:t>aut</a:t>
            </a:r>
          </a:p>
          <a:p>
            <a:pPr algn="l">
              <a:buFont typeface="Wingdings" pitchFamily="2" charset="2"/>
              <a:buNone/>
            </a:pPr>
            <a:r>
              <a:rPr lang="en-US" sz="3400" b="1">
                <a:solidFill>
                  <a:srgbClr val="FF3300"/>
                </a:solidFill>
                <a:latin typeface="Comic Sans MS" pitchFamily="66" charset="0"/>
              </a:rPr>
              <a:t>Info</a:t>
            </a:r>
            <a:r>
              <a:rPr lang="en-US" sz="3400" b="1">
                <a:latin typeface="Comic Sans MS" pitchFamily="66" charset="0"/>
              </a:rPr>
              <a:t>mercial</a:t>
            </a:r>
          </a:p>
          <a:p>
            <a:pPr algn="l">
              <a:buFont typeface="Wingdings" pitchFamily="2" charset="2"/>
              <a:buNone/>
            </a:pPr>
            <a:endParaRPr lang="en-US">
              <a:latin typeface="Comic Sans MS" pitchFamily="66" charset="0"/>
            </a:endParaRPr>
          </a:p>
          <a:p>
            <a:pPr algn="l">
              <a:buFont typeface="Wingdings" pitchFamily="2" charset="2"/>
              <a:buNone/>
            </a:pPr>
            <a:endParaRPr lang="en-US">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8850"/>
                                        </p:tgtEl>
                                        <p:attrNameLst>
                                          <p:attrName>style.visibility</p:attrName>
                                        </p:attrNameLst>
                                      </p:cBhvr>
                                      <p:to>
                                        <p:strVal val="visible"/>
                                      </p:to>
                                    </p:set>
                                    <p:anim to="" calcmode="lin" valueType="num">
                                      <p:cBhvr>
                                        <p:cTn id="7" dur="1" fill="hold"/>
                                        <p:tgtEl>
                                          <p:spTgt spid="7885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8851">
                                            <p:txEl>
                                              <p:pRg st="0" end="0"/>
                                            </p:txEl>
                                          </p:spTgt>
                                        </p:tgtEl>
                                        <p:attrNameLst>
                                          <p:attrName>style.visibility</p:attrName>
                                        </p:attrNameLst>
                                      </p:cBhvr>
                                      <p:to>
                                        <p:strVal val="visible"/>
                                      </p:to>
                                    </p:set>
                                    <p:animEffect transition="in" filter="dissolve">
                                      <p:cBhvr>
                                        <p:cTn id="12" dur="500"/>
                                        <p:tgtEl>
                                          <p:spTgt spid="788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78851">
                                            <p:txEl>
                                              <p:pRg st="1" end="1"/>
                                            </p:txEl>
                                          </p:spTgt>
                                        </p:tgtEl>
                                        <p:attrNameLst>
                                          <p:attrName>style.visibility</p:attrName>
                                        </p:attrNameLst>
                                      </p:cBhvr>
                                      <p:to>
                                        <p:strVal val="visible"/>
                                      </p:to>
                                    </p:set>
                                    <p:anim calcmode="lin" valueType="num">
                                      <p:cBhvr>
                                        <p:cTn id="17" dur="1000" fill="hold"/>
                                        <p:tgtEl>
                                          <p:spTgt spid="78851">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78851">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78851">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78851">
                                            <p:txEl>
                                              <p:pRg st="1" end="1"/>
                                            </p:txEl>
                                          </p:spTgt>
                                        </p:tgtEl>
                                      </p:cBhvr>
                                    </p:animEffect>
                                  </p:childTnLst>
                                </p:cTn>
                              </p:par>
                              <p:par>
                                <p:cTn id="21" presetID="31" presetClass="entr" presetSubtype="0" fill="hold" nodeType="withEffect">
                                  <p:stCondLst>
                                    <p:cond delay="0"/>
                                  </p:stCondLst>
                                  <p:iterate type="lt">
                                    <p:tmPct val="5000"/>
                                  </p:iterate>
                                  <p:childTnLst>
                                    <p:set>
                                      <p:cBhvr>
                                        <p:cTn id="22" dur="1" fill="hold">
                                          <p:stCondLst>
                                            <p:cond delay="0"/>
                                          </p:stCondLst>
                                        </p:cTn>
                                        <p:tgtEl>
                                          <p:spTgt spid="78851">
                                            <p:txEl>
                                              <p:pRg st="2" end="2"/>
                                            </p:txEl>
                                          </p:spTgt>
                                        </p:tgtEl>
                                        <p:attrNameLst>
                                          <p:attrName>style.visibility</p:attrName>
                                        </p:attrNameLst>
                                      </p:cBhvr>
                                      <p:to>
                                        <p:strVal val="visible"/>
                                      </p:to>
                                    </p:set>
                                    <p:anim calcmode="lin" valueType="num">
                                      <p:cBhvr>
                                        <p:cTn id="23" dur="1000" fill="hold"/>
                                        <p:tgtEl>
                                          <p:spTgt spid="78851">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78851">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78851">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78851">
                                            <p:txEl>
                                              <p:pRg st="2" end="2"/>
                                            </p:txEl>
                                          </p:spTgt>
                                        </p:tgtEl>
                                      </p:cBhvr>
                                    </p:animEffect>
                                  </p:childTnLst>
                                </p:cTn>
                              </p:par>
                              <p:par>
                                <p:cTn id="27" presetID="31" presetClass="entr" presetSubtype="0" fill="hold" nodeType="withEffect">
                                  <p:stCondLst>
                                    <p:cond delay="0"/>
                                  </p:stCondLst>
                                  <p:iterate type="lt">
                                    <p:tmPct val="5000"/>
                                  </p:iterate>
                                  <p:childTnLst>
                                    <p:set>
                                      <p:cBhvr>
                                        <p:cTn id="28" dur="1" fill="hold">
                                          <p:stCondLst>
                                            <p:cond delay="0"/>
                                          </p:stCondLst>
                                        </p:cTn>
                                        <p:tgtEl>
                                          <p:spTgt spid="78851">
                                            <p:txEl>
                                              <p:pRg st="3" end="3"/>
                                            </p:txEl>
                                          </p:spTgt>
                                        </p:tgtEl>
                                        <p:attrNameLst>
                                          <p:attrName>style.visibility</p:attrName>
                                        </p:attrNameLst>
                                      </p:cBhvr>
                                      <p:to>
                                        <p:strVal val="visible"/>
                                      </p:to>
                                    </p:set>
                                    <p:anim calcmode="lin" valueType="num">
                                      <p:cBhvr>
                                        <p:cTn id="29" dur="1000" fill="hold"/>
                                        <p:tgtEl>
                                          <p:spTgt spid="78851">
                                            <p:txEl>
                                              <p:pRg st="3" end="3"/>
                                            </p:txEl>
                                          </p:spTgt>
                                        </p:tgtEl>
                                        <p:attrNameLst>
                                          <p:attrName>ppt_w</p:attrName>
                                        </p:attrNameLst>
                                      </p:cBhvr>
                                      <p:tavLst>
                                        <p:tav tm="0">
                                          <p:val>
                                            <p:fltVal val="0"/>
                                          </p:val>
                                        </p:tav>
                                        <p:tav tm="100000">
                                          <p:val>
                                            <p:strVal val="#ppt_w"/>
                                          </p:val>
                                        </p:tav>
                                      </p:tavLst>
                                    </p:anim>
                                    <p:anim calcmode="lin" valueType="num">
                                      <p:cBhvr>
                                        <p:cTn id="30" dur="1000" fill="hold"/>
                                        <p:tgtEl>
                                          <p:spTgt spid="78851">
                                            <p:txEl>
                                              <p:pRg st="3" end="3"/>
                                            </p:txEl>
                                          </p:spTgt>
                                        </p:tgtEl>
                                        <p:attrNameLst>
                                          <p:attrName>ppt_h</p:attrName>
                                        </p:attrNameLst>
                                      </p:cBhvr>
                                      <p:tavLst>
                                        <p:tav tm="0">
                                          <p:val>
                                            <p:fltVal val="0"/>
                                          </p:val>
                                        </p:tav>
                                        <p:tav tm="100000">
                                          <p:val>
                                            <p:strVal val="#ppt_h"/>
                                          </p:val>
                                        </p:tav>
                                      </p:tavLst>
                                    </p:anim>
                                    <p:anim calcmode="lin" valueType="num">
                                      <p:cBhvr>
                                        <p:cTn id="31" dur="1000" fill="hold"/>
                                        <p:tgtEl>
                                          <p:spTgt spid="78851">
                                            <p:txEl>
                                              <p:pRg st="3" end="3"/>
                                            </p:txEl>
                                          </p:spTgt>
                                        </p:tgtEl>
                                        <p:attrNameLst>
                                          <p:attrName>style.rotation</p:attrName>
                                        </p:attrNameLst>
                                      </p:cBhvr>
                                      <p:tavLst>
                                        <p:tav tm="0">
                                          <p:val>
                                            <p:fltVal val="90"/>
                                          </p:val>
                                        </p:tav>
                                        <p:tav tm="100000">
                                          <p:val>
                                            <p:fltVal val="0"/>
                                          </p:val>
                                        </p:tav>
                                      </p:tavLst>
                                    </p:anim>
                                    <p:animEffect transition="in" filter="fade">
                                      <p:cBhvr>
                                        <p:cTn id="32" dur="1000"/>
                                        <p:tgtEl>
                                          <p:spTgt spid="788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sz="4000">
                <a:latin typeface="Comic Sans MS" pitchFamily="66" charset="0"/>
              </a:rPr>
              <a:t>Cont.</a:t>
            </a:r>
          </a:p>
        </p:txBody>
      </p:sp>
      <p:sp>
        <p:nvSpPr>
          <p:cNvPr id="79875" name="Rectangle 3"/>
          <p:cNvSpPr>
            <a:spLocks noGrp="1" noChangeArrowheads="1"/>
          </p:cNvSpPr>
          <p:nvPr>
            <p:ph type="body" idx="1"/>
          </p:nvPr>
        </p:nvSpPr>
        <p:spPr/>
        <p:txBody>
          <a:bodyPr/>
          <a:lstStyle/>
          <a:p>
            <a:pPr algn="l">
              <a:buFont typeface="Wingdings" pitchFamily="2" charset="2"/>
              <a:buNone/>
            </a:pPr>
            <a:r>
              <a:rPr lang="en-US" sz="3400" b="1">
                <a:latin typeface="Comic Sans MS" pitchFamily="66" charset="0"/>
              </a:rPr>
              <a:t>Other examples are </a:t>
            </a:r>
          </a:p>
          <a:p>
            <a:pPr algn="l">
              <a:buFont typeface="Wingdings" pitchFamily="2" charset="2"/>
              <a:buNone/>
            </a:pPr>
            <a:r>
              <a:rPr lang="en-US" sz="3400" b="1">
                <a:solidFill>
                  <a:schemeClr val="tx2"/>
                </a:solidFill>
                <a:latin typeface="Comic Sans MS" pitchFamily="66" charset="0"/>
              </a:rPr>
              <a:t>cyber</a:t>
            </a:r>
            <a:r>
              <a:rPr lang="en-US" sz="3400" b="1">
                <a:latin typeface="Comic Sans MS" pitchFamily="66" charset="0"/>
              </a:rPr>
              <a:t>- ( created from </a:t>
            </a:r>
            <a:r>
              <a:rPr lang="en-US" sz="3400" b="1">
                <a:solidFill>
                  <a:srgbClr val="FF3300"/>
                </a:solidFill>
                <a:latin typeface="Comic Sans MS" pitchFamily="66" charset="0"/>
              </a:rPr>
              <a:t>cybernetics</a:t>
            </a:r>
            <a:r>
              <a:rPr lang="en-US" sz="3400" b="1">
                <a:latin typeface="Comic Sans MS" pitchFamily="66" charset="0"/>
              </a:rPr>
              <a:t>)</a:t>
            </a:r>
          </a:p>
          <a:p>
            <a:pPr algn="l">
              <a:buFont typeface="Wingdings" pitchFamily="2" charset="2"/>
              <a:buNone/>
            </a:pPr>
            <a:r>
              <a:rPr lang="en-US" sz="3400" b="1">
                <a:latin typeface="Comic Sans MS" pitchFamily="66" charset="0"/>
              </a:rPr>
              <a:t>-</a:t>
            </a:r>
            <a:r>
              <a:rPr lang="en-US" sz="3400" b="1">
                <a:solidFill>
                  <a:schemeClr val="tx2"/>
                </a:solidFill>
                <a:latin typeface="Comic Sans MS" pitchFamily="66" charset="0"/>
              </a:rPr>
              <a:t>thon</a:t>
            </a:r>
            <a:r>
              <a:rPr lang="en-US" sz="3400" b="1">
                <a:latin typeface="Comic Sans MS" pitchFamily="66" charset="0"/>
              </a:rPr>
              <a:t> ( from </a:t>
            </a:r>
            <a:r>
              <a:rPr lang="en-US" sz="3400" b="1">
                <a:solidFill>
                  <a:srgbClr val="FF3300"/>
                </a:solidFill>
                <a:latin typeface="Comic Sans MS" pitchFamily="66" charset="0"/>
              </a:rPr>
              <a:t>marathon </a:t>
            </a:r>
            <a:r>
              <a:rPr lang="en-US" sz="3400" b="1">
                <a:latin typeface="Comic Sans MS" pitchFamily="66"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9874"/>
                                        </p:tgtEl>
                                        <p:attrNameLst>
                                          <p:attrName>style.visibility</p:attrName>
                                        </p:attrNameLst>
                                      </p:cBhvr>
                                      <p:to>
                                        <p:strVal val="visible"/>
                                      </p:to>
                                    </p:set>
                                    <p:anim to="" calcmode="lin" valueType="num">
                                      <p:cBhvr>
                                        <p:cTn id="7" dur="1" fill="hold"/>
                                        <p:tgtEl>
                                          <p:spTgt spid="7987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9875">
                                            <p:txEl>
                                              <p:pRg st="0" end="0"/>
                                            </p:txEl>
                                          </p:spTgt>
                                        </p:tgtEl>
                                        <p:attrNameLst>
                                          <p:attrName>style.visibility</p:attrName>
                                        </p:attrNameLst>
                                      </p:cBhvr>
                                      <p:to>
                                        <p:strVal val="visible"/>
                                      </p:to>
                                    </p:set>
                                    <p:animEffect transition="in" filter="dissolve">
                                      <p:cBhvr>
                                        <p:cTn id="12" dur="500"/>
                                        <p:tgtEl>
                                          <p:spTgt spid="798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9875">
                                            <p:txEl>
                                              <p:pRg st="1" end="1"/>
                                            </p:txEl>
                                          </p:spTgt>
                                        </p:tgtEl>
                                        <p:attrNameLst>
                                          <p:attrName>style.visibility</p:attrName>
                                        </p:attrNameLst>
                                      </p:cBhvr>
                                      <p:to>
                                        <p:strVal val="visible"/>
                                      </p:to>
                                    </p:set>
                                    <p:animEffect transition="in" filter="dissolve">
                                      <p:cBhvr>
                                        <p:cTn id="17" dur="500"/>
                                        <p:tgtEl>
                                          <p:spTgt spid="798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9875">
                                            <p:txEl>
                                              <p:pRg st="2" end="2"/>
                                            </p:txEl>
                                          </p:spTgt>
                                        </p:tgtEl>
                                        <p:attrNameLst>
                                          <p:attrName>style.visibility</p:attrName>
                                        </p:attrNameLst>
                                      </p:cBhvr>
                                      <p:to>
                                        <p:strVal val="visible"/>
                                      </p:to>
                                    </p:set>
                                    <p:animEffect transition="in" filter="dissolve">
                                      <p:cBhvr>
                                        <p:cTn id="22" dur="500"/>
                                        <p:tgtEl>
                                          <p:spTgt spid="798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P spid="79875"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sz="4000">
                <a:latin typeface="Comic Sans MS" pitchFamily="66" charset="0"/>
              </a:rPr>
              <a:t>Examples</a:t>
            </a:r>
          </a:p>
        </p:txBody>
      </p:sp>
      <p:sp>
        <p:nvSpPr>
          <p:cNvPr id="80899" name="Rectangle 3"/>
          <p:cNvSpPr>
            <a:spLocks noGrp="1" noChangeArrowheads="1"/>
          </p:cNvSpPr>
          <p:nvPr>
            <p:ph type="body" idx="1"/>
          </p:nvPr>
        </p:nvSpPr>
        <p:spPr/>
        <p:txBody>
          <a:bodyPr/>
          <a:lstStyle/>
          <a:p>
            <a:pPr algn="l">
              <a:buFont typeface="Wingdings" pitchFamily="2" charset="2"/>
              <a:buNone/>
            </a:pPr>
            <a:r>
              <a:rPr lang="en-US" sz="3400" b="1">
                <a:solidFill>
                  <a:srgbClr val="FF3300"/>
                </a:solidFill>
                <a:latin typeface="Comic Sans MS" pitchFamily="66" charset="0"/>
              </a:rPr>
              <a:t>Franglish</a:t>
            </a:r>
          </a:p>
          <a:p>
            <a:pPr algn="l">
              <a:buFont typeface="Wingdings" pitchFamily="2" charset="2"/>
              <a:buNone/>
            </a:pPr>
            <a:r>
              <a:rPr lang="en-US" sz="3400" b="1">
                <a:solidFill>
                  <a:srgbClr val="FF3300"/>
                </a:solidFill>
                <a:latin typeface="Comic Sans MS" pitchFamily="66" charset="0"/>
              </a:rPr>
              <a:t>Spanglish</a:t>
            </a:r>
          </a:p>
          <a:p>
            <a:pPr algn="l">
              <a:buFont typeface="Wingdings" pitchFamily="2" charset="2"/>
              <a:buNone/>
            </a:pPr>
            <a:r>
              <a:rPr lang="en-US" sz="3400" b="1">
                <a:solidFill>
                  <a:srgbClr val="FF3300"/>
                </a:solidFill>
                <a:latin typeface="Comic Sans MS" pitchFamily="66" charset="0"/>
              </a:rPr>
              <a:t>Japlish</a:t>
            </a:r>
          </a:p>
          <a:p>
            <a:pPr algn="l">
              <a:buFont typeface="Wingdings" pitchFamily="2" charset="2"/>
              <a:buNone/>
            </a:pPr>
            <a:r>
              <a:rPr lang="en-US" sz="3400" b="1">
                <a:latin typeface="Comic Sans MS" pitchFamily="66" charset="0"/>
              </a:rPr>
              <a:t>These blends describe a language which has been heavily influenced by English.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0898"/>
                                        </p:tgtEl>
                                        <p:attrNameLst>
                                          <p:attrName>style.visibility</p:attrName>
                                        </p:attrNameLst>
                                      </p:cBhvr>
                                      <p:to>
                                        <p:strVal val="visible"/>
                                      </p:to>
                                    </p:set>
                                    <p:anim to="" calcmode="lin" valueType="num">
                                      <p:cBhvr>
                                        <p:cTn id="7" dur="1" fill="hold"/>
                                        <p:tgtEl>
                                          <p:spTgt spid="8089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80899">
                                            <p:txEl>
                                              <p:pRg st="0" end="0"/>
                                            </p:txEl>
                                          </p:spTgt>
                                        </p:tgtEl>
                                        <p:attrNameLst>
                                          <p:attrName>style.visibility</p:attrName>
                                        </p:attrNameLst>
                                      </p:cBhvr>
                                      <p:to>
                                        <p:strVal val="visible"/>
                                      </p:to>
                                    </p:set>
                                    <p:anim calcmode="lin" valueType="num">
                                      <p:cBhvr>
                                        <p:cTn id="12" dur="1000" fill="hold"/>
                                        <p:tgtEl>
                                          <p:spTgt spid="80899">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80899">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80899">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80899">
                                            <p:txEl>
                                              <p:pRg st="0" end="0"/>
                                            </p:txEl>
                                          </p:spTgt>
                                        </p:tgtEl>
                                      </p:cBhvr>
                                    </p:animEffect>
                                  </p:childTnLst>
                                </p:cTn>
                              </p:par>
                              <p:par>
                                <p:cTn id="16" presetID="31" presetClass="entr" presetSubtype="0" fill="hold" nodeType="withEffect">
                                  <p:stCondLst>
                                    <p:cond delay="0"/>
                                  </p:stCondLst>
                                  <p:iterate type="lt">
                                    <p:tmPct val="5000"/>
                                  </p:iterate>
                                  <p:childTnLst>
                                    <p:set>
                                      <p:cBhvr>
                                        <p:cTn id="17" dur="1" fill="hold">
                                          <p:stCondLst>
                                            <p:cond delay="0"/>
                                          </p:stCondLst>
                                        </p:cTn>
                                        <p:tgtEl>
                                          <p:spTgt spid="80899">
                                            <p:txEl>
                                              <p:pRg st="1" end="1"/>
                                            </p:txEl>
                                          </p:spTgt>
                                        </p:tgtEl>
                                        <p:attrNameLst>
                                          <p:attrName>style.visibility</p:attrName>
                                        </p:attrNameLst>
                                      </p:cBhvr>
                                      <p:to>
                                        <p:strVal val="visible"/>
                                      </p:to>
                                    </p:set>
                                    <p:anim calcmode="lin" valueType="num">
                                      <p:cBhvr>
                                        <p:cTn id="18" dur="1000" fill="hold"/>
                                        <p:tgtEl>
                                          <p:spTgt spid="80899">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80899">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80899">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80899">
                                            <p:txEl>
                                              <p:pRg st="1" end="1"/>
                                            </p:txEl>
                                          </p:spTgt>
                                        </p:tgtEl>
                                      </p:cBhvr>
                                    </p:animEffect>
                                  </p:childTnLst>
                                </p:cTn>
                              </p:par>
                              <p:par>
                                <p:cTn id="22" presetID="31" presetClass="entr" presetSubtype="0" fill="hold" nodeType="withEffect">
                                  <p:stCondLst>
                                    <p:cond delay="0"/>
                                  </p:stCondLst>
                                  <p:iterate type="lt">
                                    <p:tmPct val="5000"/>
                                  </p:iterate>
                                  <p:childTnLst>
                                    <p:set>
                                      <p:cBhvr>
                                        <p:cTn id="23" dur="1" fill="hold">
                                          <p:stCondLst>
                                            <p:cond delay="0"/>
                                          </p:stCondLst>
                                        </p:cTn>
                                        <p:tgtEl>
                                          <p:spTgt spid="80899">
                                            <p:txEl>
                                              <p:pRg st="2" end="2"/>
                                            </p:txEl>
                                          </p:spTgt>
                                        </p:tgtEl>
                                        <p:attrNameLst>
                                          <p:attrName>style.visibility</p:attrName>
                                        </p:attrNameLst>
                                      </p:cBhvr>
                                      <p:to>
                                        <p:strVal val="visible"/>
                                      </p:to>
                                    </p:set>
                                    <p:anim calcmode="lin" valueType="num">
                                      <p:cBhvr>
                                        <p:cTn id="24" dur="1000" fill="hold"/>
                                        <p:tgtEl>
                                          <p:spTgt spid="80899">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80899">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80899">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8089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0899">
                                            <p:txEl>
                                              <p:pRg st="3" end="3"/>
                                            </p:txEl>
                                          </p:spTgt>
                                        </p:tgtEl>
                                        <p:attrNameLst>
                                          <p:attrName>style.visibility</p:attrName>
                                        </p:attrNameLst>
                                      </p:cBhvr>
                                      <p:to>
                                        <p:strVal val="visible"/>
                                      </p:to>
                                    </p:set>
                                    <p:animEffect transition="in" filter="dissolve">
                                      <p:cBhvr>
                                        <p:cTn id="32" dur="500"/>
                                        <p:tgtEl>
                                          <p:spTgt spid="80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sz="4000">
                <a:latin typeface="Comic Sans MS" pitchFamily="66" charset="0"/>
              </a:rPr>
              <a:t>Cont.</a:t>
            </a:r>
          </a:p>
        </p:txBody>
      </p:sp>
      <p:sp>
        <p:nvSpPr>
          <p:cNvPr id="81923" name="Rectangle 3"/>
          <p:cNvSpPr>
            <a:spLocks noGrp="1" noChangeArrowheads="1"/>
          </p:cNvSpPr>
          <p:nvPr>
            <p:ph type="body" idx="1"/>
          </p:nvPr>
        </p:nvSpPr>
        <p:spPr/>
        <p:txBody>
          <a:bodyPr/>
          <a:lstStyle/>
          <a:p>
            <a:pPr algn="l">
              <a:buFont typeface="Wingdings" pitchFamily="2" charset="2"/>
              <a:buNone/>
            </a:pPr>
            <a:r>
              <a:rPr lang="en-US" b="1">
                <a:solidFill>
                  <a:srgbClr val="FF3300"/>
                </a:solidFill>
                <a:latin typeface="Comic Sans MS" pitchFamily="66" charset="0"/>
              </a:rPr>
              <a:t>Brunch</a:t>
            </a:r>
          </a:p>
          <a:p>
            <a:pPr algn="l">
              <a:buFont typeface="Wingdings" pitchFamily="2" charset="2"/>
              <a:buNone/>
            </a:pPr>
            <a:r>
              <a:rPr lang="en-US" b="1">
                <a:latin typeface="Comic Sans MS" pitchFamily="66" charset="0"/>
              </a:rPr>
              <a:t>( a blend of breakfast and lunch)</a:t>
            </a:r>
          </a:p>
          <a:p>
            <a:pPr algn="l">
              <a:buFont typeface="Wingdings" pitchFamily="2" charset="2"/>
              <a:buNone/>
            </a:pPr>
            <a:r>
              <a:rPr lang="en-US" b="1">
                <a:solidFill>
                  <a:srgbClr val="FF3300"/>
                </a:solidFill>
                <a:latin typeface="Comic Sans MS" pitchFamily="66" charset="0"/>
              </a:rPr>
              <a:t>Telex</a:t>
            </a:r>
          </a:p>
          <a:p>
            <a:pPr algn="l">
              <a:buFont typeface="Wingdings" pitchFamily="2" charset="2"/>
              <a:buNone/>
            </a:pPr>
            <a:r>
              <a:rPr lang="en-US" b="1">
                <a:latin typeface="Comic Sans MS" pitchFamily="66" charset="0"/>
              </a:rPr>
              <a:t>( from teleprinter and exchange)</a:t>
            </a:r>
          </a:p>
          <a:p>
            <a:pPr algn="l">
              <a:buFont typeface="Wingdings" pitchFamily="2" charset="2"/>
              <a:buNone/>
            </a:pPr>
            <a:r>
              <a:rPr lang="en-US" b="1">
                <a:solidFill>
                  <a:srgbClr val="FF3300"/>
                </a:solidFill>
                <a:latin typeface="Comic Sans MS" pitchFamily="66" charset="0"/>
              </a:rPr>
              <a:t>Animatronics</a:t>
            </a:r>
          </a:p>
          <a:p>
            <a:pPr algn="l">
              <a:buFont typeface="Wingdings" pitchFamily="2" charset="2"/>
              <a:buNone/>
            </a:pPr>
            <a:r>
              <a:rPr lang="en-US" b="1">
                <a:latin typeface="Comic Sans MS" pitchFamily="66" charset="0"/>
              </a:rPr>
              <a:t>( animated+ electronics )</a:t>
            </a:r>
          </a:p>
          <a:p>
            <a:pPr algn="l">
              <a:buFont typeface="Wingdings" pitchFamily="2" charset="2"/>
              <a:buNone/>
            </a:pPr>
            <a:r>
              <a:rPr lang="en-US" b="1">
                <a:solidFill>
                  <a:srgbClr val="FF3300"/>
                </a:solidFill>
                <a:latin typeface="Comic Sans MS" pitchFamily="66" charset="0"/>
              </a:rPr>
              <a:t>Camcorder</a:t>
            </a:r>
          </a:p>
          <a:p>
            <a:pPr algn="l">
              <a:buFont typeface="Wingdings" pitchFamily="2" charset="2"/>
              <a:buNone/>
            </a:pPr>
            <a:r>
              <a:rPr lang="en-US" b="1">
                <a:latin typeface="Comic Sans MS" pitchFamily="66" charset="0"/>
              </a:rPr>
              <a:t>( camera+ recorder)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1922"/>
                                        </p:tgtEl>
                                        <p:attrNameLst>
                                          <p:attrName>style.visibility</p:attrName>
                                        </p:attrNameLst>
                                      </p:cBhvr>
                                      <p:to>
                                        <p:strVal val="visible"/>
                                      </p:to>
                                    </p:set>
                                    <p:anim to="" calcmode="lin" valueType="num">
                                      <p:cBhvr>
                                        <p:cTn id="7" dur="1" fill="hold"/>
                                        <p:tgtEl>
                                          <p:spTgt spid="8192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visible"/>
                                      </p:to>
                                    </p:set>
                                    <p:animEffect transition="in" filter="dissolve">
                                      <p:cBhvr>
                                        <p:cTn id="12" dur="500"/>
                                        <p:tgtEl>
                                          <p:spTgt spid="819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23">
                                            <p:txEl>
                                              <p:pRg st="1" end="1"/>
                                            </p:txEl>
                                          </p:spTgt>
                                        </p:tgtEl>
                                        <p:attrNameLst>
                                          <p:attrName>style.visibility</p:attrName>
                                        </p:attrNameLst>
                                      </p:cBhvr>
                                      <p:to>
                                        <p:strVal val="visible"/>
                                      </p:to>
                                    </p:set>
                                    <p:animEffect transition="in" filter="dissolve">
                                      <p:cBhvr>
                                        <p:cTn id="17" dur="500"/>
                                        <p:tgtEl>
                                          <p:spTgt spid="819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23">
                                            <p:txEl>
                                              <p:pRg st="2" end="2"/>
                                            </p:txEl>
                                          </p:spTgt>
                                        </p:tgtEl>
                                        <p:attrNameLst>
                                          <p:attrName>style.visibility</p:attrName>
                                        </p:attrNameLst>
                                      </p:cBhvr>
                                      <p:to>
                                        <p:strVal val="visible"/>
                                      </p:to>
                                    </p:set>
                                    <p:animEffect transition="in" filter="dissolve">
                                      <p:cBhvr>
                                        <p:cTn id="22" dur="500"/>
                                        <p:tgtEl>
                                          <p:spTgt spid="819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1923">
                                            <p:txEl>
                                              <p:pRg st="3" end="3"/>
                                            </p:txEl>
                                          </p:spTgt>
                                        </p:tgtEl>
                                        <p:attrNameLst>
                                          <p:attrName>style.visibility</p:attrName>
                                        </p:attrNameLst>
                                      </p:cBhvr>
                                      <p:to>
                                        <p:strVal val="visible"/>
                                      </p:to>
                                    </p:set>
                                    <p:animEffect transition="in" filter="dissolve">
                                      <p:cBhvr>
                                        <p:cTn id="27" dur="500"/>
                                        <p:tgtEl>
                                          <p:spTgt spid="8192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1923">
                                            <p:txEl>
                                              <p:pRg st="4" end="4"/>
                                            </p:txEl>
                                          </p:spTgt>
                                        </p:tgtEl>
                                        <p:attrNameLst>
                                          <p:attrName>style.visibility</p:attrName>
                                        </p:attrNameLst>
                                      </p:cBhvr>
                                      <p:to>
                                        <p:strVal val="visible"/>
                                      </p:to>
                                    </p:set>
                                    <p:animEffect transition="in" filter="dissolve">
                                      <p:cBhvr>
                                        <p:cTn id="32" dur="500"/>
                                        <p:tgtEl>
                                          <p:spTgt spid="8192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923">
                                            <p:txEl>
                                              <p:pRg st="5" end="5"/>
                                            </p:txEl>
                                          </p:spTgt>
                                        </p:tgtEl>
                                        <p:attrNameLst>
                                          <p:attrName>style.visibility</p:attrName>
                                        </p:attrNameLst>
                                      </p:cBhvr>
                                      <p:to>
                                        <p:strVal val="visible"/>
                                      </p:to>
                                    </p:set>
                                    <p:animEffect transition="in" filter="dissolve">
                                      <p:cBhvr>
                                        <p:cTn id="37" dur="500"/>
                                        <p:tgtEl>
                                          <p:spTgt spid="8192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1923">
                                            <p:txEl>
                                              <p:pRg st="6" end="6"/>
                                            </p:txEl>
                                          </p:spTgt>
                                        </p:tgtEl>
                                        <p:attrNameLst>
                                          <p:attrName>style.visibility</p:attrName>
                                        </p:attrNameLst>
                                      </p:cBhvr>
                                      <p:to>
                                        <p:strVal val="visible"/>
                                      </p:to>
                                    </p:set>
                                    <p:animEffect transition="in" filter="dissolve">
                                      <p:cBhvr>
                                        <p:cTn id="42" dur="500"/>
                                        <p:tgtEl>
                                          <p:spTgt spid="8192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1923">
                                            <p:txEl>
                                              <p:pRg st="7" end="7"/>
                                            </p:txEl>
                                          </p:spTgt>
                                        </p:tgtEl>
                                        <p:attrNameLst>
                                          <p:attrName>style.visibility</p:attrName>
                                        </p:attrNameLst>
                                      </p:cBhvr>
                                      <p:to>
                                        <p:strVal val="visible"/>
                                      </p:to>
                                    </p:set>
                                    <p:animEffect transition="in" filter="dissolve">
                                      <p:cBhvr>
                                        <p:cTn id="47" dur="500"/>
                                        <p:tgtEl>
                                          <p:spTgt spid="819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2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z="4000">
                <a:latin typeface="Comic Sans MS" pitchFamily="66" charset="0"/>
              </a:rPr>
              <a:t>Cont.</a:t>
            </a:r>
          </a:p>
        </p:txBody>
      </p:sp>
      <p:sp>
        <p:nvSpPr>
          <p:cNvPr id="82947" name="Rectangle 3"/>
          <p:cNvSpPr>
            <a:spLocks noGrp="1" noChangeArrowheads="1"/>
          </p:cNvSpPr>
          <p:nvPr>
            <p:ph type="body" idx="1"/>
          </p:nvPr>
        </p:nvSpPr>
        <p:spPr/>
        <p:txBody>
          <a:bodyPr/>
          <a:lstStyle/>
          <a:p>
            <a:pPr algn="l">
              <a:buFont typeface="Wingdings" pitchFamily="2" charset="2"/>
              <a:buNone/>
            </a:pPr>
            <a:r>
              <a:rPr lang="en-US" sz="3400" b="1">
                <a:latin typeface="Comic Sans MS" pitchFamily="66" charset="0"/>
              </a:rPr>
              <a:t>The boundary between the first and  second components of blends can occur at various points.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2946"/>
                                        </p:tgtEl>
                                        <p:attrNameLst>
                                          <p:attrName>style.visibility</p:attrName>
                                        </p:attrNameLst>
                                      </p:cBhvr>
                                      <p:to>
                                        <p:strVal val="visible"/>
                                      </p:to>
                                    </p:set>
                                    <p:anim to="" calcmode="lin" valueType="num">
                                      <p:cBhvr>
                                        <p:cTn id="7" dur="1" fill="hold"/>
                                        <p:tgtEl>
                                          <p:spTgt spid="8294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2947">
                                            <p:txEl>
                                              <p:pRg st="0" end="0"/>
                                            </p:txEl>
                                          </p:spTgt>
                                        </p:tgtEl>
                                        <p:attrNameLst>
                                          <p:attrName>style.visibility</p:attrName>
                                        </p:attrNameLst>
                                      </p:cBhvr>
                                      <p:to>
                                        <p:strVal val="visible"/>
                                      </p:to>
                                    </p:set>
                                    <p:animEffect transition="in" filter="dissolve">
                                      <p:cBhvr>
                                        <p:cTn id="12" dur="500"/>
                                        <p:tgtEl>
                                          <p:spTgt spid="829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z="4000">
                <a:latin typeface="Comic Sans MS" pitchFamily="66" charset="0"/>
              </a:rPr>
              <a:t>Cont.</a:t>
            </a:r>
          </a:p>
        </p:txBody>
      </p:sp>
      <p:sp>
        <p:nvSpPr>
          <p:cNvPr id="83971" name="Rectangle 3"/>
          <p:cNvSpPr>
            <a:spLocks noGrp="1" noChangeArrowheads="1"/>
          </p:cNvSpPr>
          <p:nvPr>
            <p:ph type="body" idx="1"/>
          </p:nvPr>
        </p:nvSpPr>
        <p:spPr/>
        <p:txBody>
          <a:bodyPr/>
          <a:lstStyle/>
          <a:p>
            <a:pPr algn="l">
              <a:buFont typeface="Wingdings" pitchFamily="2" charset="2"/>
              <a:buNone/>
            </a:pPr>
            <a:r>
              <a:rPr lang="en-US" sz="3400" b="1">
                <a:solidFill>
                  <a:srgbClr val="FF3300"/>
                </a:solidFill>
                <a:latin typeface="Comic Sans MS" pitchFamily="66" charset="0"/>
              </a:rPr>
              <a:t>Smog</a:t>
            </a:r>
          </a:p>
          <a:p>
            <a:pPr algn="l">
              <a:buFont typeface="Wingdings" pitchFamily="2" charset="2"/>
              <a:buNone/>
            </a:pPr>
            <a:r>
              <a:rPr lang="en-US" sz="3400" b="1">
                <a:solidFill>
                  <a:srgbClr val="FF3300"/>
                </a:solidFill>
                <a:latin typeface="Comic Sans MS" pitchFamily="66" charset="0"/>
              </a:rPr>
              <a:t>Sm</a:t>
            </a:r>
            <a:r>
              <a:rPr lang="en-US" sz="3400" b="1">
                <a:latin typeface="Comic Sans MS" pitchFamily="66" charset="0"/>
              </a:rPr>
              <a:t>[oke –f]</a:t>
            </a:r>
            <a:r>
              <a:rPr lang="en-US" sz="3400" b="1">
                <a:solidFill>
                  <a:srgbClr val="FF3300"/>
                </a:solidFill>
                <a:latin typeface="Comic Sans MS" pitchFamily="66" charset="0"/>
              </a:rPr>
              <a:t>og</a:t>
            </a:r>
          </a:p>
          <a:p>
            <a:pPr algn="l">
              <a:buFont typeface="Wingdings" pitchFamily="2" charset="2"/>
              <a:buNone/>
            </a:pPr>
            <a:r>
              <a:rPr lang="en-US" sz="3400" b="1">
                <a:solidFill>
                  <a:srgbClr val="FF3300"/>
                </a:solidFill>
                <a:latin typeface="Comic Sans MS" pitchFamily="66" charset="0"/>
              </a:rPr>
              <a:t>Boost</a:t>
            </a:r>
          </a:p>
          <a:p>
            <a:pPr algn="l">
              <a:buFont typeface="Wingdings" pitchFamily="2" charset="2"/>
              <a:buNone/>
            </a:pPr>
            <a:r>
              <a:rPr lang="en-US" sz="3400" b="1">
                <a:solidFill>
                  <a:srgbClr val="FF3300"/>
                </a:solidFill>
                <a:latin typeface="Comic Sans MS" pitchFamily="66" charset="0"/>
              </a:rPr>
              <a:t>Boo</a:t>
            </a:r>
            <a:r>
              <a:rPr lang="en-US" sz="3400" b="1">
                <a:latin typeface="Comic Sans MS" pitchFamily="66" charset="0"/>
              </a:rPr>
              <a:t>[st –hoi]</a:t>
            </a:r>
            <a:r>
              <a:rPr lang="en-US" sz="3400" b="1">
                <a:solidFill>
                  <a:srgbClr val="FF3300"/>
                </a:solidFill>
                <a:latin typeface="Comic Sans MS" pitchFamily="66" charset="0"/>
              </a:rPr>
              <a:t>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3970"/>
                                        </p:tgtEl>
                                        <p:attrNameLst>
                                          <p:attrName>style.visibility</p:attrName>
                                        </p:attrNameLst>
                                      </p:cBhvr>
                                      <p:to>
                                        <p:strVal val="visible"/>
                                      </p:to>
                                    </p:set>
                                    <p:anim to="" calcmode="lin" valueType="num">
                                      <p:cBhvr>
                                        <p:cTn id="7" dur="1" fill="hold"/>
                                        <p:tgtEl>
                                          <p:spTgt spid="8397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83971">
                                            <p:txEl>
                                              <p:pRg st="0" end="0"/>
                                            </p:txEl>
                                          </p:spTgt>
                                        </p:tgtEl>
                                        <p:attrNameLst>
                                          <p:attrName>style.visibility</p:attrName>
                                        </p:attrNameLst>
                                      </p:cBhvr>
                                      <p:to>
                                        <p:strVal val="visible"/>
                                      </p:to>
                                    </p:set>
                                    <p:animEffect transition="in" filter="fade">
                                      <p:cBhvr>
                                        <p:cTn id="12" dur="2000"/>
                                        <p:tgtEl>
                                          <p:spTgt spid="83971">
                                            <p:txEl>
                                              <p:pRg st="0" end="0"/>
                                            </p:txEl>
                                          </p:spTgt>
                                        </p:tgtEl>
                                      </p:cBhvr>
                                    </p:animEffect>
                                    <p:anim calcmode="lin" valueType="num">
                                      <p:cBhvr>
                                        <p:cTn id="13" dur="2000" fill="hold"/>
                                        <p:tgtEl>
                                          <p:spTgt spid="83971">
                                            <p:txEl>
                                              <p:pRg st="0" end="0"/>
                                            </p:txEl>
                                          </p:spTgt>
                                        </p:tgtEl>
                                        <p:attrNameLst>
                                          <p:attrName>style.rotation</p:attrName>
                                        </p:attrNameLst>
                                      </p:cBhvr>
                                      <p:tavLst>
                                        <p:tav tm="0">
                                          <p:val>
                                            <p:fltVal val="720"/>
                                          </p:val>
                                        </p:tav>
                                        <p:tav tm="100000">
                                          <p:val>
                                            <p:fltVal val="0"/>
                                          </p:val>
                                        </p:tav>
                                      </p:tavLst>
                                    </p:anim>
                                    <p:anim calcmode="lin" valueType="num">
                                      <p:cBhvr>
                                        <p:cTn id="14" dur="2000" fill="hold"/>
                                        <p:tgtEl>
                                          <p:spTgt spid="83971">
                                            <p:txEl>
                                              <p:pRg st="0" end="0"/>
                                            </p:txEl>
                                          </p:spTgt>
                                        </p:tgtEl>
                                        <p:attrNameLst>
                                          <p:attrName>ppt_h</p:attrName>
                                        </p:attrNameLst>
                                      </p:cBhvr>
                                      <p:tavLst>
                                        <p:tav tm="0">
                                          <p:val>
                                            <p:fltVal val="0"/>
                                          </p:val>
                                        </p:tav>
                                        <p:tav tm="100000">
                                          <p:val>
                                            <p:strVal val="#ppt_h"/>
                                          </p:val>
                                        </p:tav>
                                      </p:tavLst>
                                    </p:anim>
                                    <p:anim calcmode="lin" valueType="num">
                                      <p:cBhvr>
                                        <p:cTn id="15" dur="2000" fill="hold"/>
                                        <p:tgtEl>
                                          <p:spTgt spid="83971">
                                            <p:txEl>
                                              <p:pRg st="0" end="0"/>
                                            </p:txEl>
                                          </p:spTgt>
                                        </p:tgtEl>
                                        <p:attrNameLst>
                                          <p:attrName>ppt_w</p:attrName>
                                        </p:attrNameLst>
                                      </p:cBhvr>
                                      <p:tavLst>
                                        <p:tav tm="0">
                                          <p:val>
                                            <p:fltVal val="0"/>
                                          </p:val>
                                        </p:tav>
                                        <p:tav tm="100000">
                                          <p:val>
                                            <p:strVal val="#ppt_w"/>
                                          </p:val>
                                        </p:tav>
                                      </p:tavLst>
                                    </p:anim>
                                  </p:childTnLst>
                                </p:cTn>
                              </p:par>
                              <p:par>
                                <p:cTn id="16" presetID="35" presetClass="entr" presetSubtype="0" fill="hold" nodeType="withEffect">
                                  <p:stCondLst>
                                    <p:cond delay="0"/>
                                  </p:stCondLst>
                                  <p:childTnLst>
                                    <p:set>
                                      <p:cBhvr>
                                        <p:cTn id="17" dur="1" fill="hold">
                                          <p:stCondLst>
                                            <p:cond delay="0"/>
                                          </p:stCondLst>
                                        </p:cTn>
                                        <p:tgtEl>
                                          <p:spTgt spid="83971">
                                            <p:txEl>
                                              <p:pRg st="1" end="1"/>
                                            </p:txEl>
                                          </p:spTgt>
                                        </p:tgtEl>
                                        <p:attrNameLst>
                                          <p:attrName>style.visibility</p:attrName>
                                        </p:attrNameLst>
                                      </p:cBhvr>
                                      <p:to>
                                        <p:strVal val="visible"/>
                                      </p:to>
                                    </p:set>
                                    <p:animEffect transition="in" filter="fade">
                                      <p:cBhvr>
                                        <p:cTn id="18" dur="2000"/>
                                        <p:tgtEl>
                                          <p:spTgt spid="83971">
                                            <p:txEl>
                                              <p:pRg st="1" end="1"/>
                                            </p:txEl>
                                          </p:spTgt>
                                        </p:tgtEl>
                                      </p:cBhvr>
                                    </p:animEffect>
                                    <p:anim calcmode="lin" valueType="num">
                                      <p:cBhvr>
                                        <p:cTn id="19" dur="2000" fill="hold"/>
                                        <p:tgtEl>
                                          <p:spTgt spid="83971">
                                            <p:txEl>
                                              <p:pRg st="1" end="1"/>
                                            </p:txEl>
                                          </p:spTgt>
                                        </p:tgtEl>
                                        <p:attrNameLst>
                                          <p:attrName>style.rotation</p:attrName>
                                        </p:attrNameLst>
                                      </p:cBhvr>
                                      <p:tavLst>
                                        <p:tav tm="0">
                                          <p:val>
                                            <p:fltVal val="720"/>
                                          </p:val>
                                        </p:tav>
                                        <p:tav tm="100000">
                                          <p:val>
                                            <p:fltVal val="0"/>
                                          </p:val>
                                        </p:tav>
                                      </p:tavLst>
                                    </p:anim>
                                    <p:anim calcmode="lin" valueType="num">
                                      <p:cBhvr>
                                        <p:cTn id="20" dur="2000" fill="hold"/>
                                        <p:tgtEl>
                                          <p:spTgt spid="83971">
                                            <p:txEl>
                                              <p:pRg st="1" end="1"/>
                                            </p:txEl>
                                          </p:spTgt>
                                        </p:tgtEl>
                                        <p:attrNameLst>
                                          <p:attrName>ppt_h</p:attrName>
                                        </p:attrNameLst>
                                      </p:cBhvr>
                                      <p:tavLst>
                                        <p:tav tm="0">
                                          <p:val>
                                            <p:fltVal val="0"/>
                                          </p:val>
                                        </p:tav>
                                        <p:tav tm="100000">
                                          <p:val>
                                            <p:strVal val="#ppt_h"/>
                                          </p:val>
                                        </p:tav>
                                      </p:tavLst>
                                    </p:anim>
                                    <p:anim calcmode="lin" valueType="num">
                                      <p:cBhvr>
                                        <p:cTn id="21" dur="2000" fill="hold"/>
                                        <p:tgtEl>
                                          <p:spTgt spid="83971">
                                            <p:txEl>
                                              <p:pRg st="1" end="1"/>
                                            </p:txEl>
                                          </p:spTgt>
                                        </p:tgtEl>
                                        <p:attrNameLst>
                                          <p:attrName>ppt_w</p:attrName>
                                        </p:attrNameLst>
                                      </p:cBhvr>
                                      <p:tavLst>
                                        <p:tav tm="0">
                                          <p:val>
                                            <p:fltVal val="0"/>
                                          </p:val>
                                        </p:tav>
                                        <p:tav tm="100000">
                                          <p:val>
                                            <p:strVal val="#ppt_w"/>
                                          </p:val>
                                        </p:tav>
                                      </p:tavLst>
                                    </p:anim>
                                  </p:childTnLst>
                                </p:cTn>
                              </p:par>
                              <p:par>
                                <p:cTn id="22" presetID="35" presetClass="entr" presetSubtype="0" fill="hold" nodeType="withEffect">
                                  <p:stCondLst>
                                    <p:cond delay="0"/>
                                  </p:stCondLst>
                                  <p:childTnLst>
                                    <p:set>
                                      <p:cBhvr>
                                        <p:cTn id="23" dur="1" fill="hold">
                                          <p:stCondLst>
                                            <p:cond delay="0"/>
                                          </p:stCondLst>
                                        </p:cTn>
                                        <p:tgtEl>
                                          <p:spTgt spid="83971">
                                            <p:txEl>
                                              <p:pRg st="2" end="2"/>
                                            </p:txEl>
                                          </p:spTgt>
                                        </p:tgtEl>
                                        <p:attrNameLst>
                                          <p:attrName>style.visibility</p:attrName>
                                        </p:attrNameLst>
                                      </p:cBhvr>
                                      <p:to>
                                        <p:strVal val="visible"/>
                                      </p:to>
                                    </p:set>
                                    <p:animEffect transition="in" filter="fade">
                                      <p:cBhvr>
                                        <p:cTn id="24" dur="2000"/>
                                        <p:tgtEl>
                                          <p:spTgt spid="83971">
                                            <p:txEl>
                                              <p:pRg st="2" end="2"/>
                                            </p:txEl>
                                          </p:spTgt>
                                        </p:tgtEl>
                                      </p:cBhvr>
                                    </p:animEffect>
                                    <p:anim calcmode="lin" valueType="num">
                                      <p:cBhvr>
                                        <p:cTn id="25" dur="2000" fill="hold"/>
                                        <p:tgtEl>
                                          <p:spTgt spid="83971">
                                            <p:txEl>
                                              <p:pRg st="2" end="2"/>
                                            </p:txEl>
                                          </p:spTgt>
                                        </p:tgtEl>
                                        <p:attrNameLst>
                                          <p:attrName>style.rotation</p:attrName>
                                        </p:attrNameLst>
                                      </p:cBhvr>
                                      <p:tavLst>
                                        <p:tav tm="0">
                                          <p:val>
                                            <p:fltVal val="720"/>
                                          </p:val>
                                        </p:tav>
                                        <p:tav tm="100000">
                                          <p:val>
                                            <p:fltVal val="0"/>
                                          </p:val>
                                        </p:tav>
                                      </p:tavLst>
                                    </p:anim>
                                    <p:anim calcmode="lin" valueType="num">
                                      <p:cBhvr>
                                        <p:cTn id="26" dur="2000" fill="hold"/>
                                        <p:tgtEl>
                                          <p:spTgt spid="83971">
                                            <p:txEl>
                                              <p:pRg st="2" end="2"/>
                                            </p:txEl>
                                          </p:spTgt>
                                        </p:tgtEl>
                                        <p:attrNameLst>
                                          <p:attrName>ppt_h</p:attrName>
                                        </p:attrNameLst>
                                      </p:cBhvr>
                                      <p:tavLst>
                                        <p:tav tm="0">
                                          <p:val>
                                            <p:fltVal val="0"/>
                                          </p:val>
                                        </p:tav>
                                        <p:tav tm="100000">
                                          <p:val>
                                            <p:strVal val="#ppt_h"/>
                                          </p:val>
                                        </p:tav>
                                      </p:tavLst>
                                    </p:anim>
                                    <p:anim calcmode="lin" valueType="num">
                                      <p:cBhvr>
                                        <p:cTn id="27" dur="2000" fill="hold"/>
                                        <p:tgtEl>
                                          <p:spTgt spid="83971">
                                            <p:txEl>
                                              <p:pRg st="2" end="2"/>
                                            </p:txEl>
                                          </p:spTgt>
                                        </p:tgtEl>
                                        <p:attrNameLst>
                                          <p:attrName>ppt_w</p:attrName>
                                        </p:attrNameLst>
                                      </p:cBhvr>
                                      <p:tavLst>
                                        <p:tav tm="0">
                                          <p:val>
                                            <p:fltVal val="0"/>
                                          </p:val>
                                        </p:tav>
                                        <p:tav tm="100000">
                                          <p:val>
                                            <p:strVal val="#ppt_w"/>
                                          </p:val>
                                        </p:tav>
                                      </p:tavLst>
                                    </p:anim>
                                  </p:childTnLst>
                                </p:cTn>
                              </p:par>
                              <p:par>
                                <p:cTn id="28" presetID="35" presetClass="entr" presetSubtype="0" fill="hold" nodeType="withEffect">
                                  <p:stCondLst>
                                    <p:cond delay="0"/>
                                  </p:stCondLst>
                                  <p:childTnLst>
                                    <p:set>
                                      <p:cBhvr>
                                        <p:cTn id="29" dur="1" fill="hold">
                                          <p:stCondLst>
                                            <p:cond delay="0"/>
                                          </p:stCondLst>
                                        </p:cTn>
                                        <p:tgtEl>
                                          <p:spTgt spid="83971">
                                            <p:txEl>
                                              <p:pRg st="3" end="3"/>
                                            </p:txEl>
                                          </p:spTgt>
                                        </p:tgtEl>
                                        <p:attrNameLst>
                                          <p:attrName>style.visibility</p:attrName>
                                        </p:attrNameLst>
                                      </p:cBhvr>
                                      <p:to>
                                        <p:strVal val="visible"/>
                                      </p:to>
                                    </p:set>
                                    <p:animEffect transition="in" filter="fade">
                                      <p:cBhvr>
                                        <p:cTn id="30" dur="2000"/>
                                        <p:tgtEl>
                                          <p:spTgt spid="83971">
                                            <p:txEl>
                                              <p:pRg st="3" end="3"/>
                                            </p:txEl>
                                          </p:spTgt>
                                        </p:tgtEl>
                                      </p:cBhvr>
                                    </p:animEffect>
                                    <p:anim calcmode="lin" valueType="num">
                                      <p:cBhvr>
                                        <p:cTn id="31" dur="2000" fill="hold"/>
                                        <p:tgtEl>
                                          <p:spTgt spid="83971">
                                            <p:txEl>
                                              <p:pRg st="3" end="3"/>
                                            </p:txEl>
                                          </p:spTgt>
                                        </p:tgtEl>
                                        <p:attrNameLst>
                                          <p:attrName>style.rotation</p:attrName>
                                        </p:attrNameLst>
                                      </p:cBhvr>
                                      <p:tavLst>
                                        <p:tav tm="0">
                                          <p:val>
                                            <p:fltVal val="720"/>
                                          </p:val>
                                        </p:tav>
                                        <p:tav tm="100000">
                                          <p:val>
                                            <p:fltVal val="0"/>
                                          </p:val>
                                        </p:tav>
                                      </p:tavLst>
                                    </p:anim>
                                    <p:anim calcmode="lin" valueType="num">
                                      <p:cBhvr>
                                        <p:cTn id="32" dur="2000" fill="hold"/>
                                        <p:tgtEl>
                                          <p:spTgt spid="83971">
                                            <p:txEl>
                                              <p:pRg st="3" end="3"/>
                                            </p:txEl>
                                          </p:spTgt>
                                        </p:tgtEl>
                                        <p:attrNameLst>
                                          <p:attrName>ppt_h</p:attrName>
                                        </p:attrNameLst>
                                      </p:cBhvr>
                                      <p:tavLst>
                                        <p:tav tm="0">
                                          <p:val>
                                            <p:fltVal val="0"/>
                                          </p:val>
                                        </p:tav>
                                        <p:tav tm="100000">
                                          <p:val>
                                            <p:strVal val="#ppt_h"/>
                                          </p:val>
                                        </p:tav>
                                      </p:tavLst>
                                    </p:anim>
                                    <p:anim calcmode="lin" valueType="num">
                                      <p:cBhvr>
                                        <p:cTn id="33" dur="2000" fill="hold"/>
                                        <p:tgtEl>
                                          <p:spTgt spid="83971">
                                            <p:txEl>
                                              <p:pRg st="3" end="3"/>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sz="4000">
                <a:latin typeface="Comic Sans MS" pitchFamily="66" charset="0"/>
              </a:rPr>
              <a:t>Cont.</a:t>
            </a:r>
          </a:p>
        </p:txBody>
      </p:sp>
      <p:sp>
        <p:nvSpPr>
          <p:cNvPr id="84995" name="Rectangle 3"/>
          <p:cNvSpPr>
            <a:spLocks noGrp="1" noChangeArrowheads="1"/>
          </p:cNvSpPr>
          <p:nvPr>
            <p:ph type="body" idx="1"/>
          </p:nvPr>
        </p:nvSpPr>
        <p:spPr/>
        <p:txBody>
          <a:bodyPr/>
          <a:lstStyle/>
          <a:p>
            <a:pPr algn="l">
              <a:buFont typeface="Wingdings" pitchFamily="2" charset="2"/>
              <a:buNone/>
            </a:pPr>
            <a:r>
              <a:rPr lang="en-US" b="1">
                <a:solidFill>
                  <a:srgbClr val="FF3300"/>
                </a:solidFill>
                <a:latin typeface="Comic Sans MS" pitchFamily="66" charset="0"/>
              </a:rPr>
              <a:t>Because</a:t>
            </a:r>
          </a:p>
          <a:p>
            <a:pPr algn="l">
              <a:buFont typeface="Wingdings" pitchFamily="2" charset="2"/>
              <a:buNone/>
            </a:pPr>
            <a:r>
              <a:rPr lang="en-US" b="1">
                <a:latin typeface="Comic Sans MS" pitchFamily="66" charset="0"/>
              </a:rPr>
              <a:t>(by+ cause)</a:t>
            </a:r>
          </a:p>
          <a:p>
            <a:pPr algn="l">
              <a:buFont typeface="Wingdings" pitchFamily="2" charset="2"/>
              <a:buNone/>
            </a:pPr>
            <a:r>
              <a:rPr lang="en-US" b="1">
                <a:solidFill>
                  <a:srgbClr val="FF3300"/>
                </a:solidFill>
                <a:latin typeface="Comic Sans MS" pitchFamily="66" charset="0"/>
              </a:rPr>
              <a:t>Goodbye</a:t>
            </a:r>
          </a:p>
          <a:p>
            <a:pPr algn="l">
              <a:buFont typeface="Wingdings" pitchFamily="2" charset="2"/>
              <a:buNone/>
            </a:pPr>
            <a:r>
              <a:rPr lang="en-US" b="1">
                <a:latin typeface="Comic Sans MS" pitchFamily="66" charset="0"/>
              </a:rPr>
              <a:t>(God +be [with] +you)</a:t>
            </a:r>
          </a:p>
          <a:p>
            <a:pPr algn="l">
              <a:buFont typeface="Wingdings" pitchFamily="2" charset="2"/>
              <a:buNone/>
            </a:pPr>
            <a:r>
              <a:rPr lang="en-US" b="1">
                <a:solidFill>
                  <a:srgbClr val="FF3300"/>
                </a:solidFill>
                <a:latin typeface="Comic Sans MS" pitchFamily="66" charset="0"/>
              </a:rPr>
              <a:t>Intercom</a:t>
            </a:r>
          </a:p>
          <a:p>
            <a:pPr algn="l">
              <a:buFont typeface="Wingdings" pitchFamily="2" charset="2"/>
              <a:buNone/>
            </a:pPr>
            <a:r>
              <a:rPr lang="en-US" b="1">
                <a:latin typeface="Comic Sans MS" pitchFamily="66" charset="0"/>
              </a:rPr>
              <a:t>(internal+ communication</a:t>
            </a:r>
          </a:p>
          <a:p>
            <a:pPr algn="l">
              <a:buFont typeface="Wingdings" pitchFamily="2" charset="2"/>
              <a:buNone/>
            </a:pPr>
            <a:r>
              <a:rPr lang="en-US" b="1">
                <a:solidFill>
                  <a:srgbClr val="FF3300"/>
                </a:solidFill>
                <a:latin typeface="Comic Sans MS" pitchFamily="66" charset="0"/>
              </a:rPr>
              <a:t>Motel</a:t>
            </a:r>
          </a:p>
          <a:p>
            <a:pPr algn="l">
              <a:buFont typeface="Wingdings" pitchFamily="2" charset="2"/>
              <a:buNone/>
            </a:pPr>
            <a:r>
              <a:rPr lang="en-US" b="1">
                <a:solidFill>
                  <a:srgbClr val="FF3300"/>
                </a:solidFill>
                <a:latin typeface="Comic Sans MS" pitchFamily="66" charset="0"/>
              </a:rPr>
              <a:t>( motor+ hotel</a:t>
            </a:r>
            <a:r>
              <a:rPr lang="en-US" b="1">
                <a:latin typeface="Comic Sans MS" pitchFamily="66"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4994"/>
                                        </p:tgtEl>
                                        <p:attrNameLst>
                                          <p:attrName>style.visibility</p:attrName>
                                        </p:attrNameLst>
                                      </p:cBhvr>
                                      <p:to>
                                        <p:strVal val="visible"/>
                                      </p:to>
                                    </p:set>
                                    <p:anim to="" calcmode="lin" valueType="num">
                                      <p:cBhvr>
                                        <p:cTn id="7" dur="1" fill="hold"/>
                                        <p:tgtEl>
                                          <p:spTgt spid="8499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4995">
                                            <p:txEl>
                                              <p:pRg st="0" end="0"/>
                                            </p:txEl>
                                          </p:spTgt>
                                        </p:tgtEl>
                                        <p:attrNameLst>
                                          <p:attrName>style.visibility</p:attrName>
                                        </p:attrNameLst>
                                      </p:cBhvr>
                                      <p:to>
                                        <p:strVal val="visible"/>
                                      </p:to>
                                    </p:set>
                                    <p:animEffect transition="in" filter="dissolve">
                                      <p:cBhvr>
                                        <p:cTn id="12" dur="500"/>
                                        <p:tgtEl>
                                          <p:spTgt spid="849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4995">
                                            <p:txEl>
                                              <p:pRg st="1" end="1"/>
                                            </p:txEl>
                                          </p:spTgt>
                                        </p:tgtEl>
                                        <p:attrNameLst>
                                          <p:attrName>style.visibility</p:attrName>
                                        </p:attrNameLst>
                                      </p:cBhvr>
                                      <p:to>
                                        <p:strVal val="visible"/>
                                      </p:to>
                                    </p:set>
                                    <p:animEffect transition="in" filter="dissolve">
                                      <p:cBhvr>
                                        <p:cTn id="17" dur="500"/>
                                        <p:tgtEl>
                                          <p:spTgt spid="8499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4995">
                                            <p:txEl>
                                              <p:pRg st="2" end="2"/>
                                            </p:txEl>
                                          </p:spTgt>
                                        </p:tgtEl>
                                        <p:attrNameLst>
                                          <p:attrName>style.visibility</p:attrName>
                                        </p:attrNameLst>
                                      </p:cBhvr>
                                      <p:to>
                                        <p:strVal val="visible"/>
                                      </p:to>
                                    </p:set>
                                    <p:animEffect transition="in" filter="dissolve">
                                      <p:cBhvr>
                                        <p:cTn id="22" dur="500"/>
                                        <p:tgtEl>
                                          <p:spTgt spid="8499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4995">
                                            <p:txEl>
                                              <p:pRg st="3" end="3"/>
                                            </p:txEl>
                                          </p:spTgt>
                                        </p:tgtEl>
                                        <p:attrNameLst>
                                          <p:attrName>style.visibility</p:attrName>
                                        </p:attrNameLst>
                                      </p:cBhvr>
                                      <p:to>
                                        <p:strVal val="visible"/>
                                      </p:to>
                                    </p:set>
                                    <p:animEffect transition="in" filter="dissolve">
                                      <p:cBhvr>
                                        <p:cTn id="27" dur="500"/>
                                        <p:tgtEl>
                                          <p:spTgt spid="8499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4995">
                                            <p:txEl>
                                              <p:pRg st="4" end="4"/>
                                            </p:txEl>
                                          </p:spTgt>
                                        </p:tgtEl>
                                        <p:attrNameLst>
                                          <p:attrName>style.visibility</p:attrName>
                                        </p:attrNameLst>
                                      </p:cBhvr>
                                      <p:to>
                                        <p:strVal val="visible"/>
                                      </p:to>
                                    </p:set>
                                    <p:animEffect transition="in" filter="dissolve">
                                      <p:cBhvr>
                                        <p:cTn id="32" dur="500"/>
                                        <p:tgtEl>
                                          <p:spTgt spid="8499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4995">
                                            <p:txEl>
                                              <p:pRg st="5" end="5"/>
                                            </p:txEl>
                                          </p:spTgt>
                                        </p:tgtEl>
                                        <p:attrNameLst>
                                          <p:attrName>style.visibility</p:attrName>
                                        </p:attrNameLst>
                                      </p:cBhvr>
                                      <p:to>
                                        <p:strVal val="visible"/>
                                      </p:to>
                                    </p:set>
                                    <p:animEffect transition="in" filter="dissolve">
                                      <p:cBhvr>
                                        <p:cTn id="37" dur="500"/>
                                        <p:tgtEl>
                                          <p:spTgt spid="8499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4995">
                                            <p:txEl>
                                              <p:pRg st="6" end="6"/>
                                            </p:txEl>
                                          </p:spTgt>
                                        </p:tgtEl>
                                        <p:attrNameLst>
                                          <p:attrName>style.visibility</p:attrName>
                                        </p:attrNameLst>
                                      </p:cBhvr>
                                      <p:to>
                                        <p:strVal val="visible"/>
                                      </p:to>
                                    </p:set>
                                    <p:animEffect transition="in" filter="dissolve">
                                      <p:cBhvr>
                                        <p:cTn id="42" dur="500"/>
                                        <p:tgtEl>
                                          <p:spTgt spid="8499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4995">
                                            <p:txEl>
                                              <p:pRg st="7" end="7"/>
                                            </p:txEl>
                                          </p:spTgt>
                                        </p:tgtEl>
                                        <p:attrNameLst>
                                          <p:attrName>style.visibility</p:attrName>
                                        </p:attrNameLst>
                                      </p:cBhvr>
                                      <p:to>
                                        <p:strVal val="visible"/>
                                      </p:to>
                                    </p:set>
                                    <p:animEffect transition="in" filter="dissolve">
                                      <p:cBhvr>
                                        <p:cTn id="47" dur="500"/>
                                        <p:tgtEl>
                                          <p:spTgt spid="849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p:bldP spid="84995"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sz="5000" b="0">
                <a:solidFill>
                  <a:schemeClr val="tx1"/>
                </a:solidFill>
                <a:effectLst>
                  <a:outerShdw blurRad="38100" dist="38100" dir="2700000" algn="tl">
                    <a:srgbClr val="C0C0C0"/>
                  </a:outerShdw>
                </a:effectLst>
                <a:latin typeface="Comic Sans MS" pitchFamily="66" charset="0"/>
              </a:rPr>
              <a:t>For example</a:t>
            </a:r>
          </a:p>
        </p:txBody>
      </p:sp>
      <p:sp>
        <p:nvSpPr>
          <p:cNvPr id="86019" name="Text Box 3"/>
          <p:cNvSpPr txBox="1">
            <a:spLocks noChangeArrowheads="1"/>
          </p:cNvSpPr>
          <p:nvPr/>
        </p:nvSpPr>
        <p:spPr bwMode="auto">
          <a:xfrm>
            <a:off x="1130300" y="3048000"/>
            <a:ext cx="7186613" cy="579438"/>
          </a:xfrm>
          <a:prstGeom prst="rect">
            <a:avLst/>
          </a:prstGeom>
          <a:noFill/>
          <a:ln w="9525">
            <a:noFill/>
            <a:miter lim="800000"/>
            <a:headEnd/>
            <a:tailEnd/>
          </a:ln>
          <a:effectLst/>
        </p:spPr>
        <p:txBody>
          <a:bodyPr>
            <a:spAutoFit/>
          </a:bodyPr>
          <a:lstStyle/>
          <a:p>
            <a:pPr algn="l">
              <a:spcBef>
                <a:spcPct val="50000"/>
              </a:spcBef>
            </a:pPr>
            <a:r>
              <a:rPr lang="en-US" sz="3200" b="1" dirty="0">
                <a:solidFill>
                  <a:srgbClr val="FF0000"/>
                </a:solidFill>
                <a:effectLst>
                  <a:outerShdw blurRad="38100" dist="38100" dir="2700000" algn="tl">
                    <a:srgbClr val="C0C0C0"/>
                  </a:outerShdw>
                </a:effectLst>
                <a:latin typeface="Comic Sans MS" pitchFamily="66" charset="0"/>
              </a:rPr>
              <a:t>Interpol        inter</a:t>
            </a:r>
            <a:r>
              <a:rPr lang="en-US" sz="3200" b="1" dirty="0">
                <a:effectLst>
                  <a:outerShdw blurRad="38100" dist="38100" dir="2700000" algn="tl">
                    <a:srgbClr val="C0C0C0"/>
                  </a:outerShdw>
                </a:effectLst>
                <a:latin typeface="Comic Sans MS" pitchFamily="66" charset="0"/>
              </a:rPr>
              <a:t>national</a:t>
            </a:r>
            <a:r>
              <a:rPr lang="en-US" sz="3200" b="1" dirty="0">
                <a:solidFill>
                  <a:srgbClr val="FF0000"/>
                </a:solidFill>
                <a:effectLst>
                  <a:outerShdw blurRad="38100" dist="38100" dir="2700000" algn="tl">
                    <a:srgbClr val="C0C0C0"/>
                  </a:outerShdw>
                </a:effectLst>
                <a:latin typeface="Comic Sans MS" pitchFamily="66" charset="0"/>
              </a:rPr>
              <a:t> pol</a:t>
            </a:r>
            <a:r>
              <a:rPr lang="en-US" sz="3200" b="1" dirty="0">
                <a:effectLst>
                  <a:outerShdw blurRad="38100" dist="38100" dir="2700000" algn="tl">
                    <a:srgbClr val="C0C0C0"/>
                  </a:outerShdw>
                </a:effectLst>
                <a:latin typeface="Comic Sans MS" pitchFamily="66" charset="0"/>
              </a:rPr>
              <a:t>ice</a:t>
            </a:r>
          </a:p>
        </p:txBody>
      </p:sp>
      <p:sp>
        <p:nvSpPr>
          <p:cNvPr id="86020" name="Text Box 4"/>
          <p:cNvSpPr txBox="1">
            <a:spLocks noChangeArrowheads="1"/>
          </p:cNvSpPr>
          <p:nvPr/>
        </p:nvSpPr>
        <p:spPr bwMode="auto">
          <a:xfrm>
            <a:off x="1144588" y="4365625"/>
            <a:ext cx="7172325" cy="641350"/>
          </a:xfrm>
          <a:prstGeom prst="rect">
            <a:avLst/>
          </a:prstGeom>
          <a:noFill/>
          <a:ln w="9525">
            <a:noFill/>
            <a:miter lim="800000"/>
            <a:headEnd/>
            <a:tailEnd/>
          </a:ln>
          <a:effectLst/>
        </p:spPr>
        <p:txBody>
          <a:bodyPr>
            <a:spAutoFit/>
          </a:bodyPr>
          <a:lstStyle/>
          <a:p>
            <a:pPr algn="l">
              <a:spcBef>
                <a:spcPct val="50000"/>
              </a:spcBef>
            </a:pPr>
            <a:r>
              <a:rPr lang="en-US" sz="3600" b="1" dirty="0" err="1">
                <a:solidFill>
                  <a:srgbClr val="FF0000"/>
                </a:solidFill>
                <a:effectLst>
                  <a:outerShdw blurRad="38100" dist="38100" dir="2700000" algn="tl">
                    <a:srgbClr val="C0C0C0"/>
                  </a:outerShdw>
                </a:effectLst>
                <a:latin typeface="Comic Sans MS" pitchFamily="66" charset="0"/>
              </a:rPr>
              <a:t>Newcast</a:t>
            </a:r>
            <a:r>
              <a:rPr lang="en-US" sz="3600" b="1" dirty="0">
                <a:solidFill>
                  <a:srgbClr val="FF0000"/>
                </a:solidFill>
                <a:effectLst>
                  <a:outerShdw blurRad="38100" dist="38100" dir="2700000" algn="tl">
                    <a:srgbClr val="C0C0C0"/>
                  </a:outerShdw>
                </a:effectLst>
                <a:latin typeface="Comic Sans MS" pitchFamily="66" charset="0"/>
              </a:rPr>
              <a:t>  </a:t>
            </a:r>
            <a:r>
              <a:rPr lang="en-US" sz="3600" b="1" dirty="0">
                <a:effectLst>
                  <a:outerShdw blurRad="38100" dist="38100" dir="2700000" algn="tl">
                    <a:srgbClr val="C0C0C0"/>
                  </a:outerShdw>
                </a:effectLst>
                <a:latin typeface="Comic Sans MS" pitchFamily="66" charset="0"/>
              </a:rPr>
              <a:t>     </a:t>
            </a:r>
            <a:r>
              <a:rPr lang="en-US" sz="3600" b="1" dirty="0">
                <a:solidFill>
                  <a:srgbClr val="FF0000"/>
                </a:solidFill>
                <a:effectLst>
                  <a:outerShdw blurRad="38100" dist="38100" dir="2700000" algn="tl">
                    <a:srgbClr val="C0C0C0"/>
                  </a:outerShdw>
                </a:effectLst>
                <a:latin typeface="Comic Sans MS" pitchFamily="66" charset="0"/>
              </a:rPr>
              <a:t>new</a:t>
            </a:r>
            <a:r>
              <a:rPr lang="en-US" sz="3600" b="1" dirty="0">
                <a:effectLst>
                  <a:outerShdw blurRad="38100" dist="38100" dir="2700000" algn="tl">
                    <a:srgbClr val="C0C0C0"/>
                  </a:outerShdw>
                </a:effectLst>
                <a:latin typeface="Comic Sans MS" pitchFamily="66" charset="0"/>
              </a:rPr>
              <a:t>s broad</a:t>
            </a:r>
            <a:r>
              <a:rPr lang="en-US" sz="3600" b="1" dirty="0">
                <a:solidFill>
                  <a:srgbClr val="FF0000"/>
                </a:solidFill>
                <a:effectLst>
                  <a:outerShdw blurRad="38100" dist="38100" dir="2700000" algn="tl">
                    <a:srgbClr val="C0C0C0"/>
                  </a:outerShdw>
                </a:effectLst>
                <a:latin typeface="Comic Sans MS" pitchFamily="66" charset="0"/>
              </a:rPr>
              <a:t>cast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6018"/>
                                        </p:tgtEl>
                                        <p:attrNameLst>
                                          <p:attrName>style.visibility</p:attrName>
                                        </p:attrNameLst>
                                      </p:cBhvr>
                                      <p:to>
                                        <p:strVal val="visible"/>
                                      </p:to>
                                    </p:set>
                                    <p:animEffect transition="in" filter="fade">
                                      <p:cBhvr>
                                        <p:cTn id="7" dur="2000"/>
                                        <p:tgtEl>
                                          <p:spTgt spid="860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6019"/>
                                        </p:tgtEl>
                                        <p:attrNameLst>
                                          <p:attrName>style.visibility</p:attrName>
                                        </p:attrNameLst>
                                      </p:cBhvr>
                                      <p:to>
                                        <p:strVal val="visible"/>
                                      </p:to>
                                    </p:set>
                                    <p:animEffect transition="in" filter="fade">
                                      <p:cBhvr>
                                        <p:cTn id="12" dur="1000"/>
                                        <p:tgtEl>
                                          <p:spTgt spid="86019"/>
                                        </p:tgtEl>
                                      </p:cBhvr>
                                    </p:animEffect>
                                    <p:anim calcmode="lin" valueType="num">
                                      <p:cBhvr>
                                        <p:cTn id="13" dur="1000" fill="hold"/>
                                        <p:tgtEl>
                                          <p:spTgt spid="86019"/>
                                        </p:tgtEl>
                                        <p:attrNameLst>
                                          <p:attrName>ppt_x</p:attrName>
                                        </p:attrNameLst>
                                      </p:cBhvr>
                                      <p:tavLst>
                                        <p:tav tm="0">
                                          <p:val>
                                            <p:strVal val="#ppt_x"/>
                                          </p:val>
                                        </p:tav>
                                        <p:tav tm="100000">
                                          <p:val>
                                            <p:strVal val="#ppt_x"/>
                                          </p:val>
                                        </p:tav>
                                      </p:tavLst>
                                    </p:anim>
                                    <p:anim calcmode="lin" valueType="num">
                                      <p:cBhvr>
                                        <p:cTn id="14" dur="1000" fill="hold"/>
                                        <p:tgtEl>
                                          <p:spTgt spid="860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6020"/>
                                        </p:tgtEl>
                                        <p:attrNameLst>
                                          <p:attrName>style.visibility</p:attrName>
                                        </p:attrNameLst>
                                      </p:cBhvr>
                                      <p:to>
                                        <p:strVal val="visible"/>
                                      </p:to>
                                    </p:set>
                                    <p:animEffect transition="in" filter="fade">
                                      <p:cBhvr>
                                        <p:cTn id="19" dur="1000"/>
                                        <p:tgtEl>
                                          <p:spTgt spid="86020"/>
                                        </p:tgtEl>
                                      </p:cBhvr>
                                    </p:animEffect>
                                    <p:anim calcmode="lin" valueType="num">
                                      <p:cBhvr>
                                        <p:cTn id="20" dur="1000" fill="hold"/>
                                        <p:tgtEl>
                                          <p:spTgt spid="86020"/>
                                        </p:tgtEl>
                                        <p:attrNameLst>
                                          <p:attrName>ppt_x</p:attrName>
                                        </p:attrNameLst>
                                      </p:cBhvr>
                                      <p:tavLst>
                                        <p:tav tm="0">
                                          <p:val>
                                            <p:strVal val="#ppt_x"/>
                                          </p:val>
                                        </p:tav>
                                        <p:tav tm="100000">
                                          <p:val>
                                            <p:strVal val="#ppt_x"/>
                                          </p:val>
                                        </p:tav>
                                      </p:tavLst>
                                    </p:anim>
                                    <p:anim calcmode="lin" valueType="num">
                                      <p:cBhvr>
                                        <p:cTn id="21" dur="1000" fill="hold"/>
                                        <p:tgtEl>
                                          <p:spTgt spid="860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P spid="86019" grpId="0"/>
      <p:bldP spid="8602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10-6</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10-7</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179388" y="115888"/>
            <a:ext cx="5113337" cy="1371600"/>
          </a:xfrm>
        </p:spPr>
        <p:txBody>
          <a:bodyPr/>
          <a:lstStyle/>
          <a:p>
            <a:r>
              <a:rPr lang="en-US" sz="4000">
                <a:solidFill>
                  <a:schemeClr val="accent2"/>
                </a:solidFill>
                <a:effectLst>
                  <a:outerShdw blurRad="38100" dist="38100" dir="2700000" algn="tl">
                    <a:srgbClr val="C0C0C0"/>
                  </a:outerShdw>
                </a:effectLst>
                <a:latin typeface="Comic Sans MS" pitchFamily="66" charset="0"/>
              </a:rPr>
              <a:t>Backformation</a:t>
            </a:r>
          </a:p>
        </p:txBody>
      </p:sp>
      <p:sp>
        <p:nvSpPr>
          <p:cNvPr id="96259" name="Rectangle 3"/>
          <p:cNvSpPr>
            <a:spLocks noGrp="1" noChangeArrowheads="1"/>
          </p:cNvSpPr>
          <p:nvPr>
            <p:ph type="body" idx="1"/>
          </p:nvPr>
        </p:nvSpPr>
        <p:spPr>
          <a:xfrm>
            <a:off x="395288" y="1844675"/>
            <a:ext cx="7921625" cy="5300663"/>
          </a:xfrm>
        </p:spPr>
        <p:txBody>
          <a:bodyPr/>
          <a:lstStyle/>
          <a:p>
            <a:pPr algn="l">
              <a:buFont typeface="Wingdings" pitchFamily="2" charset="2"/>
              <a:buNone/>
            </a:pPr>
            <a:r>
              <a:rPr lang="en-US" sz="3400" b="1">
                <a:effectLst>
                  <a:outerShdw blurRad="38100" dist="38100" dir="2700000" algn="tl">
                    <a:srgbClr val="C0C0C0"/>
                  </a:outerShdw>
                </a:effectLst>
                <a:latin typeface="Comic Sans MS" pitchFamily="66" charset="0"/>
              </a:rPr>
              <a:t>Typically, a word of one type (usually a noun) is reduced to form another word of one type (usually a verb). A good example of backformation is the process in whereby the noun </a:t>
            </a:r>
            <a:r>
              <a:rPr lang="en-US" sz="3400" b="1" i="1">
                <a:solidFill>
                  <a:srgbClr val="FF0000"/>
                </a:solidFill>
                <a:effectLst>
                  <a:outerShdw blurRad="38100" dist="38100" dir="2700000" algn="tl">
                    <a:srgbClr val="C0C0C0"/>
                  </a:outerShdw>
                </a:effectLst>
                <a:latin typeface="Comic Sans MS" pitchFamily="66" charset="0"/>
              </a:rPr>
              <a:t>television</a:t>
            </a:r>
            <a:r>
              <a:rPr lang="en-US" sz="3400" b="1">
                <a:effectLst>
                  <a:outerShdw blurRad="38100" dist="38100" dir="2700000" algn="tl">
                    <a:srgbClr val="C0C0C0"/>
                  </a:outerShdw>
                </a:effectLst>
                <a:latin typeface="Comic Sans MS" pitchFamily="66" charset="0"/>
              </a:rPr>
              <a:t> first came into use and the verb </a:t>
            </a:r>
            <a:r>
              <a:rPr lang="en-US" sz="3400" b="1" i="1">
                <a:solidFill>
                  <a:srgbClr val="FF0000"/>
                </a:solidFill>
                <a:effectLst>
                  <a:outerShdw blurRad="38100" dist="38100" dir="2700000" algn="tl">
                    <a:srgbClr val="C0C0C0"/>
                  </a:outerShdw>
                </a:effectLst>
                <a:latin typeface="Comic Sans MS" pitchFamily="66" charset="0"/>
              </a:rPr>
              <a:t>televise </a:t>
            </a:r>
            <a:r>
              <a:rPr lang="en-US" sz="3400" b="1">
                <a:effectLst>
                  <a:outerShdw blurRad="38100" dist="38100" dir="2700000" algn="tl">
                    <a:srgbClr val="C0C0C0"/>
                  </a:outerShdw>
                </a:effectLst>
                <a:latin typeface="Comic Sans MS" pitchFamily="66" charset="0"/>
              </a:rPr>
              <a:t>was created from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fade">
                                      <p:cBhvr>
                                        <p:cTn id="7" dur="1000"/>
                                        <p:tgtEl>
                                          <p:spTgt spid="96258"/>
                                        </p:tgtEl>
                                      </p:cBhvr>
                                    </p:animEffect>
                                    <p:anim calcmode="lin" valueType="num">
                                      <p:cBhvr>
                                        <p:cTn id="8" dur="1000" fill="hold"/>
                                        <p:tgtEl>
                                          <p:spTgt spid="96258"/>
                                        </p:tgtEl>
                                        <p:attrNameLst>
                                          <p:attrName>ppt_x</p:attrName>
                                        </p:attrNameLst>
                                      </p:cBhvr>
                                      <p:tavLst>
                                        <p:tav tm="0">
                                          <p:val>
                                            <p:strVal val="#ppt_x"/>
                                          </p:val>
                                        </p:tav>
                                        <p:tav tm="100000">
                                          <p:val>
                                            <p:strVal val="#ppt_x"/>
                                          </p:val>
                                        </p:tav>
                                      </p:tavLst>
                                    </p:anim>
                                    <p:anim calcmode="lin" valueType="num">
                                      <p:cBhvr>
                                        <p:cTn id="9" dur="1000" fill="hold"/>
                                        <p:tgtEl>
                                          <p:spTgt spid="962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96259">
                                            <p:txEl>
                                              <p:pRg st="0" end="0"/>
                                            </p:txEl>
                                          </p:spTgt>
                                        </p:tgtEl>
                                        <p:attrNameLst>
                                          <p:attrName>style.visibility</p:attrName>
                                        </p:attrNameLst>
                                      </p:cBhvr>
                                      <p:to>
                                        <p:strVal val="visible"/>
                                      </p:to>
                                    </p:set>
                                    <p:animEffect transition="in" filter="fade">
                                      <p:cBhvr>
                                        <p:cTn id="14" dur="1000"/>
                                        <p:tgtEl>
                                          <p:spTgt spid="96259">
                                            <p:txEl>
                                              <p:pRg st="0" end="0"/>
                                            </p:txEl>
                                          </p:spTgt>
                                        </p:tgtEl>
                                      </p:cBhvr>
                                    </p:animEffect>
                                    <p:anim calcmode="lin" valueType="num">
                                      <p:cBhvr>
                                        <p:cTn id="15" dur="1000" fill="hold"/>
                                        <p:tgtEl>
                                          <p:spTgt spid="96259">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9625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b="0">
                <a:solidFill>
                  <a:schemeClr val="tx1"/>
                </a:solidFill>
                <a:effectLst>
                  <a:outerShdw blurRad="38100" dist="38100" dir="2700000" algn="tl">
                    <a:srgbClr val="C0C0C0"/>
                  </a:outerShdw>
                </a:effectLst>
                <a:latin typeface="Comic Sans MS" pitchFamily="66" charset="0"/>
              </a:rPr>
              <a:t>Examples:</a:t>
            </a:r>
          </a:p>
        </p:txBody>
      </p:sp>
      <p:sp>
        <p:nvSpPr>
          <p:cNvPr id="97283" name="Rectangle 3"/>
          <p:cNvSpPr>
            <a:spLocks noGrp="1" noChangeArrowheads="1"/>
          </p:cNvSpPr>
          <p:nvPr>
            <p:ph type="body" idx="1"/>
          </p:nvPr>
        </p:nvSpPr>
        <p:spPr/>
        <p:txBody>
          <a:bodyPr/>
          <a:lstStyle/>
          <a:p>
            <a:pPr algn="l">
              <a:buFont typeface="Wingdings" pitchFamily="2" charset="2"/>
              <a:buNone/>
            </a:pPr>
            <a:r>
              <a:rPr lang="en-US" b="1" i="1">
                <a:solidFill>
                  <a:srgbClr val="FF0000"/>
                </a:solidFill>
                <a:effectLst>
                  <a:outerShdw blurRad="38100" dist="38100" dir="2700000" algn="tl">
                    <a:srgbClr val="C0C0C0"/>
                  </a:outerShdw>
                </a:effectLst>
                <a:latin typeface="Comic Sans MS" pitchFamily="66" charset="0"/>
              </a:rPr>
              <a:t>  </a:t>
            </a:r>
            <a:r>
              <a:rPr lang="en-US" sz="3900" b="1" i="1">
                <a:solidFill>
                  <a:srgbClr val="FF0000"/>
                </a:solidFill>
                <a:effectLst>
                  <a:outerShdw blurRad="38100" dist="38100" dir="2700000" algn="tl">
                    <a:srgbClr val="C0C0C0"/>
                  </a:outerShdw>
                </a:effectLst>
                <a:latin typeface="Comic Sans MS" pitchFamily="66" charset="0"/>
              </a:rPr>
              <a:t>edit</a:t>
            </a:r>
            <a:r>
              <a:rPr lang="en-US" sz="3900" b="1">
                <a:effectLst>
                  <a:outerShdw blurRad="38100" dist="38100" dir="2700000" algn="tl">
                    <a:srgbClr val="C0C0C0"/>
                  </a:outerShdw>
                </a:effectLst>
                <a:latin typeface="Comic Sans MS" pitchFamily="66" charset="0"/>
              </a:rPr>
              <a:t>      (from ‘</a:t>
            </a:r>
            <a:r>
              <a:rPr lang="en-US" sz="3900" b="1">
                <a:solidFill>
                  <a:srgbClr val="FF3300"/>
                </a:solidFill>
                <a:effectLst>
                  <a:outerShdw blurRad="38100" dist="38100" dir="2700000" algn="tl">
                    <a:srgbClr val="C0C0C0"/>
                  </a:outerShdw>
                </a:effectLst>
                <a:latin typeface="Comic Sans MS" pitchFamily="66" charset="0"/>
              </a:rPr>
              <a:t>edit</a:t>
            </a:r>
            <a:r>
              <a:rPr lang="en-US" sz="3900" b="1">
                <a:effectLst>
                  <a:outerShdw blurRad="38100" dist="38100" dir="2700000" algn="tl">
                    <a:srgbClr val="C0C0C0"/>
                  </a:outerShdw>
                </a:effectLst>
                <a:latin typeface="Comic Sans MS" pitchFamily="66" charset="0"/>
              </a:rPr>
              <a:t>or’)  </a:t>
            </a:r>
          </a:p>
          <a:p>
            <a:pPr algn="l">
              <a:buFont typeface="Wingdings" pitchFamily="2" charset="2"/>
              <a:buNone/>
            </a:pPr>
            <a:r>
              <a:rPr lang="en-US" sz="3900" b="1">
                <a:effectLst>
                  <a:outerShdw blurRad="38100" dist="38100" dir="2700000" algn="tl">
                    <a:srgbClr val="C0C0C0"/>
                  </a:outerShdw>
                </a:effectLst>
                <a:latin typeface="Comic Sans MS" pitchFamily="66" charset="0"/>
              </a:rPr>
              <a:t> </a:t>
            </a:r>
            <a:r>
              <a:rPr lang="en-US" sz="3900" b="1" i="1">
                <a:solidFill>
                  <a:srgbClr val="FF0000"/>
                </a:solidFill>
                <a:effectLst>
                  <a:outerShdw blurRad="38100" dist="38100" dir="2700000" algn="tl">
                    <a:srgbClr val="C0C0C0"/>
                  </a:outerShdw>
                </a:effectLst>
                <a:latin typeface="Comic Sans MS" pitchFamily="66" charset="0"/>
              </a:rPr>
              <a:t>donate</a:t>
            </a:r>
            <a:r>
              <a:rPr lang="en-US" sz="3900" b="1">
                <a:effectLst>
                  <a:outerShdw blurRad="38100" dist="38100" dir="2700000" algn="tl">
                    <a:srgbClr val="C0C0C0"/>
                  </a:outerShdw>
                </a:effectLst>
                <a:latin typeface="Comic Sans MS" pitchFamily="66" charset="0"/>
              </a:rPr>
              <a:t>    (from ‘</a:t>
            </a:r>
            <a:r>
              <a:rPr lang="en-US" sz="3900" b="1">
                <a:solidFill>
                  <a:srgbClr val="FF3300"/>
                </a:solidFill>
                <a:effectLst>
                  <a:outerShdw blurRad="38100" dist="38100" dir="2700000" algn="tl">
                    <a:srgbClr val="C0C0C0"/>
                  </a:outerShdw>
                </a:effectLst>
                <a:latin typeface="Comic Sans MS" pitchFamily="66" charset="0"/>
              </a:rPr>
              <a:t>donat</a:t>
            </a:r>
            <a:r>
              <a:rPr lang="en-US" sz="3900" b="1">
                <a:effectLst>
                  <a:outerShdw blurRad="38100" dist="38100" dir="2700000" algn="tl">
                    <a:srgbClr val="C0C0C0"/>
                  </a:outerShdw>
                </a:effectLst>
                <a:latin typeface="Comic Sans MS" pitchFamily="66" charset="0"/>
              </a:rPr>
              <a:t>ion’)    </a:t>
            </a:r>
            <a:r>
              <a:rPr lang="en-US" sz="3900" b="1" i="1">
                <a:solidFill>
                  <a:srgbClr val="FF0000"/>
                </a:solidFill>
                <a:effectLst>
                  <a:outerShdw blurRad="38100" dist="38100" dir="2700000" algn="tl">
                    <a:srgbClr val="C0C0C0"/>
                  </a:outerShdw>
                </a:effectLst>
                <a:latin typeface="Comic Sans MS" pitchFamily="66" charset="0"/>
              </a:rPr>
              <a:t>emote</a:t>
            </a:r>
            <a:r>
              <a:rPr lang="en-US" sz="3900" b="1">
                <a:effectLst>
                  <a:outerShdw blurRad="38100" dist="38100" dir="2700000" algn="tl">
                    <a:srgbClr val="C0C0C0"/>
                  </a:outerShdw>
                </a:effectLst>
                <a:latin typeface="Comic Sans MS" pitchFamily="66" charset="0"/>
              </a:rPr>
              <a:t>     (from ’</a:t>
            </a:r>
            <a:r>
              <a:rPr lang="en-US" sz="3900" b="1">
                <a:solidFill>
                  <a:srgbClr val="FF3300"/>
                </a:solidFill>
                <a:effectLst>
                  <a:outerShdw blurRad="38100" dist="38100" dir="2700000" algn="tl">
                    <a:srgbClr val="C0C0C0"/>
                  </a:outerShdw>
                </a:effectLst>
                <a:latin typeface="Comic Sans MS" pitchFamily="66" charset="0"/>
              </a:rPr>
              <a:t>emot</a:t>
            </a:r>
            <a:r>
              <a:rPr lang="en-US" sz="3900" b="1">
                <a:effectLst>
                  <a:outerShdw blurRad="38100" dist="38100" dir="2700000" algn="tl">
                    <a:srgbClr val="C0C0C0"/>
                  </a:outerShdw>
                </a:effectLst>
                <a:latin typeface="Comic Sans MS" pitchFamily="66" charset="0"/>
              </a:rPr>
              <a:t>ion’)</a:t>
            </a:r>
          </a:p>
          <a:p>
            <a:pPr algn="l">
              <a:buFont typeface="Wingdings" pitchFamily="2" charset="2"/>
              <a:buNone/>
            </a:pPr>
            <a:endParaRPr lang="en-US" sz="3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7282"/>
                                        </p:tgtEl>
                                        <p:attrNameLst>
                                          <p:attrName>style.visibility</p:attrName>
                                        </p:attrNameLst>
                                      </p:cBhvr>
                                      <p:to>
                                        <p:strVal val="visible"/>
                                      </p:to>
                                    </p:set>
                                    <p:anim to="" calcmode="lin" valueType="num">
                                      <p:cBhvr>
                                        <p:cTn id="7" dur="1" fill="hold"/>
                                        <p:tgtEl>
                                          <p:spTgt spid="9728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7283">
                                            <p:txEl>
                                              <p:pRg st="0" end="0"/>
                                            </p:txEl>
                                          </p:spTgt>
                                        </p:tgtEl>
                                        <p:attrNameLst>
                                          <p:attrName>style.visibility</p:attrName>
                                        </p:attrNameLst>
                                      </p:cBhvr>
                                      <p:to>
                                        <p:strVal val="visible"/>
                                      </p:to>
                                    </p:set>
                                    <p:animEffect transition="in" filter="dissolve">
                                      <p:cBhvr>
                                        <p:cTn id="12" dur="500"/>
                                        <p:tgtEl>
                                          <p:spTgt spid="97283">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97283">
                                            <p:txEl>
                                              <p:pRg st="1" end="1"/>
                                            </p:txEl>
                                          </p:spTgt>
                                        </p:tgtEl>
                                        <p:attrNameLst>
                                          <p:attrName>style.visibility</p:attrName>
                                        </p:attrNameLst>
                                      </p:cBhvr>
                                      <p:to>
                                        <p:strVal val="visible"/>
                                      </p:to>
                                    </p:set>
                                    <p:animEffect transition="in" filter="dissolve">
                                      <p:cBhvr>
                                        <p:cTn id="15" dur="500"/>
                                        <p:tgtEl>
                                          <p:spTgt spid="972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10-8</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10-9</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Folk Etymology</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Ex.10-10</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 Antonomasia</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10-11</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omic Sans MS" pitchFamily="66" charset="0"/>
              </a:rPr>
              <a:t>K. Reduplication</a:t>
            </a:r>
            <a:endParaRPr lang="ar-SA" b="1" dirty="0">
              <a:latin typeface="Comic Sans MS" pitchFamily="66" charset="0"/>
            </a:endParaRPr>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10-12</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10-13</a:t>
            </a:r>
            <a:endParaRPr lang="ar-SA" dirty="0"/>
          </a:p>
        </p:txBody>
      </p:sp>
      <p:sp>
        <p:nvSpPr>
          <p:cNvPr id="3" name="Content Placeholder 2"/>
          <p:cNvSpPr>
            <a:spLocks noGrp="1"/>
          </p:cNvSpPr>
          <p:nvPr>
            <p:ph sz="quarter" idx="1"/>
          </p:nvPr>
        </p:nvSpPr>
        <p:spPr/>
        <p:txBody>
          <a:bodyPr/>
          <a:lstStyle/>
          <a:p>
            <a:endParaRPr lang="ar-SA"/>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164</TotalTime>
  <Words>2662</Words>
  <Application>Microsoft Office PowerPoint</Application>
  <PresentationFormat>On-screen Show (4:3)</PresentationFormat>
  <Paragraphs>324</Paragraphs>
  <Slides>85</Slides>
  <Notes>0</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Equity</vt:lpstr>
      <vt:lpstr>PROCESSES of Word Formation</vt:lpstr>
      <vt:lpstr>Introduction</vt:lpstr>
      <vt:lpstr>Cont.</vt:lpstr>
      <vt:lpstr>Cont.</vt:lpstr>
      <vt:lpstr>For example</vt:lpstr>
      <vt:lpstr>Slide 6</vt:lpstr>
      <vt:lpstr>History of Words</vt:lpstr>
      <vt:lpstr>Slide 8</vt:lpstr>
      <vt:lpstr>Slide 9</vt:lpstr>
      <vt:lpstr>Examples</vt:lpstr>
      <vt:lpstr>Cont.</vt:lpstr>
      <vt:lpstr>A. Compounding</vt:lpstr>
      <vt:lpstr>Example</vt:lpstr>
      <vt:lpstr>Examples</vt:lpstr>
      <vt:lpstr>Cont.</vt:lpstr>
      <vt:lpstr>Examples</vt:lpstr>
      <vt:lpstr>Cont.</vt:lpstr>
      <vt:lpstr>Examples</vt:lpstr>
      <vt:lpstr>Examples</vt:lpstr>
      <vt:lpstr>Cont.</vt:lpstr>
      <vt:lpstr>Number of compounds</vt:lpstr>
      <vt:lpstr> Cont.</vt:lpstr>
      <vt:lpstr>Cont.</vt:lpstr>
      <vt:lpstr>1.Stress</vt:lpstr>
      <vt:lpstr>2.Compositionality</vt:lpstr>
      <vt:lpstr>Test</vt:lpstr>
      <vt:lpstr>Compositionality ?</vt:lpstr>
      <vt:lpstr>Slide 28</vt:lpstr>
      <vt:lpstr>Examples</vt:lpstr>
      <vt:lpstr>Cont.</vt:lpstr>
      <vt:lpstr>Cont.</vt:lpstr>
      <vt:lpstr>Cont.</vt:lpstr>
      <vt:lpstr>Cont.</vt:lpstr>
      <vt:lpstr>3.Tense and plural markers</vt:lpstr>
      <vt:lpstr>Test</vt:lpstr>
      <vt:lpstr>B. Derivation</vt:lpstr>
      <vt:lpstr>C. INVENTION </vt:lpstr>
      <vt:lpstr>D. ECHOSIM</vt:lpstr>
      <vt:lpstr>Ex. 10-1</vt:lpstr>
      <vt:lpstr>E.CLIPPING</vt:lpstr>
      <vt:lpstr>Cont.</vt:lpstr>
      <vt:lpstr>Cont.</vt:lpstr>
      <vt:lpstr>Cont.</vt:lpstr>
      <vt:lpstr>Cont.</vt:lpstr>
      <vt:lpstr>Ex. 10-2</vt:lpstr>
      <vt:lpstr>Ex.10-3</vt:lpstr>
      <vt:lpstr>10-4</vt:lpstr>
      <vt:lpstr>F. ACRONYMY</vt:lpstr>
      <vt:lpstr>Cont.</vt:lpstr>
      <vt:lpstr>Cont.</vt:lpstr>
      <vt:lpstr>Cont.</vt:lpstr>
      <vt:lpstr>Examples</vt:lpstr>
      <vt:lpstr>Ex. 10-5</vt:lpstr>
      <vt:lpstr>G. BLENDING</vt:lpstr>
      <vt:lpstr>What is a blend?</vt:lpstr>
      <vt:lpstr>For example</vt:lpstr>
      <vt:lpstr>More Examples</vt:lpstr>
      <vt:lpstr>Cont.</vt:lpstr>
      <vt:lpstr>Example</vt:lpstr>
      <vt:lpstr>Cont.</vt:lpstr>
      <vt:lpstr>Examples</vt:lpstr>
      <vt:lpstr>What about?</vt:lpstr>
      <vt:lpstr>Cont.</vt:lpstr>
      <vt:lpstr>Examples</vt:lpstr>
      <vt:lpstr>Ex.</vt:lpstr>
      <vt:lpstr>Cont.</vt:lpstr>
      <vt:lpstr>Examples</vt:lpstr>
      <vt:lpstr>Cont.</vt:lpstr>
      <vt:lpstr>Cont.</vt:lpstr>
      <vt:lpstr>Cont.</vt:lpstr>
      <vt:lpstr>Cont.</vt:lpstr>
      <vt:lpstr>For example</vt:lpstr>
      <vt:lpstr>Ex. 10-6</vt:lpstr>
      <vt:lpstr>10-7</vt:lpstr>
      <vt:lpstr>Backformation</vt:lpstr>
      <vt:lpstr>Examples:</vt:lpstr>
      <vt:lpstr>10-8</vt:lpstr>
      <vt:lpstr>10-9</vt:lpstr>
      <vt:lpstr>I. Folk Etymology</vt:lpstr>
      <vt:lpstr>Ex.10-10</vt:lpstr>
      <vt:lpstr>j. Antonomasia</vt:lpstr>
      <vt:lpstr>10-11</vt:lpstr>
      <vt:lpstr>K. Reduplication</vt:lpstr>
      <vt:lpstr>10-12</vt:lpstr>
      <vt:lpstr>10-13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PROCESSES of Word Formation</dc:title>
  <dc:creator>HP</dc:creator>
  <cp:lastModifiedBy>HP</cp:lastModifiedBy>
  <cp:revision>31</cp:revision>
  <dcterms:created xsi:type="dcterms:W3CDTF">2008-12-19T12:37:03Z</dcterms:created>
  <dcterms:modified xsi:type="dcterms:W3CDTF">2008-12-22T03:58:05Z</dcterms:modified>
</cp:coreProperties>
</file>