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24"/>
  </p:notesMasterIdLst>
  <p:sldIdLst>
    <p:sldId id="430" r:id="rId3"/>
    <p:sldId id="431" r:id="rId4"/>
    <p:sldId id="433" r:id="rId5"/>
    <p:sldId id="432" r:id="rId6"/>
    <p:sldId id="434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443" r:id="rId15"/>
    <p:sldId id="442" r:id="rId16"/>
    <p:sldId id="444" r:id="rId17"/>
    <p:sldId id="445" r:id="rId18"/>
    <p:sldId id="446" r:id="rId19"/>
    <p:sldId id="447" r:id="rId20"/>
    <p:sldId id="448" r:id="rId21"/>
    <p:sldId id="449" r:id="rId22"/>
    <p:sldId id="450" r:id="rId2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0099"/>
    <a:srgbClr val="C0821C"/>
    <a:srgbClr val="E7B057"/>
    <a:srgbClr val="33CCFF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1" autoAdjust="0"/>
    <p:restoredTop sz="94667" autoAdjust="0"/>
  </p:normalViewPr>
  <p:slideViewPr>
    <p:cSldViewPr>
      <p:cViewPr>
        <p:scale>
          <a:sx n="70" d="100"/>
          <a:sy n="70" d="100"/>
        </p:scale>
        <p:origin x="-115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12-07-1437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3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635964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5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3094931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6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1938563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7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118728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8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9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10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11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12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13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14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15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16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17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18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19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20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2327399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60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بسم الله الرحمن الرحيم</a:t>
            </a:r>
          </a:p>
          <a:p>
            <a:pPr algn="ctr">
              <a:buNone/>
            </a:pPr>
            <a:r>
              <a:rPr lang="ar-SA" sz="4000" b="1" dirty="0">
                <a:solidFill>
                  <a:srgbClr val="000099"/>
                </a:solidFill>
              </a:rPr>
              <a:t>المحاضرة </a:t>
            </a:r>
            <a:r>
              <a:rPr lang="ar-SA" sz="4000" b="1" dirty="0" smtClean="0">
                <a:solidFill>
                  <a:srgbClr val="000099"/>
                </a:solidFill>
              </a:rPr>
              <a:t>الحادية عشرة</a:t>
            </a:r>
            <a:endParaRPr lang="ar-SA" sz="40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مقرر نظرية المعرفة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المستوى السادس</a:t>
            </a: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د. محمد أسود</a:t>
            </a:r>
            <a:endParaRPr lang="ar-SA" sz="5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1447323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endParaRPr lang="ar-SA" sz="5400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ar-SA" sz="5400" b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</a:rPr>
              <a:t>مواضيع المحاضرة الحادية عشرة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89173175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 أسلوب العقل في التوصل إلى المعرفة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chemeClr val="tx2"/>
                </a:solidFill>
              </a:rPr>
              <a:t>أشهر من تناول هذه الفكرة هو </a:t>
            </a:r>
            <a:r>
              <a:rPr lang="ar-SA" b="1" dirty="0" smtClean="0">
                <a:solidFill>
                  <a:srgbClr val="C0821C"/>
                </a:solidFill>
              </a:rPr>
              <a:t>أبو العقليين</a:t>
            </a:r>
            <a:r>
              <a:rPr lang="ar-SA" b="1" dirty="0" smtClean="0">
                <a:solidFill>
                  <a:schemeClr val="tx2"/>
                </a:solidFill>
              </a:rPr>
              <a:t> الفيلسوف الفرنسي </a:t>
            </a:r>
            <a:r>
              <a:rPr lang="ar-SA" b="1" dirty="0" err="1" smtClean="0">
                <a:solidFill>
                  <a:srgbClr val="7030A0"/>
                </a:solidFill>
              </a:rPr>
              <a:t>رينيه</a:t>
            </a:r>
            <a:r>
              <a:rPr lang="ar-SA" b="1" dirty="0" smtClean="0">
                <a:solidFill>
                  <a:srgbClr val="7030A0"/>
                </a:solidFill>
              </a:rPr>
              <a:t> ديكارت</a:t>
            </a:r>
            <a:r>
              <a:rPr lang="ar-SA" b="1" dirty="0" smtClean="0">
                <a:solidFill>
                  <a:schemeClr val="tx2"/>
                </a:solidFill>
              </a:rPr>
              <a:t>. وهو يرى أن جميع أفعال العقل التي نستطيع أن نصل بها إلى معرفة الأشياء تعود إلى فعلين اثنين هما: </a:t>
            </a:r>
            <a:r>
              <a:rPr lang="ar-SA" b="1" dirty="0" smtClean="0">
                <a:solidFill>
                  <a:srgbClr val="C0821C"/>
                </a:solidFill>
              </a:rPr>
              <a:t>الحدس والاستنباط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rgbClr val="C0821C"/>
                </a:solidFill>
              </a:rPr>
              <a:t>الحدس:</a:t>
            </a:r>
            <a:r>
              <a:rPr lang="ar-SA" b="1" dirty="0" smtClean="0">
                <a:solidFill>
                  <a:schemeClr val="tx2"/>
                </a:solidFill>
              </a:rPr>
              <a:t> نور فطري غريزي يمكّن العقل من إدراك فكرة ما دفعة واحدة وليس على التعاقب.</a:t>
            </a:r>
          </a:p>
          <a:p>
            <a:pPr algn="just">
              <a:buFontTx/>
              <a:buChar char="-"/>
            </a:pPr>
            <a:r>
              <a:rPr lang="ar-SA" b="1" dirty="0" smtClean="0">
                <a:solidFill>
                  <a:srgbClr val="C0821C"/>
                </a:solidFill>
              </a:rPr>
              <a:t>الاستنباط</a:t>
            </a:r>
            <a:r>
              <a:rPr lang="ar-SA" b="1" dirty="0">
                <a:solidFill>
                  <a:srgbClr val="C0821C"/>
                </a:solidFill>
              </a:rPr>
              <a:t>:</a:t>
            </a:r>
            <a:r>
              <a:rPr lang="ar-SA" b="1" dirty="0">
                <a:solidFill>
                  <a:schemeClr val="tx2"/>
                </a:solidFill>
              </a:rPr>
              <a:t> هو فعل ذهني نستخلص بواسطته من شيء لنا به معرفة يقينية نتائج تلزم عنه.</a:t>
            </a:r>
          </a:p>
          <a:p>
            <a:pPr algn="just">
              <a:buFontTx/>
              <a:buChar char="-"/>
            </a:pPr>
            <a:endParaRPr lang="ar-SA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95399241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5400" b="1" dirty="0"/>
              <a:t>ثانياً: أسلوب العقل في التوصل إلى المعرفة: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الحدس</a:t>
            </a:r>
            <a:r>
              <a:rPr lang="ar-SA" sz="5400" b="1" dirty="0"/>
              <a:t>، الاستنباط،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تعقيب</a:t>
            </a:r>
            <a:r>
              <a:rPr lang="ar-SA" sz="5400" b="1" dirty="0"/>
              <a:t>،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(</a:t>
            </a:r>
            <a:r>
              <a:rPr lang="ar-SA" sz="5400" b="1" dirty="0"/>
              <a:t>352- 368).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89173175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ar-SA" sz="5400" b="1" dirty="0" smtClean="0">
                <a:solidFill>
                  <a:srgbClr val="7030A0"/>
                </a:solidFill>
              </a:rPr>
              <a:t>النتيجة:</a:t>
            </a:r>
            <a:r>
              <a:rPr lang="ar-SA" sz="5400" b="1" dirty="0" smtClean="0">
                <a:solidFill>
                  <a:schemeClr val="tx2"/>
                </a:solidFill>
              </a:rPr>
              <a:t> تكون المعرفة عقلية بحتة في حدسها واستنباطها حتى في الأفكار التي تحدث بانفعالاتنا الحسية فإنها لا تبقى حسية بل تصاغ بالعقل لأنها لا تكون قبل هذه الصياغة معرفة يقينية.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75219607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ar-SA" sz="4400" b="1" dirty="0" smtClean="0">
                <a:solidFill>
                  <a:schemeClr val="tx2"/>
                </a:solidFill>
              </a:rPr>
              <a:t>أما </a:t>
            </a:r>
            <a:r>
              <a:rPr lang="ar-SA" sz="4400" b="1" dirty="0" smtClean="0">
                <a:solidFill>
                  <a:srgbClr val="7030A0"/>
                </a:solidFill>
              </a:rPr>
              <a:t>ليبنتز</a:t>
            </a:r>
            <a:r>
              <a:rPr lang="ar-SA" sz="4400" b="1" dirty="0" smtClean="0">
                <a:solidFill>
                  <a:schemeClr val="tx2"/>
                </a:solidFill>
              </a:rPr>
              <a:t> فق قسم المعرفة إلى </a:t>
            </a:r>
            <a:r>
              <a:rPr lang="ar-SA" sz="4400" b="1" dirty="0" smtClean="0">
                <a:solidFill>
                  <a:srgbClr val="7030A0"/>
                </a:solidFill>
              </a:rPr>
              <a:t>ثلاثة أنماط</a:t>
            </a:r>
            <a:r>
              <a:rPr lang="ar-SA" sz="4400" b="1" dirty="0" smtClean="0">
                <a:solidFill>
                  <a:schemeClr val="tx2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ar-SA" sz="4400" b="1" dirty="0" smtClean="0">
                <a:solidFill>
                  <a:srgbClr val="000099"/>
                </a:solidFill>
              </a:rPr>
              <a:t>اليقين الحدسي</a:t>
            </a:r>
            <a:r>
              <a:rPr lang="ar-SA" sz="4400" b="1" dirty="0" smtClean="0">
                <a:solidFill>
                  <a:schemeClr val="tx2"/>
                </a:solidFill>
              </a:rPr>
              <a:t>: موضوعه الحقائق الفطرية</a:t>
            </a:r>
          </a:p>
          <a:p>
            <a:pPr algn="just">
              <a:buFontTx/>
              <a:buChar char="-"/>
            </a:pPr>
            <a:r>
              <a:rPr lang="ar-SA" sz="4400" b="1" dirty="0" smtClean="0">
                <a:solidFill>
                  <a:srgbClr val="000099"/>
                </a:solidFill>
              </a:rPr>
              <a:t>اليقين البرهاني</a:t>
            </a:r>
            <a:r>
              <a:rPr lang="ar-SA" sz="4400" b="1" dirty="0" smtClean="0">
                <a:solidFill>
                  <a:schemeClr val="tx2"/>
                </a:solidFill>
              </a:rPr>
              <a:t>: يرجع إلى اليقين الحدسي</a:t>
            </a:r>
          </a:p>
          <a:p>
            <a:pPr algn="just">
              <a:buFontTx/>
              <a:buChar char="-"/>
            </a:pPr>
            <a:r>
              <a:rPr lang="ar-SA" sz="4400" b="1" dirty="0" smtClean="0">
                <a:solidFill>
                  <a:srgbClr val="000099"/>
                </a:solidFill>
              </a:rPr>
              <a:t>اليقين الحسي</a:t>
            </a:r>
            <a:r>
              <a:rPr lang="ar-SA" sz="4400" b="1" dirty="0" smtClean="0">
                <a:solidFill>
                  <a:schemeClr val="tx2"/>
                </a:solidFill>
              </a:rPr>
              <a:t>: يتناول الأشياء التي تأتي بها إلى النفس حواس الإنسان.</a:t>
            </a:r>
          </a:p>
          <a:p>
            <a:pPr algn="just">
              <a:buFontTx/>
              <a:buChar char="-"/>
            </a:pPr>
            <a:endParaRPr lang="ar-SA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3561840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ar-SA" sz="4400" b="1" dirty="0" smtClean="0">
                <a:solidFill>
                  <a:schemeClr val="tx2"/>
                </a:solidFill>
              </a:rPr>
              <a:t>وجعل </a:t>
            </a:r>
            <a:r>
              <a:rPr lang="ar-SA" sz="4400" b="1" dirty="0" smtClean="0">
                <a:solidFill>
                  <a:srgbClr val="7030A0"/>
                </a:solidFill>
              </a:rPr>
              <a:t>سبينوزا</a:t>
            </a:r>
            <a:r>
              <a:rPr lang="ar-SA" sz="4400" b="1" dirty="0" smtClean="0">
                <a:solidFill>
                  <a:schemeClr val="tx2"/>
                </a:solidFill>
              </a:rPr>
              <a:t> المعرفة على </a:t>
            </a:r>
            <a:r>
              <a:rPr lang="ar-SA" sz="4400" b="1" dirty="0" smtClean="0">
                <a:solidFill>
                  <a:srgbClr val="7030A0"/>
                </a:solidFill>
              </a:rPr>
              <a:t>ثلاث</a:t>
            </a:r>
            <a:r>
              <a:rPr lang="ar-SA" sz="4400" b="1" dirty="0" smtClean="0">
                <a:solidFill>
                  <a:schemeClr val="tx2"/>
                </a:solidFill>
              </a:rPr>
              <a:t> </a:t>
            </a:r>
            <a:r>
              <a:rPr lang="ar-SA" sz="4400" b="1" dirty="0" smtClean="0">
                <a:solidFill>
                  <a:srgbClr val="7030A0"/>
                </a:solidFill>
              </a:rPr>
              <a:t>درجات</a:t>
            </a:r>
            <a:r>
              <a:rPr lang="ar-SA" sz="4400" b="1" dirty="0" smtClean="0">
                <a:solidFill>
                  <a:schemeClr val="tx2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ar-SA" sz="4400" b="1" dirty="0" smtClean="0">
                <a:solidFill>
                  <a:srgbClr val="000099"/>
                </a:solidFill>
              </a:rPr>
              <a:t>تجريبية</a:t>
            </a:r>
            <a:r>
              <a:rPr lang="ar-SA" sz="4400" b="1" dirty="0" smtClean="0">
                <a:solidFill>
                  <a:schemeClr val="tx2"/>
                </a:solidFill>
              </a:rPr>
              <a:t>: في المجال المادي.</a:t>
            </a:r>
          </a:p>
          <a:p>
            <a:pPr algn="just">
              <a:buFontTx/>
              <a:buChar char="-"/>
            </a:pPr>
            <a:r>
              <a:rPr lang="ar-SA" sz="4400" b="1" dirty="0" smtClean="0">
                <a:solidFill>
                  <a:srgbClr val="000099"/>
                </a:solidFill>
              </a:rPr>
              <a:t>العقلية</a:t>
            </a:r>
            <a:r>
              <a:rPr lang="ar-SA" sz="4400" b="1" dirty="0" smtClean="0">
                <a:solidFill>
                  <a:schemeClr val="tx2"/>
                </a:solidFill>
              </a:rPr>
              <a:t>: أعلى منها.</a:t>
            </a:r>
          </a:p>
          <a:p>
            <a:pPr algn="just">
              <a:buFontTx/>
              <a:buChar char="-"/>
            </a:pPr>
            <a:r>
              <a:rPr lang="ar-SA" sz="4400" b="1" dirty="0" smtClean="0">
                <a:solidFill>
                  <a:srgbClr val="000099"/>
                </a:solidFill>
              </a:rPr>
              <a:t>الحدسية</a:t>
            </a:r>
            <a:r>
              <a:rPr lang="ar-SA" sz="4400" b="1" dirty="0" smtClean="0">
                <a:solidFill>
                  <a:schemeClr val="tx2"/>
                </a:solidFill>
              </a:rPr>
              <a:t>: موضوعها الوجود الأزلي.</a:t>
            </a:r>
          </a:p>
          <a:p>
            <a:pPr algn="just">
              <a:buFontTx/>
              <a:buChar char="-"/>
            </a:pPr>
            <a:r>
              <a:rPr lang="ar-SA" sz="4400" b="1" dirty="0" smtClean="0">
                <a:solidFill>
                  <a:schemeClr val="tx2"/>
                </a:solidFill>
              </a:rPr>
              <a:t>شرح رأي الفلاسفة المسلمين: الفارابي وابن سينا وابن طفيل وابن رشد.</a:t>
            </a:r>
            <a:endParaRPr lang="ar-SA" sz="44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80270087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تعقيب:</a:t>
            </a:r>
          </a:p>
          <a:p>
            <a:pPr algn="just">
              <a:buFontTx/>
              <a:buChar char="-"/>
            </a:pPr>
            <a:r>
              <a:rPr lang="ar-SA" sz="3600" b="1" dirty="0">
                <a:solidFill>
                  <a:schemeClr val="tx2"/>
                </a:solidFill>
              </a:rPr>
              <a:t>عرفنا أن المذهب العقلي حصر المعرفة في العقل وردها إلى المبادئ الفطرية .</a:t>
            </a:r>
          </a:p>
          <a:p>
            <a:pPr algn="just">
              <a:buFontTx/>
              <a:buChar char="-"/>
            </a:pPr>
            <a:r>
              <a:rPr lang="ar-SA" sz="3600" b="1" dirty="0">
                <a:solidFill>
                  <a:schemeClr val="tx2"/>
                </a:solidFill>
              </a:rPr>
              <a:t>ولا ريب أن لم يسلم للعقليين بذلك فقد </a:t>
            </a:r>
            <a:r>
              <a:rPr lang="ar-SA" sz="3600" b="1" dirty="0" smtClean="0">
                <a:solidFill>
                  <a:schemeClr val="tx2"/>
                </a:solidFill>
              </a:rPr>
              <a:t>رفض </a:t>
            </a:r>
            <a:r>
              <a:rPr lang="ar-SA" sz="3600" b="1" dirty="0">
                <a:solidFill>
                  <a:schemeClr val="tx2"/>
                </a:solidFill>
              </a:rPr>
              <a:t>القول بهذه المبادئ التجريبيون .</a:t>
            </a:r>
          </a:p>
          <a:p>
            <a:pPr algn="just">
              <a:buFontTx/>
              <a:buChar char="-"/>
            </a:pPr>
            <a:r>
              <a:rPr lang="ar-SA" sz="3600" b="1" dirty="0">
                <a:solidFill>
                  <a:schemeClr val="tx2"/>
                </a:solidFill>
              </a:rPr>
              <a:t>والرافضون للقول بها لم يستطيعوا إنكارها ولكن فسروها بتفسيرات </a:t>
            </a:r>
            <a:r>
              <a:rPr lang="ar-SA" sz="3600" b="1" dirty="0" smtClean="0">
                <a:solidFill>
                  <a:schemeClr val="tx2"/>
                </a:solidFill>
              </a:rPr>
              <a:t>أخرى. </a:t>
            </a:r>
          </a:p>
          <a:p>
            <a:pPr algn="just">
              <a:buFontTx/>
              <a:buChar char="-"/>
            </a:pPr>
            <a:r>
              <a:rPr lang="ar-SA" sz="3600" b="1" dirty="0" smtClean="0">
                <a:solidFill>
                  <a:schemeClr val="tx2"/>
                </a:solidFill>
              </a:rPr>
              <a:t>فهيوم </a:t>
            </a:r>
            <a:r>
              <a:rPr lang="ar-SA" sz="3600" b="1" dirty="0">
                <a:solidFill>
                  <a:schemeClr val="tx2"/>
                </a:solidFill>
              </a:rPr>
              <a:t>فسر العلية بأنها مجرد عادة ذهنية تنشأ عند الناس كلما رأوا حادثتين مطردتي الوقوع ،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45694493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		كما </a:t>
            </a:r>
            <a:r>
              <a:rPr lang="ar-SA" sz="3600" b="1" dirty="0">
                <a:solidFill>
                  <a:schemeClr val="tx2"/>
                </a:solidFill>
              </a:rPr>
              <a:t>رد الاجتماعيون هذه المبادئ إلى الحياة الاجتماعية التي كونتها مع مر السنين حتى أصبحت أشبه </a:t>
            </a:r>
            <a:r>
              <a:rPr lang="ar-SA" sz="3600" b="1" dirty="0" smtClean="0">
                <a:solidFill>
                  <a:schemeClr val="tx2"/>
                </a:solidFill>
              </a:rPr>
              <a:t>بالقوانين </a:t>
            </a:r>
            <a:r>
              <a:rPr lang="ar-SA" sz="3600" b="1" dirty="0">
                <a:solidFill>
                  <a:schemeClr val="tx2"/>
                </a:solidFill>
              </a:rPr>
              <a:t>الراسخة</a:t>
            </a:r>
            <a:r>
              <a:rPr lang="ar-SA" sz="3600" b="1" dirty="0" smtClean="0">
                <a:solidFill>
                  <a:schemeClr val="tx2"/>
                </a:solidFill>
              </a:rPr>
              <a:t>.</a:t>
            </a:r>
          </a:p>
          <a:p>
            <a:r>
              <a:rPr lang="ar-SA" sz="3600" b="1" dirty="0"/>
              <a:t>والحق أن تلك المبادئ لا يمكن إنكارها فالذين أنكروها معتمدون عليها.</a:t>
            </a:r>
          </a:p>
          <a:p>
            <a:pPr algn="just"/>
            <a:r>
              <a:rPr lang="ar-SA" sz="3400" b="1" dirty="0"/>
              <a:t>وقد أثبت الوحي هذه المبادئ متمثلة بالفطرة وهي </a:t>
            </a:r>
            <a:r>
              <a:rPr lang="ar-SA" sz="3400" b="1" dirty="0" err="1"/>
              <a:t>مستكنة</a:t>
            </a:r>
            <a:r>
              <a:rPr lang="ar-SA" sz="3400" b="1" dirty="0"/>
              <a:t> في العقل الإنساني فإذا تفاعل الإنسان بعد ذلك مع الوجود المحيط به عن طريق الإدراكات الحسية برزت هذه المبادئ لتؤدي دورها في الارتفاع بهذه الإدراكات إلى مستوى المعرفة الإنسانية.</a:t>
            </a:r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77069363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		</a:t>
            </a:r>
            <a:r>
              <a:rPr lang="ar-SA" sz="3600" b="1" dirty="0" smtClean="0"/>
              <a:t>أما الاجتماعيون فخلافهم يعود إلى مصدرها فقد ردوها إلى المجتمع تمشياً مع نظرية التطور التي يؤمنون بها.</a:t>
            </a:r>
          </a:p>
          <a:p>
            <a:pPr algn="just">
              <a:buFontTx/>
              <a:buNone/>
            </a:pPr>
            <a:r>
              <a:rPr lang="ar-SA" sz="3600" b="1" dirty="0"/>
              <a:t>تنبيه إلى أمرين:</a:t>
            </a:r>
          </a:p>
          <a:p>
            <a:pPr algn="just">
              <a:buFontTx/>
              <a:buNone/>
            </a:pPr>
            <a:r>
              <a:rPr lang="ar-SA" sz="3600" b="1" dirty="0"/>
              <a:t>الأول: أن اعتبار المعرفة حركة فكرية لا تتجاوز العقل البشري إلى خارجه خطأ</a:t>
            </a:r>
            <a:r>
              <a:rPr lang="ar-SA" sz="3600" b="1" dirty="0" smtClean="0"/>
              <a:t>. وقد </a:t>
            </a:r>
            <a:r>
              <a:rPr lang="ar-SA" sz="3600" b="1" dirty="0"/>
              <a:t>تبين في منهج المعرفة لدى ديكارت : أن المعرفة بطريقيها الحدسي والاستنباطي إدراك عقلي لقضايا فكرية مجردة كما مر بنا شرح هذين الطريقين سابقاً.</a:t>
            </a:r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8523474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		</a:t>
            </a:r>
            <a:r>
              <a:rPr lang="ar-SA" sz="3600" b="1" dirty="0"/>
              <a:t>والذي ألجأه إلى ذلك – والعقليين قبله – هو طلبه تحقيق معرفة يقينية ثابتة لا تتغير وبما أن </a:t>
            </a:r>
            <a:r>
              <a:rPr lang="ar-SA" sz="3600" b="1" dirty="0" err="1"/>
              <a:t>الحسيات</a:t>
            </a:r>
            <a:r>
              <a:rPr lang="ar-SA" sz="3600" b="1" dirty="0"/>
              <a:t> متغيرة فإن التعويل عليه يفقد هذه المعرفة ثباتها ومن ثم يقينيتها لديه.</a:t>
            </a:r>
          </a:p>
          <a:p>
            <a:pPr algn="just">
              <a:buFontTx/>
              <a:buNone/>
            </a:pPr>
            <a:r>
              <a:rPr lang="ar-SA" sz="3600" b="1" dirty="0" smtClean="0"/>
              <a:t>		والحق أن </a:t>
            </a:r>
            <a:r>
              <a:rPr lang="ar-SA" sz="3600" b="1" dirty="0"/>
              <a:t>المنهج التجريدي مخالف لمنهج الإسلام الذي يجعل للحس دوراً مكملاً في عملية المعرفة .</a:t>
            </a:r>
          </a:p>
          <a:p>
            <a:pPr algn="just">
              <a:buFontTx/>
              <a:buNone/>
            </a:pPr>
            <a:r>
              <a:rPr lang="ar-SA" sz="3600" b="1" dirty="0" smtClean="0"/>
              <a:t>		ثم </a:t>
            </a:r>
            <a:r>
              <a:rPr lang="ar-SA" sz="3600" b="1" dirty="0"/>
              <a:t>إن المذهب التجريدي لم يحقق اليقينية المطلوبة في بحوثه الميتافيزيقية وتاريخ الفلسفة شاهد على ذلك .</a:t>
            </a:r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07554102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		</a:t>
            </a:r>
            <a:r>
              <a:rPr lang="ar-SA" sz="3600" b="1" dirty="0" smtClean="0"/>
              <a:t>الموقف </a:t>
            </a:r>
            <a:r>
              <a:rPr lang="ar-SA" sz="3600" b="1" dirty="0"/>
              <a:t>السليم ما قال به العقليون المعتدلون الذين لم ينكروا الحس والتجربة كما قال </a:t>
            </a:r>
            <a:r>
              <a:rPr lang="ar-SA" sz="3600" b="1" dirty="0" err="1"/>
              <a:t>لايبنتز</a:t>
            </a:r>
            <a:r>
              <a:rPr lang="ar-SA" sz="3600" b="1" dirty="0"/>
              <a:t>: ( ضروري لإيقاظ الأفكار الفطرية في عقولنا</a:t>
            </a:r>
            <a:r>
              <a:rPr lang="ar-SA" sz="3600" b="1" dirty="0" smtClean="0"/>
              <a:t>).</a:t>
            </a:r>
          </a:p>
          <a:p>
            <a:pPr algn="just">
              <a:buFontTx/>
              <a:buNone/>
            </a:pPr>
            <a:r>
              <a:rPr lang="ar-SA" sz="3600" b="1" dirty="0"/>
              <a:t>ثانياً: أن كون المعرفة البشرية لا تتم إلا بعد الإدراكات الحسية  ، لا يعني أن تظل في إطارها لا تتجاوزها كما فعل ذلك ( كانت) حينما قصر فعلها على الربط بين الظواهر الحسية فقط ، والحق أنها تنطلق إلى أبعد من ذلك متجاوزة الكون المادي </a:t>
            </a:r>
            <a:r>
              <a:rPr lang="ar-SA" sz="3600" b="1" dirty="0" smtClean="0"/>
              <a:t>إلى </a:t>
            </a:r>
            <a:r>
              <a:rPr lang="ar-SA" sz="3600" b="1" dirty="0"/>
              <a:t>آفاق الوجود الغيبي فيما يتعلق بالله وصفاته معتمدة على </a:t>
            </a:r>
            <a:r>
              <a:rPr lang="ar-SA" sz="3600" b="1" dirty="0" err="1"/>
              <a:t>الحدوس</a:t>
            </a:r>
            <a:r>
              <a:rPr lang="ar-SA" sz="3600" b="1" dirty="0"/>
              <a:t> التجريبية في أصولها .</a:t>
            </a:r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77185031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5400" b="1" dirty="0" smtClean="0">
                <a:solidFill>
                  <a:schemeClr val="tx2"/>
                </a:solidFill>
              </a:rPr>
              <a:t>		</a:t>
            </a:r>
            <a:r>
              <a:rPr lang="ar-SA" sz="5400" b="1" dirty="0" smtClean="0"/>
              <a:t>ولعل </a:t>
            </a:r>
            <a:r>
              <a:rPr lang="ar-SA" sz="5400" b="1" dirty="0"/>
              <a:t>المدرسة </a:t>
            </a:r>
            <a:r>
              <a:rPr lang="ar-SA" sz="5400" b="1" dirty="0" smtClean="0"/>
              <a:t>العقلية </a:t>
            </a:r>
            <a:r>
              <a:rPr lang="ar-SA" sz="5400" b="1" dirty="0"/>
              <a:t>في العصر العباسي قد ارتكزت على هذا حينما لأقدم كثير من أتباعها على تأويل القرآن إلى ما يوافق عقله بحجة أن ما يراه عقله قطعي ومعلوم بالضرورة. </a:t>
            </a:r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31057337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 smtClean="0">
                <a:solidFill>
                  <a:schemeClr val="tx2"/>
                </a:solidFill>
              </a:rPr>
              <a:t>		</a:t>
            </a:r>
            <a:r>
              <a:rPr lang="ar-SA" sz="3600" b="1" dirty="0" smtClean="0"/>
              <a:t>كذلك </a:t>
            </a:r>
            <a:r>
              <a:rPr lang="ar-SA" sz="3600" b="1" dirty="0"/>
              <a:t>انتقدت الخصائص التي وضعها العقليون للمعرفة من كونها : كلية ، وضرورية وشاملة ، </a:t>
            </a:r>
            <a:r>
              <a:rPr lang="ar-SA" sz="3600" b="1" dirty="0" smtClean="0"/>
              <a:t>	متميزة</a:t>
            </a:r>
            <a:r>
              <a:rPr lang="ar-SA" sz="3600" b="1" dirty="0"/>
              <a:t>.</a:t>
            </a:r>
          </a:p>
          <a:p>
            <a:pPr algn="just">
              <a:buFontTx/>
              <a:buNone/>
            </a:pPr>
            <a:r>
              <a:rPr lang="ar-SA" sz="3600" b="1" dirty="0" smtClean="0"/>
              <a:t>		أما </a:t>
            </a:r>
            <a:r>
              <a:rPr lang="ar-SA" sz="3600" b="1" dirty="0"/>
              <a:t>الوضوح والتميز : فهو المعيار الذي وضعه ديكارت للمبادئ والحقائق المستنبطة منها ؛ وقد انتقد بأنه لم يجعل للوضوح علامة منطقية تحدده ؛ لهذا قال منتقدوه مثل : </a:t>
            </a:r>
            <a:r>
              <a:rPr lang="ar-SA" sz="3600" b="1" dirty="0" err="1"/>
              <a:t>جاسندي</a:t>
            </a:r>
            <a:r>
              <a:rPr lang="ar-SA" sz="3600" b="1" dirty="0"/>
              <a:t>: إن كل إنسان يظن أنه يدرك بوضوح وتميز ما يميل إليه ؛ لكنه قد يكون مخدوعاً فيما يدركه .</a:t>
            </a:r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5252640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 smtClean="0"/>
              <a:t>		أما </a:t>
            </a:r>
            <a:r>
              <a:rPr lang="ar-SA" sz="3600" b="1" dirty="0"/>
              <a:t>الخصائص الأخرى فقد انتقدت من ناحية استقرائية ، ونفسية ، في أن من الصعب وجود اتفاق بين الناس على هذه الأحكام ، وأن الإنسان قد لا يجد في نفسه ضرورة ملزمة للتصديق بشيء يعتبره الآخرون من البديهيات.</a:t>
            </a:r>
          </a:p>
          <a:p>
            <a:pPr algn="just">
              <a:buFontTx/>
              <a:buNone/>
            </a:pPr>
            <a:r>
              <a:rPr lang="ar-SA" sz="3600" b="1" dirty="0" smtClean="0"/>
              <a:t>		ودرجة </a:t>
            </a:r>
            <a:r>
              <a:rPr lang="ar-SA" sz="3600" b="1" dirty="0"/>
              <a:t>حضور هذه المبادئ الذهنية نسبية تختلف من شخص لآخر ، فوجودها لا ريب فيه ولكنه راجع إلى الشخص من </a:t>
            </a:r>
            <a:r>
              <a:rPr lang="ar-SA" sz="3600" b="1" dirty="0" err="1"/>
              <a:t>من</a:t>
            </a:r>
            <a:r>
              <a:rPr lang="ar-SA" sz="3600" b="1" dirty="0"/>
              <a:t> ناحية الذكاء والغباء وما يعرض له من مؤثرات تمتد إلى فكره فتغطي تلك المبادئ فيخفت نورها. </a:t>
            </a:r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2821834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/>
              <a:t>		ويرى بعضهم أن الأولى تسمية هذه الخصائص </a:t>
            </a:r>
            <a:r>
              <a:rPr lang="ar-SA" sz="3600" b="1" dirty="0" smtClean="0"/>
              <a:t>   ( </a:t>
            </a:r>
            <a:r>
              <a:rPr lang="ar-SA" sz="3600" b="1" dirty="0"/>
              <a:t>شروط الفكر السليم) قال: لأن الإنسان قد يفكر أحياناً متجاوزاً لها معتمداً مبادئ أخرى قد تكون مناقضة لبعضها رسختها في ذهنه حياته وبيئته السابقة).</a:t>
            </a:r>
          </a:p>
          <a:p>
            <a:pPr algn="just">
              <a:buFontTx/>
              <a:buNone/>
            </a:pPr>
            <a:r>
              <a:rPr lang="ar-SA" sz="3600" b="1" dirty="0" smtClean="0"/>
              <a:t>		لكنها </a:t>
            </a:r>
            <a:r>
              <a:rPr lang="ar-SA" sz="3600" b="1" dirty="0"/>
              <a:t>مع ذلك باقية وحينما ينجلي عنها الغشاء بممارسة الشك المنهجي أو التفكر بعيداً عن التقليد والمصالح الذاتية تعود إلى لمعانها وبريقها</a:t>
            </a:r>
            <a:r>
              <a:rPr lang="ar-SA" sz="3600" b="1" dirty="0" smtClean="0"/>
              <a:t>. </a:t>
            </a:r>
          </a:p>
          <a:p>
            <a:pPr algn="just">
              <a:buFontTx/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</a:t>
            </a:r>
            <a:r>
              <a:rPr lang="ar-SA" sz="3400" b="1" dirty="0" smtClean="0"/>
              <a:t>قال </a:t>
            </a:r>
            <a:r>
              <a:rPr lang="ar-SA" sz="3400" b="1" dirty="0"/>
              <a:t>تعالى:[قُلْ إِنَّمَا أَعِظُكُمْ بِوَاحِدَةٍ أَنْ تَقُومُوا لِلَّهِ مَثْنَى وَفُرَادَى ثُمَّ تَتَفَكَّرُوا مَا بِصَاحِبِكُمْ مِنْ جِنَّةٍ إِنْ هُوَ إِلَّا نَذِيرٌ لَكُمْ بَيْنَ يَدَيْ عَذَابٍ </a:t>
            </a:r>
            <a:r>
              <a:rPr lang="ar-SA" sz="3400" b="1" dirty="0" smtClean="0"/>
              <a:t>شَدِيدٍ].</a:t>
            </a:r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92960785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/>
              <a:t>		أما زعم العقليين انحصار مصدرية المعرفة بالعقل وحده  فهو زعم باطل وقد كان المراد به في أوروبا النهضة:</a:t>
            </a:r>
          </a:p>
          <a:p>
            <a:pPr algn="just">
              <a:buFontTx/>
              <a:buNone/>
            </a:pPr>
            <a:r>
              <a:rPr lang="ar-SA" sz="3600" b="1" dirty="0"/>
              <a:t>1- رد سلطان العقل بعد أن أوهنته الكنيسة.</a:t>
            </a:r>
          </a:p>
          <a:p>
            <a:pPr algn="just">
              <a:buFontTx/>
              <a:buNone/>
            </a:pPr>
            <a:r>
              <a:rPr lang="ar-SA" sz="3600" b="1" dirty="0"/>
              <a:t>2- وبعد أن سخرت منه الاتجاهات الحسية.</a:t>
            </a:r>
          </a:p>
          <a:p>
            <a:pPr algn="just">
              <a:buFontTx/>
              <a:buNone/>
            </a:pPr>
            <a:r>
              <a:rPr lang="ar-SA" sz="3600" b="1" dirty="0"/>
              <a:t>فجاء ديكارت رافضاً لسلطة الكنيسة وهو في الوقت نفسه أخرج حقائق الوحي عن مجال العقل لأنها في رأيه لا تدرك إلا بأمر خارق من السماء ، فهذا الموقف المتناقض منه يدل على إيمانه بمصدر آخر غير </a:t>
            </a:r>
            <a:r>
              <a:rPr lang="ar-SA" sz="3600" b="1" dirty="0" smtClean="0"/>
              <a:t>العقل.</a:t>
            </a:r>
            <a:endParaRPr lang="ar-SA" sz="3600" b="1" dirty="0"/>
          </a:p>
          <a:p>
            <a:pPr algn="just">
              <a:buFontTx/>
              <a:buNone/>
            </a:pPr>
            <a:endParaRPr lang="ar-SA" sz="3600" b="1" dirty="0" smtClean="0"/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45464896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/>
              <a:t>		ولكن أتباع ديكارت رفضوا مبدأه فجعلوا العقل مصدراً للحقيقة كلها ، ومن ثم كان على العقل أن يثبت ما ادعاه  له المتسمون به فيقدم الحقائق في كل المجالات وخاصة مجال الدين ولقد أخفق العقل وانتهى في هذا المجال إلى رفض الميتافيزيقا.</a:t>
            </a:r>
          </a:p>
          <a:p>
            <a:pPr algn="just">
              <a:buFontTx/>
              <a:buNone/>
            </a:pPr>
            <a:r>
              <a:rPr lang="ar-SA" sz="3600" b="1" dirty="0" smtClean="0"/>
              <a:t>		لذا </a:t>
            </a:r>
            <a:r>
              <a:rPr lang="ar-SA" sz="3600" b="1" dirty="0"/>
              <a:t>كان على الإنسان بحاجة إلى مصدر فوق </a:t>
            </a:r>
            <a:r>
              <a:rPr lang="ar-SA" sz="3600" b="1" dirty="0" smtClean="0"/>
              <a:t>العقل، </a:t>
            </a:r>
            <a:r>
              <a:rPr lang="ar-SA" sz="3600" b="1" dirty="0"/>
              <a:t>ولقد حاولت الفلسفة ذلك فعلاً واهتدت إلى الحدس </a:t>
            </a:r>
            <a:r>
              <a:rPr lang="ar-SA" sz="3600" b="1" dirty="0" err="1"/>
              <a:t>البرجسوني</a:t>
            </a:r>
            <a:r>
              <a:rPr lang="ar-SA" sz="3600" b="1" dirty="0"/>
              <a:t> ولكنه لم يكن أحسن حظاً من </a:t>
            </a:r>
            <a:r>
              <a:rPr lang="ar-SA" sz="3600" b="1" dirty="0" smtClean="0"/>
              <a:t>العقل، </a:t>
            </a:r>
            <a:r>
              <a:rPr lang="ar-SA" sz="3600" b="1" dirty="0"/>
              <a:t>ولن يجد الإنسان هذا المصدر إلا متمثلاً في الوحي الذي وهبه الله تعالى للإنسان.</a:t>
            </a:r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75670108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/>
              <a:t>		</a:t>
            </a:r>
            <a:r>
              <a:rPr lang="ar-SA" sz="4000" b="1" dirty="0"/>
              <a:t>المنهج الذي يسلكه العقل: إن الخطأ والتناقض في أحكام الناس – كما يرى ديكارت- لا يعود للأوليات فهي مطلقة الصدق ، وإنما يعود إلى منهج العقل في البحث عن الحقيقة وقد أدرك هذه الحقيقة كثير من الفلاسفة :</a:t>
            </a:r>
          </a:p>
          <a:p>
            <a:pPr algn="just">
              <a:buFontTx/>
              <a:buNone/>
            </a:pPr>
            <a:r>
              <a:rPr lang="ar-SA" sz="4000" b="1" dirty="0" smtClean="0"/>
              <a:t>		فوضع </a:t>
            </a:r>
            <a:r>
              <a:rPr lang="ar-SA" sz="4000" b="1" dirty="0"/>
              <a:t>ديكارت قواعد المنهج في كتابه: مقال في المنهج وكتابه قواعد لهداية العقل.</a:t>
            </a:r>
          </a:p>
          <a:p>
            <a:pPr algn="just">
              <a:buFontTx/>
              <a:buNone/>
            </a:pPr>
            <a:r>
              <a:rPr lang="ar-SA" sz="4000" b="1" dirty="0" smtClean="0"/>
              <a:t>		كما </a:t>
            </a:r>
            <a:r>
              <a:rPr lang="ar-SA" sz="4000" b="1" dirty="0"/>
              <a:t>وضع أرسطو المنطق الذي اشتهر به.</a:t>
            </a:r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93813046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3600" b="1" dirty="0"/>
              <a:t>		</a:t>
            </a:r>
            <a:r>
              <a:rPr lang="ar-SA" sz="6000" b="1" dirty="0" smtClean="0"/>
              <a:t>والمنهج </a:t>
            </a:r>
            <a:r>
              <a:rPr lang="ar-SA" sz="6000" b="1" dirty="0"/>
              <a:t>السليم المتكامل لا يمكن أن يوضع من قبل البشر وإنما يوضع من قبل الذي العقل وهو الله تعالى فإليه ينبغي الرجوع لتلقي المنهج الذي يسلكه العقل.</a:t>
            </a:r>
          </a:p>
          <a:p>
            <a:pPr algn="just">
              <a:buFontTx/>
              <a:buNone/>
            </a:pPr>
            <a:endParaRPr lang="ar-SA" sz="36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59318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تمت المحاضرة الحادية عشرة بحمد الله تعالى</a:t>
            </a:r>
          </a:p>
          <a:p>
            <a:pPr algn="ctr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97627665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11951</TotalTime>
  <Words>299</Words>
  <Application>Microsoft Office PowerPoint</Application>
  <PresentationFormat>عرض على الشاشة (3:4)‏</PresentationFormat>
  <Paragraphs>94</Paragraphs>
  <Slides>21</Slides>
  <Notes>17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microsoft</cp:lastModifiedBy>
  <cp:revision>353</cp:revision>
  <dcterms:created xsi:type="dcterms:W3CDTF">2007-02-01T07:37:04Z</dcterms:created>
  <dcterms:modified xsi:type="dcterms:W3CDTF">2016-04-19T09:50:09Z</dcterms:modified>
</cp:coreProperties>
</file>