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28"/>
  </p:notesMasterIdLst>
  <p:sldIdLst>
    <p:sldId id="392" r:id="rId3"/>
    <p:sldId id="393" r:id="rId4"/>
    <p:sldId id="394" r:id="rId5"/>
    <p:sldId id="413" r:id="rId6"/>
    <p:sldId id="414" r:id="rId7"/>
    <p:sldId id="415" r:id="rId8"/>
    <p:sldId id="416" r:id="rId9"/>
    <p:sldId id="417" r:id="rId10"/>
    <p:sldId id="418" r:id="rId11"/>
    <p:sldId id="419" r:id="rId12"/>
    <p:sldId id="420" r:id="rId13"/>
    <p:sldId id="421" r:id="rId14"/>
    <p:sldId id="422" r:id="rId15"/>
    <p:sldId id="423" r:id="rId16"/>
    <p:sldId id="424" r:id="rId17"/>
    <p:sldId id="425" r:id="rId18"/>
    <p:sldId id="426" r:id="rId19"/>
    <p:sldId id="427" r:id="rId20"/>
    <p:sldId id="428" r:id="rId21"/>
    <p:sldId id="429" r:id="rId22"/>
    <p:sldId id="430" r:id="rId23"/>
    <p:sldId id="431" r:id="rId24"/>
    <p:sldId id="432" r:id="rId25"/>
    <p:sldId id="433" r:id="rId26"/>
    <p:sldId id="410" r:id="rId2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99"/>
    <a:srgbClr val="C0821C"/>
    <a:srgbClr val="FF0000"/>
    <a:srgbClr val="33CCFF"/>
    <a:srgbClr val="E7B057"/>
    <a:srgbClr val="FBE93B"/>
    <a:srgbClr val="D4D4CA"/>
    <a:srgbClr val="CDA307"/>
    <a:srgbClr val="99A10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p:scale>
          <a:sx n="70" d="100"/>
          <a:sy n="70" d="100"/>
        </p:scale>
        <p:origin x="-1374" y="-78"/>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11-07-1437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 xmlns:p14="http://schemas.microsoft.com/office/powerpoint/2010/main"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 xmlns:p14="http://schemas.microsoft.com/office/powerpoint/2010/main" val="1942408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 xmlns:p14="http://schemas.microsoft.com/office/powerpoint/2010/main" val="4000674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 xmlns:p14="http://schemas.microsoft.com/office/powerpoint/2010/main" val="131934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 xmlns:p14="http://schemas.microsoft.com/office/powerpoint/2010/main" val="2327399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 xmlns:p14="http://schemas.microsoft.com/office/powerpoint/2010/main" val="635964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 xmlns:p14="http://schemas.microsoft.com/office/powerpoint/2010/main" val="3094931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12</a:t>
            </a:fld>
            <a:endParaRPr lang="ar-TN"/>
          </a:p>
        </p:txBody>
      </p:sp>
    </p:spTree>
    <p:extLst>
      <p:ext uri="{BB962C8B-B14F-4D97-AF65-F5344CB8AC3E}">
        <p14:creationId xmlns="" xmlns:p14="http://schemas.microsoft.com/office/powerpoint/2010/main" val="1938563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13</a:t>
            </a:fld>
            <a:endParaRPr lang="ar-TN"/>
          </a:p>
        </p:txBody>
      </p:sp>
    </p:spTree>
    <p:extLst>
      <p:ext uri="{BB962C8B-B14F-4D97-AF65-F5344CB8AC3E}">
        <p14:creationId xmlns="" xmlns:p14="http://schemas.microsoft.com/office/powerpoint/2010/main" val="1187284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14</a:t>
            </a:fld>
            <a:endParaRPr lang="ar-TN"/>
          </a:p>
        </p:txBody>
      </p:sp>
    </p:spTree>
    <p:extLst>
      <p:ext uri="{BB962C8B-B14F-4D97-AF65-F5344CB8AC3E}">
        <p14:creationId xmlns="" xmlns:p14="http://schemas.microsoft.com/office/powerpoint/2010/main" val="2327399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15</a:t>
            </a:fld>
            <a:endParaRPr lang="ar-TN"/>
          </a:p>
        </p:txBody>
      </p:sp>
    </p:spTree>
    <p:extLst>
      <p:ext uri="{BB962C8B-B14F-4D97-AF65-F5344CB8AC3E}">
        <p14:creationId xmlns="" xmlns:p14="http://schemas.microsoft.com/office/powerpoint/2010/main" val="2327399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16</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17</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18</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19</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20</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21</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22</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23</a:t>
            </a:fld>
            <a:endParaRPr lang="ar-TN"/>
          </a:p>
        </p:txBody>
      </p:sp>
    </p:spTree>
    <p:extLst>
      <p:ext uri="{BB962C8B-B14F-4D97-AF65-F5344CB8AC3E}">
        <p14:creationId xmlns="" xmlns:p14="http://schemas.microsoft.com/office/powerpoint/2010/main" val="853603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24</a:t>
            </a:fld>
            <a:endParaRPr lang="ar-TN"/>
          </a:p>
        </p:txBody>
      </p:sp>
    </p:spTree>
    <p:extLst>
      <p:ext uri="{BB962C8B-B14F-4D97-AF65-F5344CB8AC3E}">
        <p14:creationId xmlns="" xmlns:p14="http://schemas.microsoft.com/office/powerpoint/2010/main" val="853603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الثانية عشرة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9091651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a:solidFill>
                  <a:srgbClr val="FF0000"/>
                </a:solidFill>
              </a:rPr>
              <a:t>مواضيع المحاضرة الثانية عشرة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270447286"/>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r>
              <a:rPr lang="ar-SA" sz="5400" b="1" dirty="0"/>
              <a:t>التجربة الحسية: </a:t>
            </a:r>
            <a:endParaRPr lang="ar-SA" sz="5400" b="1" dirty="0" smtClean="0"/>
          </a:p>
          <a:p>
            <a:pPr algn="just">
              <a:buFontTx/>
              <a:buNone/>
            </a:pPr>
            <a:r>
              <a:rPr lang="ar-SA" sz="5400" b="1" dirty="0" smtClean="0"/>
              <a:t>مدخل</a:t>
            </a:r>
            <a:r>
              <a:rPr lang="ar-SA" sz="5400" b="1" dirty="0"/>
              <a:t>، الحس والتجربة، </a:t>
            </a:r>
            <a:endParaRPr lang="ar-SA" sz="5400" b="1" dirty="0" smtClean="0"/>
          </a:p>
          <a:p>
            <a:pPr algn="just">
              <a:buFontTx/>
              <a:buNone/>
            </a:pPr>
            <a:r>
              <a:rPr lang="ar-SA" sz="5400" b="1" dirty="0" smtClean="0"/>
              <a:t>(</a:t>
            </a:r>
            <a:r>
              <a:rPr lang="ar-SA" sz="5400" b="1" dirty="0"/>
              <a:t>435- 438)، </a:t>
            </a:r>
            <a:endParaRPr lang="ar-SA" sz="5400" b="1" dirty="0" smtClean="0"/>
          </a:p>
          <a:p>
            <a:pPr algn="just">
              <a:buFontTx/>
              <a:buNone/>
            </a:pPr>
            <a:r>
              <a:rPr lang="ar-SA" sz="5400" b="1" dirty="0" smtClean="0"/>
              <a:t>فلسفة </a:t>
            </a:r>
            <a:r>
              <a:rPr lang="ar-SA" sz="5400" b="1" dirty="0"/>
              <a:t>اتجاهات التجربة الحسية</a:t>
            </a:r>
            <a:r>
              <a:rPr lang="ar-SA" sz="5400" b="1" dirty="0" smtClean="0"/>
              <a:t>:</a:t>
            </a:r>
          </a:p>
          <a:p>
            <a:pPr algn="just">
              <a:buFontTx/>
              <a:buNone/>
            </a:pPr>
            <a:r>
              <a:rPr lang="ar-SA" sz="5400" b="1" dirty="0" smtClean="0"/>
              <a:t>1- </a:t>
            </a:r>
            <a:r>
              <a:rPr lang="ar-SA" sz="5400" b="1" dirty="0"/>
              <a:t>إنكار المبادئ الفطرية</a:t>
            </a:r>
            <a:r>
              <a:rPr lang="ar-SA" sz="5400" b="1" dirty="0" smtClean="0"/>
              <a:t>،</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625303258"/>
      </p:ext>
    </p:extLst>
  </p:cSld>
  <p:clrMapOvr>
    <a:masterClrMapping/>
  </p:clrMapOvr>
  <p:transition>
    <p:wipe dir="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just">
              <a:buFontTx/>
              <a:buNone/>
            </a:pPr>
            <a:r>
              <a:rPr lang="ar-SA" sz="5400" b="1" dirty="0" smtClean="0"/>
              <a:t>2- </a:t>
            </a:r>
            <a:r>
              <a:rPr lang="ar-SA" sz="5400" b="1" dirty="0"/>
              <a:t>الاعتماد على الحس والتجربة</a:t>
            </a:r>
            <a:r>
              <a:rPr lang="ar-SA" sz="5400" b="1" dirty="0" smtClean="0"/>
              <a:t>،</a:t>
            </a:r>
          </a:p>
          <a:p>
            <a:pPr algn="just">
              <a:buFontTx/>
              <a:buNone/>
            </a:pPr>
            <a:r>
              <a:rPr lang="ar-SA" sz="5400" b="1" dirty="0" smtClean="0"/>
              <a:t>3- </a:t>
            </a:r>
            <a:r>
              <a:rPr lang="ar-SA" sz="5400" b="1" dirty="0"/>
              <a:t>الاستقراء والعلية</a:t>
            </a:r>
            <a:r>
              <a:rPr lang="ar-SA" sz="5400" b="1" dirty="0" smtClean="0"/>
              <a:t>،</a:t>
            </a:r>
          </a:p>
          <a:p>
            <a:pPr algn="just">
              <a:buFontTx/>
              <a:buNone/>
            </a:pPr>
            <a:r>
              <a:rPr lang="ar-SA" sz="5400" b="1" dirty="0" smtClean="0"/>
              <a:t>4- </a:t>
            </a:r>
            <a:r>
              <a:rPr lang="ar-SA" sz="5400" b="1" dirty="0"/>
              <a:t>الميتافيزيقا والأخلاق،  </a:t>
            </a:r>
            <a:endParaRPr lang="ar-SA" sz="5400" b="1" dirty="0" smtClean="0"/>
          </a:p>
          <a:p>
            <a:pPr algn="just">
              <a:buFontTx/>
              <a:buNone/>
            </a:pPr>
            <a:r>
              <a:rPr lang="ar-SA" sz="5400" b="1" dirty="0" smtClean="0"/>
              <a:t>(</a:t>
            </a:r>
            <a:r>
              <a:rPr lang="ar-SA" sz="5400" b="1" dirty="0"/>
              <a:t>465- 483). </a:t>
            </a:r>
            <a:endParaRPr lang="ar-SA" sz="5400" b="1"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135650633"/>
      </p:ext>
    </p:extLst>
  </p:cSld>
  <p:clrMapOvr>
    <a:masterClrMapping/>
  </p:clrMapOvr>
  <p:transition>
    <p:wipe dir="u"/>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marL="0" indent="0" algn="ctr">
              <a:buNone/>
            </a:pPr>
            <a:endParaRPr lang="ar-SA" sz="4000" b="1" dirty="0" smtClean="0">
              <a:solidFill>
                <a:srgbClr val="FF0000"/>
              </a:solidFill>
            </a:endParaRPr>
          </a:p>
          <a:p>
            <a:pPr marL="0" indent="0" algn="ctr">
              <a:buNone/>
            </a:pPr>
            <a:endParaRPr lang="ar-SA" sz="4000" b="1" dirty="0">
              <a:solidFill>
                <a:srgbClr val="FF0000"/>
              </a:solidFill>
            </a:endParaRPr>
          </a:p>
          <a:p>
            <a:pPr marL="0" indent="0" algn="ctr">
              <a:buNone/>
            </a:pPr>
            <a:r>
              <a:rPr lang="ar-SA" sz="11500" b="1" dirty="0" smtClean="0">
                <a:solidFill>
                  <a:srgbClr val="FF0000"/>
                </a:solidFill>
              </a:rPr>
              <a:t>التجربة </a:t>
            </a:r>
            <a:r>
              <a:rPr lang="ar-SA" sz="11500" b="1" dirty="0">
                <a:solidFill>
                  <a:srgbClr val="FF0000"/>
                </a:solidFill>
              </a:rPr>
              <a:t>الحسية</a:t>
            </a:r>
          </a:p>
          <a:p>
            <a:pPr marL="0" indent="0" algn="ctr">
              <a:buNone/>
            </a:pPr>
            <a:r>
              <a:rPr lang="ar-SA" sz="2800" b="1" dirty="0" smtClean="0">
                <a:solidFill>
                  <a:schemeClr val="tx2"/>
                </a:solidFill>
              </a:rPr>
              <a:t> </a:t>
            </a: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91368900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4000" b="1" dirty="0" smtClean="0">
                <a:solidFill>
                  <a:srgbClr val="FF0000"/>
                </a:solidFill>
              </a:rPr>
              <a:t>مدخل: </a:t>
            </a:r>
          </a:p>
          <a:p>
            <a:pPr algn="ctr">
              <a:buFontTx/>
              <a:buNone/>
            </a:pPr>
            <a:r>
              <a:rPr lang="ar-SA" sz="4000" b="1" dirty="0" smtClean="0">
                <a:solidFill>
                  <a:srgbClr val="FF0000"/>
                </a:solidFill>
              </a:rPr>
              <a:t>الحس والتجربة</a:t>
            </a:r>
          </a:p>
          <a:p>
            <a:pPr algn="just">
              <a:buFontTx/>
              <a:buNone/>
            </a:pPr>
            <a:r>
              <a:rPr lang="ar-SA" sz="4000" b="1" dirty="0" smtClean="0">
                <a:solidFill>
                  <a:schemeClr val="tx2"/>
                </a:solidFill>
              </a:rPr>
              <a:t>معنى أحسّ في اللغة: وجد أو علم أو ظنّ.</a:t>
            </a:r>
          </a:p>
          <a:p>
            <a:pPr algn="just">
              <a:buFontTx/>
              <a:buNone/>
            </a:pPr>
            <a:r>
              <a:rPr lang="ar-SA" sz="4000" b="1" dirty="0" smtClean="0">
                <a:solidFill>
                  <a:schemeClr val="tx2"/>
                </a:solidFill>
              </a:rPr>
              <a:t>قال تعالى: </a:t>
            </a:r>
            <a:r>
              <a:rPr lang="ar-SA" sz="4000" b="1" dirty="0" smtClean="0">
                <a:solidFill>
                  <a:srgbClr val="00B050"/>
                </a:solidFill>
              </a:rPr>
              <a:t>(فلما أحسّ عيسى منهم الكفر قال من أنصاري إلى الله).</a:t>
            </a:r>
          </a:p>
          <a:p>
            <a:pPr algn="just">
              <a:buFontTx/>
              <a:buNone/>
            </a:pPr>
            <a:r>
              <a:rPr lang="ar-SA" sz="4000" b="1" dirty="0" smtClean="0">
                <a:solidFill>
                  <a:schemeClr val="tx2"/>
                </a:solidFill>
              </a:rPr>
              <a:t> الحواس الخمس: السمع والبصر والشم والذوق واللمس.</a:t>
            </a:r>
          </a:p>
          <a:p>
            <a:pPr algn="just">
              <a:buNone/>
            </a:pPr>
            <a:r>
              <a:rPr lang="ar-SA" sz="4000" b="1" dirty="0">
                <a:solidFill>
                  <a:schemeClr val="tx2"/>
                </a:solidFill>
              </a:rPr>
              <a:t>تعريف المحسوس: هو المدرك بالحواس</a:t>
            </a:r>
          </a:p>
          <a:p>
            <a:pPr algn="just">
              <a:buFontTx/>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50953101"/>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3600" b="1" dirty="0" smtClean="0">
                <a:solidFill>
                  <a:schemeClr val="tx2"/>
                </a:solidFill>
              </a:rPr>
              <a:t>الحسيات تطلق على نوعين من القضايا عند المناطقة:</a:t>
            </a:r>
          </a:p>
          <a:p>
            <a:pPr algn="just">
              <a:buFontTx/>
              <a:buChar char="-"/>
            </a:pPr>
            <a:r>
              <a:rPr lang="ar-SA" sz="3600" b="1" dirty="0" smtClean="0">
                <a:solidFill>
                  <a:srgbClr val="FF0000"/>
                </a:solidFill>
              </a:rPr>
              <a:t>1-</a:t>
            </a:r>
            <a:r>
              <a:rPr lang="ar-SA" sz="3600" b="1" dirty="0" smtClean="0">
                <a:solidFill>
                  <a:schemeClr val="tx2"/>
                </a:solidFill>
              </a:rPr>
              <a:t> ما يجزم بها العقل بمجرد تصور طرفيها بواسطة الحس، كالحكم بوجود الشمس وإنارتها.</a:t>
            </a:r>
          </a:p>
          <a:p>
            <a:pPr algn="just">
              <a:buFontTx/>
              <a:buChar char="-"/>
            </a:pPr>
            <a:r>
              <a:rPr lang="ar-SA" sz="3600" b="1" dirty="0" smtClean="0">
                <a:solidFill>
                  <a:srgbClr val="FF0000"/>
                </a:solidFill>
              </a:rPr>
              <a:t>2-</a:t>
            </a:r>
            <a:r>
              <a:rPr lang="ar-SA" sz="3600" b="1" dirty="0" smtClean="0">
                <a:solidFill>
                  <a:schemeClr val="tx2"/>
                </a:solidFill>
              </a:rPr>
              <a:t> ما للحس مدخل فيها: ويتناول التجريبيات والمتواترات.</a:t>
            </a:r>
          </a:p>
          <a:p>
            <a:pPr algn="just">
              <a:buFontTx/>
              <a:buChar char="-"/>
            </a:pPr>
            <a:r>
              <a:rPr lang="ar-SA" sz="3600" b="1" dirty="0" smtClean="0">
                <a:solidFill>
                  <a:schemeClr val="tx2"/>
                </a:solidFill>
              </a:rPr>
              <a:t>تعريف الاتجاه الحسي: </a:t>
            </a:r>
            <a:r>
              <a:rPr lang="ar-SA" sz="3600" b="1" dirty="0" smtClean="0">
                <a:solidFill>
                  <a:srgbClr val="7030A0"/>
                </a:solidFill>
              </a:rPr>
              <a:t>هو الذي يقول أتباعه بأن جميع معارفنا ناشئة عن الإحساسات، فالتصورات القائمة في العقل الإنساني مستقاة كلها من الطبيعة</a:t>
            </a:r>
            <a:r>
              <a:rPr lang="ar-SA" sz="3600" b="1" dirty="0" smtClean="0">
                <a:solidFill>
                  <a:schemeClr val="tx2"/>
                </a:solidFill>
              </a:rPr>
              <a:t>.</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312965756"/>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264200"/>
          </a:xfrm>
        </p:spPr>
        <p:txBody>
          <a:bodyPr/>
          <a:lstStyle/>
          <a:p>
            <a:pPr algn="just">
              <a:buNone/>
            </a:pPr>
            <a:endParaRPr lang="ar-SA" b="1" dirty="0" smtClean="0">
              <a:solidFill>
                <a:schemeClr val="tx2"/>
              </a:solidFill>
            </a:endParaRPr>
          </a:p>
          <a:p>
            <a:pPr algn="just">
              <a:buNone/>
            </a:pPr>
            <a:r>
              <a:rPr lang="ar-SA" b="1" dirty="0" smtClean="0">
                <a:solidFill>
                  <a:schemeClr val="tx2"/>
                </a:solidFill>
              </a:rPr>
              <a:t>تعريف التجربة </a:t>
            </a:r>
            <a:r>
              <a:rPr lang="ar-SA" b="1" dirty="0" smtClean="0">
                <a:solidFill>
                  <a:srgbClr val="7030A0"/>
                </a:solidFill>
              </a:rPr>
              <a:t>لغة</a:t>
            </a:r>
            <a:r>
              <a:rPr lang="ar-SA" b="1" dirty="0" smtClean="0">
                <a:solidFill>
                  <a:schemeClr val="tx2"/>
                </a:solidFill>
              </a:rPr>
              <a:t>: وتعني الاختبار.</a:t>
            </a:r>
          </a:p>
          <a:p>
            <a:pPr algn="just">
              <a:buNone/>
            </a:pPr>
            <a:r>
              <a:rPr lang="ar-SA" b="1" dirty="0" smtClean="0">
                <a:solidFill>
                  <a:schemeClr val="tx2"/>
                </a:solidFill>
              </a:rPr>
              <a:t>تعريف التجربة في </a:t>
            </a:r>
            <a:r>
              <a:rPr lang="ar-SA" b="1" dirty="0" smtClean="0">
                <a:solidFill>
                  <a:srgbClr val="7030A0"/>
                </a:solidFill>
              </a:rPr>
              <a:t>نظرية المعرفة</a:t>
            </a:r>
            <a:r>
              <a:rPr lang="ar-SA" b="1" dirty="0" smtClean="0">
                <a:solidFill>
                  <a:schemeClr val="tx2"/>
                </a:solidFill>
              </a:rPr>
              <a:t> تطلق على ملاحظة العالم للظواهر الطبيعية في شروط معينة، يهيئها بنفسه ليصل من ذلك إلى علم قضية أو قضايا: </a:t>
            </a:r>
          </a:p>
          <a:p>
            <a:pPr algn="just">
              <a:buNone/>
            </a:pPr>
            <a:r>
              <a:rPr lang="ar-SA" b="1" dirty="0" smtClean="0">
                <a:solidFill>
                  <a:schemeClr val="tx2"/>
                </a:solidFill>
              </a:rPr>
              <a:t>وهذه القضايا هي المجربات التي يعرفها أهل المنطق بأنها: «</a:t>
            </a:r>
            <a:r>
              <a:rPr lang="ar-SA" b="1" dirty="0" smtClean="0">
                <a:solidFill>
                  <a:srgbClr val="00B050"/>
                </a:solidFill>
              </a:rPr>
              <a:t>القضايا التي يحتاج العقل في جزم الحكم بها إلى واسطة تكرار المشاهدة</a:t>
            </a:r>
            <a:r>
              <a:rPr lang="ar-SA" b="1" dirty="0" smtClean="0">
                <a:solidFill>
                  <a:schemeClr val="tx2"/>
                </a:solidFill>
              </a:rPr>
              <a:t>».</a:t>
            </a:r>
          </a:p>
          <a:p>
            <a:pPr algn="just">
              <a:buNone/>
            </a:pPr>
            <a:r>
              <a:rPr lang="ar-SA" b="1" dirty="0" smtClean="0">
                <a:solidFill>
                  <a:srgbClr val="C0821C"/>
                </a:solidFill>
              </a:rPr>
              <a:t>الفرق بين الملاحظة والتجربة</a:t>
            </a:r>
            <a:r>
              <a:rPr lang="ar-SA" b="1" dirty="0" smtClean="0">
                <a:solidFill>
                  <a:schemeClr val="tx2"/>
                </a:solidFill>
              </a:rPr>
              <a:t>: الفرق أن التجربة تفتقر إلى تدخل العالم في مجال البحث، بينما تقتصر الملاحظة على مشاهدة ظاهرة ما على ما هي عليه في الطبيعة.</a:t>
            </a:r>
            <a:endParaRPr lang="ar-SA" dirty="0" smtClean="0">
              <a:solidFill>
                <a:schemeClr val="tx2"/>
              </a:solidFill>
              <a:cs typeface="Al-Mothnna" pitchFamily="2" charset="-78"/>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34169575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fade">
                                      <p:cBhvr>
                                        <p:cTn id="7" dur="2000"/>
                                        <p:tgtEl>
                                          <p:spTgt spid="194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fade">
                                      <p:cBhvr>
                                        <p:cTn id="12" dur="2000"/>
                                        <p:tgtEl>
                                          <p:spTgt spid="1945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fade">
                                      <p:cBhvr>
                                        <p:cTn id="17" dur="2000"/>
                                        <p:tgtEl>
                                          <p:spTgt spid="194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solidFill>
                  <a:srgbClr val="C0821C"/>
                </a:solidFill>
              </a:rPr>
              <a:t>تعريف </a:t>
            </a:r>
            <a:r>
              <a:rPr lang="ar-SA" sz="4000" b="1" dirty="0">
                <a:solidFill>
                  <a:srgbClr val="C0821C"/>
                </a:solidFill>
              </a:rPr>
              <a:t>الاتجاه التجريبي:</a:t>
            </a:r>
          </a:p>
          <a:p>
            <a:pPr algn="just">
              <a:buNone/>
            </a:pPr>
            <a:r>
              <a:rPr lang="ar-SA" sz="4000" b="1" dirty="0">
                <a:solidFill>
                  <a:schemeClr val="tx2"/>
                </a:solidFill>
              </a:rPr>
              <a:t>هو الذي يعتبر التجربة هي المصدر الوحيد للمعرفة </a:t>
            </a:r>
            <a:r>
              <a:rPr lang="ar-SA" sz="4000" b="1" dirty="0" smtClean="0">
                <a:solidFill>
                  <a:schemeClr val="tx2"/>
                </a:solidFill>
              </a:rPr>
              <a:t>البشرية من خلال المدركات الحسية، ومن هنا فلا معرفة سابقة على المعرفة الناتجة عن التجربة، ولا طريق لمعرفة سواها.</a:t>
            </a:r>
            <a:endParaRPr lang="ar-SA" sz="4000" b="1" dirty="0">
              <a:solidFill>
                <a:schemeClr val="tx2"/>
              </a:solidFill>
            </a:endParaRPr>
          </a:p>
          <a:p>
            <a:pPr algn="just">
              <a:buNone/>
            </a:pPr>
            <a:r>
              <a:rPr lang="ar-SA" sz="4000" b="1" dirty="0">
                <a:solidFill>
                  <a:schemeClr val="tx2"/>
                </a:solidFill>
              </a:rPr>
              <a:t>- </a:t>
            </a:r>
            <a:r>
              <a:rPr lang="ar-SA" sz="4000" b="1" dirty="0" smtClean="0">
                <a:solidFill>
                  <a:schemeClr val="tx2"/>
                </a:solidFill>
              </a:rPr>
              <a:t>فالصلة بين المعرفة الحسية والمعرفة التجريبية أن المعرفة </a:t>
            </a:r>
            <a:r>
              <a:rPr lang="ar-SA" sz="4000" b="1" dirty="0">
                <a:solidFill>
                  <a:schemeClr val="tx2"/>
                </a:solidFill>
              </a:rPr>
              <a:t>الحسية مجال التصورات والتجريبية مجال التصديقات.</a:t>
            </a:r>
            <a:endParaRPr lang="ar-SA" sz="4000" dirty="0">
              <a:solidFill>
                <a:schemeClr val="tx2"/>
              </a:solidFill>
              <a:cs typeface="Al-Mothnna" pitchFamily="2" charset="-78"/>
            </a:endParaRPr>
          </a:p>
          <a:p>
            <a:pPr algn="just">
              <a:buFontTx/>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09851609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b="1" dirty="0" smtClean="0">
                <a:solidFill>
                  <a:srgbClr val="FF0000"/>
                </a:solidFill>
              </a:rPr>
              <a:t>- فلسفة اتجاهات التجربة الحسية</a:t>
            </a:r>
          </a:p>
          <a:p>
            <a:pPr algn="just">
              <a:buFontTx/>
              <a:buChar char="-"/>
            </a:pPr>
            <a:r>
              <a:rPr lang="ar-SA" b="1" dirty="0" smtClean="0">
                <a:solidFill>
                  <a:schemeClr val="tx2"/>
                </a:solidFill>
              </a:rPr>
              <a:t>تتمثل فلسفة اتجاهات التجربة الحسية في جملة من العناصر الكبرى منها:</a:t>
            </a:r>
          </a:p>
          <a:p>
            <a:pPr algn="just">
              <a:buFontTx/>
              <a:buChar char="-"/>
            </a:pPr>
            <a:r>
              <a:rPr lang="ar-SA" b="1" dirty="0" smtClean="0">
                <a:solidFill>
                  <a:srgbClr val="FF0000"/>
                </a:solidFill>
              </a:rPr>
              <a:t>1- إنكار المبادئ الفطرية</a:t>
            </a:r>
          </a:p>
          <a:p>
            <a:pPr algn="just">
              <a:buFontTx/>
              <a:buChar char="-"/>
            </a:pPr>
            <a:r>
              <a:rPr lang="ar-SA" b="1" dirty="0" smtClean="0">
                <a:solidFill>
                  <a:schemeClr val="tx2"/>
                </a:solidFill>
              </a:rPr>
              <a:t>بدأ </a:t>
            </a:r>
            <a:r>
              <a:rPr lang="ar-SA" b="1" dirty="0" smtClean="0">
                <a:solidFill>
                  <a:srgbClr val="C0821C"/>
                </a:solidFill>
              </a:rPr>
              <a:t>جون لوك</a:t>
            </a:r>
            <a:r>
              <a:rPr lang="ar-SA" b="1" dirty="0" smtClean="0">
                <a:solidFill>
                  <a:schemeClr val="tx2"/>
                </a:solidFill>
              </a:rPr>
              <a:t> مؤسس نظرية المعرفة كتابه </a:t>
            </a:r>
            <a:r>
              <a:rPr lang="ar-SA" b="1" dirty="0" smtClean="0">
                <a:solidFill>
                  <a:srgbClr val="00B050"/>
                </a:solidFill>
              </a:rPr>
              <a:t>«دراسة في الذهن البشري»</a:t>
            </a:r>
            <a:r>
              <a:rPr lang="ar-SA" b="1" dirty="0" smtClean="0">
                <a:solidFill>
                  <a:schemeClr val="tx2"/>
                </a:solidFill>
              </a:rPr>
              <a:t> وأول فيلسوف تجريبي بمهاجمة الاتجاه العقلي ممثلا </a:t>
            </a:r>
            <a:r>
              <a:rPr lang="ar-SA" b="1" dirty="0" smtClean="0">
                <a:solidFill>
                  <a:srgbClr val="00B050"/>
                </a:solidFill>
              </a:rPr>
              <a:t>بديكارت</a:t>
            </a:r>
            <a:r>
              <a:rPr lang="ar-SA" b="1" dirty="0" smtClean="0">
                <a:solidFill>
                  <a:schemeClr val="tx2"/>
                </a:solidFill>
              </a:rPr>
              <a:t> وأنكر أن يكون في العقل مبادئ فطرية يولد الإنسان مفطورا عليها.</a:t>
            </a:r>
          </a:p>
          <a:p>
            <a:pPr algn="just">
              <a:buFontTx/>
              <a:buChar char="-"/>
            </a:pPr>
            <a:r>
              <a:rPr lang="ar-SA" b="1" dirty="0" smtClean="0">
                <a:solidFill>
                  <a:schemeClr val="tx2"/>
                </a:solidFill>
              </a:rPr>
              <a:t>وهو يرى أن هذه المبادئ لو كانت موجودة للزم أن توجد لدى جميع الناس، وليس الأمر كذلك.</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74384454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3400" b="1" dirty="0" smtClean="0">
                <a:solidFill>
                  <a:schemeClr val="tx2"/>
                </a:solidFill>
              </a:rPr>
              <a:t>انتقد لوك أيضا عدم تمييز العقليين بين الذاتي والموضوعي وأنكر الغريزة.</a:t>
            </a:r>
          </a:p>
          <a:p>
            <a:pPr algn="just">
              <a:buFontTx/>
              <a:buChar char="-"/>
            </a:pPr>
            <a:r>
              <a:rPr lang="ar-SA" sz="3400" b="1" dirty="0" smtClean="0">
                <a:solidFill>
                  <a:schemeClr val="tx2"/>
                </a:solidFill>
              </a:rPr>
              <a:t> وانقسم التجريبيون اللاحقون حيالها:</a:t>
            </a:r>
          </a:p>
          <a:p>
            <a:pPr algn="just">
              <a:buFontTx/>
              <a:buChar char="-"/>
            </a:pPr>
            <a:r>
              <a:rPr lang="ar-SA" sz="3400" b="1" dirty="0" smtClean="0">
                <a:solidFill>
                  <a:srgbClr val="00B050"/>
                </a:solidFill>
              </a:rPr>
              <a:t>فهيوم</a:t>
            </a:r>
            <a:r>
              <a:rPr lang="ar-SA" sz="3400" b="1" dirty="0" smtClean="0">
                <a:solidFill>
                  <a:schemeClr val="tx2"/>
                </a:solidFill>
              </a:rPr>
              <a:t> يعتبرها شبه وهم مثل مبدأ العلية، أما من يعترفون بوجودها ولكنهم يجعلونها صادرة من التجربة ومنهم </a:t>
            </a:r>
            <a:r>
              <a:rPr lang="ar-SA" sz="3400" b="1" dirty="0" smtClean="0">
                <a:solidFill>
                  <a:srgbClr val="00B050"/>
                </a:solidFill>
              </a:rPr>
              <a:t>الاجتماعيون</a:t>
            </a:r>
            <a:r>
              <a:rPr lang="ar-SA" sz="3400" b="1" dirty="0" smtClean="0">
                <a:solidFill>
                  <a:schemeClr val="tx2"/>
                </a:solidFill>
              </a:rPr>
              <a:t> </a:t>
            </a:r>
            <a:r>
              <a:rPr lang="ar-SA" sz="3400" b="1" dirty="0" smtClean="0">
                <a:solidFill>
                  <a:srgbClr val="00B050"/>
                </a:solidFill>
              </a:rPr>
              <a:t>والماركسيون</a:t>
            </a:r>
            <a:r>
              <a:rPr lang="ar-SA" sz="3400" b="1" dirty="0" smtClean="0">
                <a:solidFill>
                  <a:schemeClr val="tx2"/>
                </a:solidFill>
              </a:rPr>
              <a:t>، إذ يقررون أن: </a:t>
            </a:r>
            <a:r>
              <a:rPr lang="ar-SA" sz="3400" b="1" dirty="0" smtClean="0">
                <a:solidFill>
                  <a:srgbClr val="000099"/>
                </a:solidFill>
              </a:rPr>
              <a:t>«هذه القوانين ليست قبلية للفكر، إنها أعم قوانين الحركة في الطبيعة والفكر والتاريخ وهي مستخلصة من التجربة والممارسة البشرية، ومن مجموع العلوم والممارسة الاجتماعية»</a:t>
            </a:r>
            <a:r>
              <a:rPr lang="ar-SA" sz="3400" b="1" dirty="0" smtClean="0">
                <a:solidFill>
                  <a:schemeClr val="tx2"/>
                </a:solidFill>
              </a:rPr>
              <a:t>.</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1900547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b="1" dirty="0" smtClean="0">
                <a:solidFill>
                  <a:srgbClr val="FF0000"/>
                </a:solidFill>
              </a:rPr>
              <a:t>2- الاعتماد على الحس والتجربة</a:t>
            </a:r>
          </a:p>
          <a:p>
            <a:pPr algn="just">
              <a:buFontTx/>
              <a:buChar char="-"/>
            </a:pPr>
            <a:r>
              <a:rPr lang="ar-SA" b="1" dirty="0" smtClean="0">
                <a:solidFill>
                  <a:schemeClr val="tx2"/>
                </a:solidFill>
              </a:rPr>
              <a:t>رفض التجريبيون التفسير العقلي للمعرفة واعتبروا العقل صفحة بيضاء من كل معرفة وأن الحواس والتجربة هي وحدها التي تنقش المعرفة على هذه الصفحة، فالحس والتجربة هي المصدر الوحيد للمعرفة. </a:t>
            </a:r>
          </a:p>
          <a:p>
            <a:pPr algn="just">
              <a:buFontTx/>
              <a:buChar char="-"/>
            </a:pPr>
            <a:r>
              <a:rPr lang="ar-SA" b="1" dirty="0" smtClean="0">
                <a:solidFill>
                  <a:schemeClr val="tx2"/>
                </a:solidFill>
              </a:rPr>
              <a:t>وانقسمت أراؤهم إلى رأيين اثنين:</a:t>
            </a:r>
          </a:p>
          <a:p>
            <a:pPr algn="just">
              <a:buFontTx/>
              <a:buChar char="-"/>
            </a:pPr>
            <a:r>
              <a:rPr lang="ar-SA" b="1" dirty="0" smtClean="0">
                <a:solidFill>
                  <a:srgbClr val="000099"/>
                </a:solidFill>
              </a:rPr>
              <a:t>1-</a:t>
            </a:r>
            <a:r>
              <a:rPr lang="ar-SA" b="1" dirty="0" smtClean="0">
                <a:solidFill>
                  <a:schemeClr val="tx2"/>
                </a:solidFill>
              </a:rPr>
              <a:t> يرى أن المعرفة تتكون من الإحساسات والتجارب البسيطة، وفلسفة </a:t>
            </a:r>
            <a:r>
              <a:rPr lang="ar-SA" b="1" dirty="0" smtClean="0">
                <a:solidFill>
                  <a:srgbClr val="000099"/>
                </a:solidFill>
              </a:rPr>
              <a:t>كونياك</a:t>
            </a:r>
            <a:r>
              <a:rPr lang="ar-SA" b="1" dirty="0" smtClean="0">
                <a:solidFill>
                  <a:schemeClr val="tx2"/>
                </a:solidFill>
              </a:rPr>
              <a:t> تنحو هذا المنحى في تفسير المعرفة البشرية.</a:t>
            </a:r>
          </a:p>
          <a:p>
            <a:pPr algn="just">
              <a:buFontTx/>
              <a:buChar char="-"/>
            </a:pPr>
            <a:r>
              <a:rPr lang="ar-SA" b="1" dirty="0" smtClean="0">
                <a:solidFill>
                  <a:schemeClr val="tx2"/>
                </a:solidFill>
              </a:rPr>
              <a:t>ويرى </a:t>
            </a:r>
            <a:r>
              <a:rPr lang="ar-SA" b="1" dirty="0" err="1" smtClean="0">
                <a:solidFill>
                  <a:srgbClr val="000099"/>
                </a:solidFill>
              </a:rPr>
              <a:t>جول</a:t>
            </a:r>
            <a:r>
              <a:rPr lang="ar-SA" b="1" dirty="0" smtClean="0">
                <a:solidFill>
                  <a:srgbClr val="000099"/>
                </a:solidFill>
              </a:rPr>
              <a:t> </a:t>
            </a:r>
            <a:r>
              <a:rPr lang="ar-SA" b="1" dirty="0" smtClean="0">
                <a:solidFill>
                  <a:srgbClr val="000099"/>
                </a:solidFill>
              </a:rPr>
              <a:t>آير</a:t>
            </a:r>
            <a:r>
              <a:rPr lang="ar-SA" b="1" dirty="0" smtClean="0">
                <a:solidFill>
                  <a:schemeClr val="tx2"/>
                </a:solidFill>
              </a:rPr>
              <a:t> أن الخداع ليس مصدره الحواس ولكن وهمنا</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63363762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b="1" dirty="0" smtClean="0">
                <a:solidFill>
                  <a:schemeClr val="tx2"/>
                </a:solidFill>
              </a:rPr>
              <a:t>أو ما تفرضه عقولنا هو الذي خدعنا فالخداع مصدره العقل وليس الحس. مثال البرج المستدير، ولذلك فالمعرفة تصورات انعكست في الذهن مما في الخارج عن طريق الحواس.</a:t>
            </a:r>
          </a:p>
          <a:p>
            <a:pPr algn="just">
              <a:buFontTx/>
              <a:buChar char="-"/>
            </a:pPr>
            <a:r>
              <a:rPr lang="ar-SA" b="1" dirty="0" smtClean="0">
                <a:solidFill>
                  <a:srgbClr val="000099"/>
                </a:solidFill>
              </a:rPr>
              <a:t>2-</a:t>
            </a:r>
            <a:r>
              <a:rPr lang="ar-SA" b="1" dirty="0" smtClean="0">
                <a:solidFill>
                  <a:schemeClr val="tx2"/>
                </a:solidFill>
              </a:rPr>
              <a:t> </a:t>
            </a:r>
            <a:r>
              <a:rPr lang="ar-SA" b="1" dirty="0">
                <a:solidFill>
                  <a:schemeClr val="tx2"/>
                </a:solidFill>
              </a:rPr>
              <a:t>يرى أن المعرفة لا </a:t>
            </a:r>
            <a:r>
              <a:rPr lang="ar-SA" b="1" dirty="0" smtClean="0">
                <a:solidFill>
                  <a:schemeClr val="tx2"/>
                </a:solidFill>
              </a:rPr>
              <a:t>تتمثل في الإدراكات الحسية أو التجارب </a:t>
            </a:r>
            <a:r>
              <a:rPr lang="ar-SA" b="1" dirty="0">
                <a:solidFill>
                  <a:schemeClr val="tx2"/>
                </a:solidFill>
              </a:rPr>
              <a:t>البسيطة فقط بل تتكون من خطوتين:</a:t>
            </a:r>
            <a:endParaRPr lang="ar-SA" b="1" dirty="0">
              <a:solidFill>
                <a:srgbClr val="000099"/>
              </a:solidFill>
            </a:endParaRPr>
          </a:p>
          <a:p>
            <a:pPr algn="just">
              <a:buFontTx/>
              <a:buChar char="-"/>
            </a:pPr>
            <a:r>
              <a:rPr lang="ar-SA" b="1" dirty="0" smtClean="0">
                <a:solidFill>
                  <a:srgbClr val="000099"/>
                </a:solidFill>
              </a:rPr>
              <a:t>حسية</a:t>
            </a:r>
          </a:p>
          <a:p>
            <a:pPr algn="just">
              <a:buFontTx/>
              <a:buChar char="-"/>
            </a:pPr>
            <a:r>
              <a:rPr lang="ar-SA" b="1" dirty="0" smtClean="0">
                <a:solidFill>
                  <a:srgbClr val="000099"/>
                </a:solidFill>
              </a:rPr>
              <a:t>عقلية </a:t>
            </a:r>
          </a:p>
          <a:p>
            <a:pPr algn="just">
              <a:buFontTx/>
              <a:buChar char="-"/>
            </a:pPr>
            <a:r>
              <a:rPr lang="ar-SA" b="1" dirty="0" smtClean="0">
                <a:solidFill>
                  <a:schemeClr val="tx2"/>
                </a:solidFill>
              </a:rPr>
              <a:t>ويتبين هذا في التّصور </a:t>
            </a:r>
            <a:r>
              <a:rPr lang="ar-SA" b="1" dirty="0">
                <a:solidFill>
                  <a:schemeClr val="tx2"/>
                </a:solidFill>
              </a:rPr>
              <a:t>الماركسي للمعرفة من خلال المادية </a:t>
            </a:r>
            <a:r>
              <a:rPr lang="ar-SA" b="1" dirty="0" smtClean="0">
                <a:solidFill>
                  <a:schemeClr val="tx2"/>
                </a:solidFill>
              </a:rPr>
              <a:t>الجدلية.</a:t>
            </a:r>
            <a:endParaRPr lang="ar-SA" b="1" dirty="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50242919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sz="3600" b="1" dirty="0" smtClean="0">
                <a:solidFill>
                  <a:schemeClr val="tx2"/>
                </a:solidFill>
              </a:rPr>
              <a:t>ففي </a:t>
            </a:r>
            <a:r>
              <a:rPr lang="ar-SA" sz="3600" b="1" dirty="0" smtClean="0">
                <a:solidFill>
                  <a:srgbClr val="C00000"/>
                </a:solidFill>
              </a:rPr>
              <a:t>الدرجة الأولى</a:t>
            </a:r>
            <a:r>
              <a:rPr lang="ar-SA" sz="3600" b="1" dirty="0" smtClean="0">
                <a:solidFill>
                  <a:schemeClr val="tx2"/>
                </a:solidFill>
              </a:rPr>
              <a:t> تبين </a:t>
            </a:r>
            <a:r>
              <a:rPr lang="ar-SA" sz="3600" b="1" dirty="0" smtClean="0">
                <a:solidFill>
                  <a:srgbClr val="000099"/>
                </a:solidFill>
              </a:rPr>
              <a:t>الماركسية</a:t>
            </a:r>
            <a:r>
              <a:rPr lang="ar-SA" sz="3600" b="1" dirty="0" smtClean="0">
                <a:solidFill>
                  <a:schemeClr val="tx2"/>
                </a:solidFill>
              </a:rPr>
              <a:t> أن اللون </a:t>
            </a:r>
            <a:r>
              <a:rPr lang="ar-SA" sz="3600" b="1" dirty="0">
                <a:solidFill>
                  <a:schemeClr val="tx2"/>
                </a:solidFill>
              </a:rPr>
              <a:t>والصوت والرائحة خصائص موضوعية للمادة مستقلة عن وعي الإنسان </a:t>
            </a:r>
            <a:r>
              <a:rPr lang="ar-SA" sz="3600" b="1" dirty="0" smtClean="0">
                <a:solidFill>
                  <a:schemeClr val="tx2"/>
                </a:solidFill>
              </a:rPr>
              <a:t>وحواسه، ثم إن إحساساتنا تستطيع أن تقدم لنا عنها انعكاسا صحيحا، فالإحساس هو الصلة المباشرة بين الوعي والعالم الخارجي.</a:t>
            </a:r>
          </a:p>
          <a:p>
            <a:pPr algn="just">
              <a:buFontTx/>
              <a:buChar char="-"/>
            </a:pPr>
            <a:r>
              <a:rPr lang="ar-SA" sz="3600" b="1" dirty="0" smtClean="0">
                <a:solidFill>
                  <a:schemeClr val="tx2"/>
                </a:solidFill>
              </a:rPr>
              <a:t>أما </a:t>
            </a:r>
            <a:r>
              <a:rPr lang="ar-SA" sz="3600" b="1" dirty="0" smtClean="0">
                <a:solidFill>
                  <a:srgbClr val="C00000"/>
                </a:solidFill>
              </a:rPr>
              <a:t>الدرجة الثانية</a:t>
            </a:r>
            <a:r>
              <a:rPr lang="ar-SA" sz="3600" b="1" dirty="0" smtClean="0">
                <a:solidFill>
                  <a:schemeClr val="tx2"/>
                </a:solidFill>
              </a:rPr>
              <a:t> فهي الدرجة العقلية أو درجة المفهوم، وهي تالية لمرحلة الإحساس، وتتمثل بالتجربة التي تفوق المعرفة الحسية السابقة للتجريد والتعميم والغور في عمق الأشياء التي لم تصل الحواس إلا إلى ظواهرها.</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44878798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buFontTx/>
              <a:buNone/>
            </a:pPr>
            <a:r>
              <a:rPr lang="ar-SA" b="1" dirty="0" smtClean="0">
                <a:solidFill>
                  <a:schemeClr val="tx2"/>
                </a:solidFill>
              </a:rPr>
              <a:t>- الدرجة العقلية تالية لمرحلة الإحساس</a:t>
            </a:r>
          </a:p>
          <a:p>
            <a:pPr>
              <a:buFontTx/>
              <a:buChar char="-"/>
            </a:pPr>
            <a:r>
              <a:rPr lang="ar-SA" b="1" dirty="0" smtClean="0">
                <a:solidFill>
                  <a:schemeClr val="tx2"/>
                </a:solidFill>
              </a:rPr>
              <a:t>لتلافي الإشكاليات النظريّة قال هؤلاء الفلاسفة:</a:t>
            </a:r>
          </a:p>
          <a:p>
            <a:pPr>
              <a:buFontTx/>
              <a:buChar char="-"/>
            </a:pPr>
            <a:r>
              <a:rPr lang="ar-SA" b="1" dirty="0" smtClean="0">
                <a:solidFill>
                  <a:schemeClr val="tx2"/>
                </a:solidFill>
              </a:rPr>
              <a:t>العقل في الدرجة العقلية ينطلق من مفاهيم تجريبية</a:t>
            </a:r>
          </a:p>
          <a:p>
            <a:pPr>
              <a:buFontTx/>
              <a:buChar char="-"/>
            </a:pPr>
            <a:r>
              <a:rPr lang="ar-SA" b="1" dirty="0" smtClean="0">
                <a:solidFill>
                  <a:schemeClr val="tx2"/>
                </a:solidFill>
              </a:rPr>
              <a:t>يجب أن تظل المعرفة في دائرة التطبيق الواقعي.</a:t>
            </a:r>
          </a:p>
          <a:p>
            <a:pPr algn="just">
              <a:buFontTx/>
              <a:buChar char="-"/>
            </a:pPr>
            <a:r>
              <a:rPr lang="ar-SA" b="1" dirty="0">
                <a:solidFill>
                  <a:srgbClr val="C00000"/>
                </a:solidFill>
              </a:rPr>
              <a:t>1-</a:t>
            </a:r>
            <a:r>
              <a:rPr lang="ar-SA" b="1" dirty="0">
                <a:solidFill>
                  <a:schemeClr val="tx2"/>
                </a:solidFill>
              </a:rPr>
              <a:t> كل ما في العقل مستمد من التجربة (كما بيّن التجريبيون) ونتج عن هذا قولهم:</a:t>
            </a:r>
          </a:p>
          <a:p>
            <a:pPr algn="just">
              <a:buFontTx/>
              <a:buChar char="-"/>
            </a:pPr>
            <a:r>
              <a:rPr lang="ar-SA" b="1" dirty="0">
                <a:solidFill>
                  <a:schemeClr val="tx2"/>
                </a:solidFill>
              </a:rPr>
              <a:t>إنّ مقولات المنطق هي خلاصة التّجربة الإنسانية في عملها في الواقع الموضوعي.</a:t>
            </a:r>
          </a:p>
          <a:p>
            <a:pPr algn="just">
              <a:buFontTx/>
              <a:buChar char="-"/>
            </a:pPr>
            <a:r>
              <a:rPr lang="ar-SA" b="1" dirty="0">
                <a:solidFill>
                  <a:srgbClr val="C00000"/>
                </a:solidFill>
              </a:rPr>
              <a:t>2-</a:t>
            </a:r>
            <a:r>
              <a:rPr lang="ar-SA" b="1" dirty="0">
                <a:solidFill>
                  <a:schemeClr val="tx2"/>
                </a:solidFill>
              </a:rPr>
              <a:t> ثمّ أضافوا لمنهجهم عنصرا جديدا قيّدوا به المعرفة في المجال الحسّي.</a:t>
            </a:r>
          </a:p>
          <a:p>
            <a:pPr>
              <a:buFontTx/>
              <a:buChar char="-"/>
            </a:pPr>
            <a:endParaRPr lang="ar-SA" b="1" dirty="0" smtClean="0">
              <a:solidFill>
                <a:schemeClr val="tx2"/>
              </a:solidFill>
            </a:endParaRPr>
          </a:p>
          <a:p>
            <a:pPr>
              <a:buFontTx/>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34059399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3600" b="1" dirty="0" smtClean="0">
                <a:solidFill>
                  <a:schemeClr val="tx2"/>
                </a:solidFill>
              </a:rPr>
              <a:t>الخلاصة: </a:t>
            </a:r>
            <a:r>
              <a:rPr lang="ar-SA" sz="3600" b="1" dirty="0" smtClean="0">
                <a:solidFill>
                  <a:srgbClr val="C00000"/>
                </a:solidFill>
              </a:rPr>
              <a:t>تبدأ المعرفة بالممارسة العملية، وبالممارسة العملية نكتسب معرفة نظرية، يجب بعدئذ أن نرجع من جديد إلى الممارسة العملية. فالممارسة العملية هي أساس المعرفة بجميع درجاتها. </a:t>
            </a:r>
          </a:p>
          <a:p>
            <a:pPr marL="0" indent="0" algn="just">
              <a:buNone/>
            </a:pPr>
            <a:r>
              <a:rPr lang="ar-SA" sz="3600" b="1" dirty="0" smtClean="0">
                <a:solidFill>
                  <a:schemeClr val="tx2"/>
                </a:solidFill>
              </a:rPr>
              <a:t>	وبهذا يتّضح أن هذه النزعة التّجريبية متمثلة بالاتجاه الماركسي تتخذ في المعرفة بعدا أكبر من النزعة السابقة التي تمثلها وضعية آير لأنها بارتقائها إلى الدرجة العقلية تحقق معرفة تنبئية تعميمية من خلال الارتكاز على المبادئ العامة الموثوقة الصدق.</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50602792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4800" b="1" dirty="0" smtClean="0">
                <a:solidFill>
                  <a:srgbClr val="FF0000"/>
                </a:solidFill>
              </a:rPr>
              <a:t>3- الاستقراء والعلية</a:t>
            </a:r>
          </a:p>
          <a:p>
            <a:pPr algn="just">
              <a:buFontTx/>
              <a:buChar char="-"/>
            </a:pPr>
            <a:r>
              <a:rPr lang="ar-SA" b="1" dirty="0" smtClean="0"/>
              <a:t>الاستقراء هو المنهج التجريبي الذي يعتمد عليه العالم في مجال الطبيعة لتحقيق المعرفة عبر التدرج من الجزئيات إلى الكليات.</a:t>
            </a:r>
          </a:p>
          <a:p>
            <a:pPr algn="just">
              <a:buFontTx/>
              <a:buChar char="-"/>
            </a:pPr>
            <a:r>
              <a:rPr lang="ar-SA" b="1" dirty="0" smtClean="0"/>
              <a:t>ولكن مشكلة في بنية الاستقراء قامت أمام التجريبيين الذين رفضوا القول بأي مبدإ قبلي غير مستمد من التجربة حينما واجهوا سؤالا محرجا هو: </a:t>
            </a:r>
            <a:r>
              <a:rPr lang="ar-SA" b="1" dirty="0" smtClean="0">
                <a:solidFill>
                  <a:srgbClr val="000099"/>
                </a:solidFill>
              </a:rPr>
              <a:t>كيف يجوز الانتقال من مجموعة من الأمثلة الجزئية إلى حكم عام لا ينطبق عليها فقط بل ينسحب على غيرها أيضا</a:t>
            </a:r>
            <a:r>
              <a:rPr lang="ar-SA" b="1" dirty="0" smtClean="0"/>
              <a:t>. </a:t>
            </a:r>
          </a:p>
          <a:p>
            <a:pPr algn="just">
              <a:buFontTx/>
              <a:buChar char="-"/>
            </a:pPr>
            <a:r>
              <a:rPr lang="ar-SA" b="1" dirty="0" smtClean="0"/>
              <a:t>لحلّ هذا الإشكال لجأ العقليون إلى مبدأ العلية.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14024136"/>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b="1" dirty="0"/>
              <a:t>أما التجريبيون فاختلفوا إلى جملة من الاتجاهات</a:t>
            </a:r>
            <a:r>
              <a:rPr lang="ar-SA" b="1" dirty="0">
                <a:solidFill>
                  <a:srgbClr val="000099"/>
                </a:solidFill>
              </a:rPr>
              <a:t>:</a:t>
            </a:r>
          </a:p>
          <a:p>
            <a:pPr algn="just">
              <a:buFontTx/>
              <a:buChar char="-"/>
            </a:pPr>
            <a:r>
              <a:rPr lang="ar-SA" b="1" dirty="0" smtClean="0">
                <a:solidFill>
                  <a:srgbClr val="000099"/>
                </a:solidFill>
              </a:rPr>
              <a:t>1- اتجاه جون ستيوارت ميل: الاستقراء يفضي إلى نتائج يقينية وعوّل على مبدأ السببية.</a:t>
            </a:r>
          </a:p>
          <a:p>
            <a:pPr algn="just">
              <a:buFontTx/>
              <a:buChar char="-"/>
            </a:pPr>
            <a:r>
              <a:rPr lang="ar-SA" b="1" dirty="0" smtClean="0">
                <a:solidFill>
                  <a:schemeClr val="tx2"/>
                </a:solidFill>
              </a:rPr>
              <a:t>مبدأ الاطّراد يعني أنّ الحالات المتماثلة تؤدي إلى نتائج متماثلة.</a:t>
            </a:r>
          </a:p>
          <a:p>
            <a:pPr algn="just">
              <a:buFontTx/>
              <a:buChar char="-"/>
            </a:pPr>
            <a:r>
              <a:rPr lang="ar-SA" b="1" dirty="0" smtClean="0">
                <a:solidFill>
                  <a:schemeClr val="tx2"/>
                </a:solidFill>
              </a:rPr>
              <a:t>اتجهت النظرية الماركسية في المعرفة هذا الاتجاه</a:t>
            </a:r>
          </a:p>
          <a:p>
            <a:pPr algn="just">
              <a:buFontTx/>
              <a:buChar char="-"/>
            </a:pPr>
            <a:r>
              <a:rPr lang="ar-SA" b="1" dirty="0">
                <a:solidFill>
                  <a:srgbClr val="000099"/>
                </a:solidFill>
              </a:rPr>
              <a:t>2- يرى أن المعرفة لا بد أن تقوم على قضايا ضرورية الصدق. </a:t>
            </a:r>
          </a:p>
          <a:p>
            <a:pPr algn="just">
              <a:buFontTx/>
              <a:buChar char="-"/>
            </a:pPr>
            <a:r>
              <a:rPr lang="ar-SA" b="1" dirty="0">
                <a:solidFill>
                  <a:schemeClr val="tx2"/>
                </a:solidFill>
              </a:rPr>
              <a:t>والتجربة الاستقرائية تساعد على زيادة الاحتمال دون اليقين القطعي. وهذا مذهب الوضعية المنطقية والفلسفة العلمية. </a:t>
            </a:r>
          </a:p>
          <a:p>
            <a:pPr algn="just">
              <a:buFontTx/>
              <a:buChar char="-"/>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14546724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4800" b="1" dirty="0">
                <a:solidFill>
                  <a:srgbClr val="000099"/>
                </a:solidFill>
              </a:rPr>
              <a:t>3</a:t>
            </a:r>
            <a:r>
              <a:rPr lang="ar-SA" sz="4800" b="1" dirty="0" smtClean="0">
                <a:solidFill>
                  <a:srgbClr val="000099"/>
                </a:solidFill>
              </a:rPr>
              <a:t>-</a:t>
            </a:r>
            <a:r>
              <a:rPr lang="ar-SA" sz="4800" b="1" dirty="0" smtClean="0">
                <a:solidFill>
                  <a:schemeClr val="tx2"/>
                </a:solidFill>
              </a:rPr>
              <a:t> يجرد الاستقراء من أية قيمة موضوعية ويفسر العلية بالعادة. </a:t>
            </a:r>
            <a:r>
              <a:rPr lang="ar-SA" sz="4800" b="1" dirty="0" smtClean="0">
                <a:solidFill>
                  <a:srgbClr val="000099"/>
                </a:solidFill>
              </a:rPr>
              <a:t>اتجاه </a:t>
            </a:r>
            <a:r>
              <a:rPr lang="ar-SA" sz="4800" b="1" dirty="0" err="1" smtClean="0">
                <a:solidFill>
                  <a:srgbClr val="000099"/>
                </a:solidFill>
              </a:rPr>
              <a:t>دايفد</a:t>
            </a:r>
            <a:r>
              <a:rPr lang="ar-SA" sz="4800" b="1" dirty="0" smtClean="0">
                <a:solidFill>
                  <a:srgbClr val="000099"/>
                </a:solidFill>
              </a:rPr>
              <a:t> هيوم</a:t>
            </a:r>
            <a:r>
              <a:rPr lang="ar-SA" sz="4800" b="1" dirty="0" smtClean="0">
                <a:solidFill>
                  <a:schemeClr val="tx2"/>
                </a:solidFill>
              </a:rPr>
              <a:t>. وأيدته </a:t>
            </a:r>
            <a:r>
              <a:rPr lang="ar-SA" sz="4800" b="1" dirty="0" smtClean="0">
                <a:solidFill>
                  <a:srgbClr val="000099"/>
                </a:solidFill>
              </a:rPr>
              <a:t>السلوكية من علم النفس</a:t>
            </a:r>
            <a:r>
              <a:rPr lang="ar-SA" sz="4800" b="1" dirty="0" smtClean="0">
                <a:solidFill>
                  <a:schemeClr val="tx2"/>
                </a:solidFill>
              </a:rPr>
              <a:t>.</a:t>
            </a:r>
          </a:p>
          <a:p>
            <a:pPr algn="just">
              <a:buFontTx/>
              <a:buChar char="-"/>
            </a:pPr>
            <a:r>
              <a:rPr lang="ar-SA" sz="4800" b="1" dirty="0" smtClean="0">
                <a:solidFill>
                  <a:schemeClr val="tx2"/>
                </a:solidFill>
              </a:rPr>
              <a:t>ولكن انتهى هذا المنهج إلى الشك. </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5566079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6000" b="1" dirty="0" smtClean="0">
                <a:solidFill>
                  <a:srgbClr val="FF0000"/>
                </a:solidFill>
              </a:rPr>
              <a:t>4- الميتافيزيقا والأخلاق</a:t>
            </a:r>
          </a:p>
          <a:p>
            <a:pPr algn="just">
              <a:buFontTx/>
              <a:buChar char="-"/>
            </a:pPr>
            <a:r>
              <a:rPr lang="ar-SA" sz="3600" b="1" dirty="0" smtClean="0">
                <a:solidFill>
                  <a:schemeClr val="tx2"/>
                </a:solidFill>
              </a:rPr>
              <a:t>رفض التجريبيون الميتافيزيقا لأن مصدر المعرفة عندهم </a:t>
            </a:r>
            <a:r>
              <a:rPr lang="ar-SA" sz="3600" b="1" dirty="0" smtClean="0">
                <a:solidFill>
                  <a:srgbClr val="C0821C"/>
                </a:solidFill>
              </a:rPr>
              <a:t>الحس والتجربة.</a:t>
            </a:r>
          </a:p>
          <a:p>
            <a:pPr algn="just">
              <a:buFontTx/>
              <a:buChar char="-"/>
            </a:pPr>
            <a:r>
              <a:rPr lang="ar-SA" sz="3600" b="1" dirty="0" smtClean="0">
                <a:solidFill>
                  <a:schemeClr val="tx2"/>
                </a:solidFill>
              </a:rPr>
              <a:t>التفكير الميتافيزيقي هو </a:t>
            </a:r>
            <a:r>
              <a:rPr lang="ar-SA" sz="3600" b="1" dirty="0" smtClean="0">
                <a:solidFill>
                  <a:srgbClr val="000099"/>
                </a:solidFill>
              </a:rPr>
              <a:t>مجرد مرحلة عند أوقست كونت </a:t>
            </a:r>
            <a:r>
              <a:rPr lang="ar-SA" sz="3600" b="1" dirty="0" smtClean="0">
                <a:solidFill>
                  <a:schemeClr val="tx2"/>
                </a:solidFill>
              </a:rPr>
              <a:t>تجاوزها الانسان الى </a:t>
            </a:r>
            <a:r>
              <a:rPr lang="ar-SA" sz="3600" b="1" dirty="0" smtClean="0">
                <a:solidFill>
                  <a:srgbClr val="00B050"/>
                </a:solidFill>
              </a:rPr>
              <a:t>المرحلة الوضعية.</a:t>
            </a:r>
          </a:p>
          <a:p>
            <a:pPr algn="just">
              <a:buFontTx/>
              <a:buChar char="-"/>
            </a:pPr>
            <a:r>
              <a:rPr lang="ar-SA" sz="3600" b="1" dirty="0" smtClean="0">
                <a:solidFill>
                  <a:srgbClr val="00B050"/>
                </a:solidFill>
              </a:rPr>
              <a:t>الوضعية المنطقية</a:t>
            </a:r>
            <a:r>
              <a:rPr lang="ar-SA" sz="3600" b="1" dirty="0" smtClean="0">
                <a:solidFill>
                  <a:schemeClr val="tx2"/>
                </a:solidFill>
              </a:rPr>
              <a:t> تبرز في الميدان الفلسفي على أنها نفي للميتافيزيقا. </a:t>
            </a:r>
          </a:p>
          <a:p>
            <a:pPr algn="just">
              <a:buFontTx/>
              <a:buChar char="-"/>
            </a:pPr>
            <a:r>
              <a:rPr lang="ar-SA" sz="3600" b="1" dirty="0" smtClean="0">
                <a:solidFill>
                  <a:schemeClr val="tx2"/>
                </a:solidFill>
              </a:rPr>
              <a:t>والمعرفة محصورة بالمجال الوضعي.</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09932835"/>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b="1" dirty="0" smtClean="0">
                <a:solidFill>
                  <a:schemeClr val="tx2"/>
                </a:solidFill>
              </a:rPr>
              <a:t>وهم يختلفون في منهج نقدها:</a:t>
            </a:r>
          </a:p>
          <a:p>
            <a:pPr algn="just">
              <a:buFontTx/>
              <a:buChar char="-"/>
            </a:pPr>
            <a:r>
              <a:rPr lang="ar-SA" b="1" dirty="0" smtClean="0">
                <a:solidFill>
                  <a:schemeClr val="tx2"/>
                </a:solidFill>
              </a:rPr>
              <a:t>1- </a:t>
            </a:r>
            <a:r>
              <a:rPr lang="ar-SA" b="1" dirty="0" smtClean="0">
                <a:solidFill>
                  <a:srgbClr val="00B050"/>
                </a:solidFill>
              </a:rPr>
              <a:t>كونت</a:t>
            </a:r>
            <a:r>
              <a:rPr lang="ar-SA" b="1" dirty="0" smtClean="0">
                <a:solidFill>
                  <a:schemeClr val="tx2"/>
                </a:solidFill>
              </a:rPr>
              <a:t> يعتبرها فقدت مبرر وجودها</a:t>
            </a:r>
          </a:p>
          <a:p>
            <a:pPr algn="just">
              <a:buFontTx/>
              <a:buChar char="-"/>
            </a:pPr>
            <a:r>
              <a:rPr lang="ar-SA" b="1" dirty="0" smtClean="0">
                <a:solidFill>
                  <a:schemeClr val="tx2"/>
                </a:solidFill>
              </a:rPr>
              <a:t>2- </a:t>
            </a:r>
            <a:r>
              <a:rPr lang="ar-SA" b="1" dirty="0" err="1" smtClean="0">
                <a:solidFill>
                  <a:srgbClr val="7030A0"/>
                </a:solidFill>
              </a:rPr>
              <a:t>الوضعيون</a:t>
            </a:r>
            <a:r>
              <a:rPr lang="ar-SA" b="1" dirty="0" smtClean="0">
                <a:solidFill>
                  <a:srgbClr val="7030A0"/>
                </a:solidFill>
              </a:rPr>
              <a:t> المناطقة</a:t>
            </a:r>
            <a:r>
              <a:rPr lang="ar-SA" b="1" dirty="0" smtClean="0">
                <a:solidFill>
                  <a:schemeClr val="tx2"/>
                </a:solidFill>
              </a:rPr>
              <a:t> يعتبرونها خالية من المعنى</a:t>
            </a:r>
          </a:p>
          <a:p>
            <a:pPr algn="just">
              <a:buFontTx/>
              <a:buChar char="-"/>
            </a:pPr>
            <a:r>
              <a:rPr lang="ar-SA" b="1" dirty="0" smtClean="0">
                <a:solidFill>
                  <a:schemeClr val="tx2"/>
                </a:solidFill>
              </a:rPr>
              <a:t>3- </a:t>
            </a:r>
            <a:r>
              <a:rPr lang="ar-SA" b="1" dirty="0" smtClean="0">
                <a:solidFill>
                  <a:srgbClr val="00B050"/>
                </a:solidFill>
              </a:rPr>
              <a:t>الماركسية</a:t>
            </a:r>
            <a:r>
              <a:rPr lang="ar-SA" b="1" dirty="0" smtClean="0">
                <a:solidFill>
                  <a:schemeClr val="tx2"/>
                </a:solidFill>
              </a:rPr>
              <a:t> تعتبر المادة هي أساس الوجود وتنفي الميتافيزيقا على الأساس الذي أقامت عليه منهجها في المعرفة.</a:t>
            </a:r>
          </a:p>
          <a:p>
            <a:pPr algn="just">
              <a:buFontTx/>
              <a:buChar char="-"/>
            </a:pPr>
            <a:r>
              <a:rPr lang="ar-SA" b="1" dirty="0" smtClean="0">
                <a:solidFill>
                  <a:schemeClr val="tx2"/>
                </a:solidFill>
              </a:rPr>
              <a:t>وذهبت الماركسية إلى أن </a:t>
            </a:r>
            <a:r>
              <a:rPr lang="ar-SA" b="1" dirty="0" smtClean="0">
                <a:solidFill>
                  <a:srgbClr val="00B050"/>
                </a:solidFill>
              </a:rPr>
              <a:t>مهمة العقل هي تغيير العالم لا تفسيره،</a:t>
            </a:r>
            <a:r>
              <a:rPr lang="ar-SA" b="1" dirty="0" smtClean="0">
                <a:solidFill>
                  <a:schemeClr val="tx2"/>
                </a:solidFill>
              </a:rPr>
              <a:t> وبهذا فهم يقتربون من منظور كونت للميتافيزيقا واللاهوت.</a:t>
            </a:r>
          </a:p>
          <a:p>
            <a:pPr algn="just">
              <a:buFontTx/>
              <a:buChar char="-"/>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76318893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b="1" dirty="0" smtClean="0">
                <a:solidFill>
                  <a:schemeClr val="tx2"/>
                </a:solidFill>
              </a:rPr>
              <a:t>اختلف التجريبيون أيضا في </a:t>
            </a:r>
            <a:r>
              <a:rPr lang="ar-SA" b="1" dirty="0" smtClean="0">
                <a:solidFill>
                  <a:srgbClr val="00B050"/>
                </a:solidFill>
              </a:rPr>
              <a:t>الأخلاق</a:t>
            </a:r>
            <a:r>
              <a:rPr lang="ar-SA" b="1" dirty="0" smtClean="0">
                <a:solidFill>
                  <a:schemeClr val="tx2"/>
                </a:solidFill>
              </a:rPr>
              <a:t> بعد رفضهم لأي نوع من الأخلاق المتعالية أو أية محاولة لإقامة عالم للقيم أعلى من عالم الخبرة والتجربة الحسية، </a:t>
            </a:r>
            <a:r>
              <a:rPr lang="ar-SA" b="1" dirty="0" smtClean="0">
                <a:solidFill>
                  <a:srgbClr val="7030A0"/>
                </a:solidFill>
              </a:rPr>
              <a:t>فليس هناك ضرورة عقلية فيما يتعلق بأصول الفضائل والرذائل،</a:t>
            </a:r>
            <a:r>
              <a:rPr lang="ar-SA" b="1" dirty="0" smtClean="0">
                <a:solidFill>
                  <a:schemeClr val="tx2"/>
                </a:solidFill>
              </a:rPr>
              <a:t> ولكنهم اختلفوا في تفسير القيم الخلقية الموجودة بصفتها سلوكا اجتماعيا ضروري البقاء :</a:t>
            </a:r>
          </a:p>
          <a:p>
            <a:pPr algn="just">
              <a:buFontTx/>
              <a:buChar char="-"/>
            </a:pPr>
            <a:r>
              <a:rPr lang="ar-SA" b="1" dirty="0" smtClean="0">
                <a:solidFill>
                  <a:srgbClr val="FF0000"/>
                </a:solidFill>
              </a:rPr>
              <a:t>هيوم</a:t>
            </a:r>
            <a:r>
              <a:rPr lang="ar-SA" b="1" dirty="0" smtClean="0">
                <a:solidFill>
                  <a:schemeClr val="tx2"/>
                </a:solidFill>
              </a:rPr>
              <a:t> انتقد المذهب العقلي في الأخلاق ثم سلّم نفسه لوحي القلب والعاطفة ليستمد منها الأخلاق التي أساسها التعاطف والانسانية التي تحملنا على محبة الخير للناس جميعا. وبهذا يكون قد أبعد مجال الأخلاق عن المعرفة.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1805539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Char char="-"/>
            </a:pPr>
            <a:r>
              <a:rPr lang="ar-SA" b="1" dirty="0" smtClean="0">
                <a:solidFill>
                  <a:schemeClr val="tx2"/>
                </a:solidFill>
              </a:rPr>
              <a:t>أما </a:t>
            </a:r>
            <a:r>
              <a:rPr lang="ar-SA" b="1" dirty="0" smtClean="0">
                <a:solidFill>
                  <a:srgbClr val="FF0000"/>
                </a:solidFill>
              </a:rPr>
              <a:t>الوضعيون</a:t>
            </a:r>
            <a:r>
              <a:rPr lang="ar-SA" b="1" dirty="0" smtClean="0">
                <a:solidFill>
                  <a:schemeClr val="tx2"/>
                </a:solidFill>
              </a:rPr>
              <a:t> فقد ردوا </a:t>
            </a:r>
            <a:r>
              <a:rPr lang="ar-SA" b="1" dirty="0">
                <a:solidFill>
                  <a:schemeClr val="tx2"/>
                </a:solidFill>
              </a:rPr>
              <a:t>الأخلاق إلى المجال </a:t>
            </a:r>
            <a:r>
              <a:rPr lang="ar-SA" b="1" dirty="0" smtClean="0">
                <a:solidFill>
                  <a:schemeClr val="tx2"/>
                </a:solidFill>
              </a:rPr>
              <a:t>التجريبي وسعوا إلى إقامتها على الملاحظة، </a:t>
            </a:r>
            <a:r>
              <a:rPr lang="ar-SA" b="1" dirty="0" smtClean="0">
                <a:solidFill>
                  <a:srgbClr val="00B050"/>
                </a:solidFill>
              </a:rPr>
              <a:t>ودرسوا سلوك الإنسان كما هو موجود بالفعل لا كما يجب أن يكون</a:t>
            </a:r>
            <a:r>
              <a:rPr lang="ar-SA" b="1" dirty="0" smtClean="0">
                <a:solidFill>
                  <a:schemeClr val="tx2"/>
                </a:solidFill>
              </a:rPr>
              <a:t>. </a:t>
            </a:r>
          </a:p>
          <a:p>
            <a:pPr algn="just">
              <a:buFontTx/>
              <a:buChar char="-"/>
            </a:pPr>
            <a:r>
              <a:rPr lang="ar-SA" b="1" dirty="0" smtClean="0">
                <a:solidFill>
                  <a:schemeClr val="tx2"/>
                </a:solidFill>
              </a:rPr>
              <a:t>ويشترك مع هذا الاتجاه في جانبه الاجتماعي </a:t>
            </a:r>
            <a:r>
              <a:rPr lang="ar-SA" b="1" dirty="0" smtClean="0">
                <a:solidFill>
                  <a:srgbClr val="FF0000"/>
                </a:solidFill>
              </a:rPr>
              <a:t>الاتجاه</a:t>
            </a:r>
            <a:r>
              <a:rPr lang="ar-SA" b="1" dirty="0" smtClean="0">
                <a:solidFill>
                  <a:schemeClr val="tx2"/>
                </a:solidFill>
              </a:rPr>
              <a:t> </a:t>
            </a:r>
            <a:r>
              <a:rPr lang="ar-SA" b="1" dirty="0" smtClean="0">
                <a:solidFill>
                  <a:srgbClr val="FF0000"/>
                </a:solidFill>
              </a:rPr>
              <a:t>الماركسي</a:t>
            </a:r>
            <a:r>
              <a:rPr lang="ar-SA" b="1" dirty="0" smtClean="0">
                <a:solidFill>
                  <a:schemeClr val="tx2"/>
                </a:solidFill>
              </a:rPr>
              <a:t> في نظرته للاخلاق لكنه يحصرها في الجانب الاقتصادي.</a:t>
            </a:r>
            <a:endParaRPr lang="ar-SA" b="1" dirty="0">
              <a:solidFill>
                <a:schemeClr val="tx2"/>
              </a:solidFill>
            </a:endParaRPr>
          </a:p>
          <a:p>
            <a:pPr algn="just">
              <a:buFontTx/>
              <a:buChar char="-"/>
            </a:pPr>
            <a:r>
              <a:rPr lang="ar-SA" b="1" dirty="0" smtClean="0">
                <a:solidFill>
                  <a:schemeClr val="tx2"/>
                </a:solidFill>
              </a:rPr>
              <a:t>فالأخلاق عند الماركسيين</a:t>
            </a:r>
            <a:r>
              <a:rPr lang="ar-SA" b="1" dirty="0" smtClean="0">
                <a:solidFill>
                  <a:srgbClr val="7030A0"/>
                </a:solidFill>
              </a:rPr>
              <a:t>: ليس فيها شيء مطلق وليست أولية عند الإنسان، ولكنها صيغ عملية يتبادلها الناس نتيجة إملاء الأوضاع الاقتصادية في مرحلة من مراحل التاريخ، ومن هنا فهي متغيرة بتغير الأوضاع الاقتصادية والمادية </a:t>
            </a:r>
            <a:r>
              <a:rPr lang="ar-SA" b="1" dirty="0" smtClean="0">
                <a:solidFill>
                  <a:schemeClr val="tx2"/>
                </a:solidFill>
              </a:rPr>
              <a:t>لأي</a:t>
            </a:r>
            <a:endParaRPr lang="ar-SA" b="1" dirty="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2992246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1000"/>
                                        <p:tgtEl>
                                          <p:spTgt spid="194563">
                                            <p:txEl>
                                              <p:pRg st="0" end="0"/>
                                            </p:txEl>
                                          </p:spTgt>
                                        </p:tgtEl>
                                      </p:cBhvr>
                                    </p:animEffect>
                                    <p:anim calcmode="lin" valueType="num">
                                      <p:cBhvr>
                                        <p:cTn id="8" dur="10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5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Effect transition="in" filter="fade">
                                      <p:cBhvr>
                                        <p:cTn id="14" dur="1000"/>
                                        <p:tgtEl>
                                          <p:spTgt spid="194563">
                                            <p:txEl>
                                              <p:pRg st="1" end="1"/>
                                            </p:txEl>
                                          </p:spTgt>
                                        </p:tgtEl>
                                      </p:cBhvr>
                                    </p:animEffect>
                                    <p:anim calcmode="lin" valueType="num">
                                      <p:cBhvr>
                                        <p:cTn id="15" dur="10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4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Effect transition="in" filter="fade">
                                      <p:cBhvr>
                                        <p:cTn id="21" dur="1000"/>
                                        <p:tgtEl>
                                          <p:spTgt spid="194563">
                                            <p:txEl>
                                              <p:pRg st="2" end="2"/>
                                            </p:txEl>
                                          </p:spTgt>
                                        </p:tgtEl>
                                      </p:cBhvr>
                                    </p:animEffect>
                                    <p:anim calcmode="lin" valueType="num">
                                      <p:cBhvr>
                                        <p:cTn id="22" dur="10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456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4400" b="1" dirty="0" smtClean="0">
                <a:solidFill>
                  <a:schemeClr val="tx2"/>
                </a:solidFill>
              </a:rPr>
              <a:t>مجتمع، ولكل مرحلة من مراحل التاريخ.</a:t>
            </a:r>
          </a:p>
          <a:p>
            <a:pPr algn="just">
              <a:buFontTx/>
              <a:buChar char="-"/>
            </a:pPr>
            <a:r>
              <a:rPr lang="ar-SA" sz="4400" b="1" dirty="0" smtClean="0">
                <a:solidFill>
                  <a:schemeClr val="tx2"/>
                </a:solidFill>
              </a:rPr>
              <a:t>أما </a:t>
            </a:r>
            <a:r>
              <a:rPr lang="ar-SA" sz="4400" b="1" dirty="0" smtClean="0">
                <a:solidFill>
                  <a:srgbClr val="7030A0"/>
                </a:solidFill>
              </a:rPr>
              <a:t>المناطقة </a:t>
            </a:r>
            <a:r>
              <a:rPr lang="ar-SA" sz="4400" b="1" dirty="0">
                <a:solidFill>
                  <a:srgbClr val="7030A0"/>
                </a:solidFill>
              </a:rPr>
              <a:t>الوضعيون </a:t>
            </a:r>
            <a:r>
              <a:rPr lang="ar-SA" sz="4400" b="1" dirty="0" smtClean="0">
                <a:solidFill>
                  <a:schemeClr val="tx2"/>
                </a:solidFill>
              </a:rPr>
              <a:t>فقالوا </a:t>
            </a:r>
            <a:r>
              <a:rPr lang="ar-SA" sz="4400" b="1" dirty="0">
                <a:solidFill>
                  <a:schemeClr val="tx2"/>
                </a:solidFill>
              </a:rPr>
              <a:t>إن البديهيات الأخلاقية ليست حقائق ضرورية.</a:t>
            </a:r>
          </a:p>
          <a:p>
            <a:pPr algn="just">
              <a:buFontTx/>
              <a:buChar char="-"/>
            </a:pPr>
            <a:r>
              <a:rPr lang="ar-SA" sz="4400" b="1" dirty="0">
                <a:solidFill>
                  <a:srgbClr val="FF0000"/>
                </a:solidFill>
              </a:rPr>
              <a:t>وبذلك فلا توجد أية قيمة معرفية </a:t>
            </a:r>
            <a:r>
              <a:rPr lang="ar-SA" sz="4400" b="1" dirty="0" smtClean="0">
                <a:solidFill>
                  <a:srgbClr val="FF0000"/>
                </a:solidFill>
              </a:rPr>
              <a:t>للأخلاق تماما كالميتافيزيقا</a:t>
            </a:r>
            <a:r>
              <a:rPr lang="ar-SA" sz="4400" b="1" dirty="0" smtClean="0">
                <a:solidFill>
                  <a:schemeClr val="tx2"/>
                </a:solidFill>
              </a:rPr>
              <a:t>. </a:t>
            </a:r>
            <a:endParaRPr lang="ar-SA" sz="4400" b="1" dirty="0">
              <a:solidFill>
                <a:schemeClr val="tx2"/>
              </a:solidFill>
            </a:endParaRPr>
          </a:p>
          <a:p>
            <a:pPr marL="0" indent="0">
              <a:buNone/>
            </a:pPr>
            <a:endParaRPr lang="ar-SA"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29179140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a:solidFill>
                  <a:schemeClr val="tx2"/>
                </a:solidFill>
              </a:rPr>
              <a:t>تمت المحاضرة الثانية </a:t>
            </a:r>
            <a:r>
              <a:rPr lang="ar-SA" sz="4000" b="1" dirty="0" smtClean="0">
                <a:solidFill>
                  <a:schemeClr val="tx2"/>
                </a:solidFill>
              </a:rPr>
              <a:t>عشرة 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428758322"/>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11247</TotalTime>
  <Words>1261</Words>
  <Application>Microsoft Office PowerPoint</Application>
  <PresentationFormat>عرض على الشاشة (3:4)‏</PresentationFormat>
  <Paragraphs>124</Paragraphs>
  <Slides>25</Slides>
  <Notes>19</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343</cp:revision>
  <dcterms:created xsi:type="dcterms:W3CDTF">2007-02-01T07:37:04Z</dcterms:created>
  <dcterms:modified xsi:type="dcterms:W3CDTF">2016-04-18T20:05:53Z</dcterms:modified>
</cp:coreProperties>
</file>