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18"/>
  </p:notesMasterIdLst>
  <p:sldIdLst>
    <p:sldId id="444" r:id="rId3"/>
    <p:sldId id="445" r:id="rId4"/>
    <p:sldId id="446" r:id="rId5"/>
    <p:sldId id="373" r:id="rId6"/>
    <p:sldId id="447" r:id="rId7"/>
    <p:sldId id="448" r:id="rId8"/>
    <p:sldId id="449" r:id="rId9"/>
    <p:sldId id="450" r:id="rId10"/>
    <p:sldId id="433" r:id="rId11"/>
    <p:sldId id="435" r:id="rId12"/>
    <p:sldId id="436" r:id="rId13"/>
    <p:sldId id="437" r:id="rId14"/>
    <p:sldId id="438" r:id="rId15"/>
    <p:sldId id="439" r:id="rId16"/>
    <p:sldId id="451" r:id="rId17"/>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0821C"/>
    <a:srgbClr val="000099"/>
    <a:srgbClr val="E7B057"/>
    <a:srgbClr val="FF0000"/>
    <a:srgbClr val="33CCFF"/>
    <a:srgbClr val="FBE93B"/>
    <a:srgbClr val="D4D4CA"/>
    <a:srgbClr val="CDA307"/>
    <a:srgbClr val="99A10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31" autoAdjust="0"/>
    <p:restoredTop sz="94667" autoAdjust="0"/>
  </p:normalViewPr>
  <p:slideViewPr>
    <p:cSldViewPr>
      <p:cViewPr>
        <p:scale>
          <a:sx n="70" d="100"/>
          <a:sy n="70" d="100"/>
        </p:scale>
        <p:origin x="-1374" y="-72"/>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12-07-1437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 xmlns:p14="http://schemas.microsoft.com/office/powerpoint/2010/main"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 xmlns:p14="http://schemas.microsoft.com/office/powerpoint/2010/main" val="63596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10</a:t>
            </a:fld>
            <a:endParaRPr lang="ar-TN"/>
          </a:p>
        </p:txBody>
      </p:sp>
    </p:spTree>
    <p:extLst>
      <p:ext uri="{BB962C8B-B14F-4D97-AF65-F5344CB8AC3E}">
        <p14:creationId xmlns="" xmlns:p14="http://schemas.microsoft.com/office/powerpoint/2010/main" val="1938563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11</a:t>
            </a:fld>
            <a:endParaRPr lang="ar-TN"/>
          </a:p>
        </p:txBody>
      </p:sp>
    </p:spTree>
    <p:extLst>
      <p:ext uri="{BB962C8B-B14F-4D97-AF65-F5344CB8AC3E}">
        <p14:creationId xmlns="" xmlns:p14="http://schemas.microsoft.com/office/powerpoint/2010/main" val="1187284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12</a:t>
            </a:fld>
            <a:endParaRPr lang="ar-TN"/>
          </a:p>
        </p:txBody>
      </p:sp>
    </p:spTree>
    <p:extLst>
      <p:ext uri="{BB962C8B-B14F-4D97-AF65-F5344CB8AC3E}">
        <p14:creationId xmlns="" xmlns:p14="http://schemas.microsoft.com/office/powerpoint/2010/main" val="1942408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13</a:t>
            </a:fld>
            <a:endParaRPr lang="ar-TN"/>
          </a:p>
        </p:txBody>
      </p:sp>
    </p:spTree>
    <p:extLst>
      <p:ext uri="{BB962C8B-B14F-4D97-AF65-F5344CB8AC3E}">
        <p14:creationId xmlns="" xmlns:p14="http://schemas.microsoft.com/office/powerpoint/2010/main" val="4000674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14</a:t>
            </a:fld>
            <a:endParaRPr lang="ar-TN"/>
          </a:p>
        </p:txBody>
      </p:sp>
    </p:spTree>
    <p:extLst>
      <p:ext uri="{BB962C8B-B14F-4D97-AF65-F5344CB8AC3E}">
        <p14:creationId xmlns="" xmlns:p14="http://schemas.microsoft.com/office/powerpoint/2010/main" val="1319343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الثالثة عشرة</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990262937"/>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a:solidFill>
                  <a:srgbClr val="FF0000"/>
                </a:solidFill>
              </a:rPr>
              <a:t>مواضيع المحاضرة </a:t>
            </a:r>
            <a:r>
              <a:rPr lang="ar-SA" sz="5400" b="1" dirty="0" smtClean="0">
                <a:solidFill>
                  <a:srgbClr val="FF0000"/>
                </a:solidFill>
              </a:rPr>
              <a:t>الثالثة </a:t>
            </a:r>
            <a:r>
              <a:rPr lang="ar-SA" sz="5400" b="1" dirty="0">
                <a:solidFill>
                  <a:srgbClr val="FF0000"/>
                </a:solidFill>
              </a:rPr>
              <a:t>عشرة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792566330"/>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marL="0" indent="0" algn="just">
              <a:buNone/>
            </a:pPr>
            <a:r>
              <a:rPr lang="ar-SA" sz="5400" b="1" dirty="0"/>
              <a:t>موقف الإسلام من الاتجاه التجريبي: تمهيد، </a:t>
            </a:r>
            <a:endParaRPr lang="ar-SA" sz="5400" b="1" dirty="0" smtClean="0"/>
          </a:p>
          <a:p>
            <a:pPr marL="0" indent="0" algn="just">
              <a:buNone/>
            </a:pPr>
            <a:r>
              <a:rPr lang="ar-SA" sz="5400" b="1" dirty="0" smtClean="0"/>
              <a:t>توجيه </a:t>
            </a:r>
            <a:r>
              <a:rPr lang="ar-SA" sz="5400" b="1" dirty="0"/>
              <a:t>الإسلام في المجال التجريبي: </a:t>
            </a:r>
            <a:endParaRPr lang="ar-SA" sz="5400" b="1" dirty="0" smtClean="0"/>
          </a:p>
          <a:p>
            <a:pPr marL="0" indent="0" algn="just">
              <a:buNone/>
            </a:pPr>
            <a:r>
              <a:rPr lang="ar-SA" sz="5400" b="1" dirty="0" smtClean="0"/>
              <a:t>1- </a:t>
            </a:r>
            <a:r>
              <a:rPr lang="ar-SA" sz="5400" b="1" dirty="0"/>
              <a:t>الاهتمام بالجانب الحسي</a:t>
            </a:r>
            <a:r>
              <a:rPr lang="ar-SA" sz="5400" b="1" dirty="0" smtClean="0"/>
              <a:t>،</a:t>
            </a:r>
          </a:p>
          <a:p>
            <a:pPr marL="0" indent="0" algn="just">
              <a:buNone/>
            </a:pPr>
            <a:r>
              <a:rPr lang="ar-SA" sz="5400" b="1" dirty="0" smtClean="0"/>
              <a:t>2- </a:t>
            </a:r>
            <a:r>
              <a:rPr lang="ar-SA" sz="5400" b="1" dirty="0"/>
              <a:t>الحس والعقل،  (491- 502).</a:t>
            </a:r>
            <a:endParaRPr lang="en-US" sz="5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792566330"/>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marL="0" indent="0" algn="ctr">
              <a:buNone/>
            </a:pPr>
            <a:endParaRPr lang="ar-SA" sz="4000" b="1" dirty="0">
              <a:solidFill>
                <a:srgbClr val="FF0000"/>
              </a:solidFill>
            </a:endParaRPr>
          </a:p>
          <a:p>
            <a:pPr marL="0" indent="0" algn="ctr">
              <a:buNone/>
            </a:pPr>
            <a:r>
              <a:rPr lang="ar-SA" sz="4000" b="1" dirty="0">
                <a:solidFill>
                  <a:srgbClr val="FF0000"/>
                </a:solidFill>
              </a:rPr>
              <a:t> </a:t>
            </a:r>
            <a:endParaRPr lang="ar-SA" sz="4000" b="1" dirty="0" smtClean="0">
              <a:solidFill>
                <a:srgbClr val="FF0000"/>
              </a:solidFill>
            </a:endParaRPr>
          </a:p>
          <a:p>
            <a:pPr marL="0" indent="0" algn="ctr">
              <a:buNone/>
            </a:pPr>
            <a:r>
              <a:rPr lang="ar-SA" sz="5400" b="1" dirty="0" smtClean="0">
                <a:solidFill>
                  <a:srgbClr val="FF0000"/>
                </a:solidFill>
              </a:rPr>
              <a:t>موقف </a:t>
            </a:r>
            <a:r>
              <a:rPr lang="ar-SA" sz="5400" b="1" dirty="0">
                <a:solidFill>
                  <a:srgbClr val="FF0000"/>
                </a:solidFill>
              </a:rPr>
              <a:t>الإسلام من الاتجاه التجريبي</a:t>
            </a:r>
            <a:r>
              <a:rPr lang="ar-SA" sz="4000" b="1" dirty="0" smtClean="0">
                <a:solidFill>
                  <a:schemeClr val="tx2"/>
                </a:solidFill>
              </a:rPr>
              <a:t> </a:t>
            </a:r>
            <a:endParaRPr lang="ar-SA" sz="40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698383015"/>
      </p:ext>
    </p:extLst>
  </p:cSld>
  <p:clrMapOvr>
    <a:masterClrMapping/>
  </p:clrMapOvr>
  <p:transition>
    <p:wipe dir="u"/>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marL="0" indent="0" algn="ctr">
              <a:buNone/>
            </a:pPr>
            <a:r>
              <a:rPr lang="ar-SA" sz="4400" b="1" dirty="0" smtClean="0">
                <a:solidFill>
                  <a:srgbClr val="FF0000"/>
                </a:solidFill>
              </a:rPr>
              <a:t>توجيه الإسلام في المجال التجريبي</a:t>
            </a:r>
          </a:p>
          <a:p>
            <a:pPr marL="0" indent="0">
              <a:buNone/>
            </a:pPr>
            <a:r>
              <a:rPr lang="ar-SA" sz="4400" b="1" dirty="0" smtClean="0">
                <a:solidFill>
                  <a:srgbClr val="FF0000"/>
                </a:solidFill>
              </a:rPr>
              <a:t>1- الاهتمام بالجانب الحسي:</a:t>
            </a:r>
          </a:p>
          <a:p>
            <a:pPr marL="0" indent="0" algn="just">
              <a:buNone/>
            </a:pPr>
            <a:r>
              <a:rPr lang="ar-SA" sz="4400" b="1" dirty="0" smtClean="0"/>
              <a:t>	كما قال تعالى:</a:t>
            </a:r>
            <a:r>
              <a:rPr lang="en-US" sz="4400" b="1" dirty="0" smtClean="0"/>
              <a:t>}</a:t>
            </a:r>
            <a:r>
              <a:rPr lang="ar-SA" sz="4400" b="1" dirty="0"/>
              <a:t> قُلْ أَرَأَيْتُمْ إِنْ أَخَذَ اللَّهُ سَمْعَكُمْ وَأَبْصَارَكُمْ وَخَتَمَ عَلَى قُلُوبِكُمْ مَنْ إِلَهٌ غَيْرُ اللَّهِ يَأْتِيكُمْ بِهِ </a:t>
            </a:r>
            <a:r>
              <a:rPr lang="en-US" sz="4400" b="1" dirty="0" smtClean="0"/>
              <a:t>{</a:t>
            </a:r>
            <a:r>
              <a:rPr lang="ar-SA" sz="4400" b="1" dirty="0" smtClean="0"/>
              <a:t>، وقال:</a:t>
            </a:r>
            <a:r>
              <a:rPr lang="en-US" sz="4400" b="1" dirty="0"/>
              <a:t> </a:t>
            </a:r>
            <a:r>
              <a:rPr lang="en-US" sz="4400" b="1" dirty="0" smtClean="0"/>
              <a:t>}</a:t>
            </a:r>
            <a:r>
              <a:rPr lang="ar-SA" sz="4400" b="1" dirty="0"/>
              <a:t> قُلْ هُوَ الَّذِي أَنْشَأَكُمْ وَجَعَلَ لَكُمُ السَّمْعَ وَالْأَبْصَارَ وَالْأَفْئِدَةَ قَلِيلًا مَا </a:t>
            </a:r>
            <a:r>
              <a:rPr lang="ar-SA" sz="4400" b="1" dirty="0" smtClean="0"/>
              <a:t>تَشْكُرُونَ</a:t>
            </a:r>
            <a:r>
              <a:rPr lang="en-US" sz="4400" b="1" dirty="0"/>
              <a:t> </a:t>
            </a:r>
            <a:r>
              <a:rPr lang="en-US" sz="4400" b="1" dirty="0" smtClean="0"/>
              <a:t>{</a:t>
            </a:r>
            <a:r>
              <a:rPr lang="ar-SA" sz="4400" b="1" dirty="0" smtClean="0"/>
              <a:t>. </a:t>
            </a:r>
            <a:endParaRPr lang="ar-SA" sz="4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58807829"/>
      </p:ext>
    </p:extLst>
  </p:cSld>
  <p:clrMapOvr>
    <a:masterClrMapping/>
  </p:clrMapOvr>
  <p:transition>
    <p:wipe dir="u"/>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marL="0" indent="0" algn="just">
              <a:buNone/>
            </a:pPr>
            <a:r>
              <a:rPr lang="ar-SA" sz="4000" b="1" dirty="0" smtClean="0"/>
              <a:t>	وكذلك قال الله تعالى:</a:t>
            </a:r>
            <a:r>
              <a:rPr lang="en-US" sz="4000" b="1" dirty="0" smtClean="0"/>
              <a:t>}</a:t>
            </a:r>
            <a:r>
              <a:rPr lang="ar-SA" sz="4000" b="1" dirty="0"/>
              <a:t> إِنَّا خَلَقْنَا الْإِنْسَانَ مِنْ نُطْفَةٍ أَمْشَاجٍ نَبْتَلِيهِ فَجَعَلْنَاهُ سَمِيعًا بَصِيرًا </a:t>
            </a:r>
            <a:r>
              <a:rPr lang="en-US" sz="4000" b="1" dirty="0" smtClean="0"/>
              <a:t>{</a:t>
            </a:r>
            <a:r>
              <a:rPr lang="ar-SA" sz="4000" b="1" dirty="0" smtClean="0"/>
              <a:t>، وقال:</a:t>
            </a:r>
            <a:r>
              <a:rPr lang="en-US" sz="4000" b="1" dirty="0"/>
              <a:t> </a:t>
            </a:r>
            <a:r>
              <a:rPr lang="en-US" sz="4000" b="1" dirty="0" smtClean="0"/>
              <a:t>}</a:t>
            </a:r>
            <a:r>
              <a:rPr lang="ar-SA" sz="4000" b="1" dirty="0"/>
              <a:t> وَمَا </a:t>
            </a:r>
            <a:r>
              <a:rPr lang="ar-SA" sz="4000" b="1" dirty="0" smtClean="0"/>
              <a:t>كُنْتُمْ </a:t>
            </a:r>
            <a:r>
              <a:rPr lang="ar-SA" sz="4000" b="1" dirty="0"/>
              <a:t>تَسْتَتِرُونَ أَنْ يَشْهَدَ عَلَيْكُمْ سَمْعُكُمْ وَلَا أَبْصَارُكُمْ وَلَا جُلُودُكُمْ وَلَكِنْ ظَنَنْتُمْ أَنَّ اللَّهَ لَا يَعْلَمُ كَثِيرًا مِمَّا تَعْمَلُونَ </a:t>
            </a:r>
            <a:r>
              <a:rPr lang="en-US" sz="4000" b="1" dirty="0" smtClean="0"/>
              <a:t>{</a:t>
            </a:r>
            <a:r>
              <a:rPr lang="ar-SA" sz="4000" b="1" dirty="0" smtClean="0"/>
              <a:t> ، وقال:</a:t>
            </a:r>
            <a:r>
              <a:rPr lang="en-US" sz="4000" b="1" dirty="0"/>
              <a:t> </a:t>
            </a:r>
            <a:r>
              <a:rPr lang="en-US" sz="4000" b="1" dirty="0" smtClean="0"/>
              <a:t>}</a:t>
            </a:r>
            <a:r>
              <a:rPr lang="ar-SA" sz="4000" b="1" dirty="0"/>
              <a:t> وَاللَّهُ أَخْرَجَكُمْ مِنْ بُطُونِ أُمَّهَاتِكُمْ لَا تَعْلَمُونَ شَيْئًا وَجَعَلَ لَكُمُ السَّمْعَ وَالْأَبْصَارَ وَالْأَفْئِدَةَ لَعَلَّكُمْ </a:t>
            </a:r>
            <a:r>
              <a:rPr lang="ar-SA" sz="4000" b="1" dirty="0" smtClean="0"/>
              <a:t>تَشْكُرُونَ</a:t>
            </a:r>
            <a:r>
              <a:rPr lang="en-US" sz="4000" b="1" dirty="0"/>
              <a:t> {</a:t>
            </a:r>
            <a:r>
              <a:rPr lang="ar-SA" sz="4000" b="1" dirty="0"/>
              <a:t> </a:t>
            </a:r>
            <a:r>
              <a:rPr lang="ar-SA" sz="4000" b="1" dirty="0" smtClean="0"/>
              <a:t>. </a:t>
            </a:r>
            <a:endParaRPr lang="ar-SA" sz="40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430332913"/>
      </p:ext>
    </p:extLst>
  </p:cSld>
  <p:clrMapOvr>
    <a:masterClrMapping/>
  </p:clrMapOvr>
  <p:transition>
    <p:wipe dir="u"/>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marL="0" indent="0" algn="just">
              <a:buNone/>
            </a:pPr>
            <a:r>
              <a:rPr lang="ar-SA" sz="4200" b="1" dirty="0" smtClean="0"/>
              <a:t>	وكذلك قال الله تعالى:</a:t>
            </a:r>
            <a:r>
              <a:rPr lang="en-US" sz="4200" b="1" dirty="0" smtClean="0"/>
              <a:t>}</a:t>
            </a:r>
            <a:r>
              <a:rPr lang="ar-SA" sz="4200" b="1" dirty="0"/>
              <a:t> وَلَا تَقْفُ مَا لَيْسَ لَكَ بِهِ عِلْمٌ إِنَّ السَّمْعَ وَالْبَصَرَ وَالْفُؤَادَ كُلُّ أُولَئِكَ كَانَ عَنْهُ مَسْئُولًا </a:t>
            </a:r>
            <a:r>
              <a:rPr lang="en-US" sz="4200" b="1" dirty="0" smtClean="0"/>
              <a:t>{</a:t>
            </a:r>
            <a:r>
              <a:rPr lang="ar-SA" sz="4200" b="1" dirty="0" smtClean="0"/>
              <a:t>، وقال:</a:t>
            </a:r>
            <a:r>
              <a:rPr lang="en-US" sz="4200" b="1" dirty="0"/>
              <a:t> </a:t>
            </a:r>
            <a:r>
              <a:rPr lang="en-US" sz="4200" b="1" dirty="0" smtClean="0"/>
              <a:t>}</a:t>
            </a:r>
            <a:r>
              <a:rPr lang="ar-SA" sz="4200" b="1" dirty="0"/>
              <a:t> فَلْيَنْظُرِ الْإِنْسَانُ إِلَى طَعَامِهِ (24) أَنَّا صَبَبْنَا الْمَاءَ صَبًّا (25) ثُمَّ شَقَقْنَا الْأَرْضَ شَقًّا (26) فَأَنْبَتْنَا فِيهَا حَبًّا (27) وَعِنَبًا وَقَضْبًا (28) وَزَيْتُونًا وَنَخْلًا (29) وَحَدَائِقَ غُلْبًا </a:t>
            </a:r>
            <a:r>
              <a:rPr lang="en-US" sz="4200" b="1" dirty="0" smtClean="0"/>
              <a:t>{</a:t>
            </a:r>
            <a:r>
              <a:rPr lang="ar-SA" sz="4200" b="1" dirty="0" smtClean="0"/>
              <a:t> ، وقال:</a:t>
            </a:r>
            <a:r>
              <a:rPr lang="en-US" sz="4200" b="1" dirty="0"/>
              <a:t> </a:t>
            </a:r>
            <a:r>
              <a:rPr lang="en-US" sz="4200" b="1" dirty="0" smtClean="0"/>
              <a:t>}</a:t>
            </a:r>
            <a:r>
              <a:rPr lang="ar-SA" sz="4200" b="1" dirty="0"/>
              <a:t> وَلَا تَكُونُوا كَالَّذِينَ قَالُوا سَمِعْنَا وَهُمْ لَا يَسْمَعُونَ </a:t>
            </a:r>
            <a:r>
              <a:rPr lang="en-US" sz="4200" b="1" dirty="0" smtClean="0"/>
              <a:t>{</a:t>
            </a:r>
            <a:r>
              <a:rPr lang="ar-SA" sz="4200" b="1" dirty="0" smtClean="0"/>
              <a:t>. </a:t>
            </a:r>
            <a:endParaRPr lang="ar-SA" sz="42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630553073"/>
      </p:ext>
    </p:extLst>
  </p:cSld>
  <p:clrMapOvr>
    <a:masterClrMapping/>
  </p:clrMapOvr>
  <p:transition>
    <p:wipe dir="u"/>
    <p:sndAc>
      <p:stSnd>
        <p:snd r:embed="rId2"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marL="0" indent="0" algn="just">
              <a:buNone/>
            </a:pPr>
            <a:r>
              <a:rPr lang="ar-SA" sz="4200" b="1" dirty="0" smtClean="0"/>
              <a:t>	</a:t>
            </a:r>
            <a:r>
              <a:rPr lang="ar-SA" sz="5400" b="1" dirty="0" smtClean="0"/>
              <a:t>والخلاصة: أن القرآن الكريم أعطى الحواس في الإنسان أهمية كبيرة، باعتبارها وسيلة الإدراك المباشرة في الإنسان، ووجهه إلى استخدامها وتحصيل المعرفة من خلال مدركاتها.</a:t>
            </a:r>
            <a:endParaRPr lang="ar-SA" sz="5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615332892"/>
      </p:ext>
    </p:extLst>
  </p:cSld>
  <p:clrMapOvr>
    <a:masterClrMapping/>
  </p:clrMapOvr>
  <p:transition>
    <p:wipe dir="u"/>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4400" b="1" dirty="0" smtClean="0">
                <a:solidFill>
                  <a:srgbClr val="FF0000"/>
                </a:solidFill>
              </a:rPr>
              <a:t>2- الحس والعقل</a:t>
            </a:r>
          </a:p>
          <a:p>
            <a:pPr algn="just">
              <a:buFontTx/>
              <a:buChar char="-"/>
            </a:pPr>
            <a:r>
              <a:rPr lang="ar-SA" sz="4400" b="1" dirty="0" smtClean="0">
                <a:solidFill>
                  <a:schemeClr val="tx2"/>
                </a:solidFill>
              </a:rPr>
              <a:t>الإدراكات الحسيّة هي أساس تقوم عليه المعرفة ولكنها لا تستقل بتحصيل المعرفة العلميّة. و</a:t>
            </a:r>
            <a:r>
              <a:rPr lang="ar-SA" sz="4400" b="1" dirty="0" smtClean="0">
                <a:solidFill>
                  <a:srgbClr val="00B050"/>
                </a:solidFill>
              </a:rPr>
              <a:t>الحسّ وحده غير كاف لتحصيل المعرفة</a:t>
            </a:r>
            <a:r>
              <a:rPr lang="ar-SA" sz="4400" b="1" dirty="0" smtClean="0">
                <a:solidFill>
                  <a:schemeClr val="tx2"/>
                </a:solidFill>
              </a:rPr>
              <a:t>. لأن التنظيم يكون عبر المبادئ الفطرية.</a:t>
            </a:r>
          </a:p>
          <a:p>
            <a:pPr algn="just">
              <a:buFontTx/>
              <a:buChar char="-"/>
            </a:pPr>
            <a:r>
              <a:rPr lang="ar-SA" sz="4400" b="1" dirty="0" smtClean="0">
                <a:solidFill>
                  <a:schemeClr val="tx2"/>
                </a:solidFill>
              </a:rPr>
              <a:t>دعا القرآن الكريم في مواضع عديدة إلى استخدام الحواس لتحصيل المعرفة...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20223828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800" b="1" dirty="0" smtClean="0">
                <a:solidFill>
                  <a:schemeClr val="tx2"/>
                </a:solidFill>
              </a:rPr>
              <a:t>شرح رأي القاضي عبد الجبار</a:t>
            </a:r>
          </a:p>
          <a:p>
            <a:pPr algn="just">
              <a:buFontTx/>
              <a:buChar char="-"/>
            </a:pPr>
            <a:r>
              <a:rPr lang="ar-SA" sz="4800" b="1" dirty="0" smtClean="0">
                <a:solidFill>
                  <a:schemeClr val="tx2"/>
                </a:solidFill>
              </a:rPr>
              <a:t>«</a:t>
            </a:r>
            <a:r>
              <a:rPr lang="ar-SA" sz="4800" b="1" dirty="0" smtClean="0">
                <a:solidFill>
                  <a:srgbClr val="0070C0"/>
                </a:solidFill>
              </a:rPr>
              <a:t>لو لا العلم بما يدرك بالحواس لما صحّ أن يعلم الإنسان سائر الأمور، لكنه لا يعني أنها مستغنية عن علوم العقل، بل هو أصل لها ويجب على هذا أن يكون العقل قاضيا على صحة العلم بالمدركات لأن تعلم صحتها، ولولاه لما علم</a:t>
            </a:r>
            <a:r>
              <a:rPr lang="ar-SA" sz="4800" b="1" dirty="0" smtClean="0">
                <a:solidFill>
                  <a:schemeClr val="tx2"/>
                </a:solidFill>
              </a:rPr>
              <a:t>».</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30650012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800" b="1" dirty="0" smtClean="0">
                <a:solidFill>
                  <a:schemeClr val="tx2"/>
                </a:solidFill>
              </a:rPr>
              <a:t>شرح رأي الإمام ابن تيمية</a:t>
            </a:r>
          </a:p>
          <a:p>
            <a:pPr algn="just">
              <a:buFontTx/>
              <a:buChar char="-"/>
            </a:pPr>
            <a:r>
              <a:rPr lang="ar-SA" sz="4800" b="1" dirty="0" smtClean="0">
                <a:solidFill>
                  <a:schemeClr val="tx2"/>
                </a:solidFill>
              </a:rPr>
              <a:t>«</a:t>
            </a:r>
            <a:r>
              <a:rPr lang="ar-SA" sz="4800" b="1" dirty="0" smtClean="0">
                <a:solidFill>
                  <a:srgbClr val="0070C0"/>
                </a:solidFill>
              </a:rPr>
              <a:t>إنّ الحسّ إنما يدرك ريّا معيّنا وموت شخص معيّن وألم شخص معيّن... أما كون كل من فعل به ذلك يحصل له مثل ذلك فهذه القضية الكلية لا تعلم بالحسّ، بل بما يتركب من الحس والعقل</a:t>
            </a:r>
            <a:r>
              <a:rPr lang="ar-SA" sz="4800" b="1" dirty="0" smtClean="0">
                <a:solidFill>
                  <a:schemeClr val="tx2"/>
                </a:solidFill>
              </a:rPr>
              <a:t>».</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12994609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just">
              <a:buFontTx/>
              <a:buNone/>
            </a:pPr>
            <a:endParaRPr lang="ar-SA" sz="4000" b="1" dirty="0" smtClean="0">
              <a:solidFill>
                <a:schemeClr val="tx2"/>
              </a:solidFill>
            </a:endParaRPr>
          </a:p>
          <a:p>
            <a:pPr algn="just">
              <a:buFontTx/>
              <a:buNone/>
            </a:pPr>
            <a:r>
              <a:rPr lang="ar-SA" sz="6000" b="1" dirty="0" smtClean="0">
                <a:solidFill>
                  <a:schemeClr val="tx2"/>
                </a:solidFill>
              </a:rPr>
              <a:t>أخطأ </a:t>
            </a:r>
            <a:r>
              <a:rPr lang="ar-SA" sz="6000" b="1" dirty="0" smtClean="0">
                <a:solidFill>
                  <a:schemeClr val="tx2"/>
                </a:solidFill>
              </a:rPr>
              <a:t>من وصف الإمام ابن تيمية بأنه يقف بين الفلاسفة الحسيين قديما وحديثا.</a:t>
            </a:r>
          </a:p>
          <a:p>
            <a:pPr algn="just">
              <a:buFontTx/>
              <a:buNone/>
            </a:pPr>
            <a:r>
              <a:rPr lang="ar-SA" sz="6000" b="1" dirty="0" smtClean="0">
                <a:solidFill>
                  <a:schemeClr val="tx2"/>
                </a:solidFill>
              </a:rPr>
              <a:t>- </a:t>
            </a:r>
            <a:r>
              <a:rPr lang="ar-SA" sz="6000" b="1" dirty="0" smtClean="0">
                <a:solidFill>
                  <a:srgbClr val="0070C0"/>
                </a:solidFill>
              </a:rPr>
              <a:t>الفخر الرازي</a:t>
            </a:r>
            <a:r>
              <a:rPr lang="ar-SA" sz="6000" b="1" dirty="0" smtClean="0">
                <a:solidFill>
                  <a:schemeClr val="tx2"/>
                </a:solidFill>
              </a:rPr>
              <a:t> يجعل المبادئ العقلية مجرد صدى للحواس.</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09579670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1" end="1"/>
                                            </p:txEl>
                                          </p:spTgt>
                                        </p:tgtEl>
                                        <p:attrNameLst>
                                          <p:attrName>style.visibility</p:attrName>
                                        </p:attrNameLst>
                                      </p:cBhvr>
                                      <p:to>
                                        <p:strVal val="visible"/>
                                      </p:to>
                                    </p:set>
                                    <p:animEffect transition="in" filter="fade">
                                      <p:cBhvr>
                                        <p:cTn id="7" dur="2000"/>
                                        <p:tgtEl>
                                          <p:spTgt spid="194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2" end="2"/>
                                            </p:txEl>
                                          </p:spTgt>
                                        </p:tgtEl>
                                        <p:attrNameLst>
                                          <p:attrName>style.visibility</p:attrName>
                                        </p:attrNameLst>
                                      </p:cBhvr>
                                      <p:to>
                                        <p:strVal val="visible"/>
                                      </p:to>
                                    </p:set>
                                    <p:animEffect transition="in" filter="fade">
                                      <p:cBhvr>
                                        <p:cTn id="12"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4000" b="1" dirty="0" smtClean="0">
                <a:solidFill>
                  <a:schemeClr val="tx2"/>
                </a:solidFill>
              </a:rPr>
              <a:t>		</a:t>
            </a:r>
            <a:r>
              <a:rPr lang="ar-SA" sz="4400" b="1" dirty="0" smtClean="0">
                <a:solidFill>
                  <a:schemeClr val="tx2"/>
                </a:solidFill>
              </a:rPr>
              <a:t>المنهج الإسلامي مخالف للاتجاه العقلي </a:t>
            </a:r>
            <a:r>
              <a:rPr lang="ar-SA" sz="4400" b="1" dirty="0" smtClean="0">
                <a:solidFill>
                  <a:schemeClr val="tx2"/>
                </a:solidFill>
              </a:rPr>
              <a:t>المغالي  </a:t>
            </a:r>
            <a:r>
              <a:rPr lang="ar-SA" sz="4400" b="1" dirty="0" smtClean="0">
                <a:solidFill>
                  <a:schemeClr val="tx2"/>
                </a:solidFill>
              </a:rPr>
              <a:t>الذي يعطل أي دور للحواس في تحصيل المعرفة ويحصرها في العقل.</a:t>
            </a:r>
          </a:p>
          <a:p>
            <a:pPr algn="just">
              <a:buFontTx/>
              <a:buNone/>
            </a:pPr>
            <a:r>
              <a:rPr lang="ar-SA" sz="4400" b="1" dirty="0" smtClean="0">
                <a:solidFill>
                  <a:schemeClr val="tx2"/>
                </a:solidFill>
              </a:rPr>
              <a:t>		ومن أعلام هذا الاتجاه العقلي </a:t>
            </a:r>
            <a:r>
              <a:rPr lang="ar-SA" sz="4400" b="1" dirty="0" smtClean="0">
                <a:solidFill>
                  <a:schemeClr val="tx2"/>
                </a:solidFill>
              </a:rPr>
              <a:t> </a:t>
            </a:r>
            <a:r>
              <a:rPr lang="ar-SA" sz="4400" b="1" dirty="0" err="1" smtClean="0">
                <a:solidFill>
                  <a:schemeClr val="tx2"/>
                </a:solidFill>
              </a:rPr>
              <a:t>بارمنيدس</a:t>
            </a:r>
            <a:r>
              <a:rPr lang="ar-SA" sz="4400" b="1" dirty="0" smtClean="0">
                <a:solidFill>
                  <a:schemeClr val="tx2"/>
                </a:solidFill>
              </a:rPr>
              <a:t> </a:t>
            </a:r>
            <a:r>
              <a:rPr lang="ar-SA" sz="4400" b="1" dirty="0" err="1" smtClean="0">
                <a:solidFill>
                  <a:schemeClr val="tx2"/>
                </a:solidFill>
              </a:rPr>
              <a:t>وأنبادوقليس</a:t>
            </a:r>
            <a:r>
              <a:rPr lang="ar-SA" sz="4400" b="1" dirty="0" smtClean="0">
                <a:solidFill>
                  <a:schemeClr val="tx2"/>
                </a:solidFill>
              </a:rPr>
              <a:t>  </a:t>
            </a:r>
            <a:r>
              <a:rPr lang="ar-SA" sz="4400" b="1" dirty="0" smtClean="0">
                <a:solidFill>
                  <a:schemeClr val="tx2"/>
                </a:solidFill>
              </a:rPr>
              <a:t>وأفلاطون.</a:t>
            </a:r>
          </a:p>
          <a:p>
            <a:pPr algn="just">
              <a:buFontTx/>
              <a:buNone/>
            </a:pPr>
            <a:r>
              <a:rPr lang="ar-SA" sz="4400" b="1" dirty="0" smtClean="0">
                <a:solidFill>
                  <a:schemeClr val="tx2"/>
                </a:solidFill>
              </a:rPr>
              <a:t>بين ابن تيمية الفرق بين الاتجاهين في كتاب </a:t>
            </a:r>
            <a:r>
              <a:rPr lang="ar-SA" sz="4400" b="1" dirty="0" smtClean="0">
                <a:solidFill>
                  <a:srgbClr val="0070C0"/>
                </a:solidFill>
              </a:rPr>
              <a:t>الرد على المنطقيين</a:t>
            </a:r>
            <a:r>
              <a:rPr lang="ar-SA" sz="4400" b="1" dirty="0" smtClean="0">
                <a:solidFill>
                  <a:schemeClr val="tx2"/>
                </a:solidFill>
              </a:rPr>
              <a:t> من خلال </a:t>
            </a:r>
            <a:r>
              <a:rPr lang="ar-SA" sz="4400" b="1" dirty="0" smtClean="0">
                <a:solidFill>
                  <a:srgbClr val="0070C0"/>
                </a:solidFill>
              </a:rPr>
              <a:t>قضية البعث</a:t>
            </a:r>
            <a:r>
              <a:rPr lang="ar-SA" sz="4400" b="1" dirty="0" smtClean="0">
                <a:solidFill>
                  <a:schemeClr val="tx2"/>
                </a:solidFill>
              </a:rPr>
              <a:t>. </a:t>
            </a:r>
          </a:p>
          <a:p>
            <a:pPr algn="just">
              <a:buFontTx/>
              <a:buChar char="-"/>
            </a:pP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321472992"/>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algn="just">
              <a:buNone/>
            </a:pPr>
            <a:endParaRPr lang="ar-SA" sz="3600" b="1" dirty="0" smtClean="0">
              <a:solidFill>
                <a:schemeClr val="tx2"/>
              </a:solidFill>
            </a:endParaRPr>
          </a:p>
          <a:p>
            <a:pPr algn="just">
              <a:buNone/>
            </a:pPr>
            <a:r>
              <a:rPr lang="ar-SA" sz="6600" b="1" dirty="0" smtClean="0">
                <a:solidFill>
                  <a:schemeClr val="tx2"/>
                </a:solidFill>
              </a:rPr>
              <a:t>المنهج الإسلامي دلل على الإمكان الخارجي للبعث بإثبات وجوده في الخارج.</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55526685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1" end="1"/>
                                            </p:txEl>
                                          </p:spTgt>
                                        </p:tgtEl>
                                        <p:attrNameLst>
                                          <p:attrName>style.visibility</p:attrName>
                                        </p:attrNameLst>
                                      </p:cBhvr>
                                      <p:to>
                                        <p:strVal val="visible"/>
                                      </p:to>
                                    </p:set>
                                    <p:animEffect transition="in" filter="fade">
                                      <p:cBhvr>
                                        <p:cTn id="7"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a:solidFill>
                  <a:schemeClr val="tx2"/>
                </a:solidFill>
              </a:rPr>
              <a:t>تمت المحاضرة </a:t>
            </a:r>
            <a:r>
              <a:rPr lang="ar-SA" sz="4000" b="1" dirty="0" smtClean="0">
                <a:solidFill>
                  <a:schemeClr val="tx2"/>
                </a:solidFill>
              </a:rPr>
              <a:t>الثالثة عشرة 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4022870668"/>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13121</TotalTime>
  <Words>251</Words>
  <Application>Microsoft Office PowerPoint</Application>
  <PresentationFormat>عرض على الشاشة (3:4)‏</PresentationFormat>
  <Paragraphs>49</Paragraphs>
  <Slides>15</Slides>
  <Notes>6</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363</cp:revision>
  <dcterms:created xsi:type="dcterms:W3CDTF">2007-02-01T07:37:04Z</dcterms:created>
  <dcterms:modified xsi:type="dcterms:W3CDTF">2016-04-19T14:26:54Z</dcterms:modified>
</cp:coreProperties>
</file>