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21"/>
  </p:notesMasterIdLst>
  <p:sldIdLst>
    <p:sldId id="451" r:id="rId3"/>
    <p:sldId id="452" r:id="rId4"/>
    <p:sldId id="453" r:id="rId5"/>
    <p:sldId id="454" r:id="rId6"/>
    <p:sldId id="455" r:id="rId7"/>
    <p:sldId id="456" r:id="rId8"/>
    <p:sldId id="457" r:id="rId9"/>
    <p:sldId id="458" r:id="rId10"/>
    <p:sldId id="459" r:id="rId11"/>
    <p:sldId id="444" r:id="rId12"/>
    <p:sldId id="445" r:id="rId13"/>
    <p:sldId id="446" r:id="rId14"/>
    <p:sldId id="447" r:id="rId15"/>
    <p:sldId id="448" r:id="rId16"/>
    <p:sldId id="449" r:id="rId17"/>
    <p:sldId id="460" r:id="rId18"/>
    <p:sldId id="461" r:id="rId19"/>
    <p:sldId id="450" r:id="rId2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821C"/>
    <a:srgbClr val="000099"/>
    <a:srgbClr val="E7B057"/>
    <a:srgbClr val="FF0000"/>
    <a:srgbClr val="33CCFF"/>
    <a:srgbClr val="FBE93B"/>
    <a:srgbClr val="D4D4CA"/>
    <a:srgbClr val="CDA307"/>
    <a:srgbClr val="99A10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p:scale>
          <a:sx n="70" d="100"/>
          <a:sy n="70" d="100"/>
        </p:scale>
        <p:origin x="-1374" y="-7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12-05-1437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xmlns=""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5</a:t>
            </a:fld>
            <a:endParaRPr lang="ar-TN"/>
          </a:p>
        </p:txBody>
      </p:sp>
    </p:spTree>
    <p:extLst>
      <p:ext uri="{BB962C8B-B14F-4D97-AF65-F5344CB8AC3E}">
        <p14:creationId xmlns:p14="http://schemas.microsoft.com/office/powerpoint/2010/main" xmlns="" val="1319343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p14="http://schemas.microsoft.com/office/powerpoint/2010/main" xmlns="" val="635964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p14="http://schemas.microsoft.com/office/powerpoint/2010/main" xmlns="" val="3094931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p14="http://schemas.microsoft.com/office/powerpoint/2010/main" xmlns="" val="193856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p14="http://schemas.microsoft.com/office/powerpoint/2010/main" xmlns="" val="1187284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p14="http://schemas.microsoft.com/office/powerpoint/2010/main" xmlns="" val="2327399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12</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13</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14</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15</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16</a:t>
            </a:fld>
            <a:endParaRPr lang="ar-TN"/>
          </a:p>
        </p:txBody>
      </p:sp>
    </p:spTree>
    <p:extLst>
      <p:ext uri="{BB962C8B-B14F-4D97-AF65-F5344CB8AC3E}">
        <p14:creationId xmlns:p14="http://schemas.microsoft.com/office/powerpoint/2010/main" xmlns="" val="853603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17</a:t>
            </a:fld>
            <a:endParaRPr lang="ar-TN"/>
          </a:p>
        </p:txBody>
      </p:sp>
    </p:spTree>
    <p:extLst>
      <p:ext uri="{BB962C8B-B14F-4D97-AF65-F5344CB8AC3E}">
        <p14:creationId xmlns:p14="http://schemas.microsoft.com/office/powerpoint/2010/main" xmlns="" val="853603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الرابعة عشرة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315184636"/>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a:solidFill>
                  <a:srgbClr val="FF0000"/>
                </a:solidFill>
              </a:rPr>
              <a:t>مواضيع المحاضرة </a:t>
            </a:r>
            <a:r>
              <a:rPr lang="ar-SA" sz="5400" b="1" dirty="0" smtClean="0">
                <a:solidFill>
                  <a:srgbClr val="FF0000"/>
                </a:solidFill>
              </a:rPr>
              <a:t>الرابعة </a:t>
            </a:r>
            <a:r>
              <a:rPr lang="ar-SA" sz="5400" b="1" dirty="0">
                <a:solidFill>
                  <a:srgbClr val="FF0000"/>
                </a:solidFill>
              </a:rPr>
              <a:t>عشرة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71672586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just">
              <a:buFontTx/>
              <a:buNone/>
            </a:pPr>
            <a:r>
              <a:rPr lang="ar-SA" sz="5400" b="1" dirty="0"/>
              <a:t>أقسام الوجود في المنهج الإسلامي، 3- الاتجاه التجريبي في القرآن والسنة،    </a:t>
            </a:r>
            <a:endParaRPr lang="ar-SA" sz="5400" b="1" dirty="0" smtClean="0"/>
          </a:p>
          <a:p>
            <a:pPr algn="just">
              <a:buFontTx/>
              <a:buNone/>
            </a:pPr>
            <a:r>
              <a:rPr lang="ar-SA" sz="5400" b="1" dirty="0" smtClean="0"/>
              <a:t> </a:t>
            </a:r>
            <a:r>
              <a:rPr lang="ar-SA" sz="5400" b="1" dirty="0"/>
              <a:t>أ- تسخير الله تعالى الكون </a:t>
            </a:r>
            <a:r>
              <a:rPr lang="ar-SA" sz="5400" b="1" dirty="0" smtClean="0"/>
              <a:t>للإنسان،</a:t>
            </a:r>
          </a:p>
          <a:p>
            <a:pPr algn="just">
              <a:buFontTx/>
              <a:buNone/>
            </a:pPr>
            <a:r>
              <a:rPr lang="ar-SA" sz="5400" b="1" dirty="0" smtClean="0"/>
              <a:t>ب- </a:t>
            </a:r>
            <a:r>
              <a:rPr lang="ar-SA" sz="5400" b="1" dirty="0"/>
              <a:t>العرض الواقعي للكون</a:t>
            </a:r>
            <a:r>
              <a:rPr lang="ar-SA" sz="5400" b="1" dirty="0" smtClean="0"/>
              <a:t>،</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982080551"/>
      </p:ext>
    </p:extLst>
  </p:cSld>
  <p:clrMapOvr>
    <a:masterClrMapping/>
  </p:clrMapOvr>
  <p:transition>
    <p:wipe dir="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just">
              <a:buFontTx/>
              <a:buNone/>
            </a:pPr>
            <a:r>
              <a:rPr lang="ar-SA" sz="5400" b="1" dirty="0" smtClean="0"/>
              <a:t>ج- </a:t>
            </a:r>
            <a:r>
              <a:rPr lang="ar-SA" sz="5400" b="1" dirty="0"/>
              <a:t>فاعلية الإنسان، </a:t>
            </a:r>
            <a:endParaRPr lang="ar-SA" sz="5400" b="1" dirty="0" smtClean="0"/>
          </a:p>
          <a:p>
            <a:pPr algn="just">
              <a:buFontTx/>
              <a:buNone/>
            </a:pPr>
            <a:r>
              <a:rPr lang="ar-SA" sz="5400" b="1" dirty="0" smtClean="0"/>
              <a:t>د- </a:t>
            </a:r>
            <a:r>
              <a:rPr lang="ar-SA" sz="5400" b="1" dirty="0"/>
              <a:t>منهج البحث، </a:t>
            </a:r>
            <a:endParaRPr lang="ar-SA" sz="5400" b="1" dirty="0" smtClean="0"/>
          </a:p>
          <a:p>
            <a:pPr algn="just">
              <a:buFontTx/>
              <a:buNone/>
            </a:pPr>
            <a:r>
              <a:rPr lang="ar-SA" sz="5400" b="1" dirty="0" smtClean="0"/>
              <a:t>4- الاتجاه </a:t>
            </a:r>
            <a:r>
              <a:rPr lang="ar-SA" sz="5400" b="1" dirty="0"/>
              <a:t>التجريبي عند المسلمين، </a:t>
            </a:r>
            <a:endParaRPr lang="ar-SA" sz="5400" b="1" dirty="0" smtClean="0"/>
          </a:p>
          <a:p>
            <a:pPr algn="just">
              <a:buFontTx/>
              <a:buNone/>
            </a:pPr>
            <a:r>
              <a:rPr lang="ar-SA" sz="5400" b="1" dirty="0" smtClean="0"/>
              <a:t>أثر </a:t>
            </a:r>
            <a:r>
              <a:rPr lang="ar-SA" sz="5400" b="1" dirty="0"/>
              <a:t>هذا الاتجاه في النهضة الأوروبية</a:t>
            </a:r>
            <a:r>
              <a:rPr lang="ar-SA" sz="5400" b="1" dirty="0" smtClean="0"/>
              <a:t>،</a:t>
            </a:r>
          </a:p>
          <a:p>
            <a:pPr algn="just">
              <a:buFontTx/>
              <a:buNone/>
            </a:pPr>
            <a:r>
              <a:rPr lang="ar-SA" sz="5400" b="1" dirty="0" smtClean="0"/>
              <a:t>الخلاصة</a:t>
            </a:r>
            <a:r>
              <a:rPr lang="ar-SA" sz="5400" b="1" dirty="0"/>
              <a:t>، (503- 519).</a:t>
            </a:r>
            <a:endParaRPr lang="ar-SA" sz="54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573743964"/>
      </p:ext>
    </p:extLst>
  </p:cSld>
  <p:clrMapOvr>
    <a:masterClrMapping/>
  </p:clrMapOvr>
  <p:transition>
    <p:wipe dir="u"/>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algn="just">
              <a:buNone/>
            </a:pPr>
            <a:endParaRPr lang="ar-SA" sz="3600" b="1" dirty="0" smtClean="0">
              <a:solidFill>
                <a:schemeClr val="tx2"/>
              </a:solidFill>
            </a:endParaRPr>
          </a:p>
          <a:p>
            <a:pPr algn="just">
              <a:buNone/>
            </a:pPr>
            <a:r>
              <a:rPr lang="ar-SA" sz="4400" b="1" dirty="0" smtClean="0">
                <a:solidFill>
                  <a:srgbClr val="FF0000"/>
                </a:solidFill>
              </a:rPr>
              <a:t>أقسام الوجود في المنهج الإسلامي:</a:t>
            </a:r>
          </a:p>
          <a:p>
            <a:pPr algn="just">
              <a:buNone/>
            </a:pPr>
            <a:r>
              <a:rPr lang="ar-SA" sz="4400" b="1" dirty="0" smtClean="0">
                <a:solidFill>
                  <a:srgbClr val="FF0000"/>
                </a:solidFill>
              </a:rPr>
              <a:t>ينقسم إلى عالمين هما:</a:t>
            </a:r>
          </a:p>
          <a:p>
            <a:pPr algn="just">
              <a:buFontTx/>
              <a:buChar char="-"/>
            </a:pPr>
            <a:r>
              <a:rPr lang="ar-SA" sz="4400" b="1" dirty="0" smtClean="0">
                <a:solidFill>
                  <a:schemeClr val="tx2"/>
                </a:solidFill>
              </a:rPr>
              <a:t>عالم الشهادة.</a:t>
            </a:r>
          </a:p>
          <a:p>
            <a:pPr algn="just">
              <a:buFontTx/>
              <a:buChar char="-"/>
            </a:pPr>
            <a:r>
              <a:rPr lang="ar-SA" sz="4400" b="1" dirty="0" smtClean="0">
                <a:solidFill>
                  <a:schemeClr val="tx2"/>
                </a:solidFill>
              </a:rPr>
              <a:t>عالم الغيب.</a:t>
            </a:r>
          </a:p>
          <a:p>
            <a:pPr marL="0" indent="0" algn="just">
              <a:buNone/>
            </a:pPr>
            <a:r>
              <a:rPr lang="ar-SA" sz="4400" b="1" dirty="0" smtClean="0">
                <a:solidFill>
                  <a:schemeClr val="tx2"/>
                </a:solidFill>
              </a:rPr>
              <a:t>وهما عالمان ذوا وجود موضوعي مستقل عن الفكر الإنساني. </a:t>
            </a:r>
            <a:endParaRPr lang="ar-SA" sz="4400" dirty="0" smtClean="0">
              <a:solidFill>
                <a:schemeClr val="tx2"/>
              </a:solidFill>
              <a:cs typeface="Al-Mothnna" pitchFamily="2" charset="-78"/>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61991710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fade">
                                      <p:cBhvr>
                                        <p:cTn id="7" dur="2000"/>
                                        <p:tgtEl>
                                          <p:spTgt spid="194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fade">
                                      <p:cBhvr>
                                        <p:cTn id="12" dur="2000"/>
                                        <p:tgtEl>
                                          <p:spTgt spid="1945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fade">
                                      <p:cBhvr>
                                        <p:cTn id="17" dur="2000"/>
                                        <p:tgtEl>
                                          <p:spTgt spid="194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fade">
                                      <p:cBhvr>
                                        <p:cTn id="27"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400" b="1" dirty="0" smtClean="0">
                <a:solidFill>
                  <a:srgbClr val="000099"/>
                </a:solidFill>
              </a:rPr>
              <a:t>منهج المعرفة فيما يتعلق بعالم الشهادة: </a:t>
            </a:r>
            <a:r>
              <a:rPr lang="ar-SA" sz="4400" b="1" dirty="0" smtClean="0">
                <a:solidFill>
                  <a:schemeClr val="tx2"/>
                </a:solidFill>
              </a:rPr>
              <a:t>الانطلاق من المدركات الحسية للوصول عن طريق العقل إلى المعرفة التعميمية.</a:t>
            </a:r>
          </a:p>
          <a:p>
            <a:pPr algn="just">
              <a:buFontTx/>
              <a:buChar char="-"/>
            </a:pPr>
            <a:r>
              <a:rPr lang="ar-SA" sz="4400" b="1" dirty="0" smtClean="0">
                <a:solidFill>
                  <a:srgbClr val="00B050"/>
                </a:solidFill>
              </a:rPr>
              <a:t>منهج المعرفة فيما يتعلق بعالم الغيب:</a:t>
            </a:r>
            <a:r>
              <a:rPr lang="ar-SA" sz="4400" b="1" dirty="0" smtClean="0">
                <a:solidFill>
                  <a:schemeClr val="tx2"/>
                </a:solidFill>
              </a:rPr>
              <a:t> الانطلاق من الإدراكات الحسية ليتجاوز عن طريق المبادئ الفطرية في العقل الإطار المادي المحدود إلى العالم الغيبي.</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96437181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6000" b="1" dirty="0" smtClean="0">
                <a:solidFill>
                  <a:srgbClr val="FF0000"/>
                </a:solidFill>
              </a:rPr>
              <a:t>النتيجة</a:t>
            </a:r>
            <a:r>
              <a:rPr lang="ar-SA" sz="6000" b="1" dirty="0" smtClean="0">
                <a:solidFill>
                  <a:schemeClr val="tx2"/>
                </a:solidFill>
              </a:rPr>
              <a:t>: أحدث هذا الاتجاه الذي جاء به الإسلام نقدا هائلا في الفكر العلمي كان من نتائجها تقدّم العلوم الطبيعية في الحضارة الإسلامية.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252278176"/>
      </p:ext>
    </p:extLst>
  </p:cSld>
  <p:clrMapOvr>
    <a:masterClrMapping/>
  </p:clrMapOvr>
  <p:transition>
    <p:wipe dir="u"/>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800" b="1" dirty="0" smtClean="0">
                <a:solidFill>
                  <a:srgbClr val="FF0000"/>
                </a:solidFill>
              </a:rPr>
              <a:t>الاتجاه التجريبي في القرآن والسنة</a:t>
            </a:r>
          </a:p>
          <a:p>
            <a:pPr algn="just">
              <a:buFontTx/>
              <a:buChar char="-"/>
            </a:pPr>
            <a:r>
              <a:rPr lang="ar-SA" sz="4800" b="1" dirty="0" smtClean="0">
                <a:solidFill>
                  <a:schemeClr val="tx2"/>
                </a:solidFill>
              </a:rPr>
              <a:t>الاتجاه التجريبي هو الأساس الذي تعتمد عليه الفلسفة التجريبية المعاصرة.</a:t>
            </a:r>
          </a:p>
          <a:p>
            <a:pPr algn="just">
              <a:buFontTx/>
              <a:buChar char="-"/>
            </a:pPr>
            <a:r>
              <a:rPr lang="ar-SA" sz="4800" b="1" dirty="0" smtClean="0">
                <a:solidFill>
                  <a:schemeClr val="tx2"/>
                </a:solidFill>
              </a:rPr>
              <a:t>المنهج السائد آنذاك هو المنهج التأملي القائم على التصور العقلي والقياس المنطقي المجرد. وهو مضمن في القرآن والسنة.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817783391"/>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000" b="1" dirty="0" smtClean="0">
                <a:solidFill>
                  <a:schemeClr val="tx2"/>
                </a:solidFill>
              </a:rPr>
              <a:t>يقوم هذا الاتجاه على:</a:t>
            </a:r>
          </a:p>
          <a:p>
            <a:pPr algn="just">
              <a:buFontTx/>
              <a:buChar char="-"/>
            </a:pPr>
            <a:r>
              <a:rPr lang="ar-SA" sz="4000" b="1" dirty="0" smtClean="0">
                <a:solidFill>
                  <a:srgbClr val="FF0000"/>
                </a:solidFill>
              </a:rPr>
              <a:t>أ- تسخير الله الكون للإنسان</a:t>
            </a:r>
          </a:p>
          <a:p>
            <a:pPr algn="just">
              <a:buFontTx/>
              <a:buChar char="-"/>
            </a:pPr>
            <a:r>
              <a:rPr lang="ar-SA" sz="4000" b="1" dirty="0" smtClean="0"/>
              <a:t>{</a:t>
            </a:r>
            <a:r>
              <a:rPr lang="ar-SA" sz="4000" b="1" dirty="0"/>
              <a:t>وَسَخَّر لَكُمُ الشَّمْسَ وَالْقَمَرَ دَآئِبَينَ وَسَخَّرَ لَكُمُ اللَّيْلَ وَالنَّهَار</a:t>
            </a:r>
            <a:r>
              <a:rPr lang="ar-SA" sz="4000" b="1" dirty="0" smtClean="0"/>
              <a:t>}.</a:t>
            </a:r>
          </a:p>
          <a:p>
            <a:pPr algn="just">
              <a:buFontTx/>
              <a:buChar char="-"/>
            </a:pPr>
            <a:r>
              <a:rPr lang="ar-SA" sz="4000" b="1" dirty="0" smtClean="0"/>
              <a:t>{</a:t>
            </a:r>
            <a:r>
              <a:rPr lang="ar-SA" sz="4000" b="1" dirty="0"/>
              <a:t>أَلَمْ تَرَوْا أَنَّ اللَّهَ سَخَّرَ لَكُم مَّا فِي السَّمَاوَاتِ وَمَا فِي الأَرْضِ وَأَسْبَغَ عَلَيْكُمْ نِعَمَهُ ظَاهِرَةً وَبَاطِنَةً وَمِنَ النَّاسِ مَن يُجَادِلُ فِي اللَّهِ بِغَيْرِ عِلْمٍ وَلاَ هُدًى وَلاَ كِتَابٍ مُّنِير</a:t>
            </a:r>
            <a:r>
              <a:rPr lang="ar-SA" sz="4000" b="1" dirty="0" smtClean="0"/>
              <a:t>}.</a:t>
            </a:r>
            <a:endParaRPr lang="ar-SA" sz="4000" b="1" dirty="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451250111"/>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b="1" dirty="0" smtClean="0">
                <a:solidFill>
                  <a:srgbClr val="FF0000"/>
                </a:solidFill>
              </a:rPr>
              <a:t>ب - العرض الواقعي للكون</a:t>
            </a:r>
          </a:p>
          <a:p>
            <a:pPr algn="just">
              <a:buFontTx/>
              <a:buNone/>
            </a:pPr>
            <a:r>
              <a:rPr lang="ar-SA" b="1" dirty="0" smtClean="0">
                <a:solidFill>
                  <a:schemeClr val="tx2"/>
                </a:solidFill>
              </a:rPr>
              <a:t>شرح الأدلة: </a:t>
            </a:r>
            <a:r>
              <a:rPr lang="ar-SA" sz="4000" b="1" dirty="0" smtClean="0"/>
              <a:t>{</a:t>
            </a:r>
            <a:r>
              <a:rPr lang="ar-SA" sz="4000" b="1" dirty="0"/>
              <a:t>يَاأَيُّهَا النَّاسُ إِن كُنتُمْ فِي رَيْبٍ مِّنَ الْبَعْثِ فَإِنَّا خَلَقْنَاكُم مِّن تُرَابٍ ثُمَّ مِن نُّطْفَةٍ ثُمَّ مِنْ عَلَقَةٍ ثُمَّ مِن مُّضْغَةٍ مُّخَلَّقَةٍ وَغَيْرِ مُخَلَّقَةٍ لِّنُبَيِّنَ لَكُمْ وَنُقِرُّ فِي الأَرْحَامِ مَا نَشَاء إِلَى أَجَلٍ مُّسَمًّى ثُمَّ نُخْرِجُكُمْ طِفْلاً ثُمَّ لِتَبْلُغُوا أَشُدَّكُمْ وَمِنكُم مَّن يُتَوَفَّى وَمِنكُم مَّن يُرَدُّ إِلَى أَرْذَلِ الْعُمُرِ لِكَيْلاَ يَعْلَمَ مِن بَعْدِ عِلْمٍ شَيْئًا وَتَرَى الأَرْضَ هَامِدَةً فَإِذَا أَنزَلْنَا عَلَيْهَا الْمَاء اهْتَزَّتْ وَرَبَتْ وَأَنبَتَتْ مِن كُلِّ زَوْجٍ بَهِيج</a:t>
            </a:r>
            <a:r>
              <a:rPr lang="ar-SA" sz="4000" b="1" dirty="0" smtClean="0"/>
              <a:t>}.</a:t>
            </a:r>
            <a:endParaRPr lang="ar-SA" sz="40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446924736"/>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4800" b="1" dirty="0">
                <a:solidFill>
                  <a:srgbClr val="FF0000"/>
                </a:solidFill>
              </a:rPr>
              <a:t>ج</a:t>
            </a:r>
            <a:r>
              <a:rPr lang="ar-SA" sz="4800" b="1" dirty="0" smtClean="0">
                <a:solidFill>
                  <a:srgbClr val="FF0000"/>
                </a:solidFill>
              </a:rPr>
              <a:t>- فاعلية الإنسان</a:t>
            </a:r>
          </a:p>
          <a:p>
            <a:pPr algn="just">
              <a:buFontTx/>
              <a:buChar char="-"/>
            </a:pPr>
            <a:r>
              <a:rPr lang="ar-SA" sz="4800" b="1" dirty="0" smtClean="0"/>
              <a:t>{</a:t>
            </a:r>
            <a:r>
              <a:rPr lang="ar-SA" sz="4800" b="1" dirty="0"/>
              <a:t>وَهُوَ الَّذِي أَنشَأَ جَنَّاتٍ مَّعْرُوشَاتٍ وَغَيْرَ مَعْرُوشَاتٍ وَالنَّخْلَ وَالزَّرْعَ مُخْتَلِفًا أُكُلُهُ وَالزَّيْتُونَ وَالرُّمَّانَ مُتَشَابِهًا وَغَيْرَ مُتَشَابِهٍ كُلُواْ مِن ثَمَرِهِ إِذَا أَثْمَرَ وَآتُواْ حَقَّهُ يَوْمَ حَصَادِهِ وَلاَ تُسْرِفُواْ إِنَّهُ لاَ يُحِبُّ الْمُسْرِفِين</a:t>
            </a:r>
            <a:r>
              <a:rPr lang="ar-SA" sz="4800" b="1" dirty="0" smtClean="0"/>
              <a:t>}.</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77875352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3600" b="1" dirty="0" smtClean="0">
                <a:solidFill>
                  <a:srgbClr val="FF0000"/>
                </a:solidFill>
              </a:rPr>
              <a:t>د - منهج البحث</a:t>
            </a:r>
          </a:p>
          <a:p>
            <a:pPr algn="just">
              <a:buFontTx/>
              <a:buChar char="-"/>
            </a:pPr>
            <a:r>
              <a:rPr lang="ar-SA" sz="3600" b="1" dirty="0" smtClean="0"/>
              <a:t>{</a:t>
            </a:r>
            <a:r>
              <a:rPr lang="ar-SA" sz="3600" b="1" dirty="0"/>
              <a:t>إِنَّ رَبَّكَ يَعْلَمُ أَنَّكَ تَقُومُ أَدْنَى مِن ثُلُثَيِ اللَّيْلِ وَنِصْفَهُ وَثُلُثَهُ وَطَائِفَةٌ مِّنَ الَّذِينَ مَعَكَ وَاللَّهُ يُقَدِّرُ اللَّيْلَ وَالنَّهَارَ عَلِمَ أَن لَّن تُحْصُوهُ فَتَابَ عَلَيْكُمْ فَاقْرَؤُوا مَا تَيَسَّرَ مِنَ الْقُرْآنِ عَلِمَ أَن سَيَكُونُ مِنكُم مَّرْضَى وَآخَرُونَ يَضْرِبُونَ فِي الأَرْضِ يَبْتَغُونَ مِن فَضْلِ اللَّهِ وَآخَرُونَ يُقَاتِلُونَ فِي سَبِيلِ اللَّهِ فَاقْرَؤُوا مَا تَيَسَّرَ مِنْهُ وَأَقِيمُوا الصَّلاَةَ وَآتُوا الزَّكَاةَ وَأَقْرِضُوا اللَّهَ قَرْضًا حَسَنًا وَمَا تُقَدِّمُوا لأَنفُسِكُم مِّنْ خَيْرٍ تَجِدُوهُ عِندَ اللَّهِ هُوَ خَيْرًا وَأَعْظَمَ أَجْرًا وَاسْتَغْفِرُوا اللَّهَ إِنَّ اللَّهَ غَفُورٌ رَّحِيم</a:t>
            </a:r>
            <a:r>
              <a:rPr lang="ar-SA" sz="3600" b="1" dirty="0" smtClean="0"/>
              <a:t>}.</a:t>
            </a:r>
            <a:endParaRPr lang="ar-SA" sz="36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69646726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buNone/>
            </a:pPr>
            <a:r>
              <a:rPr lang="ar-SA" sz="4000" b="1" dirty="0" smtClean="0">
                <a:solidFill>
                  <a:srgbClr val="FF0000"/>
                </a:solidFill>
              </a:rPr>
              <a:t>4- الاتجاه التجريبي عند المسلمين</a:t>
            </a:r>
          </a:p>
          <a:p>
            <a:pPr algn="just">
              <a:buFontTx/>
              <a:buChar char="-"/>
            </a:pPr>
            <a:r>
              <a:rPr lang="ar-SA" sz="4000" b="1" dirty="0" smtClean="0"/>
              <a:t>صار الاتجاه التجريبي عند المسلمين منهجا متطورا. ومن أشهر أعلامه: </a:t>
            </a:r>
            <a:r>
              <a:rPr lang="ar-SA" sz="4000" b="1" dirty="0" smtClean="0">
                <a:solidFill>
                  <a:srgbClr val="000099"/>
                </a:solidFill>
              </a:rPr>
              <a:t>الحسن بن الهيثم</a:t>
            </a:r>
            <a:r>
              <a:rPr lang="ar-SA" sz="4000" b="1" dirty="0" smtClean="0"/>
              <a:t>: </a:t>
            </a:r>
          </a:p>
          <a:p>
            <a:pPr algn="just">
              <a:buFontTx/>
              <a:buChar char="-"/>
            </a:pPr>
            <a:r>
              <a:rPr lang="ar-SA" sz="4000" b="1" dirty="0" smtClean="0"/>
              <a:t>وهو طبيب مختص في طب العيون وألف كتاب </a:t>
            </a:r>
            <a:r>
              <a:rPr lang="ar-SA" sz="4000" b="1" dirty="0" smtClean="0">
                <a:solidFill>
                  <a:srgbClr val="FFC000"/>
                </a:solidFill>
              </a:rPr>
              <a:t>«المناظر»</a:t>
            </a:r>
            <a:r>
              <a:rPr lang="ar-SA" sz="4000" b="1" dirty="0" smtClean="0"/>
              <a:t> في علم البصريات.</a:t>
            </a:r>
          </a:p>
          <a:p>
            <a:pPr algn="just">
              <a:buFontTx/>
              <a:buChar char="-"/>
            </a:pPr>
            <a:r>
              <a:rPr lang="ar-SA" sz="4000" b="1" dirty="0" smtClean="0">
                <a:solidFill>
                  <a:srgbClr val="E7B057"/>
                </a:solidFill>
              </a:rPr>
              <a:t>ضياء الدين بن البيطار</a:t>
            </a:r>
            <a:r>
              <a:rPr lang="ar-SA" sz="4000" b="1" dirty="0" smtClean="0"/>
              <a:t>: وهو من أشهر علماء النبات في </a:t>
            </a:r>
            <a:r>
              <a:rPr lang="ar-SA" sz="4000" b="1" dirty="0" smtClean="0">
                <a:solidFill>
                  <a:srgbClr val="00B050"/>
                </a:solidFill>
              </a:rPr>
              <a:t>القرن 7 الهجري</a:t>
            </a:r>
            <a:r>
              <a:rPr lang="ar-SA" sz="4000" b="1" dirty="0" smtClean="0"/>
              <a:t> وقد ألف </a:t>
            </a:r>
            <a:r>
              <a:rPr lang="ar-SA" sz="4000" b="1" dirty="0" smtClean="0">
                <a:solidFill>
                  <a:srgbClr val="C00000"/>
                </a:solidFill>
              </a:rPr>
              <a:t>كتاب الجامع لمفردات الأدوية والأغذية</a:t>
            </a:r>
            <a:r>
              <a:rPr lang="ar-SA" sz="4000" b="1" dirty="0" smtClean="0"/>
              <a:t>.</a:t>
            </a:r>
          </a:p>
          <a:p>
            <a:pPr>
              <a:buFontTx/>
              <a:buChar char="-"/>
            </a:pPr>
            <a:endParaRPr lang="ar-SA" b="1" dirty="0" smtClean="0"/>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525991563"/>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000" b="1" dirty="0" smtClean="0">
                <a:solidFill>
                  <a:srgbClr val="C00000"/>
                </a:solidFill>
              </a:rPr>
              <a:t>ابن </a:t>
            </a:r>
            <a:r>
              <a:rPr lang="ar-SA" sz="4000" b="1" dirty="0">
                <a:solidFill>
                  <a:srgbClr val="C00000"/>
                </a:solidFill>
              </a:rPr>
              <a:t>تيمية</a:t>
            </a:r>
            <a:r>
              <a:rPr lang="ar-SA" sz="4000" b="1" dirty="0"/>
              <a:t> في العلم الشرعي.</a:t>
            </a:r>
          </a:p>
          <a:p>
            <a:pPr algn="just">
              <a:buFontTx/>
              <a:buChar char="-"/>
            </a:pPr>
            <a:r>
              <a:rPr lang="ar-SA" sz="4000" b="1" dirty="0" smtClean="0">
                <a:solidFill>
                  <a:schemeClr val="tx2"/>
                </a:solidFill>
              </a:rPr>
              <a:t>حارب ابن تيمية الفلسفة النظرية المستندة إلى المنهج التأملي وأنكر الصورية الشديدة التي اتسم بها المناطقة.</a:t>
            </a:r>
          </a:p>
          <a:p>
            <a:pPr algn="just">
              <a:buFontTx/>
              <a:buChar char="-"/>
            </a:pPr>
            <a:r>
              <a:rPr lang="ar-SA" sz="4000" b="1" dirty="0" smtClean="0">
                <a:solidFill>
                  <a:schemeClr val="tx2"/>
                </a:solidFill>
              </a:rPr>
              <a:t>أكّد </a:t>
            </a:r>
            <a:r>
              <a:rPr lang="ar-SA" sz="4000" b="1" dirty="0" smtClean="0">
                <a:solidFill>
                  <a:srgbClr val="C00000"/>
                </a:solidFill>
              </a:rPr>
              <a:t>قياس التمثيل</a:t>
            </a:r>
            <a:r>
              <a:rPr lang="ar-SA" sz="4000" b="1" dirty="0" smtClean="0">
                <a:solidFill>
                  <a:schemeClr val="tx2"/>
                </a:solidFill>
              </a:rPr>
              <a:t> الذي قال به الأصوليون و</a:t>
            </a:r>
            <a:r>
              <a:rPr lang="ar-SA" sz="4000" b="1" dirty="0" smtClean="0">
                <a:solidFill>
                  <a:srgbClr val="C00000"/>
                </a:solidFill>
              </a:rPr>
              <a:t>المرتكز على العلية والاطراد.</a:t>
            </a:r>
          </a:p>
          <a:p>
            <a:pPr algn="just">
              <a:buFontTx/>
              <a:buChar char="-"/>
            </a:pPr>
            <a:r>
              <a:rPr lang="ar-SA" sz="4000" b="1" dirty="0" smtClean="0">
                <a:solidFill>
                  <a:schemeClr val="tx2"/>
                </a:solidFill>
              </a:rPr>
              <a:t>تأثر </a:t>
            </a:r>
            <a:r>
              <a:rPr lang="ar-SA" sz="4000" b="1" dirty="0" smtClean="0">
                <a:solidFill>
                  <a:srgbClr val="C00000"/>
                </a:solidFill>
              </a:rPr>
              <a:t>جون ستيوارت ميل</a:t>
            </a:r>
            <a:r>
              <a:rPr lang="ar-SA" sz="4000" b="1" dirty="0" smtClean="0">
                <a:solidFill>
                  <a:schemeClr val="tx2"/>
                </a:solidFill>
              </a:rPr>
              <a:t> في كتابه «</a:t>
            </a:r>
            <a:r>
              <a:rPr lang="ar-SA" sz="4000" b="1" dirty="0" smtClean="0">
                <a:solidFill>
                  <a:srgbClr val="000099"/>
                </a:solidFill>
              </a:rPr>
              <a:t>نسق المنطق</a:t>
            </a:r>
            <a:r>
              <a:rPr lang="ar-SA" sz="4000" b="1" dirty="0" smtClean="0">
                <a:solidFill>
                  <a:schemeClr val="tx2"/>
                </a:solidFill>
              </a:rPr>
              <a:t>» بأسلوب ابن تيمية. </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61916341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3600" b="1" dirty="0" smtClean="0">
                <a:solidFill>
                  <a:schemeClr val="tx2"/>
                </a:solidFill>
              </a:rPr>
              <a:t>اتبع </a:t>
            </a:r>
            <a:r>
              <a:rPr lang="ar-SA" sz="3600" b="1" dirty="0" smtClean="0">
                <a:solidFill>
                  <a:srgbClr val="000099"/>
                </a:solidFill>
              </a:rPr>
              <a:t>جون لوك</a:t>
            </a:r>
            <a:r>
              <a:rPr lang="ar-SA" sz="3600" b="1" dirty="0" smtClean="0">
                <a:solidFill>
                  <a:schemeClr val="tx2"/>
                </a:solidFill>
              </a:rPr>
              <a:t> منهج ابن تيمية في إثبات الصانع. </a:t>
            </a:r>
          </a:p>
          <a:p>
            <a:pPr algn="just">
              <a:buFontTx/>
              <a:buChar char="-"/>
            </a:pPr>
            <a:r>
              <a:rPr lang="ar-SA" sz="3600" b="1" dirty="0" smtClean="0">
                <a:solidFill>
                  <a:srgbClr val="C0821C"/>
                </a:solidFill>
              </a:rPr>
              <a:t>رفض ابن تيمية القياس البرهاني</a:t>
            </a:r>
            <a:r>
              <a:rPr lang="ar-SA" sz="3600" b="1" dirty="0" smtClean="0">
                <a:solidFill>
                  <a:schemeClr val="tx2"/>
                </a:solidFill>
              </a:rPr>
              <a:t> على إثبات الصانع. ووافقه لوك في ذلك.</a:t>
            </a:r>
          </a:p>
          <a:p>
            <a:pPr algn="just">
              <a:buFontTx/>
              <a:buChar char="-"/>
            </a:pPr>
            <a:r>
              <a:rPr lang="ar-SA" sz="3600" b="1" dirty="0" smtClean="0">
                <a:solidFill>
                  <a:srgbClr val="C0821C"/>
                </a:solidFill>
              </a:rPr>
              <a:t>خلاصة القول:</a:t>
            </a:r>
          </a:p>
          <a:p>
            <a:pPr algn="just">
              <a:buFontTx/>
              <a:buChar char="-"/>
            </a:pPr>
            <a:r>
              <a:rPr lang="ar-SA" sz="3600" b="1" dirty="0" smtClean="0">
                <a:solidFill>
                  <a:schemeClr val="tx2"/>
                </a:solidFill>
              </a:rPr>
              <a:t>وجه علماء المسلمين اهتمامهم إلى الوجهة التي دعاهم القرآن الكريم إليها وهي الوجهة العلمية التجريبية في علمي الشريعة والطبيعة. </a:t>
            </a:r>
          </a:p>
          <a:p>
            <a:pPr algn="just">
              <a:buFontTx/>
              <a:buChar char="-"/>
            </a:pPr>
            <a:r>
              <a:rPr lang="ar-SA" sz="3600" b="1" dirty="0" smtClean="0">
                <a:solidFill>
                  <a:schemeClr val="tx2"/>
                </a:solidFill>
              </a:rPr>
              <a:t>وأسهموا في إنارة الحضارة الإسلامية لعصور طويلة.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28634901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800" b="1" dirty="0" smtClean="0">
                <a:solidFill>
                  <a:schemeClr val="tx2"/>
                </a:solidFill>
              </a:rPr>
              <a:t>أثر هذا الاتجاه في النهضة الأوروبية:</a:t>
            </a:r>
          </a:p>
          <a:p>
            <a:pPr algn="just">
              <a:buFontTx/>
              <a:buChar char="-"/>
            </a:pPr>
            <a:r>
              <a:rPr lang="ar-SA" sz="4800" b="1" dirty="0" smtClean="0">
                <a:solidFill>
                  <a:schemeClr val="tx2"/>
                </a:solidFill>
              </a:rPr>
              <a:t>وهذا ظهر في عقول الكثير من فلاسفة وعلماء الغرب، أمثال: روجر بيكون وغيره.</a:t>
            </a:r>
          </a:p>
          <a:p>
            <a:pPr algn="just">
              <a:buFontTx/>
              <a:buChar char="-"/>
            </a:pPr>
            <a:r>
              <a:rPr lang="ar-SA" sz="4800" b="1" dirty="0" smtClean="0">
                <a:solidFill>
                  <a:schemeClr val="tx2"/>
                </a:solidFill>
              </a:rPr>
              <a:t>وهو ما أكدته </a:t>
            </a:r>
            <a:r>
              <a:rPr lang="ar-SA" sz="4800" b="1" dirty="0" err="1" smtClean="0">
                <a:solidFill>
                  <a:schemeClr val="tx2"/>
                </a:solidFill>
              </a:rPr>
              <a:t>هونكه</a:t>
            </a:r>
            <a:r>
              <a:rPr lang="ar-SA" sz="4800" b="1" dirty="0" smtClean="0">
                <a:solidFill>
                  <a:schemeClr val="tx2"/>
                </a:solidFill>
              </a:rPr>
              <a:t> في كتابها شمس العرب تسطع على الغرب.</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66188223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4800" b="1" dirty="0" smtClean="0">
                <a:solidFill>
                  <a:schemeClr val="tx2"/>
                </a:solidFill>
              </a:rPr>
              <a:t>الخلاصة:</a:t>
            </a:r>
          </a:p>
          <a:p>
            <a:pPr marL="0" indent="0" algn="just">
              <a:buNone/>
            </a:pPr>
            <a:r>
              <a:rPr lang="ar-SA" sz="4800" b="1" dirty="0">
                <a:solidFill>
                  <a:schemeClr val="tx2"/>
                </a:solidFill>
              </a:rPr>
              <a:t>	</a:t>
            </a:r>
            <a:r>
              <a:rPr lang="ar-SA" sz="4800" b="1" dirty="0" smtClean="0">
                <a:solidFill>
                  <a:schemeClr val="tx2"/>
                </a:solidFill>
              </a:rPr>
              <a:t>أن الإسلام له أثر كبير في جذب الإنسان إلى الجانب العملي التجريبي في هذا الكون الفسيح، وذلك للوصول إلى المعرفة.</a:t>
            </a:r>
          </a:p>
          <a:p>
            <a:pPr marL="0" indent="0" algn="just">
              <a:buNone/>
            </a:pPr>
            <a:r>
              <a:rPr lang="ar-SA" sz="4800" b="1" dirty="0">
                <a:solidFill>
                  <a:schemeClr val="tx2"/>
                </a:solidFill>
              </a:rPr>
              <a:t>	</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92913402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a:solidFill>
                  <a:schemeClr val="tx2"/>
                </a:solidFill>
              </a:rPr>
              <a:t>تمت المحاضرة </a:t>
            </a:r>
            <a:r>
              <a:rPr lang="ar-SA" sz="4000" b="1" dirty="0" smtClean="0">
                <a:solidFill>
                  <a:schemeClr val="tx2"/>
                </a:solidFill>
              </a:rPr>
              <a:t>الرابعة عشرة 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022870668"/>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12600</TotalTime>
  <Words>675</Words>
  <Application>Microsoft Office PowerPoint</Application>
  <PresentationFormat>عرض على الشاشة (3:4)‏</PresentationFormat>
  <Paragraphs>77</Paragraphs>
  <Slides>18</Slides>
  <Notes>13</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361</cp:revision>
  <dcterms:created xsi:type="dcterms:W3CDTF">2007-02-01T07:37:04Z</dcterms:created>
  <dcterms:modified xsi:type="dcterms:W3CDTF">2016-02-20T16:04:43Z</dcterms:modified>
</cp:coreProperties>
</file>