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62"/>
  </p:notesMasterIdLst>
  <p:handoutMasterIdLst>
    <p:handoutMasterId r:id="rId63"/>
  </p:handoutMasterIdLst>
  <p:sldIdLst>
    <p:sldId id="311" r:id="rId2"/>
    <p:sldId id="312" r:id="rId3"/>
    <p:sldId id="313" r:id="rId4"/>
    <p:sldId id="314" r:id="rId5"/>
    <p:sldId id="309" r:id="rId6"/>
    <p:sldId id="308" r:id="rId7"/>
    <p:sldId id="307" r:id="rId8"/>
    <p:sldId id="306" r:id="rId9"/>
    <p:sldId id="257" r:id="rId10"/>
    <p:sldId id="296" r:id="rId11"/>
    <p:sldId id="323" r:id="rId12"/>
    <p:sldId id="373" r:id="rId13"/>
    <p:sldId id="261" r:id="rId14"/>
    <p:sldId id="259" r:id="rId15"/>
    <p:sldId id="298" r:id="rId16"/>
    <p:sldId id="263" r:id="rId17"/>
    <p:sldId id="299" r:id="rId18"/>
    <p:sldId id="302" r:id="rId19"/>
    <p:sldId id="303" r:id="rId20"/>
    <p:sldId id="301" r:id="rId21"/>
    <p:sldId id="304" r:id="rId22"/>
    <p:sldId id="305" r:id="rId23"/>
    <p:sldId id="264" r:id="rId24"/>
    <p:sldId id="265" r:id="rId25"/>
    <p:sldId id="266" r:id="rId26"/>
    <p:sldId id="317" r:id="rId27"/>
    <p:sldId id="310" r:id="rId28"/>
    <p:sldId id="267" r:id="rId29"/>
    <p:sldId id="268" r:id="rId30"/>
    <p:sldId id="269" r:id="rId31"/>
    <p:sldId id="260" r:id="rId32"/>
    <p:sldId id="270" r:id="rId33"/>
    <p:sldId id="271" r:id="rId34"/>
    <p:sldId id="272" r:id="rId35"/>
    <p:sldId id="273" r:id="rId36"/>
    <p:sldId id="274" r:id="rId37"/>
    <p:sldId id="275" r:id="rId38"/>
    <p:sldId id="276" r:id="rId39"/>
    <p:sldId id="277" r:id="rId40"/>
    <p:sldId id="278" r:id="rId41"/>
    <p:sldId id="31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319" r:id="rId55"/>
    <p:sldId id="320" r:id="rId56"/>
    <p:sldId id="321" r:id="rId57"/>
    <p:sldId id="322" r:id="rId58"/>
    <p:sldId id="315" r:id="rId59"/>
    <p:sldId id="374" r:id="rId60"/>
    <p:sldId id="316" r:id="rId6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E86A3"/>
    <a:srgbClr val="FE9CB3"/>
    <a:srgbClr val="FE7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71581" autoAdjust="0"/>
  </p:normalViewPr>
  <p:slideViewPr>
    <p:cSldViewPr>
      <p:cViewPr>
        <p:scale>
          <a:sx n="66" d="100"/>
          <a:sy n="66" d="100"/>
        </p:scale>
        <p:origin x="-1506"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3EE6F7-33DD-47B8-AC86-972EA00DDC82}" type="doc">
      <dgm:prSet loTypeId="urn:microsoft.com/office/officeart/2005/8/layout/hierarchy3" loCatId="hierarchy" qsTypeId="urn:microsoft.com/office/officeart/2005/8/quickstyle/simple5" qsCatId="simple" csTypeId="urn:microsoft.com/office/officeart/2005/8/colors/accent4_3" csCatId="accent4" phldr="1"/>
      <dgm:spPr/>
      <dgm:t>
        <a:bodyPr/>
        <a:lstStyle/>
        <a:p>
          <a:endParaRPr lang="en-US"/>
        </a:p>
      </dgm:t>
    </dgm:pt>
    <dgm:pt modelId="{E338477E-3427-4644-BD50-3E4A4CD7C7DE}">
      <dgm:prSet phldrT="[Text]" custT="1"/>
      <dgm:spPr/>
      <dgm:t>
        <a:bodyPr/>
        <a:lstStyle/>
        <a:p>
          <a:r>
            <a:rPr lang="ar-SA" sz="30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الدرجة الثالثة</a:t>
          </a:r>
          <a:endParaRPr lang="en-US" sz="3000" dirty="0"/>
        </a:p>
      </dgm:t>
    </dgm:pt>
    <dgm:pt modelId="{0C77CAFD-629F-4B4D-959B-3DECBB70C491}" type="parTrans" cxnId="{41D1EA7A-F3E0-4178-9788-8E951695DDD4}">
      <dgm:prSet/>
      <dgm:spPr/>
      <dgm:t>
        <a:bodyPr/>
        <a:lstStyle/>
        <a:p>
          <a:endParaRPr lang="en-US"/>
        </a:p>
      </dgm:t>
    </dgm:pt>
    <dgm:pt modelId="{636F09BF-40CA-439C-9247-4FD06D3CE286}" type="sibTrans" cxnId="{41D1EA7A-F3E0-4178-9788-8E951695DDD4}">
      <dgm:prSet/>
      <dgm:spPr/>
      <dgm:t>
        <a:bodyPr/>
        <a:lstStyle/>
        <a:p>
          <a:endParaRPr lang="en-US"/>
        </a:p>
      </dgm:t>
    </dgm:pt>
    <dgm:pt modelId="{A18C60DE-CACC-4D05-A04F-B3AED6E677A9}">
      <dgm:prSet phldrT="[Text]" custT="1"/>
      <dgm:spPr/>
      <dgm:t>
        <a:bodyPr/>
        <a:lstStyle/>
        <a:p>
          <a:r>
            <a:rPr lang="ar-SA" sz="2200" dirty="0" smtClean="0">
              <a:latin typeface="Arial Unicode MS" pitchFamily="34" charset="-128"/>
              <a:ea typeface="Arial Unicode MS" pitchFamily="34" charset="-128"/>
              <a:cs typeface="Arial Unicode MS" pitchFamily="34" charset="-128"/>
            </a:rPr>
            <a:t>تقع في المستوى الثقافي</a:t>
          </a:r>
          <a:endParaRPr lang="en-US" sz="2200" dirty="0">
            <a:latin typeface="Arial Unicode MS" pitchFamily="34" charset="-128"/>
            <a:ea typeface="Arial Unicode MS" pitchFamily="34" charset="-128"/>
            <a:cs typeface="Arial Unicode MS" pitchFamily="34" charset="-128"/>
          </a:endParaRPr>
        </a:p>
      </dgm:t>
    </dgm:pt>
    <dgm:pt modelId="{D50F8B18-8456-483A-A8A0-C53DA4872C51}" type="parTrans" cxnId="{6E541639-72CE-46C2-9272-CE4D4C88F606}">
      <dgm:prSet/>
      <dgm:spPr/>
      <dgm:t>
        <a:bodyPr/>
        <a:lstStyle/>
        <a:p>
          <a:endParaRPr lang="en-US"/>
        </a:p>
      </dgm:t>
    </dgm:pt>
    <dgm:pt modelId="{ADD6C597-E219-441F-B9C8-C3EEEE16BAD7}" type="sibTrans" cxnId="{6E541639-72CE-46C2-9272-CE4D4C88F606}">
      <dgm:prSet/>
      <dgm:spPr/>
      <dgm:t>
        <a:bodyPr/>
        <a:lstStyle/>
        <a:p>
          <a:endParaRPr lang="en-US"/>
        </a:p>
      </dgm:t>
    </dgm:pt>
    <dgm:pt modelId="{7C8D1630-581B-4AE4-92C2-2746D15AAE49}">
      <dgm:prSet phldrT="[Text]" custT="1"/>
      <dgm:spPr/>
      <dgm:t>
        <a:bodyPr/>
        <a:lstStyle/>
        <a:p>
          <a:r>
            <a:rPr lang="ar-SA" sz="30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الدرجة الثانية</a:t>
          </a:r>
          <a:endParaRPr lang="en-US" sz="3000" dirty="0"/>
        </a:p>
      </dgm:t>
    </dgm:pt>
    <dgm:pt modelId="{F6D0BF07-A2AA-49AF-9516-240C15639B91}" type="parTrans" cxnId="{68839172-E1AD-456D-95C8-8B5417AAA991}">
      <dgm:prSet/>
      <dgm:spPr/>
      <dgm:t>
        <a:bodyPr/>
        <a:lstStyle/>
        <a:p>
          <a:endParaRPr lang="en-US"/>
        </a:p>
      </dgm:t>
    </dgm:pt>
    <dgm:pt modelId="{B2405DED-4148-4AE2-9547-B7972169711C}" type="sibTrans" cxnId="{68839172-E1AD-456D-95C8-8B5417AAA991}">
      <dgm:prSet/>
      <dgm:spPr/>
      <dgm:t>
        <a:bodyPr/>
        <a:lstStyle/>
        <a:p>
          <a:endParaRPr lang="en-US"/>
        </a:p>
      </dgm:t>
    </dgm:pt>
    <dgm:pt modelId="{06F7C3E0-BB88-46C3-81D9-5F246CA57910}">
      <dgm:prSet phldrT="[Text]" custT="1"/>
      <dgm:spPr/>
      <dgm:t>
        <a:bodyPr/>
        <a:lstStyle/>
        <a:p>
          <a:r>
            <a:rPr lang="ar-SA" sz="2200" dirty="0" smtClean="0">
              <a:latin typeface="Arial Unicode MS" pitchFamily="34" charset="-128"/>
              <a:ea typeface="Arial Unicode MS" pitchFamily="34" charset="-128"/>
              <a:cs typeface="Arial Unicode MS" pitchFamily="34" charset="-128"/>
            </a:rPr>
            <a:t>تقع في المستوى الإجتماعي</a:t>
          </a:r>
          <a:endParaRPr lang="en-US" sz="2200" dirty="0">
            <a:latin typeface="Arial Unicode MS" pitchFamily="34" charset="-128"/>
            <a:ea typeface="Arial Unicode MS" pitchFamily="34" charset="-128"/>
            <a:cs typeface="Arial Unicode MS" pitchFamily="34" charset="-128"/>
          </a:endParaRPr>
        </a:p>
      </dgm:t>
    </dgm:pt>
    <dgm:pt modelId="{DCAC4CD8-FB11-484F-A61F-125D64D85EFE}" type="parTrans" cxnId="{794C728A-6E80-428F-8E8E-E2851DB84ACA}">
      <dgm:prSet/>
      <dgm:spPr/>
      <dgm:t>
        <a:bodyPr/>
        <a:lstStyle/>
        <a:p>
          <a:endParaRPr lang="en-US"/>
        </a:p>
      </dgm:t>
    </dgm:pt>
    <dgm:pt modelId="{A3140660-D551-4AB7-8805-0FA05D53A8E7}" type="sibTrans" cxnId="{794C728A-6E80-428F-8E8E-E2851DB84ACA}">
      <dgm:prSet/>
      <dgm:spPr/>
      <dgm:t>
        <a:bodyPr/>
        <a:lstStyle/>
        <a:p>
          <a:endParaRPr lang="en-US"/>
        </a:p>
      </dgm:t>
    </dgm:pt>
    <dgm:pt modelId="{D7A12E18-897D-4155-BD69-E9EF419FC144}">
      <dgm:prSet custT="1"/>
      <dgm:spPr/>
      <dgm:t>
        <a:bodyPr/>
        <a:lstStyle/>
        <a:p>
          <a:r>
            <a:rPr lang="ar-SA" sz="30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الدرجة الأولى</a:t>
          </a:r>
          <a:endParaRPr lang="en-US" sz="30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58244F60-5423-4630-8BB9-AC7846DEED23}" type="parTrans" cxnId="{ECB239B2-1295-43DE-BBAE-EB21D89CF4B9}">
      <dgm:prSet/>
      <dgm:spPr/>
      <dgm:t>
        <a:bodyPr/>
        <a:lstStyle/>
        <a:p>
          <a:endParaRPr lang="en-US"/>
        </a:p>
      </dgm:t>
    </dgm:pt>
    <dgm:pt modelId="{292CA61F-B04A-405E-96C9-A512E29A6DBB}" type="sibTrans" cxnId="{ECB239B2-1295-43DE-BBAE-EB21D89CF4B9}">
      <dgm:prSet/>
      <dgm:spPr/>
      <dgm:t>
        <a:bodyPr/>
        <a:lstStyle/>
        <a:p>
          <a:endParaRPr lang="en-US"/>
        </a:p>
      </dgm:t>
    </dgm:pt>
    <dgm:pt modelId="{59A7EA38-A502-487D-8525-694F34FF630A}">
      <dgm:prSet custT="1"/>
      <dgm:spPr/>
      <dgm:t>
        <a:bodyPr/>
        <a:lstStyle/>
        <a:p>
          <a:r>
            <a:rPr lang="ar-SA" sz="2200" dirty="0" smtClean="0">
              <a:latin typeface="Arial Unicode MS" pitchFamily="34" charset="-128"/>
              <a:ea typeface="Arial Unicode MS" pitchFamily="34" charset="-128"/>
              <a:cs typeface="Arial Unicode MS" pitchFamily="34" charset="-128"/>
            </a:rPr>
            <a:t>أدنى درجات الضبط</a:t>
          </a:r>
          <a:endParaRPr lang="en-US" sz="2200" dirty="0">
            <a:latin typeface="Arial Unicode MS" pitchFamily="34" charset="-128"/>
            <a:ea typeface="Arial Unicode MS" pitchFamily="34" charset="-128"/>
            <a:cs typeface="Arial Unicode MS" pitchFamily="34" charset="-128"/>
          </a:endParaRPr>
        </a:p>
      </dgm:t>
    </dgm:pt>
    <dgm:pt modelId="{280334A4-98F1-45C1-80C1-6E26C4D44B70}" type="parTrans" cxnId="{D8AA46C5-2A93-435A-990B-C86A662CE7AA}">
      <dgm:prSet/>
      <dgm:spPr/>
      <dgm:t>
        <a:bodyPr/>
        <a:lstStyle/>
        <a:p>
          <a:endParaRPr lang="en-US"/>
        </a:p>
      </dgm:t>
    </dgm:pt>
    <dgm:pt modelId="{4F1BAB34-0203-48E2-BDB3-8BA2EEF3C9BF}" type="sibTrans" cxnId="{D8AA46C5-2A93-435A-990B-C86A662CE7AA}">
      <dgm:prSet/>
      <dgm:spPr/>
      <dgm:t>
        <a:bodyPr/>
        <a:lstStyle/>
        <a:p>
          <a:endParaRPr lang="en-US"/>
        </a:p>
      </dgm:t>
    </dgm:pt>
    <dgm:pt modelId="{6EFAA48C-1A88-4B7D-A467-68A4FF3D97FC}" type="pres">
      <dgm:prSet presAssocID="{0D3EE6F7-33DD-47B8-AC86-972EA00DDC82}" presName="diagram" presStyleCnt="0">
        <dgm:presLayoutVars>
          <dgm:chPref val="1"/>
          <dgm:dir/>
          <dgm:animOne val="branch"/>
          <dgm:animLvl val="lvl"/>
          <dgm:resizeHandles/>
        </dgm:presLayoutVars>
      </dgm:prSet>
      <dgm:spPr/>
      <dgm:t>
        <a:bodyPr/>
        <a:lstStyle/>
        <a:p>
          <a:endParaRPr lang="en-US"/>
        </a:p>
      </dgm:t>
    </dgm:pt>
    <dgm:pt modelId="{6C5A3D9E-BD2D-4607-B85D-2B0048FD16BC}" type="pres">
      <dgm:prSet presAssocID="{E338477E-3427-4644-BD50-3E4A4CD7C7DE}" presName="root" presStyleCnt="0"/>
      <dgm:spPr/>
      <dgm:t>
        <a:bodyPr/>
        <a:lstStyle/>
        <a:p>
          <a:endParaRPr lang="en-US"/>
        </a:p>
      </dgm:t>
    </dgm:pt>
    <dgm:pt modelId="{76DF7AA5-8832-4239-9DA0-2BE0D366CAC2}" type="pres">
      <dgm:prSet presAssocID="{E338477E-3427-4644-BD50-3E4A4CD7C7DE}" presName="rootComposite" presStyleCnt="0"/>
      <dgm:spPr/>
      <dgm:t>
        <a:bodyPr/>
        <a:lstStyle/>
        <a:p>
          <a:endParaRPr lang="en-US"/>
        </a:p>
      </dgm:t>
    </dgm:pt>
    <dgm:pt modelId="{2341A7A6-7F18-4E33-8FF2-D6F7CB2B9511}" type="pres">
      <dgm:prSet presAssocID="{E338477E-3427-4644-BD50-3E4A4CD7C7DE}" presName="rootText" presStyleLbl="node1" presStyleIdx="0" presStyleCnt="3"/>
      <dgm:spPr/>
      <dgm:t>
        <a:bodyPr/>
        <a:lstStyle/>
        <a:p>
          <a:endParaRPr lang="en-US"/>
        </a:p>
      </dgm:t>
    </dgm:pt>
    <dgm:pt modelId="{44F97A29-CE84-411E-9FDE-512C26A736BD}" type="pres">
      <dgm:prSet presAssocID="{E338477E-3427-4644-BD50-3E4A4CD7C7DE}" presName="rootConnector" presStyleLbl="node1" presStyleIdx="0" presStyleCnt="3"/>
      <dgm:spPr/>
      <dgm:t>
        <a:bodyPr/>
        <a:lstStyle/>
        <a:p>
          <a:endParaRPr lang="en-US"/>
        </a:p>
      </dgm:t>
    </dgm:pt>
    <dgm:pt modelId="{3BBFE8D0-1800-4606-81A3-F273BE02133B}" type="pres">
      <dgm:prSet presAssocID="{E338477E-3427-4644-BD50-3E4A4CD7C7DE}" presName="childShape" presStyleCnt="0"/>
      <dgm:spPr/>
      <dgm:t>
        <a:bodyPr/>
        <a:lstStyle/>
        <a:p>
          <a:endParaRPr lang="en-US"/>
        </a:p>
      </dgm:t>
    </dgm:pt>
    <dgm:pt modelId="{04AEE0ED-F50D-41A9-988D-ECD19AD4D71D}" type="pres">
      <dgm:prSet presAssocID="{D50F8B18-8456-483A-A8A0-C53DA4872C51}" presName="Name13" presStyleLbl="parChTrans1D2" presStyleIdx="0" presStyleCnt="3"/>
      <dgm:spPr/>
      <dgm:t>
        <a:bodyPr/>
        <a:lstStyle/>
        <a:p>
          <a:endParaRPr lang="en-US"/>
        </a:p>
      </dgm:t>
    </dgm:pt>
    <dgm:pt modelId="{2A74AF5A-31BE-4D9F-B596-9B3DC09E0EF4}" type="pres">
      <dgm:prSet presAssocID="{A18C60DE-CACC-4D05-A04F-B3AED6E677A9}" presName="childText" presStyleLbl="bgAcc1" presStyleIdx="0" presStyleCnt="3">
        <dgm:presLayoutVars>
          <dgm:bulletEnabled val="1"/>
        </dgm:presLayoutVars>
      </dgm:prSet>
      <dgm:spPr/>
      <dgm:t>
        <a:bodyPr/>
        <a:lstStyle/>
        <a:p>
          <a:endParaRPr lang="en-US"/>
        </a:p>
      </dgm:t>
    </dgm:pt>
    <dgm:pt modelId="{45DDF393-74B3-42C9-989F-DA84E7FA8724}" type="pres">
      <dgm:prSet presAssocID="{7C8D1630-581B-4AE4-92C2-2746D15AAE49}" presName="root" presStyleCnt="0"/>
      <dgm:spPr/>
      <dgm:t>
        <a:bodyPr/>
        <a:lstStyle/>
        <a:p>
          <a:endParaRPr lang="en-US"/>
        </a:p>
      </dgm:t>
    </dgm:pt>
    <dgm:pt modelId="{BB1CD8D1-0E12-43D5-BF8D-52AE70847DE4}" type="pres">
      <dgm:prSet presAssocID="{7C8D1630-581B-4AE4-92C2-2746D15AAE49}" presName="rootComposite" presStyleCnt="0"/>
      <dgm:spPr/>
      <dgm:t>
        <a:bodyPr/>
        <a:lstStyle/>
        <a:p>
          <a:endParaRPr lang="en-US"/>
        </a:p>
      </dgm:t>
    </dgm:pt>
    <dgm:pt modelId="{C3A38207-E355-4348-8F4F-CB6E7B88ACC0}" type="pres">
      <dgm:prSet presAssocID="{7C8D1630-581B-4AE4-92C2-2746D15AAE49}" presName="rootText" presStyleLbl="node1" presStyleIdx="1" presStyleCnt="3"/>
      <dgm:spPr/>
      <dgm:t>
        <a:bodyPr/>
        <a:lstStyle/>
        <a:p>
          <a:endParaRPr lang="en-US"/>
        </a:p>
      </dgm:t>
    </dgm:pt>
    <dgm:pt modelId="{3D475D0F-7C86-4154-B52B-A8FF5B1341B5}" type="pres">
      <dgm:prSet presAssocID="{7C8D1630-581B-4AE4-92C2-2746D15AAE49}" presName="rootConnector" presStyleLbl="node1" presStyleIdx="1" presStyleCnt="3"/>
      <dgm:spPr/>
      <dgm:t>
        <a:bodyPr/>
        <a:lstStyle/>
        <a:p>
          <a:endParaRPr lang="en-US"/>
        </a:p>
      </dgm:t>
    </dgm:pt>
    <dgm:pt modelId="{17BCD353-0AE0-4CE4-907F-BF190CE707C4}" type="pres">
      <dgm:prSet presAssocID="{7C8D1630-581B-4AE4-92C2-2746D15AAE49}" presName="childShape" presStyleCnt="0"/>
      <dgm:spPr/>
      <dgm:t>
        <a:bodyPr/>
        <a:lstStyle/>
        <a:p>
          <a:endParaRPr lang="en-US"/>
        </a:p>
      </dgm:t>
    </dgm:pt>
    <dgm:pt modelId="{4EAC815E-C445-4A20-9C13-66F023EA3400}" type="pres">
      <dgm:prSet presAssocID="{DCAC4CD8-FB11-484F-A61F-125D64D85EFE}" presName="Name13" presStyleLbl="parChTrans1D2" presStyleIdx="1" presStyleCnt="3"/>
      <dgm:spPr/>
      <dgm:t>
        <a:bodyPr/>
        <a:lstStyle/>
        <a:p>
          <a:endParaRPr lang="en-US"/>
        </a:p>
      </dgm:t>
    </dgm:pt>
    <dgm:pt modelId="{6225D1F3-2CD6-4B02-AA18-0A21015E718C}" type="pres">
      <dgm:prSet presAssocID="{06F7C3E0-BB88-46C3-81D9-5F246CA57910}" presName="childText" presStyleLbl="bgAcc1" presStyleIdx="1" presStyleCnt="3">
        <dgm:presLayoutVars>
          <dgm:bulletEnabled val="1"/>
        </dgm:presLayoutVars>
      </dgm:prSet>
      <dgm:spPr/>
      <dgm:t>
        <a:bodyPr/>
        <a:lstStyle/>
        <a:p>
          <a:endParaRPr lang="en-US"/>
        </a:p>
      </dgm:t>
    </dgm:pt>
    <dgm:pt modelId="{CFA815C8-12FF-4FB0-87D1-66D867ADCBD2}" type="pres">
      <dgm:prSet presAssocID="{D7A12E18-897D-4155-BD69-E9EF419FC144}" presName="root" presStyleCnt="0"/>
      <dgm:spPr/>
      <dgm:t>
        <a:bodyPr/>
        <a:lstStyle/>
        <a:p>
          <a:endParaRPr lang="en-US"/>
        </a:p>
      </dgm:t>
    </dgm:pt>
    <dgm:pt modelId="{525508B5-EF37-4714-8566-26785EBBCF13}" type="pres">
      <dgm:prSet presAssocID="{D7A12E18-897D-4155-BD69-E9EF419FC144}" presName="rootComposite" presStyleCnt="0"/>
      <dgm:spPr/>
      <dgm:t>
        <a:bodyPr/>
        <a:lstStyle/>
        <a:p>
          <a:endParaRPr lang="en-US"/>
        </a:p>
      </dgm:t>
    </dgm:pt>
    <dgm:pt modelId="{250AB6A9-C72D-442A-9D67-F7947A805FF4}" type="pres">
      <dgm:prSet presAssocID="{D7A12E18-897D-4155-BD69-E9EF419FC144}" presName="rootText" presStyleLbl="node1" presStyleIdx="2" presStyleCnt="3"/>
      <dgm:spPr/>
      <dgm:t>
        <a:bodyPr/>
        <a:lstStyle/>
        <a:p>
          <a:endParaRPr lang="en-US"/>
        </a:p>
      </dgm:t>
    </dgm:pt>
    <dgm:pt modelId="{02C935FB-9FE0-4255-A2CE-579A3F520D18}" type="pres">
      <dgm:prSet presAssocID="{D7A12E18-897D-4155-BD69-E9EF419FC144}" presName="rootConnector" presStyleLbl="node1" presStyleIdx="2" presStyleCnt="3"/>
      <dgm:spPr/>
      <dgm:t>
        <a:bodyPr/>
        <a:lstStyle/>
        <a:p>
          <a:endParaRPr lang="en-US"/>
        </a:p>
      </dgm:t>
    </dgm:pt>
    <dgm:pt modelId="{B580543D-B0A9-4A68-9121-51681D0BB1D8}" type="pres">
      <dgm:prSet presAssocID="{D7A12E18-897D-4155-BD69-E9EF419FC144}" presName="childShape" presStyleCnt="0"/>
      <dgm:spPr/>
      <dgm:t>
        <a:bodyPr/>
        <a:lstStyle/>
        <a:p>
          <a:endParaRPr lang="en-US"/>
        </a:p>
      </dgm:t>
    </dgm:pt>
    <dgm:pt modelId="{5036F920-66BD-4FA4-967A-34B45292B6E3}" type="pres">
      <dgm:prSet presAssocID="{280334A4-98F1-45C1-80C1-6E26C4D44B70}" presName="Name13" presStyleLbl="parChTrans1D2" presStyleIdx="2" presStyleCnt="3"/>
      <dgm:spPr/>
      <dgm:t>
        <a:bodyPr/>
        <a:lstStyle/>
        <a:p>
          <a:endParaRPr lang="en-US"/>
        </a:p>
      </dgm:t>
    </dgm:pt>
    <dgm:pt modelId="{7C40EB68-ECA3-4136-B6D2-159C662EF7EB}" type="pres">
      <dgm:prSet presAssocID="{59A7EA38-A502-487D-8525-694F34FF630A}" presName="childText" presStyleLbl="bgAcc1" presStyleIdx="2" presStyleCnt="3">
        <dgm:presLayoutVars>
          <dgm:bulletEnabled val="1"/>
        </dgm:presLayoutVars>
      </dgm:prSet>
      <dgm:spPr/>
      <dgm:t>
        <a:bodyPr/>
        <a:lstStyle/>
        <a:p>
          <a:endParaRPr lang="en-US"/>
        </a:p>
      </dgm:t>
    </dgm:pt>
  </dgm:ptLst>
  <dgm:cxnLst>
    <dgm:cxn modelId="{74B33E7E-82D2-495C-B56A-E4571896C0FD}" type="presOf" srcId="{E338477E-3427-4644-BD50-3E4A4CD7C7DE}" destId="{44F97A29-CE84-411E-9FDE-512C26A736BD}" srcOrd="1" destOrd="0" presId="urn:microsoft.com/office/officeart/2005/8/layout/hierarchy3"/>
    <dgm:cxn modelId="{3E73366A-0AC7-4D17-A65B-EABCA4DBCC31}" type="presOf" srcId="{0D3EE6F7-33DD-47B8-AC86-972EA00DDC82}" destId="{6EFAA48C-1A88-4B7D-A467-68A4FF3D97FC}" srcOrd="0" destOrd="0" presId="urn:microsoft.com/office/officeart/2005/8/layout/hierarchy3"/>
    <dgm:cxn modelId="{ECB239B2-1295-43DE-BBAE-EB21D89CF4B9}" srcId="{0D3EE6F7-33DD-47B8-AC86-972EA00DDC82}" destId="{D7A12E18-897D-4155-BD69-E9EF419FC144}" srcOrd="2" destOrd="0" parTransId="{58244F60-5423-4630-8BB9-AC7846DEED23}" sibTransId="{292CA61F-B04A-405E-96C9-A512E29A6DBB}"/>
    <dgm:cxn modelId="{A61B7D3A-C748-4B6D-9EC0-37DA7561959C}" type="presOf" srcId="{7C8D1630-581B-4AE4-92C2-2746D15AAE49}" destId="{C3A38207-E355-4348-8F4F-CB6E7B88ACC0}" srcOrd="0" destOrd="0" presId="urn:microsoft.com/office/officeart/2005/8/layout/hierarchy3"/>
    <dgm:cxn modelId="{A175512D-EEAE-46D4-B6FB-4FEA8C6E38ED}" type="presOf" srcId="{280334A4-98F1-45C1-80C1-6E26C4D44B70}" destId="{5036F920-66BD-4FA4-967A-34B45292B6E3}" srcOrd="0" destOrd="0" presId="urn:microsoft.com/office/officeart/2005/8/layout/hierarchy3"/>
    <dgm:cxn modelId="{41D1EA7A-F3E0-4178-9788-8E951695DDD4}" srcId="{0D3EE6F7-33DD-47B8-AC86-972EA00DDC82}" destId="{E338477E-3427-4644-BD50-3E4A4CD7C7DE}" srcOrd="0" destOrd="0" parTransId="{0C77CAFD-629F-4B4D-959B-3DECBB70C491}" sibTransId="{636F09BF-40CA-439C-9247-4FD06D3CE286}"/>
    <dgm:cxn modelId="{A8DA77FB-A41A-495C-B1E9-F097934E45FC}" type="presOf" srcId="{D50F8B18-8456-483A-A8A0-C53DA4872C51}" destId="{04AEE0ED-F50D-41A9-988D-ECD19AD4D71D}" srcOrd="0" destOrd="0" presId="urn:microsoft.com/office/officeart/2005/8/layout/hierarchy3"/>
    <dgm:cxn modelId="{7EF339FE-9927-4AB3-82D6-3F1353C7C998}" type="presOf" srcId="{DCAC4CD8-FB11-484F-A61F-125D64D85EFE}" destId="{4EAC815E-C445-4A20-9C13-66F023EA3400}" srcOrd="0" destOrd="0" presId="urn:microsoft.com/office/officeart/2005/8/layout/hierarchy3"/>
    <dgm:cxn modelId="{794C728A-6E80-428F-8E8E-E2851DB84ACA}" srcId="{7C8D1630-581B-4AE4-92C2-2746D15AAE49}" destId="{06F7C3E0-BB88-46C3-81D9-5F246CA57910}" srcOrd="0" destOrd="0" parTransId="{DCAC4CD8-FB11-484F-A61F-125D64D85EFE}" sibTransId="{A3140660-D551-4AB7-8805-0FA05D53A8E7}"/>
    <dgm:cxn modelId="{6E541639-72CE-46C2-9272-CE4D4C88F606}" srcId="{E338477E-3427-4644-BD50-3E4A4CD7C7DE}" destId="{A18C60DE-CACC-4D05-A04F-B3AED6E677A9}" srcOrd="0" destOrd="0" parTransId="{D50F8B18-8456-483A-A8A0-C53DA4872C51}" sibTransId="{ADD6C597-E219-441F-B9C8-C3EEEE16BAD7}"/>
    <dgm:cxn modelId="{68839172-E1AD-456D-95C8-8B5417AAA991}" srcId="{0D3EE6F7-33DD-47B8-AC86-972EA00DDC82}" destId="{7C8D1630-581B-4AE4-92C2-2746D15AAE49}" srcOrd="1" destOrd="0" parTransId="{F6D0BF07-A2AA-49AF-9516-240C15639B91}" sibTransId="{B2405DED-4148-4AE2-9547-B7972169711C}"/>
    <dgm:cxn modelId="{C8AC53D0-9509-4E72-9E19-C0FCAA937A39}" type="presOf" srcId="{06F7C3E0-BB88-46C3-81D9-5F246CA57910}" destId="{6225D1F3-2CD6-4B02-AA18-0A21015E718C}" srcOrd="0" destOrd="0" presId="urn:microsoft.com/office/officeart/2005/8/layout/hierarchy3"/>
    <dgm:cxn modelId="{04DF5AD5-1E97-4C72-AB66-2BAB4E6553A6}" type="presOf" srcId="{E338477E-3427-4644-BD50-3E4A4CD7C7DE}" destId="{2341A7A6-7F18-4E33-8FF2-D6F7CB2B9511}" srcOrd="0" destOrd="0" presId="urn:microsoft.com/office/officeart/2005/8/layout/hierarchy3"/>
    <dgm:cxn modelId="{C8F7FDCE-DAD9-42D1-A262-817BEC74D6D0}" type="presOf" srcId="{7C8D1630-581B-4AE4-92C2-2746D15AAE49}" destId="{3D475D0F-7C86-4154-B52B-A8FF5B1341B5}" srcOrd="1" destOrd="0" presId="urn:microsoft.com/office/officeart/2005/8/layout/hierarchy3"/>
    <dgm:cxn modelId="{7D877EE6-2064-4FCF-BD56-F4FD73B10667}" type="presOf" srcId="{D7A12E18-897D-4155-BD69-E9EF419FC144}" destId="{02C935FB-9FE0-4255-A2CE-579A3F520D18}" srcOrd="1" destOrd="0" presId="urn:microsoft.com/office/officeart/2005/8/layout/hierarchy3"/>
    <dgm:cxn modelId="{CB73B6BD-65E6-4860-A1E0-B049F0A185D2}" type="presOf" srcId="{59A7EA38-A502-487D-8525-694F34FF630A}" destId="{7C40EB68-ECA3-4136-B6D2-159C662EF7EB}" srcOrd="0" destOrd="0" presId="urn:microsoft.com/office/officeart/2005/8/layout/hierarchy3"/>
    <dgm:cxn modelId="{3BB1894D-0695-4A7A-B14F-17054BE66D43}" type="presOf" srcId="{A18C60DE-CACC-4D05-A04F-B3AED6E677A9}" destId="{2A74AF5A-31BE-4D9F-B596-9B3DC09E0EF4}" srcOrd="0" destOrd="0" presId="urn:microsoft.com/office/officeart/2005/8/layout/hierarchy3"/>
    <dgm:cxn modelId="{D8AA46C5-2A93-435A-990B-C86A662CE7AA}" srcId="{D7A12E18-897D-4155-BD69-E9EF419FC144}" destId="{59A7EA38-A502-487D-8525-694F34FF630A}" srcOrd="0" destOrd="0" parTransId="{280334A4-98F1-45C1-80C1-6E26C4D44B70}" sibTransId="{4F1BAB34-0203-48E2-BDB3-8BA2EEF3C9BF}"/>
    <dgm:cxn modelId="{2C40BCFF-CCDD-41C5-A9A3-EEDFE586E8A5}" type="presOf" srcId="{D7A12E18-897D-4155-BD69-E9EF419FC144}" destId="{250AB6A9-C72D-442A-9D67-F7947A805FF4}" srcOrd="0" destOrd="0" presId="urn:microsoft.com/office/officeart/2005/8/layout/hierarchy3"/>
    <dgm:cxn modelId="{E758963C-6584-4FAC-B6FF-F3F6ACE810D8}" type="presParOf" srcId="{6EFAA48C-1A88-4B7D-A467-68A4FF3D97FC}" destId="{6C5A3D9E-BD2D-4607-B85D-2B0048FD16BC}" srcOrd="0" destOrd="0" presId="urn:microsoft.com/office/officeart/2005/8/layout/hierarchy3"/>
    <dgm:cxn modelId="{7171C3F5-873A-4049-B026-77111444C7BC}" type="presParOf" srcId="{6C5A3D9E-BD2D-4607-B85D-2B0048FD16BC}" destId="{76DF7AA5-8832-4239-9DA0-2BE0D366CAC2}" srcOrd="0" destOrd="0" presId="urn:microsoft.com/office/officeart/2005/8/layout/hierarchy3"/>
    <dgm:cxn modelId="{634DB7A9-3541-4617-BC0F-AECC81FE1D58}" type="presParOf" srcId="{76DF7AA5-8832-4239-9DA0-2BE0D366CAC2}" destId="{2341A7A6-7F18-4E33-8FF2-D6F7CB2B9511}" srcOrd="0" destOrd="0" presId="urn:microsoft.com/office/officeart/2005/8/layout/hierarchy3"/>
    <dgm:cxn modelId="{72900DE3-EB7C-4D49-8456-2874E684EC84}" type="presParOf" srcId="{76DF7AA5-8832-4239-9DA0-2BE0D366CAC2}" destId="{44F97A29-CE84-411E-9FDE-512C26A736BD}" srcOrd="1" destOrd="0" presId="urn:microsoft.com/office/officeart/2005/8/layout/hierarchy3"/>
    <dgm:cxn modelId="{44E70DDC-6502-4EB8-9360-E8D2A0F06B4C}" type="presParOf" srcId="{6C5A3D9E-BD2D-4607-B85D-2B0048FD16BC}" destId="{3BBFE8D0-1800-4606-81A3-F273BE02133B}" srcOrd="1" destOrd="0" presId="urn:microsoft.com/office/officeart/2005/8/layout/hierarchy3"/>
    <dgm:cxn modelId="{5EB0C115-9E7F-4835-A837-5FFEDFE38D78}" type="presParOf" srcId="{3BBFE8D0-1800-4606-81A3-F273BE02133B}" destId="{04AEE0ED-F50D-41A9-988D-ECD19AD4D71D}" srcOrd="0" destOrd="0" presId="urn:microsoft.com/office/officeart/2005/8/layout/hierarchy3"/>
    <dgm:cxn modelId="{6D69B332-9EC2-470A-ABAE-39F8FCC79E94}" type="presParOf" srcId="{3BBFE8D0-1800-4606-81A3-F273BE02133B}" destId="{2A74AF5A-31BE-4D9F-B596-9B3DC09E0EF4}" srcOrd="1" destOrd="0" presId="urn:microsoft.com/office/officeart/2005/8/layout/hierarchy3"/>
    <dgm:cxn modelId="{8D32D1B1-0112-4AE2-A837-9EA1C7BB7131}" type="presParOf" srcId="{6EFAA48C-1A88-4B7D-A467-68A4FF3D97FC}" destId="{45DDF393-74B3-42C9-989F-DA84E7FA8724}" srcOrd="1" destOrd="0" presId="urn:microsoft.com/office/officeart/2005/8/layout/hierarchy3"/>
    <dgm:cxn modelId="{AF5D3206-4608-4932-8C95-C5A0E3714DCB}" type="presParOf" srcId="{45DDF393-74B3-42C9-989F-DA84E7FA8724}" destId="{BB1CD8D1-0E12-43D5-BF8D-52AE70847DE4}" srcOrd="0" destOrd="0" presId="urn:microsoft.com/office/officeart/2005/8/layout/hierarchy3"/>
    <dgm:cxn modelId="{A19DE319-D24B-4EA6-8BE3-C2F43AF2460B}" type="presParOf" srcId="{BB1CD8D1-0E12-43D5-BF8D-52AE70847DE4}" destId="{C3A38207-E355-4348-8F4F-CB6E7B88ACC0}" srcOrd="0" destOrd="0" presId="urn:microsoft.com/office/officeart/2005/8/layout/hierarchy3"/>
    <dgm:cxn modelId="{CECFBEC8-9522-434B-9F9B-1CD4D9E9D4EE}" type="presParOf" srcId="{BB1CD8D1-0E12-43D5-BF8D-52AE70847DE4}" destId="{3D475D0F-7C86-4154-B52B-A8FF5B1341B5}" srcOrd="1" destOrd="0" presId="urn:microsoft.com/office/officeart/2005/8/layout/hierarchy3"/>
    <dgm:cxn modelId="{544A7E07-856D-4898-8AC1-C9F81F39A582}" type="presParOf" srcId="{45DDF393-74B3-42C9-989F-DA84E7FA8724}" destId="{17BCD353-0AE0-4CE4-907F-BF190CE707C4}" srcOrd="1" destOrd="0" presId="urn:microsoft.com/office/officeart/2005/8/layout/hierarchy3"/>
    <dgm:cxn modelId="{34540D65-9C87-4567-A12A-B1AEB50A6A59}" type="presParOf" srcId="{17BCD353-0AE0-4CE4-907F-BF190CE707C4}" destId="{4EAC815E-C445-4A20-9C13-66F023EA3400}" srcOrd="0" destOrd="0" presId="urn:microsoft.com/office/officeart/2005/8/layout/hierarchy3"/>
    <dgm:cxn modelId="{B3E6AC3A-C2A7-4EA7-A631-20ED1EFBAE9D}" type="presParOf" srcId="{17BCD353-0AE0-4CE4-907F-BF190CE707C4}" destId="{6225D1F3-2CD6-4B02-AA18-0A21015E718C}" srcOrd="1" destOrd="0" presId="urn:microsoft.com/office/officeart/2005/8/layout/hierarchy3"/>
    <dgm:cxn modelId="{A1B4028E-41AB-4794-BE51-8AC923CAC46B}" type="presParOf" srcId="{6EFAA48C-1A88-4B7D-A467-68A4FF3D97FC}" destId="{CFA815C8-12FF-4FB0-87D1-66D867ADCBD2}" srcOrd="2" destOrd="0" presId="urn:microsoft.com/office/officeart/2005/8/layout/hierarchy3"/>
    <dgm:cxn modelId="{F919707C-231C-423F-81D4-026D02DF6633}" type="presParOf" srcId="{CFA815C8-12FF-4FB0-87D1-66D867ADCBD2}" destId="{525508B5-EF37-4714-8566-26785EBBCF13}" srcOrd="0" destOrd="0" presId="urn:microsoft.com/office/officeart/2005/8/layout/hierarchy3"/>
    <dgm:cxn modelId="{0BD1B0C5-FE11-48BF-835C-8262D57242C0}" type="presParOf" srcId="{525508B5-EF37-4714-8566-26785EBBCF13}" destId="{250AB6A9-C72D-442A-9D67-F7947A805FF4}" srcOrd="0" destOrd="0" presId="urn:microsoft.com/office/officeart/2005/8/layout/hierarchy3"/>
    <dgm:cxn modelId="{23AB28B0-1DD9-4F0A-88E4-6DA307954158}" type="presParOf" srcId="{525508B5-EF37-4714-8566-26785EBBCF13}" destId="{02C935FB-9FE0-4255-A2CE-579A3F520D18}" srcOrd="1" destOrd="0" presId="urn:microsoft.com/office/officeart/2005/8/layout/hierarchy3"/>
    <dgm:cxn modelId="{0AB8D8D9-1969-4370-8556-9860F03F8729}" type="presParOf" srcId="{CFA815C8-12FF-4FB0-87D1-66D867ADCBD2}" destId="{B580543D-B0A9-4A68-9121-51681D0BB1D8}" srcOrd="1" destOrd="0" presId="urn:microsoft.com/office/officeart/2005/8/layout/hierarchy3"/>
    <dgm:cxn modelId="{2F66152A-1CF3-4D3E-A29E-661C882ED278}" type="presParOf" srcId="{B580543D-B0A9-4A68-9121-51681D0BB1D8}" destId="{5036F920-66BD-4FA4-967A-34B45292B6E3}" srcOrd="0" destOrd="0" presId="urn:microsoft.com/office/officeart/2005/8/layout/hierarchy3"/>
    <dgm:cxn modelId="{912BECD3-987E-4C0A-B00E-BC85272C7A27}" type="presParOf" srcId="{B580543D-B0A9-4A68-9121-51681D0BB1D8}" destId="{7C40EB68-ECA3-4136-B6D2-159C662EF7EB}" srcOrd="1" destOrd="0" presId="urn:microsoft.com/office/officeart/2005/8/layout/hierarchy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05143D-C46F-4EFD-96CA-FF98A9886980}" type="doc">
      <dgm:prSet loTypeId="urn:microsoft.com/office/officeart/2005/8/layout/default#1" loCatId="list" qsTypeId="urn:microsoft.com/office/officeart/2005/8/quickstyle/simple5" qsCatId="simple" csTypeId="urn:microsoft.com/office/officeart/2005/8/colors/accent4_4" csCatId="accent4" phldr="1"/>
      <dgm:spPr/>
      <dgm:t>
        <a:bodyPr/>
        <a:lstStyle/>
        <a:p>
          <a:endParaRPr lang="en-US"/>
        </a:p>
      </dgm:t>
    </dgm:pt>
    <dgm:pt modelId="{5E57D02E-1AC8-4C90-A534-434B1B81C7C5}">
      <dgm:prSet phldrT="[Text]" custT="1"/>
      <dgm:spPr/>
      <dgm:t>
        <a:bodyPr/>
        <a:lstStyle/>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التعليم العرضي</a:t>
          </a:r>
        </a:p>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(غير المباشر)</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FAC2F86E-2BD2-46B1-9040-B5247BE7B22E}" type="parTrans" cxnId="{A8AFF48E-F7C8-473A-B70F-0636C0454E8E}">
      <dgm:prSet/>
      <dgm:spPr/>
      <dgm:t>
        <a:bodyPr/>
        <a:lstStyle/>
        <a:p>
          <a:endParaRPr lang="en-US"/>
        </a:p>
      </dgm:t>
    </dgm:pt>
    <dgm:pt modelId="{D18664D1-DCB7-42C8-992D-6756F5E975B2}" type="sibTrans" cxnId="{A8AFF48E-F7C8-473A-B70F-0636C0454E8E}">
      <dgm:prSet/>
      <dgm:spPr/>
      <dgm:t>
        <a:bodyPr/>
        <a:lstStyle/>
        <a:p>
          <a:endParaRPr lang="en-US"/>
        </a:p>
      </dgm:t>
    </dgm:pt>
    <dgm:pt modelId="{BEDB79F3-F83D-4B83-A6FB-8D5E10A8EB68}">
      <dgm:prSet phldrT="[Text]" custT="1"/>
      <dgm:spPr/>
      <dgm:t>
        <a:bodyPr/>
        <a:lstStyle/>
        <a:p>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التعليم المباشر</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86B6A354-51AC-4E00-94D7-EEFB158168F7}" type="parTrans" cxnId="{20F53364-102C-4991-8404-446A961B558F}">
      <dgm:prSet/>
      <dgm:spPr/>
      <dgm:t>
        <a:bodyPr/>
        <a:lstStyle/>
        <a:p>
          <a:endParaRPr lang="en-US"/>
        </a:p>
      </dgm:t>
    </dgm:pt>
    <dgm:pt modelId="{33BCBEEA-22D0-42F3-BFEE-CF7479FA3C0A}" type="sibTrans" cxnId="{20F53364-102C-4991-8404-446A961B558F}">
      <dgm:prSet/>
      <dgm:spPr/>
      <dgm:t>
        <a:bodyPr/>
        <a:lstStyle/>
        <a:p>
          <a:endParaRPr lang="en-US"/>
        </a:p>
      </dgm:t>
    </dgm:pt>
    <dgm:pt modelId="{F391EB6D-F815-4737-83B6-E3000B8924EB}" type="pres">
      <dgm:prSet presAssocID="{B805143D-C46F-4EFD-96CA-FF98A9886980}" presName="diagram" presStyleCnt="0">
        <dgm:presLayoutVars>
          <dgm:dir/>
          <dgm:resizeHandles val="exact"/>
        </dgm:presLayoutVars>
      </dgm:prSet>
      <dgm:spPr/>
      <dgm:t>
        <a:bodyPr/>
        <a:lstStyle/>
        <a:p>
          <a:endParaRPr lang="en-US"/>
        </a:p>
      </dgm:t>
    </dgm:pt>
    <dgm:pt modelId="{52AEB41A-D862-4E0A-9D57-C0605F56F5E4}" type="pres">
      <dgm:prSet presAssocID="{5E57D02E-1AC8-4C90-A534-434B1B81C7C5}" presName="node" presStyleLbl="node1" presStyleIdx="0" presStyleCnt="2" custLinFactNeighborX="-4133" custLinFactNeighborY="30140">
        <dgm:presLayoutVars>
          <dgm:bulletEnabled val="1"/>
        </dgm:presLayoutVars>
      </dgm:prSet>
      <dgm:spPr>
        <a:prstGeom prst="roundRect">
          <a:avLst/>
        </a:prstGeom>
      </dgm:spPr>
      <dgm:t>
        <a:bodyPr/>
        <a:lstStyle/>
        <a:p>
          <a:endParaRPr lang="en-US"/>
        </a:p>
      </dgm:t>
    </dgm:pt>
    <dgm:pt modelId="{45E1F87E-92BE-4ABF-8843-263414E1FBC3}" type="pres">
      <dgm:prSet presAssocID="{D18664D1-DCB7-42C8-992D-6756F5E975B2}" presName="sibTrans" presStyleCnt="0"/>
      <dgm:spPr/>
      <dgm:t>
        <a:bodyPr/>
        <a:lstStyle/>
        <a:p>
          <a:endParaRPr lang="en-US"/>
        </a:p>
      </dgm:t>
    </dgm:pt>
    <dgm:pt modelId="{4EF59383-1429-4DBC-A393-C9C4DB406BD5}" type="pres">
      <dgm:prSet presAssocID="{BEDB79F3-F83D-4B83-A6FB-8D5E10A8EB68}" presName="node" presStyleLbl="node1" presStyleIdx="1" presStyleCnt="2" custLinFactNeighborX="-1116" custLinFactNeighborY="33945">
        <dgm:presLayoutVars>
          <dgm:bulletEnabled val="1"/>
        </dgm:presLayoutVars>
      </dgm:prSet>
      <dgm:spPr>
        <a:prstGeom prst="roundRect">
          <a:avLst/>
        </a:prstGeom>
      </dgm:spPr>
      <dgm:t>
        <a:bodyPr/>
        <a:lstStyle/>
        <a:p>
          <a:endParaRPr lang="en-US"/>
        </a:p>
      </dgm:t>
    </dgm:pt>
  </dgm:ptLst>
  <dgm:cxnLst>
    <dgm:cxn modelId="{20F53364-102C-4991-8404-446A961B558F}" srcId="{B805143D-C46F-4EFD-96CA-FF98A9886980}" destId="{BEDB79F3-F83D-4B83-A6FB-8D5E10A8EB68}" srcOrd="1" destOrd="0" parTransId="{86B6A354-51AC-4E00-94D7-EEFB158168F7}" sibTransId="{33BCBEEA-22D0-42F3-BFEE-CF7479FA3C0A}"/>
    <dgm:cxn modelId="{24C5FCAD-178C-4A62-8EE6-616D52C3A888}" type="presOf" srcId="{5E57D02E-1AC8-4C90-A534-434B1B81C7C5}" destId="{52AEB41A-D862-4E0A-9D57-C0605F56F5E4}" srcOrd="0" destOrd="0" presId="urn:microsoft.com/office/officeart/2005/8/layout/default#1"/>
    <dgm:cxn modelId="{C2F306BC-B216-45E5-A87F-357A2CC01D97}" type="presOf" srcId="{BEDB79F3-F83D-4B83-A6FB-8D5E10A8EB68}" destId="{4EF59383-1429-4DBC-A393-C9C4DB406BD5}" srcOrd="0" destOrd="0" presId="urn:microsoft.com/office/officeart/2005/8/layout/default#1"/>
    <dgm:cxn modelId="{5599EF8D-8A5D-41DF-9209-34610D39152E}" type="presOf" srcId="{B805143D-C46F-4EFD-96CA-FF98A9886980}" destId="{F391EB6D-F815-4737-83B6-E3000B8924EB}" srcOrd="0" destOrd="0" presId="urn:microsoft.com/office/officeart/2005/8/layout/default#1"/>
    <dgm:cxn modelId="{A8AFF48E-F7C8-473A-B70F-0636C0454E8E}" srcId="{B805143D-C46F-4EFD-96CA-FF98A9886980}" destId="{5E57D02E-1AC8-4C90-A534-434B1B81C7C5}" srcOrd="0" destOrd="0" parTransId="{FAC2F86E-2BD2-46B1-9040-B5247BE7B22E}" sibTransId="{D18664D1-DCB7-42C8-992D-6756F5E975B2}"/>
    <dgm:cxn modelId="{8E47D51B-FA36-458B-96E1-D0C8412ECA42}" type="presParOf" srcId="{F391EB6D-F815-4737-83B6-E3000B8924EB}" destId="{52AEB41A-D862-4E0A-9D57-C0605F56F5E4}" srcOrd="0" destOrd="0" presId="urn:microsoft.com/office/officeart/2005/8/layout/default#1"/>
    <dgm:cxn modelId="{9A5914FD-6DE2-436F-8367-87BDD9D7AE58}" type="presParOf" srcId="{F391EB6D-F815-4737-83B6-E3000B8924EB}" destId="{45E1F87E-92BE-4ABF-8843-263414E1FBC3}" srcOrd="1" destOrd="0" presId="urn:microsoft.com/office/officeart/2005/8/layout/default#1"/>
    <dgm:cxn modelId="{DAA45432-E515-45FC-A95E-0A6B2F08AE9C}" type="presParOf" srcId="{F391EB6D-F815-4737-83B6-E3000B8924EB}" destId="{4EF59383-1429-4DBC-A393-C9C4DB406BD5}" srcOrd="2"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EB16C5-C76E-41C4-A167-C82F60CC89E4}" type="doc">
      <dgm:prSet loTypeId="urn:microsoft.com/office/officeart/2005/8/layout/hList2#1" loCatId="relationship" qsTypeId="urn:microsoft.com/office/officeart/2005/8/quickstyle/simple5" qsCatId="simple" csTypeId="urn:microsoft.com/office/officeart/2005/8/colors/accent4_3" csCatId="accent4" phldr="1"/>
      <dgm:spPr/>
      <dgm:t>
        <a:bodyPr/>
        <a:lstStyle/>
        <a:p>
          <a:endParaRPr lang="en-US"/>
        </a:p>
      </dgm:t>
    </dgm:pt>
    <dgm:pt modelId="{D6EFB46D-7DBF-4814-B8B9-52301A878E50}">
      <dgm:prSet phldrT="[Text]" custT="1"/>
      <dgm:spPr/>
      <dgm:t>
        <a:bodyPr/>
        <a:lstStyle/>
        <a:p>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التقليد المتعمد المتكافئ</a:t>
          </a:r>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E4DBF393-5BB2-45F3-8A98-91BB6FAEAA90}" type="parTrans" cxnId="{0B4DF94D-AD2B-4F24-8730-4EFCD9C3D4BE}">
      <dgm:prSet/>
      <dgm:spPr/>
      <dgm:t>
        <a:bodyPr/>
        <a:lstStyle/>
        <a:p>
          <a:endParaRPr lang="en-US"/>
        </a:p>
      </dgm:t>
    </dgm:pt>
    <dgm:pt modelId="{C0B6768C-B702-43EE-856F-037954F25354}" type="sibTrans" cxnId="{0B4DF94D-AD2B-4F24-8730-4EFCD9C3D4BE}">
      <dgm:prSet/>
      <dgm:spPr/>
      <dgm:t>
        <a:bodyPr/>
        <a:lstStyle/>
        <a:p>
          <a:endParaRPr lang="en-US"/>
        </a:p>
      </dgm:t>
    </dgm:pt>
    <dgm:pt modelId="{AE670EE4-2823-44BA-9482-F3FF655E8DEC}">
      <dgm:prSet phldrT="[Text]" custT="1"/>
      <dgm:spPr>
        <a:gradFill rotWithShape="0">
          <a:gsLst>
            <a:gs pos="0">
              <a:srgbClr val="5E9EFF"/>
            </a:gs>
            <a:gs pos="39999">
              <a:srgbClr val="85C2FF"/>
            </a:gs>
            <a:gs pos="70000">
              <a:srgbClr val="C4D6EB"/>
            </a:gs>
            <a:gs pos="100000">
              <a:srgbClr val="FFEBFA"/>
            </a:gs>
          </a:gsLst>
          <a:lin ang="16200000" scaled="0"/>
        </a:gradFill>
      </dgm:spPr>
      <dgm:t>
        <a:bodyPr/>
        <a:lstStyle/>
        <a:p>
          <a:pPr algn="just" rtl="1"/>
          <a:r>
            <a:rPr lang="ar-SA" sz="2700" b="1" kern="1200" dirty="0" smtClean="0">
              <a:solidFill>
                <a:schemeClr val="tx1"/>
              </a:solidFill>
              <a:latin typeface="Arial Unicode MS" pitchFamily="34" charset="-128"/>
              <a:ea typeface="Arial Unicode MS" pitchFamily="34" charset="-128"/>
              <a:cs typeface="DecoType Naskh" pitchFamily="2" charset="-78"/>
            </a:rPr>
            <a:t>هو مطابقة الطفل بين سلوكه وسلوك شخص آخر</a:t>
          </a:r>
          <a:r>
            <a:rPr lang="en-US" sz="2700" b="1" kern="1200" dirty="0" smtClean="0">
              <a:solidFill>
                <a:schemeClr val="tx1"/>
              </a:solidFill>
              <a:latin typeface="Arial Unicode MS" pitchFamily="34" charset="-128"/>
              <a:ea typeface="Arial Unicode MS" pitchFamily="34" charset="-128"/>
              <a:cs typeface="DecoType Naskh" pitchFamily="2" charset="-78"/>
            </a:rPr>
            <a:t> </a:t>
          </a:r>
          <a:r>
            <a:rPr lang="ar-SA" sz="2700" b="1" kern="1200" dirty="0" smtClean="0">
              <a:solidFill>
                <a:schemeClr val="tx1"/>
              </a:solidFill>
              <a:latin typeface="Arial Unicode MS" pitchFamily="34" charset="-128"/>
              <a:ea typeface="Arial Unicode MS" pitchFamily="34" charset="-128"/>
              <a:cs typeface="DecoType Naskh" pitchFamily="2" charset="-78"/>
            </a:rPr>
            <a:t>مع عدم إتباعه الإشارات في سلوك ذلك الآخر.</a:t>
          </a:r>
          <a:endParaRPr lang="en-US" sz="2700" b="1" kern="1200" dirty="0">
            <a:solidFill>
              <a:schemeClr val="tx1"/>
            </a:solidFill>
            <a:latin typeface="Arial Unicode MS" pitchFamily="34" charset="-128"/>
            <a:ea typeface="Arial Unicode MS" pitchFamily="34" charset="-128"/>
            <a:cs typeface="DecoType Naskh" pitchFamily="2" charset="-78"/>
          </a:endParaRPr>
        </a:p>
      </dgm:t>
    </dgm:pt>
    <dgm:pt modelId="{FC50A7C3-A09C-4DAA-8E16-EDB0366817C8}" type="parTrans" cxnId="{15853589-5146-426D-8AB2-BCA505FC3C07}">
      <dgm:prSet/>
      <dgm:spPr/>
      <dgm:t>
        <a:bodyPr/>
        <a:lstStyle/>
        <a:p>
          <a:endParaRPr lang="en-US"/>
        </a:p>
      </dgm:t>
    </dgm:pt>
    <dgm:pt modelId="{10EFDB40-EE19-48A2-ADB1-67024949B492}" type="sibTrans" cxnId="{15853589-5146-426D-8AB2-BCA505FC3C07}">
      <dgm:prSet/>
      <dgm:spPr/>
      <dgm:t>
        <a:bodyPr/>
        <a:lstStyle/>
        <a:p>
          <a:endParaRPr lang="en-US"/>
        </a:p>
      </dgm:t>
    </dgm:pt>
    <dgm:pt modelId="{9FEAEC95-BA3C-47B0-9306-CDB05AB684DC}">
      <dgm:prSet phldrT="[Text]" custT="1"/>
      <dgm:spPr>
        <a:gradFill rotWithShape="0">
          <a:gsLst>
            <a:gs pos="0">
              <a:srgbClr val="5E9EFF"/>
            </a:gs>
            <a:gs pos="39999">
              <a:srgbClr val="85C2FF"/>
            </a:gs>
            <a:gs pos="70000">
              <a:srgbClr val="C4D6EB"/>
            </a:gs>
            <a:gs pos="100000">
              <a:srgbClr val="FFEBFA"/>
            </a:gs>
          </a:gsLst>
          <a:lin ang="16200000" scaled="0"/>
        </a:gradFill>
      </dgm:spPr>
      <dgm:t>
        <a:bodyPr/>
        <a:lstStyle/>
        <a:p>
          <a:pPr algn="just" rtl="1"/>
          <a:r>
            <a:rPr lang="ar-SA" sz="2700" b="1" kern="1200" dirty="0" smtClean="0">
              <a:solidFill>
                <a:schemeClr val="tx1"/>
              </a:solidFill>
              <a:latin typeface="Arial Unicode MS" pitchFamily="34" charset="-128"/>
              <a:ea typeface="Arial Unicode MS" pitchFamily="34" charset="-128"/>
              <a:cs typeface="DecoType Naskh" pitchFamily="2" charset="-78"/>
            </a:rPr>
            <a:t>هنا يستجيب الطفل للإشارات من النموذج الذي يحتذيه فقط.</a:t>
          </a:r>
          <a:endParaRPr lang="en-US" sz="2700" b="1" kern="1200" dirty="0">
            <a:solidFill>
              <a:schemeClr val="tx1"/>
            </a:solidFill>
            <a:latin typeface="Arial Unicode MS" pitchFamily="34" charset="-128"/>
            <a:ea typeface="Arial Unicode MS" pitchFamily="34" charset="-128"/>
            <a:cs typeface="DecoType Naskh" pitchFamily="2" charset="-78"/>
          </a:endParaRPr>
        </a:p>
      </dgm:t>
    </dgm:pt>
    <dgm:pt modelId="{AC0557D5-EA39-4C7A-BBA2-E2F47CB4BF00}" type="parTrans" cxnId="{01D9BD18-C63F-4DD1-9F1B-81DB3913FE73}">
      <dgm:prSet/>
      <dgm:spPr/>
      <dgm:t>
        <a:bodyPr/>
        <a:lstStyle/>
        <a:p>
          <a:endParaRPr lang="en-US"/>
        </a:p>
      </dgm:t>
    </dgm:pt>
    <dgm:pt modelId="{A2E0536F-7567-4D64-AF28-19CEEA460D47}" type="sibTrans" cxnId="{01D9BD18-C63F-4DD1-9F1B-81DB3913FE73}">
      <dgm:prSet/>
      <dgm:spPr/>
      <dgm:t>
        <a:bodyPr/>
        <a:lstStyle/>
        <a:p>
          <a:endParaRPr lang="en-US"/>
        </a:p>
      </dgm:t>
    </dgm:pt>
    <dgm:pt modelId="{F5F87C7D-994B-4121-9B7F-4716199BC2C3}">
      <dgm:prSet phldrT="[Text]" custT="1"/>
      <dgm:spPr/>
      <dgm:t>
        <a:bodyPr/>
        <a:lstStyle/>
        <a:p>
          <a:pPr algn="ct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التقليد الناسخ</a:t>
          </a:r>
          <a:endParaRPr lang="en-US" sz="3200" b="1" dirty="0">
            <a:solidFill>
              <a:srgbClr val="C00000"/>
            </a:solidFill>
            <a:effectLst>
              <a:outerShdw blurRad="38100" dist="38100" dir="2700000" algn="tl">
                <a:srgbClr val="000000">
                  <a:alpha val="43137"/>
                </a:srgbClr>
              </a:outerShdw>
            </a:effectLst>
          </a:endParaRPr>
        </a:p>
      </dgm:t>
    </dgm:pt>
    <dgm:pt modelId="{E7357AC5-B2E0-4CAA-90DC-0BDF17C7454F}" type="parTrans" cxnId="{60B7A4D7-9851-4A12-9BC9-774E994269AD}">
      <dgm:prSet/>
      <dgm:spPr/>
      <dgm:t>
        <a:bodyPr/>
        <a:lstStyle/>
        <a:p>
          <a:endParaRPr lang="en-US"/>
        </a:p>
      </dgm:t>
    </dgm:pt>
    <dgm:pt modelId="{899623AA-5339-4392-8D43-49C21A8CF1BB}" type="sibTrans" cxnId="{60B7A4D7-9851-4A12-9BC9-774E994269AD}">
      <dgm:prSet/>
      <dgm:spPr/>
      <dgm:t>
        <a:bodyPr/>
        <a:lstStyle/>
        <a:p>
          <a:endParaRPr lang="en-US"/>
        </a:p>
      </dgm:t>
    </dgm:pt>
    <dgm:pt modelId="{9A2C7578-CCCC-4A64-961A-7B82E7F5A202}">
      <dgm:prSet phldrT="[Text]" custT="1"/>
      <dgm:spPr>
        <a:gradFill rotWithShape="0">
          <a:gsLst>
            <a:gs pos="0">
              <a:srgbClr val="5E9EFF"/>
            </a:gs>
            <a:gs pos="39999">
              <a:srgbClr val="85C2FF"/>
            </a:gs>
            <a:gs pos="70000">
              <a:srgbClr val="C4D6EB"/>
            </a:gs>
            <a:gs pos="100000">
              <a:srgbClr val="FFEBFA"/>
            </a:gs>
          </a:gsLst>
          <a:lin ang="16200000" scaled="0"/>
        </a:gradFill>
      </dgm:spPr>
      <dgm:t>
        <a:bodyPr/>
        <a:lstStyle/>
        <a:p>
          <a:pPr algn="just" rtl="1"/>
          <a:r>
            <a:rPr lang="ar-SA" sz="2400" b="1" kern="1200" dirty="0" smtClean="0">
              <a:solidFill>
                <a:schemeClr val="tx1"/>
              </a:solidFill>
              <a:latin typeface="Arial Unicode MS" pitchFamily="34" charset="-128"/>
              <a:ea typeface="Arial Unicode MS" pitchFamily="34" charset="-128"/>
              <a:cs typeface="DecoType Naskh" pitchFamily="2" charset="-78"/>
            </a:rPr>
            <a:t>هو الذي يتعلم فيه الطفل سلوكاً جديداً عن طريق المحاولة والخطأ.</a:t>
          </a:r>
          <a:endParaRPr lang="en-US" sz="2400" b="1" kern="1200" dirty="0">
            <a:solidFill>
              <a:schemeClr val="tx1"/>
            </a:solidFill>
            <a:latin typeface="Arial Unicode MS" pitchFamily="34" charset="-128"/>
            <a:ea typeface="Arial Unicode MS" pitchFamily="34" charset="-128"/>
            <a:cs typeface="DecoType Naskh" pitchFamily="2" charset="-78"/>
          </a:endParaRPr>
        </a:p>
      </dgm:t>
    </dgm:pt>
    <dgm:pt modelId="{10ABCA15-4B93-4151-836D-1FB147ED5819}" type="parTrans" cxnId="{C3589100-FFD3-4EA5-8CC9-B1BE4B76E3E9}">
      <dgm:prSet/>
      <dgm:spPr/>
      <dgm:t>
        <a:bodyPr/>
        <a:lstStyle/>
        <a:p>
          <a:endParaRPr lang="en-US"/>
        </a:p>
      </dgm:t>
    </dgm:pt>
    <dgm:pt modelId="{61C6CB64-D399-4ECC-B25B-FFAA210A812F}" type="sibTrans" cxnId="{C3589100-FFD3-4EA5-8CC9-B1BE4B76E3E9}">
      <dgm:prSet/>
      <dgm:spPr/>
      <dgm:t>
        <a:bodyPr/>
        <a:lstStyle/>
        <a:p>
          <a:endParaRPr lang="en-US"/>
        </a:p>
      </dgm:t>
    </dgm:pt>
    <dgm:pt modelId="{561784DF-CA7F-4564-9338-5BBC3159578D}">
      <dgm:prSet phldrT="[Text]" custT="1"/>
      <dgm:spPr>
        <a:gradFill rotWithShape="0">
          <a:gsLst>
            <a:gs pos="0">
              <a:srgbClr val="5E9EFF"/>
            </a:gs>
            <a:gs pos="39999">
              <a:srgbClr val="85C2FF"/>
            </a:gs>
            <a:gs pos="70000">
              <a:srgbClr val="C4D6EB"/>
            </a:gs>
            <a:gs pos="100000">
              <a:srgbClr val="FFEBFA"/>
            </a:gs>
          </a:gsLst>
          <a:lin ang="16200000" scaled="0"/>
        </a:gradFill>
      </dgm:spPr>
      <dgm:t>
        <a:bodyPr/>
        <a:lstStyle/>
        <a:p>
          <a:pPr algn="just" rtl="1"/>
          <a:r>
            <a:rPr lang="ar-SA" sz="2700" b="1" kern="1200" dirty="0" smtClean="0">
              <a:solidFill>
                <a:srgbClr val="C00000"/>
              </a:solidFill>
              <a:latin typeface="Arial Unicode MS" pitchFamily="34" charset="-128"/>
              <a:ea typeface="Arial Unicode MS" pitchFamily="34" charset="-128"/>
              <a:cs typeface="DecoType Naskh" pitchFamily="2" charset="-78"/>
            </a:rPr>
            <a:t>مثال ذلك</a:t>
          </a:r>
          <a:r>
            <a:rPr lang="ar-SA" sz="2700" b="1" kern="1200" dirty="0" smtClean="0">
              <a:solidFill>
                <a:schemeClr val="tx1"/>
              </a:solidFill>
              <a:latin typeface="Arial Unicode MS" pitchFamily="34" charset="-128"/>
              <a:ea typeface="Arial Unicode MS" pitchFamily="34" charset="-128"/>
              <a:cs typeface="DecoType Naskh" pitchFamily="2" charset="-78"/>
            </a:rPr>
            <a:t>: تعلم الطفل أن يحي صاحب المتجر المجاور لمنزله لأن أباه يفعل ذلك.</a:t>
          </a:r>
          <a:endParaRPr lang="en-US" sz="2700" b="1" kern="1200" dirty="0">
            <a:solidFill>
              <a:schemeClr val="tx1"/>
            </a:solidFill>
            <a:latin typeface="Arial Unicode MS" pitchFamily="34" charset="-128"/>
            <a:ea typeface="Arial Unicode MS" pitchFamily="34" charset="-128"/>
            <a:cs typeface="DecoType Naskh" pitchFamily="2" charset="-78"/>
          </a:endParaRPr>
        </a:p>
      </dgm:t>
    </dgm:pt>
    <dgm:pt modelId="{409A08BE-2FA1-4F32-986C-E61DB52C086B}" type="parTrans" cxnId="{70CDF22B-36EC-4504-86CE-FF0499DE42CD}">
      <dgm:prSet/>
      <dgm:spPr/>
      <dgm:t>
        <a:bodyPr/>
        <a:lstStyle/>
        <a:p>
          <a:endParaRPr lang="en-US"/>
        </a:p>
      </dgm:t>
    </dgm:pt>
    <dgm:pt modelId="{F5341F0B-4B32-480F-9748-AE594C1471F4}" type="sibTrans" cxnId="{70CDF22B-36EC-4504-86CE-FF0499DE42CD}">
      <dgm:prSet/>
      <dgm:spPr/>
      <dgm:t>
        <a:bodyPr/>
        <a:lstStyle/>
        <a:p>
          <a:endParaRPr lang="en-US"/>
        </a:p>
      </dgm:t>
    </dgm:pt>
    <dgm:pt modelId="{688465F0-2FAA-4B95-B8DD-C50C35F89513}">
      <dgm:prSet phldrT="[Text]" custT="1"/>
      <dgm:spPr>
        <a:gradFill rotWithShape="0">
          <a:gsLst>
            <a:gs pos="0">
              <a:srgbClr val="5E9EFF"/>
            </a:gs>
            <a:gs pos="39999">
              <a:srgbClr val="85C2FF"/>
            </a:gs>
            <a:gs pos="70000">
              <a:srgbClr val="C4D6EB"/>
            </a:gs>
            <a:gs pos="100000">
              <a:srgbClr val="FFEBFA"/>
            </a:gs>
          </a:gsLst>
          <a:lin ang="16200000" scaled="0"/>
        </a:gradFill>
      </dgm:spPr>
      <dgm:t>
        <a:bodyPr/>
        <a:lstStyle/>
        <a:p>
          <a:pPr algn="just" rtl="1"/>
          <a:r>
            <a:rPr lang="ar-SA" sz="2400" b="1" kern="1200" dirty="0" smtClean="0">
              <a:solidFill>
                <a:srgbClr val="C00000"/>
              </a:solidFill>
              <a:latin typeface="Arial Unicode MS" pitchFamily="34" charset="-128"/>
              <a:ea typeface="Arial Unicode MS" pitchFamily="34" charset="-128"/>
              <a:cs typeface="DecoType Naskh" pitchFamily="2" charset="-78"/>
            </a:rPr>
            <a:t>مثال ذلك</a:t>
          </a:r>
          <a:r>
            <a:rPr lang="ar-SA" sz="2400" b="1" kern="1200" dirty="0" smtClean="0">
              <a:solidFill>
                <a:schemeClr val="tx1"/>
              </a:solidFill>
              <a:latin typeface="Arial Unicode MS" pitchFamily="34" charset="-128"/>
              <a:ea typeface="Arial Unicode MS" pitchFamily="34" charset="-128"/>
              <a:cs typeface="DecoType Naskh" pitchFamily="2" charset="-78"/>
            </a:rPr>
            <a:t>: ملاحظة سباح ماهر ثم قيامه بالتدريب ليتعلم كيف يقفز إلى الماء قفزة سليمة.</a:t>
          </a:r>
          <a:endParaRPr lang="en-US" sz="2400" b="1" kern="1200" dirty="0">
            <a:solidFill>
              <a:schemeClr val="tx1"/>
            </a:solidFill>
            <a:latin typeface="Arial Unicode MS" pitchFamily="34" charset="-128"/>
            <a:ea typeface="Arial Unicode MS" pitchFamily="34" charset="-128"/>
            <a:cs typeface="DecoType Naskh" pitchFamily="2" charset="-78"/>
          </a:endParaRPr>
        </a:p>
      </dgm:t>
    </dgm:pt>
    <dgm:pt modelId="{99A1FC8B-C3D3-4D71-8179-F0037199FED1}" type="parTrans" cxnId="{5FB9DC92-995F-4569-B12C-47570C1C8EB1}">
      <dgm:prSet/>
      <dgm:spPr/>
      <dgm:t>
        <a:bodyPr/>
        <a:lstStyle/>
        <a:p>
          <a:endParaRPr lang="en-US"/>
        </a:p>
      </dgm:t>
    </dgm:pt>
    <dgm:pt modelId="{E7793929-E7CC-49D6-9EAD-AFE9FA82331E}" type="sibTrans" cxnId="{5FB9DC92-995F-4569-B12C-47570C1C8EB1}">
      <dgm:prSet/>
      <dgm:spPr/>
      <dgm:t>
        <a:bodyPr/>
        <a:lstStyle/>
        <a:p>
          <a:endParaRPr lang="en-US"/>
        </a:p>
      </dgm:t>
    </dgm:pt>
    <dgm:pt modelId="{F6A687D4-107C-4484-A9BD-B543F286AF09}">
      <dgm:prSet phldrT="[Text]" custT="1"/>
      <dgm:spPr>
        <a:gradFill rotWithShape="0">
          <a:gsLst>
            <a:gs pos="0">
              <a:srgbClr val="5E9EFF"/>
            </a:gs>
            <a:gs pos="39999">
              <a:srgbClr val="85C2FF"/>
            </a:gs>
            <a:gs pos="70000">
              <a:srgbClr val="C4D6EB"/>
            </a:gs>
            <a:gs pos="100000">
              <a:srgbClr val="FFEBFA"/>
            </a:gs>
          </a:gsLst>
          <a:lin ang="16200000" scaled="0"/>
        </a:gradFill>
      </dgm:spPr>
      <dgm:t>
        <a:bodyPr/>
        <a:lstStyle/>
        <a:p>
          <a:pPr algn="just" rtl="1"/>
          <a:r>
            <a:rPr lang="ar-SA" sz="2400" b="1" kern="1200" dirty="0" smtClean="0">
              <a:solidFill>
                <a:schemeClr val="tx1"/>
              </a:solidFill>
              <a:latin typeface="Arial Unicode MS" pitchFamily="34" charset="-128"/>
              <a:ea typeface="Arial Unicode MS" pitchFamily="34" charset="-128"/>
              <a:cs typeface="DecoType Naskh" pitchFamily="2" charset="-78"/>
            </a:rPr>
            <a:t>هنا يستجيب الطفل إلى جانب الإشارات إلى إشارات التشابه والإختلاف الناتجة من استجاباته هو نفسه ومن إستجابات النموذج المحتذى أيضاً.</a:t>
          </a:r>
          <a:endParaRPr lang="en-US" sz="2400" b="1" kern="1200" dirty="0">
            <a:solidFill>
              <a:schemeClr val="tx1"/>
            </a:solidFill>
            <a:latin typeface="Arial Unicode MS" pitchFamily="34" charset="-128"/>
            <a:ea typeface="Arial Unicode MS" pitchFamily="34" charset="-128"/>
            <a:cs typeface="DecoType Naskh" pitchFamily="2" charset="-78"/>
          </a:endParaRPr>
        </a:p>
      </dgm:t>
    </dgm:pt>
    <dgm:pt modelId="{C3F00F26-2C96-4AE3-9D9C-0838055786A7}" type="parTrans" cxnId="{16524690-BED3-4911-8675-23AA33A7A318}">
      <dgm:prSet/>
      <dgm:spPr/>
      <dgm:t>
        <a:bodyPr/>
        <a:lstStyle/>
        <a:p>
          <a:endParaRPr lang="en-US"/>
        </a:p>
      </dgm:t>
    </dgm:pt>
    <dgm:pt modelId="{2ACACC93-B3E8-405C-A22B-E533B4080134}" type="sibTrans" cxnId="{16524690-BED3-4911-8675-23AA33A7A318}">
      <dgm:prSet/>
      <dgm:spPr/>
      <dgm:t>
        <a:bodyPr/>
        <a:lstStyle/>
        <a:p>
          <a:endParaRPr lang="en-US"/>
        </a:p>
      </dgm:t>
    </dgm:pt>
    <dgm:pt modelId="{EEA767E5-4322-4AD0-A63F-3E0DC728679C}" type="pres">
      <dgm:prSet presAssocID="{0DEB16C5-C76E-41C4-A167-C82F60CC89E4}" presName="linearFlow" presStyleCnt="0">
        <dgm:presLayoutVars>
          <dgm:dir/>
          <dgm:animLvl val="lvl"/>
          <dgm:resizeHandles/>
        </dgm:presLayoutVars>
      </dgm:prSet>
      <dgm:spPr/>
      <dgm:t>
        <a:bodyPr/>
        <a:lstStyle/>
        <a:p>
          <a:endParaRPr lang="en-US"/>
        </a:p>
      </dgm:t>
    </dgm:pt>
    <dgm:pt modelId="{03CD717D-2205-49AF-AEFD-19B12DB5B967}" type="pres">
      <dgm:prSet presAssocID="{D6EFB46D-7DBF-4814-B8B9-52301A878E50}" presName="compositeNode" presStyleCnt="0">
        <dgm:presLayoutVars>
          <dgm:bulletEnabled val="1"/>
        </dgm:presLayoutVars>
      </dgm:prSet>
      <dgm:spPr/>
      <dgm:t>
        <a:bodyPr/>
        <a:lstStyle/>
        <a:p>
          <a:endParaRPr lang="en-US"/>
        </a:p>
      </dgm:t>
    </dgm:pt>
    <dgm:pt modelId="{34969C54-AC7C-43D2-B0AB-A42F30D62D34}" type="pres">
      <dgm:prSet presAssocID="{D6EFB46D-7DBF-4814-B8B9-52301A878E50}" presName="image" presStyleLbl="fgImgPlace1" presStyleIdx="0" presStyleCnt="2" custFlipHor="1" custScaleX="3808" custLinFactNeighborX="1261" custLinFactNeighborY="-4856"/>
      <dgm:spPr>
        <a:prstGeom prst="mathMinus">
          <a:avLst/>
        </a:prstGeom>
      </dgm:spPr>
      <dgm:t>
        <a:bodyPr/>
        <a:lstStyle/>
        <a:p>
          <a:endParaRPr lang="en-US"/>
        </a:p>
      </dgm:t>
    </dgm:pt>
    <dgm:pt modelId="{1365B886-6952-407F-8D13-D56D4C1AF2D0}" type="pres">
      <dgm:prSet presAssocID="{D6EFB46D-7DBF-4814-B8B9-52301A878E50}" presName="childNode" presStyleLbl="node1" presStyleIdx="0" presStyleCnt="2" custScaleX="120148" custScaleY="125745" custLinFactNeighborX="9320" custLinFactNeighborY="-507">
        <dgm:presLayoutVars>
          <dgm:bulletEnabled val="1"/>
        </dgm:presLayoutVars>
      </dgm:prSet>
      <dgm:spPr/>
      <dgm:t>
        <a:bodyPr/>
        <a:lstStyle/>
        <a:p>
          <a:endParaRPr lang="en-US"/>
        </a:p>
      </dgm:t>
    </dgm:pt>
    <dgm:pt modelId="{D254F4B2-EB50-4E93-B1F5-6C19F8941DA7}" type="pres">
      <dgm:prSet presAssocID="{D6EFB46D-7DBF-4814-B8B9-52301A878E50}" presName="parentNode" presStyleLbl="revTx" presStyleIdx="0" presStyleCnt="2">
        <dgm:presLayoutVars>
          <dgm:chMax val="0"/>
          <dgm:bulletEnabled val="1"/>
        </dgm:presLayoutVars>
      </dgm:prSet>
      <dgm:spPr/>
      <dgm:t>
        <a:bodyPr/>
        <a:lstStyle/>
        <a:p>
          <a:endParaRPr lang="en-US"/>
        </a:p>
      </dgm:t>
    </dgm:pt>
    <dgm:pt modelId="{16D46DCF-D244-4F0C-8917-694A4D57E884}" type="pres">
      <dgm:prSet presAssocID="{C0B6768C-B702-43EE-856F-037954F25354}" presName="sibTrans" presStyleCnt="0"/>
      <dgm:spPr/>
      <dgm:t>
        <a:bodyPr/>
        <a:lstStyle/>
        <a:p>
          <a:endParaRPr lang="en-US"/>
        </a:p>
      </dgm:t>
    </dgm:pt>
    <dgm:pt modelId="{9E459C58-7288-40FC-942E-8C971C9DFFBA}" type="pres">
      <dgm:prSet presAssocID="{F5F87C7D-994B-4121-9B7F-4716199BC2C3}" presName="compositeNode" presStyleCnt="0">
        <dgm:presLayoutVars>
          <dgm:bulletEnabled val="1"/>
        </dgm:presLayoutVars>
      </dgm:prSet>
      <dgm:spPr/>
      <dgm:t>
        <a:bodyPr/>
        <a:lstStyle/>
        <a:p>
          <a:endParaRPr lang="en-US"/>
        </a:p>
      </dgm:t>
    </dgm:pt>
    <dgm:pt modelId="{4C906A6C-199D-4D6E-84EC-EC933C2493F6}" type="pres">
      <dgm:prSet presAssocID="{F5F87C7D-994B-4121-9B7F-4716199BC2C3}" presName="image" presStyleLbl="fgImgPlace1" presStyleIdx="1" presStyleCnt="2" custFlipHor="1" custScaleX="10350" custScaleY="31498" custLinFactNeighborY="-4856"/>
      <dgm:spPr>
        <a:prstGeom prst="mathMinus">
          <a:avLst/>
        </a:prstGeom>
      </dgm:spPr>
      <dgm:t>
        <a:bodyPr/>
        <a:lstStyle/>
        <a:p>
          <a:endParaRPr lang="en-US"/>
        </a:p>
      </dgm:t>
    </dgm:pt>
    <dgm:pt modelId="{1962C782-BD6B-4E19-B0A9-16547BBDA443}" type="pres">
      <dgm:prSet presAssocID="{F5F87C7D-994B-4121-9B7F-4716199BC2C3}" presName="childNode" presStyleLbl="node1" presStyleIdx="1" presStyleCnt="2" custScaleX="121419" custScaleY="125966" custLinFactNeighborX="76479" custLinFactNeighborY="2087">
        <dgm:presLayoutVars>
          <dgm:bulletEnabled val="1"/>
        </dgm:presLayoutVars>
      </dgm:prSet>
      <dgm:spPr/>
      <dgm:t>
        <a:bodyPr/>
        <a:lstStyle/>
        <a:p>
          <a:endParaRPr lang="en-US"/>
        </a:p>
      </dgm:t>
    </dgm:pt>
    <dgm:pt modelId="{A1C6CD36-A151-4B3C-8023-21C68833892E}" type="pres">
      <dgm:prSet presAssocID="{F5F87C7D-994B-4121-9B7F-4716199BC2C3}" presName="parentNode" presStyleLbl="revTx" presStyleIdx="1" presStyleCnt="2" custLinFactNeighborX="-52206">
        <dgm:presLayoutVars>
          <dgm:chMax val="0"/>
          <dgm:bulletEnabled val="1"/>
        </dgm:presLayoutVars>
      </dgm:prSet>
      <dgm:spPr/>
      <dgm:t>
        <a:bodyPr/>
        <a:lstStyle/>
        <a:p>
          <a:endParaRPr lang="en-US"/>
        </a:p>
      </dgm:t>
    </dgm:pt>
  </dgm:ptLst>
  <dgm:cxnLst>
    <dgm:cxn modelId="{15853589-5146-426D-8AB2-BCA505FC3C07}" srcId="{D6EFB46D-7DBF-4814-B8B9-52301A878E50}" destId="{AE670EE4-2823-44BA-9482-F3FF655E8DEC}" srcOrd="0" destOrd="0" parTransId="{FC50A7C3-A09C-4DAA-8E16-EDB0366817C8}" sibTransId="{10EFDB40-EE19-48A2-ADB1-67024949B492}"/>
    <dgm:cxn modelId="{94790345-D78D-4773-921A-62C1D1A75C0F}" type="presOf" srcId="{F5F87C7D-994B-4121-9B7F-4716199BC2C3}" destId="{A1C6CD36-A151-4B3C-8023-21C68833892E}" srcOrd="0" destOrd="0" presId="urn:microsoft.com/office/officeart/2005/8/layout/hList2#1"/>
    <dgm:cxn modelId="{DDAC5652-03EE-4269-8DD7-64EE70B4D201}" type="presOf" srcId="{561784DF-CA7F-4564-9338-5BBC3159578D}" destId="{1365B886-6952-407F-8D13-D56D4C1AF2D0}" srcOrd="0" destOrd="1" presId="urn:microsoft.com/office/officeart/2005/8/layout/hList2#1"/>
    <dgm:cxn modelId="{064E77BC-1789-48F1-8048-850FB925F4FA}" type="presOf" srcId="{9FEAEC95-BA3C-47B0-9306-CDB05AB684DC}" destId="{1365B886-6952-407F-8D13-D56D4C1AF2D0}" srcOrd="0" destOrd="2" presId="urn:microsoft.com/office/officeart/2005/8/layout/hList2#1"/>
    <dgm:cxn modelId="{4AE88251-A54D-4007-A353-49AE88D03D59}" type="presOf" srcId="{0DEB16C5-C76E-41C4-A167-C82F60CC89E4}" destId="{EEA767E5-4322-4AD0-A63F-3E0DC728679C}" srcOrd="0" destOrd="0" presId="urn:microsoft.com/office/officeart/2005/8/layout/hList2#1"/>
    <dgm:cxn modelId="{01D9BD18-C63F-4DD1-9F1B-81DB3913FE73}" srcId="{D6EFB46D-7DBF-4814-B8B9-52301A878E50}" destId="{9FEAEC95-BA3C-47B0-9306-CDB05AB684DC}" srcOrd="2" destOrd="0" parTransId="{AC0557D5-EA39-4C7A-BBA2-E2F47CB4BF00}" sibTransId="{A2E0536F-7567-4D64-AF28-19CEEA460D47}"/>
    <dgm:cxn modelId="{5004287A-FC70-418D-9B48-2CE30A4CB068}" type="presOf" srcId="{688465F0-2FAA-4B95-B8DD-C50C35F89513}" destId="{1962C782-BD6B-4E19-B0A9-16547BBDA443}" srcOrd="0" destOrd="1" presId="urn:microsoft.com/office/officeart/2005/8/layout/hList2#1"/>
    <dgm:cxn modelId="{A66542ED-A788-471D-B439-29A97238C059}" type="presOf" srcId="{AE670EE4-2823-44BA-9482-F3FF655E8DEC}" destId="{1365B886-6952-407F-8D13-D56D4C1AF2D0}" srcOrd="0" destOrd="0" presId="urn:microsoft.com/office/officeart/2005/8/layout/hList2#1"/>
    <dgm:cxn modelId="{3DEF37B9-333E-4BAA-86B1-18F4769502D8}" type="presOf" srcId="{9A2C7578-CCCC-4A64-961A-7B82E7F5A202}" destId="{1962C782-BD6B-4E19-B0A9-16547BBDA443}" srcOrd="0" destOrd="0" presId="urn:microsoft.com/office/officeart/2005/8/layout/hList2#1"/>
    <dgm:cxn modelId="{5FB9DC92-995F-4569-B12C-47570C1C8EB1}" srcId="{F5F87C7D-994B-4121-9B7F-4716199BC2C3}" destId="{688465F0-2FAA-4B95-B8DD-C50C35F89513}" srcOrd="1" destOrd="0" parTransId="{99A1FC8B-C3D3-4D71-8179-F0037199FED1}" sibTransId="{E7793929-E7CC-49D6-9EAD-AFE9FA82331E}"/>
    <dgm:cxn modelId="{60B7A4D7-9851-4A12-9BC9-774E994269AD}" srcId="{0DEB16C5-C76E-41C4-A167-C82F60CC89E4}" destId="{F5F87C7D-994B-4121-9B7F-4716199BC2C3}" srcOrd="1" destOrd="0" parTransId="{E7357AC5-B2E0-4CAA-90DC-0BDF17C7454F}" sibTransId="{899623AA-5339-4392-8D43-49C21A8CF1BB}"/>
    <dgm:cxn modelId="{70CDF22B-36EC-4504-86CE-FF0499DE42CD}" srcId="{D6EFB46D-7DBF-4814-B8B9-52301A878E50}" destId="{561784DF-CA7F-4564-9338-5BBC3159578D}" srcOrd="1" destOrd="0" parTransId="{409A08BE-2FA1-4F32-986C-E61DB52C086B}" sibTransId="{F5341F0B-4B32-480F-9748-AE594C1471F4}"/>
    <dgm:cxn modelId="{0B4DF94D-AD2B-4F24-8730-4EFCD9C3D4BE}" srcId="{0DEB16C5-C76E-41C4-A167-C82F60CC89E4}" destId="{D6EFB46D-7DBF-4814-B8B9-52301A878E50}" srcOrd="0" destOrd="0" parTransId="{E4DBF393-5BB2-45F3-8A98-91BB6FAEAA90}" sibTransId="{C0B6768C-B702-43EE-856F-037954F25354}"/>
    <dgm:cxn modelId="{16524690-BED3-4911-8675-23AA33A7A318}" srcId="{F5F87C7D-994B-4121-9B7F-4716199BC2C3}" destId="{F6A687D4-107C-4484-A9BD-B543F286AF09}" srcOrd="2" destOrd="0" parTransId="{C3F00F26-2C96-4AE3-9D9C-0838055786A7}" sibTransId="{2ACACC93-B3E8-405C-A22B-E533B4080134}"/>
    <dgm:cxn modelId="{C3589100-FFD3-4EA5-8CC9-B1BE4B76E3E9}" srcId="{F5F87C7D-994B-4121-9B7F-4716199BC2C3}" destId="{9A2C7578-CCCC-4A64-961A-7B82E7F5A202}" srcOrd="0" destOrd="0" parTransId="{10ABCA15-4B93-4151-836D-1FB147ED5819}" sibTransId="{61C6CB64-D399-4ECC-B25B-FFAA210A812F}"/>
    <dgm:cxn modelId="{43D419F7-D5BF-45A1-8C00-6E1808DAF0AD}" type="presOf" srcId="{D6EFB46D-7DBF-4814-B8B9-52301A878E50}" destId="{D254F4B2-EB50-4E93-B1F5-6C19F8941DA7}" srcOrd="0" destOrd="0" presId="urn:microsoft.com/office/officeart/2005/8/layout/hList2#1"/>
    <dgm:cxn modelId="{A18FAF8C-F810-44C0-B65C-5DC14BDB870D}" type="presOf" srcId="{F6A687D4-107C-4484-A9BD-B543F286AF09}" destId="{1962C782-BD6B-4E19-B0A9-16547BBDA443}" srcOrd="0" destOrd="2" presId="urn:microsoft.com/office/officeart/2005/8/layout/hList2#1"/>
    <dgm:cxn modelId="{402DAA6F-A81D-4196-A9B1-BF4A7F8C7A86}" type="presParOf" srcId="{EEA767E5-4322-4AD0-A63F-3E0DC728679C}" destId="{03CD717D-2205-49AF-AEFD-19B12DB5B967}" srcOrd="0" destOrd="0" presId="urn:microsoft.com/office/officeart/2005/8/layout/hList2#1"/>
    <dgm:cxn modelId="{C755F83B-6D58-410F-B9DF-4171DC35E579}" type="presParOf" srcId="{03CD717D-2205-49AF-AEFD-19B12DB5B967}" destId="{34969C54-AC7C-43D2-B0AB-A42F30D62D34}" srcOrd="0" destOrd="0" presId="urn:microsoft.com/office/officeart/2005/8/layout/hList2#1"/>
    <dgm:cxn modelId="{8945421B-B908-4BD5-841C-CF99C3C5C28E}" type="presParOf" srcId="{03CD717D-2205-49AF-AEFD-19B12DB5B967}" destId="{1365B886-6952-407F-8D13-D56D4C1AF2D0}" srcOrd="1" destOrd="0" presId="urn:microsoft.com/office/officeart/2005/8/layout/hList2#1"/>
    <dgm:cxn modelId="{E4B6781A-188A-4A59-8144-ECA88778DD46}" type="presParOf" srcId="{03CD717D-2205-49AF-AEFD-19B12DB5B967}" destId="{D254F4B2-EB50-4E93-B1F5-6C19F8941DA7}" srcOrd="2" destOrd="0" presId="urn:microsoft.com/office/officeart/2005/8/layout/hList2#1"/>
    <dgm:cxn modelId="{D66DB6E0-2FE2-4F3F-84C4-CA1F2F1429AA}" type="presParOf" srcId="{EEA767E5-4322-4AD0-A63F-3E0DC728679C}" destId="{16D46DCF-D244-4F0C-8917-694A4D57E884}" srcOrd="1" destOrd="0" presId="urn:microsoft.com/office/officeart/2005/8/layout/hList2#1"/>
    <dgm:cxn modelId="{1A57FC25-60EB-43C4-88DD-1E95D0B698F1}" type="presParOf" srcId="{EEA767E5-4322-4AD0-A63F-3E0DC728679C}" destId="{9E459C58-7288-40FC-942E-8C971C9DFFBA}" srcOrd="2" destOrd="0" presId="urn:microsoft.com/office/officeart/2005/8/layout/hList2#1"/>
    <dgm:cxn modelId="{2454D877-32FC-4B17-B992-945B1ACA5A0E}" type="presParOf" srcId="{9E459C58-7288-40FC-942E-8C971C9DFFBA}" destId="{4C906A6C-199D-4D6E-84EC-EC933C2493F6}" srcOrd="0" destOrd="0" presId="urn:microsoft.com/office/officeart/2005/8/layout/hList2#1"/>
    <dgm:cxn modelId="{BAD7BCD6-C476-4F96-8301-CD3BD1E3AB7A}" type="presParOf" srcId="{9E459C58-7288-40FC-942E-8C971C9DFFBA}" destId="{1962C782-BD6B-4E19-B0A9-16547BBDA443}" srcOrd="1" destOrd="0" presId="urn:microsoft.com/office/officeart/2005/8/layout/hList2#1"/>
    <dgm:cxn modelId="{B1CB9C22-2616-4E3C-88BF-BE3B31BF1470}" type="presParOf" srcId="{9E459C58-7288-40FC-942E-8C971C9DFFBA}" destId="{A1C6CD36-A151-4B3C-8023-21C68833892E}"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F9395D6F-E854-4CB5-89F5-755F2288AB18}" type="datetimeFigureOut">
              <a:rPr lang="ar-SA" smtClean="0"/>
              <a:pPr/>
              <a:t>15/04/35</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E0F5147-8732-4E38-903D-0150306F7318}" type="slidenum">
              <a:rPr lang="ar-SA" smtClean="0"/>
              <a:pPr/>
              <a:t>‹#›</a:t>
            </a:fld>
            <a:endParaRPr lang="ar-SA"/>
          </a:p>
        </p:txBody>
      </p:sp>
    </p:spTree>
    <p:extLst>
      <p:ext uri="{BB962C8B-B14F-4D97-AF65-F5344CB8AC3E}">
        <p14:creationId xmlns:p14="http://schemas.microsoft.com/office/powerpoint/2010/main" val="1282534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37A137-F0EB-4ABC-9FD2-29B64F6FC4FD}" type="datetimeFigureOut">
              <a:rPr lang="en-US" smtClean="0"/>
              <a:pPr/>
              <a:t>2/15/2014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FE6C5E-96C2-4EDA-92A3-90AAC8DDBA3D}" type="slidenum">
              <a:rPr lang="en-US" smtClean="0"/>
              <a:pPr/>
              <a:t>‹#›</a:t>
            </a:fld>
            <a:endParaRPr lang="en-US"/>
          </a:p>
        </p:txBody>
      </p:sp>
    </p:spTree>
    <p:extLst>
      <p:ext uri="{BB962C8B-B14F-4D97-AF65-F5344CB8AC3E}">
        <p14:creationId xmlns:p14="http://schemas.microsoft.com/office/powerpoint/2010/main" val="1999801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FE6C5E-96C2-4EDA-92A3-90AAC8DDBA3D}" type="slidenum">
              <a:rPr lang="en-US" smtClean="0"/>
              <a:pPr/>
              <a:t>35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FE6C5E-96C2-4EDA-92A3-90AAC8DDBA3D}" type="slidenum">
              <a:rPr lang="en-US" smtClean="0"/>
              <a:pPr/>
              <a:t>36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FE6C5E-96C2-4EDA-92A3-90AAC8DDBA3D}"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5E8A1BE-D04B-45D6-A066-2022AF2805AE}" type="datetimeFigureOut">
              <a:rPr lang="ar-SA" smtClean="0"/>
              <a:pPr/>
              <a:t>15/04/35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ar-SA" smtClean="0"/>
              <a:t>انقر لتحرير نمط العنوان الرئيسي</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5E8A1BE-D04B-45D6-A066-2022AF2805AE}" type="datetimeFigureOut">
              <a:rPr lang="ar-SA" smtClean="0"/>
              <a:pPr/>
              <a:t>15/04/35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05E8A1BE-D04B-45D6-A066-2022AF2805AE}" type="datetimeFigureOut">
              <a:rPr lang="ar-SA" smtClean="0"/>
              <a:pPr/>
              <a:t>15/04/35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5E8A1BE-D04B-45D6-A066-2022AF2805AE}" type="datetimeFigureOut">
              <a:rPr lang="ar-SA" smtClean="0"/>
              <a:pPr/>
              <a:t>15/04/35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52BF1C-AD30-4705-946F-ACC192F4DBC1}" type="slidenum">
              <a:rPr lang="ar-SA" smtClean="0"/>
              <a:pPr/>
              <a:t>‹#›</a:t>
            </a:fld>
            <a:endParaRPr lang="ar-SA"/>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ar-SA" smtClean="0"/>
              <a:t>انقر لتحرير أنماط النص الرئيسي</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5E8A1BE-D04B-45D6-A066-2022AF2805AE}" type="datetimeFigureOut">
              <a:rPr lang="ar-SA" smtClean="0"/>
              <a:pPr/>
              <a:t>15/04/35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652BF1C-AD30-4705-946F-ACC192F4DBC1}" type="slidenum">
              <a:rPr lang="ar-SA" smtClean="0"/>
              <a:pPr/>
              <a:t>‹#›</a:t>
            </a:fld>
            <a:endParaRPr lang="ar-SA"/>
          </a:p>
        </p:txBody>
      </p:sp>
      <p:sp>
        <p:nvSpPr>
          <p:cNvPr id="10" name="Title 9"/>
          <p:cNvSpPr>
            <a:spLocks noGrp="1"/>
          </p:cNvSpPr>
          <p:nvPr>
            <p:ph type="title"/>
          </p:nvPr>
        </p:nvSpPr>
        <p:spPr/>
        <p:txBody>
          <a:bodyPr/>
          <a:lstStyle/>
          <a:p>
            <a:r>
              <a:rPr lang="ar-SA" smtClean="0"/>
              <a:t>انقر لتحرير نمط العنوان الرئيسي</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05E8A1BE-D04B-45D6-A066-2022AF2805AE}" type="datetimeFigureOut">
              <a:rPr lang="ar-SA" smtClean="0"/>
              <a:pPr/>
              <a:t>15/04/35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8A1BE-D04B-45D6-A066-2022AF2805AE}" type="datetimeFigureOut">
              <a:rPr lang="ar-SA" smtClean="0"/>
              <a:pPr/>
              <a:t>15/04/35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5E8A1BE-D04B-45D6-A066-2022AF2805AE}" type="datetimeFigureOut">
              <a:rPr lang="ar-SA" smtClean="0"/>
              <a:pPr/>
              <a:t>15/04/35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5E8A1BE-D04B-45D6-A066-2022AF2805AE}" type="datetimeFigureOut">
              <a:rPr lang="ar-SA" smtClean="0"/>
              <a:pPr/>
              <a:t>15/04/35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52BF1C-AD30-4705-946F-ACC192F4DBC1}" type="slidenum">
              <a:rPr lang="ar-SA" smtClean="0"/>
              <a:pPr/>
              <a:t>‹#›</a:t>
            </a:fld>
            <a:endParaRPr lang="ar-SA"/>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ar-SA" smtClean="0"/>
              <a:t>انقر لتحرير نمط العنوان الرئيسي</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5E8A1BE-D04B-45D6-A066-2022AF2805AE}" type="datetimeFigureOut">
              <a:rPr lang="ar-SA" smtClean="0"/>
              <a:pPr/>
              <a:t>15/04/35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05E8A1BE-D04B-45D6-A066-2022AF2805AE}" type="datetimeFigureOut">
              <a:rPr lang="ar-SA" smtClean="0"/>
              <a:pPr/>
              <a:t>15/04/35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5E8A1BE-D04B-45D6-A066-2022AF2805AE}" type="datetimeFigureOut">
              <a:rPr lang="ar-SA" smtClean="0"/>
              <a:pPr/>
              <a:t>15/04/35</a:t>
            </a:fld>
            <a:endParaRPr lang="ar-SA"/>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ar-SA"/>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652BF1C-AD30-4705-946F-ACC192F4DBC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hawaa.alnaddy.com/article/420016+%D9%83%D9%8A%D9%81+%D8%AA%D8%AE%D8%B7%D8%B7+%D8%A7%D9%84%D8%B9%D8%A7%D8%A6%D9%84%D8%A9+%D9%84%D9%85%D8%B3%D8%AA%D9%82%D8%A8%D9%84%D9%87%D8%A7+%D8%9F"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hawaa.alnaddy.com/article/436871+7++%D9%86%D8%B5%D8%A7%D8%A6%D8%AD+%D9%87%D8%A7%D9%85%D8%A9++%D9%84%D8%AA%D8%AD%D8%B8%D9%8A+%D8%A7%D9%84%D8%A3%D8%B3%D8%B1%D8%A9+%D8%A8%D8%B9%D9%84%D8%A7%D9%82%D8%A7%D8%AA+%D9%88%D8%AB%D9%8A%D9%82%D8%A9+%D9%88%D9%82%D9%88%D9%8A%D8%A9"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hawaa.alnaddy.com/article/436871+7++%D9%86%D8%B5%D8%A7%D8%A6%D8%AD+%D9%87%D8%A7%D9%85%D8%A9++%D9%84%D8%AA%D8%AD%D8%B8%D9%8A+%D8%A7%D9%84%D8%A3%D8%B3%D8%B1%D8%A9+%D8%A8%D8%B9%D9%84%D8%A7%D9%82%D8%A7%D8%AA+%D9%88%D8%AB%D9%8A%D9%82%D8%A9+%D9%88%D9%82%D9%88%D9%8A%D8%A9" TargetMode="Externa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hyperlink" Target="http://hawaa.alnaddy.com/article/420016+%D9%83%D9%8A%D9%81+%D8%AA%D8%AE%D8%B7%D8%B7+%D8%A7%D9%84%D8%B9%D8%A7%D8%A6%D9%84%D8%A9+%D9%84%D9%85%D8%B3%D8%AA%D9%82%D8%A8%D9%84%D9%87%D8%A7+%D8%9F" TargetMode="Externa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www.arabiclub.net/arabi/member.php?u=15873" TargetMode="External"/><Relationship Id="rId1" Type="http://schemas.openxmlformats.org/officeDocument/2006/relationships/slideLayout" Target="../slideLayouts/slideLayout6.xml"/><Relationship Id="rId5" Type="http://schemas.openxmlformats.org/officeDocument/2006/relationships/image" Target="../media/image14.gif"/><Relationship Id="rId4" Type="http://schemas.openxmlformats.org/officeDocument/2006/relationships/hyperlink" Target="http://www.moveed.com/details.php?image_id=87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b="-2000"/>
          </a:stretch>
        </a:blipFill>
        <a:effectLst/>
      </p:bgPr>
    </p:bg>
    <p:spTree>
      <p:nvGrpSpPr>
        <p:cNvPr id="1" name=""/>
        <p:cNvGrpSpPr/>
        <p:nvPr/>
      </p:nvGrpSpPr>
      <p:grpSpPr>
        <a:xfrm>
          <a:off x="0" y="0"/>
          <a:ext cx="0" cy="0"/>
          <a:chOff x="0" y="0"/>
          <a:chExt cx="0" cy="0"/>
        </a:xfrm>
      </p:grpSpPr>
      <p:pic>
        <p:nvPicPr>
          <p:cNvPr id="2053" name="Picture 8"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6175828"/>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10"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92658" y="15754"/>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WordArt 4"/>
          <p:cNvSpPr>
            <a:spLocks noChangeArrowheads="1" noChangeShapeType="1" noTextEdit="1"/>
          </p:cNvSpPr>
          <p:nvPr/>
        </p:nvSpPr>
        <p:spPr bwMode="auto">
          <a:xfrm>
            <a:off x="2971800" y="381000"/>
            <a:ext cx="4391025" cy="2759075"/>
          </a:xfrm>
          <a:prstGeom prst="rect">
            <a:avLst/>
          </a:prstGeom>
        </p:spPr>
        <p:txBody>
          <a:bodyPr wrap="none" fromWordArt="1">
            <a:prstTxWarp prst="textPlain">
              <a:avLst>
                <a:gd name="adj" fmla="val 50000"/>
              </a:avLst>
            </a:prstTxWarp>
          </a:bodyPr>
          <a:lstStyle/>
          <a:p>
            <a:r>
              <a:rPr lang="ar-SA" sz="3600" kern="10" dirty="0">
                <a:ln w="12700" cap="rnd">
                  <a:solidFill>
                    <a:schemeClr val="tx1"/>
                  </a:solidFill>
                  <a:prstDash val="sysDot"/>
                  <a:round/>
                  <a:headEnd/>
                  <a:tailEnd/>
                </a:ln>
                <a:solidFill>
                  <a:srgbClr val="FF0000"/>
                </a:solidFill>
                <a:effectLst>
                  <a:outerShdw dist="45791" dir="2021404" algn="ctr" rotWithShape="0">
                    <a:srgbClr val="9999FF"/>
                  </a:outerShdw>
                </a:effectLst>
                <a:cs typeface="Old Antic Outline Shaded"/>
              </a:rPr>
              <a:t>بسم الله الرحمن الرحيم</a:t>
            </a:r>
          </a:p>
        </p:txBody>
      </p:sp>
      <p:pic>
        <p:nvPicPr>
          <p:cNvPr id="2057" name="Picture 5" descr="10919[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962400"/>
            <a:ext cx="30972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86766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WordArt 3" descr="Narrow vertical"/>
          <p:cNvSpPr>
            <a:spLocks noChangeArrowheads="1" noChangeShapeType="1" noTextEdit="1"/>
          </p:cNvSpPr>
          <p:nvPr/>
        </p:nvSpPr>
        <p:spPr bwMode="auto">
          <a:xfrm rot="244670">
            <a:off x="228600" y="158750"/>
            <a:ext cx="4570413" cy="2133600"/>
          </a:xfrm>
          <a:prstGeom prst="rect">
            <a:avLst/>
          </a:prstGeom>
        </p:spPr>
        <p:txBody>
          <a:bodyPr wrap="none" fromWordArt="1">
            <a:prstTxWarp prst="textCurveUp">
              <a:avLst>
                <a:gd name="adj" fmla="val 35894"/>
              </a:avLst>
            </a:prstTxWarp>
          </a:bodyPr>
          <a:lstStyle/>
          <a:p>
            <a:pPr algn="ctr"/>
            <a:r>
              <a:rPr lang="ar-SA"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mn-cs"/>
                <a:ea typeface="+mn-cs"/>
                <a:cs typeface="+mn-cs"/>
              </a:rPr>
              <a:t>أهلا ومرحبا بكم</a:t>
            </a:r>
          </a:p>
        </p:txBody>
      </p:sp>
      <p:pic>
        <p:nvPicPr>
          <p:cNvPr id="3076" name="Picture 4" descr="alam%2028"/>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0"/>
            <a:ext cx="2971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67264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ChangeArrowheads="1"/>
          </p:cNvSpPr>
          <p:nvPr/>
        </p:nvSpPr>
        <p:spPr bwMode="auto">
          <a:xfrm>
            <a:off x="914400" y="1447800"/>
            <a:ext cx="7010400" cy="3200400"/>
          </a:xfrm>
          <a:prstGeom prst="rect">
            <a:avLst/>
          </a:prstGeom>
          <a:solidFill>
            <a:schemeClr val="bg1">
              <a:alpha val="45097"/>
            </a:schemeClr>
          </a:solidFill>
          <a:ln w="9525">
            <a:solidFill>
              <a:srgbClr val="663300"/>
            </a:solidFill>
            <a:miter lim="800000"/>
            <a:headEnd/>
            <a:tailEnd/>
          </a:ln>
        </p:spPr>
        <p:txBody>
          <a:bodyPr wrap="none" anchor="ctr"/>
          <a:lstStyle/>
          <a:p>
            <a:endParaRPr lang="ar-EG"/>
          </a:p>
        </p:txBody>
      </p:sp>
      <p:sp>
        <p:nvSpPr>
          <p:cNvPr id="5125" name="Rectangle 5"/>
          <p:cNvSpPr>
            <a:spLocks noGrp="1" noChangeArrowheads="1"/>
          </p:cNvSpPr>
          <p:nvPr>
            <p:ph type="ctrTitle" idx="4294967295"/>
          </p:nvPr>
        </p:nvSpPr>
        <p:spPr>
          <a:xfrm>
            <a:off x="539552" y="1585686"/>
            <a:ext cx="7239000" cy="2438400"/>
          </a:xfrm>
        </p:spPr>
        <p:txBody>
          <a:bodyPr/>
          <a:lstStyle/>
          <a:p>
            <a:pPr marL="0" indent="0" eaLnBrk="1" hangingPunct="1">
              <a:buNone/>
            </a:pPr>
            <a:r>
              <a:rPr lang="ar-SA" sz="4800" b="1" dirty="0" err="1" smtClean="0"/>
              <a:t>يطي</a:t>
            </a:r>
            <a:r>
              <a:rPr lang="ar-EG" sz="4800" b="1" dirty="0" smtClean="0"/>
              <a:t>ب</a:t>
            </a:r>
            <a:r>
              <a:rPr lang="ar-SA" sz="4800" b="1" dirty="0" smtClean="0"/>
              <a:t> لي تهنئتكم بالفصل الدراسي الجديد جعله الله ع</a:t>
            </a:r>
            <a:r>
              <a:rPr lang="ar-EG" sz="4800" b="1" dirty="0" smtClean="0"/>
              <a:t>ـــ</a:t>
            </a:r>
            <a:r>
              <a:rPr lang="ar-SA" sz="4800" b="1" dirty="0" smtClean="0"/>
              <a:t>ام جد واجتهاد ونجاح دائم       </a:t>
            </a:r>
          </a:p>
        </p:txBody>
      </p:sp>
      <p:sp>
        <p:nvSpPr>
          <p:cNvPr id="4100" name="Rectangle 9"/>
          <p:cNvSpPr>
            <a:spLocks noChangeArrowheads="1"/>
          </p:cNvSpPr>
          <p:nvPr/>
        </p:nvSpPr>
        <p:spPr bwMode="auto">
          <a:xfrm>
            <a:off x="5029200" y="0"/>
            <a:ext cx="3886200" cy="1295400"/>
          </a:xfrm>
          <a:prstGeom prst="rect">
            <a:avLst/>
          </a:prstGeom>
          <a:solidFill>
            <a:schemeClr val="bg1"/>
          </a:solidFill>
          <a:ln w="9525">
            <a:solidFill>
              <a:srgbClr val="663300"/>
            </a:solidFill>
            <a:miter lim="800000"/>
            <a:headEnd/>
            <a:tailEnd/>
          </a:ln>
        </p:spPr>
        <p:txBody>
          <a:bodyPr wrap="none" anchor="ctr"/>
          <a:lstStyle/>
          <a:p>
            <a:pPr algn="ctr"/>
            <a:r>
              <a:rPr lang="ar-EG" sz="3200" b="1" dirty="0"/>
              <a:t>جامعة الدمام ترحب بكم </a:t>
            </a:r>
          </a:p>
          <a:p>
            <a:pPr algn="ctr"/>
            <a:r>
              <a:rPr lang="ar-EG" sz="3200" b="1" dirty="0"/>
              <a:t>وكل عام و</a:t>
            </a:r>
            <a:r>
              <a:rPr lang="ar-SA" sz="3200" b="1" dirty="0"/>
              <a:t>أ</a:t>
            </a:r>
            <a:r>
              <a:rPr lang="ar-EG" sz="3200" b="1" dirty="0"/>
              <a:t>نتم بخير</a:t>
            </a:r>
            <a:endParaRPr lang="en-US" sz="3200" b="1" dirty="0"/>
          </a:p>
        </p:txBody>
      </p:sp>
      <p:sp>
        <p:nvSpPr>
          <p:cNvPr id="4101" name="Rectangle 10"/>
          <p:cNvSpPr>
            <a:spLocks noChangeArrowheads="1"/>
          </p:cNvSpPr>
          <p:nvPr/>
        </p:nvSpPr>
        <p:spPr bwMode="auto">
          <a:xfrm>
            <a:off x="228600" y="4953000"/>
            <a:ext cx="4267200" cy="1905000"/>
          </a:xfrm>
          <a:prstGeom prst="rect">
            <a:avLst/>
          </a:prstGeom>
          <a:solidFill>
            <a:srgbClr val="FFFFFF"/>
          </a:solidFill>
          <a:ln w="9525">
            <a:solidFill>
              <a:schemeClr val="tx1"/>
            </a:solidFill>
            <a:miter lim="800000"/>
            <a:headEnd/>
            <a:tailEnd/>
          </a:ln>
        </p:spPr>
        <p:txBody>
          <a:bodyPr wrap="none" anchor="ctr"/>
          <a:lstStyle/>
          <a:p>
            <a:pPr algn="ctr"/>
            <a:r>
              <a:rPr lang="ar-SA" sz="3200" b="1" dirty="0">
                <a:cs typeface="Monotype Koufi" pitchFamily="2" charset="-78"/>
              </a:rPr>
              <a:t>إعداد</a:t>
            </a:r>
            <a:endParaRPr lang="ar-EG" sz="3200" b="1" dirty="0">
              <a:cs typeface="Monotype Koufi" pitchFamily="2" charset="-78"/>
            </a:endParaRPr>
          </a:p>
          <a:p>
            <a:pPr algn="ctr"/>
            <a:r>
              <a:rPr lang="ar-EG" sz="3200" b="1" dirty="0">
                <a:cs typeface="Monotype Koufi" pitchFamily="2" charset="-78"/>
              </a:rPr>
              <a:t>د . </a:t>
            </a:r>
            <a:r>
              <a:rPr lang="ar-SA" sz="3200" b="1" dirty="0" smtClean="0">
                <a:cs typeface="Monotype Koufi" pitchFamily="2" charset="-78"/>
              </a:rPr>
              <a:t>منى طه </a:t>
            </a:r>
            <a:r>
              <a:rPr lang="ar-SA" sz="3200" b="1" smtClean="0">
                <a:cs typeface="Monotype Koufi" pitchFamily="2" charset="-78"/>
              </a:rPr>
              <a:t>محروس </a:t>
            </a:r>
            <a:endParaRPr lang="ar-EG" sz="3200" b="1" dirty="0">
              <a:cs typeface="Monotype Koufi" pitchFamily="2" charset="-78"/>
            </a:endParaRPr>
          </a:p>
        </p:txBody>
      </p:sp>
      <p:pic>
        <p:nvPicPr>
          <p:cNvPr id="6" name="صورة 5" descr="C:\Users\عادل\Desktop\1.bmp"/>
          <p:cNvPicPr/>
          <p:nvPr/>
        </p:nvPicPr>
        <p:blipFill>
          <a:blip r:embed="rId2" cstate="print"/>
          <a:srcRect/>
          <a:stretch>
            <a:fillRect/>
          </a:stretch>
        </p:blipFill>
        <p:spPr bwMode="auto">
          <a:xfrm>
            <a:off x="0" y="0"/>
            <a:ext cx="1728192" cy="1584176"/>
          </a:xfrm>
          <a:prstGeom prst="ellipse">
            <a:avLst/>
          </a:prstGeom>
          <a:ln w="63500" cap="rnd">
            <a:solidFill>
              <a:schemeClr val="bg2">
                <a:lumMod val="50000"/>
              </a:schemeClr>
            </a:solidFill>
          </a:ln>
          <a:effectLst>
            <a:outerShdw blurRad="381000" dist="292100" dir="5400000" sx="-80000" sy="-18000" rotWithShape="0">
              <a:srgbClr val="000000">
                <a:alpha val="22000"/>
              </a:srgbClr>
            </a:outerShdw>
            <a:reflection blurRad="6350" stA="52000" endA="300" endPos="35000" dir="5400000" sy="-100000" algn="bl" rotWithShape="0"/>
          </a:effectLst>
          <a:scene3d>
            <a:camera prst="isometricRightUp"/>
            <a:lightRig rig="contrasting" dir="t">
              <a:rot lat="0" lon="0" rev="3000000"/>
            </a:lightRig>
          </a:scene3d>
          <a:sp3d contourW="7620">
            <a:bevelT w="95250" h="31750" prst="hardEdge"/>
            <a:contourClr>
              <a:srgbClr val="333333"/>
            </a:contourClr>
          </a:sp3d>
        </p:spPr>
      </p:pic>
    </p:spTree>
    <p:extLst>
      <p:ext uri="{BB962C8B-B14F-4D97-AF65-F5344CB8AC3E}">
        <p14:creationId xmlns:p14="http://schemas.microsoft.com/office/powerpoint/2010/main" val="16970618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8"/>
          <p:cNvSpPr>
            <a:spLocks noChangeArrowheads="1"/>
          </p:cNvSpPr>
          <p:nvPr/>
        </p:nvSpPr>
        <p:spPr bwMode="auto">
          <a:xfrm>
            <a:off x="914400" y="1447800"/>
            <a:ext cx="7010400" cy="3886200"/>
          </a:xfrm>
          <a:prstGeom prst="rect">
            <a:avLst/>
          </a:prstGeom>
          <a:solidFill>
            <a:schemeClr val="bg1">
              <a:alpha val="45097"/>
            </a:schemeClr>
          </a:solidFill>
          <a:ln w="9525">
            <a:solidFill>
              <a:srgbClr val="663300"/>
            </a:solidFill>
            <a:miter lim="800000"/>
            <a:headEnd/>
            <a:tailEnd/>
          </a:ln>
        </p:spPr>
        <p:txBody>
          <a:bodyPr wrap="none" anchor="ctr"/>
          <a:lstStyle/>
          <a:p>
            <a:endParaRPr lang="ar-EG"/>
          </a:p>
        </p:txBody>
      </p:sp>
      <p:sp>
        <p:nvSpPr>
          <p:cNvPr id="5125" name="Rectangle 5"/>
          <p:cNvSpPr>
            <a:spLocks noGrp="1" noChangeArrowheads="1"/>
          </p:cNvSpPr>
          <p:nvPr>
            <p:ph type="ctrTitle" idx="4294967295"/>
          </p:nvPr>
        </p:nvSpPr>
        <p:spPr>
          <a:xfrm>
            <a:off x="914400" y="1828800"/>
            <a:ext cx="7239000" cy="2743200"/>
          </a:xfrm>
          <a:ln>
            <a:miter lim="800000"/>
            <a:headEnd/>
            <a:tailEnd/>
          </a:ln>
        </p:spPr>
        <p:txBody>
          <a:bodyPr/>
          <a:lstStyle/>
          <a:p>
            <a:pPr marL="0" indent="0" algn="ctr">
              <a:buNone/>
              <a:defRPr/>
            </a:pPr>
            <a:r>
              <a:rPr lang="ar-SA" sz="5400" b="1" dirty="0" smtClean="0">
                <a:ln w="1905"/>
                <a:solidFill>
                  <a:srgbClr val="C00000"/>
                </a:solidFill>
                <a:effectLst>
                  <a:innerShdw blurRad="69850" dist="43180" dir="5400000">
                    <a:srgbClr val="000000">
                      <a:alpha val="65000"/>
                    </a:srgbClr>
                  </a:innerShdw>
                </a:effectLst>
              </a:rPr>
              <a:t>المحاضرة الأولى بعنوان</a:t>
            </a:r>
            <a:br>
              <a:rPr lang="ar-SA" sz="5400" b="1" dirty="0" smtClean="0">
                <a:ln w="1905"/>
                <a:solidFill>
                  <a:srgbClr val="C00000"/>
                </a:solidFill>
                <a:effectLst>
                  <a:innerShdw blurRad="69850" dist="43180" dir="5400000">
                    <a:srgbClr val="000000">
                      <a:alpha val="65000"/>
                    </a:srgbClr>
                  </a:innerShdw>
                </a:effectLst>
              </a:rPr>
            </a:br>
            <a:r>
              <a:rPr lang="ar-SA" sz="6000" dirty="0" smtClean="0">
                <a:ln w="1905"/>
                <a:solidFill>
                  <a:srgbClr val="C00000"/>
                </a:solidFill>
                <a:effectLst>
                  <a:innerShdw blurRad="69850" dist="43180" dir="5400000">
                    <a:srgbClr val="000000">
                      <a:alpha val="65000"/>
                    </a:srgbClr>
                  </a:innerShdw>
                </a:effectLst>
              </a:rPr>
              <a:t>مفهوم التنشئة الاجتماعية ومضمونها </a:t>
            </a:r>
            <a:r>
              <a:rPr lang="ar-SA" sz="6000" b="1" dirty="0" smtClean="0">
                <a:ln w="1905"/>
                <a:solidFill>
                  <a:srgbClr val="C00000"/>
                </a:solidFill>
                <a:effectLst>
                  <a:innerShdw blurRad="69850" dist="43180" dir="5400000">
                    <a:srgbClr val="000000">
                      <a:alpha val="65000"/>
                    </a:srgbClr>
                  </a:innerShdw>
                </a:effectLst>
              </a:rPr>
              <a:t/>
            </a:r>
            <a:br>
              <a:rPr lang="ar-SA" sz="6000" b="1" dirty="0" smtClean="0">
                <a:ln w="1905"/>
                <a:solidFill>
                  <a:srgbClr val="C00000"/>
                </a:solidFill>
                <a:effectLst>
                  <a:innerShdw blurRad="69850" dist="43180" dir="5400000">
                    <a:srgbClr val="000000">
                      <a:alpha val="65000"/>
                    </a:srgbClr>
                  </a:innerShdw>
                </a:effectLst>
              </a:rPr>
            </a:br>
            <a:r>
              <a:rPr lang="ar-SA" sz="5400" b="1" dirty="0" smtClean="0">
                <a:ln w="1905"/>
                <a:solidFill>
                  <a:srgbClr val="C00000"/>
                </a:solidFill>
                <a:effectLst>
                  <a:innerShdw blurRad="69850" dist="43180" dir="5400000">
                    <a:srgbClr val="000000">
                      <a:alpha val="65000"/>
                    </a:srgbClr>
                  </a:innerShdw>
                </a:effectLst>
              </a:rPr>
              <a:t> </a:t>
            </a:r>
            <a:endParaRPr lang="ar-SA" sz="5400" b="1" dirty="0">
              <a:ln w="1905"/>
              <a:solidFill>
                <a:srgbClr val="C00000"/>
              </a:solidFill>
              <a:effectLst>
                <a:innerShdw blurRad="69850" dist="43180" dir="5400000">
                  <a:srgbClr val="000000">
                    <a:alpha val="65000"/>
                  </a:srgbClr>
                </a:innerShdw>
              </a:effectLst>
            </a:endParaRPr>
          </a:p>
        </p:txBody>
      </p:sp>
      <p:sp>
        <p:nvSpPr>
          <p:cNvPr id="7172" name="Rectangle 9"/>
          <p:cNvSpPr>
            <a:spLocks noChangeArrowheads="1"/>
          </p:cNvSpPr>
          <p:nvPr/>
        </p:nvSpPr>
        <p:spPr bwMode="auto">
          <a:xfrm>
            <a:off x="5029200" y="0"/>
            <a:ext cx="3886200" cy="1295400"/>
          </a:xfrm>
          <a:prstGeom prst="rect">
            <a:avLst/>
          </a:prstGeom>
          <a:gradFill rotWithShape="0">
            <a:gsLst>
              <a:gs pos="0">
                <a:srgbClr val="03D4A8"/>
              </a:gs>
              <a:gs pos="25000">
                <a:srgbClr val="21D6E0"/>
              </a:gs>
              <a:gs pos="75000">
                <a:srgbClr val="0087E6"/>
              </a:gs>
              <a:gs pos="100000">
                <a:srgbClr val="005CBF"/>
              </a:gs>
            </a:gsLst>
            <a:lin ang="5400000"/>
          </a:gradFill>
          <a:ln w="9525">
            <a:solidFill>
              <a:srgbClr val="663300"/>
            </a:solidFill>
            <a:miter lim="800000"/>
            <a:headEnd/>
            <a:tailEnd/>
          </a:ln>
        </p:spPr>
        <p:txBody>
          <a:bodyPr wrap="none" anchor="ctr"/>
          <a:lstStyle/>
          <a:p>
            <a:pPr algn="ctr"/>
            <a:r>
              <a:rPr lang="ar-EG" sz="3200" b="1" dirty="0"/>
              <a:t>مقرر </a:t>
            </a:r>
            <a:r>
              <a:rPr lang="ar-SA" sz="3200" b="1" dirty="0" smtClean="0"/>
              <a:t>التنشئة الاجتماعية</a:t>
            </a:r>
            <a:endParaRPr lang="en-US" sz="3200" b="1" dirty="0"/>
          </a:p>
        </p:txBody>
      </p:sp>
    </p:spTree>
    <p:extLst>
      <p:ext uri="{BB962C8B-B14F-4D97-AF65-F5344CB8AC3E}">
        <p14:creationId xmlns:p14="http://schemas.microsoft.com/office/powerpoint/2010/main" val="325958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diamond(in)">
                                      <p:cBhvr>
                                        <p:cTn id="7" dur="1000"/>
                                        <p:tgtEl>
                                          <p:spTgt spid="7172"/>
                                        </p:tgtEl>
                                      </p:cBhvr>
                                    </p:animEffect>
                                  </p:childTnLst>
                                </p:cTn>
                              </p:par>
                            </p:childTnLst>
                          </p:cTn>
                        </p:par>
                        <p:par>
                          <p:cTn id="8" fill="hold" nodeType="afterGroup">
                            <p:stCondLst>
                              <p:cond delay="1000"/>
                            </p:stCondLst>
                            <p:childTnLst>
                              <p:par>
                                <p:cTn id="9" presetID="8" presetClass="entr" presetSubtype="16" fill="hold" grpId="0"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diamond(in)">
                                      <p:cBhvr>
                                        <p:cTn id="11" dur="1000"/>
                                        <p:tgtEl>
                                          <p:spTgt spid="7170"/>
                                        </p:tgtEl>
                                      </p:cBhvr>
                                    </p:animEffect>
                                  </p:childTnLst>
                                </p:cTn>
                              </p:par>
                            </p:childTnLst>
                          </p:cTn>
                        </p:par>
                        <p:par>
                          <p:cTn id="12" fill="hold" nodeType="afterGroup">
                            <p:stCondLst>
                              <p:cond delay="2000"/>
                            </p:stCondLst>
                            <p:childTnLst>
                              <p:par>
                                <p:cTn id="13" presetID="8" presetClass="entr" presetSubtype="16" fill="hold" nodeType="afterEffect">
                                  <p:stCondLst>
                                    <p:cond delay="0"/>
                                  </p:stCondLst>
                                  <p:childTnLst>
                                    <p:set>
                                      <p:cBhvr>
                                        <p:cTn id="14" dur="1" fill="hold">
                                          <p:stCondLst>
                                            <p:cond delay="0"/>
                                          </p:stCondLst>
                                        </p:cTn>
                                        <p:tgtEl>
                                          <p:spTgt spid="5125"/>
                                        </p:tgtEl>
                                        <p:attrNameLst>
                                          <p:attrName>style.visibility</p:attrName>
                                        </p:attrNameLst>
                                      </p:cBhvr>
                                      <p:to>
                                        <p:strVal val="visible"/>
                                      </p:to>
                                    </p:set>
                                    <p:animEffect transition="in" filter="diamond(in)">
                                      <p:cBhvr>
                                        <p:cTn id="15" dur="1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3501008"/>
            <a:ext cx="2339752" cy="288032"/>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059832" y="0"/>
            <a:ext cx="6084168" cy="450912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5580112" y="4929198"/>
            <a:ext cx="3563888" cy="43204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2" name="Rectangle 11"/>
          <p:cNvSpPr/>
          <p:nvPr/>
        </p:nvSpPr>
        <p:spPr>
          <a:xfrm>
            <a:off x="3059832" y="5589240"/>
            <a:ext cx="5832648" cy="504056"/>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Rectangle 13"/>
          <p:cNvSpPr/>
          <p:nvPr/>
        </p:nvSpPr>
        <p:spPr>
          <a:xfrm>
            <a:off x="3059832" y="0"/>
            <a:ext cx="3384376"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Rectangle 14"/>
          <p:cNvSpPr/>
          <p:nvPr/>
        </p:nvSpPr>
        <p:spPr>
          <a:xfrm>
            <a:off x="6660232" y="0"/>
            <a:ext cx="648072"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Rectangle 16"/>
          <p:cNvSpPr/>
          <p:nvPr/>
        </p:nvSpPr>
        <p:spPr>
          <a:xfrm>
            <a:off x="8892480" y="558924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8" name="Rectangle 17"/>
          <p:cNvSpPr/>
          <p:nvPr/>
        </p:nvSpPr>
        <p:spPr>
          <a:xfrm>
            <a:off x="8532440" y="6597352"/>
            <a:ext cx="61156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0" name="Rectangle 19"/>
          <p:cNvSpPr/>
          <p:nvPr/>
        </p:nvSpPr>
        <p:spPr>
          <a:xfrm>
            <a:off x="7308304" y="0"/>
            <a:ext cx="1835696" cy="40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1" name="Rectangle 20"/>
          <p:cNvSpPr/>
          <p:nvPr/>
        </p:nvSpPr>
        <p:spPr>
          <a:xfrm>
            <a:off x="8892480" y="188640"/>
            <a:ext cx="251520" cy="4392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2" name="Rectangle 21"/>
          <p:cNvSpPr/>
          <p:nvPr/>
        </p:nvSpPr>
        <p:spPr>
          <a:xfrm>
            <a:off x="3059832" y="4437112"/>
            <a:ext cx="360040" cy="115212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4" name="Rectangle 23"/>
          <p:cNvSpPr/>
          <p:nvPr/>
        </p:nvSpPr>
        <p:spPr>
          <a:xfrm>
            <a:off x="539552" y="0"/>
            <a:ext cx="208823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5" name="Rectangle 24"/>
          <p:cNvSpPr/>
          <p:nvPr/>
        </p:nvSpPr>
        <p:spPr>
          <a:xfrm>
            <a:off x="611560" y="0"/>
            <a:ext cx="576064"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0" y="6597352"/>
            <a:ext cx="529208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6" name="Rectangle 25"/>
          <p:cNvSpPr/>
          <p:nvPr/>
        </p:nvSpPr>
        <p:spPr>
          <a:xfrm>
            <a:off x="1475656" y="0"/>
            <a:ext cx="216024"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252" name="Picture 4" descr="لماذا يجب ان نحب العائلة"/>
          <p:cNvPicPr>
            <a:picLocks noChangeAspect="1" noChangeArrowheads="1"/>
          </p:cNvPicPr>
          <p:nvPr/>
        </p:nvPicPr>
        <p:blipFill>
          <a:blip r:embed="rId2"/>
          <a:srcRect/>
          <a:stretch>
            <a:fillRect/>
          </a:stretch>
        </p:blipFill>
        <p:spPr bwMode="auto">
          <a:xfrm>
            <a:off x="1643042" y="571480"/>
            <a:ext cx="5548320" cy="4786346"/>
          </a:xfrm>
          <a:prstGeom prst="rect">
            <a:avLst/>
          </a:prstGeom>
          <a:noFill/>
        </p:spPr>
      </p:pic>
      <p:sp>
        <p:nvSpPr>
          <p:cNvPr id="28" name="Rectangle 10"/>
          <p:cNvSpPr/>
          <p:nvPr/>
        </p:nvSpPr>
        <p:spPr>
          <a:xfrm>
            <a:off x="1785918" y="5429264"/>
            <a:ext cx="5214974" cy="857256"/>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schemeClr val="tx1"/>
                </a:solidFill>
                <a:latin typeface="Arial Unicode MS" pitchFamily="34" charset="-128"/>
                <a:ea typeface="Arial Unicode MS" pitchFamily="34" charset="-128"/>
                <a:cs typeface="Arial Unicode MS" pitchFamily="34" charset="-128"/>
              </a:rPr>
              <a:t>ما </a:t>
            </a:r>
            <a:r>
              <a:rPr lang="ar-SA" sz="2800" b="1" dirty="0" smtClean="0">
                <a:solidFill>
                  <a:schemeClr val="tx1"/>
                </a:solidFill>
                <a:latin typeface="Arial Unicode MS" pitchFamily="34" charset="-128"/>
                <a:ea typeface="Arial Unicode MS" pitchFamily="34" charset="-128"/>
                <a:cs typeface="Arial Unicode MS" pitchFamily="34" charset="-128"/>
              </a:rPr>
              <a:t>هو شعورك</a:t>
            </a:r>
            <a:r>
              <a:rPr lang="ar-SA" sz="2800" dirty="0" smtClean="0">
                <a:solidFill>
                  <a:schemeClr val="tx1"/>
                </a:solidFill>
                <a:latin typeface="Arial Unicode MS" pitchFamily="34" charset="-128"/>
                <a:ea typeface="Arial Unicode MS" pitchFamily="34" charset="-128"/>
                <a:cs typeface="Arial Unicode MS" pitchFamily="34" charset="-128"/>
              </a:rPr>
              <a:t> إذا كنت أنت هذه الطفلة ؟ </a:t>
            </a:r>
            <a:endParaRPr lang="ar-SA" sz="28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3501008"/>
            <a:ext cx="2339752" cy="288032"/>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059832" y="0"/>
            <a:ext cx="6084168" cy="450912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5580112" y="4929198"/>
            <a:ext cx="3563888" cy="43204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2" name="Rectangle 11"/>
          <p:cNvSpPr/>
          <p:nvPr/>
        </p:nvSpPr>
        <p:spPr>
          <a:xfrm>
            <a:off x="3059832" y="5589240"/>
            <a:ext cx="5832648" cy="504056"/>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Rectangle 13"/>
          <p:cNvSpPr/>
          <p:nvPr/>
        </p:nvSpPr>
        <p:spPr>
          <a:xfrm>
            <a:off x="3059832" y="0"/>
            <a:ext cx="3384376"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Rectangle 14"/>
          <p:cNvSpPr/>
          <p:nvPr/>
        </p:nvSpPr>
        <p:spPr>
          <a:xfrm>
            <a:off x="6660232" y="0"/>
            <a:ext cx="648072"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Rectangle 16"/>
          <p:cNvSpPr/>
          <p:nvPr/>
        </p:nvSpPr>
        <p:spPr>
          <a:xfrm>
            <a:off x="8892480" y="558924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8" name="Rectangle 17"/>
          <p:cNvSpPr/>
          <p:nvPr/>
        </p:nvSpPr>
        <p:spPr>
          <a:xfrm>
            <a:off x="8532440" y="6597352"/>
            <a:ext cx="61156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0" name="Rectangle 19"/>
          <p:cNvSpPr/>
          <p:nvPr/>
        </p:nvSpPr>
        <p:spPr>
          <a:xfrm>
            <a:off x="7308304" y="0"/>
            <a:ext cx="1835696" cy="40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1" name="Rectangle 20"/>
          <p:cNvSpPr/>
          <p:nvPr/>
        </p:nvSpPr>
        <p:spPr>
          <a:xfrm>
            <a:off x="8892480" y="188640"/>
            <a:ext cx="251520" cy="4392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2" name="Rectangle 21"/>
          <p:cNvSpPr/>
          <p:nvPr/>
        </p:nvSpPr>
        <p:spPr>
          <a:xfrm>
            <a:off x="3059832" y="4437112"/>
            <a:ext cx="360040" cy="115212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4" name="Rectangle 23"/>
          <p:cNvSpPr/>
          <p:nvPr/>
        </p:nvSpPr>
        <p:spPr>
          <a:xfrm>
            <a:off x="539552" y="0"/>
            <a:ext cx="208823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5" name="Rectangle 24"/>
          <p:cNvSpPr/>
          <p:nvPr/>
        </p:nvSpPr>
        <p:spPr>
          <a:xfrm>
            <a:off x="611560" y="0"/>
            <a:ext cx="576064"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0" y="6597352"/>
            <a:ext cx="529208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6" name="Rectangle 25"/>
          <p:cNvSpPr/>
          <p:nvPr/>
        </p:nvSpPr>
        <p:spPr>
          <a:xfrm>
            <a:off x="1475656" y="0"/>
            <a:ext cx="216024"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586" name="Picture 2" descr="كيف تخطط العائلة لمستقبلها ؟">
            <a:hlinkClick r:id="rId2"/>
          </p:cNvPr>
          <p:cNvPicPr>
            <a:picLocks noChangeAspect="1" noChangeArrowheads="1"/>
          </p:cNvPicPr>
          <p:nvPr/>
        </p:nvPicPr>
        <p:blipFill>
          <a:blip r:embed="rId3"/>
          <a:srcRect/>
          <a:stretch>
            <a:fillRect/>
          </a:stretch>
        </p:blipFill>
        <p:spPr bwMode="auto">
          <a:xfrm>
            <a:off x="2285984" y="1000108"/>
            <a:ext cx="5095904" cy="5143536"/>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3501008"/>
            <a:ext cx="2339752" cy="288032"/>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059832" y="0"/>
            <a:ext cx="6084168" cy="450912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3929058" y="4929198"/>
            <a:ext cx="4857784" cy="43204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schemeClr val="tx1"/>
                </a:solidFill>
                <a:latin typeface="Arial Unicode MS" pitchFamily="34" charset="-128"/>
                <a:ea typeface="Arial Unicode MS" pitchFamily="34" charset="-128"/>
                <a:cs typeface="Arial Unicode MS" pitchFamily="34" charset="-128"/>
              </a:rPr>
              <a:t>ما هو تعليقك على الصورة؟ </a:t>
            </a: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12" name="Rectangle 11"/>
          <p:cNvSpPr/>
          <p:nvPr/>
        </p:nvSpPr>
        <p:spPr>
          <a:xfrm>
            <a:off x="3071802" y="5572140"/>
            <a:ext cx="5832648" cy="504056"/>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Rectangle 13"/>
          <p:cNvSpPr/>
          <p:nvPr/>
        </p:nvSpPr>
        <p:spPr>
          <a:xfrm>
            <a:off x="3059832" y="0"/>
            <a:ext cx="3384376"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Rectangle 14"/>
          <p:cNvSpPr/>
          <p:nvPr/>
        </p:nvSpPr>
        <p:spPr>
          <a:xfrm>
            <a:off x="6660232" y="0"/>
            <a:ext cx="648072"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Rectangle 16"/>
          <p:cNvSpPr/>
          <p:nvPr/>
        </p:nvSpPr>
        <p:spPr>
          <a:xfrm>
            <a:off x="8892480" y="558924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8" name="Rectangle 17"/>
          <p:cNvSpPr/>
          <p:nvPr/>
        </p:nvSpPr>
        <p:spPr>
          <a:xfrm>
            <a:off x="8532440" y="6597352"/>
            <a:ext cx="61156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0" name="Rectangle 19"/>
          <p:cNvSpPr/>
          <p:nvPr/>
        </p:nvSpPr>
        <p:spPr>
          <a:xfrm>
            <a:off x="7308304" y="0"/>
            <a:ext cx="1835696" cy="40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1" name="Rectangle 20"/>
          <p:cNvSpPr/>
          <p:nvPr/>
        </p:nvSpPr>
        <p:spPr>
          <a:xfrm>
            <a:off x="8892480" y="188640"/>
            <a:ext cx="251520" cy="4392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2" name="Rectangle 21"/>
          <p:cNvSpPr/>
          <p:nvPr/>
        </p:nvSpPr>
        <p:spPr>
          <a:xfrm>
            <a:off x="3059832" y="4437112"/>
            <a:ext cx="360040" cy="115212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4" name="Rectangle 23"/>
          <p:cNvSpPr/>
          <p:nvPr/>
        </p:nvSpPr>
        <p:spPr>
          <a:xfrm>
            <a:off x="539552" y="0"/>
            <a:ext cx="208823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5" name="Rectangle 24"/>
          <p:cNvSpPr/>
          <p:nvPr/>
        </p:nvSpPr>
        <p:spPr>
          <a:xfrm>
            <a:off x="611560" y="0"/>
            <a:ext cx="576064"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0" y="6597352"/>
            <a:ext cx="529208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6" name="Rectangle 25"/>
          <p:cNvSpPr/>
          <p:nvPr/>
        </p:nvSpPr>
        <p:spPr>
          <a:xfrm>
            <a:off x="1475656" y="0"/>
            <a:ext cx="216024"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250" name="Picture 2" descr="7  نصائح هامة  لتحظي الأسرة بعلاقات وثيقة وقوية">
            <a:hlinkClick r:id="rId2"/>
          </p:cNvPr>
          <p:cNvPicPr>
            <a:picLocks noChangeAspect="1" noChangeArrowheads="1"/>
          </p:cNvPicPr>
          <p:nvPr/>
        </p:nvPicPr>
        <p:blipFill>
          <a:blip r:embed="rId3"/>
          <a:srcRect/>
          <a:stretch>
            <a:fillRect/>
          </a:stretch>
        </p:blipFill>
        <p:spPr bwMode="auto">
          <a:xfrm>
            <a:off x="4714876" y="1071546"/>
            <a:ext cx="4000528" cy="3286148"/>
          </a:xfrm>
          <a:prstGeom prst="rect">
            <a:avLst/>
          </a:prstGeom>
          <a:noFill/>
        </p:spPr>
      </p:pic>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3501008"/>
            <a:ext cx="2339752" cy="288032"/>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059832" y="0"/>
            <a:ext cx="6084168" cy="450912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5580112" y="4929198"/>
            <a:ext cx="3563888" cy="43204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2" name="Rectangle 11"/>
          <p:cNvSpPr/>
          <p:nvPr/>
        </p:nvSpPr>
        <p:spPr>
          <a:xfrm>
            <a:off x="3059832" y="5589240"/>
            <a:ext cx="5832648" cy="504056"/>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Rectangle 13"/>
          <p:cNvSpPr/>
          <p:nvPr/>
        </p:nvSpPr>
        <p:spPr>
          <a:xfrm>
            <a:off x="3059832" y="0"/>
            <a:ext cx="3384376"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Rectangle 14"/>
          <p:cNvSpPr/>
          <p:nvPr/>
        </p:nvSpPr>
        <p:spPr>
          <a:xfrm>
            <a:off x="6660232" y="0"/>
            <a:ext cx="648072" cy="404664"/>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Rectangle 16"/>
          <p:cNvSpPr/>
          <p:nvPr/>
        </p:nvSpPr>
        <p:spPr>
          <a:xfrm>
            <a:off x="8892480" y="558924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8" name="Rectangle 17"/>
          <p:cNvSpPr/>
          <p:nvPr/>
        </p:nvSpPr>
        <p:spPr>
          <a:xfrm>
            <a:off x="8532440" y="6597352"/>
            <a:ext cx="61156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0" name="Rectangle 19"/>
          <p:cNvSpPr/>
          <p:nvPr/>
        </p:nvSpPr>
        <p:spPr>
          <a:xfrm>
            <a:off x="7308304" y="0"/>
            <a:ext cx="1835696" cy="40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1" name="Rectangle 20"/>
          <p:cNvSpPr/>
          <p:nvPr/>
        </p:nvSpPr>
        <p:spPr>
          <a:xfrm>
            <a:off x="8892480" y="188640"/>
            <a:ext cx="251520" cy="4392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2" name="Rectangle 21"/>
          <p:cNvSpPr/>
          <p:nvPr/>
        </p:nvSpPr>
        <p:spPr>
          <a:xfrm>
            <a:off x="3059832" y="4437112"/>
            <a:ext cx="360040" cy="115212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4" name="Rectangle 23"/>
          <p:cNvSpPr/>
          <p:nvPr/>
        </p:nvSpPr>
        <p:spPr>
          <a:xfrm>
            <a:off x="539552" y="0"/>
            <a:ext cx="208823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5" name="Rectangle 24"/>
          <p:cNvSpPr/>
          <p:nvPr/>
        </p:nvSpPr>
        <p:spPr>
          <a:xfrm>
            <a:off x="611560" y="0"/>
            <a:ext cx="576064"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0" y="6597352"/>
            <a:ext cx="5292080" cy="2606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6" name="Rectangle 25"/>
          <p:cNvSpPr/>
          <p:nvPr/>
        </p:nvSpPr>
        <p:spPr>
          <a:xfrm>
            <a:off x="1475656" y="0"/>
            <a:ext cx="216024"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250" name="Picture 2" descr="7  نصائح هامة  لتحظي الأسرة بعلاقات وثيقة وقوية">
            <a:hlinkClick r:id="rId2"/>
          </p:cNvPr>
          <p:cNvPicPr>
            <a:picLocks noChangeAspect="1" noChangeArrowheads="1"/>
          </p:cNvPicPr>
          <p:nvPr/>
        </p:nvPicPr>
        <p:blipFill>
          <a:blip r:embed="rId3"/>
          <a:srcRect/>
          <a:stretch>
            <a:fillRect/>
          </a:stretch>
        </p:blipFill>
        <p:spPr bwMode="auto">
          <a:xfrm>
            <a:off x="5214942" y="500042"/>
            <a:ext cx="3571900" cy="3429024"/>
          </a:xfrm>
          <a:prstGeom prst="rect">
            <a:avLst/>
          </a:prstGeom>
          <a:noFill/>
        </p:spPr>
      </p:pic>
      <p:pic>
        <p:nvPicPr>
          <p:cNvPr id="53252" name="Picture 4" descr="لماذا يجب ان نحب العائلة"/>
          <p:cNvPicPr>
            <a:picLocks noChangeAspect="1" noChangeArrowheads="1"/>
          </p:cNvPicPr>
          <p:nvPr/>
        </p:nvPicPr>
        <p:blipFill>
          <a:blip r:embed="rId4"/>
          <a:srcRect/>
          <a:stretch>
            <a:fillRect/>
          </a:stretch>
        </p:blipFill>
        <p:spPr bwMode="auto">
          <a:xfrm>
            <a:off x="1643042" y="4000504"/>
            <a:ext cx="4476750" cy="2686051"/>
          </a:xfrm>
          <a:prstGeom prst="rect">
            <a:avLst/>
          </a:prstGeom>
          <a:noFill/>
        </p:spPr>
      </p:pic>
      <p:pic>
        <p:nvPicPr>
          <p:cNvPr id="67586" name="Picture 2" descr="كيف تخطط العائلة لمستقبلها ؟">
            <a:hlinkClick r:id="rId5"/>
          </p:cNvPr>
          <p:cNvPicPr>
            <a:picLocks noChangeAspect="1" noChangeArrowheads="1"/>
          </p:cNvPicPr>
          <p:nvPr/>
        </p:nvPicPr>
        <p:blipFill>
          <a:blip r:embed="rId6"/>
          <a:srcRect/>
          <a:stretch>
            <a:fillRect/>
          </a:stretch>
        </p:blipFill>
        <p:spPr bwMode="auto">
          <a:xfrm>
            <a:off x="1000100" y="428604"/>
            <a:ext cx="3238516" cy="3071834"/>
          </a:xfrm>
          <a:prstGeom prst="rect">
            <a:avLst/>
          </a:prstGeom>
          <a:noFill/>
        </p:spPr>
      </p:pic>
    </p:spTree>
  </p:cSld>
  <p:clrMapOvr>
    <a:masterClrMapping/>
  </p:clrMapOvr>
  <p:transition spd="slow">
    <p:cover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57224" y="6309320"/>
            <a:ext cx="8286776"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Title 1"/>
          <p:cNvSpPr>
            <a:spLocks noGrp="1"/>
          </p:cNvSpPr>
          <p:nvPr>
            <p:ph type="title"/>
          </p:nvPr>
        </p:nvSpPr>
        <p:spPr>
          <a:xfrm>
            <a:off x="908925" y="125760"/>
            <a:ext cx="8229600" cy="1143000"/>
          </a:xfrm>
          <a:solidFill>
            <a:srgbClr val="FFC000"/>
          </a:solidFill>
        </p:spPr>
        <p:txBody>
          <a:bodyPr>
            <a:noAutofit/>
          </a:bodyPr>
          <a:lstStyle/>
          <a:p>
            <a:pPr marL="0" indent="0" algn="ctr">
              <a:buNone/>
            </a:pPr>
            <a:r>
              <a:rPr lang="ar-SA" sz="7200" dirty="0">
                <a:solidFill>
                  <a:srgbClr val="FF0000"/>
                </a:solidFill>
                <a:latin typeface="Arial Unicode MS" pitchFamily="34" charset="-128"/>
                <a:ea typeface="Arial Unicode MS" pitchFamily="34" charset="-128"/>
                <a:cs typeface="DecoType Naskh" pitchFamily="2" charset="-78"/>
              </a:rPr>
              <a:t>عناصر المحاضرة </a:t>
            </a:r>
          </a:p>
        </p:txBody>
      </p:sp>
      <p:sp>
        <p:nvSpPr>
          <p:cNvPr id="3" name="Content Placeholder 2"/>
          <p:cNvSpPr>
            <a:spLocks noGrp="1"/>
          </p:cNvSpPr>
          <p:nvPr>
            <p:ph sz="quarter" idx="13"/>
          </p:nvPr>
        </p:nvSpPr>
        <p:spPr>
          <a:xfrm>
            <a:off x="1063622" y="1268760"/>
            <a:ext cx="7858180" cy="5160066"/>
          </a:xfrm>
        </p:spPr>
        <p:txBody>
          <a:bodyPr>
            <a:noAutofit/>
          </a:bodyPr>
          <a:lstStyle/>
          <a:p>
            <a:pPr algn="just">
              <a:buNone/>
            </a:pPr>
            <a:r>
              <a:rPr lang="ar-SA" sz="1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تتضمن المحاور التالية:-</a:t>
            </a:r>
          </a:p>
          <a:p>
            <a:pPr algn="just">
              <a:buNone/>
            </a:pPr>
            <a:r>
              <a:rPr lang="ar-SA" sz="3200" b="1" dirty="0" smtClean="0">
                <a:solidFill>
                  <a:srgbClr val="C00000"/>
                </a:solidFill>
                <a:latin typeface="Arial Unicode MS" pitchFamily="34" charset="-128"/>
                <a:ea typeface="Arial Unicode MS" pitchFamily="34" charset="-128"/>
                <a:cs typeface="DecoType Naskh" pitchFamily="2" charset="-78"/>
              </a:rPr>
              <a:t>أولاً: التنشئة الإجتماعية كعملية تعليم وتعلم وتتضمن: </a:t>
            </a:r>
          </a:p>
          <a:p>
            <a:pPr algn="just">
              <a:buNone/>
            </a:pPr>
            <a:r>
              <a:rPr lang="ar-SA" sz="1600" dirty="0" smtClean="0">
                <a:latin typeface="Arial Unicode MS" pitchFamily="34" charset="-128"/>
                <a:ea typeface="Arial Unicode MS" pitchFamily="34" charset="-128"/>
                <a:cs typeface="DecoType Naskh" pitchFamily="2" charset="-78"/>
              </a:rPr>
              <a:t>- </a:t>
            </a:r>
            <a:r>
              <a:rPr lang="ar-SA" sz="2400" b="1" dirty="0" smtClean="0">
                <a:latin typeface="Arial Unicode MS" pitchFamily="34" charset="-128"/>
                <a:ea typeface="Arial Unicode MS" pitchFamily="34" charset="-128"/>
                <a:cs typeface="DecoType Naskh" pitchFamily="2" charset="-78"/>
              </a:rPr>
              <a:t>ماذا يتعلم الفرد من خلال عملية التنشئة الاجتماعية وكيف يتم التعلم ؟ </a:t>
            </a:r>
          </a:p>
          <a:p>
            <a:pPr algn="just">
              <a:buNone/>
            </a:pPr>
            <a:r>
              <a:rPr lang="ar-SA" sz="2400" b="1" dirty="0" smtClean="0">
                <a:latin typeface="Arial Unicode MS" pitchFamily="34" charset="-128"/>
                <a:ea typeface="Arial Unicode MS" pitchFamily="34" charset="-128"/>
                <a:cs typeface="DecoType Naskh" pitchFamily="2" charset="-78"/>
              </a:rPr>
              <a:t>    1- تكوين الأنا      2- تعلم الأدوار الاجتماعية    3- ضبط السلوك </a:t>
            </a:r>
          </a:p>
          <a:p>
            <a:pPr algn="just">
              <a:buNone/>
            </a:pPr>
            <a:r>
              <a:rPr lang="ar-SA" sz="2400" b="1" dirty="0" smtClean="0">
                <a:latin typeface="Arial Unicode MS" pitchFamily="34" charset="-128"/>
                <a:ea typeface="Arial Unicode MS" pitchFamily="34" charset="-128"/>
                <a:cs typeface="DecoType Naskh" pitchFamily="2" charset="-78"/>
              </a:rPr>
              <a:t>- كيف يتم ضبط دوافع الطفل وسلوكه ؟  </a:t>
            </a:r>
          </a:p>
          <a:p>
            <a:pPr algn="just">
              <a:buNone/>
            </a:pPr>
            <a:r>
              <a:rPr lang="ar-SA" sz="2400" b="1" dirty="0" smtClean="0">
                <a:latin typeface="Arial Unicode MS" pitchFamily="34" charset="-128"/>
                <a:ea typeface="Arial Unicode MS" pitchFamily="34" charset="-128"/>
                <a:cs typeface="DecoType Naskh" pitchFamily="2" charset="-78"/>
              </a:rPr>
              <a:t> - كيف يتم التعلم الاجتماعي ؟ التعليم المباشر – التعلم العرضي .</a:t>
            </a:r>
          </a:p>
          <a:p>
            <a:pPr algn="just">
              <a:buFont typeface="Arial" pitchFamily="34" charset="0"/>
              <a:buChar char="•"/>
            </a:pPr>
            <a:r>
              <a:rPr lang="ar-SA" sz="2400" b="1" dirty="0" smtClean="0">
                <a:latin typeface="Arial Unicode MS" pitchFamily="34" charset="-128"/>
                <a:ea typeface="Arial Unicode MS" pitchFamily="34" charset="-128"/>
                <a:cs typeface="DecoType Naskh" pitchFamily="2" charset="-78"/>
              </a:rPr>
              <a:t> التعلم العرضي من خلال : اللعب – التقمص – التقليد وهو نوعان هما: التقليد المتعمد المتكافئ – التقليد الناسخ.</a:t>
            </a:r>
          </a:p>
        </p:txBody>
      </p:sp>
      <p:sp>
        <p:nvSpPr>
          <p:cNvPr id="5" name="Rectangle 4"/>
          <p:cNvSpPr/>
          <p:nvPr/>
        </p:nvSpPr>
        <p:spPr>
          <a:xfrm rot="16200000">
            <a:off x="-2907196" y="2907196"/>
            <a:ext cx="6858000" cy="104360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a:off x="8892480" y="0"/>
            <a:ext cx="251520"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0" y="1268760"/>
            <a:ext cx="1043608" cy="1224136"/>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0" y="3284984"/>
            <a:ext cx="1043608" cy="216024"/>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43608" y="6309320"/>
            <a:ext cx="810039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Title 1"/>
          <p:cNvSpPr>
            <a:spLocks noGrp="1"/>
          </p:cNvSpPr>
          <p:nvPr>
            <p:ph type="title"/>
          </p:nvPr>
        </p:nvSpPr>
        <p:spPr>
          <a:xfrm>
            <a:off x="457200" y="188640"/>
            <a:ext cx="8229600" cy="1143000"/>
          </a:xfrm>
        </p:spPr>
        <p:txBody>
          <a:bodyPr>
            <a:noAutofit/>
          </a:bodyPr>
          <a:lstStyle/>
          <a:p>
            <a:pPr marL="0" indent="0" algn="ctr">
              <a:buNone/>
            </a:pPr>
            <a:r>
              <a:rPr lang="ar-SA" sz="7200" dirty="0">
                <a:solidFill>
                  <a:srgbClr val="FF0000"/>
                </a:solidFill>
                <a:latin typeface="Arial Unicode MS" pitchFamily="34" charset="-128"/>
                <a:ea typeface="Arial Unicode MS" pitchFamily="34" charset="-128"/>
                <a:cs typeface="DecoType Naskh" pitchFamily="2" charset="-78"/>
              </a:rPr>
              <a:t>تابع عناصر المحاضرة</a:t>
            </a:r>
          </a:p>
        </p:txBody>
      </p:sp>
      <p:sp>
        <p:nvSpPr>
          <p:cNvPr id="3" name="Content Placeholder 2"/>
          <p:cNvSpPr>
            <a:spLocks noGrp="1"/>
          </p:cNvSpPr>
          <p:nvPr>
            <p:ph sz="quarter" idx="13"/>
          </p:nvPr>
        </p:nvSpPr>
        <p:spPr>
          <a:xfrm>
            <a:off x="1043608" y="1340768"/>
            <a:ext cx="7704856" cy="4968552"/>
          </a:xfrm>
        </p:spPr>
        <p:txBody>
          <a:bodyPr>
            <a:normAutofit/>
          </a:bodyPr>
          <a:lstStyle/>
          <a:p>
            <a:pPr algn="just">
              <a:buNone/>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000" b="1" dirty="0" smtClean="0">
                <a:solidFill>
                  <a:srgbClr val="FF0000"/>
                </a:solidFill>
                <a:latin typeface="Arial Unicode MS" pitchFamily="34" charset="-128"/>
                <a:ea typeface="Arial Unicode MS" pitchFamily="34" charset="-128"/>
                <a:cs typeface="DecoType Naskh" pitchFamily="2" charset="-78"/>
              </a:rPr>
              <a:t>تتضمن </a:t>
            </a:r>
            <a:r>
              <a:rPr lang="ar-SA" sz="4000" b="1" dirty="0">
                <a:solidFill>
                  <a:srgbClr val="FF0000"/>
                </a:solidFill>
                <a:latin typeface="Arial Unicode MS" pitchFamily="34" charset="-128"/>
                <a:ea typeface="Arial Unicode MS" pitchFamily="34" charset="-128"/>
                <a:cs typeface="DecoType Naskh" pitchFamily="2" charset="-78"/>
              </a:rPr>
              <a:t>المحاور التالية</a:t>
            </a:r>
          </a:p>
          <a:p>
            <a:pPr algn="just">
              <a:buFont typeface="Georgia" pitchFamily="18" charset="0"/>
              <a:buNone/>
            </a:pPr>
            <a:r>
              <a:rPr lang="ar-SA" sz="3600" b="1" dirty="0">
                <a:latin typeface="Arial Unicode MS" pitchFamily="34" charset="-128"/>
                <a:ea typeface="Arial Unicode MS" pitchFamily="34" charset="-128"/>
                <a:cs typeface="DecoType Naskh" pitchFamily="2" charset="-78"/>
              </a:rPr>
              <a:t>ثانياً : التنشئة الاجتماعية كعملية تحويل الكائن البيولوجي إلى كائن اجتماعي من خلال : </a:t>
            </a:r>
          </a:p>
          <a:p>
            <a:pPr algn="just">
              <a:buFont typeface="Georgia" pitchFamily="18" charset="0"/>
              <a:buNone/>
            </a:pPr>
            <a:r>
              <a:rPr lang="ar-SA" sz="3600" b="1" dirty="0">
                <a:latin typeface="Arial Unicode MS" pitchFamily="34" charset="-128"/>
                <a:ea typeface="Arial Unicode MS" pitchFamily="34" charset="-128"/>
                <a:cs typeface="DecoType Naskh" pitchFamily="2" charset="-78"/>
              </a:rPr>
              <a:t> 1- مساعدة الطفل النامي على اكتساب السلوك الاجتماعي </a:t>
            </a:r>
            <a:r>
              <a:rPr lang="ar-SA" sz="3600" b="1" dirty="0" smtClean="0">
                <a:latin typeface="Arial Unicode MS" pitchFamily="34" charset="-128"/>
                <a:ea typeface="Arial Unicode MS" pitchFamily="34" charset="-128"/>
                <a:cs typeface="DecoType Naskh" pitchFamily="2" charset="-78"/>
              </a:rPr>
              <a:t>.</a:t>
            </a:r>
            <a:endParaRPr lang="ar-SA" sz="3600" b="1" dirty="0">
              <a:latin typeface="Arial Unicode MS" pitchFamily="34" charset="-128"/>
              <a:ea typeface="Arial Unicode MS" pitchFamily="34" charset="-128"/>
              <a:cs typeface="DecoType Naskh" pitchFamily="2" charset="-78"/>
            </a:endParaRPr>
          </a:p>
          <a:p>
            <a:pPr algn="just">
              <a:buFont typeface="Georgia" pitchFamily="18" charset="0"/>
              <a:buNone/>
            </a:pPr>
            <a:r>
              <a:rPr lang="ar-SA" sz="3600" b="1" dirty="0">
                <a:latin typeface="Arial Unicode MS" pitchFamily="34" charset="-128"/>
                <a:ea typeface="Arial Unicode MS" pitchFamily="34" charset="-128"/>
                <a:cs typeface="DecoType Naskh" pitchFamily="2" charset="-78"/>
              </a:rPr>
              <a:t> 2- السمو بالحاجات الفسيولوجية إلى الحاجات الاجتماعية </a:t>
            </a:r>
            <a:r>
              <a:rPr lang="ar-SA" sz="3600" b="1" dirty="0" smtClean="0">
                <a:latin typeface="Arial Unicode MS" pitchFamily="34" charset="-128"/>
                <a:ea typeface="Arial Unicode MS" pitchFamily="34" charset="-128"/>
                <a:cs typeface="DecoType Naskh" pitchFamily="2" charset="-78"/>
              </a:rPr>
              <a:t>(الحاجات </a:t>
            </a:r>
            <a:r>
              <a:rPr lang="ar-SA" sz="3600" b="1" dirty="0">
                <a:latin typeface="Arial Unicode MS" pitchFamily="34" charset="-128"/>
                <a:ea typeface="Arial Unicode MS" pitchFamily="34" charset="-128"/>
                <a:cs typeface="DecoType Naskh" pitchFamily="2" charset="-78"/>
              </a:rPr>
              <a:t>الإنسانية </a:t>
            </a:r>
            <a:r>
              <a:rPr lang="ar-SA" sz="3600" b="1" dirty="0" smtClean="0">
                <a:latin typeface="Arial Unicode MS" pitchFamily="34" charset="-128"/>
                <a:ea typeface="Arial Unicode MS" pitchFamily="34" charset="-128"/>
                <a:cs typeface="DecoType Naskh" pitchFamily="2" charset="-78"/>
              </a:rPr>
              <a:t>).</a:t>
            </a:r>
            <a:endParaRPr lang="ar-SA" sz="3600" b="1" dirty="0">
              <a:latin typeface="Arial Unicode MS" pitchFamily="34" charset="-128"/>
              <a:ea typeface="Arial Unicode MS" pitchFamily="34" charset="-128"/>
              <a:cs typeface="DecoType Naskh" pitchFamily="2" charset="-78"/>
            </a:endParaRPr>
          </a:p>
          <a:p>
            <a:pPr algn="just">
              <a:buFont typeface="Georgia" pitchFamily="18" charset="0"/>
              <a:buNone/>
            </a:pPr>
            <a:r>
              <a:rPr lang="ar-SA" sz="3600" b="1" dirty="0">
                <a:latin typeface="Arial Unicode MS" pitchFamily="34" charset="-128"/>
                <a:ea typeface="Arial Unicode MS" pitchFamily="34" charset="-128"/>
                <a:cs typeface="DecoType Naskh" pitchFamily="2" charset="-78"/>
              </a:rPr>
              <a:t>   - وجهات نظر بعض علماء النفس. </a:t>
            </a:r>
          </a:p>
          <a:p>
            <a:pPr algn="just">
              <a:buFont typeface="Georgia" pitchFamily="18" charset="0"/>
              <a:buNone/>
            </a:pPr>
            <a:endParaRPr lang="ar-SA" sz="3600" b="1" dirty="0">
              <a:latin typeface="Arial Unicode MS" pitchFamily="34" charset="-128"/>
              <a:ea typeface="Arial Unicode MS" pitchFamily="34" charset="-128"/>
              <a:cs typeface="DecoType Naskh" pitchFamily="2" charset="-78"/>
            </a:endParaRPr>
          </a:p>
          <a:p>
            <a:pPr algn="just">
              <a:buNone/>
            </a:pPr>
            <a:endParaRPr lang="ar-SA" sz="28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rot="16200000">
            <a:off x="-2907196" y="2907196"/>
            <a:ext cx="6858000" cy="104360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a:off x="8892480" y="0"/>
            <a:ext cx="251520"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0" y="1268760"/>
            <a:ext cx="1043608" cy="1224136"/>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0" y="2636912"/>
            <a:ext cx="1043608" cy="4320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0" y="3284984"/>
            <a:ext cx="1043608" cy="216024"/>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43608" y="6309320"/>
            <a:ext cx="810039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Title 1"/>
          <p:cNvSpPr>
            <a:spLocks noGrp="1"/>
          </p:cNvSpPr>
          <p:nvPr>
            <p:ph type="title"/>
          </p:nvPr>
        </p:nvSpPr>
        <p:spPr>
          <a:xfrm>
            <a:off x="457200" y="188640"/>
            <a:ext cx="8229600" cy="1143000"/>
          </a:xfrm>
        </p:spPr>
        <p:txBody>
          <a:bodyPr>
            <a:noAutofit/>
          </a:bodyPr>
          <a:lstStyle/>
          <a:p>
            <a:pPr marL="0" indent="0" algn="ctr">
              <a:buNone/>
            </a:pPr>
            <a:r>
              <a:rPr lang="ar-SA" sz="7200" dirty="0" smtClean="0">
                <a:solidFill>
                  <a:srgbClr val="FF0000"/>
                </a:solidFill>
                <a:latin typeface="Arial Unicode MS" pitchFamily="34" charset="-128"/>
                <a:ea typeface="Arial Unicode MS" pitchFamily="34" charset="-128"/>
                <a:cs typeface="DecoType Naskh" pitchFamily="2" charset="-78"/>
              </a:rPr>
              <a:t>أهداف المحاضرة</a:t>
            </a:r>
            <a:endParaRPr lang="ar-SA" sz="7200" dirty="0">
              <a:solidFill>
                <a:srgbClr val="FF0000"/>
              </a:solidFill>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3"/>
          </p:nvPr>
        </p:nvSpPr>
        <p:spPr>
          <a:xfrm>
            <a:off x="1043608" y="1340768"/>
            <a:ext cx="7704856" cy="4968552"/>
          </a:xfrm>
        </p:spPr>
        <p:txBody>
          <a:bodyPr>
            <a:normAutofit fontScale="92500"/>
          </a:bodyPr>
          <a:lstStyle/>
          <a:p>
            <a:pPr algn="just">
              <a:lnSpc>
                <a:spcPct val="150000"/>
              </a:lnSpc>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800" b="1" dirty="0" smtClean="0">
                <a:solidFill>
                  <a:schemeClr val="tx1"/>
                </a:solidFill>
                <a:latin typeface="Arial Unicode MS" pitchFamily="34" charset="-128"/>
                <a:ea typeface="Arial Unicode MS" pitchFamily="34" charset="-128"/>
                <a:cs typeface="DecoType Naskh" pitchFamily="2" charset="-78"/>
              </a:rPr>
              <a:t>1- الالمام بمفاهيم التنشئة الاجتماعية .</a:t>
            </a:r>
          </a:p>
          <a:p>
            <a:pPr algn="just">
              <a:lnSpc>
                <a:spcPct val="150000"/>
              </a:lnSpc>
              <a:buNone/>
            </a:pPr>
            <a:r>
              <a:rPr lang="ar-SA" sz="4800" b="1" dirty="0" smtClean="0">
                <a:solidFill>
                  <a:schemeClr val="tx1"/>
                </a:solidFill>
                <a:latin typeface="Arial Unicode MS" pitchFamily="34" charset="-128"/>
                <a:ea typeface="Arial Unicode MS" pitchFamily="34" charset="-128"/>
                <a:cs typeface="DecoType Naskh" pitchFamily="2" charset="-78"/>
              </a:rPr>
              <a:t>2- تفسير التنشئة الاجتماعية كعملية تعليم وتعلم.</a:t>
            </a:r>
          </a:p>
          <a:p>
            <a:pPr algn="just">
              <a:lnSpc>
                <a:spcPct val="150000"/>
              </a:lnSpc>
              <a:buNone/>
            </a:pPr>
            <a:r>
              <a:rPr lang="ar-SA" sz="4800" b="1" dirty="0" smtClean="0">
                <a:solidFill>
                  <a:schemeClr val="tx1"/>
                </a:solidFill>
                <a:latin typeface="Arial Unicode MS" pitchFamily="34" charset="-128"/>
                <a:ea typeface="Arial Unicode MS" pitchFamily="34" charset="-128"/>
                <a:cs typeface="DecoType Naskh" pitchFamily="2" charset="-78"/>
              </a:rPr>
              <a:t>3- تحليل أهمية التنشئة الاجتماعية في تحويل الكائن البيولوجي إلى كائن اجتماعي.</a:t>
            </a:r>
            <a:endParaRPr lang="ar-SA" sz="3600" dirty="0" smtClean="0">
              <a:solidFill>
                <a:schemeClr val="tx1"/>
              </a:solidFill>
              <a:latin typeface="Arial Unicode MS" pitchFamily="34" charset="-128"/>
              <a:ea typeface="Arial Unicode MS" pitchFamily="34" charset="-128"/>
              <a:cs typeface="Arial Unicode MS" pitchFamily="34" charset="-128"/>
            </a:endParaRPr>
          </a:p>
        </p:txBody>
      </p:sp>
      <p:sp>
        <p:nvSpPr>
          <p:cNvPr id="5" name="Rectangle 4"/>
          <p:cNvSpPr/>
          <p:nvPr/>
        </p:nvSpPr>
        <p:spPr>
          <a:xfrm rot="16200000">
            <a:off x="-2907196" y="2907196"/>
            <a:ext cx="6858000" cy="104360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a:off x="8892480" y="0"/>
            <a:ext cx="251520" cy="6858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0" y="1268760"/>
            <a:ext cx="1043608" cy="1224136"/>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0" y="2636912"/>
            <a:ext cx="1043608" cy="43204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Rectangle 10"/>
          <p:cNvSpPr/>
          <p:nvPr/>
        </p:nvSpPr>
        <p:spPr>
          <a:xfrm>
            <a:off x="0" y="3284984"/>
            <a:ext cx="1043608" cy="216024"/>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398360728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 name="Content Placeholder 2"/>
          <p:cNvSpPr>
            <a:spLocks noGrp="1"/>
          </p:cNvSpPr>
          <p:nvPr>
            <p:ph sz="quarter" idx="13"/>
          </p:nvPr>
        </p:nvSpPr>
        <p:spPr>
          <a:xfrm>
            <a:off x="827584" y="1484784"/>
            <a:ext cx="8136904" cy="4709120"/>
          </a:xfrm>
        </p:spPr>
        <p:txBody>
          <a:bodyPr>
            <a:noAutofit/>
          </a:bodyPr>
          <a:lstStyle/>
          <a:p>
            <a:pPr algn="just">
              <a:buFont typeface="Arial" charset="0"/>
              <a:buChar char="•"/>
            </a:pPr>
            <a:r>
              <a:rPr lang="ar-SA" sz="4400" b="1" dirty="0" smtClean="0">
                <a:solidFill>
                  <a:srgbClr val="C00000"/>
                </a:solidFill>
                <a:latin typeface="Arial Unicode MS" pitchFamily="34" charset="-128"/>
                <a:ea typeface="Arial Unicode MS" pitchFamily="34" charset="-128"/>
                <a:cs typeface="DecoType Naskh" pitchFamily="2" charset="-78"/>
              </a:rPr>
              <a:t>وجهات نظر  بعض علماء النفس حول مفهوم التنشئة:</a:t>
            </a:r>
          </a:p>
          <a:p>
            <a:pPr algn="just">
              <a:buNone/>
            </a:pPr>
            <a:r>
              <a:rPr lang="ar-SA" sz="3200" b="1" dirty="0" smtClean="0">
                <a:solidFill>
                  <a:srgbClr val="C00000"/>
                </a:solidFill>
                <a:latin typeface="Arial Unicode MS" pitchFamily="34" charset="-128"/>
                <a:ea typeface="Arial Unicode MS" pitchFamily="34" charset="-128"/>
                <a:cs typeface="DecoType Naskh" pitchFamily="2" charset="-78"/>
              </a:rPr>
              <a:t>أولاً : التنشئة الإجتماعية كعملية تعلم.</a:t>
            </a:r>
          </a:p>
          <a:p>
            <a:pPr algn="just">
              <a:buFontTx/>
              <a:buChar char="-"/>
            </a:pPr>
            <a:r>
              <a:rPr lang="ar-SA" sz="3200" b="1" dirty="0" smtClean="0">
                <a:latin typeface="Arial Unicode MS" pitchFamily="34" charset="-128"/>
                <a:ea typeface="Arial Unicode MS" pitchFamily="34" charset="-128"/>
                <a:cs typeface="DecoType Naskh" pitchFamily="2" charset="-78"/>
              </a:rPr>
              <a:t>يرى أنصار هذا الإتجاه أن التنشئة الإجتماعية في حقيقتها عملية تعلم لأنها تعديل أو تغير في السلوك نتيجة التعرض لخبرات وممارسات معينة، وتشير إلى ذلك الجانب المحدود من التعليم الذي يعني بالسلوك الإجتماعي عند الإنسان.</a:t>
            </a:r>
          </a:p>
          <a:p>
            <a:pPr algn="just">
              <a:buFontTx/>
              <a:buChar char="-"/>
            </a:pPr>
            <a:r>
              <a:rPr lang="ar-SA" sz="3200" b="1" dirty="0" smtClean="0">
                <a:latin typeface="Arial Unicode MS" pitchFamily="34" charset="-128"/>
                <a:ea typeface="Arial Unicode MS" pitchFamily="34" charset="-128"/>
                <a:cs typeface="DecoType Naskh" pitchFamily="2" charset="-78"/>
              </a:rPr>
              <a:t>كما يرى </a:t>
            </a:r>
            <a:r>
              <a:rPr lang="ar-SA" sz="3200" b="1" dirty="0" smtClean="0">
                <a:solidFill>
                  <a:srgbClr val="C00000"/>
                </a:solidFill>
                <a:latin typeface="Arial Unicode MS" pitchFamily="34" charset="-128"/>
                <a:ea typeface="Arial Unicode MS" pitchFamily="34" charset="-128"/>
                <a:cs typeface="DecoType Naskh" pitchFamily="2" charset="-78"/>
              </a:rPr>
              <a:t>سيكورد و باكمان </a:t>
            </a:r>
            <a:r>
              <a:rPr lang="ar-SA" sz="3200" b="1" dirty="0" smtClean="0">
                <a:latin typeface="Arial Unicode MS" pitchFamily="34" charset="-128"/>
                <a:ea typeface="Arial Unicode MS" pitchFamily="34" charset="-128"/>
                <a:cs typeface="DecoType Naskh" pitchFamily="2" charset="-78"/>
              </a:rPr>
              <a:t>أن التنشئة الإجتماعية عبارة عن عملية تفاعل يتعدل عن طريقها سلوك الشخص بحيث يتطابق مع توقعات أعضاء الجماعة التي ينتمي إليها.</a:t>
            </a:r>
          </a:p>
        </p:txBody>
      </p:sp>
      <p:sp>
        <p:nvSpPr>
          <p:cNvPr id="5" name="Rectangle 4"/>
          <p:cNvSpPr/>
          <p:nvPr/>
        </p:nvSpPr>
        <p:spPr>
          <a:xfrm>
            <a:off x="341784" y="0"/>
            <a:ext cx="8045624"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التنشئة الإجتماعية وتتضمن:</a:t>
            </a:r>
            <a:endParaRPr lang="ar-SA" sz="6600"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1010235271"/>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 name="Content Placeholder 2"/>
          <p:cNvSpPr>
            <a:spLocks noGrp="1"/>
          </p:cNvSpPr>
          <p:nvPr>
            <p:ph sz="quarter" idx="13"/>
          </p:nvPr>
        </p:nvSpPr>
        <p:spPr>
          <a:xfrm>
            <a:off x="604532" y="1311510"/>
            <a:ext cx="8341700" cy="5357850"/>
          </a:xfrm>
        </p:spPr>
        <p:txBody>
          <a:bodyPr>
            <a:normAutofit/>
          </a:bodyPr>
          <a:lstStyle/>
          <a:p>
            <a:pPr algn="just">
              <a:buFontTx/>
              <a:buChar char="-"/>
            </a:pPr>
            <a:r>
              <a:rPr lang="ar-SA" sz="2800" u="sng" dirty="0" smtClean="0">
                <a:solidFill>
                  <a:srgbClr val="FF0000"/>
                </a:solidFill>
                <a:latin typeface="Arial Unicode MS" pitchFamily="34" charset="-128"/>
                <a:ea typeface="Arial Unicode MS" pitchFamily="34" charset="-128"/>
                <a:cs typeface="Arial Unicode MS" pitchFamily="34" charset="-128"/>
              </a:rPr>
              <a:t> </a:t>
            </a:r>
            <a:r>
              <a:rPr lang="ar-SA" sz="4400" b="1" u="sng" dirty="0" smtClean="0">
                <a:solidFill>
                  <a:srgbClr val="C00000"/>
                </a:solidFill>
                <a:latin typeface="Arial Unicode MS" pitchFamily="34" charset="-128"/>
                <a:ea typeface="Arial Unicode MS" pitchFamily="34" charset="-128"/>
                <a:cs typeface="DecoType Naskh" pitchFamily="2" charset="-78"/>
              </a:rPr>
              <a:t>وهذا يعنى : </a:t>
            </a:r>
          </a:p>
          <a:p>
            <a:pPr algn="just">
              <a:lnSpc>
                <a:spcPct val="160000"/>
              </a:lnSpc>
              <a:buFontTx/>
              <a:buChar char="-"/>
            </a:pPr>
            <a:r>
              <a:rPr lang="ar-SA" sz="2800" b="1" dirty="0" smtClean="0">
                <a:latin typeface="Arial Unicode MS" pitchFamily="34" charset="-128"/>
                <a:ea typeface="Arial Unicode MS" pitchFamily="34" charset="-128"/>
                <a:cs typeface="DecoType Naskh" pitchFamily="2" charset="-78"/>
              </a:rPr>
              <a:t>أن الحياة تعلم، والنمو تعلم، فالإنسان يتعلم كيف يمشي ويتكلم ويقذف بالكرة، كما يتعلم كيف يقرأ ويصنع الحلوى، وكيف ينسجم مع الأقران، وهو يتعلم أيضاً كيف يحتفظ بعمله ويربي أولاده، بل وكيف يتقاعد حينما يبلغ سناً لا تسمح له بأن يتعلم بكفاءة، فالإنسان يتعلم كيف يشق طريقه بالحياة.</a:t>
            </a:r>
          </a:p>
          <a:p>
            <a:pPr algn="just">
              <a:lnSpc>
                <a:spcPct val="110000"/>
              </a:lnSpc>
              <a:buFontTx/>
              <a:buChar char="-"/>
            </a:pPr>
            <a:r>
              <a:rPr lang="ar-SA" sz="2800" b="1" dirty="0" smtClean="0">
                <a:latin typeface="Arial Unicode MS" pitchFamily="34" charset="-128"/>
                <a:ea typeface="Arial Unicode MS" pitchFamily="34" charset="-128"/>
                <a:cs typeface="DecoType Naskh" pitchFamily="2" charset="-78"/>
              </a:rPr>
              <a:t>أن الحياة في المجتمع الحديث سلسله طويلة من المهام التي ينبغي تعلمها لأن التعلم الجيد يؤدى إلى الرضا وحسن الجزاء بينما الفشل يؤدى إلى التعاسة وسخط المجتمع والفشل في أداء ما لديها من مهام .</a:t>
            </a:r>
            <a:endParaRPr lang="ar-SA" sz="3600" dirty="0">
              <a:latin typeface="Arial Unicode MS" pitchFamily="34" charset="-128"/>
              <a:ea typeface="Arial Unicode MS" pitchFamily="34" charset="-128"/>
              <a:cs typeface="Arial Unicode MS" pitchFamily="34" charset="-128"/>
            </a:endParaRP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a:off x="8460432" y="0"/>
            <a:ext cx="683568"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Title 1"/>
          <p:cNvSpPr>
            <a:spLocks noGrp="1"/>
          </p:cNvSpPr>
          <p:nvPr>
            <p:ph type="title"/>
          </p:nvPr>
        </p:nvSpPr>
        <p:spPr>
          <a:xfrm>
            <a:off x="0" y="0"/>
            <a:ext cx="8802216" cy="1268760"/>
          </a:xfrm>
        </p:spPr>
        <p:txBody>
          <a:bodyPr>
            <a:normAutofit/>
          </a:bodyPr>
          <a:lstStyle/>
          <a:p>
            <a:pPr marL="0" indent="0" algn="ctr">
              <a:buNone/>
            </a:pPr>
            <a:r>
              <a:rPr lang="ar-SA" sz="3600" b="1" dirty="0" smtClean="0">
                <a:solidFill>
                  <a:srgbClr val="C00000"/>
                </a:solidFill>
                <a:latin typeface="Arial Unicode MS" pitchFamily="34" charset="-128"/>
                <a:ea typeface="Arial Unicode MS" pitchFamily="34" charset="-128"/>
                <a:cs typeface="DecoType Naskh" pitchFamily="2" charset="-78"/>
              </a:rPr>
              <a:t>ماذا يتعلم الفرد من خلال التنشئة الإجتماعية وكيف يتم هذا التعليم؟</a:t>
            </a:r>
            <a:endParaRPr lang="ar-SA" sz="3600" b="1" dirty="0">
              <a:solidFill>
                <a:srgbClr val="C00000"/>
              </a:solidFill>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539552" y="1628800"/>
            <a:ext cx="8496944" cy="4497363"/>
          </a:xfrm>
        </p:spPr>
        <p:txBody>
          <a:bodyPr>
            <a:noAutofit/>
          </a:bodyPr>
          <a:lstStyle/>
          <a:p>
            <a:pPr algn="just">
              <a:buNone/>
            </a:pPr>
            <a:r>
              <a:rPr lang="ar-SA" sz="4000" b="1" dirty="0" smtClean="0">
                <a:latin typeface="Arial Unicode MS" pitchFamily="34" charset="-128"/>
                <a:ea typeface="Arial Unicode MS" pitchFamily="34" charset="-128"/>
                <a:cs typeface="DecoType Naskh" pitchFamily="2" charset="-78"/>
              </a:rPr>
              <a:t>- </a:t>
            </a:r>
            <a:r>
              <a:rPr lang="ar-SA" sz="4400" b="1" dirty="0" smtClean="0">
                <a:latin typeface="Arial Unicode MS" pitchFamily="34" charset="-128"/>
                <a:ea typeface="Arial Unicode MS" pitchFamily="34" charset="-128"/>
                <a:cs typeface="DecoType Naskh" pitchFamily="2" charset="-78"/>
              </a:rPr>
              <a:t>نجد التنشئة الإجتماعية تتدخل في إحداث عمليات ترتبط بتعلم الطفل الاجتماعي وهى :</a:t>
            </a:r>
          </a:p>
          <a:p>
            <a:pPr>
              <a:buNone/>
            </a:pPr>
            <a:r>
              <a:rPr lang="ar-SA" sz="4400" b="1" dirty="0" smtClean="0">
                <a:latin typeface="Arial Unicode MS" pitchFamily="34" charset="-128"/>
                <a:ea typeface="Arial Unicode MS" pitchFamily="34" charset="-128"/>
                <a:cs typeface="DecoType Naskh" pitchFamily="2" charset="-78"/>
              </a:rPr>
              <a:t>(أ): تكوين الأنا </a:t>
            </a:r>
            <a:r>
              <a:rPr lang="ar-SA" sz="4000" b="1" dirty="0" smtClean="0">
                <a:latin typeface="Arial Unicode MS" pitchFamily="34" charset="-128"/>
                <a:ea typeface="Arial Unicode MS" pitchFamily="34" charset="-128"/>
                <a:cs typeface="DecoType Naskh" pitchFamily="2" charset="-78"/>
              </a:rPr>
              <a:t>والأنا الأعلى.</a:t>
            </a:r>
          </a:p>
          <a:p>
            <a:pPr>
              <a:buNone/>
            </a:pPr>
            <a:r>
              <a:rPr lang="ar-SA" sz="4000" b="1" dirty="0" smtClean="0">
                <a:latin typeface="Arial Unicode MS" pitchFamily="34" charset="-128"/>
                <a:ea typeface="Arial Unicode MS" pitchFamily="34" charset="-128"/>
                <a:cs typeface="DecoType Naskh" pitchFamily="2" charset="-78"/>
              </a:rPr>
              <a:t>(ب): تعلم الأدوار الإجتماعية.</a:t>
            </a:r>
          </a:p>
          <a:p>
            <a:pPr>
              <a:buNone/>
            </a:pPr>
            <a:r>
              <a:rPr lang="ar-SA" sz="4000" b="1" dirty="0" smtClean="0">
                <a:latin typeface="Arial Unicode MS" pitchFamily="34" charset="-128"/>
                <a:ea typeface="Arial Unicode MS" pitchFamily="34" charset="-128"/>
                <a:cs typeface="DecoType Naskh" pitchFamily="2" charset="-78"/>
              </a:rPr>
              <a:t>(جـ): ضبط السلوك.</a:t>
            </a:r>
            <a:r>
              <a:rPr lang="ar-SA" sz="4400" dirty="0" smtClean="0">
                <a:latin typeface="Arial Unicode MS" pitchFamily="34" charset="-128"/>
                <a:ea typeface="Arial Unicode MS" pitchFamily="34" charset="-128"/>
                <a:cs typeface="Arial Unicode MS" pitchFamily="34" charset="-128"/>
              </a:rPr>
              <a:t>         </a:t>
            </a:r>
            <a:endParaRPr lang="en-US" sz="4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Title 1"/>
          <p:cNvSpPr>
            <a:spLocks noGrp="1"/>
          </p:cNvSpPr>
          <p:nvPr>
            <p:ph type="title"/>
          </p:nvPr>
        </p:nvSpPr>
        <p:spPr>
          <a:xfrm>
            <a:off x="457200" y="116632"/>
            <a:ext cx="7643192" cy="1143000"/>
          </a:xfrm>
        </p:spPr>
        <p:txBody>
          <a:bodyPr>
            <a:normAutofit/>
          </a:bodyPr>
          <a:lstStyle/>
          <a:p>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 تكوين الأنا و</a:t>
            </a:r>
            <a:r>
              <a:rPr lang="en-US"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 الأعلى</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3"/>
          </p:nvPr>
        </p:nvSpPr>
        <p:spPr>
          <a:xfrm>
            <a:off x="827584" y="1484784"/>
            <a:ext cx="8136904" cy="4709120"/>
          </a:xfrm>
        </p:spPr>
        <p:txBody>
          <a:bodyPr>
            <a:no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ترى مدرسة التحليل النفسي أن الجهاز الإنساني يتكون من الهو (</a:t>
            </a:r>
            <a:r>
              <a:rPr lang="en-US" sz="3600" b="1" dirty="0" smtClean="0">
                <a:latin typeface="Arial Unicode MS" pitchFamily="34" charset="-128"/>
                <a:ea typeface="Arial Unicode MS" pitchFamily="34" charset="-128"/>
                <a:cs typeface="DecoType Naskh" pitchFamily="2" charset="-78"/>
              </a:rPr>
              <a:t>Id</a:t>
            </a:r>
            <a:r>
              <a:rPr lang="ar-SA" sz="3600" b="1" dirty="0" smtClean="0">
                <a:latin typeface="Arial Unicode MS" pitchFamily="34" charset="-128"/>
                <a:ea typeface="Arial Unicode MS" pitchFamily="34" charset="-128"/>
                <a:cs typeface="DecoType Naskh" pitchFamily="2" charset="-78"/>
              </a:rPr>
              <a:t>) والأنا (</a:t>
            </a:r>
            <a:r>
              <a:rPr lang="en-US" sz="3600" b="1" dirty="0" smtClean="0">
                <a:latin typeface="Arial Unicode MS" pitchFamily="34" charset="-128"/>
                <a:ea typeface="Arial Unicode MS" pitchFamily="34" charset="-128"/>
                <a:cs typeface="DecoType Naskh" pitchFamily="2" charset="-78"/>
              </a:rPr>
              <a:t>Ego</a:t>
            </a:r>
            <a:r>
              <a:rPr lang="ar-SA" sz="3600" b="1" dirty="0" smtClean="0">
                <a:latin typeface="Arial Unicode MS" pitchFamily="34" charset="-128"/>
                <a:ea typeface="Arial Unicode MS" pitchFamily="34" charset="-128"/>
                <a:cs typeface="DecoType Naskh" pitchFamily="2" charset="-78"/>
              </a:rPr>
              <a:t>) والأنا الأعلى (</a:t>
            </a:r>
            <a:r>
              <a:rPr lang="en-US" sz="3600" b="1" dirty="0" smtClean="0">
                <a:latin typeface="Arial Unicode MS" pitchFamily="34" charset="-128"/>
                <a:ea typeface="Arial Unicode MS" pitchFamily="34" charset="-128"/>
                <a:cs typeface="DecoType Naskh" pitchFamily="2" charset="-78"/>
              </a:rPr>
              <a:t>Supper Ego</a:t>
            </a:r>
            <a:r>
              <a:rPr lang="ar-SA" sz="3600" b="1" dirty="0" smtClean="0">
                <a:latin typeface="Arial Unicode MS" pitchFamily="34" charset="-128"/>
                <a:ea typeface="Arial Unicode MS" pitchFamily="34" charset="-128"/>
                <a:cs typeface="DecoType Naskh" pitchFamily="2" charset="-78"/>
              </a:rPr>
              <a:t>).</a:t>
            </a:r>
          </a:p>
          <a:p>
            <a:pPr algn="just">
              <a:buFont typeface="Arial" charset="0"/>
              <a:buChar char="•"/>
            </a:pPr>
            <a:endParaRPr lang="ar-SA" sz="2400" b="1" dirty="0" smtClean="0">
              <a:latin typeface="Arial Unicode MS" pitchFamily="34" charset="-128"/>
              <a:ea typeface="Arial Unicode MS" pitchFamily="34" charset="-128"/>
              <a:cs typeface="DecoType Naskh" pitchFamily="2" charset="-78"/>
            </a:endParaRPr>
          </a:p>
          <a:p>
            <a:pPr algn="just">
              <a:buFontTx/>
              <a:buChar char="-"/>
            </a:pPr>
            <a:r>
              <a:rPr lang="ar-SA" sz="3600" b="1" dirty="0" smtClean="0">
                <a:solidFill>
                  <a:srgbClr val="C00000"/>
                </a:solidFill>
                <a:latin typeface="Arial Unicode MS" pitchFamily="34" charset="-128"/>
                <a:ea typeface="Arial Unicode MS" pitchFamily="34" charset="-128"/>
                <a:cs typeface="DecoType Naskh" pitchFamily="2" charset="-78"/>
              </a:rPr>
              <a:t>الهو</a:t>
            </a:r>
            <a:r>
              <a:rPr lang="ar-SA" sz="3600" b="1" dirty="0" smtClean="0">
                <a:latin typeface="Arial Unicode MS" pitchFamily="34" charset="-128"/>
                <a:ea typeface="Arial Unicode MS" pitchFamily="34" charset="-128"/>
                <a:cs typeface="DecoType Naskh" pitchFamily="2" charset="-78"/>
              </a:rPr>
              <a:t>: يمثل الجزء اللاشعوري الذي يولد الفرد به، وهو بخصائصه الفطرية يسعى دائماً لتحقيق اللذة.</a:t>
            </a:r>
          </a:p>
          <a:p>
            <a:pPr algn="just">
              <a:buFontTx/>
              <a:buChar char="-"/>
            </a:pPr>
            <a:r>
              <a:rPr lang="ar-SA" sz="3600" b="1" dirty="0" smtClean="0">
                <a:solidFill>
                  <a:srgbClr val="C00000"/>
                </a:solidFill>
                <a:latin typeface="Arial Unicode MS" pitchFamily="34" charset="-128"/>
                <a:ea typeface="Arial Unicode MS" pitchFamily="34" charset="-128"/>
                <a:cs typeface="DecoType Naskh" pitchFamily="2" charset="-78"/>
              </a:rPr>
              <a:t>الأنا</a:t>
            </a:r>
            <a:r>
              <a:rPr lang="ar-SA" sz="3600" b="1" dirty="0" smtClean="0">
                <a:latin typeface="Arial Unicode MS" pitchFamily="34" charset="-128"/>
                <a:ea typeface="Arial Unicode MS" pitchFamily="34" charset="-128"/>
                <a:cs typeface="DecoType Naskh" pitchFamily="2" charset="-78"/>
              </a:rPr>
              <a:t>: عندما يتصل الهو بالمجتمع تبدأ عملية تكوين الأنا وذلك عندما يتعلم الفرد كيف يتمكن من تحقيق رغبات الهو في إطار الواقع الذي يفرضه المجتمع القائم بعاداته وتقاليده وقوانينه.</a:t>
            </a: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 name="Content Placeholder 2"/>
          <p:cNvSpPr>
            <a:spLocks noGrp="1"/>
          </p:cNvSpPr>
          <p:nvPr>
            <p:ph sz="quarter" idx="13"/>
          </p:nvPr>
        </p:nvSpPr>
        <p:spPr>
          <a:xfrm>
            <a:off x="683569" y="1484784"/>
            <a:ext cx="8280919" cy="4873174"/>
          </a:xfrm>
        </p:spPr>
        <p:txBody>
          <a:bodyPr>
            <a:noAutofit/>
          </a:bodyPr>
          <a:lstStyle/>
          <a:p>
            <a:pPr algn="just">
              <a:lnSpc>
                <a:spcPct val="150000"/>
              </a:lnSpc>
              <a:buNone/>
            </a:pPr>
            <a:r>
              <a:rPr lang="ar-SA" sz="3600" dirty="0" smtClean="0">
                <a:latin typeface="Arial Unicode MS" pitchFamily="34" charset="-128"/>
                <a:ea typeface="Arial Unicode MS" pitchFamily="34" charset="-128"/>
                <a:cs typeface="Arial Unicode MS" pitchFamily="34" charset="-128"/>
              </a:rPr>
              <a:t>- </a:t>
            </a:r>
            <a:r>
              <a:rPr lang="ar-SA" sz="2800" b="1" u="sng" dirty="0" smtClean="0">
                <a:solidFill>
                  <a:srgbClr val="C00000"/>
                </a:solidFill>
                <a:latin typeface="Arial Unicode MS" pitchFamily="34" charset="-128"/>
                <a:ea typeface="Arial Unicode MS" pitchFamily="34" charset="-128"/>
                <a:cs typeface="DecoType Naskh" pitchFamily="2" charset="-78"/>
              </a:rPr>
              <a:t>الأنا الأعلى</a:t>
            </a:r>
            <a:r>
              <a:rPr lang="ar-SA" sz="2800" b="1" dirty="0" smtClean="0">
                <a:latin typeface="Arial Unicode MS" pitchFamily="34" charset="-128"/>
                <a:ea typeface="Arial Unicode MS" pitchFamily="34" charset="-128"/>
                <a:cs typeface="DecoType Naskh" pitchFamily="2" charset="-78"/>
              </a:rPr>
              <a:t>: فهو يشتق سماعياً من أوامر الأب أو الأم أو غيرهما من الكبار الموجهين للطفل و نواهيهم كما تدركها الأنا، أي ما يقوم به الأب آمراً، ناهياً، راضياً، مشجعاً، مكافئاً وبذلك تتكون معايير السلوك التي يتمثلها الطفل وتصبح جزء من ذاته الشخصية، ويصبح الأنا الأعلى هو المراقب للسلوك الذي يوجه للأنا الأوامر ويصحح سلوك الأنا وينذرها ويهددها بالعقاب تماماً كما كان يفعل الوالدين اللذان حل الأنا الأعلى محلهما في وظيفتهما في الرقابة والقضاء وهذا الأنا الأعلى هو ما يسمى (الضمير ).</a:t>
            </a:r>
          </a:p>
        </p:txBody>
      </p:sp>
      <p:sp>
        <p:nvSpPr>
          <p:cNvPr id="5" name="Rectangle 4"/>
          <p:cNvSpPr/>
          <p:nvPr/>
        </p:nvSpPr>
        <p:spPr>
          <a:xfrm>
            <a:off x="0"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 name="Content Placeholder 2"/>
          <p:cNvSpPr>
            <a:spLocks noGrp="1"/>
          </p:cNvSpPr>
          <p:nvPr>
            <p:ph sz="quarter" idx="13"/>
          </p:nvPr>
        </p:nvSpPr>
        <p:spPr>
          <a:xfrm>
            <a:off x="827584" y="1484784"/>
            <a:ext cx="8136904" cy="4709120"/>
          </a:xfrm>
        </p:spPr>
        <p:txBody>
          <a:bodyPr>
            <a:normAutofit/>
          </a:bodyPr>
          <a:lstStyle/>
          <a:p>
            <a:pPr algn="just">
              <a:buNone/>
            </a:pPr>
            <a:r>
              <a:rPr lang="ar-SA" sz="2400" b="1" dirty="0" smtClean="0">
                <a:solidFill>
                  <a:srgbClr val="C00000"/>
                </a:solidFill>
                <a:latin typeface="Arial Unicode MS" pitchFamily="34" charset="-128"/>
                <a:ea typeface="Arial Unicode MS" pitchFamily="34" charset="-128"/>
                <a:cs typeface="DecoType Naskh" pitchFamily="2" charset="-78"/>
              </a:rPr>
              <a:t>الهو والأنا والأنا العليا : </a:t>
            </a:r>
          </a:p>
          <a:p>
            <a:pPr algn="just">
              <a:buNone/>
            </a:pPr>
            <a:r>
              <a:rPr lang="ar-SA" sz="3200" dirty="0" smtClean="0">
                <a:latin typeface="Arial Unicode MS" pitchFamily="34" charset="-128"/>
                <a:ea typeface="Arial Unicode MS" pitchFamily="34" charset="-128"/>
                <a:cs typeface="Arial Unicode MS" pitchFamily="34" charset="-128"/>
              </a:rPr>
              <a:t> </a:t>
            </a:r>
            <a:r>
              <a:rPr lang="ar-SA" sz="2400" b="1" dirty="0" smtClean="0">
                <a:latin typeface="Arial Unicode MS" pitchFamily="34" charset="-128"/>
                <a:ea typeface="Arial Unicode MS" pitchFamily="34" charset="-128"/>
                <a:cs typeface="DecoType Naskh" pitchFamily="2" charset="-78"/>
              </a:rPr>
              <a:t>يرى </a:t>
            </a:r>
            <a:r>
              <a:rPr lang="ar-SA" sz="2400" b="1" dirty="0" smtClean="0">
                <a:solidFill>
                  <a:srgbClr val="C00000"/>
                </a:solidFill>
                <a:latin typeface="Arial Unicode MS" pitchFamily="34" charset="-128"/>
                <a:ea typeface="Arial Unicode MS" pitchFamily="34" charset="-128"/>
                <a:cs typeface="DecoType Naskh" pitchFamily="2" charset="-78"/>
              </a:rPr>
              <a:t>فرويد</a:t>
            </a:r>
            <a:r>
              <a:rPr lang="ar-SA" sz="2400" b="1" dirty="0" smtClean="0">
                <a:latin typeface="Arial Unicode MS" pitchFamily="34" charset="-128"/>
                <a:ea typeface="Arial Unicode MS" pitchFamily="34" charset="-128"/>
                <a:cs typeface="DecoType Naskh" pitchFamily="2" charset="-78"/>
              </a:rPr>
              <a:t> أن الشخصية مكونة من ثلاثة أنظمة هي الهو والأنا والأنا الأعلى وأن الشخصية محصلة التفاعل بين هذه الأنظمة الثلاثة .   </a:t>
            </a:r>
          </a:p>
          <a:p>
            <a:pPr algn="ctr">
              <a:buNone/>
            </a:pPr>
            <a:r>
              <a:rPr lang="ar-SA" sz="3200" dirty="0" smtClean="0">
                <a:latin typeface="Arial Unicode MS" pitchFamily="34" charset="-128"/>
                <a:ea typeface="Arial Unicode MS" pitchFamily="34" charset="-128"/>
                <a:cs typeface="Arial Unicode MS" pitchFamily="34" charset="-128"/>
              </a:rPr>
              <a:t> </a:t>
            </a:r>
            <a:r>
              <a:rPr lang="ar-SA" sz="3200" u="sng" dirty="0" smtClean="0">
                <a:latin typeface="Arial Unicode MS" pitchFamily="34" charset="-128"/>
                <a:ea typeface="Arial Unicode MS" pitchFamily="34" charset="-128"/>
                <a:cs typeface="Arial Unicode MS" pitchFamily="34" charset="-128"/>
              </a:rPr>
              <a:t>الهو</a:t>
            </a:r>
            <a:endParaRPr lang="ar-SA" sz="32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108520"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spcBef>
                <a:spcPct val="0"/>
              </a:spcBef>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الهو </a:t>
            </a:r>
            <a:r>
              <a:rPr lang="ar-SA" sz="66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66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الأعلى ؟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cxnSp>
        <p:nvCxnSpPr>
          <p:cNvPr id="12" name="رابط مستقيم 11"/>
          <p:cNvCxnSpPr/>
          <p:nvPr/>
        </p:nvCxnSpPr>
        <p:spPr>
          <a:xfrm rot="10800000">
            <a:off x="3500430" y="4214818"/>
            <a:ext cx="2428892" cy="1588"/>
          </a:xfrm>
          <a:prstGeom prst="line">
            <a:avLst/>
          </a:prstGeom>
          <a:ln w="25400" cmpd="sng"/>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rot="5400000">
            <a:off x="5680083" y="4464057"/>
            <a:ext cx="500066"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rot="5400000">
            <a:off x="3251191" y="4464057"/>
            <a:ext cx="500066"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rot="10800000" flipV="1">
            <a:off x="4786314" y="3500438"/>
            <a:ext cx="715968" cy="71438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6200000" flipH="1">
            <a:off x="3964777" y="3393281"/>
            <a:ext cx="857256" cy="78581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22" name="مربع نص 21"/>
          <p:cNvSpPr txBox="1"/>
          <p:nvPr/>
        </p:nvSpPr>
        <p:spPr>
          <a:xfrm>
            <a:off x="5143504" y="3786190"/>
            <a:ext cx="571504" cy="400110"/>
          </a:xfrm>
          <a:prstGeom prst="rect">
            <a:avLst/>
          </a:prstGeom>
          <a:noFill/>
        </p:spPr>
        <p:txBody>
          <a:bodyPr wrap="square" rtlCol="1">
            <a:spAutoFit/>
          </a:bodyPr>
          <a:lstStyle/>
          <a:p>
            <a:r>
              <a:rPr lang="ar-SA" sz="2000" b="1" dirty="0" smtClean="0">
                <a:latin typeface="Arial Unicode MS" pitchFamily="34" charset="-128"/>
                <a:ea typeface="Arial Unicode MS" pitchFamily="34" charset="-128"/>
                <a:cs typeface="Arial Unicode MS" pitchFamily="34" charset="-128"/>
              </a:rPr>
              <a:t>الأنا</a:t>
            </a:r>
            <a:r>
              <a:rPr lang="ar-SA" sz="2000" dirty="0" smtClean="0">
                <a:latin typeface="Arial Unicode MS" pitchFamily="34" charset="-128"/>
                <a:ea typeface="Arial Unicode MS" pitchFamily="34" charset="-128"/>
                <a:cs typeface="Arial Unicode MS" pitchFamily="34" charset="-128"/>
              </a:rPr>
              <a:t> </a:t>
            </a:r>
            <a:endParaRPr lang="ar-SA" sz="2000" dirty="0">
              <a:latin typeface="Arial Unicode MS" pitchFamily="34" charset="-128"/>
              <a:ea typeface="Arial Unicode MS" pitchFamily="34" charset="-128"/>
              <a:cs typeface="Arial Unicode MS" pitchFamily="34" charset="-128"/>
            </a:endParaRPr>
          </a:p>
        </p:txBody>
      </p:sp>
      <p:sp>
        <p:nvSpPr>
          <p:cNvPr id="24" name="مربع نص 23"/>
          <p:cNvSpPr txBox="1"/>
          <p:nvPr/>
        </p:nvSpPr>
        <p:spPr>
          <a:xfrm>
            <a:off x="3000364" y="3643314"/>
            <a:ext cx="1214446" cy="400110"/>
          </a:xfrm>
          <a:prstGeom prst="rect">
            <a:avLst/>
          </a:prstGeom>
          <a:noFill/>
        </p:spPr>
        <p:txBody>
          <a:bodyPr wrap="square" rtlCol="1">
            <a:spAutoFit/>
          </a:bodyPr>
          <a:lstStyle/>
          <a:p>
            <a:r>
              <a:rPr lang="ar-SA" sz="2000" b="1" dirty="0" smtClean="0">
                <a:latin typeface="Arial Unicode MS" pitchFamily="34" charset="-128"/>
                <a:ea typeface="Arial Unicode MS" pitchFamily="34" charset="-128"/>
                <a:cs typeface="Arial Unicode MS" pitchFamily="34" charset="-128"/>
              </a:rPr>
              <a:t>الأنا العليا </a:t>
            </a:r>
            <a:endParaRPr lang="ar-SA" sz="2000" b="1" dirty="0">
              <a:latin typeface="Arial Unicode MS" pitchFamily="34" charset="-128"/>
              <a:ea typeface="Arial Unicode MS" pitchFamily="34" charset="-128"/>
              <a:cs typeface="Arial Unicode MS" pitchFamily="34" charset="-128"/>
            </a:endParaRPr>
          </a:p>
        </p:txBody>
      </p:sp>
      <p:sp>
        <p:nvSpPr>
          <p:cNvPr id="25" name="مخطط انسيابي: رابط 24"/>
          <p:cNvSpPr/>
          <p:nvPr/>
        </p:nvSpPr>
        <p:spPr>
          <a:xfrm>
            <a:off x="3571868" y="4214818"/>
            <a:ext cx="2500330" cy="2000264"/>
          </a:xfrm>
          <a:prstGeom prst="flowChartConnector">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chemeClr val="tx1"/>
                </a:solidFill>
              </a:rPr>
              <a:t>الشخصية </a:t>
            </a:r>
            <a:endParaRPr lang="ar-SA" sz="2800" b="1" dirty="0">
              <a:solidFill>
                <a:schemeClr val="tx1"/>
              </a:solidFill>
            </a:endParaRPr>
          </a:p>
        </p:txBody>
      </p:sp>
      <p:cxnSp>
        <p:nvCxnSpPr>
          <p:cNvPr id="26" name="رابط كسهم مستقيم 25"/>
          <p:cNvCxnSpPr/>
          <p:nvPr/>
        </p:nvCxnSpPr>
        <p:spPr>
          <a:xfrm rot="5400000">
            <a:off x="4322761" y="4678371"/>
            <a:ext cx="928694"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 name="Content Placeholder 2"/>
          <p:cNvSpPr>
            <a:spLocks noGrp="1"/>
          </p:cNvSpPr>
          <p:nvPr>
            <p:ph sz="quarter" idx="13"/>
          </p:nvPr>
        </p:nvSpPr>
        <p:spPr>
          <a:xfrm>
            <a:off x="428596" y="1285860"/>
            <a:ext cx="8215370" cy="4709120"/>
          </a:xfrm>
        </p:spPr>
        <p:txBody>
          <a:bodyPr>
            <a:noAutofit/>
          </a:bodyPr>
          <a:lstStyle/>
          <a:p>
            <a:pPr algn="just">
              <a:buNone/>
            </a:pPr>
            <a:endParaRPr lang="ar-SA" sz="1200" dirty="0" smtClean="0">
              <a:latin typeface="Arial Unicode MS" pitchFamily="34" charset="-128"/>
              <a:ea typeface="Arial Unicode MS" pitchFamily="34" charset="-128"/>
              <a:cs typeface="Arial Unicode MS" pitchFamily="34" charset="-128"/>
            </a:endParaRPr>
          </a:p>
          <a:p>
            <a:pPr>
              <a:buNone/>
            </a:pPr>
            <a:r>
              <a:rPr lang="ar-SA" sz="5400" b="1" u="sng" dirty="0" smtClean="0">
                <a:solidFill>
                  <a:srgbClr val="C00000"/>
                </a:solidFill>
                <a:latin typeface="Arial Unicode MS" pitchFamily="34" charset="-128"/>
                <a:ea typeface="Arial Unicode MS" pitchFamily="34" charset="-128"/>
                <a:cs typeface="DecoType Naskh" pitchFamily="2" charset="-78"/>
              </a:rPr>
              <a:t>الهو</a:t>
            </a:r>
            <a:r>
              <a:rPr lang="en-US" sz="5400" b="1" dirty="0" smtClean="0">
                <a:solidFill>
                  <a:srgbClr val="C00000"/>
                </a:solidFill>
                <a:latin typeface="Arial Unicode MS" pitchFamily="34" charset="-128"/>
                <a:ea typeface="Arial Unicode MS" pitchFamily="34" charset="-128"/>
                <a:cs typeface="DecoType Naskh" pitchFamily="2" charset="-78"/>
              </a:rPr>
              <a:t>: </a:t>
            </a:r>
          </a:p>
          <a:p>
            <a:pPr algn="just">
              <a:buNone/>
            </a:pPr>
            <a:r>
              <a:rPr lang="en-US" sz="2800" b="1" dirty="0" smtClean="0">
                <a:latin typeface="Arial Unicode MS" pitchFamily="34" charset="-128"/>
                <a:ea typeface="Arial Unicode MS" pitchFamily="34" charset="-128"/>
                <a:cs typeface="DecoType Naskh" pitchFamily="2" charset="-78"/>
              </a:rPr>
              <a:t> </a:t>
            </a:r>
            <a:r>
              <a:rPr lang="ar-SA" sz="2800" b="1" dirty="0" smtClean="0">
                <a:latin typeface="Arial Unicode MS" pitchFamily="34" charset="-128"/>
                <a:ea typeface="Arial Unicode MS" pitchFamily="34" charset="-128"/>
                <a:cs typeface="DecoType Naskh" pitchFamily="2" charset="-78"/>
              </a:rPr>
              <a:t>-</a:t>
            </a:r>
            <a:r>
              <a:rPr lang="en-US" sz="2800" b="1" dirty="0" smtClean="0">
                <a:latin typeface="Arial Unicode MS" pitchFamily="34" charset="-128"/>
                <a:ea typeface="Arial Unicode MS" pitchFamily="34" charset="-128"/>
                <a:cs typeface="DecoType Naskh" pitchFamily="2" charset="-78"/>
              </a:rPr>
              <a:t> </a:t>
            </a:r>
            <a:r>
              <a:rPr lang="ar-SA" sz="3600" b="1" dirty="0" smtClean="0">
                <a:latin typeface="Arial Unicode MS" pitchFamily="34" charset="-128"/>
                <a:ea typeface="Arial Unicode MS" pitchFamily="34" charset="-128"/>
                <a:cs typeface="DecoType Naskh" pitchFamily="2" charset="-78"/>
              </a:rPr>
              <a:t>الهو هو الجزء الأساسي الذي يولد الفرد به وينشأ عنه فيما بعد الأنا والأنا الأعلى ويتضمن الهو جزئيين</a:t>
            </a:r>
            <a:r>
              <a:rPr lang="en-US" sz="3600" b="1" dirty="0" smtClean="0">
                <a:latin typeface="Arial Unicode MS" pitchFamily="34" charset="-128"/>
                <a:ea typeface="Arial Unicode MS" pitchFamily="34" charset="-128"/>
                <a:cs typeface="DecoType Naskh" pitchFamily="2" charset="-78"/>
              </a:rPr>
              <a:t>: </a:t>
            </a:r>
            <a:r>
              <a:rPr lang="ar-SA" sz="3600" b="1" dirty="0" smtClean="0">
                <a:latin typeface="Arial Unicode MS" pitchFamily="34" charset="-128"/>
                <a:ea typeface="Arial Unicode MS" pitchFamily="34" charset="-128"/>
                <a:cs typeface="DecoType Naskh" pitchFamily="2" charset="-78"/>
              </a:rPr>
              <a:t> جزء فطري وهي الغرائز الموروثة التي تمد الشخصية بالطاقة بما فيها الأنا والأنا الأعلى،  وجزء مكتسب وهي العمليات العقلية المكبوتة التي منعها الأنا (الشعور) من الظهور</a:t>
            </a:r>
            <a:r>
              <a:rPr lang="en-US" sz="3600" b="1" dirty="0" smtClean="0">
                <a:latin typeface="Arial Unicode MS" pitchFamily="34" charset="-128"/>
                <a:ea typeface="Arial Unicode MS" pitchFamily="34" charset="-128"/>
                <a:cs typeface="DecoType Naskh" pitchFamily="2" charset="-78"/>
              </a:rPr>
              <a:t>. </a:t>
            </a:r>
            <a:r>
              <a:rPr lang="ar-SA" sz="3600" b="1" dirty="0" smtClean="0">
                <a:latin typeface="Arial Unicode MS" pitchFamily="34" charset="-128"/>
                <a:ea typeface="Arial Unicode MS" pitchFamily="34" charset="-128"/>
                <a:cs typeface="DecoType Naskh" pitchFamily="2" charset="-78"/>
              </a:rPr>
              <a:t>ويعمل الهو وفق مبدأ اللذة وتجنب الألم، ولا يراعي المنطق والأخلاق والواقع، وهو لا شعوري كلية.</a:t>
            </a:r>
            <a:endParaRPr lang="ar-SA" sz="16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108520"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spcBef>
                <a:spcPct val="0"/>
              </a:spcBef>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الهو </a:t>
            </a:r>
            <a:r>
              <a:rPr lang="ar-SA" sz="66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66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الأعلى ؟ </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07246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1007096" y="1000108"/>
            <a:ext cx="8136904" cy="4709120"/>
          </a:xfrm>
        </p:spPr>
        <p:txBody>
          <a:bodyPr>
            <a:normAutofit/>
          </a:bodyPr>
          <a:lstStyle/>
          <a:p>
            <a:pPr algn="just">
              <a:buNone/>
            </a:pPr>
            <a:endParaRPr lang="ar-SA" sz="2800" dirty="0" smtClean="0">
              <a:latin typeface="Arial Unicode MS" pitchFamily="34" charset="-128"/>
              <a:ea typeface="Arial Unicode MS" pitchFamily="34" charset="-128"/>
              <a:cs typeface="Arial Unicode MS" pitchFamily="34" charset="-128"/>
            </a:endParaRPr>
          </a:p>
          <a:p>
            <a:pPr>
              <a:buNone/>
            </a:pPr>
            <a:r>
              <a:rPr lang="en-US" sz="2800" dirty="0" smtClean="0"/>
              <a:t/>
            </a:r>
            <a:br>
              <a:rPr lang="en-US" sz="2800" dirty="0" smtClean="0"/>
            </a:br>
            <a:r>
              <a:rPr lang="en-US" sz="2800" dirty="0" smtClean="0"/>
              <a:t/>
            </a:r>
            <a:br>
              <a:rPr lang="en-US" sz="2800" dirty="0" smtClean="0"/>
            </a:br>
            <a:r>
              <a:rPr lang="ar-SA" sz="2800" dirty="0" smtClean="0">
                <a:latin typeface="Arial Unicode MS" pitchFamily="34" charset="-128"/>
                <a:ea typeface="Arial Unicode MS" pitchFamily="34" charset="-128"/>
                <a:cs typeface="Arial Unicode MS" pitchFamily="34" charset="-128"/>
              </a:rPr>
              <a:t> </a:t>
            </a:r>
          </a:p>
          <a:p>
            <a:pPr algn="ctr">
              <a:buNone/>
            </a:pPr>
            <a:endParaRPr lang="ar-SA" sz="28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285784"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C00000"/>
                </a:solidFill>
                <a:latin typeface="Arial Unicode MS" pitchFamily="34" charset="-128"/>
                <a:ea typeface="Arial Unicode MS" pitchFamily="34" charset="-128"/>
                <a:cs typeface="DecoType Naskh" pitchFamily="2" charset="-78"/>
              </a:rPr>
              <a:t>ما هي الهو والأنا والأنا الأعلى ؟ </a:t>
            </a:r>
            <a:endParaRPr lang="ar-SA" sz="4400" b="1" dirty="0">
              <a:solidFill>
                <a:srgbClr val="C00000"/>
              </a:solidFill>
              <a:latin typeface="Arial Unicode MS" pitchFamily="34" charset="-128"/>
              <a:ea typeface="Arial Unicode MS" pitchFamily="34" charset="-128"/>
              <a:cs typeface="DecoType Naskh" pitchFamily="2" charset="-78"/>
            </a:endParaRPr>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07246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5" name="رابط كسهم مستقيم 14"/>
          <p:cNvCxnSpPr/>
          <p:nvPr/>
        </p:nvCxnSpPr>
        <p:spPr>
          <a:xfrm rot="5400000">
            <a:off x="6894529" y="3249611"/>
            <a:ext cx="500066"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rot="5400000">
            <a:off x="3251191" y="3106735"/>
            <a:ext cx="500066"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a:off x="5643570" y="2000240"/>
            <a:ext cx="928694" cy="78581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0800000" flipV="1">
            <a:off x="3929058" y="2000240"/>
            <a:ext cx="857256" cy="571504"/>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25" name="مخطط انسيابي: رابط 24"/>
          <p:cNvSpPr/>
          <p:nvPr/>
        </p:nvSpPr>
        <p:spPr>
          <a:xfrm>
            <a:off x="5929322" y="3357562"/>
            <a:ext cx="2857520" cy="2428892"/>
          </a:xfrm>
          <a:prstGeom prst="flowChartConnector">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700" b="1" dirty="0" smtClean="0">
                <a:solidFill>
                  <a:schemeClr val="tx1"/>
                </a:solidFill>
                <a:latin typeface="Arial Unicode MS" pitchFamily="34" charset="-128"/>
                <a:ea typeface="Arial Unicode MS" pitchFamily="34" charset="-128"/>
                <a:cs typeface="DecoType Naskh" pitchFamily="2" charset="-78"/>
              </a:rPr>
              <a:t>الغرائز الموروثة التي تمد الشخصية بالطاقة بما فيها الأنا والأنا العليا </a:t>
            </a:r>
            <a:endParaRPr lang="ar-SA" sz="2700" b="1" dirty="0">
              <a:solidFill>
                <a:schemeClr val="tx1"/>
              </a:solidFill>
              <a:latin typeface="Arial Unicode MS" pitchFamily="34" charset="-128"/>
              <a:ea typeface="Arial Unicode MS" pitchFamily="34" charset="-128"/>
              <a:cs typeface="DecoType Naskh" pitchFamily="2" charset="-78"/>
            </a:endParaRPr>
          </a:p>
        </p:txBody>
      </p:sp>
      <p:cxnSp>
        <p:nvCxnSpPr>
          <p:cNvPr id="26" name="رابط كسهم مستقيم 25"/>
          <p:cNvCxnSpPr/>
          <p:nvPr/>
        </p:nvCxnSpPr>
        <p:spPr>
          <a:xfrm rot="5400000">
            <a:off x="4929984" y="2285198"/>
            <a:ext cx="571504"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18" name="مستطيل مستدير الزوايا 17"/>
          <p:cNvSpPr/>
          <p:nvPr/>
        </p:nvSpPr>
        <p:spPr>
          <a:xfrm>
            <a:off x="6572264" y="2428868"/>
            <a:ext cx="1214446" cy="6429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latin typeface="Arial Unicode MS" pitchFamily="34" charset="-128"/>
                <a:ea typeface="Arial Unicode MS" pitchFamily="34" charset="-128"/>
                <a:cs typeface="DecoType Naskh" pitchFamily="2" charset="-78"/>
              </a:rPr>
              <a:t>جزء فطرى </a:t>
            </a:r>
            <a:endParaRPr lang="ar-SA" sz="2000" b="1" dirty="0">
              <a:solidFill>
                <a:schemeClr val="tx1"/>
              </a:solidFill>
              <a:latin typeface="Arial Unicode MS" pitchFamily="34" charset="-128"/>
              <a:ea typeface="Arial Unicode MS" pitchFamily="34" charset="-128"/>
              <a:cs typeface="DecoType Naskh" pitchFamily="2" charset="-78"/>
            </a:endParaRPr>
          </a:p>
        </p:txBody>
      </p:sp>
      <p:sp>
        <p:nvSpPr>
          <p:cNvPr id="20" name="مستطيل 19"/>
          <p:cNvSpPr/>
          <p:nvPr/>
        </p:nvSpPr>
        <p:spPr>
          <a:xfrm>
            <a:off x="4786314" y="1428736"/>
            <a:ext cx="857256" cy="5715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الهو</a:t>
            </a:r>
            <a:endParaRPr lang="ar-SA" b="1" dirty="0"/>
          </a:p>
        </p:txBody>
      </p:sp>
      <p:sp>
        <p:nvSpPr>
          <p:cNvPr id="21" name="مستطيل 20"/>
          <p:cNvSpPr/>
          <p:nvPr/>
        </p:nvSpPr>
        <p:spPr>
          <a:xfrm>
            <a:off x="2643174" y="2214554"/>
            <a:ext cx="1285884"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latin typeface="Arial Unicode MS" pitchFamily="34" charset="-128"/>
                <a:ea typeface="Arial Unicode MS" pitchFamily="34" charset="-128"/>
                <a:cs typeface="DecoType Naskh" pitchFamily="2" charset="-78"/>
              </a:rPr>
              <a:t>جزء مكتسب  عليا </a:t>
            </a:r>
            <a:endParaRPr lang="ar-SA" b="1" dirty="0">
              <a:solidFill>
                <a:schemeClr val="tx1"/>
              </a:solidFill>
              <a:latin typeface="Arial Unicode MS" pitchFamily="34" charset="-128"/>
              <a:ea typeface="Arial Unicode MS" pitchFamily="34" charset="-128"/>
              <a:cs typeface="DecoType Naskh" pitchFamily="2" charset="-78"/>
            </a:endParaRPr>
          </a:p>
        </p:txBody>
      </p:sp>
      <p:sp>
        <p:nvSpPr>
          <p:cNvPr id="29" name="مخطط انسيابي: رابط 28"/>
          <p:cNvSpPr/>
          <p:nvPr/>
        </p:nvSpPr>
        <p:spPr>
          <a:xfrm>
            <a:off x="714348" y="3071810"/>
            <a:ext cx="3214710" cy="2286016"/>
          </a:xfrm>
          <a:prstGeom prst="flowChartConnector">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700" b="1" dirty="0" smtClean="0">
                <a:solidFill>
                  <a:schemeClr val="tx1"/>
                </a:solidFill>
                <a:latin typeface="Arial Unicode MS" pitchFamily="34" charset="-128"/>
                <a:ea typeface="Arial Unicode MS" pitchFamily="34" charset="-128"/>
                <a:cs typeface="DecoType Naskh" pitchFamily="2" charset="-78"/>
              </a:rPr>
              <a:t>وهى العمليات العقلية المكبوتة التي منعها الأنا (الشعور ) من الظهور </a:t>
            </a:r>
            <a:endParaRPr lang="ar-SA" sz="2700" b="1" dirty="0">
              <a:solidFill>
                <a:schemeClr val="tx1"/>
              </a:solidFill>
              <a:latin typeface="Arial Unicode MS" pitchFamily="34" charset="-128"/>
              <a:ea typeface="Arial Unicode MS" pitchFamily="34" charset="-128"/>
              <a:cs typeface="DecoType Naskh" pitchFamily="2" charset="-78"/>
            </a:endParaRPr>
          </a:p>
        </p:txBody>
      </p:sp>
      <p:sp>
        <p:nvSpPr>
          <p:cNvPr id="31" name="مربع نص 30"/>
          <p:cNvSpPr txBox="1"/>
          <p:nvPr/>
        </p:nvSpPr>
        <p:spPr>
          <a:xfrm>
            <a:off x="4143372" y="2428868"/>
            <a:ext cx="1928826" cy="1754326"/>
          </a:xfrm>
          <a:prstGeom prst="rect">
            <a:avLst/>
          </a:prstGeom>
          <a:noFill/>
        </p:spPr>
        <p:txBody>
          <a:bodyPr wrap="square" rtlCol="1">
            <a:spAutoFit/>
          </a:bodyPr>
          <a:lstStyle/>
          <a:p>
            <a:r>
              <a:rPr lang="ar-SA" sz="2700" b="1" dirty="0" smtClean="0">
                <a:latin typeface="Arial Unicode MS" pitchFamily="34" charset="-128"/>
                <a:ea typeface="Arial Unicode MS" pitchFamily="34" charset="-128"/>
                <a:cs typeface="DecoType Naskh" pitchFamily="2" charset="-78"/>
              </a:rPr>
              <a:t>تعمل الهو وفق مبدأ اللذة وتجنب الألم ولا يراعى المنطق والأخلاق والواقع .</a:t>
            </a:r>
            <a:endParaRPr lang="ar-SA" sz="27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285860"/>
            <a:ext cx="8136904" cy="5214974"/>
          </a:xfrm>
        </p:spPr>
        <p:txBody>
          <a:bodyPr>
            <a:normAutofit fontScale="85000" lnSpcReduction="20000"/>
          </a:bodyPr>
          <a:lstStyle/>
          <a:p>
            <a:pPr algn="just">
              <a:buNone/>
            </a:pPr>
            <a:r>
              <a:rPr lang="en-US" sz="1800" u="sng" dirty="0" smtClean="0"/>
              <a:t/>
            </a:r>
            <a:br>
              <a:rPr lang="en-US" sz="1800" u="sng" dirty="0" smtClean="0"/>
            </a:br>
            <a:r>
              <a:rPr lang="en-US" sz="1800" dirty="0" smtClean="0"/>
              <a:t> </a:t>
            </a:r>
            <a:r>
              <a:rPr lang="ar-SA" sz="6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a:t>
            </a:r>
            <a:r>
              <a:rPr lang="ar-SA" sz="2400" u="sng" dirty="0" smtClean="0">
                <a:solidFill>
                  <a:srgbClr val="C00000"/>
                </a:solidFill>
                <a:latin typeface="Arial Unicode MS" pitchFamily="34" charset="-128"/>
                <a:ea typeface="Arial Unicode MS" pitchFamily="34" charset="-128"/>
                <a:cs typeface="Arial Unicode MS" pitchFamily="34" charset="-128"/>
              </a:rPr>
              <a:t>  : </a:t>
            </a:r>
          </a:p>
          <a:p>
            <a:pPr algn="just">
              <a:lnSpc>
                <a:spcPct val="160000"/>
              </a:lnSpc>
              <a:buFontTx/>
              <a:buChar char="-"/>
            </a:pPr>
            <a:r>
              <a:rPr lang="ar-SA" sz="2900" b="1" dirty="0" smtClean="0">
                <a:latin typeface="Arial Unicode MS" pitchFamily="34" charset="-128"/>
                <a:ea typeface="Arial Unicode MS" pitchFamily="34" charset="-128"/>
                <a:cs typeface="DecoType Naskh" pitchFamily="2" charset="-78"/>
              </a:rPr>
              <a:t>وصفها </a:t>
            </a:r>
            <a:r>
              <a:rPr lang="ar-SA" sz="2900" b="1" dirty="0" smtClean="0">
                <a:solidFill>
                  <a:srgbClr val="C00000"/>
                </a:solidFill>
                <a:latin typeface="Arial Unicode MS" pitchFamily="34" charset="-128"/>
                <a:ea typeface="Arial Unicode MS" pitchFamily="34" charset="-128"/>
                <a:cs typeface="DecoType Naskh" pitchFamily="2" charset="-78"/>
              </a:rPr>
              <a:t>فرويد</a:t>
            </a:r>
            <a:r>
              <a:rPr lang="ar-SA" sz="2900" b="1" dirty="0" smtClean="0">
                <a:latin typeface="Arial Unicode MS" pitchFamily="34" charset="-128"/>
                <a:ea typeface="Arial Unicode MS" pitchFamily="34" charset="-128"/>
                <a:cs typeface="DecoType Naskh" pitchFamily="2" charset="-78"/>
              </a:rPr>
              <a:t> هي شخصية المرء في أكثر حالاتها اعتدالاً بين الهو والأنا العليا، حيث تقبل بعض التصرفات من هذا وذاك، وتربطها بقيم المجتمع وقواعده، حيث من الممكن للأنا أن تقوم بإشباع بعض الغرائز التي تطلبها الهو ولكن في صورة متحضرة يتقبلها المجتمع ولا ترفضها الأنا العليا. </a:t>
            </a:r>
          </a:p>
          <a:p>
            <a:pPr algn="just">
              <a:lnSpc>
                <a:spcPct val="160000"/>
              </a:lnSpc>
              <a:buFontTx/>
              <a:buChar char="-"/>
            </a:pPr>
            <a:r>
              <a:rPr lang="ar-SA" sz="2900" b="1" dirty="0" smtClean="0">
                <a:solidFill>
                  <a:srgbClr val="C00000"/>
                </a:solidFill>
                <a:latin typeface="Arial Unicode MS" pitchFamily="34" charset="-128"/>
                <a:ea typeface="Arial Unicode MS" pitchFamily="34" charset="-128"/>
                <a:cs typeface="DecoType Naskh" pitchFamily="2" charset="-78"/>
              </a:rPr>
              <a:t>مثال</a:t>
            </a:r>
            <a:r>
              <a:rPr lang="ar-SA" sz="2900" b="1" dirty="0" smtClean="0">
                <a:latin typeface="Arial Unicode MS" pitchFamily="34" charset="-128"/>
                <a:ea typeface="Arial Unicode MS" pitchFamily="34" charset="-128"/>
                <a:cs typeface="DecoType Naskh" pitchFamily="2" charset="-78"/>
              </a:rPr>
              <a:t>: عندما يشعر شخص بالجوع، فإن ما تفرضه عليه غريزة البقاء (الهو) هو أن يأكل حتى لو كان الطعام نيئاً أو برياً، بينما ترفض قيم المجتمع والأخلاق (الأنا العليا) مثل هذا التصرف، بينما تقبل الأنا إشباع تلك الحاجة ولكن بطريقة متحضرة فيكون الأكل نظيفاً </a:t>
            </a:r>
            <a:r>
              <a:rPr lang="ar-SA" sz="2900" b="1" dirty="0" err="1" smtClean="0">
                <a:latin typeface="Arial Unicode MS" pitchFamily="34" charset="-128"/>
                <a:ea typeface="Arial Unicode MS" pitchFamily="34" charset="-128"/>
                <a:cs typeface="DecoType Naskh" pitchFamily="2" charset="-78"/>
              </a:rPr>
              <a:t>ومطهوا</a:t>
            </a:r>
            <a:r>
              <a:rPr lang="ar-SA" sz="2900" b="1" dirty="0" smtClean="0">
                <a:latin typeface="Arial Unicode MS" pitchFamily="34" charset="-128"/>
                <a:ea typeface="Arial Unicode MS" pitchFamily="34" charset="-128"/>
                <a:cs typeface="DecoType Naskh" pitchFamily="2" charset="-78"/>
              </a:rPr>
              <a:t>  ومعد للاستهلاك الآدمي ولا يؤثر على صحة الفرد أو يؤذي المتعاملين مع من يشبع تلك الحاجة. </a:t>
            </a:r>
          </a:p>
        </p:txBody>
      </p:sp>
      <p:sp>
        <p:nvSpPr>
          <p:cNvPr id="5" name="Rectangle 4"/>
          <p:cNvSpPr/>
          <p:nvPr/>
        </p:nvSpPr>
        <p:spPr>
          <a:xfrm>
            <a:off x="-142908"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484784"/>
            <a:ext cx="8136904" cy="4709120"/>
          </a:xfrm>
        </p:spPr>
        <p:txBody>
          <a:bodyPr>
            <a:normAutofit/>
          </a:bodyPr>
          <a:lstStyle/>
          <a:p>
            <a:pPr algn="just">
              <a:buNone/>
            </a:pPr>
            <a:r>
              <a:rPr lang="en-US" sz="1800" u="sng" dirty="0" smtClean="0"/>
              <a:t/>
            </a:r>
            <a:br>
              <a:rPr lang="en-US" sz="1800" u="sng" dirty="0" smtClean="0"/>
            </a:br>
            <a:endParaRPr lang="ar-SA" sz="24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0"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ستطيل 12"/>
          <p:cNvSpPr/>
          <p:nvPr/>
        </p:nvSpPr>
        <p:spPr>
          <a:xfrm>
            <a:off x="683569" y="1571612"/>
            <a:ext cx="7960365" cy="5078313"/>
          </a:xfrm>
          <a:prstGeom prst="rect">
            <a:avLst/>
          </a:prstGeom>
        </p:spPr>
        <p:txBody>
          <a:bodyPr wrap="square">
            <a:spAutoFit/>
          </a:bodyPr>
          <a:lstStyle/>
          <a:p>
            <a:pPr algn="just"/>
            <a:r>
              <a:rPr lang="ar-SA" sz="3600" b="1" dirty="0" smtClean="0">
                <a:latin typeface="Arial Unicode MS" pitchFamily="34" charset="-128"/>
                <a:ea typeface="Arial Unicode MS" pitchFamily="34" charset="-128"/>
                <a:cs typeface="DecoType Naskh" pitchFamily="2" charset="-78"/>
              </a:rPr>
              <a:t>-</a:t>
            </a:r>
            <a:r>
              <a:rPr lang="ar-SA" sz="4000" b="1" dirty="0" smtClean="0">
                <a:latin typeface="Arial Unicode MS" pitchFamily="34" charset="-128"/>
                <a:ea typeface="Arial Unicode MS" pitchFamily="34" charset="-128"/>
                <a:cs typeface="DecoType Naskh" pitchFamily="2" charset="-78"/>
              </a:rPr>
              <a:t> يعمل الأنا كوسيط بين الهو والعالم الخارجي فيتحكم في إشباع مطالب </a:t>
            </a:r>
            <a:r>
              <a:rPr lang="ar-SA" sz="3600" b="1" dirty="0" smtClean="0">
                <a:latin typeface="Arial Unicode MS" pitchFamily="34" charset="-128"/>
                <a:ea typeface="Arial Unicode MS" pitchFamily="34" charset="-128"/>
                <a:cs typeface="DecoType Naskh" pitchFamily="2" charset="-78"/>
              </a:rPr>
              <a:t>الهو وفقا للواقع والظروف الاجتماعية.</a:t>
            </a:r>
          </a:p>
          <a:p>
            <a:pPr algn="just">
              <a:buFontTx/>
              <a:buChar char="-"/>
            </a:pPr>
            <a:r>
              <a:rPr lang="ar-SA" sz="3600" b="1" dirty="0" smtClean="0">
                <a:latin typeface="Arial Unicode MS" pitchFamily="34" charset="-128"/>
                <a:ea typeface="Arial Unicode MS" pitchFamily="34" charset="-128"/>
                <a:cs typeface="DecoType Naskh" pitchFamily="2" charset="-78"/>
              </a:rPr>
              <a:t>وهو يعمل وفق مبدأ الواقع. </a:t>
            </a:r>
          </a:p>
          <a:p>
            <a:pPr algn="just">
              <a:buFontTx/>
              <a:buChar char="-"/>
            </a:pPr>
            <a:r>
              <a:rPr lang="ar-SA" sz="3600" b="1" dirty="0" smtClean="0">
                <a:latin typeface="Arial Unicode MS" pitchFamily="34" charset="-128"/>
                <a:ea typeface="Arial Unicode MS" pitchFamily="34" charset="-128"/>
                <a:cs typeface="DecoType Naskh" pitchFamily="2" charset="-78"/>
              </a:rPr>
              <a:t> ويمثل الأنا الإدراك والتفكير والحكمة والملائمة العقلية.</a:t>
            </a:r>
          </a:p>
          <a:p>
            <a:pPr algn="just">
              <a:buFontTx/>
              <a:buChar char="-"/>
            </a:pPr>
            <a:r>
              <a:rPr lang="ar-SA" sz="3600" b="1" dirty="0" smtClean="0">
                <a:latin typeface="Arial Unicode MS" pitchFamily="34" charset="-128"/>
                <a:ea typeface="Arial Unicode MS" pitchFamily="34" charset="-128"/>
                <a:cs typeface="DecoType Naskh" pitchFamily="2" charset="-78"/>
              </a:rPr>
              <a:t> ويشرف الأنا على النشاط الإرادي للفرد. </a:t>
            </a:r>
          </a:p>
          <a:p>
            <a:pPr algn="just">
              <a:buFontTx/>
              <a:buChar char="-"/>
            </a:pPr>
            <a:r>
              <a:rPr lang="ar-SA" sz="3600" b="1" dirty="0" smtClean="0">
                <a:latin typeface="Arial Unicode MS" pitchFamily="34" charset="-128"/>
                <a:ea typeface="Arial Unicode MS" pitchFamily="34" charset="-128"/>
                <a:cs typeface="DecoType Naskh" pitchFamily="2" charset="-78"/>
              </a:rPr>
              <a:t> ويوازن الأنا بين رغبات الهو والمعارضة من الأنا الأعلى والعالم الخارجي، وإذا فشل في ذلك أصابه القلق ولجأ إلى تخفيفه عن طريق الحيل الدفاعية.</a:t>
            </a:r>
          </a:p>
          <a:p>
            <a:pPr algn="just">
              <a:buFontTx/>
              <a:buChar char="-"/>
            </a:pPr>
            <a:endParaRPr lang="ar-SA" sz="2800"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642910" y="1357298"/>
            <a:ext cx="8321578" cy="4836606"/>
          </a:xfrm>
        </p:spPr>
        <p:txBody>
          <a:bodyPr>
            <a:noAutofit/>
          </a:bodyPr>
          <a:lstStyle/>
          <a:p>
            <a:pPr marL="0" lvl="0" indent="0" algn="just" fontAlgn="base">
              <a:lnSpc>
                <a:spcPct val="120000"/>
              </a:lnSpc>
              <a:spcBef>
                <a:spcPct val="0"/>
              </a:spcBef>
              <a:spcAft>
                <a:spcPct val="0"/>
              </a:spcAft>
              <a:buNone/>
            </a:pPr>
            <a:r>
              <a:rPr lang="en-US" sz="1200" u="sng" dirty="0" smtClean="0"/>
              <a:t/>
            </a:r>
            <a:br>
              <a:rPr lang="en-US" sz="1200" u="sng" dirty="0" smtClean="0"/>
            </a:br>
            <a:r>
              <a:rPr lang="ar-SA" sz="1600" u="sng" dirty="0" smtClean="0">
                <a:latin typeface="Tahoma" pitchFamily="34" charset="0"/>
                <a:ea typeface="Times New Roman" pitchFamily="18" charset="0"/>
                <a:cs typeface="Tahoma" pitchFamily="34" charset="0"/>
              </a:rPr>
              <a:t> </a:t>
            </a:r>
            <a:r>
              <a:rPr lang="ar-SA" sz="4000" b="1" dirty="0" smtClean="0">
                <a:solidFill>
                  <a:srgbClr val="C00000"/>
                </a:solidFill>
                <a:latin typeface="Arial Unicode MS" pitchFamily="34" charset="-128"/>
                <a:ea typeface="Arial Unicode MS" pitchFamily="34" charset="-128"/>
                <a:cs typeface="DecoType Naskh" pitchFamily="2" charset="-78"/>
              </a:rPr>
              <a:t>الأنا الأعلى</a:t>
            </a:r>
            <a:endParaRPr lang="ar-SA" sz="2000" b="1" dirty="0" smtClean="0">
              <a:solidFill>
                <a:srgbClr val="C00000"/>
              </a:solidFill>
              <a:latin typeface="Arial Unicode MS" pitchFamily="34" charset="-128"/>
              <a:ea typeface="Arial Unicode MS" pitchFamily="34" charset="-128"/>
              <a:cs typeface="DecoType Naskh" pitchFamily="2" charset="-78"/>
            </a:endParaRPr>
          </a:p>
          <a:p>
            <a:pPr marL="0" lvl="0" indent="0" algn="just" fontAlgn="base">
              <a:lnSpc>
                <a:spcPct val="120000"/>
              </a:lnSpc>
              <a:spcBef>
                <a:spcPct val="0"/>
              </a:spcBef>
              <a:spcAft>
                <a:spcPct val="0"/>
              </a:spcAft>
              <a:buNone/>
            </a:pPr>
            <a:r>
              <a:rPr lang="en-US" sz="2000" b="1" dirty="0" smtClean="0">
                <a:latin typeface="Arial Unicode MS" pitchFamily="34" charset="-128"/>
                <a:ea typeface="Arial Unicode MS" pitchFamily="34" charset="-128"/>
                <a:cs typeface="DecoType Naskh" pitchFamily="2" charset="-78"/>
              </a:rPr>
              <a:t>• </a:t>
            </a:r>
            <a:r>
              <a:rPr lang="ar-SA" sz="2400" b="1" dirty="0" smtClean="0">
                <a:latin typeface="Arial Unicode MS" pitchFamily="34" charset="-128"/>
                <a:ea typeface="Arial Unicode MS" pitchFamily="34" charset="-128"/>
                <a:cs typeface="DecoType Naskh" pitchFamily="2" charset="-78"/>
              </a:rPr>
              <a:t>الأنا العليا كما وصفها </a:t>
            </a:r>
            <a:r>
              <a:rPr lang="ar-SA" sz="2400" b="1" dirty="0" smtClean="0">
                <a:solidFill>
                  <a:srgbClr val="C00000"/>
                </a:solidFill>
                <a:latin typeface="Arial Unicode MS" pitchFamily="34" charset="-128"/>
                <a:ea typeface="Arial Unicode MS" pitchFamily="34" charset="-128"/>
                <a:cs typeface="DecoType Naskh" pitchFamily="2" charset="-78"/>
              </a:rPr>
              <a:t>فرويد</a:t>
            </a:r>
            <a:r>
              <a:rPr lang="ar-SA" sz="2400" b="1" dirty="0" smtClean="0">
                <a:latin typeface="Arial Unicode MS" pitchFamily="34" charset="-128"/>
                <a:ea typeface="Arial Unicode MS" pitchFamily="34" charset="-128"/>
                <a:cs typeface="DecoType Naskh" pitchFamily="2" charset="-78"/>
              </a:rPr>
              <a:t> هي شخصية المرء في صورتها الأكثر تحفظاً وعقلانية، حيث لا تتحكم في أفعاله سوى القيم الأخلاقية والمجتمعية والمبادئ، مع البعد الكامل عن جميع الأفعال الشهوانية أو الغرائز </a:t>
            </a:r>
            <a:r>
              <a:rPr lang="ar-SA" sz="2400" b="1" dirty="0" err="1" smtClean="0">
                <a:latin typeface="Arial Unicode MS" pitchFamily="34" charset="-128"/>
                <a:ea typeface="Arial Unicode MS" pitchFamily="34" charset="-128"/>
                <a:cs typeface="DecoType Naskh" pitchFamily="2" charset="-78"/>
              </a:rPr>
              <a:t>ية</a:t>
            </a:r>
            <a:r>
              <a:rPr lang="en-US" sz="2400" b="1" dirty="0" smtClean="0">
                <a:latin typeface="Arial Unicode MS" pitchFamily="34" charset="-128"/>
                <a:ea typeface="Arial Unicode MS" pitchFamily="34" charset="-128"/>
                <a:cs typeface="DecoType Naskh" pitchFamily="2" charset="-78"/>
              </a:rPr>
              <a:t> </a:t>
            </a:r>
            <a:r>
              <a:rPr lang="ar-SA" sz="2400" b="1" dirty="0" smtClean="0">
                <a:latin typeface="Arial Unicode MS" pitchFamily="34" charset="-128"/>
                <a:ea typeface="Arial Unicode MS" pitchFamily="34" charset="-128"/>
                <a:cs typeface="DecoType Naskh" pitchFamily="2" charset="-78"/>
              </a:rPr>
              <a:t> ومثل الأنا الأعلى الضمير، وهو يتكون مما يتعلمه الطفل من والديه ومدرسته والمجتمع من معايير أخلاقية.  والأنا الأعلى مثالي وليس واقعي، ويتجه للكمال لا إلى اللذة</a:t>
            </a:r>
            <a:r>
              <a:rPr lang="en-US" sz="2400" b="1" dirty="0" smtClean="0">
                <a:latin typeface="Arial Unicode MS" pitchFamily="34" charset="-128"/>
                <a:ea typeface="Arial Unicode MS" pitchFamily="34" charset="-128"/>
                <a:cs typeface="DecoType Naskh" pitchFamily="2" charset="-78"/>
              </a:rPr>
              <a:t> – </a:t>
            </a:r>
            <a:r>
              <a:rPr lang="ar-SA" sz="2400" b="1" dirty="0" smtClean="0">
                <a:latin typeface="Arial Unicode MS" pitchFamily="34" charset="-128"/>
                <a:ea typeface="Arial Unicode MS" pitchFamily="34" charset="-128"/>
                <a:cs typeface="DecoType Naskh" pitchFamily="2" charset="-78"/>
              </a:rPr>
              <a:t>أي أنه يعارض الهو والأنا.</a:t>
            </a:r>
          </a:p>
          <a:p>
            <a:pPr marL="0" lvl="0" indent="0" algn="just" fontAlgn="base">
              <a:lnSpc>
                <a:spcPct val="120000"/>
              </a:lnSpc>
              <a:spcBef>
                <a:spcPct val="0"/>
              </a:spcBef>
              <a:spcAft>
                <a:spcPct val="0"/>
              </a:spcAft>
              <a:buFontTx/>
              <a:buChar char="-"/>
            </a:pPr>
            <a:r>
              <a:rPr lang="ar-SA" sz="2400" b="1" dirty="0" smtClean="0">
                <a:latin typeface="Arial Unicode MS" pitchFamily="34" charset="-128"/>
                <a:ea typeface="Arial Unicode MS" pitchFamily="34" charset="-128"/>
                <a:cs typeface="DecoType Naskh" pitchFamily="2" charset="-78"/>
              </a:rPr>
              <a:t>إذا استطاع الأنا أن يوازن بين الهو والأنا الأعلى والواقع عاش الفرد متوافقا، أما إذا تغلب الهو أو الأنا الأعلى على الشخصية أدى ذلك إلى اضطرابها.</a:t>
            </a:r>
          </a:p>
          <a:p>
            <a:pPr marL="0" lvl="0" indent="0" algn="just" fontAlgn="base">
              <a:lnSpc>
                <a:spcPct val="120000"/>
              </a:lnSpc>
              <a:spcBef>
                <a:spcPct val="0"/>
              </a:spcBef>
              <a:spcAft>
                <a:spcPct val="0"/>
              </a:spcAft>
              <a:buFontTx/>
              <a:buChar char="-"/>
            </a:pPr>
            <a:r>
              <a:rPr lang="ar-SA" sz="2400" b="1" dirty="0" smtClean="0">
                <a:latin typeface="Arial Unicode MS" pitchFamily="34" charset="-128"/>
                <a:ea typeface="Arial Unicode MS" pitchFamily="34" charset="-128"/>
                <a:cs typeface="DecoType Naskh" pitchFamily="2" charset="-78"/>
              </a:rPr>
              <a:t> أنظمة  الشخصية ليست مستقلة عن بعضها ، ويمكن وصف الهو بأنه يمثل الجانب البيولوجي للشخصية، والأنا  تمثل الجانب السيكولوجي للشخصية، والأنا الأعلى بالجانب السسيولوجى للشخصية</a:t>
            </a:r>
            <a:r>
              <a:rPr lang="en-US" sz="2400" b="1" dirty="0" smtClean="0">
                <a:latin typeface="Arial Unicode MS" pitchFamily="34" charset="-128"/>
                <a:ea typeface="Arial Unicode MS" pitchFamily="34" charset="-128"/>
                <a:cs typeface="DecoType Naskh" pitchFamily="2" charset="-78"/>
              </a:rPr>
              <a:t>. </a:t>
            </a:r>
            <a:endParaRPr lang="en-US" sz="2000" b="1" dirty="0" smtClean="0">
              <a:latin typeface="Arial Unicode MS" pitchFamily="34" charset="-128"/>
              <a:ea typeface="Arial Unicode MS" pitchFamily="34" charset="-128"/>
              <a:cs typeface="DecoType Naskh" pitchFamily="2" charset="-78"/>
            </a:endParaRPr>
          </a:p>
          <a:p>
            <a:pPr marL="0" lvl="0" indent="0" algn="just" eaLnBrk="0" fontAlgn="base" hangingPunct="0">
              <a:lnSpc>
                <a:spcPct val="120000"/>
              </a:lnSpc>
              <a:spcBef>
                <a:spcPct val="0"/>
              </a:spcBef>
              <a:spcAft>
                <a:spcPct val="0"/>
              </a:spcAft>
              <a:buNone/>
            </a:pPr>
            <a:r>
              <a:rPr lang="en-US" sz="2000" b="1" dirty="0" smtClean="0">
                <a:latin typeface="Arial Unicode MS" pitchFamily="34" charset="-128"/>
                <a:ea typeface="Arial Unicode MS" pitchFamily="34" charset="-128"/>
                <a:cs typeface="DecoType Naskh" pitchFamily="2" charset="-78"/>
              </a:rPr>
              <a:t>  </a:t>
            </a:r>
            <a:endParaRPr lang="ar-SA" sz="2000" b="1" dirty="0" smtClean="0">
              <a:latin typeface="Arial Unicode MS" pitchFamily="34" charset="-128"/>
              <a:ea typeface="Arial Unicode MS" pitchFamily="34" charset="-128"/>
              <a:cs typeface="DecoType Naskh" pitchFamily="2" charset="-78"/>
            </a:endParaRPr>
          </a:p>
        </p:txBody>
      </p:sp>
      <p:sp>
        <p:nvSpPr>
          <p:cNvPr id="5" name="Rectangle 4"/>
          <p:cNvSpPr/>
          <p:nvPr/>
        </p:nvSpPr>
        <p:spPr>
          <a:xfrm>
            <a:off x="-142908" y="0"/>
            <a:ext cx="88582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solidFill>
                <a:schemeClr val="tx1"/>
              </a:solidFill>
              <a:latin typeface="Arial Unicode MS" pitchFamily="34" charset="-128"/>
              <a:ea typeface="Arial Unicode MS" pitchFamily="34" charset="-128"/>
              <a:cs typeface="Arial Unicode MS" pitchFamily="34" charset="-128"/>
            </a:endParaRPr>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تعريف</a:t>
            </a:r>
            <a:endPar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8028384"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83568" y="1628800"/>
            <a:ext cx="8352928" cy="4497363"/>
          </a:xfrm>
        </p:spPr>
        <p:txBody>
          <a:bodyPr>
            <a:normAutofit lnSpcReduction="10000"/>
          </a:bodyPr>
          <a:lstStyle/>
          <a:p>
            <a:pPr algn="just">
              <a:buNone/>
            </a:pPr>
            <a:r>
              <a:rPr lang="ar-SA" sz="3600" b="1" u="sng" dirty="0" smtClean="0">
                <a:solidFill>
                  <a:srgbClr val="C00000"/>
                </a:solidFill>
                <a:latin typeface="Arial Unicode MS" pitchFamily="34" charset="-128"/>
                <a:ea typeface="Arial Unicode MS" pitchFamily="34" charset="-128"/>
                <a:cs typeface="DecoType Naskh" pitchFamily="2" charset="-78"/>
              </a:rPr>
              <a:t>ومما سبق يعرف إلكن (</a:t>
            </a:r>
            <a:r>
              <a:rPr lang="en-US" sz="3600" b="1" u="sng" dirty="0" smtClean="0">
                <a:solidFill>
                  <a:srgbClr val="C00000"/>
                </a:solidFill>
                <a:latin typeface="Arial Unicode MS" pitchFamily="34" charset="-128"/>
                <a:ea typeface="Arial Unicode MS" pitchFamily="34" charset="-128"/>
                <a:cs typeface="DecoType Naskh" pitchFamily="2" charset="-78"/>
              </a:rPr>
              <a:t>Elkin</a:t>
            </a:r>
            <a:r>
              <a:rPr lang="ar-SA" sz="3600" b="1" u="sng" dirty="0" smtClean="0">
                <a:solidFill>
                  <a:srgbClr val="C00000"/>
                </a:solidFill>
                <a:latin typeface="Arial Unicode MS" pitchFamily="34" charset="-128"/>
                <a:ea typeface="Arial Unicode MS" pitchFamily="34" charset="-128"/>
                <a:cs typeface="DecoType Naskh" pitchFamily="2" charset="-78"/>
              </a:rPr>
              <a:t>) التنشئة الإجتماعية بقوله:</a:t>
            </a:r>
          </a:p>
          <a:p>
            <a:pPr algn="just">
              <a:buNone/>
            </a:pPr>
            <a:r>
              <a:rPr lang="ar-SA" sz="2700" b="1" dirty="0" smtClean="0">
                <a:latin typeface="Arial Unicode MS" pitchFamily="34" charset="-128"/>
                <a:ea typeface="Arial Unicode MS" pitchFamily="34" charset="-128"/>
                <a:cs typeface="DecoType Naskh" pitchFamily="2" charset="-78"/>
              </a:rPr>
              <a:t>- </a:t>
            </a:r>
            <a:r>
              <a:rPr lang="ar-SA" sz="3600" b="1" dirty="0" smtClean="0">
                <a:latin typeface="Arial Unicode MS" pitchFamily="34" charset="-128"/>
                <a:ea typeface="Arial Unicode MS" pitchFamily="34" charset="-128"/>
                <a:cs typeface="DecoType Naskh" pitchFamily="2" charset="-78"/>
              </a:rPr>
              <a:t>هي العملية التي يتعلم بها فرد ما طرائق مجتمع أو جماعة يتعامل معها، وهي تتضمن تعلم واستيعاب أنماط السلوك والقيم والمشاعر المناسبة لهذا المجتمع أو الجماعة. </a:t>
            </a:r>
          </a:p>
          <a:p>
            <a:pPr algn="just">
              <a:buNone/>
            </a:pPr>
            <a:r>
              <a:rPr lang="ar-SA" sz="3600" b="1" dirty="0" smtClean="0">
                <a:latin typeface="Arial Unicode MS" pitchFamily="34" charset="-128"/>
                <a:ea typeface="Arial Unicode MS" pitchFamily="34" charset="-128"/>
                <a:cs typeface="DecoType Naskh" pitchFamily="2" charset="-78"/>
              </a:rPr>
              <a:t>     أو </a:t>
            </a:r>
          </a:p>
          <a:p>
            <a:pPr algn="just">
              <a:buNone/>
            </a:pPr>
            <a:r>
              <a:rPr lang="ar-SA" sz="3600" b="1" dirty="0" smtClean="0">
                <a:latin typeface="Arial Unicode MS" pitchFamily="34" charset="-128"/>
                <a:ea typeface="Arial Unicode MS" pitchFamily="34" charset="-128"/>
                <a:cs typeface="DecoType Naskh" pitchFamily="2" charset="-78"/>
              </a:rPr>
              <a:t> - هي تلك العملية التي يتم فيها انتقال الثقافة من جيل إلى جيل والطريقة التي يتم فيها تشكيل الأفراد من طفولتهم حتى يمكنهم العيش في مجتمع ذي ثقافة معينة .</a:t>
            </a: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484784"/>
            <a:ext cx="8136904" cy="4709120"/>
          </a:xfrm>
        </p:spPr>
        <p:txBody>
          <a:bodyPr>
            <a:normAutofit lnSpcReduction="10000"/>
          </a:bodyPr>
          <a:lstStyle/>
          <a:p>
            <a:pPr algn="just">
              <a:buFont typeface="Arial" charset="0"/>
              <a:buChar char="•"/>
            </a:pPr>
            <a:r>
              <a:rPr lang="ar-SA" sz="4000" b="1" dirty="0" smtClean="0">
                <a:latin typeface="Arial Unicode MS" pitchFamily="34" charset="-128"/>
                <a:ea typeface="Arial Unicode MS" pitchFamily="34" charset="-128"/>
                <a:cs typeface="DecoType Naskh" pitchFamily="2" charset="-78"/>
              </a:rPr>
              <a:t>وفى هذا الصدد تعرف التنشئة الإجتماعية بأنها العملية التي يتعلم بها الطفل أن يسلك بما يتفق مع ما تتطلبه أدوار إجتماعية معينة، ومع ما يتوقعه أعضاء الجماعة من سلوك وتصرفات ممن يقوم بهذه الأدوار التي تتراوح بين دور الإبن أو الإبنة، ودور الزوج أو الزوجة، دور الأم أو الأب، أو رئيس العمل .. وهكذا.</a:t>
            </a:r>
          </a:p>
          <a:p>
            <a:pPr algn="just">
              <a:buFont typeface="Arial" charset="0"/>
              <a:buChar char="•"/>
            </a:pPr>
            <a:r>
              <a:rPr lang="ar-SA" sz="4000" b="1" dirty="0" smtClean="0">
                <a:solidFill>
                  <a:srgbClr val="C00000"/>
                </a:solidFill>
                <a:latin typeface="Arial Unicode MS" pitchFamily="34" charset="-128"/>
                <a:ea typeface="Arial Unicode MS" pitchFamily="34" charset="-128"/>
                <a:cs typeface="DecoType Naskh" pitchFamily="2" charset="-78"/>
              </a:rPr>
              <a:t>ويرى جونسون (</a:t>
            </a:r>
            <a:r>
              <a:rPr lang="en-US" sz="4000" b="1" dirty="0" smtClean="0">
                <a:solidFill>
                  <a:srgbClr val="C00000"/>
                </a:solidFill>
                <a:latin typeface="Arial Unicode MS" pitchFamily="34" charset="-128"/>
                <a:ea typeface="Arial Unicode MS" pitchFamily="34" charset="-128"/>
                <a:cs typeface="DecoType Naskh" pitchFamily="2" charset="-78"/>
              </a:rPr>
              <a:t>Gonson</a:t>
            </a:r>
            <a:r>
              <a:rPr lang="ar-SA" sz="4000" b="1" dirty="0" smtClean="0">
                <a:solidFill>
                  <a:srgbClr val="C00000"/>
                </a:solidFill>
                <a:latin typeface="Arial Unicode MS" pitchFamily="34" charset="-128"/>
                <a:ea typeface="Arial Unicode MS" pitchFamily="34" charset="-128"/>
                <a:cs typeface="DecoType Naskh" pitchFamily="2" charset="-78"/>
              </a:rPr>
              <a:t>)</a:t>
            </a:r>
            <a:r>
              <a:rPr lang="ar-SA" sz="4000" b="1" dirty="0" smtClean="0">
                <a:latin typeface="Arial Unicode MS" pitchFamily="34" charset="-128"/>
                <a:ea typeface="Arial Unicode MS" pitchFamily="34" charset="-128"/>
                <a:cs typeface="DecoType Naskh" pitchFamily="2" charset="-78"/>
              </a:rPr>
              <a:t> أن التنشئة الإجتماعية عملية تعلم يتعلم فيها الفرد أدوار معينة.</a:t>
            </a:r>
          </a:p>
        </p:txBody>
      </p:sp>
      <p:sp>
        <p:nvSpPr>
          <p:cNvPr id="5" name="Rectangle 4"/>
          <p:cNvSpPr/>
          <p:nvPr/>
        </p:nvSpPr>
        <p:spPr>
          <a:xfrm>
            <a:off x="-36512"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rgbClr val="C00000"/>
                </a:solidFill>
                <a:latin typeface="Arial Unicode MS" pitchFamily="34" charset="-128"/>
                <a:ea typeface="Arial Unicode MS" pitchFamily="34" charset="-128"/>
                <a:cs typeface="DecoType Naskh" pitchFamily="2" charset="-78"/>
              </a:rPr>
              <a:t>(ب): تعلم الأدوار الإجتماعية</a:t>
            </a:r>
            <a:endParaRPr lang="ar-SA" sz="6000"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242747"/>
            <a:ext cx="8316416" cy="5357850"/>
          </a:xfrm>
        </p:spPr>
        <p:txBody>
          <a:bodyPr>
            <a:noAutofit/>
          </a:bodyPr>
          <a:lstStyle/>
          <a:p>
            <a:pPr algn="just">
              <a:buFont typeface="Arial" charset="0"/>
              <a:buChar char="•"/>
            </a:pPr>
            <a:r>
              <a:rPr lang="ar-SA" sz="4400" b="1" dirty="0" smtClean="0">
                <a:latin typeface="Arial Unicode MS" pitchFamily="34" charset="-128"/>
                <a:ea typeface="Arial Unicode MS" pitchFamily="34" charset="-128"/>
                <a:cs typeface="DecoType Naskh" pitchFamily="2" charset="-78"/>
              </a:rPr>
              <a:t>والدور الإجتماعي عبارة عن تتابع نمطي لأفعال متعلمه يقوم بها فرد من الأفراد في موقف تفاعلي أي أن كل دور يرتبط بالمركز الإجتماعي للفرد، فالمدرس مركز إجتماعي له أدوار معينة في علاقته بتلاميذه، (كالتدريس، وتصحيح الكراسات ، والامتحانات ) والزوجة لها أدوار إجتماعية حيال بيتها وزوجها وأبنائها .. إلخ.</a:t>
            </a: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242747"/>
            <a:ext cx="8316416" cy="5357850"/>
          </a:xfrm>
        </p:spPr>
        <p:txBody>
          <a:bodyPr>
            <a:noAutofit/>
          </a:bodyPr>
          <a:lstStyle/>
          <a:p>
            <a:pPr algn="just">
              <a:buFont typeface="Arial" charset="0"/>
              <a:buChar char="•"/>
            </a:pPr>
            <a:r>
              <a:rPr lang="ar-SA" sz="4800" b="1" dirty="0" smtClean="0">
                <a:latin typeface="Arial Unicode MS" pitchFamily="34" charset="-128"/>
                <a:ea typeface="Arial Unicode MS" pitchFamily="34" charset="-128"/>
                <a:cs typeface="DecoType Naskh" pitchFamily="2" charset="-78"/>
              </a:rPr>
              <a:t>وبذلك يؤدي ارتباط المراكز الإجتماعية بالأدوار إلى تنظيم العلاقات بين أفراد المجتمع، فالدور الإجتماعي لمركز ما يحدد الحقوق والواجبات التي ترتبط بهذا المركز ويساعد على تنظيم توقعات الأفراد الآخرين من الشخص الذي يمثل هذا المركز كما يساعد الفرد نفسه على تحديد توقعاته من الأفراد الذين يتعاملون معه.</a:t>
            </a: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18617717"/>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412776"/>
            <a:ext cx="8136904" cy="4896544"/>
          </a:xfrm>
        </p:spPr>
        <p:txBody>
          <a:bodyPr>
            <a:normAutofit/>
          </a:bodyPr>
          <a:lstStyle/>
          <a:p>
            <a:pPr algn="just">
              <a:buNone/>
            </a:pPr>
            <a:r>
              <a:rPr lang="ar-SA" sz="3600" dirty="0" smtClean="0">
                <a:latin typeface="Arial Unicode MS" pitchFamily="34" charset="-128"/>
                <a:ea typeface="Arial Unicode MS" pitchFamily="34" charset="-128"/>
                <a:cs typeface="Arial Unicode MS" pitchFamily="34" charset="-128"/>
              </a:rPr>
              <a:t> - </a:t>
            </a:r>
            <a:r>
              <a:rPr lang="ar-SA" sz="4400" b="1" dirty="0" smtClean="0">
                <a:solidFill>
                  <a:srgbClr val="C00000"/>
                </a:solidFill>
                <a:latin typeface="Arial Unicode MS" pitchFamily="34" charset="-128"/>
                <a:ea typeface="Arial Unicode MS" pitchFamily="34" charset="-128"/>
                <a:cs typeface="DecoType Naskh" pitchFamily="2" charset="-78"/>
              </a:rPr>
              <a:t>ويعرف الدور الاجتماعي كما جاء في معجم العلوم الاجتماعية : </a:t>
            </a:r>
          </a:p>
          <a:p>
            <a:pPr algn="just">
              <a:buNone/>
            </a:pPr>
            <a:r>
              <a:rPr lang="ar-SA" sz="4400" b="1" dirty="0" smtClean="0">
                <a:latin typeface="Arial Unicode MS" pitchFamily="34" charset="-128"/>
                <a:ea typeface="Arial Unicode MS" pitchFamily="34" charset="-128"/>
                <a:cs typeface="DecoType Naskh" pitchFamily="2" charset="-78"/>
              </a:rPr>
              <a:t>   هو السلوك المتوقع من الفرد في الجماعة وهو الجانب الدينامكي لمركز الفرد ، ويشير المركز إلى مكانه الفرد في الجماعة بينما يشير الدور إلى نموذج السلوك الذي يتطلبه المركز.</a:t>
            </a: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683569" y="1484784"/>
            <a:ext cx="8460431" cy="4709120"/>
          </a:xfrm>
        </p:spPr>
        <p:txBody>
          <a:bodyPr>
            <a:no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ومن خلال عملية التنشئة الاجتماعية يتعلم الفرد ضوابط السلوك، وابتعاده عن الأعمال التي لا يقبلها المجتمع، وتشجيعه على ما يرضاه منها حتى يكون متوافقاً مع مجتمعه الذي يعيش فيه.</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فالضبط الإجتماعي لازم لحفظ الحياة الإجتماعية وضروري لبقاء الإنسان.</a:t>
            </a:r>
          </a:p>
          <a:p>
            <a:pPr algn="just">
              <a:buFont typeface="Arial" charset="0"/>
              <a:buChar char="•"/>
            </a:pPr>
            <a:r>
              <a:rPr lang="ar-SA" sz="3200" b="1" dirty="0" smtClean="0">
                <a:latin typeface="Arial Unicode MS" pitchFamily="34" charset="-128"/>
                <a:ea typeface="Arial Unicode MS" pitchFamily="34" charset="-128"/>
                <a:cs typeface="DecoType Naskh" pitchFamily="2" charset="-78"/>
              </a:rPr>
              <a:t>وطبيعة الإنسان لا تكون بشرية صالحة للحياة الإجتماعية إلا بخضوعها لقيود النظم المختلفة التي تهذب النفس وتسمو بها، وبذلك يعيش الإنسان في سلام مع نفسه ومع غيره من الناس ويكسب حبهم واحترامهم.</a:t>
            </a:r>
          </a:p>
        </p:txBody>
      </p:sp>
      <p:sp>
        <p:nvSpPr>
          <p:cNvPr id="5" name="Rectangle 4"/>
          <p:cNvSpPr/>
          <p:nvPr/>
        </p:nvSpPr>
        <p:spPr>
          <a:xfrm>
            <a:off x="-1" y="-4147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a:solidFill>
                  <a:srgbClr val="C00000"/>
                </a:solidFill>
                <a:latin typeface="Arial Unicode MS" pitchFamily="34" charset="-128"/>
                <a:ea typeface="Arial Unicode MS" pitchFamily="34" charset="-128"/>
                <a:cs typeface="DecoType Naskh" pitchFamily="2" charset="-78"/>
              </a:rPr>
              <a:t>(جـ): </a:t>
            </a:r>
            <a:r>
              <a:rPr lang="ar-SA" sz="6600" b="1" dirty="0" smtClean="0">
                <a:solidFill>
                  <a:srgbClr val="C00000"/>
                </a:solidFill>
                <a:latin typeface="Arial Unicode MS" pitchFamily="34" charset="-128"/>
                <a:ea typeface="Arial Unicode MS" pitchFamily="34" charset="-128"/>
                <a:cs typeface="DecoType Naskh" pitchFamily="2" charset="-78"/>
              </a:rPr>
              <a:t>تعلم ضبط </a:t>
            </a:r>
            <a:r>
              <a:rPr lang="ar-SA" sz="6600" b="1" dirty="0">
                <a:solidFill>
                  <a:srgbClr val="C00000"/>
                </a:solidFill>
                <a:latin typeface="Arial Unicode MS" pitchFamily="34" charset="-128"/>
                <a:ea typeface="Arial Unicode MS" pitchFamily="34" charset="-128"/>
                <a:cs typeface="DecoType Naskh" pitchFamily="2" charset="-78"/>
              </a:rPr>
              <a:t>السلوك</a:t>
            </a:r>
            <a:endParaRPr lang="ar-SA" sz="6600"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484784"/>
            <a:ext cx="8136904" cy="4709120"/>
          </a:xfrm>
        </p:spPr>
        <p:txBody>
          <a:bodyPr>
            <a:normAutofit/>
          </a:bodyPr>
          <a:lstStyle/>
          <a:p>
            <a:pPr algn="just">
              <a:buFont typeface="Arial" charset="0"/>
              <a:buChar char="•"/>
            </a:pPr>
            <a:r>
              <a:rPr lang="ar-SA" sz="4000" b="1" dirty="0" smtClean="0">
                <a:latin typeface="Arial Unicode MS" pitchFamily="34" charset="-128"/>
                <a:ea typeface="Arial Unicode MS" pitchFamily="34" charset="-128"/>
                <a:cs typeface="DecoType Naskh" pitchFamily="2" charset="-78"/>
              </a:rPr>
              <a:t>وبهذا تصبح التنشئة الإجتماعية هي العملية التي ينشأ عن طريقها ضوابط داخلية عند الطفل توجه سلوكه وتحدده وتقيده، كما تنشئ عنده الإستعداد لمطاوعة الضوابط الإجتماعية والحساسية لها وبذلك يصبح الضبط الإجتماعي هو أساس عملية التنشئة الإجتماعية وهو الظاهرة التي يتميز بها الإنسان عن الحيوان.</a:t>
            </a:r>
          </a:p>
          <a:p>
            <a:pPr algn="just">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cover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756592" y="9128"/>
            <a:ext cx="8639944" cy="1259632"/>
          </a:xfrm>
        </p:spPr>
        <p:txBody>
          <a:bodyPr>
            <a:normAutofit/>
          </a:bodyPr>
          <a:lstStyle/>
          <a:p>
            <a:pPr marL="0" indent="0">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ضبط دوافع الطفل وسلوكه؟</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539552" y="1484784"/>
            <a:ext cx="8496944" cy="4896544"/>
          </a:xfrm>
        </p:spPr>
        <p:txBody>
          <a:bodyPr>
            <a:normAutofit/>
          </a:bodyPr>
          <a:lstStyle/>
          <a:p>
            <a:pPr>
              <a:buNone/>
            </a:pPr>
            <a:r>
              <a:rPr lang="ar-SA" b="1" dirty="0" smtClean="0">
                <a:latin typeface="Arial Unicode MS" pitchFamily="34" charset="-128"/>
                <a:ea typeface="Arial Unicode MS" pitchFamily="34" charset="-128"/>
                <a:cs typeface="DecoType Naskh" pitchFamily="2" charset="-78"/>
              </a:rPr>
              <a:t>- </a:t>
            </a:r>
            <a:r>
              <a:rPr lang="ar-SA" sz="3200" b="1" dirty="0" smtClean="0">
                <a:latin typeface="Arial Unicode MS" pitchFamily="34" charset="-128"/>
                <a:ea typeface="Arial Unicode MS" pitchFamily="34" charset="-128"/>
                <a:cs typeface="DecoType Naskh" pitchFamily="2" charset="-78"/>
              </a:rPr>
              <a:t>تبدأ عملية ضبط دوافع الطفل في الأسرة منذ سن مبكرة جداً، وهناك ثلاث درجات لضبط دوافع الطفل وسلوكه:</a:t>
            </a:r>
          </a:p>
          <a:p>
            <a:pPr>
              <a:buNone/>
            </a:pPr>
            <a:endParaRPr lang="en-US" sz="4000" dirty="0">
              <a:latin typeface="Arial Unicode MS" pitchFamily="34" charset="-128"/>
              <a:ea typeface="Arial Unicode MS" pitchFamily="34" charset="-128"/>
              <a:cs typeface="Arial Unicode MS" pitchFamily="34" charset="-128"/>
            </a:endParaRPr>
          </a:p>
        </p:txBody>
      </p:sp>
      <p:graphicFrame>
        <p:nvGraphicFramePr>
          <p:cNvPr id="9" name="Diagram 8"/>
          <p:cNvGraphicFramePr/>
          <p:nvPr/>
        </p:nvGraphicFramePr>
        <p:xfrm>
          <a:off x="683568" y="2132856"/>
          <a:ext cx="828092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12"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الدرجة الأولى</a:t>
            </a: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755576" y="1412776"/>
            <a:ext cx="8229600" cy="5170884"/>
          </a:xfrm>
        </p:spPr>
        <p:txBody>
          <a:bodyPr>
            <a:noAutofit/>
          </a:bodyPr>
          <a:lstStyle/>
          <a:p>
            <a:pPr algn="just">
              <a:lnSpc>
                <a:spcPct val="150000"/>
              </a:lnSpc>
              <a:buFont typeface="Arial" charset="0"/>
              <a:buChar char="•"/>
            </a:pPr>
            <a:r>
              <a:rPr lang="ar-SA" sz="3200" b="1" dirty="0" smtClean="0">
                <a:latin typeface="Arial Unicode MS" pitchFamily="34" charset="-128"/>
                <a:ea typeface="Arial Unicode MS" pitchFamily="34" charset="-128"/>
                <a:cs typeface="DecoType Naskh" pitchFamily="2" charset="-78"/>
              </a:rPr>
              <a:t>هي أدني درجات الضبط لأنها تقع في المستوى العضوي ووسيلتها الشعور باللذة و الألم، وتفيد في تعليم الطفل تعليماً شرطياً في مرحلة مبكرة.</a:t>
            </a:r>
          </a:p>
          <a:p>
            <a:pPr algn="just">
              <a:buFont typeface="Arial" charset="0"/>
              <a:buChar char="•"/>
            </a:pPr>
            <a:r>
              <a:rPr lang="ar-SA" sz="3200" b="1" dirty="0" smtClean="0">
                <a:latin typeface="Arial Unicode MS" pitchFamily="34" charset="-128"/>
                <a:ea typeface="Arial Unicode MS" pitchFamily="34" charset="-128"/>
                <a:cs typeface="DecoType Naskh" pitchFamily="2" charset="-78"/>
              </a:rPr>
              <a:t>الطفل يكرر ما يحدث له ارتياحاً وما يشعره باللذة وتتكون العادة نتيجة هذا التكرار المصحوب بالإرتياح واللذة.</a:t>
            </a:r>
          </a:p>
          <a:p>
            <a:pPr algn="just">
              <a:lnSpc>
                <a:spcPct val="150000"/>
              </a:lnSpc>
              <a:buFont typeface="Arial" charset="0"/>
              <a:buChar char="•"/>
            </a:pPr>
            <a:r>
              <a:rPr lang="ar-SA" sz="3200" b="1" dirty="0" smtClean="0">
                <a:latin typeface="Arial Unicode MS" pitchFamily="34" charset="-128"/>
                <a:ea typeface="Arial Unicode MS" pitchFamily="34" charset="-128"/>
                <a:cs typeface="DecoType Naskh" pitchFamily="2" charset="-78"/>
              </a:rPr>
              <a:t>كما أن الطفل يكف تدريجياً عن فعل ما يحدث له مضايقة ويجلب له الألم.</a:t>
            </a:r>
          </a:p>
          <a:p>
            <a:pPr algn="just">
              <a:lnSpc>
                <a:spcPct val="150000"/>
              </a:lnSpc>
              <a:buFont typeface="Arial" charset="0"/>
              <a:buChar char="•"/>
            </a:pPr>
            <a:r>
              <a:rPr lang="ar-SA" sz="3200" b="1" dirty="0" smtClean="0">
                <a:latin typeface="Arial Unicode MS" pitchFamily="34" charset="-128"/>
                <a:ea typeface="Arial Unicode MS" pitchFamily="34" charset="-128"/>
                <a:cs typeface="DecoType Naskh" pitchFamily="2" charset="-78"/>
              </a:rPr>
              <a:t>وبهذا الشكل يضبط الطفل التبول والتبرز وكثرة البكاء .. وتنمو لديه الأنماط الأولى للسلوك المرغوب فيه والمرضي عنه في جماعته.</a:t>
            </a:r>
            <a:endParaRPr lang="en-US" sz="32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12"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الدرجة الثانية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755576" y="1412776"/>
            <a:ext cx="8229600" cy="4752528"/>
          </a:xfrm>
        </p:spPr>
        <p:txBody>
          <a:bodyPr>
            <a:norm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تقع في المستوى الإجتماعي حيث تكون شخصية الطفل قد أخذت في النمو، ويكون عقله قد بدأ يميز ويدرك الأمور تدريجياً.</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تتأثر شخصية الطفل في هذه المرحلة تأثراً شديداً بالإيحاء والتقليد والإحباط ومختلف القوى المتشابهة.</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 ونجد أن الجماعة الممثلة في الأسرة والأصدقاء والأقران والسلطة العليا لها آثارها في ضبط السلوك وتحديده حسب معايرها وقيمها ومثلها ومبادئها.</a:t>
            </a: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p:transition spd="slow">
    <p:pull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12"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الدرجة الثالثة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755576" y="1412776"/>
            <a:ext cx="8229600" cy="4752528"/>
          </a:xfrm>
        </p:spPr>
        <p:txBody>
          <a:bodyPr>
            <a:normAutofit/>
          </a:bodyPr>
          <a:lstStyle/>
          <a:p>
            <a:pPr algn="just">
              <a:lnSpc>
                <a:spcPct val="150000"/>
              </a:lnSpc>
              <a:buFont typeface="Arial" charset="0"/>
              <a:buChar char="•"/>
            </a:pPr>
            <a:r>
              <a:rPr lang="ar-SA" sz="4000" b="1" dirty="0" smtClean="0">
                <a:latin typeface="Arial Unicode MS" pitchFamily="34" charset="-128"/>
                <a:ea typeface="Arial Unicode MS" pitchFamily="34" charset="-128"/>
                <a:cs typeface="DecoType Naskh" pitchFamily="2" charset="-78"/>
              </a:rPr>
              <a:t>تقع في المستوى الثقافي ويشتمل الضبط في هذه الدرجة على الظواهر الثقافية والآداب والأوامر والنواهي، والعرف وأنماط السلوك الرمزية المستحدثة.</a:t>
            </a:r>
          </a:p>
          <a:p>
            <a:pPr algn="just">
              <a:buFont typeface="Arial" charset="0"/>
              <a:buChar char="•"/>
            </a:pP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268760"/>
            <a:ext cx="8136904" cy="4925144"/>
          </a:xfrm>
        </p:spPr>
        <p:txBody>
          <a:bodyPr>
            <a:normAutofit/>
          </a:bodyPr>
          <a:lstStyle/>
          <a:p>
            <a:pPr algn="just">
              <a:buFont typeface="Arial" charset="0"/>
              <a:buChar char="•"/>
            </a:pPr>
            <a:r>
              <a:rPr lang="ar-SA" sz="3200" b="1" dirty="0" smtClean="0">
                <a:latin typeface="Arial Unicode MS" pitchFamily="34" charset="-128"/>
                <a:ea typeface="Arial Unicode MS" pitchFamily="34" charset="-128"/>
                <a:cs typeface="DecoType Naskh" pitchFamily="2" charset="-78"/>
              </a:rPr>
              <a:t>هذه عملية التنشئة الإجتماعية بإعتبارها تعليم وتعلم.</a:t>
            </a:r>
          </a:p>
          <a:p>
            <a:pPr algn="just">
              <a:buFont typeface="Arial" charset="0"/>
              <a:buChar char="•"/>
            </a:pPr>
            <a:r>
              <a:rPr lang="ar-SA" sz="3200" b="1" dirty="0" smtClean="0">
                <a:latin typeface="Arial Unicode MS" pitchFamily="34" charset="-128"/>
                <a:ea typeface="Arial Unicode MS" pitchFamily="34" charset="-128"/>
                <a:cs typeface="DecoType Naskh" pitchFamily="2" charset="-78"/>
              </a:rPr>
              <a:t>آن لنا أن نتسائل .. كيف يتم التعلم أثناء عملية التنشئة الإجتماعية؟</a:t>
            </a:r>
            <a:endParaRPr lang="ar-SA" sz="2400" b="1" dirty="0" smtClean="0">
              <a:latin typeface="Arial Unicode MS" pitchFamily="34" charset="-128"/>
              <a:ea typeface="Arial Unicode MS" pitchFamily="34" charset="-128"/>
              <a:cs typeface="DecoType Naskh" pitchFamily="2" charset="-78"/>
            </a:endParaRPr>
          </a:p>
          <a:p>
            <a:pPr algn="just">
              <a:buNone/>
            </a:pPr>
            <a:r>
              <a:rPr lang="ar-SA" sz="3600" b="1" u="sng" dirty="0" smtClean="0">
                <a:solidFill>
                  <a:srgbClr val="C00000"/>
                </a:solidFill>
                <a:latin typeface="Arial Unicode MS" pitchFamily="34" charset="-128"/>
                <a:ea typeface="Arial Unicode MS" pitchFamily="34" charset="-128"/>
                <a:cs typeface="DecoType Naskh" pitchFamily="2" charset="-78"/>
              </a:rPr>
              <a:t>يتم التعلم الإجتماعي من خلال:</a:t>
            </a:r>
          </a:p>
          <a:p>
            <a:pPr algn="just">
              <a:buNone/>
            </a:pPr>
            <a:endParaRPr lang="ar-SA" sz="28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11" name="Diagram 10"/>
          <p:cNvGraphicFramePr/>
          <p:nvPr>
            <p:extLst>
              <p:ext uri="{D42A27DB-BD31-4B8C-83A1-F6EECF244321}">
                <p14:modId xmlns:p14="http://schemas.microsoft.com/office/powerpoint/2010/main" val="2164150533"/>
              </p:ext>
            </p:extLst>
          </p:nvPr>
        </p:nvGraphicFramePr>
        <p:xfrm>
          <a:off x="1547664" y="2924944"/>
          <a:ext cx="6624736" cy="3487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12"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التعليم المباشر</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755576" y="1340768"/>
            <a:ext cx="8229600" cy="5242892"/>
          </a:xfrm>
        </p:spPr>
        <p:txBody>
          <a:bodyPr>
            <a:noAutofit/>
          </a:bodyPr>
          <a:lstStyle/>
          <a:p>
            <a:pPr algn="just">
              <a:buFont typeface="Arial" charset="0"/>
              <a:buChar char="•"/>
            </a:pPr>
            <a:r>
              <a:rPr lang="ar-SA" sz="4800" b="1" u="sng" dirty="0" smtClean="0">
                <a:solidFill>
                  <a:srgbClr val="C00000"/>
                </a:solidFill>
                <a:latin typeface="Arial Unicode MS" pitchFamily="34" charset="-128"/>
                <a:ea typeface="Arial Unicode MS" pitchFamily="34" charset="-128"/>
                <a:cs typeface="DecoType Naskh" pitchFamily="2" charset="-78"/>
              </a:rPr>
              <a:t>يتم من خلال:</a:t>
            </a:r>
          </a:p>
          <a:p>
            <a:pPr algn="just">
              <a:buNone/>
            </a:pPr>
            <a:r>
              <a:rPr lang="ar-SA" sz="3200" b="1" dirty="0" smtClean="0">
                <a:latin typeface="Arial Unicode MS" pitchFamily="34" charset="-128"/>
                <a:ea typeface="Arial Unicode MS" pitchFamily="34" charset="-128"/>
                <a:cs typeface="DecoType Naskh" pitchFamily="2" charset="-78"/>
              </a:rPr>
              <a:t>-تعليم الكبار للصغار قيماً معينة ترتبط بمكانة إجتماعية أو بأدوار إجتماعية، أو يعلمونهم معايير سلوك تحدد ما ينبغي عموماً أو ما لا ينبغي عمله، وذلك بطرق مباشرة.</a:t>
            </a:r>
          </a:p>
          <a:p>
            <a:pPr algn="just">
              <a:buNone/>
            </a:pPr>
            <a:r>
              <a:rPr lang="ar-SA" sz="3200" b="1" dirty="0" smtClean="0">
                <a:latin typeface="Arial Unicode MS" pitchFamily="34" charset="-128"/>
                <a:ea typeface="Arial Unicode MS" pitchFamily="34" charset="-128"/>
                <a:cs typeface="DecoType Naskh" pitchFamily="2" charset="-78"/>
              </a:rPr>
              <a:t>-حيث يكافئون الصغار على الأعمال المقبولة في صورة مدح أو ثناء مما يجلب اللذة و المتعة للصغار، ويعاقبون على الأعمال غير المرغوب فيها في صورة ذم أو حرمان أو ضرب فيبتعد الصغار عن هذا السلوك.</a:t>
            </a:r>
          </a:p>
          <a:p>
            <a:pPr algn="just">
              <a:buNone/>
            </a:pPr>
            <a:r>
              <a:rPr lang="ar-SA" sz="3200" b="1" dirty="0" smtClean="0">
                <a:latin typeface="Arial Unicode MS" pitchFamily="34" charset="-128"/>
                <a:ea typeface="Arial Unicode MS" pitchFamily="34" charset="-128"/>
                <a:cs typeface="DecoType Naskh" pitchFamily="2" charset="-78"/>
              </a:rPr>
              <a:t>-نجد أن السلوك الذي يكافأ يحدث له تدعيم وتعزيز ولذلك يميل الطفل إلى تكراره، بينما ينطفئ السلوك الذي لا يدعم ويبتعد الطفل عن تكراره.</a:t>
            </a:r>
            <a:endParaRPr lang="en-US" sz="32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12"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التعليم العرضي (غير المباشر)</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755576" y="1412776"/>
            <a:ext cx="8229600" cy="4752528"/>
          </a:xfrm>
        </p:spPr>
        <p:txBody>
          <a:bodyPr>
            <a:noAutofit/>
          </a:bodyPr>
          <a:lstStyle/>
          <a:p>
            <a:pPr algn="just">
              <a:lnSpc>
                <a:spcPct val="150000"/>
              </a:lnSpc>
              <a:buFont typeface="Arial" charset="0"/>
              <a:buChar char="•"/>
            </a:pPr>
            <a:r>
              <a:rPr lang="ar-SA" sz="3600" b="1" dirty="0" smtClean="0">
                <a:latin typeface="Arial Unicode MS" pitchFamily="34" charset="-128"/>
                <a:ea typeface="Arial Unicode MS" pitchFamily="34" charset="-128"/>
                <a:cs typeface="DecoType Naskh" pitchFamily="2" charset="-78"/>
              </a:rPr>
              <a:t>عن طريقه يكتسب الفرد طرق السلوك التي يجدها لدى الآخرين في بيئته ويتعلمها بطريق غير مقصود ويتم التعليم العرضي من خلال:</a:t>
            </a:r>
          </a:p>
          <a:p>
            <a:pPr>
              <a:buNone/>
            </a:pPr>
            <a:r>
              <a:rPr lang="ar-SA" sz="3600" b="1" dirty="0" smtClean="0">
                <a:latin typeface="Arial Unicode MS" pitchFamily="34" charset="-128"/>
                <a:ea typeface="Arial Unicode MS" pitchFamily="34" charset="-128"/>
                <a:cs typeface="DecoType Naskh" pitchFamily="2" charset="-78"/>
              </a:rPr>
              <a:t>(أ): اللعب.</a:t>
            </a:r>
          </a:p>
          <a:p>
            <a:pPr>
              <a:buNone/>
            </a:pPr>
            <a:r>
              <a:rPr lang="ar-SA" sz="3600" b="1" dirty="0" smtClean="0">
                <a:latin typeface="Arial Unicode MS" pitchFamily="34" charset="-128"/>
                <a:ea typeface="Arial Unicode MS" pitchFamily="34" charset="-128"/>
                <a:cs typeface="DecoType Naskh" pitchFamily="2" charset="-78"/>
              </a:rPr>
              <a:t>(ب): التقمص.</a:t>
            </a:r>
          </a:p>
          <a:p>
            <a:pPr>
              <a:buNone/>
            </a:pPr>
            <a:r>
              <a:rPr lang="ar-SA" sz="3600" b="1" dirty="0" smtClean="0">
                <a:latin typeface="Arial Unicode MS" pitchFamily="34" charset="-128"/>
                <a:ea typeface="Arial Unicode MS" pitchFamily="34" charset="-128"/>
                <a:cs typeface="DecoType Naskh" pitchFamily="2" charset="-78"/>
              </a:rPr>
              <a:t>(جـ): التقليد.</a:t>
            </a:r>
          </a:p>
          <a:p>
            <a:pPr algn="just">
              <a:buNone/>
            </a:pPr>
            <a:endParaRPr lang="en-US" sz="36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9144000"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 اللعب</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11560" y="1268760"/>
            <a:ext cx="8424936" cy="4857403"/>
          </a:xfrm>
        </p:spPr>
        <p:txBody>
          <a:bodyPr>
            <a:noAutofit/>
          </a:bodyPr>
          <a:lstStyle/>
          <a:p>
            <a:pPr algn="just">
              <a:lnSpc>
                <a:spcPct val="150000"/>
              </a:lnSpc>
              <a:buFont typeface="Arial" charset="0"/>
              <a:buChar char="•"/>
            </a:pPr>
            <a:r>
              <a:rPr lang="ar-SA" sz="3200" b="1" dirty="0" smtClean="0">
                <a:latin typeface="Arial Unicode MS" pitchFamily="34" charset="-128"/>
                <a:ea typeface="Arial Unicode MS" pitchFamily="34" charset="-128"/>
                <a:cs typeface="DecoType Naskh" pitchFamily="2" charset="-78"/>
              </a:rPr>
              <a:t>اللعب أحد الأشكال التي يتخذها التعليم العرضي، فالطفل يلعب دور الأب أو الأم و دور الشرطي واللص والمحامي والطبيب والمدرس.</a:t>
            </a:r>
          </a:p>
          <a:p>
            <a:pPr algn="just">
              <a:lnSpc>
                <a:spcPct val="150000"/>
              </a:lnSpc>
              <a:buFont typeface="Arial" charset="0"/>
              <a:buChar char="•"/>
            </a:pPr>
            <a:r>
              <a:rPr lang="ar-SA" sz="3200" b="1" dirty="0" smtClean="0">
                <a:latin typeface="Arial Unicode MS" pitchFamily="34" charset="-128"/>
                <a:ea typeface="Arial Unicode MS" pitchFamily="34" charset="-128"/>
                <a:cs typeface="DecoType Naskh" pitchFamily="2" charset="-78"/>
              </a:rPr>
              <a:t>من خلال التنقل في لعبه بين هذه الأدوار يكتسب ويتعلم الأدوار الإجتماعية المختلفة لكل دور وهكذا يستطيع الطفل أن ينتقل من دور إلى دور.</a:t>
            </a:r>
          </a:p>
          <a:p>
            <a:pPr algn="just">
              <a:lnSpc>
                <a:spcPct val="150000"/>
              </a:lnSpc>
              <a:buFont typeface="Arial" charset="0"/>
              <a:buChar char="•"/>
            </a:pPr>
            <a:r>
              <a:rPr lang="ar-SA" sz="3200" b="1" dirty="0" smtClean="0">
                <a:latin typeface="Arial Unicode MS" pitchFamily="34" charset="-128"/>
                <a:ea typeface="Arial Unicode MS" pitchFamily="34" charset="-128"/>
                <a:cs typeface="DecoType Naskh" pitchFamily="2" charset="-78"/>
              </a:rPr>
              <a:t>إن قيام الطفل بهذه الأدوار جميعاً واكتسابه للمهارات المختلفة المرتبطة بالأدوار يساعد على سرعة عملية التنشئة الإجتماعية وعملها.</a:t>
            </a:r>
            <a:endParaRPr lang="en-US" sz="32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9144000"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 التقمص</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11560" y="1628800"/>
            <a:ext cx="8424936" cy="4497363"/>
          </a:xfrm>
        </p:spPr>
        <p:txBody>
          <a:bodyPr>
            <a:normAutofit/>
          </a:bodyPr>
          <a:lstStyle/>
          <a:p>
            <a:pPr algn="just">
              <a:lnSpc>
                <a:spcPct val="150000"/>
              </a:lnSpc>
              <a:buFont typeface="Arial" charset="0"/>
              <a:buChar char="•"/>
            </a:pPr>
            <a:r>
              <a:rPr lang="ar-SA" sz="3600" b="1" dirty="0" smtClean="0">
                <a:latin typeface="Arial Unicode MS" pitchFamily="34" charset="-128"/>
                <a:ea typeface="Arial Unicode MS" pitchFamily="34" charset="-128"/>
                <a:cs typeface="DecoType Naskh" pitchFamily="2" charset="-78"/>
              </a:rPr>
              <a:t>أكد أحد علماء النفس وهو العالم </a:t>
            </a:r>
            <a:r>
              <a:rPr lang="ar-SA" sz="3600" b="1" dirty="0" smtClean="0">
                <a:solidFill>
                  <a:srgbClr val="C00000"/>
                </a:solidFill>
                <a:latin typeface="Arial Unicode MS" pitchFamily="34" charset="-128"/>
                <a:ea typeface="Arial Unicode MS" pitchFamily="34" charset="-128"/>
                <a:cs typeface="DecoType Naskh" pitchFamily="2" charset="-78"/>
              </a:rPr>
              <a:t>سيوارد (</a:t>
            </a:r>
            <a:r>
              <a:rPr lang="en-US" sz="3600" b="1" dirty="0" smtClean="0">
                <a:solidFill>
                  <a:srgbClr val="C00000"/>
                </a:solidFill>
                <a:latin typeface="Arial Unicode MS" pitchFamily="34" charset="-128"/>
                <a:ea typeface="Arial Unicode MS" pitchFamily="34" charset="-128"/>
                <a:cs typeface="DecoType Naskh" pitchFamily="2" charset="-78"/>
              </a:rPr>
              <a:t>Seward</a:t>
            </a:r>
            <a:r>
              <a:rPr lang="ar-SA" sz="3600" b="1" dirty="0" smtClean="0">
                <a:solidFill>
                  <a:srgbClr val="C00000"/>
                </a:solidFill>
                <a:latin typeface="Arial Unicode MS" pitchFamily="34" charset="-128"/>
                <a:ea typeface="Arial Unicode MS" pitchFamily="34" charset="-128"/>
                <a:cs typeface="DecoType Naskh" pitchFamily="2" charset="-78"/>
              </a:rPr>
              <a:t>) </a:t>
            </a:r>
            <a:r>
              <a:rPr lang="ar-SA" sz="3600" b="1" dirty="0" smtClean="0">
                <a:latin typeface="Arial Unicode MS" pitchFamily="34" charset="-128"/>
                <a:ea typeface="Arial Unicode MS" pitchFamily="34" charset="-128"/>
                <a:cs typeface="DecoType Naskh" pitchFamily="2" charset="-78"/>
              </a:rPr>
              <a:t>على  أهمية التقمص في التعليم الإجتماعي حيث يتقمص الطفل خلال تنشئته الإجتماعية دور الكبار في سلوكهم الإجتماعي، وتعد عملية التقمص من أهم العمليات التي تعتمد عليها التنشئة الإجتماعية في إكتساب الطفل قيمه الإجتماعية وخاصة قيم والديه.</a:t>
            </a: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9144000"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(جـ): التقليد</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11560" y="1628800"/>
            <a:ext cx="8424936" cy="4497363"/>
          </a:xfrm>
        </p:spPr>
        <p:style>
          <a:lnRef idx="2">
            <a:schemeClr val="accent1"/>
          </a:lnRef>
          <a:fillRef idx="1">
            <a:schemeClr val="lt1"/>
          </a:fillRef>
          <a:effectRef idx="0">
            <a:schemeClr val="accent1"/>
          </a:effectRef>
          <a:fontRef idx="minor">
            <a:schemeClr val="dk1"/>
          </a:fontRef>
        </p:style>
        <p:txBody>
          <a:bodyPr>
            <a:normAutofit/>
          </a:bodyPr>
          <a:lstStyle/>
          <a:p>
            <a:pPr algn="just">
              <a:buFont typeface="Arial" charset="0"/>
              <a:buChar char="•"/>
            </a:pPr>
            <a:r>
              <a:rPr lang="ar-SA" sz="3600" b="1" dirty="0" smtClean="0">
                <a:solidFill>
                  <a:schemeClr val="tx1"/>
                </a:solidFill>
                <a:latin typeface="Arial Unicode MS" pitchFamily="34" charset="-128"/>
                <a:ea typeface="Arial Unicode MS" pitchFamily="34" charset="-128"/>
                <a:cs typeface="DecoType Naskh" pitchFamily="2" charset="-78"/>
              </a:rPr>
              <a:t>هو أساس السلوك الإجتماعي إذ يعتبره </a:t>
            </a:r>
            <a:r>
              <a:rPr lang="ar-SA" sz="3600" b="1" dirty="0" smtClean="0">
                <a:solidFill>
                  <a:srgbClr val="C00000"/>
                </a:solidFill>
                <a:latin typeface="Arial Unicode MS" pitchFamily="34" charset="-128"/>
                <a:ea typeface="Arial Unicode MS" pitchFamily="34" charset="-128"/>
                <a:cs typeface="DecoType Naskh" pitchFamily="2" charset="-78"/>
              </a:rPr>
              <a:t>ميلر و دولارد (</a:t>
            </a:r>
            <a:r>
              <a:rPr lang="en-US" sz="3600" b="1" dirty="0" smtClean="0">
                <a:solidFill>
                  <a:srgbClr val="C00000"/>
                </a:solidFill>
                <a:latin typeface="Arial Unicode MS" pitchFamily="34" charset="-128"/>
                <a:ea typeface="Arial Unicode MS" pitchFamily="34" charset="-128"/>
                <a:cs typeface="DecoType Naskh" pitchFamily="2" charset="-78"/>
              </a:rPr>
              <a:t>Miller &amp; Dollard</a:t>
            </a:r>
            <a:r>
              <a:rPr lang="ar-SA" sz="3600" b="1" dirty="0" smtClean="0">
                <a:solidFill>
                  <a:srgbClr val="C00000"/>
                </a:solidFill>
                <a:latin typeface="Arial Unicode MS" pitchFamily="34" charset="-128"/>
                <a:ea typeface="Arial Unicode MS" pitchFamily="34" charset="-128"/>
                <a:cs typeface="DecoType Naskh" pitchFamily="2" charset="-78"/>
              </a:rPr>
              <a:t>)</a:t>
            </a:r>
            <a:r>
              <a:rPr lang="ar-SA" sz="3600" b="1" dirty="0" smtClean="0">
                <a:solidFill>
                  <a:schemeClr val="tx1"/>
                </a:solidFill>
                <a:latin typeface="Arial Unicode MS" pitchFamily="34" charset="-128"/>
                <a:ea typeface="Arial Unicode MS" pitchFamily="34" charset="-128"/>
                <a:cs typeface="DecoType Naskh" pitchFamily="2" charset="-78"/>
              </a:rPr>
              <a:t> نمط إستجابات متعلمة، حيث أن الطفل في سعيه لحفض دوافعه، وإشباع حاجاته يقلد الآخرين، والسلوك التقليدي عندهما نوعان:</a:t>
            </a:r>
          </a:p>
          <a:p>
            <a:pPr algn="just">
              <a:lnSpc>
                <a:spcPct val="150000"/>
              </a:lnSpc>
              <a:buFontTx/>
              <a:buChar char="-"/>
            </a:pPr>
            <a:r>
              <a:rPr lang="ar-SA" sz="3600" b="1" dirty="0" smtClean="0">
                <a:solidFill>
                  <a:schemeClr val="tx1"/>
                </a:solidFill>
                <a:latin typeface="Arial Unicode MS" pitchFamily="34" charset="-128"/>
                <a:ea typeface="Arial Unicode MS" pitchFamily="34" charset="-128"/>
                <a:cs typeface="DecoType Naskh" pitchFamily="2" charset="-78"/>
              </a:rPr>
              <a:t>التقليد المتعمد المتكافئ.</a:t>
            </a:r>
          </a:p>
          <a:p>
            <a:pPr algn="just">
              <a:lnSpc>
                <a:spcPct val="150000"/>
              </a:lnSpc>
              <a:buFontTx/>
              <a:buChar char="-"/>
            </a:pPr>
            <a:r>
              <a:rPr lang="ar-SA" sz="3600" b="1" dirty="0" smtClean="0">
                <a:solidFill>
                  <a:schemeClr val="tx1"/>
                </a:solidFill>
                <a:latin typeface="Arial Unicode MS" pitchFamily="34" charset="-128"/>
                <a:ea typeface="Arial Unicode MS" pitchFamily="34" charset="-128"/>
                <a:cs typeface="DecoType Naskh" pitchFamily="2" charset="-78"/>
              </a:rPr>
              <a:t>التقليد الناسخ.</a:t>
            </a:r>
            <a:endParaRPr lang="en-US" sz="3600" b="1" dirty="0">
              <a:solidFill>
                <a:schemeClr val="tx1"/>
              </a:solidFill>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1508551203"/>
              </p:ext>
            </p:extLst>
          </p:nvPr>
        </p:nvGraphicFramePr>
        <p:xfrm>
          <a:off x="251520" y="0"/>
          <a:ext cx="8686800" cy="6741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484784"/>
            <a:ext cx="8136904" cy="4709120"/>
          </a:xfrm>
        </p:spPr>
        <p:txBody>
          <a:bodyPr>
            <a:normAutofit/>
          </a:bodyPr>
          <a:lstStyle/>
          <a:p>
            <a:pPr algn="just">
              <a:buNone/>
            </a:pPr>
            <a:r>
              <a:rPr lang="ar-SA" sz="4000" b="1" dirty="0" smtClean="0">
                <a:latin typeface="Arial Unicode MS" pitchFamily="34" charset="-128"/>
                <a:ea typeface="Arial Unicode MS" pitchFamily="34" charset="-128"/>
                <a:cs typeface="DecoType Naskh" pitchFamily="2" charset="-78"/>
              </a:rPr>
              <a:t>- ومما سبق يتضح لنا أن التعليم يلعب دوراً مهماً في التنشئة الاجتماعية، غير أن التنشئة الاجتماعية أعم وأشمل من مجرد التعليم لأنها حصيلة عمليات متعددة ، وقد تكون عملية التعلم الاجتماعي لأنماط السلوك الاجتماعي أهم تلك العمليات، حيث يكتسب منها الطفل عادات وتقاليد وقيم مجتمعه حتى يتفهمه وإدراكه للعالم الخارجي المحيط به، ويفسر خبراته في إطار ذلك الإدراك .</a:t>
            </a:r>
          </a:p>
        </p:txBody>
      </p:sp>
      <p:sp>
        <p:nvSpPr>
          <p:cNvPr id="5" name="Rectangle 4"/>
          <p:cNvSpPr/>
          <p:nvPr/>
        </p:nvSpPr>
        <p:spPr>
          <a:xfrm>
            <a:off x="36512"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247544539"/>
      </p:ext>
    </p:extLst>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484784"/>
            <a:ext cx="8136904" cy="4709120"/>
          </a:xfrm>
        </p:spPr>
        <p:txBody>
          <a:bodyPr>
            <a:normAutofit/>
          </a:bodyPr>
          <a:lstStyle/>
          <a:p>
            <a:pPr algn="just">
              <a:buNone/>
            </a:pPr>
            <a:r>
              <a:rPr lang="ar-SA" sz="3600" b="1" dirty="0" smtClean="0">
                <a:latin typeface="Arial Unicode MS" pitchFamily="34" charset="-128"/>
                <a:ea typeface="Arial Unicode MS" pitchFamily="34" charset="-128"/>
                <a:cs typeface="DecoType Naskh" pitchFamily="2" charset="-78"/>
              </a:rPr>
              <a:t>ويرى أصحاب هذا الإتجاه أن التنشئة الإجتماعية هي العملية التي تتناول الكائن الإنساني البيولوجي لتحوله إلى كائن إجتماعي:</a:t>
            </a:r>
          </a:p>
          <a:p>
            <a:pPr algn="just">
              <a:buNone/>
            </a:pPr>
            <a:r>
              <a:rPr lang="ar-SA" sz="3600" b="1" dirty="0" smtClean="0">
                <a:latin typeface="Arial Unicode MS" pitchFamily="34" charset="-128"/>
                <a:ea typeface="Arial Unicode MS" pitchFamily="34" charset="-128"/>
                <a:cs typeface="DecoType Naskh" pitchFamily="2" charset="-78"/>
              </a:rPr>
              <a:t> ومن أصحاب هذا الاتجاه : </a:t>
            </a:r>
          </a:p>
          <a:p>
            <a:pPr algn="just">
              <a:buNone/>
            </a:pPr>
            <a:r>
              <a:rPr lang="ar-SA" sz="3600" b="1" dirty="0" smtClean="0">
                <a:latin typeface="Arial Unicode MS" pitchFamily="34" charset="-128"/>
                <a:ea typeface="Arial Unicode MS" pitchFamily="34" charset="-128"/>
                <a:cs typeface="DecoType Naskh" pitchFamily="2" charset="-78"/>
              </a:rPr>
              <a:t>- يرى </a:t>
            </a:r>
            <a:r>
              <a:rPr lang="ar-SA" sz="4000" b="1" dirty="0" smtClean="0">
                <a:solidFill>
                  <a:srgbClr val="C00000"/>
                </a:solidFill>
                <a:latin typeface="Arial Unicode MS" pitchFamily="34" charset="-128"/>
                <a:ea typeface="Arial Unicode MS" pitchFamily="34" charset="-128"/>
                <a:cs typeface="DecoType Naskh" pitchFamily="2" charset="-78"/>
              </a:rPr>
              <a:t>فؤاد البهي : </a:t>
            </a:r>
            <a:r>
              <a:rPr lang="ar-SA" sz="3600" b="1" dirty="0" smtClean="0">
                <a:latin typeface="Arial Unicode MS" pitchFamily="34" charset="-128"/>
                <a:ea typeface="Arial Unicode MS" pitchFamily="34" charset="-128"/>
                <a:cs typeface="DecoType Naskh" pitchFamily="2" charset="-78"/>
              </a:rPr>
              <a:t>أن التنشئة الإجتماعية في معناها الخاص هي نتاج العمليات التي يتحول بها الفرد من مجرد كائن عضوي إلى شخص اجتماعي، وتمتد لتشمل على كل ما يحدث للفرد حتى يتوافق بسلوكه مع معايير الجماعة التي ينضم لها ولأسلوب حياتها. </a:t>
            </a:r>
          </a:p>
        </p:txBody>
      </p:sp>
      <p:sp>
        <p:nvSpPr>
          <p:cNvPr id="5" name="Rectangle 4"/>
          <p:cNvSpPr/>
          <p:nvPr/>
        </p:nvSpPr>
        <p:spPr>
          <a:xfrm>
            <a:off x="36512"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التنشئة الإجتماعية كعملية تحويل الكائن البيولوجي إلى كائن إجتماعي</a:t>
            </a:r>
            <a:endParaRPr lang="ar-SA" sz="2800" dirty="0"/>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457200" y="116632"/>
            <a:ext cx="7643192" cy="1143000"/>
          </a:xfrm>
        </p:spPr>
        <p:txBody>
          <a:bodyPr>
            <a:normAutofit/>
          </a:bodyPr>
          <a:lstStyle/>
          <a:p>
            <a:endParaRPr lang="ar-SA" sz="3200" dirty="0">
              <a:solidFill>
                <a:schemeClr val="bg1"/>
              </a:solidFill>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sz="quarter" idx="13"/>
          </p:nvPr>
        </p:nvSpPr>
        <p:spPr>
          <a:xfrm>
            <a:off x="827584" y="1285860"/>
            <a:ext cx="8136904" cy="4908044"/>
          </a:xfrm>
        </p:spPr>
        <p:txBody>
          <a:bodyPr>
            <a:noAutofit/>
          </a:bodyPr>
          <a:lstStyle/>
          <a:p>
            <a:pPr algn="just">
              <a:buFontTx/>
              <a:buChar char="-"/>
            </a:pPr>
            <a:r>
              <a:rPr lang="ar-SA" sz="3200" b="1" dirty="0" smtClean="0">
                <a:latin typeface="Arial Unicode MS" pitchFamily="34" charset="-128"/>
                <a:ea typeface="Arial Unicode MS" pitchFamily="34" charset="-128"/>
                <a:cs typeface="DecoType Naskh" pitchFamily="2" charset="-78"/>
              </a:rPr>
              <a:t>كما يرى </a:t>
            </a:r>
            <a:r>
              <a:rPr lang="ar-SA" sz="4800" b="1" dirty="0" smtClean="0">
                <a:solidFill>
                  <a:srgbClr val="C00000"/>
                </a:solidFill>
                <a:latin typeface="Arial Unicode MS" pitchFamily="34" charset="-128"/>
                <a:ea typeface="Arial Unicode MS" pitchFamily="34" charset="-128"/>
                <a:cs typeface="DecoType Naskh" pitchFamily="2" charset="-78"/>
              </a:rPr>
              <a:t>سيد عثمان: </a:t>
            </a:r>
            <a:r>
              <a:rPr lang="ar-SA" sz="3200" b="1" dirty="0" smtClean="0">
                <a:latin typeface="Arial Unicode MS" pitchFamily="34" charset="-128"/>
                <a:ea typeface="Arial Unicode MS" pitchFamily="34" charset="-128"/>
                <a:cs typeface="DecoType Naskh" pitchFamily="2" charset="-78"/>
              </a:rPr>
              <a:t>أن الكائن الإنساني الذي يبقى زمناً معلوماً في رحم الأم البيولوجي يخرج ليتلقفه (رحم الجماعة) زمناً أطول حيث يتناوله بالتشكيل والتطوير الإجتماعي مثلما فعل به الرحم البيولوجي في تشكليه وتطويره العضوي.</a:t>
            </a:r>
          </a:p>
          <a:p>
            <a:pPr algn="just">
              <a:buFontTx/>
              <a:buChar char="-"/>
            </a:pPr>
            <a:endParaRPr lang="ar-SA" sz="3200" b="1" dirty="0" smtClean="0">
              <a:latin typeface="Arial Unicode MS" pitchFamily="34" charset="-128"/>
              <a:ea typeface="Arial Unicode MS" pitchFamily="34" charset="-128"/>
              <a:cs typeface="DecoType Naskh" pitchFamily="2" charset="-78"/>
            </a:endParaRPr>
          </a:p>
          <a:p>
            <a:pPr algn="just">
              <a:buFontTx/>
              <a:buChar char="-"/>
            </a:pPr>
            <a:r>
              <a:rPr lang="ar-SA" sz="3200" b="1" dirty="0" smtClean="0">
                <a:latin typeface="Arial Unicode MS" pitchFamily="34" charset="-128"/>
                <a:ea typeface="Arial Unicode MS" pitchFamily="34" charset="-128"/>
                <a:cs typeface="DecoType Naskh" pitchFamily="2" charset="-78"/>
              </a:rPr>
              <a:t>أما </a:t>
            </a:r>
            <a:r>
              <a:rPr lang="ar-SA" sz="3200" b="1" dirty="0" smtClean="0">
                <a:solidFill>
                  <a:srgbClr val="C00000"/>
                </a:solidFill>
                <a:latin typeface="Arial Unicode MS" pitchFamily="34" charset="-128"/>
                <a:ea typeface="Arial Unicode MS" pitchFamily="34" charset="-128"/>
                <a:cs typeface="DecoType Naskh" pitchFamily="2" charset="-78"/>
              </a:rPr>
              <a:t>فوزية دياب: </a:t>
            </a:r>
            <a:r>
              <a:rPr lang="ar-SA" sz="3200" b="1" dirty="0" smtClean="0">
                <a:latin typeface="Arial Unicode MS" pitchFamily="34" charset="-128"/>
                <a:ea typeface="Arial Unicode MS" pitchFamily="34" charset="-128"/>
                <a:cs typeface="DecoType Naskh" pitchFamily="2" charset="-78"/>
              </a:rPr>
              <a:t>فترى أن التنشئة الإجتماعية عملية تحويل الفرد من كائن عضوي حيواني السلوك إلى شخص آدمي بشري التصرف في محيط أفراد آخرين من البشر يتفاعل بعضهم مع بعض ويتعاملون على أسس مشتركة من القيم التي تبلور أسلوبهم في الحياة.</a:t>
            </a:r>
            <a:endParaRPr lang="ar-SA" sz="3200" b="1" dirty="0">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3568" y="6381328"/>
            <a:ext cx="8460432"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Content Placeholder 2"/>
          <p:cNvSpPr>
            <a:spLocks noGrp="1"/>
          </p:cNvSpPr>
          <p:nvPr>
            <p:ph sz="quarter" idx="13"/>
          </p:nvPr>
        </p:nvSpPr>
        <p:spPr>
          <a:xfrm>
            <a:off x="827584" y="1285860"/>
            <a:ext cx="8136904" cy="4908044"/>
          </a:xfrm>
        </p:spPr>
        <p:txBody>
          <a:bodyPr>
            <a:normAutofit/>
          </a:bodyPr>
          <a:lstStyle/>
          <a:p>
            <a:pPr algn="just">
              <a:lnSpc>
                <a:spcPct val="150000"/>
              </a:lnSpc>
              <a:buNone/>
            </a:pPr>
            <a:r>
              <a:rPr lang="ar-SA" sz="3200" b="1" dirty="0" smtClean="0">
                <a:latin typeface="Arial Unicode MS" pitchFamily="34" charset="-128"/>
                <a:ea typeface="Arial Unicode MS" pitchFamily="34" charset="-128"/>
                <a:cs typeface="DecoType Naskh" pitchFamily="2" charset="-78"/>
              </a:rPr>
              <a:t>   ويتضح من خلال المفاهيم التي عرضت لبعض العلماء الذين تناولوا مفهوم التنشئة الاجتماعية كعملية تحويل الكائن البيولوجي إلى كائن اجتماعي من خلال عاملين:</a:t>
            </a:r>
          </a:p>
          <a:p>
            <a:pPr algn="just">
              <a:lnSpc>
                <a:spcPct val="150000"/>
              </a:lnSpc>
              <a:buNone/>
            </a:pPr>
            <a:r>
              <a:rPr lang="ar-SA" sz="3200" b="1" dirty="0" smtClean="0">
                <a:latin typeface="Arial Unicode MS" pitchFamily="34" charset="-128"/>
                <a:ea typeface="Arial Unicode MS" pitchFamily="34" charset="-128"/>
                <a:cs typeface="DecoType Naskh" pitchFamily="2" charset="-78"/>
              </a:rPr>
              <a:t>(أ)  مساعدة الطفل النامي على اكتساب السلوك الإجتماعي.</a:t>
            </a:r>
          </a:p>
          <a:p>
            <a:pPr algn="just">
              <a:lnSpc>
                <a:spcPct val="150000"/>
              </a:lnSpc>
              <a:buNone/>
            </a:pPr>
            <a:r>
              <a:rPr lang="ar-SA" sz="3200" b="1" dirty="0" smtClean="0">
                <a:latin typeface="Arial Unicode MS" pitchFamily="34" charset="-128"/>
                <a:ea typeface="Arial Unicode MS" pitchFamily="34" charset="-128"/>
                <a:cs typeface="DecoType Naskh" pitchFamily="2" charset="-78"/>
              </a:rPr>
              <a:t>(ب) السمو بالحاجات الفيسيولوجية إلى الاجتماعية (الحاجات الإنسانية).</a:t>
            </a:r>
          </a:p>
          <a:p>
            <a:pPr algn="just">
              <a:lnSpc>
                <a:spcPct val="150000"/>
              </a:lnSpc>
              <a:buNone/>
            </a:pPr>
            <a:endParaRPr lang="ar-SA" sz="4000" dirty="0">
              <a:latin typeface="Arial Unicode MS" pitchFamily="34" charset="-128"/>
              <a:ea typeface="Arial Unicode MS" pitchFamily="34" charset="-128"/>
              <a:cs typeface="Arial Unicode MS" pitchFamily="34" charset="-128"/>
            </a:endParaRPr>
          </a:p>
        </p:txBody>
      </p:sp>
      <p:sp>
        <p:nvSpPr>
          <p:cNvPr id="5" name="Rectangle 4"/>
          <p:cNvSpPr/>
          <p:nvPr/>
        </p:nvSpPr>
        <p:spPr>
          <a:xfrm>
            <a:off x="0" y="0"/>
            <a:ext cx="9144000"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rot="16200000">
            <a:off x="-3087216" y="3087216"/>
            <a:ext cx="6858000" cy="683568"/>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 )</a:t>
            </a:r>
            <a:endPar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9144000" cy="1259632"/>
          </a:xfrm>
        </p:spPr>
        <p:txBody>
          <a:bodyPr>
            <a:normAutofit fontScale="90000"/>
          </a:bodyPr>
          <a:lstStyle/>
          <a:p>
            <a:pPr marL="0" indent="0" algn="ctr">
              <a:buNone/>
            </a:pPr>
            <a:r>
              <a:rPr lang="ar-SA" sz="2800" dirty="0" smtClean="0">
                <a:latin typeface="Arial Unicode MS" pitchFamily="34" charset="-128"/>
                <a:ea typeface="Arial Unicode MS" pitchFamily="34" charset="-128"/>
                <a:cs typeface="Arial Unicode MS" pitchFamily="34" charset="-128"/>
              </a:rPr>
              <a:t>        </a:t>
            </a:r>
            <a:r>
              <a:rPr lang="ar-SA" sz="49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مساعدة الطفل النامي على اكتساب السلوك الإجتماعي</a:t>
            </a:r>
            <a:endParaRPr lang="ar-SA" sz="49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83568" y="1340768"/>
            <a:ext cx="8352928" cy="4968552"/>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الوليد البشري أكثر الكائنات الحيوانية عجزاً أو أشدها ضعفاً عند ولادته ، هذا إذا نظرنا إلى قدراته الفعلية على مواجهة الحياة.</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يقابل هذا العجز وهذا الضعف حساسية هائلة للمؤثرات الخارجية ومرونة كبيرة تمكنه من إكتساب أنماط سلوكية متعددة متباينة وذلك من خلال المواقف العديدة وخبرات الحياة المتنوعة التي يمر بها.</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تساعد هذه المؤثرات البيئية الخارجية ذلك الوليد على التفاعل الإجتماعي الذي يشكل في الحقيقة تفاعلاً بين العوامل البيولوجية والإجتماعية التي تشكل شخصية الإنسان.</a:t>
            </a: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Content Placeholder 7"/>
          <p:cNvSpPr>
            <a:spLocks noGrp="1"/>
          </p:cNvSpPr>
          <p:nvPr>
            <p:ph sz="quarter" idx="13"/>
          </p:nvPr>
        </p:nvSpPr>
        <p:spPr>
          <a:xfrm>
            <a:off x="611560" y="1556792"/>
            <a:ext cx="8424936" cy="4752528"/>
          </a:xfrm>
          <a:gradFill>
            <a:gsLst>
              <a:gs pos="0">
                <a:srgbClr val="5E9EFF"/>
              </a:gs>
              <a:gs pos="39999">
                <a:srgbClr val="85C2FF"/>
              </a:gs>
              <a:gs pos="70000">
                <a:srgbClr val="C4D6EB"/>
              </a:gs>
              <a:gs pos="100000">
                <a:srgbClr val="FFEBFA"/>
              </a:gs>
            </a:gsLst>
            <a:lin ang="16200000" scaled="0"/>
          </a:gradFill>
        </p:spPr>
        <p:txBody>
          <a:bodyPr>
            <a:normAutofit/>
          </a:bodyPr>
          <a:lstStyle/>
          <a:p>
            <a:pPr algn="just">
              <a:lnSpc>
                <a:spcPct val="150000"/>
              </a:lnSpc>
              <a:buFont typeface="Wingdings" pitchFamily="2" charset="2"/>
              <a:buChar char="§"/>
            </a:pPr>
            <a:r>
              <a:rPr lang="ar-SA" sz="3600" b="1" dirty="0" smtClean="0">
                <a:latin typeface="Arial Unicode MS" pitchFamily="34" charset="-128"/>
                <a:ea typeface="Arial Unicode MS" pitchFamily="34" charset="-128"/>
                <a:cs typeface="DecoType Naskh" pitchFamily="2" charset="-78"/>
              </a:rPr>
              <a:t>فبدون الفرد البيولوجي لا يمكن أن يكون هناك سلوك، ولا يمكن أن يتصف هذا السلوك بالصفة الإجتماعية دون وجود أشخاص آخرين يتفاعل معهم هذا الفرد البيولوجي، والحقيقة الهامة في التفاعل الإجتماعي، أن الإنسان حيوان إجتماعي يعتمد على غيره من الأفراد الآخرين في ناحيتين:</a:t>
            </a:r>
          </a:p>
          <a:p>
            <a:pPr algn="just">
              <a:buNone/>
            </a:pP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44"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الناحية</a:t>
            </a:r>
            <a:r>
              <a:rPr lang="ar-SA" sz="66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الأولى</a:t>
            </a: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827584" y="1412776"/>
            <a:ext cx="8157592" cy="4752528"/>
          </a:xfrm>
        </p:spPr>
        <p:txBody>
          <a:bodyPr>
            <a:normAutofit/>
          </a:bodyPr>
          <a:lstStyle/>
          <a:p>
            <a:pPr algn="just">
              <a:lnSpc>
                <a:spcPct val="150000"/>
              </a:lnSpc>
              <a:buNone/>
            </a:pPr>
            <a:r>
              <a:rPr lang="ar-SA" sz="4400" b="1" dirty="0" smtClean="0">
                <a:latin typeface="Arial Unicode MS" pitchFamily="34" charset="-128"/>
                <a:ea typeface="Arial Unicode MS" pitchFamily="34" charset="-128"/>
                <a:cs typeface="DecoType Naskh" pitchFamily="2" charset="-78"/>
              </a:rPr>
              <a:t>- أن نموه الجسمي واستمرار هذا النمو يعتمدان على مساعدة الآخرين له وعنايتهم به .. فالطفل الإنساني يستمر إعتماده على الغير لمدة طويلة بعد ولادته وبدون هذه العناية لا تقدر له الحياة.</a:t>
            </a:r>
            <a:endParaRPr lang="en-US" sz="44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779912" cy="126876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087216" y="3087216"/>
            <a:ext cx="6858000" cy="683568"/>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779912" y="0"/>
            <a:ext cx="536408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الناحية الثانية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683568" y="6309320"/>
            <a:ext cx="8460432" cy="54868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Content Placeholder 8"/>
          <p:cNvSpPr>
            <a:spLocks noGrp="1"/>
          </p:cNvSpPr>
          <p:nvPr>
            <p:ph sz="quarter" idx="13"/>
          </p:nvPr>
        </p:nvSpPr>
        <p:spPr>
          <a:xfrm>
            <a:off x="827584" y="1412776"/>
            <a:ext cx="8157592" cy="4752528"/>
          </a:xfrm>
        </p:spPr>
        <p:txBody>
          <a:bodyPr>
            <a:normAutofit lnSpcReduction="10000"/>
          </a:bodyPr>
          <a:lstStyle/>
          <a:p>
            <a:pPr algn="just">
              <a:lnSpc>
                <a:spcPct val="150000"/>
              </a:lnSpc>
              <a:buNone/>
            </a:pPr>
            <a:r>
              <a:rPr lang="ar-SA" sz="3600" b="1" dirty="0" smtClean="0">
                <a:latin typeface="Arial Unicode MS" pitchFamily="34" charset="-128"/>
                <a:ea typeface="Arial Unicode MS" pitchFamily="34" charset="-128"/>
                <a:cs typeface="DecoType Naskh" pitchFamily="2" charset="-78"/>
              </a:rPr>
              <a:t>هي أن الأفراد الإنسانيين يعتمدون على الآخرين في تنمية تلك الصفات التي تجعل منهم أفراداً إنسانيين .. وذلك من خلال التعامل والتفاعل مع أفراد البيئة، ذلك التفاعل الذي يؤدي إلى إستمرار وجوده واكتسابه الصفات الإنسانية التي تميزه دون سائر الحيوانات، وإلا انعدمت أهم المكتسبات الإنسانية التي تميز الإنسان عن الحيوان في مجتمع ما</a:t>
            </a:r>
            <a:r>
              <a:rPr lang="en-US" sz="3600" b="1" dirty="0" smtClean="0">
                <a:latin typeface="Arial Unicode MS" pitchFamily="34" charset="-128"/>
                <a:ea typeface="Arial Unicode MS" pitchFamily="34" charset="-128"/>
                <a:cs typeface="DecoType Naskh" pitchFamily="2" charset="-78"/>
              </a:rPr>
              <a:t>.</a:t>
            </a:r>
            <a:endParaRPr lang="en-US" sz="36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Content Placeholder 7"/>
          <p:cNvSpPr>
            <a:spLocks noGrp="1"/>
          </p:cNvSpPr>
          <p:nvPr>
            <p:ph sz="quarter" idx="13"/>
          </p:nvPr>
        </p:nvSpPr>
        <p:spPr>
          <a:xfrm>
            <a:off x="611560" y="1340768"/>
            <a:ext cx="8424936" cy="4968552"/>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 typeface="Wingdings" pitchFamily="2" charset="2"/>
              <a:buChar char="§"/>
            </a:pPr>
            <a:r>
              <a:rPr lang="ar-SA" sz="3200" b="1" dirty="0" smtClean="0">
                <a:latin typeface="Arial Unicode MS" pitchFamily="34" charset="-128"/>
                <a:ea typeface="Arial Unicode MS" pitchFamily="34" charset="-128"/>
                <a:cs typeface="DecoType Naskh" pitchFamily="2" charset="-78"/>
              </a:rPr>
              <a:t>ويتضح ذلك من خلال اكتساب الطفل للعوامل الثقافية والإجتماعية التي تساعد على اكتساب السلوك الإجتماعي في مجتمعه البشري .. ولعل ذلك يبرز لنا تلك الجهود التي بذلها كثير من علماء النفس لتقديم الرعاية الإجتماعية للأطفال المحرومين إجتماعياً من الحياة البشرية الإنسانية.</a:t>
            </a:r>
          </a:p>
          <a:p>
            <a:pPr algn="just">
              <a:buNone/>
            </a:pPr>
            <a:r>
              <a:rPr lang="ar-SA" sz="3200" b="1" dirty="0" smtClean="0">
                <a:solidFill>
                  <a:srgbClr val="C00000"/>
                </a:solidFill>
                <a:latin typeface="Arial Unicode MS" pitchFamily="34" charset="-128"/>
                <a:ea typeface="Arial Unicode MS" pitchFamily="34" charset="-128"/>
                <a:cs typeface="DecoType Naskh" pitchFamily="2" charset="-78"/>
              </a:rPr>
              <a:t>ومن الأمثلة على ذلك:</a:t>
            </a:r>
          </a:p>
          <a:p>
            <a:pPr algn="just">
              <a:buNone/>
            </a:pPr>
            <a:r>
              <a:rPr lang="ar-SA" sz="3200" b="1" dirty="0" smtClean="0">
                <a:latin typeface="Arial Unicode MS" pitchFamily="34" charset="-128"/>
                <a:ea typeface="Arial Unicode MS" pitchFamily="34" charset="-128"/>
                <a:cs typeface="DecoType Naskh" pitchFamily="2" charset="-78"/>
              </a:rPr>
              <a:t>- المحاولة التي بذلها </a:t>
            </a:r>
            <a:r>
              <a:rPr lang="ar-SA" sz="3200" b="1" dirty="0" smtClean="0">
                <a:solidFill>
                  <a:srgbClr val="C00000"/>
                </a:solidFill>
                <a:latin typeface="Arial Unicode MS" pitchFamily="34" charset="-128"/>
                <a:ea typeface="Arial Unicode MS" pitchFamily="34" charset="-128"/>
                <a:cs typeface="DecoType Naskh" pitchFamily="2" charset="-78"/>
              </a:rPr>
              <a:t>إتارد (</a:t>
            </a:r>
            <a:r>
              <a:rPr lang="en-US" sz="3200" b="1" dirty="0" smtClean="0">
                <a:solidFill>
                  <a:srgbClr val="C00000"/>
                </a:solidFill>
                <a:latin typeface="Arial Unicode MS" pitchFamily="34" charset="-128"/>
                <a:ea typeface="Arial Unicode MS" pitchFamily="34" charset="-128"/>
                <a:cs typeface="DecoType Naskh" pitchFamily="2" charset="-78"/>
              </a:rPr>
              <a:t>Itard</a:t>
            </a:r>
            <a:r>
              <a:rPr lang="ar-SA" sz="3200" b="1" dirty="0" smtClean="0">
                <a:solidFill>
                  <a:srgbClr val="C00000"/>
                </a:solidFill>
                <a:latin typeface="Arial Unicode MS" pitchFamily="34" charset="-128"/>
                <a:ea typeface="Arial Unicode MS" pitchFamily="34" charset="-128"/>
                <a:cs typeface="DecoType Naskh" pitchFamily="2" charset="-78"/>
              </a:rPr>
              <a:t>) </a:t>
            </a:r>
            <a:r>
              <a:rPr lang="ar-SA" sz="3200" b="1" dirty="0" smtClean="0">
                <a:latin typeface="Arial Unicode MS" pitchFamily="34" charset="-128"/>
                <a:ea typeface="Arial Unicode MS" pitchFamily="34" charset="-128"/>
                <a:cs typeface="DecoType Naskh" pitchFamily="2" charset="-78"/>
              </a:rPr>
              <a:t>الذي بذل جهداً من أجل تعليم الطفل الغبي (فيكتور) الذي وجد ضالاً في غابة (أفيرون) فوضع له برنامجاً للرعاية والتعليم، ولكنه لم يتمكن من جعل الطفل يعيش الحياة الإنسانية البشرية الطبيعية لحرمانه منها في سنوات طفولته الأولى.</a:t>
            </a:r>
            <a:endParaRPr lang="en-US" sz="32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Content Placeholder 7"/>
          <p:cNvSpPr>
            <a:spLocks noGrp="1"/>
          </p:cNvSpPr>
          <p:nvPr>
            <p:ph sz="quarter" idx="13"/>
          </p:nvPr>
        </p:nvSpPr>
        <p:spPr>
          <a:xfrm>
            <a:off x="611560" y="1340768"/>
            <a:ext cx="8424936" cy="5112568"/>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Tx/>
              <a:buChar char="-"/>
            </a:pPr>
            <a:r>
              <a:rPr lang="ar-SA" sz="3200" b="1" dirty="0" smtClean="0">
                <a:latin typeface="Arial Unicode MS" pitchFamily="34" charset="-128"/>
                <a:ea typeface="Arial Unicode MS" pitchFamily="34" charset="-128"/>
                <a:cs typeface="DecoType Naskh" pitchFamily="2" charset="-78"/>
              </a:rPr>
              <a:t>محاولة </a:t>
            </a:r>
            <a:r>
              <a:rPr lang="ar-SA" sz="3200" b="1" dirty="0" smtClean="0">
                <a:solidFill>
                  <a:srgbClr val="C00000"/>
                </a:solidFill>
                <a:latin typeface="Arial Unicode MS" pitchFamily="34" charset="-128"/>
                <a:ea typeface="Arial Unicode MS" pitchFamily="34" charset="-128"/>
                <a:cs typeface="DecoType Naskh" pitchFamily="2" charset="-78"/>
              </a:rPr>
              <a:t>(أرنولد جنزل) </a:t>
            </a:r>
            <a:r>
              <a:rPr lang="ar-SA" sz="3200" b="1" dirty="0" smtClean="0">
                <a:latin typeface="Arial Unicode MS" pitchFamily="34" charset="-128"/>
                <a:ea typeface="Arial Unicode MS" pitchFamily="34" charset="-128"/>
                <a:cs typeface="DecoType Naskh" pitchFamily="2" charset="-78"/>
              </a:rPr>
              <a:t>عام 1941 التي وصف فيها التغيرات التي ظهرت على أحد الأطفال الذي وجد يعيش بين الذئاب في أحراش الهند، الذي نقل بعد ذلك إلى أحد الملاجئ، بعد أن شوهد يعوي عواء الذئاب ويأكل بطريقة بدائية، وكل ذلك ناتج عن حرمانه إجتماعياً وأيضاً لم يوفق في جعله يعيش الحياة الإنسانية البشرية الطبيعية التي حرم منها في طفولته الأولى.</a:t>
            </a:r>
          </a:p>
          <a:p>
            <a:pPr algn="just">
              <a:buFontTx/>
              <a:buChar char="-"/>
            </a:pPr>
            <a:r>
              <a:rPr lang="ar-SA" sz="3200" b="1" dirty="0" smtClean="0">
                <a:latin typeface="Arial Unicode MS" pitchFamily="34" charset="-128"/>
                <a:ea typeface="Arial Unicode MS" pitchFamily="34" charset="-128"/>
                <a:cs typeface="DecoType Naskh" pitchFamily="2" charset="-78"/>
              </a:rPr>
              <a:t>و دراسة </a:t>
            </a:r>
            <a:r>
              <a:rPr lang="ar-SA" sz="3200" b="1" dirty="0" smtClean="0">
                <a:solidFill>
                  <a:srgbClr val="C00000"/>
                </a:solidFill>
                <a:latin typeface="Arial Unicode MS" pitchFamily="34" charset="-128"/>
                <a:ea typeface="Arial Unicode MS" pitchFamily="34" charset="-128"/>
                <a:cs typeface="DecoType Naskh" pitchFamily="2" charset="-78"/>
              </a:rPr>
              <a:t>كنجزلي ديفز </a:t>
            </a:r>
            <a:r>
              <a:rPr lang="ar-SA" sz="3200" b="1" dirty="0" smtClean="0">
                <a:latin typeface="Arial Unicode MS" pitchFamily="34" charset="-128"/>
                <a:ea typeface="Arial Unicode MS" pitchFamily="34" charset="-128"/>
                <a:cs typeface="DecoType Naskh" pitchFamily="2" charset="-78"/>
              </a:rPr>
              <a:t>(</a:t>
            </a:r>
            <a:r>
              <a:rPr lang="en-US" sz="3200" b="1" dirty="0" smtClean="0">
                <a:latin typeface="Arial Unicode MS" pitchFamily="34" charset="-128"/>
                <a:ea typeface="Arial Unicode MS" pitchFamily="34" charset="-128"/>
                <a:cs typeface="DecoType Naskh" pitchFamily="2" charset="-78"/>
              </a:rPr>
              <a:t>Kingsley Davis</a:t>
            </a:r>
            <a:r>
              <a:rPr lang="ar-SA" sz="3200" b="1" dirty="0" smtClean="0">
                <a:latin typeface="Arial Unicode MS" pitchFamily="34" charset="-128"/>
                <a:ea typeface="Arial Unicode MS" pitchFamily="34" charset="-128"/>
                <a:cs typeface="DecoType Naskh" pitchFamily="2" charset="-78"/>
              </a:rPr>
              <a:t>) التي أجراها على الطفلة (</a:t>
            </a:r>
            <a:r>
              <a:rPr lang="en-US" sz="3200" b="1" dirty="0" smtClean="0">
                <a:latin typeface="Arial Unicode MS" pitchFamily="34" charset="-128"/>
                <a:ea typeface="Arial Unicode MS" pitchFamily="34" charset="-128"/>
                <a:cs typeface="DecoType Naskh" pitchFamily="2" charset="-78"/>
              </a:rPr>
              <a:t>Anna</a:t>
            </a:r>
            <a:r>
              <a:rPr lang="ar-SA" sz="3200" b="1" dirty="0" smtClean="0">
                <a:latin typeface="Arial Unicode MS" pitchFamily="34" charset="-128"/>
                <a:ea typeface="Arial Unicode MS" pitchFamily="34" charset="-128"/>
                <a:cs typeface="DecoType Naskh" pitchFamily="2" charset="-78"/>
              </a:rPr>
              <a:t>) التي كانت إبنة غير شرعية إضطرت أمها إلى أن تخفيها في حجرة مظلمة على سطح المنزل، وبذلك أصبحت محرومة من التفاعل البشري مع أبناء جنسها، وترتب على هذا أن بدت الطفلة غير سليمة لأنها لم تختلط إلا بمربية بكماء متخلفة.</a:t>
            </a:r>
            <a:endParaRPr lang="en-US" sz="3200" b="1" dirty="0">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Content Placeholder 7"/>
          <p:cNvSpPr>
            <a:spLocks noGrp="1"/>
          </p:cNvSpPr>
          <p:nvPr>
            <p:ph sz="quarter" idx="13"/>
          </p:nvPr>
        </p:nvSpPr>
        <p:spPr>
          <a:xfrm>
            <a:off x="611560" y="1556792"/>
            <a:ext cx="8424936" cy="4752528"/>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None/>
            </a:pPr>
            <a:r>
              <a:rPr lang="ar-SA" sz="4400" b="1" u="sng" dirty="0" smtClean="0">
                <a:solidFill>
                  <a:srgbClr val="C00000"/>
                </a:solidFill>
                <a:latin typeface="Arial Unicode MS" pitchFamily="34" charset="-128"/>
                <a:ea typeface="Arial Unicode MS" pitchFamily="34" charset="-128"/>
                <a:cs typeface="DecoType Naskh" pitchFamily="2" charset="-78"/>
              </a:rPr>
              <a:t>ومعنى ذلك: </a:t>
            </a:r>
          </a:p>
          <a:p>
            <a:pPr algn="just">
              <a:buNone/>
            </a:pPr>
            <a:r>
              <a:rPr lang="ar-SA" sz="4000" b="1" dirty="0" smtClean="0">
                <a:latin typeface="Arial Unicode MS" pitchFamily="34" charset="-128"/>
                <a:ea typeface="Arial Unicode MS" pitchFamily="34" charset="-128"/>
                <a:cs typeface="DecoType Naskh" pitchFamily="2" charset="-78"/>
              </a:rPr>
              <a:t>   أن الحرمان الإجتماعي والعوامل البيئية التي تساهم بها التنشئة الإجتماعية لها دور كبير في عدم إكتساب الطفل السلوك الإجتماعي في الحالات السابقة. </a:t>
            </a:r>
          </a:p>
          <a:p>
            <a:pPr algn="just">
              <a:buNone/>
            </a:pPr>
            <a:endParaRPr lang="ar-SA" sz="2400" b="1" dirty="0" smtClean="0">
              <a:latin typeface="Arial Unicode MS" pitchFamily="34" charset="-128"/>
              <a:ea typeface="Arial Unicode MS" pitchFamily="34" charset="-128"/>
              <a:cs typeface="DecoType Naskh" pitchFamily="2" charset="-78"/>
            </a:endParaRPr>
          </a:p>
          <a:p>
            <a:pPr algn="just">
              <a:buNone/>
            </a:pPr>
            <a:r>
              <a:rPr lang="ar-SA" sz="4000" b="1" dirty="0" smtClean="0">
                <a:latin typeface="Arial Unicode MS" pitchFamily="34" charset="-128"/>
                <a:ea typeface="Arial Unicode MS" pitchFamily="34" charset="-128"/>
                <a:cs typeface="DecoType Naskh" pitchFamily="2" charset="-78"/>
              </a:rPr>
              <a:t>   كما أن لها دوراً لا يخفى على أحد في إكتساب الطفل السلوك الإجتماعي إذا ما عاش في بيئة إنسانية بشرية. </a:t>
            </a:r>
          </a:p>
          <a:p>
            <a:pPr algn="just">
              <a:buNone/>
            </a:pPr>
            <a:endParaRPr lang="en-US" sz="3200" dirty="0">
              <a:latin typeface="Arial Unicode MS" pitchFamily="34" charset="-128"/>
              <a:ea typeface="Arial Unicode MS" pitchFamily="34" charset="-128"/>
              <a:cs typeface="Arial Unicode MS" pitchFamily="34" charset="-128"/>
            </a:endParaRPr>
          </a:p>
        </p:txBody>
      </p:sp>
    </p:spTree>
  </p:cSld>
  <p:clrMapOvr>
    <a:masterClrMapping/>
  </p:clrMapOvr>
  <p:transition spd="slow">
    <p:cover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 )</a:t>
            </a:r>
            <a:endPar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8028384"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9144000"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السمو بالحاجات الإنسانية</a:t>
            </a:r>
          </a:p>
        </p:txBody>
      </p:sp>
      <p:sp>
        <p:nvSpPr>
          <p:cNvPr id="8" name="Content Placeholder 7"/>
          <p:cNvSpPr>
            <a:spLocks noGrp="1"/>
          </p:cNvSpPr>
          <p:nvPr>
            <p:ph sz="quarter" idx="13"/>
          </p:nvPr>
        </p:nvSpPr>
        <p:spPr>
          <a:xfrm>
            <a:off x="571472" y="1412776"/>
            <a:ext cx="8465024" cy="4968552"/>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عن طريق التنشئة الإجتماعية يتحول الكائن الإنساني من كائن تغلب عليه حاجات عضوية بيولوجية الأصل، إلى كائن تغلب عليه حاجات و دوافع من نوع جديد ذات طابع إجتماعي.</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تحول الفرد من طفل يعتمد على غيره متمركز حول ذاته لا يهدف في حياته إلا إلى إشباع حاجاته الفيسيولوجية ولا يستطيع إرجاء حاجاته حين يشعر بالدفع إلى الإشباع، إلى فرد ناضج يدرك معنى المسؤولية، ويستطيع أن يتحملها، ويعرف معنى الفردية و الإستقلالية.</a:t>
            </a:r>
          </a:p>
          <a:p>
            <a:pPr algn="just">
              <a:buFont typeface="Arial" charset="0"/>
              <a:buChar char="•"/>
            </a:pPr>
            <a:endParaRPr lang="en-US" sz="2800" dirty="0">
              <a:latin typeface="Arial Unicode MS" pitchFamily="34" charset="-128"/>
              <a:ea typeface="Arial Unicode MS" pitchFamily="34" charset="-128"/>
              <a:cs typeface="Arial Unicode MS" pitchFamily="34" charset="-128"/>
            </a:endParaRPr>
          </a:p>
        </p:txBody>
      </p:sp>
    </p:spTree>
  </p:cSld>
  <p:clrMapOvr>
    <a:masterClrMapping/>
  </p:clrMapOvr>
  <p:transition spd="slow">
    <p:cover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السمو </a:t>
            </a:r>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بالحاجات الإنسانية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83568" y="1340768"/>
            <a:ext cx="8352928" cy="5040560"/>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 typeface="Arial" charset="0"/>
              <a:buChar char="•"/>
            </a:pPr>
            <a:r>
              <a:rPr lang="ar-SA" sz="4000" b="1" dirty="0" smtClean="0">
                <a:latin typeface="Arial Unicode MS" pitchFamily="34" charset="-128"/>
                <a:ea typeface="Arial Unicode MS" pitchFamily="34" charset="-128"/>
                <a:cs typeface="DecoType Naskh" pitchFamily="2" charset="-78"/>
              </a:rPr>
              <a:t>فرد يستطيع أن يضبط انفعالاته ويتحكم في إشباع حاجاته، فيشبع ما يسمح له المجتمع بإشباعها، ويؤجل إشباع تلك الحاجات التي يقتضي الموقف إرجاءها ويقمع تلك الحاجات التي يرفض المجتمع إشباعها.</a:t>
            </a:r>
          </a:p>
          <a:p>
            <a:pPr algn="just">
              <a:buFont typeface="Arial" charset="0"/>
              <a:buChar char="•"/>
            </a:pPr>
            <a:r>
              <a:rPr lang="ar-SA" sz="4000" b="1" dirty="0" smtClean="0">
                <a:latin typeface="Arial Unicode MS" pitchFamily="34" charset="-128"/>
                <a:ea typeface="Arial Unicode MS" pitchFamily="34" charset="-128"/>
                <a:cs typeface="DecoType Naskh" pitchFamily="2" charset="-78"/>
              </a:rPr>
              <a:t>يدرك قيم المجتمع ومعاييره على المستوى المعرفي والإنفعالي فيلتزم بها، فرد يستطيع أن ينشئ العلاقات الإجتماعية المشبعة مع غيره فيستمتع ويتمتع بها الغير.</a:t>
            </a:r>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السمو </a:t>
            </a:r>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بالحاجات الإنسانية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83568" y="1340768"/>
            <a:ext cx="8352928" cy="5040560"/>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ذلك أن الحياة في المجتمع تتضمن دائماً قدراً من الاحباط لبعض الحاجات ، وكلما زادت الضغوط الواقعة على الفرد ازدادت تبعا لذلك حاجاته للتكيف بين دوافعه البيولوجية وحاجاته وبين مطالب المجتمع الذي يعيش فيه ، وهنا تتدخل الأم بمساعدة الطفل وتشجيعه على قبول التأجيل والانتظار . </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وهكذا يسير الحال إلى أن يصل بالتدرج إلى مدى أكبر من الاعتماد على النفس والقدرة على الضبط والاستقلال.</a:t>
            </a:r>
          </a:p>
          <a:p>
            <a:pPr algn="just">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58876609"/>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60432"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59224" y="3159224"/>
            <a:ext cx="6858000" cy="53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8028384" y="0"/>
            <a:ext cx="1115616" cy="126876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dirty="0"/>
          </a:p>
        </p:txBody>
      </p:sp>
      <p:sp>
        <p:nvSpPr>
          <p:cNvPr id="7" name="Rectangle 6"/>
          <p:cNvSpPr/>
          <p:nvPr/>
        </p:nvSpPr>
        <p:spPr>
          <a:xfrm>
            <a:off x="0" y="6381328"/>
            <a:ext cx="9144000" cy="47667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0" y="9128"/>
            <a:ext cx="7956376" cy="1259632"/>
          </a:xfrm>
        </p:spPr>
        <p:txBody>
          <a:bodyPr>
            <a:normAutofit/>
          </a:bodyPr>
          <a:lstStyle/>
          <a:p>
            <a:pPr marL="0" indent="0" algn="ctr">
              <a:buNone/>
            </a:pPr>
            <a:r>
              <a:rPr lang="ar-SA" sz="6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السمو </a:t>
            </a:r>
            <a:r>
              <a:rPr lang="ar-SA" sz="6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بالحاجات الإنسانية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sz="quarter" idx="13"/>
          </p:nvPr>
        </p:nvSpPr>
        <p:spPr>
          <a:xfrm>
            <a:off x="683568" y="1340768"/>
            <a:ext cx="8352928" cy="5040560"/>
          </a:xfrm>
          <a:gradFill>
            <a:gsLst>
              <a:gs pos="0">
                <a:srgbClr val="5E9EFF"/>
              </a:gs>
              <a:gs pos="39999">
                <a:srgbClr val="85C2FF"/>
              </a:gs>
              <a:gs pos="70000">
                <a:srgbClr val="C4D6EB"/>
              </a:gs>
              <a:gs pos="100000">
                <a:srgbClr val="FFEBFA"/>
              </a:gs>
            </a:gsLst>
            <a:lin ang="16200000" scaled="0"/>
          </a:gradFill>
        </p:spPr>
        <p:txBody>
          <a:bodyPr>
            <a:normAutofit/>
          </a:bodyPr>
          <a:lstStyle/>
          <a:p>
            <a:pPr algn="just">
              <a:buFont typeface="Arial" charset="0"/>
              <a:buChar char="•"/>
            </a:pPr>
            <a:r>
              <a:rPr lang="ar-SA" sz="3600" b="1" dirty="0" smtClean="0">
                <a:latin typeface="Arial Unicode MS" pitchFamily="34" charset="-128"/>
                <a:ea typeface="Arial Unicode MS" pitchFamily="34" charset="-128"/>
                <a:cs typeface="DecoType Naskh" pitchFamily="2" charset="-78"/>
              </a:rPr>
              <a:t>ولذا تصبح عملية التنشئة الاجتماعية هي الأداة التي يستخدمها المجتمع في تحديد المنافذ المقبولة لحاجات  الطفل،  فالمجتمع يوافق على بعض السلوكيات كالتعاون ويرفض بعضها كالعدوان والتخريب .</a:t>
            </a:r>
          </a:p>
          <a:p>
            <a:pPr algn="just">
              <a:buFont typeface="Arial" charset="0"/>
              <a:buChar char="•"/>
            </a:pPr>
            <a:r>
              <a:rPr lang="ar-SA" sz="3600" b="1" dirty="0" smtClean="0">
                <a:latin typeface="Arial Unicode MS" pitchFamily="34" charset="-128"/>
                <a:ea typeface="Arial Unicode MS" pitchFamily="34" charset="-128"/>
                <a:cs typeface="DecoType Naskh" pitchFamily="2" charset="-78"/>
              </a:rPr>
              <a:t>هذه الأنواع من السلوك الذي يقرها المجتمع هو ما يسمى بأسلوب الحياة أو المعايير الاجتماعية ، ولكل مجتمع معاييره الخاصة به .</a:t>
            </a: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192918882"/>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16632"/>
            <a:ext cx="8229600" cy="1143000"/>
          </a:xfrm>
        </p:spPr>
        <p:txBody>
          <a:bodyPr/>
          <a:lstStyle/>
          <a:p>
            <a:pPr marL="0" indent="0" algn="ctr">
              <a:buNone/>
            </a:pPr>
            <a:r>
              <a:rPr lang="ar-SA" sz="5400" kern="1200" dirty="0" smtClean="0">
                <a:solidFill>
                  <a:srgbClr val="FF0000"/>
                </a:solidFill>
                <a:latin typeface="Arial Unicode MS" pitchFamily="34" charset="-128"/>
                <a:ea typeface="Arial Unicode MS" pitchFamily="34" charset="-128"/>
                <a:cs typeface="PT Bold Heading" pitchFamily="2" charset="-78"/>
              </a:rPr>
              <a:t>أسئلة عامة عن المحاضرة</a:t>
            </a:r>
          </a:p>
        </p:txBody>
      </p:sp>
      <p:sp>
        <p:nvSpPr>
          <p:cNvPr id="3" name="عنصر نائب للمحتوى 2"/>
          <p:cNvSpPr>
            <a:spLocks noGrp="1"/>
          </p:cNvSpPr>
          <p:nvPr>
            <p:ph idx="4294967295"/>
          </p:nvPr>
        </p:nvSpPr>
        <p:spPr>
          <a:xfrm>
            <a:off x="323528" y="1340768"/>
            <a:ext cx="8640960" cy="4876800"/>
          </a:xfrm>
          <a:prstGeom prst="rect">
            <a:avLst/>
          </a:prstGeom>
        </p:spPr>
        <p:txBody>
          <a:bodyPr>
            <a:noAutofit/>
          </a:bodyPr>
          <a:lstStyle/>
          <a:p>
            <a:pPr marL="0" indent="20638" algn="just" rtl="1">
              <a:buNone/>
            </a:pPr>
            <a:r>
              <a:rPr lang="ar-SA" sz="2800" kern="1200" dirty="0" smtClean="0">
                <a:solidFill>
                  <a:srgbClr val="FF0000"/>
                </a:solidFill>
                <a:latin typeface="Arial Unicode MS" pitchFamily="34" charset="-128"/>
                <a:ea typeface="Arial Unicode MS" pitchFamily="34" charset="-128"/>
                <a:cs typeface="PT Bold Heading" pitchFamily="2" charset="-78"/>
              </a:rPr>
              <a:t>س 1: قارني بين التقليد الناسخ والتقليد المتعمد المتكافئ</a:t>
            </a:r>
          </a:p>
          <a:p>
            <a:pPr lvl="0" algn="just">
              <a:buFont typeface="Arial" pitchFamily="34" charset="0"/>
              <a:buChar char="•"/>
            </a:pPr>
            <a:r>
              <a:rPr lang="ar-SA" sz="2800" b="1" dirty="0">
                <a:solidFill>
                  <a:srgbClr val="FF0000"/>
                </a:solidFill>
                <a:latin typeface="Arial Unicode MS" pitchFamily="34" charset="-128"/>
                <a:ea typeface="Arial Unicode MS" pitchFamily="34" charset="-128"/>
                <a:cs typeface="DecoType Naskh" pitchFamily="2" charset="-78"/>
              </a:rPr>
              <a:t>التقليد الناسخ</a:t>
            </a:r>
            <a:r>
              <a:rPr lang="ar-SA" sz="2800" b="1" dirty="0">
                <a:solidFill>
                  <a:schemeClr val="tx1"/>
                </a:solidFill>
                <a:latin typeface="Arial Unicode MS" pitchFamily="34" charset="-128"/>
                <a:ea typeface="Arial Unicode MS" pitchFamily="34" charset="-128"/>
                <a:cs typeface="DecoType Naskh" pitchFamily="2" charset="-78"/>
              </a:rPr>
              <a:t>: هو الذي يتعلم فيه الطفل سلوكاً جديداً عن طريق المحاولة والخطأ.</a:t>
            </a:r>
            <a:endParaRPr lang="en-US" sz="2800" b="1" dirty="0">
              <a:solidFill>
                <a:schemeClr val="tx1"/>
              </a:solidFill>
              <a:latin typeface="Arial Unicode MS" pitchFamily="34" charset="-128"/>
              <a:ea typeface="Arial Unicode MS" pitchFamily="34" charset="-128"/>
              <a:cs typeface="DecoType Naskh" pitchFamily="2" charset="-78"/>
            </a:endParaRPr>
          </a:p>
          <a:p>
            <a:pPr lvl="0" algn="just">
              <a:buFont typeface="Arial" pitchFamily="34" charset="0"/>
              <a:buChar char="•"/>
            </a:pPr>
            <a:r>
              <a:rPr lang="ar-SA" sz="2800" b="1" dirty="0">
                <a:solidFill>
                  <a:schemeClr val="tx1"/>
                </a:solidFill>
                <a:latin typeface="Arial Unicode MS" pitchFamily="34" charset="-128"/>
                <a:ea typeface="Arial Unicode MS" pitchFamily="34" charset="-128"/>
                <a:cs typeface="DecoType Naskh" pitchFamily="2" charset="-78"/>
              </a:rPr>
              <a:t>مثال ذلك: ملاحظة سباح ماهر ثم قيامه بالتدريب ليتعلم كيف يقفز إلى الماء قفزة سليمة.</a:t>
            </a:r>
            <a:endParaRPr lang="en-US" sz="2800" b="1" dirty="0">
              <a:solidFill>
                <a:schemeClr val="tx1"/>
              </a:solidFill>
              <a:latin typeface="Arial Unicode MS" pitchFamily="34" charset="-128"/>
              <a:ea typeface="Arial Unicode MS" pitchFamily="34" charset="-128"/>
              <a:cs typeface="DecoType Naskh" pitchFamily="2" charset="-78"/>
            </a:endParaRPr>
          </a:p>
          <a:p>
            <a:pPr lvl="0" algn="just">
              <a:buFont typeface="Arial" pitchFamily="34" charset="0"/>
              <a:buChar char="•"/>
            </a:pPr>
            <a:r>
              <a:rPr lang="ar-SA" sz="2800" b="1" dirty="0">
                <a:solidFill>
                  <a:schemeClr val="tx1"/>
                </a:solidFill>
                <a:latin typeface="Arial Unicode MS" pitchFamily="34" charset="-128"/>
                <a:ea typeface="Arial Unicode MS" pitchFamily="34" charset="-128"/>
                <a:cs typeface="DecoType Naskh" pitchFamily="2" charset="-78"/>
              </a:rPr>
              <a:t>هنا يستجيب الطفل إلى جانب الإشارات إلى إشارات التشابه </a:t>
            </a:r>
            <a:r>
              <a:rPr lang="ar-SA" sz="2800" b="1" dirty="0" smtClean="0">
                <a:solidFill>
                  <a:schemeClr val="tx1"/>
                </a:solidFill>
                <a:latin typeface="Arial Unicode MS" pitchFamily="34" charset="-128"/>
                <a:ea typeface="Arial Unicode MS" pitchFamily="34" charset="-128"/>
                <a:cs typeface="DecoType Naskh" pitchFamily="2" charset="-78"/>
              </a:rPr>
              <a:t>والاختلاف </a:t>
            </a:r>
            <a:r>
              <a:rPr lang="ar-SA" sz="2800" b="1" dirty="0">
                <a:solidFill>
                  <a:schemeClr val="tx1"/>
                </a:solidFill>
                <a:latin typeface="Arial Unicode MS" pitchFamily="34" charset="-128"/>
                <a:ea typeface="Arial Unicode MS" pitchFamily="34" charset="-128"/>
                <a:cs typeface="DecoType Naskh" pitchFamily="2" charset="-78"/>
              </a:rPr>
              <a:t>الناتجة من استجاباته هو نفسه ومن استجابات النموذج المحتذى أيضاً.</a:t>
            </a:r>
            <a:endParaRPr lang="en-US" sz="2800" b="1" dirty="0">
              <a:solidFill>
                <a:schemeClr val="tx1"/>
              </a:solidFill>
              <a:latin typeface="Arial Unicode MS" pitchFamily="34" charset="-128"/>
              <a:ea typeface="Arial Unicode MS" pitchFamily="34" charset="-128"/>
              <a:cs typeface="DecoType Naskh" pitchFamily="2" charset="-78"/>
            </a:endParaRPr>
          </a:p>
          <a:p>
            <a:pPr lvl="0" algn="just">
              <a:buFont typeface="Arial" pitchFamily="34" charset="0"/>
              <a:buChar char="•"/>
            </a:pPr>
            <a:r>
              <a:rPr lang="ar-SA" sz="2800" b="1" dirty="0">
                <a:solidFill>
                  <a:srgbClr val="FF0000"/>
                </a:solidFill>
                <a:latin typeface="Arial Unicode MS" pitchFamily="34" charset="-128"/>
                <a:ea typeface="Arial Unicode MS" pitchFamily="34" charset="-128"/>
                <a:cs typeface="DecoType Naskh" pitchFamily="2" charset="-78"/>
              </a:rPr>
              <a:t>التقليد المتعمد المتكافئ</a:t>
            </a:r>
            <a:r>
              <a:rPr lang="ar-SA" sz="2800" b="1" dirty="0">
                <a:solidFill>
                  <a:schemeClr val="tx1"/>
                </a:solidFill>
                <a:latin typeface="Arial Unicode MS" pitchFamily="34" charset="-128"/>
                <a:ea typeface="Arial Unicode MS" pitchFamily="34" charset="-128"/>
                <a:cs typeface="DecoType Naskh" pitchFamily="2" charset="-78"/>
              </a:rPr>
              <a:t>: هو مطابقة الطفل بين سلوكه وسلوك شخص آخر</a:t>
            </a:r>
            <a:r>
              <a:rPr lang="en-US" sz="2800" b="1" dirty="0">
                <a:solidFill>
                  <a:schemeClr val="tx1"/>
                </a:solidFill>
                <a:latin typeface="Arial Unicode MS" pitchFamily="34" charset="-128"/>
                <a:ea typeface="Arial Unicode MS" pitchFamily="34" charset="-128"/>
                <a:cs typeface="DecoType Naskh" pitchFamily="2" charset="-78"/>
              </a:rPr>
              <a:t> </a:t>
            </a:r>
            <a:r>
              <a:rPr lang="ar-SA" sz="2800" b="1" dirty="0">
                <a:solidFill>
                  <a:schemeClr val="tx1"/>
                </a:solidFill>
                <a:latin typeface="Arial Unicode MS" pitchFamily="34" charset="-128"/>
                <a:ea typeface="Arial Unicode MS" pitchFamily="34" charset="-128"/>
                <a:cs typeface="DecoType Naskh" pitchFamily="2" charset="-78"/>
              </a:rPr>
              <a:t>مع عدم إتباعه الإشارات في سلوك ذلك الآخر.</a:t>
            </a:r>
            <a:endParaRPr lang="en-US" sz="2800" b="1" dirty="0">
              <a:solidFill>
                <a:schemeClr val="tx1"/>
              </a:solidFill>
              <a:latin typeface="Arial Unicode MS" pitchFamily="34" charset="-128"/>
              <a:ea typeface="Arial Unicode MS" pitchFamily="34" charset="-128"/>
              <a:cs typeface="DecoType Naskh" pitchFamily="2" charset="-78"/>
            </a:endParaRPr>
          </a:p>
          <a:p>
            <a:pPr lvl="0" algn="just">
              <a:buFont typeface="Arial" pitchFamily="34" charset="0"/>
              <a:buChar char="•"/>
            </a:pPr>
            <a:r>
              <a:rPr lang="ar-SA" sz="2800" b="1" dirty="0">
                <a:solidFill>
                  <a:schemeClr val="tx1"/>
                </a:solidFill>
                <a:latin typeface="Arial Unicode MS" pitchFamily="34" charset="-128"/>
                <a:ea typeface="Arial Unicode MS" pitchFamily="34" charset="-128"/>
                <a:cs typeface="DecoType Naskh" pitchFamily="2" charset="-78"/>
              </a:rPr>
              <a:t>مثال ذلك: تعلم الطفل أن يحي صاحب المتجر المجاور لمنزله لأن أباه يفعل ذلك.</a:t>
            </a:r>
            <a:endParaRPr lang="en-US" sz="2800" b="1" dirty="0">
              <a:solidFill>
                <a:schemeClr val="tx1"/>
              </a:solidFill>
              <a:latin typeface="Arial Unicode MS" pitchFamily="34" charset="-128"/>
              <a:ea typeface="Arial Unicode MS" pitchFamily="34" charset="-128"/>
              <a:cs typeface="DecoType Naskh" pitchFamily="2" charset="-78"/>
            </a:endParaRPr>
          </a:p>
          <a:p>
            <a:pPr lvl="0" algn="just">
              <a:buFont typeface="Arial" pitchFamily="34" charset="0"/>
              <a:buChar char="•"/>
            </a:pPr>
            <a:r>
              <a:rPr lang="ar-SA" sz="2800" b="1" dirty="0">
                <a:solidFill>
                  <a:schemeClr val="tx1"/>
                </a:solidFill>
                <a:latin typeface="Arial Unicode MS" pitchFamily="34" charset="-128"/>
                <a:ea typeface="Arial Unicode MS" pitchFamily="34" charset="-128"/>
                <a:cs typeface="DecoType Naskh" pitchFamily="2" charset="-78"/>
              </a:rPr>
              <a:t>هنا يستجيب الطفل للإشارات من النموذج الذي يحتذيه فقط</a:t>
            </a:r>
            <a:r>
              <a:rPr lang="ar-SA" sz="2800" b="1" dirty="0" smtClean="0">
                <a:solidFill>
                  <a:schemeClr val="tx1"/>
                </a:solidFill>
                <a:latin typeface="Arial Unicode MS" pitchFamily="34" charset="-128"/>
                <a:ea typeface="Arial Unicode MS" pitchFamily="34" charset="-128"/>
                <a:cs typeface="DecoType Naskh" pitchFamily="2" charset="-78"/>
              </a:rPr>
              <a:t>.</a:t>
            </a:r>
            <a:endParaRPr lang="ar-SA" sz="2800" kern="1200" dirty="0" smtClean="0">
              <a:solidFill>
                <a:srgbClr val="FF0000"/>
              </a:solidFill>
              <a:latin typeface="Arial Unicode MS" pitchFamily="34" charset="-128"/>
              <a:ea typeface="Arial Unicode MS" pitchFamily="34" charset="-128"/>
              <a:cs typeface="PT Bold Heading" pitchFamily="2" charset="-78"/>
            </a:endParaRPr>
          </a:p>
        </p:txBody>
      </p:sp>
    </p:spTree>
    <p:extLst>
      <p:ext uri="{BB962C8B-B14F-4D97-AF65-F5344CB8AC3E}">
        <p14:creationId xmlns:p14="http://schemas.microsoft.com/office/powerpoint/2010/main" val="244634236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16632"/>
            <a:ext cx="8229600" cy="1143000"/>
          </a:xfrm>
        </p:spPr>
        <p:txBody>
          <a:bodyPr/>
          <a:lstStyle/>
          <a:p>
            <a:pPr marL="0" indent="0" algn="ctr">
              <a:buNone/>
            </a:pPr>
            <a:r>
              <a:rPr lang="ar-SA" sz="5400" kern="1200" dirty="0" smtClean="0">
                <a:solidFill>
                  <a:srgbClr val="FF0000"/>
                </a:solidFill>
                <a:latin typeface="Arial Unicode MS" pitchFamily="34" charset="-128"/>
                <a:ea typeface="Arial Unicode MS" pitchFamily="34" charset="-128"/>
                <a:cs typeface="PT Bold Heading" pitchFamily="2" charset="-78"/>
              </a:rPr>
              <a:t>أسئلة عامة عن المحاضرة</a:t>
            </a:r>
          </a:p>
        </p:txBody>
      </p:sp>
      <p:sp>
        <p:nvSpPr>
          <p:cNvPr id="3" name="عنصر نائب للمحتوى 2"/>
          <p:cNvSpPr>
            <a:spLocks noGrp="1"/>
          </p:cNvSpPr>
          <p:nvPr>
            <p:ph idx="4294967295"/>
          </p:nvPr>
        </p:nvSpPr>
        <p:spPr>
          <a:xfrm>
            <a:off x="323528" y="1340768"/>
            <a:ext cx="8640960" cy="4876800"/>
          </a:xfrm>
          <a:prstGeom prst="rect">
            <a:avLst/>
          </a:prstGeom>
        </p:spPr>
        <p:txBody>
          <a:bodyPr>
            <a:noAutofit/>
          </a:bodyPr>
          <a:lstStyle/>
          <a:p>
            <a:pPr marL="0" indent="20638" algn="just" rtl="1">
              <a:buNone/>
            </a:pPr>
            <a:r>
              <a:rPr lang="ar-SA" sz="2400" kern="1200" dirty="0" smtClean="0">
                <a:solidFill>
                  <a:srgbClr val="FF0000"/>
                </a:solidFill>
                <a:latin typeface="Arial Unicode MS" pitchFamily="34" charset="-128"/>
                <a:ea typeface="Arial Unicode MS" pitchFamily="34" charset="-128"/>
                <a:cs typeface="PT Bold Heading" pitchFamily="2" charset="-78"/>
              </a:rPr>
              <a:t>س 2: اشرحي ماهية الأنا الأعلى ؟</a:t>
            </a:r>
          </a:p>
          <a:p>
            <a:pPr marL="0" lvl="0" indent="0" algn="just" fontAlgn="base">
              <a:lnSpc>
                <a:spcPct val="120000"/>
              </a:lnSpc>
              <a:spcBef>
                <a:spcPct val="0"/>
              </a:spcBef>
              <a:spcAft>
                <a:spcPct val="0"/>
              </a:spcAft>
              <a:buNone/>
            </a:pPr>
            <a:r>
              <a:rPr lang="en-US" sz="1200" u="sng" dirty="0"/>
              <a:t/>
            </a:r>
            <a:br>
              <a:rPr lang="en-US" sz="1200" u="sng" dirty="0"/>
            </a:br>
            <a:r>
              <a:rPr lang="ar-SA" sz="1600" u="sng" dirty="0">
                <a:latin typeface="Tahoma" pitchFamily="34" charset="0"/>
                <a:ea typeface="Times New Roman" pitchFamily="18" charset="0"/>
                <a:cs typeface="Tahoma" pitchFamily="34" charset="0"/>
              </a:rPr>
              <a:t> </a:t>
            </a:r>
            <a:r>
              <a:rPr lang="ar-SA" sz="4000" b="1" dirty="0">
                <a:solidFill>
                  <a:srgbClr val="C00000"/>
                </a:solidFill>
                <a:latin typeface="Arial Unicode MS" pitchFamily="34" charset="-128"/>
                <a:ea typeface="Arial Unicode MS" pitchFamily="34" charset="-128"/>
                <a:cs typeface="DecoType Naskh" pitchFamily="2" charset="-78"/>
              </a:rPr>
              <a:t>الأنا الأعلى</a:t>
            </a:r>
            <a:endParaRPr lang="ar-SA" sz="2000" b="1" dirty="0">
              <a:solidFill>
                <a:srgbClr val="C00000"/>
              </a:solidFill>
              <a:latin typeface="Arial Unicode MS" pitchFamily="34" charset="-128"/>
              <a:ea typeface="Arial Unicode MS" pitchFamily="34" charset="-128"/>
              <a:cs typeface="DecoType Naskh" pitchFamily="2" charset="-78"/>
            </a:endParaRPr>
          </a:p>
          <a:p>
            <a:pPr marL="0" lvl="0" indent="0" algn="just" fontAlgn="base">
              <a:lnSpc>
                <a:spcPct val="120000"/>
              </a:lnSpc>
              <a:spcBef>
                <a:spcPct val="0"/>
              </a:spcBef>
              <a:spcAft>
                <a:spcPct val="0"/>
              </a:spcAft>
              <a:buNone/>
            </a:pPr>
            <a:r>
              <a:rPr lang="en-US" sz="2000" b="1" dirty="0">
                <a:latin typeface="Arial Unicode MS" pitchFamily="34" charset="-128"/>
                <a:ea typeface="Arial Unicode MS" pitchFamily="34" charset="-128"/>
                <a:cs typeface="DecoType Naskh" pitchFamily="2" charset="-78"/>
              </a:rPr>
              <a:t>• </a:t>
            </a:r>
            <a:r>
              <a:rPr lang="ar-SA" sz="2400" b="1" dirty="0">
                <a:latin typeface="Arial Unicode MS" pitchFamily="34" charset="-128"/>
                <a:ea typeface="Arial Unicode MS" pitchFamily="34" charset="-128"/>
                <a:cs typeface="DecoType Naskh" pitchFamily="2" charset="-78"/>
              </a:rPr>
              <a:t>الأنا العليا كما وصفها </a:t>
            </a:r>
            <a:r>
              <a:rPr lang="ar-SA" sz="2400" b="1" dirty="0">
                <a:solidFill>
                  <a:srgbClr val="C00000"/>
                </a:solidFill>
                <a:latin typeface="Arial Unicode MS" pitchFamily="34" charset="-128"/>
                <a:ea typeface="Arial Unicode MS" pitchFamily="34" charset="-128"/>
                <a:cs typeface="DecoType Naskh" pitchFamily="2" charset="-78"/>
              </a:rPr>
              <a:t>فرويد</a:t>
            </a:r>
            <a:r>
              <a:rPr lang="ar-SA" sz="2400" b="1" dirty="0">
                <a:latin typeface="Arial Unicode MS" pitchFamily="34" charset="-128"/>
                <a:ea typeface="Arial Unicode MS" pitchFamily="34" charset="-128"/>
                <a:cs typeface="DecoType Naskh" pitchFamily="2" charset="-78"/>
              </a:rPr>
              <a:t> هي شخصية المرء في صورتها الأكثر تحفظاً وعقلانية، حيث لا تتحكم في أفعاله سوى القيم الأخلاقية والمجتمعية والمبادئ، مع البعد الكامل عن جميع الأفعال الشهوانية أو الغرائز </a:t>
            </a:r>
            <a:r>
              <a:rPr lang="ar-SA" sz="2400" b="1" dirty="0" err="1">
                <a:latin typeface="Arial Unicode MS" pitchFamily="34" charset="-128"/>
                <a:ea typeface="Arial Unicode MS" pitchFamily="34" charset="-128"/>
                <a:cs typeface="DecoType Naskh" pitchFamily="2" charset="-78"/>
              </a:rPr>
              <a:t>ية</a:t>
            </a:r>
            <a:r>
              <a:rPr lang="en-US" sz="2400" b="1" dirty="0">
                <a:latin typeface="Arial Unicode MS" pitchFamily="34" charset="-128"/>
                <a:ea typeface="Arial Unicode MS" pitchFamily="34" charset="-128"/>
                <a:cs typeface="DecoType Naskh" pitchFamily="2" charset="-78"/>
              </a:rPr>
              <a:t> </a:t>
            </a:r>
            <a:r>
              <a:rPr lang="ar-SA" sz="2400" b="1" dirty="0">
                <a:latin typeface="Arial Unicode MS" pitchFamily="34" charset="-128"/>
                <a:ea typeface="Arial Unicode MS" pitchFamily="34" charset="-128"/>
                <a:cs typeface="DecoType Naskh" pitchFamily="2" charset="-78"/>
              </a:rPr>
              <a:t> ومثل الأنا الأعلى الضمير، وهو يتكون مما يتعلمه الطفل من والديه ومدرسته والمجتمع من معايير أخلاقية.  </a:t>
            </a:r>
            <a:r>
              <a:rPr lang="ar-SA" sz="2400" b="1" dirty="0" err="1">
                <a:latin typeface="Arial Unicode MS" pitchFamily="34" charset="-128"/>
                <a:ea typeface="Arial Unicode MS" pitchFamily="34" charset="-128"/>
                <a:cs typeface="DecoType Naskh" pitchFamily="2" charset="-78"/>
              </a:rPr>
              <a:t>والأنا</a:t>
            </a:r>
            <a:r>
              <a:rPr lang="ar-SA" sz="2400" b="1" dirty="0">
                <a:latin typeface="Arial Unicode MS" pitchFamily="34" charset="-128"/>
                <a:ea typeface="Arial Unicode MS" pitchFamily="34" charset="-128"/>
                <a:cs typeface="DecoType Naskh" pitchFamily="2" charset="-78"/>
              </a:rPr>
              <a:t> الأعلى مثالي وليس واقعي، ويتجه للكمال لا إلى اللذة</a:t>
            </a:r>
            <a:r>
              <a:rPr lang="en-US" sz="2400" b="1" dirty="0">
                <a:latin typeface="Arial Unicode MS" pitchFamily="34" charset="-128"/>
                <a:ea typeface="Arial Unicode MS" pitchFamily="34" charset="-128"/>
                <a:cs typeface="DecoType Naskh" pitchFamily="2" charset="-78"/>
              </a:rPr>
              <a:t> – </a:t>
            </a:r>
            <a:r>
              <a:rPr lang="ar-SA" sz="2400" b="1" dirty="0">
                <a:latin typeface="Arial Unicode MS" pitchFamily="34" charset="-128"/>
                <a:ea typeface="Arial Unicode MS" pitchFamily="34" charset="-128"/>
                <a:cs typeface="DecoType Naskh" pitchFamily="2" charset="-78"/>
              </a:rPr>
              <a:t>أي أنه يعارض الهو </a:t>
            </a:r>
            <a:r>
              <a:rPr lang="ar-SA" sz="2400" b="1" dirty="0" err="1">
                <a:latin typeface="Arial Unicode MS" pitchFamily="34" charset="-128"/>
                <a:ea typeface="Arial Unicode MS" pitchFamily="34" charset="-128"/>
                <a:cs typeface="DecoType Naskh" pitchFamily="2" charset="-78"/>
              </a:rPr>
              <a:t>والأنا</a:t>
            </a:r>
            <a:r>
              <a:rPr lang="ar-SA" sz="2400" b="1" dirty="0">
                <a:latin typeface="Arial Unicode MS" pitchFamily="34" charset="-128"/>
                <a:ea typeface="Arial Unicode MS" pitchFamily="34" charset="-128"/>
                <a:cs typeface="DecoType Naskh" pitchFamily="2" charset="-78"/>
              </a:rPr>
              <a:t>.</a:t>
            </a:r>
          </a:p>
          <a:p>
            <a:pPr marL="0" lvl="0" indent="0" algn="just" fontAlgn="base">
              <a:lnSpc>
                <a:spcPct val="120000"/>
              </a:lnSpc>
              <a:spcBef>
                <a:spcPct val="0"/>
              </a:spcBef>
              <a:spcAft>
                <a:spcPct val="0"/>
              </a:spcAft>
              <a:buFontTx/>
              <a:buChar char="-"/>
            </a:pPr>
            <a:r>
              <a:rPr lang="ar-SA" sz="2400" b="1" dirty="0">
                <a:latin typeface="Arial Unicode MS" pitchFamily="34" charset="-128"/>
                <a:ea typeface="Arial Unicode MS" pitchFamily="34" charset="-128"/>
                <a:cs typeface="DecoType Naskh" pitchFamily="2" charset="-78"/>
              </a:rPr>
              <a:t>إذا استطاع الأنا أن يوازن بين الهو </a:t>
            </a:r>
            <a:r>
              <a:rPr lang="ar-SA" sz="2400" b="1" dirty="0" err="1">
                <a:latin typeface="Arial Unicode MS" pitchFamily="34" charset="-128"/>
                <a:ea typeface="Arial Unicode MS" pitchFamily="34" charset="-128"/>
                <a:cs typeface="DecoType Naskh" pitchFamily="2" charset="-78"/>
              </a:rPr>
              <a:t>والأنا</a:t>
            </a:r>
            <a:r>
              <a:rPr lang="ar-SA" sz="2400" b="1" dirty="0">
                <a:latin typeface="Arial Unicode MS" pitchFamily="34" charset="-128"/>
                <a:ea typeface="Arial Unicode MS" pitchFamily="34" charset="-128"/>
                <a:cs typeface="DecoType Naskh" pitchFamily="2" charset="-78"/>
              </a:rPr>
              <a:t> الأعلى والواقع عاش الفرد متوافقا، أما إذا تغلب الهو أو الأنا الأعلى على الشخصية أدى ذلك إلى اضطرابها.</a:t>
            </a:r>
          </a:p>
          <a:p>
            <a:pPr marL="0" lvl="0" indent="0" algn="just" fontAlgn="base">
              <a:lnSpc>
                <a:spcPct val="120000"/>
              </a:lnSpc>
              <a:spcBef>
                <a:spcPct val="0"/>
              </a:spcBef>
              <a:spcAft>
                <a:spcPct val="0"/>
              </a:spcAft>
              <a:buFontTx/>
              <a:buChar char="-"/>
            </a:pPr>
            <a:r>
              <a:rPr lang="ar-SA" sz="2400" b="1" dirty="0">
                <a:latin typeface="Arial Unicode MS" pitchFamily="34" charset="-128"/>
                <a:ea typeface="Arial Unicode MS" pitchFamily="34" charset="-128"/>
                <a:cs typeface="DecoType Naskh" pitchFamily="2" charset="-78"/>
              </a:rPr>
              <a:t> أنظمة  الشخصية ليست مستقلة عن بعضها ، ويمكن وصف الهو بأنه يمثل الجانب البيولوجي للشخصية، </a:t>
            </a:r>
            <a:r>
              <a:rPr lang="ar-SA" sz="2400" b="1" dirty="0" err="1">
                <a:latin typeface="Arial Unicode MS" pitchFamily="34" charset="-128"/>
                <a:ea typeface="Arial Unicode MS" pitchFamily="34" charset="-128"/>
                <a:cs typeface="DecoType Naskh" pitchFamily="2" charset="-78"/>
              </a:rPr>
              <a:t>والأنا</a:t>
            </a:r>
            <a:r>
              <a:rPr lang="ar-SA" sz="2400" b="1" dirty="0">
                <a:latin typeface="Arial Unicode MS" pitchFamily="34" charset="-128"/>
                <a:ea typeface="Arial Unicode MS" pitchFamily="34" charset="-128"/>
                <a:cs typeface="DecoType Naskh" pitchFamily="2" charset="-78"/>
              </a:rPr>
              <a:t>  تمثل الجانب السيكولوجي للشخصية، </a:t>
            </a:r>
            <a:r>
              <a:rPr lang="ar-SA" sz="2400" b="1" dirty="0" err="1">
                <a:latin typeface="Arial Unicode MS" pitchFamily="34" charset="-128"/>
                <a:ea typeface="Arial Unicode MS" pitchFamily="34" charset="-128"/>
                <a:cs typeface="DecoType Naskh" pitchFamily="2" charset="-78"/>
              </a:rPr>
              <a:t>والأنا</a:t>
            </a:r>
            <a:r>
              <a:rPr lang="ar-SA" sz="2400" b="1" dirty="0">
                <a:latin typeface="Arial Unicode MS" pitchFamily="34" charset="-128"/>
                <a:ea typeface="Arial Unicode MS" pitchFamily="34" charset="-128"/>
                <a:cs typeface="DecoType Naskh" pitchFamily="2" charset="-78"/>
              </a:rPr>
              <a:t> الأعلى بالجانب </a:t>
            </a:r>
            <a:r>
              <a:rPr lang="ar-SA" sz="2400" b="1" dirty="0" err="1">
                <a:latin typeface="Arial Unicode MS" pitchFamily="34" charset="-128"/>
                <a:ea typeface="Arial Unicode MS" pitchFamily="34" charset="-128"/>
                <a:cs typeface="DecoType Naskh" pitchFamily="2" charset="-78"/>
              </a:rPr>
              <a:t>السسيولوجى</a:t>
            </a:r>
            <a:r>
              <a:rPr lang="ar-SA" sz="2400" b="1" dirty="0">
                <a:latin typeface="Arial Unicode MS" pitchFamily="34" charset="-128"/>
                <a:ea typeface="Arial Unicode MS" pitchFamily="34" charset="-128"/>
                <a:cs typeface="DecoType Naskh" pitchFamily="2" charset="-78"/>
              </a:rPr>
              <a:t> للشخصية</a:t>
            </a:r>
            <a:r>
              <a:rPr lang="en-US" sz="2400" b="1" dirty="0">
                <a:latin typeface="Arial Unicode MS" pitchFamily="34" charset="-128"/>
                <a:ea typeface="Arial Unicode MS" pitchFamily="34" charset="-128"/>
                <a:cs typeface="DecoType Naskh" pitchFamily="2" charset="-78"/>
              </a:rPr>
              <a:t>. </a:t>
            </a:r>
            <a:endParaRPr lang="en-US" sz="2000" b="1" dirty="0">
              <a:latin typeface="Arial Unicode MS" pitchFamily="34" charset="-128"/>
              <a:ea typeface="Arial Unicode MS" pitchFamily="34" charset="-128"/>
              <a:cs typeface="DecoType Naskh" pitchFamily="2" charset="-78"/>
            </a:endParaRPr>
          </a:p>
          <a:p>
            <a:pPr marL="0" lvl="0" indent="0" algn="just" eaLnBrk="0" fontAlgn="base" hangingPunct="0">
              <a:lnSpc>
                <a:spcPct val="120000"/>
              </a:lnSpc>
              <a:spcBef>
                <a:spcPct val="0"/>
              </a:spcBef>
              <a:spcAft>
                <a:spcPct val="0"/>
              </a:spcAft>
              <a:buNone/>
            </a:pPr>
            <a:r>
              <a:rPr lang="en-US" sz="2000" b="1" dirty="0">
                <a:latin typeface="Arial Unicode MS" pitchFamily="34" charset="-128"/>
                <a:ea typeface="Arial Unicode MS" pitchFamily="34" charset="-128"/>
                <a:cs typeface="DecoType Naskh" pitchFamily="2" charset="-78"/>
              </a:rPr>
              <a:t>  </a:t>
            </a:r>
            <a:endParaRPr lang="ar-SA" sz="2000" b="1" dirty="0">
              <a:latin typeface="Arial Unicode MS" pitchFamily="34" charset="-128"/>
              <a:ea typeface="Arial Unicode MS" pitchFamily="34" charset="-128"/>
              <a:cs typeface="DecoType Naskh" pitchFamily="2" charset="-78"/>
            </a:endParaRPr>
          </a:p>
          <a:p>
            <a:pPr marL="0" indent="20638" algn="just" rtl="1">
              <a:buNone/>
            </a:pPr>
            <a:endParaRPr lang="ar-SA" sz="2400" kern="1200" dirty="0" smtClean="0">
              <a:solidFill>
                <a:srgbClr val="FF0000"/>
              </a:solidFill>
              <a:latin typeface="Arial Unicode MS" pitchFamily="34" charset="-128"/>
              <a:ea typeface="Arial Unicode MS" pitchFamily="34" charset="-128"/>
              <a:cs typeface="PT Bold Heading" pitchFamily="2" charset="-78"/>
            </a:endParaRPr>
          </a:p>
        </p:txBody>
      </p:sp>
    </p:spTree>
    <p:extLst>
      <p:ext uri="{BB962C8B-B14F-4D97-AF65-F5344CB8AC3E}">
        <p14:creationId xmlns:p14="http://schemas.microsoft.com/office/powerpoint/2010/main" val="1216574217"/>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r="-3000" b="-15000"/>
          </a:stretch>
        </a:blipFill>
        <a:effectLst/>
      </p:bgPr>
    </p:bg>
    <p:spTree>
      <p:nvGrpSpPr>
        <p:cNvPr id="1" name=""/>
        <p:cNvGrpSpPr/>
        <p:nvPr/>
      </p:nvGrpSpPr>
      <p:grpSpPr>
        <a:xfrm>
          <a:off x="0" y="0"/>
          <a:ext cx="0" cy="0"/>
          <a:chOff x="0" y="0"/>
          <a:chExt cx="0" cy="0"/>
        </a:xfrm>
      </p:grpSpPr>
      <p:sp>
        <p:nvSpPr>
          <p:cNvPr id="2" name="تمرير عمودي 1"/>
          <p:cNvSpPr/>
          <p:nvPr/>
        </p:nvSpPr>
        <p:spPr>
          <a:xfrm>
            <a:off x="1763688" y="476672"/>
            <a:ext cx="5334000" cy="4800600"/>
          </a:xfrm>
          <a:prstGeom prst="verticalScroll">
            <a:avLst/>
          </a:prstGeom>
          <a:gradFill>
            <a:gsLst>
              <a:gs pos="0">
                <a:srgbClr val="DDEBCF"/>
              </a:gs>
              <a:gs pos="50000">
                <a:srgbClr val="9CB86E"/>
              </a:gs>
              <a:gs pos="100000">
                <a:srgbClr val="156B13"/>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b="1" dirty="0">
                <a:solidFill>
                  <a:srgbClr val="993300"/>
                </a:solidFill>
                <a:latin typeface="+mj-lt"/>
                <a:ea typeface="+mj-ea"/>
                <a:cs typeface="PT Bold Heading" pitchFamily="2" charset="-78"/>
              </a:rPr>
              <a:t>وآخر دعوانا أن الحم</a:t>
            </a:r>
            <a:r>
              <a:rPr lang="ar-EG" sz="5400" b="1" dirty="0">
                <a:solidFill>
                  <a:srgbClr val="993300"/>
                </a:solidFill>
                <a:latin typeface="+mj-lt"/>
                <a:ea typeface="+mj-ea"/>
                <a:cs typeface="PT Bold Heading" pitchFamily="2" charset="-78"/>
              </a:rPr>
              <a:t>ــ</a:t>
            </a:r>
            <a:r>
              <a:rPr lang="ar-SA" sz="5400" b="1" dirty="0">
                <a:solidFill>
                  <a:srgbClr val="993300"/>
                </a:solidFill>
                <a:latin typeface="+mj-lt"/>
                <a:ea typeface="+mj-ea"/>
                <a:cs typeface="PT Bold Heading" pitchFamily="2" charset="-78"/>
              </a:rPr>
              <a:t>د لله رب العالمين </a:t>
            </a:r>
          </a:p>
        </p:txBody>
      </p:sp>
    </p:spTree>
    <p:extLst>
      <p:ext uri="{BB962C8B-B14F-4D97-AF65-F5344CB8AC3E}">
        <p14:creationId xmlns:p14="http://schemas.microsoft.com/office/powerpoint/2010/main" val="195807764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water020"/>
          <p:cNvPicPr>
            <a:picLocks noChangeAspect="1" noChangeArrowheads="1" noCrop="1"/>
          </p:cNvPicPr>
          <p:nvPr/>
        </p:nvPicPr>
        <p:blipFill>
          <a:blip r:embed="rId3"/>
          <a:srcRect/>
          <a:stretch>
            <a:fillRect/>
          </a:stretch>
        </p:blipFill>
        <p:spPr bwMode="auto">
          <a:xfrm>
            <a:off x="0" y="0"/>
            <a:ext cx="9144000" cy="6858000"/>
          </a:xfrm>
          <a:prstGeom prst="rect">
            <a:avLst/>
          </a:prstGeom>
          <a:noFill/>
        </p:spPr>
      </p:pic>
      <p:sp>
        <p:nvSpPr>
          <p:cNvPr id="46083" name="WordArt 3"/>
          <p:cNvSpPr>
            <a:spLocks noChangeArrowheads="1" noChangeShapeType="1" noTextEdit="1"/>
          </p:cNvSpPr>
          <p:nvPr/>
        </p:nvSpPr>
        <p:spPr bwMode="auto">
          <a:xfrm>
            <a:off x="304800" y="838200"/>
            <a:ext cx="8534400" cy="5715000"/>
          </a:xfrm>
          <a:prstGeom prst="rect">
            <a:avLst/>
          </a:prstGeom>
        </p:spPr>
        <p:txBody>
          <a:bodyPr wrap="none" fromWordArt="1">
            <a:prstTxWarp prst="textPlain">
              <a:avLst>
                <a:gd name="adj" fmla="val 50000"/>
              </a:avLst>
            </a:prstTxWarp>
          </a:bodyPr>
          <a:lstStyle/>
          <a:p>
            <a:pPr algn="ctr" rtl="0"/>
            <a:r>
              <a:rPr lang="ar-SA" sz="1800" kern="10" dirty="0" smtClean="0">
                <a:ln w="9525" cap="sq">
                  <a:solidFill>
                    <a:srgbClr val="FFFF00"/>
                  </a:solidFill>
                  <a:round/>
                  <a:headEnd type="none" w="sm" len="sm"/>
                  <a:tailEnd type="none" w="sm" len="sm"/>
                </a:ln>
                <a:solidFill>
                  <a:srgbClr val="FFFF00"/>
                </a:solidFill>
                <a:latin typeface="Century Gothic"/>
              </a:rPr>
              <a:t>مع خالص أمنياتي لكن بالتوفيق </a:t>
            </a:r>
            <a:endParaRPr lang="ar-SA" sz="1800" kern="10" dirty="0">
              <a:ln w="9525" cap="sq">
                <a:solidFill>
                  <a:srgbClr val="FFFF00"/>
                </a:solidFill>
                <a:round/>
                <a:headEnd type="none" w="sm" len="sm"/>
                <a:tailEnd type="none" w="sm" len="sm"/>
              </a:ln>
              <a:solidFill>
                <a:srgbClr val="FFFF00"/>
              </a:solidFill>
              <a:latin typeface="Century Gothic"/>
            </a:endParaRPr>
          </a:p>
        </p:txBody>
      </p:sp>
    </p:spTree>
    <p:extLst>
      <p:ext uri="{BB962C8B-B14F-4D97-AF65-F5344CB8AC3E}">
        <p14:creationId xmlns:p14="http://schemas.microsoft.com/office/powerpoint/2010/main" val="230707491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blinds(vertical)">
                                      <p:cBhvr>
                                        <p:cTn id="7" dur="500"/>
                                        <p:tgtEl>
                                          <p:spTgt spid="4608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9948863" y="31369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5400">
              <a:solidFill>
                <a:schemeClr val="tx2"/>
              </a:solidFill>
            </a:endParaRPr>
          </a:p>
        </p:txBody>
      </p:sp>
      <p:pic>
        <p:nvPicPr>
          <p:cNvPr id="41987" name="Picture 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WordArt 4"/>
          <p:cNvSpPr>
            <a:spLocks noChangeArrowheads="1" noChangeShapeType="1" noTextEdit="1"/>
          </p:cNvSpPr>
          <p:nvPr/>
        </p:nvSpPr>
        <p:spPr bwMode="auto">
          <a:xfrm>
            <a:off x="1905000" y="228600"/>
            <a:ext cx="5410200" cy="1447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ar-SA" sz="3600" kern="10" dirty="0">
                <a:solidFill>
                  <a:srgbClr val="00B0F0"/>
                </a:solidFill>
                <a:effectLst>
                  <a:outerShdw dist="35921" dir="2700000" algn="ctr" rotWithShape="0">
                    <a:srgbClr val="C0C0C0">
                      <a:alpha val="79999"/>
                    </a:srgbClr>
                  </a:outerShdw>
                </a:effectLst>
                <a:latin typeface="+mn-cs"/>
                <a:ea typeface="+mn-cs"/>
                <a:cs typeface="+mn-cs"/>
              </a:rPr>
              <a:t>شكرا لحسن استماعكم</a:t>
            </a:r>
          </a:p>
        </p:txBody>
      </p:sp>
      <p:pic>
        <p:nvPicPr>
          <p:cNvPr id="41989" name="Picture 6" descr="شكرا">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676400"/>
            <a:ext cx="3048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7" descr="شكرا">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828800"/>
            <a:ext cx="2895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Rectangle 8"/>
          <p:cNvSpPr>
            <a:spLocks noChangeArrowheads="1"/>
          </p:cNvSpPr>
          <p:nvPr/>
        </p:nvSpPr>
        <p:spPr bwMode="auto">
          <a:xfrm>
            <a:off x="443114" y="5621565"/>
            <a:ext cx="750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5400" b="1" dirty="0">
                <a:solidFill>
                  <a:srgbClr val="FF0000"/>
                </a:solidFill>
              </a:rPr>
              <a:t>Let me learn from you</a:t>
            </a:r>
          </a:p>
        </p:txBody>
      </p:sp>
    </p:spTree>
    <p:extLst>
      <p:ext uri="{BB962C8B-B14F-4D97-AF65-F5344CB8AC3E}">
        <p14:creationId xmlns:p14="http://schemas.microsoft.com/office/powerpoint/2010/main" val="203410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دفق الهواء">
  <a:themeElements>
    <a:clrScheme name="دفق الهواء">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أف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دفق الهواء">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2230</TotalTime>
  <Words>3139</Words>
  <Application>Microsoft Office PowerPoint</Application>
  <PresentationFormat>عرض على الشاشة (3:4)‏</PresentationFormat>
  <Paragraphs>219</Paragraphs>
  <Slides>60</Slides>
  <Notes>3</Notes>
  <HiddenSlides>2</HiddenSlides>
  <MMClips>0</MMClips>
  <ScaleCrop>false</ScaleCrop>
  <HeadingPairs>
    <vt:vector size="4" baseType="variant">
      <vt:variant>
        <vt:lpstr>نسق</vt:lpstr>
      </vt:variant>
      <vt:variant>
        <vt:i4>1</vt:i4>
      </vt:variant>
      <vt:variant>
        <vt:lpstr>عناوين الشرائح</vt:lpstr>
      </vt:variant>
      <vt:variant>
        <vt:i4>60</vt:i4>
      </vt:variant>
    </vt:vector>
  </HeadingPairs>
  <TitlesOfParts>
    <vt:vector size="61" baseType="lpstr">
      <vt:lpstr>دفق الهواء</vt:lpstr>
      <vt:lpstr>عرض تقديمي في PowerPoint</vt:lpstr>
      <vt:lpstr>عرض تقديمي في PowerPoint</vt:lpstr>
      <vt:lpstr>يطيب لي تهنئتكم بالفصل الدراسي الجديد جعله الله عـــام جد واجتهاد ونجاح دائم       </vt:lpstr>
      <vt:lpstr>المحاضرة الأولى بعنوان مفهوم التنشئة الاجتماعية ومضمونها   </vt:lpstr>
      <vt:lpstr>عرض تقديمي في PowerPoint</vt:lpstr>
      <vt:lpstr>عرض تقديمي في PowerPoint</vt:lpstr>
      <vt:lpstr>عرض تقديمي في PowerPoint</vt:lpstr>
      <vt:lpstr>عرض تقديمي في PowerPoint</vt:lpstr>
      <vt:lpstr>عناصر المحاضرة </vt:lpstr>
      <vt:lpstr>تابع عناصر المحاضرة</vt:lpstr>
      <vt:lpstr>أهداف المحاضرة</vt:lpstr>
      <vt:lpstr>عرض تقديمي في PowerPoint</vt:lpstr>
      <vt:lpstr>عرض تقديمي في PowerPoint</vt:lpstr>
      <vt:lpstr>ماذا يتعلم الفرد من خلال التنشئة الإجتماعية وكيف يتم هذا التعليم؟</vt:lpstr>
      <vt:lpstr>(أ): تكوين الأنا و الأنا الأعلى</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التنشئة الإجتماعية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يتم ضبط دوافع الطفل وسلوكه؟</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 اللعب</vt:lpstr>
      <vt:lpstr>(ب): التقمص</vt:lpstr>
      <vt:lpstr>(جـ): التقليد</vt:lpstr>
      <vt:lpstr>عرض تقديمي في PowerPoint</vt:lpstr>
      <vt:lpstr>عرض تقديمي في PowerPoint</vt:lpstr>
      <vt:lpstr>عرض تقديمي في PowerPoint</vt:lpstr>
      <vt:lpstr>عرض تقديمي في PowerPoint</vt:lpstr>
      <vt:lpstr>عرض تقديمي في PowerPoint</vt:lpstr>
      <vt:lpstr>        مساعدة الطفل النامي على اكتساب السلوك الإجتماعي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السمو بالحاجات الإنسانية</vt:lpstr>
      <vt:lpstr>تابع السمو بالحاجات الإنسانية</vt:lpstr>
      <vt:lpstr>تابع السمو بالحاجات الإنسانية</vt:lpstr>
      <vt:lpstr>تابع السمو بالحاجات الإنسانية</vt:lpstr>
      <vt:lpstr>أسئلة عامة عن المحاضرة</vt:lpstr>
      <vt:lpstr>أسئلة عامة عن المحاضرة</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Multifunctional Furniture</dc:title>
  <dc:creator>ىثف</dc:creator>
  <cp:lastModifiedBy>mona taha mahrous</cp:lastModifiedBy>
  <cp:revision>218</cp:revision>
  <dcterms:created xsi:type="dcterms:W3CDTF">2010-12-04T06:38:55Z</dcterms:created>
  <dcterms:modified xsi:type="dcterms:W3CDTF">2014-02-15T09:22:42Z</dcterms:modified>
</cp:coreProperties>
</file>