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3"/>
  </p:notesMasterIdLst>
  <p:handoutMasterIdLst>
    <p:handoutMasterId r:id="rId114"/>
  </p:handoutMasterIdLst>
  <p:sldIdLst>
    <p:sldId id="256" r:id="rId2"/>
    <p:sldId id="360" r:id="rId3"/>
    <p:sldId id="354" r:id="rId4"/>
    <p:sldId id="379" r:id="rId5"/>
    <p:sldId id="361" r:id="rId6"/>
    <p:sldId id="374" r:id="rId7"/>
    <p:sldId id="375" r:id="rId8"/>
    <p:sldId id="353" r:id="rId9"/>
    <p:sldId id="376" r:id="rId10"/>
    <p:sldId id="349" r:id="rId11"/>
    <p:sldId id="312" r:id="rId12"/>
    <p:sldId id="313" r:id="rId13"/>
    <p:sldId id="362" r:id="rId14"/>
    <p:sldId id="314" r:id="rId15"/>
    <p:sldId id="363" r:id="rId16"/>
    <p:sldId id="315" r:id="rId17"/>
    <p:sldId id="364" r:id="rId18"/>
    <p:sldId id="316" r:id="rId19"/>
    <p:sldId id="355" r:id="rId20"/>
    <p:sldId id="317" r:id="rId21"/>
    <p:sldId id="318" r:id="rId22"/>
    <p:sldId id="365" r:id="rId23"/>
    <p:sldId id="294" r:id="rId24"/>
    <p:sldId id="346" r:id="rId25"/>
    <p:sldId id="295" r:id="rId26"/>
    <p:sldId id="356" r:id="rId27"/>
    <p:sldId id="366" r:id="rId28"/>
    <p:sldId id="296" r:id="rId29"/>
    <p:sldId id="297" r:id="rId30"/>
    <p:sldId id="298" r:id="rId31"/>
    <p:sldId id="357" r:id="rId32"/>
    <p:sldId id="299" r:id="rId33"/>
    <p:sldId id="367" r:id="rId34"/>
    <p:sldId id="300" r:id="rId35"/>
    <p:sldId id="368" r:id="rId36"/>
    <p:sldId id="301" r:id="rId37"/>
    <p:sldId id="302" r:id="rId38"/>
    <p:sldId id="303" r:id="rId39"/>
    <p:sldId id="369" r:id="rId40"/>
    <p:sldId id="304" r:id="rId41"/>
    <p:sldId id="305" r:id="rId42"/>
    <p:sldId id="306" r:id="rId43"/>
    <p:sldId id="370" r:id="rId44"/>
    <p:sldId id="358" r:id="rId45"/>
    <p:sldId id="307" r:id="rId46"/>
    <p:sldId id="359" r:id="rId47"/>
    <p:sldId id="308" r:id="rId48"/>
    <p:sldId id="309" r:id="rId49"/>
    <p:sldId id="371" r:id="rId50"/>
    <p:sldId id="319" r:id="rId51"/>
    <p:sldId id="320" r:id="rId52"/>
    <p:sldId id="372" r:id="rId53"/>
    <p:sldId id="321" r:id="rId54"/>
    <p:sldId id="373" r:id="rId55"/>
    <p:sldId id="322" r:id="rId56"/>
    <p:sldId id="323" r:id="rId57"/>
    <p:sldId id="324" r:id="rId58"/>
    <p:sldId id="381" r:id="rId59"/>
    <p:sldId id="382" r:id="rId60"/>
    <p:sldId id="383" r:id="rId61"/>
    <p:sldId id="325" r:id="rId62"/>
    <p:sldId id="326" r:id="rId63"/>
    <p:sldId id="327" r:id="rId64"/>
    <p:sldId id="328" r:id="rId65"/>
    <p:sldId id="384" r:id="rId66"/>
    <p:sldId id="386" r:id="rId67"/>
    <p:sldId id="388" r:id="rId68"/>
    <p:sldId id="389" r:id="rId69"/>
    <p:sldId id="390" r:id="rId70"/>
    <p:sldId id="391" r:id="rId71"/>
    <p:sldId id="392" r:id="rId72"/>
    <p:sldId id="419" r:id="rId73"/>
    <p:sldId id="393" r:id="rId74"/>
    <p:sldId id="420" r:id="rId75"/>
    <p:sldId id="394" r:id="rId76"/>
    <p:sldId id="395" r:id="rId77"/>
    <p:sldId id="396" r:id="rId78"/>
    <p:sldId id="421" r:id="rId79"/>
    <p:sldId id="397" r:id="rId80"/>
    <p:sldId id="398" r:id="rId81"/>
    <p:sldId id="399" r:id="rId82"/>
    <p:sldId id="400" r:id="rId83"/>
    <p:sldId id="401" r:id="rId84"/>
    <p:sldId id="422" r:id="rId85"/>
    <p:sldId id="402" r:id="rId86"/>
    <p:sldId id="403" r:id="rId87"/>
    <p:sldId id="423" r:id="rId88"/>
    <p:sldId id="404" r:id="rId89"/>
    <p:sldId id="424" r:id="rId90"/>
    <p:sldId id="405" r:id="rId91"/>
    <p:sldId id="406" r:id="rId92"/>
    <p:sldId id="425" r:id="rId93"/>
    <p:sldId id="407" r:id="rId94"/>
    <p:sldId id="408" r:id="rId95"/>
    <p:sldId id="409" r:id="rId96"/>
    <p:sldId id="410" r:id="rId97"/>
    <p:sldId id="426" r:id="rId98"/>
    <p:sldId id="411" r:id="rId99"/>
    <p:sldId id="412" r:id="rId100"/>
    <p:sldId id="427" r:id="rId101"/>
    <p:sldId id="428" r:id="rId102"/>
    <p:sldId id="414" r:id="rId103"/>
    <p:sldId id="415" r:id="rId104"/>
    <p:sldId id="416" r:id="rId105"/>
    <p:sldId id="429" r:id="rId106"/>
    <p:sldId id="417" r:id="rId107"/>
    <p:sldId id="430" r:id="rId108"/>
    <p:sldId id="431" r:id="rId109"/>
    <p:sldId id="432" r:id="rId110"/>
    <p:sldId id="418" r:id="rId111"/>
    <p:sldId id="377" r:id="rId1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08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0" d="100"/>
          <a:sy n="70" d="100"/>
        </p:scale>
        <p:origin x="-130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031852-B13C-4E92-9366-F4A016BCFBCF}" type="doc">
      <dgm:prSet loTypeId="urn:microsoft.com/office/officeart/2005/8/layout/hierarchy5" loCatId="hierarchy" qsTypeId="urn:microsoft.com/office/officeart/2005/8/quickstyle/simple2" qsCatId="simple" csTypeId="urn:microsoft.com/office/officeart/2005/8/colors/accent1_4" csCatId="accent1" phldr="1"/>
      <dgm:spPr/>
      <dgm:t>
        <a:bodyPr/>
        <a:lstStyle/>
        <a:p>
          <a:pPr rtl="1"/>
          <a:endParaRPr lang="ar-SA"/>
        </a:p>
      </dgm:t>
    </dgm:pt>
    <dgm:pt modelId="{85C91853-3051-4778-90A4-489CA1470094}">
      <dgm:prSet phldrT="[نص]" custT="1"/>
      <dgm:spPr>
        <a:solidFill>
          <a:schemeClr val="accent3">
            <a:lumMod val="60000"/>
            <a:lumOff val="40000"/>
          </a:schemeClr>
        </a:solidFill>
      </dgm:spPr>
      <dgm:t>
        <a:bodyPr/>
        <a:lstStyle/>
        <a:p>
          <a:pPr rtl="1"/>
          <a:r>
            <a:rPr kumimoji="0" lang="ar-SA" sz="6000" b="1" kern="12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 الوالدية </a:t>
          </a:r>
          <a:endParaRPr kumimoji="0" lang="ar-SA" sz="6000" b="1" kern="12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4EDE5A9A-8DFA-47D2-BBA2-E074C1E0D1DE}" type="parTrans" cxnId="{BC692B60-B49B-487B-9DAB-61C30D416B1A}">
      <dgm:prSet/>
      <dgm:spPr/>
      <dgm:t>
        <a:bodyPr/>
        <a:lstStyle/>
        <a:p>
          <a:pPr rtl="1"/>
          <a:endParaRPr lang="ar-SA"/>
        </a:p>
      </dgm:t>
    </dgm:pt>
    <dgm:pt modelId="{D6EAB28F-6AC5-4B27-9DD6-3E9A2473643B}" type="sibTrans" cxnId="{BC692B60-B49B-487B-9DAB-61C30D416B1A}">
      <dgm:prSet/>
      <dgm:spPr/>
      <dgm:t>
        <a:bodyPr/>
        <a:lstStyle/>
        <a:p>
          <a:pPr rtl="1"/>
          <a:endParaRPr lang="ar-SA"/>
        </a:p>
      </dgm:t>
    </dgm:pt>
    <dgm:pt modelId="{17C6FB2A-B566-43B7-9645-A0848ACF175F}">
      <dgm:prSet phldrT="[نص]" custT="1"/>
      <dgm:spPr>
        <a:solidFill>
          <a:srgbClr val="92D050"/>
        </a:solidFill>
      </dgm:spPr>
      <dgm:t>
        <a:bodyPr/>
        <a:lstStyle/>
        <a:p>
          <a:pPr rtl="1"/>
          <a:r>
            <a:rPr kumimoji="0"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التدليل</a:t>
          </a:r>
          <a:r>
            <a:rPr lang="ar-SA" sz="2200" b="1" kern="1200" dirty="0" smtClean="0"/>
            <a:t> </a:t>
          </a:r>
          <a:endParaRPr lang="ar-SA" sz="2200" b="1" kern="1200" dirty="0"/>
        </a:p>
      </dgm:t>
    </dgm:pt>
    <dgm:pt modelId="{6516A8DA-C42D-41F9-8B94-57F20C56D769}" type="parTrans" cxnId="{7E5A849F-1B70-44C4-BB13-B1F2B34DA012}">
      <dgm:prSet/>
      <dgm:spPr/>
      <dgm:t>
        <a:bodyPr/>
        <a:lstStyle/>
        <a:p>
          <a:pPr rtl="1"/>
          <a:endParaRPr lang="ar-SA" dirty="0"/>
        </a:p>
      </dgm:t>
    </dgm:pt>
    <dgm:pt modelId="{DA8EE6B3-6741-4625-A10C-60B7B625E4C7}" type="sibTrans" cxnId="{7E5A849F-1B70-44C4-BB13-B1F2B34DA012}">
      <dgm:prSet/>
      <dgm:spPr/>
      <dgm:t>
        <a:bodyPr/>
        <a:lstStyle/>
        <a:p>
          <a:pPr rtl="1"/>
          <a:endParaRPr lang="ar-SA"/>
        </a:p>
      </dgm:t>
    </dgm:pt>
    <dgm:pt modelId="{B1A2FBB6-5D44-4EE2-8A3C-CE537C06A414}">
      <dgm:prSet phldrT="[نص]" custT="1"/>
      <dgm:spPr>
        <a:solidFill>
          <a:schemeClr val="accent1">
            <a:lumMod val="60000"/>
            <a:lumOff val="40000"/>
          </a:schemeClr>
        </a:solidFill>
      </dgm:spPr>
      <dgm:t>
        <a:bodyPr/>
        <a:lstStyle/>
        <a:p>
          <a:pPr rtl="1"/>
          <a:r>
            <a:rPr kumimoji="0"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a:t>
          </a:r>
          <a:endParaRPr kumimoji="0" lang="ar-SA" sz="37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86B9DBFF-87E2-4B8E-9C2B-07D1243DC842}" type="parTrans" cxnId="{BE979D58-3860-4437-B0E6-8475F6F2C054}">
      <dgm:prSet/>
      <dgm:spPr/>
      <dgm:t>
        <a:bodyPr/>
        <a:lstStyle/>
        <a:p>
          <a:pPr rtl="1"/>
          <a:endParaRPr lang="ar-SA" dirty="0"/>
        </a:p>
      </dgm:t>
    </dgm:pt>
    <dgm:pt modelId="{15D82159-E3CB-4217-9499-7D5D5D2C9400}" type="sibTrans" cxnId="{BE979D58-3860-4437-B0E6-8475F6F2C054}">
      <dgm:prSet/>
      <dgm:spPr/>
      <dgm:t>
        <a:bodyPr/>
        <a:lstStyle/>
        <a:p>
          <a:pPr rtl="1"/>
          <a:endParaRPr lang="ar-SA"/>
        </a:p>
      </dgm:t>
    </dgm:pt>
    <dgm:pt modelId="{60140F5D-7A5F-4E04-A092-4D4E8D9B3994}">
      <dgm:prSet phldrT="[نص]" custT="1"/>
      <dgm:spPr>
        <a:solidFill>
          <a:schemeClr val="accent2">
            <a:lumMod val="60000"/>
            <a:lumOff val="40000"/>
          </a:schemeClr>
        </a:solidFill>
      </dgm:spPr>
      <dgm:t>
        <a:bodyPr/>
        <a:lstStyle/>
        <a:p>
          <a:pPr rtl="1">
            <a:lnSpc>
              <a:spcPct val="100000"/>
            </a:lnSpc>
          </a:pPr>
          <a:r>
            <a:rPr kumimoji="0" lang="ar-SA" sz="28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الحماية الزائدة</a:t>
          </a:r>
          <a:endParaRPr kumimoji="0" lang="ar-SA" sz="28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BC5A1B4E-DCF9-4547-B9BE-C5D3A5075B3E}" type="parTrans" cxnId="{9DAD80DC-F864-4A59-A58F-C2BF30134665}">
      <dgm:prSet/>
      <dgm:spPr/>
      <dgm:t>
        <a:bodyPr/>
        <a:lstStyle/>
        <a:p>
          <a:pPr rtl="1"/>
          <a:endParaRPr lang="ar-SA" dirty="0"/>
        </a:p>
      </dgm:t>
    </dgm:pt>
    <dgm:pt modelId="{2C0CCC43-8067-4E72-AF8B-841F1B2AEAC3}" type="sibTrans" cxnId="{9DAD80DC-F864-4A59-A58F-C2BF30134665}">
      <dgm:prSet/>
      <dgm:spPr/>
      <dgm:t>
        <a:bodyPr/>
        <a:lstStyle/>
        <a:p>
          <a:pPr rtl="1"/>
          <a:endParaRPr lang="ar-SA"/>
        </a:p>
      </dgm:t>
    </dgm:pt>
    <dgm:pt modelId="{652296E5-8650-4E07-8DFA-1006AE785995}">
      <dgm:prSet phldrT="[نص]" custT="1"/>
      <dgm:spPr>
        <a:solidFill>
          <a:schemeClr val="bg2">
            <a:lumMod val="50000"/>
          </a:schemeClr>
        </a:solidFill>
      </dgm:spPr>
      <dgm:t>
        <a:bodyPr/>
        <a:lstStyle/>
        <a:p>
          <a:pPr rtl="1"/>
          <a:r>
            <a:rPr kumimoji="0"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الإهمال </a:t>
          </a:r>
          <a:endParaRPr kumimoji="0" lang="ar-SA" sz="37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F234F45D-5EF4-4DC5-8ED6-50AB47220766}" type="parTrans" cxnId="{661B7F89-6696-4B3C-B973-B2F626A1A22D}">
      <dgm:prSet/>
      <dgm:spPr/>
      <dgm:t>
        <a:bodyPr/>
        <a:lstStyle/>
        <a:p>
          <a:pPr rtl="1"/>
          <a:endParaRPr lang="ar-SA" dirty="0"/>
        </a:p>
      </dgm:t>
    </dgm:pt>
    <dgm:pt modelId="{0FE54AA9-0C8B-406C-9399-EDE775B30F44}" type="sibTrans" cxnId="{661B7F89-6696-4B3C-B973-B2F626A1A22D}">
      <dgm:prSet/>
      <dgm:spPr/>
      <dgm:t>
        <a:bodyPr/>
        <a:lstStyle/>
        <a:p>
          <a:pPr rtl="1"/>
          <a:endParaRPr lang="ar-SA"/>
        </a:p>
      </dgm:t>
    </dgm:pt>
    <dgm:pt modelId="{E81691FB-1F9C-43D6-B90D-EAC2EBCFE2E6}" type="pres">
      <dgm:prSet presAssocID="{DD031852-B13C-4E92-9366-F4A016BCFBCF}" presName="mainComposite" presStyleCnt="0">
        <dgm:presLayoutVars>
          <dgm:chPref val="1"/>
          <dgm:dir/>
          <dgm:animOne val="branch"/>
          <dgm:animLvl val="lvl"/>
          <dgm:resizeHandles val="exact"/>
        </dgm:presLayoutVars>
      </dgm:prSet>
      <dgm:spPr/>
      <dgm:t>
        <a:bodyPr/>
        <a:lstStyle/>
        <a:p>
          <a:pPr rtl="1"/>
          <a:endParaRPr lang="ar-SA"/>
        </a:p>
      </dgm:t>
    </dgm:pt>
    <dgm:pt modelId="{0575A01A-7A2F-47DF-A2E6-5004E0D348B7}" type="pres">
      <dgm:prSet presAssocID="{DD031852-B13C-4E92-9366-F4A016BCFBCF}" presName="hierFlow" presStyleCnt="0"/>
      <dgm:spPr/>
    </dgm:pt>
    <dgm:pt modelId="{C5763C4B-2F6D-42B4-9EAB-52F6F4FA87AE}" type="pres">
      <dgm:prSet presAssocID="{DD031852-B13C-4E92-9366-F4A016BCFBCF}" presName="hierChild1" presStyleCnt="0">
        <dgm:presLayoutVars>
          <dgm:chPref val="1"/>
          <dgm:animOne val="branch"/>
          <dgm:animLvl val="lvl"/>
        </dgm:presLayoutVars>
      </dgm:prSet>
      <dgm:spPr/>
    </dgm:pt>
    <dgm:pt modelId="{1C161AF6-5E4C-441C-B84C-348F7E7090F9}" type="pres">
      <dgm:prSet presAssocID="{85C91853-3051-4778-90A4-489CA1470094}" presName="Name17" presStyleCnt="0"/>
      <dgm:spPr/>
    </dgm:pt>
    <dgm:pt modelId="{05E4C138-E404-4DF7-9A07-4BE3B39737DD}" type="pres">
      <dgm:prSet presAssocID="{85C91853-3051-4778-90A4-489CA1470094}" presName="level1Shape" presStyleLbl="node0" presStyleIdx="0" presStyleCnt="1" custScaleX="334359" custLinFactNeighborX="-6161" custLinFactNeighborY="-16530">
        <dgm:presLayoutVars>
          <dgm:chPref val="3"/>
        </dgm:presLayoutVars>
      </dgm:prSet>
      <dgm:spPr/>
      <dgm:t>
        <a:bodyPr/>
        <a:lstStyle/>
        <a:p>
          <a:pPr rtl="1"/>
          <a:endParaRPr lang="ar-SA"/>
        </a:p>
      </dgm:t>
    </dgm:pt>
    <dgm:pt modelId="{68D34401-067F-4A77-B44E-FB9B8A412526}" type="pres">
      <dgm:prSet presAssocID="{85C91853-3051-4778-90A4-489CA1470094}" presName="hierChild2" presStyleCnt="0"/>
      <dgm:spPr/>
    </dgm:pt>
    <dgm:pt modelId="{F28F076B-8ABC-48F2-B7C6-402CF7F1A702}" type="pres">
      <dgm:prSet presAssocID="{6516A8DA-C42D-41F9-8B94-57F20C56D769}" presName="Name25" presStyleLbl="parChTrans1D2" presStyleIdx="0" presStyleCnt="4"/>
      <dgm:spPr/>
      <dgm:t>
        <a:bodyPr/>
        <a:lstStyle/>
        <a:p>
          <a:pPr rtl="1"/>
          <a:endParaRPr lang="ar-SA"/>
        </a:p>
      </dgm:t>
    </dgm:pt>
    <dgm:pt modelId="{ED5DB092-7691-4A0B-A741-EF1A731C95E6}" type="pres">
      <dgm:prSet presAssocID="{6516A8DA-C42D-41F9-8B94-57F20C56D769}" presName="connTx" presStyleLbl="parChTrans1D2" presStyleIdx="0" presStyleCnt="4"/>
      <dgm:spPr/>
      <dgm:t>
        <a:bodyPr/>
        <a:lstStyle/>
        <a:p>
          <a:pPr rtl="1"/>
          <a:endParaRPr lang="ar-SA"/>
        </a:p>
      </dgm:t>
    </dgm:pt>
    <dgm:pt modelId="{140F4B93-CE6B-4ED8-B5A3-1668FD6A977E}" type="pres">
      <dgm:prSet presAssocID="{17C6FB2A-B566-43B7-9645-A0848ACF175F}" presName="Name30" presStyleCnt="0"/>
      <dgm:spPr/>
    </dgm:pt>
    <dgm:pt modelId="{FAD8A8D1-3979-4ABB-B265-7876FB323814}" type="pres">
      <dgm:prSet presAssocID="{17C6FB2A-B566-43B7-9645-A0848ACF175F}" presName="level2Shape" presStyleLbl="node2" presStyleIdx="0" presStyleCnt="4" custLinFactY="200000" custLinFactNeighborX="-386" custLinFactNeighborY="297206"/>
      <dgm:spPr/>
      <dgm:t>
        <a:bodyPr/>
        <a:lstStyle/>
        <a:p>
          <a:pPr rtl="1"/>
          <a:endParaRPr lang="ar-SA"/>
        </a:p>
      </dgm:t>
    </dgm:pt>
    <dgm:pt modelId="{BD650786-385C-4ACA-AA25-BD4CACB3E2D2}" type="pres">
      <dgm:prSet presAssocID="{17C6FB2A-B566-43B7-9645-A0848ACF175F}" presName="hierChild3" presStyleCnt="0"/>
      <dgm:spPr/>
    </dgm:pt>
    <dgm:pt modelId="{12A31CD3-CD47-4F25-B831-E98177BCFE38}" type="pres">
      <dgm:prSet presAssocID="{F234F45D-5EF4-4DC5-8ED6-50AB47220766}" presName="Name25" presStyleLbl="parChTrans1D2" presStyleIdx="1" presStyleCnt="4"/>
      <dgm:spPr/>
      <dgm:t>
        <a:bodyPr/>
        <a:lstStyle/>
        <a:p>
          <a:pPr rtl="1"/>
          <a:endParaRPr lang="ar-SA"/>
        </a:p>
      </dgm:t>
    </dgm:pt>
    <dgm:pt modelId="{D07C2E54-E698-4943-A0A8-FC0F8E9DAF83}" type="pres">
      <dgm:prSet presAssocID="{F234F45D-5EF4-4DC5-8ED6-50AB47220766}" presName="connTx" presStyleLbl="parChTrans1D2" presStyleIdx="1" presStyleCnt="4"/>
      <dgm:spPr/>
      <dgm:t>
        <a:bodyPr/>
        <a:lstStyle/>
        <a:p>
          <a:pPr rtl="1"/>
          <a:endParaRPr lang="ar-SA"/>
        </a:p>
      </dgm:t>
    </dgm:pt>
    <dgm:pt modelId="{0D0D36FE-3827-413F-8C8E-2EC8D6F10056}" type="pres">
      <dgm:prSet presAssocID="{652296E5-8650-4E07-8DFA-1006AE785995}" presName="Name30" presStyleCnt="0"/>
      <dgm:spPr/>
    </dgm:pt>
    <dgm:pt modelId="{6B493DB7-6B9C-440B-931B-04C9729BFA8B}" type="pres">
      <dgm:prSet presAssocID="{652296E5-8650-4E07-8DFA-1006AE785995}" presName="level2Shape" presStyleLbl="node2" presStyleIdx="1" presStyleCnt="4" custLinFactY="100000" custLinFactNeighborX="-386" custLinFactNeighborY="114704"/>
      <dgm:spPr/>
      <dgm:t>
        <a:bodyPr/>
        <a:lstStyle/>
        <a:p>
          <a:pPr rtl="1"/>
          <a:endParaRPr lang="ar-SA"/>
        </a:p>
      </dgm:t>
    </dgm:pt>
    <dgm:pt modelId="{0876B5BC-87F4-437A-81D4-CEB8155DF776}" type="pres">
      <dgm:prSet presAssocID="{652296E5-8650-4E07-8DFA-1006AE785995}" presName="hierChild3" presStyleCnt="0"/>
      <dgm:spPr/>
    </dgm:pt>
    <dgm:pt modelId="{1A5B31B3-1540-4217-B520-ABAB37A12881}" type="pres">
      <dgm:prSet presAssocID="{86B9DBFF-87E2-4B8E-9C2B-07D1243DC842}" presName="Name25" presStyleLbl="parChTrans1D2" presStyleIdx="2" presStyleCnt="4"/>
      <dgm:spPr/>
      <dgm:t>
        <a:bodyPr/>
        <a:lstStyle/>
        <a:p>
          <a:pPr rtl="1"/>
          <a:endParaRPr lang="ar-SA"/>
        </a:p>
      </dgm:t>
    </dgm:pt>
    <dgm:pt modelId="{5D9F18EF-F3F4-4188-9812-8DC86AD0D080}" type="pres">
      <dgm:prSet presAssocID="{86B9DBFF-87E2-4B8E-9C2B-07D1243DC842}" presName="connTx" presStyleLbl="parChTrans1D2" presStyleIdx="2" presStyleCnt="4"/>
      <dgm:spPr/>
      <dgm:t>
        <a:bodyPr/>
        <a:lstStyle/>
        <a:p>
          <a:pPr rtl="1"/>
          <a:endParaRPr lang="ar-SA"/>
        </a:p>
      </dgm:t>
    </dgm:pt>
    <dgm:pt modelId="{4885BBD4-74D6-46CB-BE60-1941178A64A5}" type="pres">
      <dgm:prSet presAssocID="{B1A2FBB6-5D44-4EE2-8A3C-CE537C06A414}" presName="Name30" presStyleCnt="0"/>
      <dgm:spPr/>
    </dgm:pt>
    <dgm:pt modelId="{73B5D88E-4099-4BA0-B39E-6657687021B3}" type="pres">
      <dgm:prSet presAssocID="{B1A2FBB6-5D44-4EE2-8A3C-CE537C06A414}" presName="level2Shape" presStyleLbl="node2" presStyleIdx="2" presStyleCnt="4" custLinFactY="-137788" custLinFactNeighborX="-386" custLinFactNeighborY="-200000"/>
      <dgm:spPr/>
      <dgm:t>
        <a:bodyPr/>
        <a:lstStyle/>
        <a:p>
          <a:pPr rtl="1"/>
          <a:endParaRPr lang="ar-SA"/>
        </a:p>
      </dgm:t>
    </dgm:pt>
    <dgm:pt modelId="{DCF60BF0-1734-49A0-A284-FE03F3AD4EC8}" type="pres">
      <dgm:prSet presAssocID="{B1A2FBB6-5D44-4EE2-8A3C-CE537C06A414}" presName="hierChild3" presStyleCnt="0"/>
      <dgm:spPr/>
    </dgm:pt>
    <dgm:pt modelId="{75C7E0F5-70FE-4BF4-96FB-B6E44EE66F2A}" type="pres">
      <dgm:prSet presAssocID="{BC5A1B4E-DCF9-4547-B9BE-C5D3A5075B3E}" presName="Name25" presStyleLbl="parChTrans1D2" presStyleIdx="3" presStyleCnt="4"/>
      <dgm:spPr/>
      <dgm:t>
        <a:bodyPr/>
        <a:lstStyle/>
        <a:p>
          <a:pPr rtl="1"/>
          <a:endParaRPr lang="ar-SA"/>
        </a:p>
      </dgm:t>
    </dgm:pt>
    <dgm:pt modelId="{A18167FD-C915-4DD5-83B5-73B99E539909}" type="pres">
      <dgm:prSet presAssocID="{BC5A1B4E-DCF9-4547-B9BE-C5D3A5075B3E}" presName="connTx" presStyleLbl="parChTrans1D2" presStyleIdx="3" presStyleCnt="4"/>
      <dgm:spPr/>
      <dgm:t>
        <a:bodyPr/>
        <a:lstStyle/>
        <a:p>
          <a:pPr rtl="1"/>
          <a:endParaRPr lang="ar-SA"/>
        </a:p>
      </dgm:t>
    </dgm:pt>
    <dgm:pt modelId="{43E6B339-4F23-4E89-B4D7-D248C6F7EFBA}" type="pres">
      <dgm:prSet presAssocID="{60140F5D-7A5F-4E04-A092-4D4E8D9B3994}" presName="Name30" presStyleCnt="0"/>
      <dgm:spPr/>
    </dgm:pt>
    <dgm:pt modelId="{434FDDE1-4EB1-4585-950C-CA18C5143B39}" type="pres">
      <dgm:prSet presAssocID="{60140F5D-7A5F-4E04-A092-4D4E8D9B3994}" presName="level2Shape" presStyleLbl="node2" presStyleIdx="3" presStyleCnt="4" custLinFactY="-100000" custLinFactNeighborX="-386" custLinFactNeighborY="-160965"/>
      <dgm:spPr/>
      <dgm:t>
        <a:bodyPr/>
        <a:lstStyle/>
        <a:p>
          <a:pPr rtl="1"/>
          <a:endParaRPr lang="ar-SA"/>
        </a:p>
      </dgm:t>
    </dgm:pt>
    <dgm:pt modelId="{EE00D473-D2C9-4837-8632-49F9BDC17972}" type="pres">
      <dgm:prSet presAssocID="{60140F5D-7A5F-4E04-A092-4D4E8D9B3994}" presName="hierChild3" presStyleCnt="0"/>
      <dgm:spPr/>
    </dgm:pt>
    <dgm:pt modelId="{43A2B1A7-EE59-494E-906F-FE904458F277}" type="pres">
      <dgm:prSet presAssocID="{DD031852-B13C-4E92-9366-F4A016BCFBCF}" presName="bgShapesFlow" presStyleCnt="0"/>
      <dgm:spPr/>
    </dgm:pt>
  </dgm:ptLst>
  <dgm:cxnLst>
    <dgm:cxn modelId="{BC692B60-B49B-487B-9DAB-61C30D416B1A}" srcId="{DD031852-B13C-4E92-9366-F4A016BCFBCF}" destId="{85C91853-3051-4778-90A4-489CA1470094}" srcOrd="0" destOrd="0" parTransId="{4EDE5A9A-8DFA-47D2-BBA2-E074C1E0D1DE}" sibTransId="{D6EAB28F-6AC5-4B27-9DD6-3E9A2473643B}"/>
    <dgm:cxn modelId="{9DAD80DC-F864-4A59-A58F-C2BF30134665}" srcId="{85C91853-3051-4778-90A4-489CA1470094}" destId="{60140F5D-7A5F-4E04-A092-4D4E8D9B3994}" srcOrd="3" destOrd="0" parTransId="{BC5A1B4E-DCF9-4547-B9BE-C5D3A5075B3E}" sibTransId="{2C0CCC43-8067-4E72-AF8B-841F1B2AEAC3}"/>
    <dgm:cxn modelId="{67118753-E81A-4C7C-9651-8E5705BC5C74}" type="presOf" srcId="{BC5A1B4E-DCF9-4547-B9BE-C5D3A5075B3E}" destId="{A18167FD-C915-4DD5-83B5-73B99E539909}" srcOrd="1" destOrd="0" presId="urn:microsoft.com/office/officeart/2005/8/layout/hierarchy5"/>
    <dgm:cxn modelId="{0E62C957-A6A2-488D-A5CC-0EF072E5BBC6}" type="presOf" srcId="{F234F45D-5EF4-4DC5-8ED6-50AB47220766}" destId="{D07C2E54-E698-4943-A0A8-FC0F8E9DAF83}" srcOrd="1" destOrd="0" presId="urn:microsoft.com/office/officeart/2005/8/layout/hierarchy5"/>
    <dgm:cxn modelId="{F38E7F89-38FA-4C39-ADC6-85B05E84ACFD}" type="presOf" srcId="{86B9DBFF-87E2-4B8E-9C2B-07D1243DC842}" destId="{5D9F18EF-F3F4-4188-9812-8DC86AD0D080}" srcOrd="1" destOrd="0" presId="urn:microsoft.com/office/officeart/2005/8/layout/hierarchy5"/>
    <dgm:cxn modelId="{1CA899DA-D33A-4E28-96C1-C23B65ACAE9F}" type="presOf" srcId="{60140F5D-7A5F-4E04-A092-4D4E8D9B3994}" destId="{434FDDE1-4EB1-4585-950C-CA18C5143B39}" srcOrd="0" destOrd="0" presId="urn:microsoft.com/office/officeart/2005/8/layout/hierarchy5"/>
    <dgm:cxn modelId="{7FF5DC6A-C550-482F-82E5-59AB709E7850}" type="presOf" srcId="{BC5A1B4E-DCF9-4547-B9BE-C5D3A5075B3E}" destId="{75C7E0F5-70FE-4BF4-96FB-B6E44EE66F2A}" srcOrd="0" destOrd="0" presId="urn:microsoft.com/office/officeart/2005/8/layout/hierarchy5"/>
    <dgm:cxn modelId="{BE979D58-3860-4437-B0E6-8475F6F2C054}" srcId="{85C91853-3051-4778-90A4-489CA1470094}" destId="{B1A2FBB6-5D44-4EE2-8A3C-CE537C06A414}" srcOrd="2" destOrd="0" parTransId="{86B9DBFF-87E2-4B8E-9C2B-07D1243DC842}" sibTransId="{15D82159-E3CB-4217-9499-7D5D5D2C9400}"/>
    <dgm:cxn modelId="{83AB4404-D270-4505-8D0B-E3F2D9C9D12F}" type="presOf" srcId="{86B9DBFF-87E2-4B8E-9C2B-07D1243DC842}" destId="{1A5B31B3-1540-4217-B520-ABAB37A12881}" srcOrd="0" destOrd="0" presId="urn:microsoft.com/office/officeart/2005/8/layout/hierarchy5"/>
    <dgm:cxn modelId="{7E5A849F-1B70-44C4-BB13-B1F2B34DA012}" srcId="{85C91853-3051-4778-90A4-489CA1470094}" destId="{17C6FB2A-B566-43B7-9645-A0848ACF175F}" srcOrd="0" destOrd="0" parTransId="{6516A8DA-C42D-41F9-8B94-57F20C56D769}" sibTransId="{DA8EE6B3-6741-4625-A10C-60B7B625E4C7}"/>
    <dgm:cxn modelId="{27DEC02C-C56A-4795-8A32-A76652441C68}" type="presOf" srcId="{DD031852-B13C-4E92-9366-F4A016BCFBCF}" destId="{E81691FB-1F9C-43D6-B90D-EAC2EBCFE2E6}" srcOrd="0" destOrd="0" presId="urn:microsoft.com/office/officeart/2005/8/layout/hierarchy5"/>
    <dgm:cxn modelId="{FC160319-FCF8-42E0-98DA-BD623EED2E6D}" type="presOf" srcId="{6516A8DA-C42D-41F9-8B94-57F20C56D769}" destId="{F28F076B-8ABC-48F2-B7C6-402CF7F1A702}" srcOrd="0" destOrd="0" presId="urn:microsoft.com/office/officeart/2005/8/layout/hierarchy5"/>
    <dgm:cxn modelId="{E2C6CA9D-B11B-42EE-BAB3-465C19143162}" type="presOf" srcId="{F234F45D-5EF4-4DC5-8ED6-50AB47220766}" destId="{12A31CD3-CD47-4F25-B831-E98177BCFE38}" srcOrd="0" destOrd="0" presId="urn:microsoft.com/office/officeart/2005/8/layout/hierarchy5"/>
    <dgm:cxn modelId="{890AB9F9-B812-419D-9685-DA41E45EA7BF}" type="presOf" srcId="{6516A8DA-C42D-41F9-8B94-57F20C56D769}" destId="{ED5DB092-7691-4A0B-A741-EF1A731C95E6}" srcOrd="1" destOrd="0" presId="urn:microsoft.com/office/officeart/2005/8/layout/hierarchy5"/>
    <dgm:cxn modelId="{4D04EFFA-BD2C-4B2A-BB45-56F8F4A250D0}" type="presOf" srcId="{85C91853-3051-4778-90A4-489CA1470094}" destId="{05E4C138-E404-4DF7-9A07-4BE3B39737DD}" srcOrd="0" destOrd="0" presId="urn:microsoft.com/office/officeart/2005/8/layout/hierarchy5"/>
    <dgm:cxn modelId="{661B7F89-6696-4B3C-B973-B2F626A1A22D}" srcId="{85C91853-3051-4778-90A4-489CA1470094}" destId="{652296E5-8650-4E07-8DFA-1006AE785995}" srcOrd="1" destOrd="0" parTransId="{F234F45D-5EF4-4DC5-8ED6-50AB47220766}" sibTransId="{0FE54AA9-0C8B-406C-9399-EDE775B30F44}"/>
    <dgm:cxn modelId="{83B319CB-FEF9-43B7-B13A-A6D5B28712AD}" type="presOf" srcId="{17C6FB2A-B566-43B7-9645-A0848ACF175F}" destId="{FAD8A8D1-3979-4ABB-B265-7876FB323814}" srcOrd="0" destOrd="0" presId="urn:microsoft.com/office/officeart/2005/8/layout/hierarchy5"/>
    <dgm:cxn modelId="{C8770D1C-E7CC-44E1-B51A-41CA2A80E8D5}" type="presOf" srcId="{B1A2FBB6-5D44-4EE2-8A3C-CE537C06A414}" destId="{73B5D88E-4099-4BA0-B39E-6657687021B3}" srcOrd="0" destOrd="0" presId="urn:microsoft.com/office/officeart/2005/8/layout/hierarchy5"/>
    <dgm:cxn modelId="{A2F55BC3-EE9C-46E9-BE0A-2CA03B2D5532}" type="presOf" srcId="{652296E5-8650-4E07-8DFA-1006AE785995}" destId="{6B493DB7-6B9C-440B-931B-04C9729BFA8B}" srcOrd="0" destOrd="0" presId="urn:microsoft.com/office/officeart/2005/8/layout/hierarchy5"/>
    <dgm:cxn modelId="{CB834881-6839-45BF-A9E5-7026CBFF6668}" type="presParOf" srcId="{E81691FB-1F9C-43D6-B90D-EAC2EBCFE2E6}" destId="{0575A01A-7A2F-47DF-A2E6-5004E0D348B7}" srcOrd="0" destOrd="0" presId="urn:microsoft.com/office/officeart/2005/8/layout/hierarchy5"/>
    <dgm:cxn modelId="{772BD617-63DF-43B7-A193-3D925995D1F2}" type="presParOf" srcId="{0575A01A-7A2F-47DF-A2E6-5004E0D348B7}" destId="{C5763C4B-2F6D-42B4-9EAB-52F6F4FA87AE}" srcOrd="0" destOrd="0" presId="urn:microsoft.com/office/officeart/2005/8/layout/hierarchy5"/>
    <dgm:cxn modelId="{6C159575-C2FB-4249-B20F-2D838A96B413}" type="presParOf" srcId="{C5763C4B-2F6D-42B4-9EAB-52F6F4FA87AE}" destId="{1C161AF6-5E4C-441C-B84C-348F7E7090F9}" srcOrd="0" destOrd="0" presId="urn:microsoft.com/office/officeart/2005/8/layout/hierarchy5"/>
    <dgm:cxn modelId="{9F252D76-709F-4C63-BC48-20CBF819A8D8}" type="presParOf" srcId="{1C161AF6-5E4C-441C-B84C-348F7E7090F9}" destId="{05E4C138-E404-4DF7-9A07-4BE3B39737DD}" srcOrd="0" destOrd="0" presId="urn:microsoft.com/office/officeart/2005/8/layout/hierarchy5"/>
    <dgm:cxn modelId="{2DE25A13-6622-4D64-98B6-5324B9E43A64}" type="presParOf" srcId="{1C161AF6-5E4C-441C-B84C-348F7E7090F9}" destId="{68D34401-067F-4A77-B44E-FB9B8A412526}" srcOrd="1" destOrd="0" presId="urn:microsoft.com/office/officeart/2005/8/layout/hierarchy5"/>
    <dgm:cxn modelId="{7276FC1F-B711-4F41-8001-FAB0D390553F}" type="presParOf" srcId="{68D34401-067F-4A77-B44E-FB9B8A412526}" destId="{F28F076B-8ABC-48F2-B7C6-402CF7F1A702}" srcOrd="0" destOrd="0" presId="urn:microsoft.com/office/officeart/2005/8/layout/hierarchy5"/>
    <dgm:cxn modelId="{B35E4201-F5EB-479D-9D50-CEEA8D0A3415}" type="presParOf" srcId="{F28F076B-8ABC-48F2-B7C6-402CF7F1A702}" destId="{ED5DB092-7691-4A0B-A741-EF1A731C95E6}" srcOrd="0" destOrd="0" presId="urn:microsoft.com/office/officeart/2005/8/layout/hierarchy5"/>
    <dgm:cxn modelId="{B29D768C-277F-460B-AB8D-5918B86AD1E1}" type="presParOf" srcId="{68D34401-067F-4A77-B44E-FB9B8A412526}" destId="{140F4B93-CE6B-4ED8-B5A3-1668FD6A977E}" srcOrd="1" destOrd="0" presId="urn:microsoft.com/office/officeart/2005/8/layout/hierarchy5"/>
    <dgm:cxn modelId="{B239D2B3-0FDA-4DA1-B88B-6AE1D366193A}" type="presParOf" srcId="{140F4B93-CE6B-4ED8-B5A3-1668FD6A977E}" destId="{FAD8A8D1-3979-4ABB-B265-7876FB323814}" srcOrd="0" destOrd="0" presId="urn:microsoft.com/office/officeart/2005/8/layout/hierarchy5"/>
    <dgm:cxn modelId="{3F08F34D-0A9F-4942-9E96-81B8A5284FBA}" type="presParOf" srcId="{140F4B93-CE6B-4ED8-B5A3-1668FD6A977E}" destId="{BD650786-385C-4ACA-AA25-BD4CACB3E2D2}" srcOrd="1" destOrd="0" presId="urn:microsoft.com/office/officeart/2005/8/layout/hierarchy5"/>
    <dgm:cxn modelId="{63866257-50D4-4A85-8902-FA44B6CDF4F0}" type="presParOf" srcId="{68D34401-067F-4A77-B44E-FB9B8A412526}" destId="{12A31CD3-CD47-4F25-B831-E98177BCFE38}" srcOrd="2" destOrd="0" presId="urn:microsoft.com/office/officeart/2005/8/layout/hierarchy5"/>
    <dgm:cxn modelId="{30959E12-5559-450F-9CA8-732DEF8A69D7}" type="presParOf" srcId="{12A31CD3-CD47-4F25-B831-E98177BCFE38}" destId="{D07C2E54-E698-4943-A0A8-FC0F8E9DAF83}" srcOrd="0" destOrd="0" presId="urn:microsoft.com/office/officeart/2005/8/layout/hierarchy5"/>
    <dgm:cxn modelId="{9D54D7F2-6E7F-40DC-855B-40BDEAE5BEE2}" type="presParOf" srcId="{68D34401-067F-4A77-B44E-FB9B8A412526}" destId="{0D0D36FE-3827-413F-8C8E-2EC8D6F10056}" srcOrd="3" destOrd="0" presId="urn:microsoft.com/office/officeart/2005/8/layout/hierarchy5"/>
    <dgm:cxn modelId="{081EDCEE-6989-4DCB-B750-4BCEFC9DA236}" type="presParOf" srcId="{0D0D36FE-3827-413F-8C8E-2EC8D6F10056}" destId="{6B493DB7-6B9C-440B-931B-04C9729BFA8B}" srcOrd="0" destOrd="0" presId="urn:microsoft.com/office/officeart/2005/8/layout/hierarchy5"/>
    <dgm:cxn modelId="{8B292941-3495-438F-A142-0381A2201039}" type="presParOf" srcId="{0D0D36FE-3827-413F-8C8E-2EC8D6F10056}" destId="{0876B5BC-87F4-437A-81D4-CEB8155DF776}" srcOrd="1" destOrd="0" presId="urn:microsoft.com/office/officeart/2005/8/layout/hierarchy5"/>
    <dgm:cxn modelId="{2A14FADC-5672-44AA-A689-16FA556306F2}" type="presParOf" srcId="{68D34401-067F-4A77-B44E-FB9B8A412526}" destId="{1A5B31B3-1540-4217-B520-ABAB37A12881}" srcOrd="4" destOrd="0" presId="urn:microsoft.com/office/officeart/2005/8/layout/hierarchy5"/>
    <dgm:cxn modelId="{5D8AA156-3A38-48CD-8AAB-EA63FC7EAA39}" type="presParOf" srcId="{1A5B31B3-1540-4217-B520-ABAB37A12881}" destId="{5D9F18EF-F3F4-4188-9812-8DC86AD0D080}" srcOrd="0" destOrd="0" presId="urn:microsoft.com/office/officeart/2005/8/layout/hierarchy5"/>
    <dgm:cxn modelId="{96DDD843-1397-4B47-A363-25F971587BFB}" type="presParOf" srcId="{68D34401-067F-4A77-B44E-FB9B8A412526}" destId="{4885BBD4-74D6-46CB-BE60-1941178A64A5}" srcOrd="5" destOrd="0" presId="urn:microsoft.com/office/officeart/2005/8/layout/hierarchy5"/>
    <dgm:cxn modelId="{828B67D9-0D1A-45E5-AD2E-FDEB5C42623D}" type="presParOf" srcId="{4885BBD4-74D6-46CB-BE60-1941178A64A5}" destId="{73B5D88E-4099-4BA0-B39E-6657687021B3}" srcOrd="0" destOrd="0" presId="urn:microsoft.com/office/officeart/2005/8/layout/hierarchy5"/>
    <dgm:cxn modelId="{6A2E191F-B0A9-40BC-B4AA-3F4DAF010480}" type="presParOf" srcId="{4885BBD4-74D6-46CB-BE60-1941178A64A5}" destId="{DCF60BF0-1734-49A0-A284-FE03F3AD4EC8}" srcOrd="1" destOrd="0" presId="urn:microsoft.com/office/officeart/2005/8/layout/hierarchy5"/>
    <dgm:cxn modelId="{922813BD-D515-4518-BFEE-4A7A0923FA2C}" type="presParOf" srcId="{68D34401-067F-4A77-B44E-FB9B8A412526}" destId="{75C7E0F5-70FE-4BF4-96FB-B6E44EE66F2A}" srcOrd="6" destOrd="0" presId="urn:microsoft.com/office/officeart/2005/8/layout/hierarchy5"/>
    <dgm:cxn modelId="{F8960E5B-ECB6-4DC0-B244-374C17E85256}" type="presParOf" srcId="{75C7E0F5-70FE-4BF4-96FB-B6E44EE66F2A}" destId="{A18167FD-C915-4DD5-83B5-73B99E539909}" srcOrd="0" destOrd="0" presId="urn:microsoft.com/office/officeart/2005/8/layout/hierarchy5"/>
    <dgm:cxn modelId="{09FA6540-2FD4-4805-BD72-16321A561EB3}" type="presParOf" srcId="{68D34401-067F-4A77-B44E-FB9B8A412526}" destId="{43E6B339-4F23-4E89-B4D7-D248C6F7EFBA}" srcOrd="7" destOrd="0" presId="urn:microsoft.com/office/officeart/2005/8/layout/hierarchy5"/>
    <dgm:cxn modelId="{A9A6A337-E2FF-497F-93EE-4701534F278B}" type="presParOf" srcId="{43E6B339-4F23-4E89-B4D7-D248C6F7EFBA}" destId="{434FDDE1-4EB1-4585-950C-CA18C5143B39}" srcOrd="0" destOrd="0" presId="urn:microsoft.com/office/officeart/2005/8/layout/hierarchy5"/>
    <dgm:cxn modelId="{F182B4F5-FC2B-4B32-A4C5-2E2FEBB84EC0}" type="presParOf" srcId="{43E6B339-4F23-4E89-B4D7-D248C6F7EFBA}" destId="{EE00D473-D2C9-4837-8632-49F9BDC17972}" srcOrd="1" destOrd="0" presId="urn:microsoft.com/office/officeart/2005/8/layout/hierarchy5"/>
    <dgm:cxn modelId="{6875A044-1DCC-48A4-8A63-4CE3E2559BC0}" type="presParOf" srcId="{E81691FB-1F9C-43D6-B90D-EAC2EBCFE2E6}" destId="{43A2B1A7-EE59-494E-906F-FE904458F277}"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E4C138-E404-4DF7-9A07-4BE3B39737DD}">
      <dsp:nvSpPr>
        <dsp:cNvPr id="0" name=""/>
        <dsp:cNvSpPr/>
      </dsp:nvSpPr>
      <dsp:spPr>
        <a:xfrm>
          <a:off x="0" y="2700672"/>
          <a:ext cx="4563198" cy="682380"/>
        </a:xfrm>
        <a:prstGeom prst="roundRect">
          <a:avLst>
            <a:gd name="adj" fmla="val 10000"/>
          </a:avLst>
        </a:prstGeom>
        <a:solidFill>
          <a:schemeClr val="accent3">
            <a:lumMod val="60000"/>
            <a:lumOff val="4000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lvl="0" algn="ctr" defTabSz="2667000" rtl="1">
            <a:lnSpc>
              <a:spcPct val="90000"/>
            </a:lnSpc>
            <a:spcBef>
              <a:spcPct val="0"/>
            </a:spcBef>
            <a:spcAft>
              <a:spcPct val="35000"/>
            </a:spcAft>
          </a:pPr>
          <a:r>
            <a:rPr kumimoji="0" lang="ar-SA" sz="6000" b="1" kern="12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 الوالدية </a:t>
          </a:r>
          <a:endParaRPr kumimoji="0" lang="ar-SA" sz="6000" b="1" kern="12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19986" y="2720658"/>
        <a:ext cx="4523226" cy="642408"/>
      </dsp:txXfrm>
    </dsp:sp>
    <dsp:sp modelId="{F28F076B-8ABC-48F2-B7C6-402CF7F1A702}">
      <dsp:nvSpPr>
        <dsp:cNvPr id="0" name=""/>
        <dsp:cNvSpPr/>
      </dsp:nvSpPr>
      <dsp:spPr>
        <a:xfrm rot="4613524">
          <a:off x="3638890" y="4196391"/>
          <a:ext cx="2390820" cy="19467"/>
        </a:xfrm>
        <a:custGeom>
          <a:avLst/>
          <a:gdLst/>
          <a:ahLst/>
          <a:cxnLst/>
          <a:rect l="0" t="0" r="0" b="0"/>
          <a:pathLst>
            <a:path>
              <a:moveTo>
                <a:pt x="0" y="9733"/>
              </a:moveTo>
              <a:lnTo>
                <a:pt x="2390820" y="9733"/>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rtl="1">
            <a:lnSpc>
              <a:spcPct val="90000"/>
            </a:lnSpc>
            <a:spcBef>
              <a:spcPct val="0"/>
            </a:spcBef>
            <a:spcAft>
              <a:spcPct val="35000"/>
            </a:spcAft>
          </a:pPr>
          <a:endParaRPr lang="ar-SA" sz="800" kern="1200" dirty="0"/>
        </a:p>
      </dsp:txBody>
      <dsp:txXfrm>
        <a:off x="4774530" y="4146355"/>
        <a:ext cx="119541" cy="119541"/>
      </dsp:txXfrm>
    </dsp:sp>
    <dsp:sp modelId="{FAD8A8D1-3979-4ABB-B265-7876FB323814}">
      <dsp:nvSpPr>
        <dsp:cNvPr id="0" name=""/>
        <dsp:cNvSpPr/>
      </dsp:nvSpPr>
      <dsp:spPr>
        <a:xfrm>
          <a:off x="5105403" y="5029198"/>
          <a:ext cx="1364760" cy="682380"/>
        </a:xfrm>
        <a:prstGeom prst="roundRect">
          <a:avLst>
            <a:gd name="adj" fmla="val 10000"/>
          </a:avLst>
        </a:prstGeom>
        <a:solidFill>
          <a:srgbClr val="92D050"/>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rtl="1">
            <a:lnSpc>
              <a:spcPct val="90000"/>
            </a:lnSpc>
            <a:spcBef>
              <a:spcPct val="0"/>
            </a:spcBef>
            <a:spcAft>
              <a:spcPct val="35000"/>
            </a:spcAft>
          </a:pPr>
          <a:r>
            <a:rPr kumimoji="0"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التدليل</a:t>
          </a:r>
          <a:r>
            <a:rPr lang="ar-SA" sz="2200" b="1" kern="1200" dirty="0" smtClean="0"/>
            <a:t> </a:t>
          </a:r>
          <a:endParaRPr lang="ar-SA" sz="2200" b="1" kern="1200" dirty="0"/>
        </a:p>
      </dsp:txBody>
      <dsp:txXfrm>
        <a:off x="5125389" y="5049184"/>
        <a:ext cx="1324788" cy="642408"/>
      </dsp:txXfrm>
    </dsp:sp>
    <dsp:sp modelId="{12A31CD3-CD47-4F25-B831-E98177BCFE38}">
      <dsp:nvSpPr>
        <dsp:cNvPr id="0" name=""/>
        <dsp:cNvSpPr/>
      </dsp:nvSpPr>
      <dsp:spPr>
        <a:xfrm rot="3925370">
          <a:off x="4182484" y="3624891"/>
          <a:ext cx="1303632" cy="19467"/>
        </a:xfrm>
        <a:custGeom>
          <a:avLst/>
          <a:gdLst/>
          <a:ahLst/>
          <a:cxnLst/>
          <a:rect l="0" t="0" r="0" b="0"/>
          <a:pathLst>
            <a:path>
              <a:moveTo>
                <a:pt x="0" y="9733"/>
              </a:moveTo>
              <a:lnTo>
                <a:pt x="1303632" y="9733"/>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dirty="0"/>
        </a:p>
      </dsp:txBody>
      <dsp:txXfrm>
        <a:off x="4801709" y="3602034"/>
        <a:ext cx="65181" cy="65181"/>
      </dsp:txXfrm>
    </dsp:sp>
    <dsp:sp modelId="{6B493DB7-6B9C-440B-931B-04C9729BFA8B}">
      <dsp:nvSpPr>
        <dsp:cNvPr id="0" name=""/>
        <dsp:cNvSpPr/>
      </dsp:nvSpPr>
      <dsp:spPr>
        <a:xfrm>
          <a:off x="5105403" y="3886198"/>
          <a:ext cx="1364760" cy="682380"/>
        </a:xfrm>
        <a:prstGeom prst="roundRect">
          <a:avLst>
            <a:gd name="adj" fmla="val 10000"/>
          </a:avLst>
        </a:prstGeom>
        <a:solidFill>
          <a:schemeClr val="bg2">
            <a:lumMod val="5000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rtl="1">
            <a:lnSpc>
              <a:spcPct val="90000"/>
            </a:lnSpc>
            <a:spcBef>
              <a:spcPct val="0"/>
            </a:spcBef>
            <a:spcAft>
              <a:spcPct val="35000"/>
            </a:spcAft>
          </a:pPr>
          <a:r>
            <a:rPr kumimoji="0"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الإهمال </a:t>
          </a:r>
          <a:endParaRPr kumimoji="0" lang="ar-SA" sz="37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125389" y="3906184"/>
        <a:ext cx="1324788" cy="642408"/>
      </dsp:txXfrm>
    </dsp:sp>
    <dsp:sp modelId="{1A5B31B3-1540-4217-B520-ABAB37A12881}">
      <dsp:nvSpPr>
        <dsp:cNvPr id="0" name=""/>
        <dsp:cNvSpPr/>
      </dsp:nvSpPr>
      <dsp:spPr>
        <a:xfrm rot="17205905">
          <a:off x="3894436" y="2132212"/>
          <a:ext cx="1879729" cy="19467"/>
        </a:xfrm>
        <a:custGeom>
          <a:avLst/>
          <a:gdLst/>
          <a:ahLst/>
          <a:cxnLst/>
          <a:rect l="0" t="0" r="0" b="0"/>
          <a:pathLst>
            <a:path>
              <a:moveTo>
                <a:pt x="0" y="9733"/>
              </a:moveTo>
              <a:lnTo>
                <a:pt x="1879729" y="9733"/>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rtl="1">
            <a:lnSpc>
              <a:spcPct val="90000"/>
            </a:lnSpc>
            <a:spcBef>
              <a:spcPct val="0"/>
            </a:spcBef>
            <a:spcAft>
              <a:spcPct val="35000"/>
            </a:spcAft>
          </a:pPr>
          <a:endParaRPr lang="ar-SA" sz="600" kern="1200" dirty="0"/>
        </a:p>
      </dsp:txBody>
      <dsp:txXfrm>
        <a:off x="4787307" y="2094953"/>
        <a:ext cx="93986" cy="93986"/>
      </dsp:txXfrm>
    </dsp:sp>
    <dsp:sp modelId="{73B5D88E-4099-4BA0-B39E-6657687021B3}">
      <dsp:nvSpPr>
        <dsp:cNvPr id="0" name=""/>
        <dsp:cNvSpPr/>
      </dsp:nvSpPr>
      <dsp:spPr>
        <a:xfrm>
          <a:off x="5105403" y="900840"/>
          <a:ext cx="1364760" cy="682380"/>
        </a:xfrm>
        <a:prstGeom prst="roundRect">
          <a:avLst>
            <a:gd name="adj" fmla="val 10000"/>
          </a:avLst>
        </a:prstGeom>
        <a:solidFill>
          <a:schemeClr val="accent1">
            <a:lumMod val="60000"/>
            <a:lumOff val="4000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rtl="1">
            <a:lnSpc>
              <a:spcPct val="90000"/>
            </a:lnSpc>
            <a:spcBef>
              <a:spcPct val="0"/>
            </a:spcBef>
            <a:spcAft>
              <a:spcPct val="35000"/>
            </a:spcAft>
          </a:pPr>
          <a:r>
            <a:rPr kumimoji="0"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a:t>
          </a:r>
          <a:endParaRPr kumimoji="0" lang="ar-SA" sz="37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125389" y="920826"/>
        <a:ext cx="1324788" cy="642408"/>
      </dsp:txXfrm>
    </dsp:sp>
    <dsp:sp modelId="{75C7E0F5-70FE-4BF4-96FB-B6E44EE66F2A}">
      <dsp:nvSpPr>
        <dsp:cNvPr id="0" name=""/>
        <dsp:cNvSpPr/>
      </dsp:nvSpPr>
      <dsp:spPr>
        <a:xfrm rot="19070685">
          <a:off x="4468602" y="2786693"/>
          <a:ext cx="731395" cy="19467"/>
        </a:xfrm>
        <a:custGeom>
          <a:avLst/>
          <a:gdLst/>
          <a:ahLst/>
          <a:cxnLst/>
          <a:rect l="0" t="0" r="0" b="0"/>
          <a:pathLst>
            <a:path>
              <a:moveTo>
                <a:pt x="0" y="9733"/>
              </a:moveTo>
              <a:lnTo>
                <a:pt x="731395" y="9733"/>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dirty="0"/>
        </a:p>
      </dsp:txBody>
      <dsp:txXfrm>
        <a:off x="4816015" y="2778142"/>
        <a:ext cx="36569" cy="36569"/>
      </dsp:txXfrm>
    </dsp:sp>
    <dsp:sp modelId="{434FDDE1-4EB1-4585-950C-CA18C5143B39}">
      <dsp:nvSpPr>
        <dsp:cNvPr id="0" name=""/>
        <dsp:cNvSpPr/>
      </dsp:nvSpPr>
      <dsp:spPr>
        <a:xfrm>
          <a:off x="5105403" y="2209802"/>
          <a:ext cx="1364760" cy="682380"/>
        </a:xfrm>
        <a:prstGeom prst="roundRect">
          <a:avLst>
            <a:gd name="adj" fmla="val 10000"/>
          </a:avLst>
        </a:prstGeom>
        <a:solidFill>
          <a:schemeClr val="accent2">
            <a:lumMod val="60000"/>
            <a:lumOff val="4000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100000"/>
            </a:lnSpc>
            <a:spcBef>
              <a:spcPct val="0"/>
            </a:spcBef>
            <a:spcAft>
              <a:spcPct val="35000"/>
            </a:spcAft>
          </a:pPr>
          <a:r>
            <a:rPr kumimoji="0" lang="ar-SA" sz="28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الحماية الزائدة</a:t>
          </a:r>
          <a:endParaRPr kumimoji="0" lang="ar-SA" sz="28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125389" y="2229788"/>
        <a:ext cx="1324788" cy="64240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DB3F6F36-C007-4483-AC30-C1044710C1F8}" type="datetimeFigureOut">
              <a:rPr lang="ar-SA" smtClean="0"/>
              <a:pPr/>
              <a:t>5/8/1437</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43C139D0-579D-4DBB-8811-47C508DF37C6}" type="slidenum">
              <a:rPr lang="ar-SA" smtClean="0"/>
              <a:pPr/>
              <a:t>‹#›</a:t>
            </a:fld>
            <a:endParaRPr lang="ar-SA"/>
          </a:p>
        </p:txBody>
      </p:sp>
    </p:spTree>
    <p:extLst>
      <p:ext uri="{BB962C8B-B14F-4D97-AF65-F5344CB8AC3E}">
        <p14:creationId xmlns:p14="http://schemas.microsoft.com/office/powerpoint/2010/main" val="60078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C0E3745-0D54-433B-BED6-A20DB3C8DB79}" type="datetimeFigureOut">
              <a:rPr lang="ar-SA" smtClean="0"/>
              <a:pPr/>
              <a:t>5/8/1437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FAD9075-D712-4E37-9474-5B79B3B1CC26}" type="slidenum">
              <a:rPr lang="ar-SA" smtClean="0"/>
              <a:pPr/>
              <a:t>‹#›</a:t>
            </a:fld>
            <a:endParaRPr lang="ar-SA"/>
          </a:p>
        </p:txBody>
      </p:sp>
    </p:spTree>
    <p:extLst>
      <p:ext uri="{BB962C8B-B14F-4D97-AF65-F5344CB8AC3E}">
        <p14:creationId xmlns:p14="http://schemas.microsoft.com/office/powerpoint/2010/main" val="79180659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a:t>
            </a:fld>
            <a:endParaRPr lang="ar-SA"/>
          </a:p>
        </p:txBody>
      </p:sp>
    </p:spTree>
    <p:extLst>
      <p:ext uri="{BB962C8B-B14F-4D97-AF65-F5344CB8AC3E}">
        <p14:creationId xmlns:p14="http://schemas.microsoft.com/office/powerpoint/2010/main" val="1280243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a:t>
            </a:fld>
            <a:endParaRPr lang="ar-SA"/>
          </a:p>
        </p:txBody>
      </p:sp>
    </p:spTree>
    <p:extLst>
      <p:ext uri="{BB962C8B-B14F-4D97-AF65-F5344CB8AC3E}">
        <p14:creationId xmlns:p14="http://schemas.microsoft.com/office/powerpoint/2010/main" val="3696463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a:t>
            </a:fld>
            <a:endParaRPr lang="ar-SA"/>
          </a:p>
        </p:txBody>
      </p:sp>
    </p:spTree>
    <p:extLst>
      <p:ext uri="{BB962C8B-B14F-4D97-AF65-F5344CB8AC3E}">
        <p14:creationId xmlns:p14="http://schemas.microsoft.com/office/powerpoint/2010/main" val="1010741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a:t>
            </a:fld>
            <a:endParaRPr lang="ar-SA"/>
          </a:p>
        </p:txBody>
      </p:sp>
    </p:spTree>
    <p:extLst>
      <p:ext uri="{BB962C8B-B14F-4D97-AF65-F5344CB8AC3E}">
        <p14:creationId xmlns:p14="http://schemas.microsoft.com/office/powerpoint/2010/main" val="3663151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a:t>
            </a:fld>
            <a:endParaRPr lang="ar-SA"/>
          </a:p>
        </p:txBody>
      </p:sp>
    </p:spTree>
    <p:extLst>
      <p:ext uri="{BB962C8B-B14F-4D97-AF65-F5344CB8AC3E}">
        <p14:creationId xmlns:p14="http://schemas.microsoft.com/office/powerpoint/2010/main" val="444843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6</a:t>
            </a:fld>
            <a:endParaRPr lang="ar-SA"/>
          </a:p>
        </p:txBody>
      </p:sp>
    </p:spTree>
    <p:extLst>
      <p:ext uri="{BB962C8B-B14F-4D97-AF65-F5344CB8AC3E}">
        <p14:creationId xmlns:p14="http://schemas.microsoft.com/office/powerpoint/2010/main" val="4292857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7</a:t>
            </a:fld>
            <a:endParaRPr lang="ar-SA"/>
          </a:p>
        </p:txBody>
      </p:sp>
    </p:spTree>
    <p:extLst>
      <p:ext uri="{BB962C8B-B14F-4D97-AF65-F5344CB8AC3E}">
        <p14:creationId xmlns:p14="http://schemas.microsoft.com/office/powerpoint/2010/main" val="1781839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8</a:t>
            </a:fld>
            <a:endParaRPr lang="ar-SA"/>
          </a:p>
        </p:txBody>
      </p:sp>
    </p:spTree>
    <p:extLst>
      <p:ext uri="{BB962C8B-B14F-4D97-AF65-F5344CB8AC3E}">
        <p14:creationId xmlns:p14="http://schemas.microsoft.com/office/powerpoint/2010/main" val="2602507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9</a:t>
            </a:fld>
            <a:endParaRPr lang="ar-SA"/>
          </a:p>
        </p:txBody>
      </p:sp>
    </p:spTree>
    <p:extLst>
      <p:ext uri="{BB962C8B-B14F-4D97-AF65-F5344CB8AC3E}">
        <p14:creationId xmlns:p14="http://schemas.microsoft.com/office/powerpoint/2010/main" val="1281975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10</a:t>
            </a:fld>
            <a:endParaRPr lang="ar-SA"/>
          </a:p>
        </p:txBody>
      </p:sp>
    </p:spTree>
    <p:extLst>
      <p:ext uri="{BB962C8B-B14F-4D97-AF65-F5344CB8AC3E}">
        <p14:creationId xmlns:p14="http://schemas.microsoft.com/office/powerpoint/2010/main" val="1142782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11</a:t>
            </a:fld>
            <a:endParaRPr lang="ar-SA"/>
          </a:p>
        </p:txBody>
      </p:sp>
    </p:spTree>
    <p:extLst>
      <p:ext uri="{BB962C8B-B14F-4D97-AF65-F5344CB8AC3E}">
        <p14:creationId xmlns:p14="http://schemas.microsoft.com/office/powerpoint/2010/main" val="3096489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12</a:t>
            </a:fld>
            <a:endParaRPr lang="ar-SA"/>
          </a:p>
        </p:txBody>
      </p:sp>
    </p:spTree>
    <p:extLst>
      <p:ext uri="{BB962C8B-B14F-4D97-AF65-F5344CB8AC3E}">
        <p14:creationId xmlns:p14="http://schemas.microsoft.com/office/powerpoint/2010/main" val="4284022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13</a:t>
            </a:fld>
            <a:endParaRPr lang="ar-SA"/>
          </a:p>
        </p:txBody>
      </p:sp>
    </p:spTree>
    <p:extLst>
      <p:ext uri="{BB962C8B-B14F-4D97-AF65-F5344CB8AC3E}">
        <p14:creationId xmlns:p14="http://schemas.microsoft.com/office/powerpoint/2010/main" val="634989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14</a:t>
            </a:fld>
            <a:endParaRPr lang="ar-SA"/>
          </a:p>
        </p:txBody>
      </p:sp>
    </p:spTree>
    <p:extLst>
      <p:ext uri="{BB962C8B-B14F-4D97-AF65-F5344CB8AC3E}">
        <p14:creationId xmlns:p14="http://schemas.microsoft.com/office/powerpoint/2010/main" val="3412479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15</a:t>
            </a:fld>
            <a:endParaRPr lang="ar-SA"/>
          </a:p>
        </p:txBody>
      </p:sp>
    </p:spTree>
    <p:extLst>
      <p:ext uri="{BB962C8B-B14F-4D97-AF65-F5344CB8AC3E}">
        <p14:creationId xmlns:p14="http://schemas.microsoft.com/office/powerpoint/2010/main" val="3979230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16</a:t>
            </a:fld>
            <a:endParaRPr lang="ar-SA"/>
          </a:p>
        </p:txBody>
      </p:sp>
    </p:spTree>
    <p:extLst>
      <p:ext uri="{BB962C8B-B14F-4D97-AF65-F5344CB8AC3E}">
        <p14:creationId xmlns:p14="http://schemas.microsoft.com/office/powerpoint/2010/main" val="2808961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17</a:t>
            </a:fld>
            <a:endParaRPr lang="ar-SA"/>
          </a:p>
        </p:txBody>
      </p:sp>
    </p:spTree>
    <p:extLst>
      <p:ext uri="{BB962C8B-B14F-4D97-AF65-F5344CB8AC3E}">
        <p14:creationId xmlns:p14="http://schemas.microsoft.com/office/powerpoint/2010/main" val="447131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18</a:t>
            </a:fld>
            <a:endParaRPr lang="ar-SA"/>
          </a:p>
        </p:txBody>
      </p:sp>
    </p:spTree>
    <p:extLst>
      <p:ext uri="{BB962C8B-B14F-4D97-AF65-F5344CB8AC3E}">
        <p14:creationId xmlns:p14="http://schemas.microsoft.com/office/powerpoint/2010/main" val="154276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19</a:t>
            </a:fld>
            <a:endParaRPr lang="ar-SA"/>
          </a:p>
        </p:txBody>
      </p:sp>
    </p:spTree>
    <p:extLst>
      <p:ext uri="{BB962C8B-B14F-4D97-AF65-F5344CB8AC3E}">
        <p14:creationId xmlns:p14="http://schemas.microsoft.com/office/powerpoint/2010/main" val="8412794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20</a:t>
            </a:fld>
            <a:endParaRPr lang="ar-SA"/>
          </a:p>
        </p:txBody>
      </p:sp>
    </p:spTree>
    <p:extLst>
      <p:ext uri="{BB962C8B-B14F-4D97-AF65-F5344CB8AC3E}">
        <p14:creationId xmlns:p14="http://schemas.microsoft.com/office/powerpoint/2010/main" val="1963483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21</a:t>
            </a:fld>
            <a:endParaRPr lang="ar-SA"/>
          </a:p>
        </p:txBody>
      </p:sp>
    </p:spTree>
    <p:extLst>
      <p:ext uri="{BB962C8B-B14F-4D97-AF65-F5344CB8AC3E}">
        <p14:creationId xmlns:p14="http://schemas.microsoft.com/office/powerpoint/2010/main" val="3471748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22</a:t>
            </a:fld>
            <a:endParaRPr lang="ar-SA"/>
          </a:p>
        </p:txBody>
      </p:sp>
    </p:spTree>
    <p:extLst>
      <p:ext uri="{BB962C8B-B14F-4D97-AF65-F5344CB8AC3E}">
        <p14:creationId xmlns:p14="http://schemas.microsoft.com/office/powerpoint/2010/main" val="36828311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23</a:t>
            </a:fld>
            <a:endParaRPr lang="ar-SA"/>
          </a:p>
        </p:txBody>
      </p:sp>
    </p:spTree>
    <p:extLst>
      <p:ext uri="{BB962C8B-B14F-4D97-AF65-F5344CB8AC3E}">
        <p14:creationId xmlns:p14="http://schemas.microsoft.com/office/powerpoint/2010/main" val="4113397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24</a:t>
            </a:fld>
            <a:endParaRPr lang="ar-SA"/>
          </a:p>
        </p:txBody>
      </p:sp>
    </p:spTree>
    <p:extLst>
      <p:ext uri="{BB962C8B-B14F-4D97-AF65-F5344CB8AC3E}">
        <p14:creationId xmlns:p14="http://schemas.microsoft.com/office/powerpoint/2010/main" val="20192351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25</a:t>
            </a:fld>
            <a:endParaRPr lang="ar-SA"/>
          </a:p>
        </p:txBody>
      </p:sp>
    </p:spTree>
    <p:extLst>
      <p:ext uri="{BB962C8B-B14F-4D97-AF65-F5344CB8AC3E}">
        <p14:creationId xmlns:p14="http://schemas.microsoft.com/office/powerpoint/2010/main" val="2908615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26</a:t>
            </a:fld>
            <a:endParaRPr lang="ar-SA"/>
          </a:p>
        </p:txBody>
      </p:sp>
    </p:spTree>
    <p:extLst>
      <p:ext uri="{BB962C8B-B14F-4D97-AF65-F5344CB8AC3E}">
        <p14:creationId xmlns:p14="http://schemas.microsoft.com/office/powerpoint/2010/main" val="14795824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27</a:t>
            </a:fld>
            <a:endParaRPr lang="ar-SA"/>
          </a:p>
        </p:txBody>
      </p:sp>
    </p:spTree>
    <p:extLst>
      <p:ext uri="{BB962C8B-B14F-4D97-AF65-F5344CB8AC3E}">
        <p14:creationId xmlns:p14="http://schemas.microsoft.com/office/powerpoint/2010/main" val="1189161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28</a:t>
            </a:fld>
            <a:endParaRPr lang="ar-SA"/>
          </a:p>
        </p:txBody>
      </p:sp>
    </p:spTree>
    <p:extLst>
      <p:ext uri="{BB962C8B-B14F-4D97-AF65-F5344CB8AC3E}">
        <p14:creationId xmlns:p14="http://schemas.microsoft.com/office/powerpoint/2010/main" val="10449898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29</a:t>
            </a:fld>
            <a:endParaRPr lang="ar-SA"/>
          </a:p>
        </p:txBody>
      </p:sp>
    </p:spTree>
    <p:extLst>
      <p:ext uri="{BB962C8B-B14F-4D97-AF65-F5344CB8AC3E}">
        <p14:creationId xmlns:p14="http://schemas.microsoft.com/office/powerpoint/2010/main" val="37024642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30</a:t>
            </a:fld>
            <a:endParaRPr lang="ar-SA"/>
          </a:p>
        </p:txBody>
      </p:sp>
    </p:spTree>
    <p:extLst>
      <p:ext uri="{BB962C8B-B14F-4D97-AF65-F5344CB8AC3E}">
        <p14:creationId xmlns:p14="http://schemas.microsoft.com/office/powerpoint/2010/main" val="39271312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31</a:t>
            </a:fld>
            <a:endParaRPr lang="ar-SA"/>
          </a:p>
        </p:txBody>
      </p:sp>
    </p:spTree>
    <p:extLst>
      <p:ext uri="{BB962C8B-B14F-4D97-AF65-F5344CB8AC3E}">
        <p14:creationId xmlns:p14="http://schemas.microsoft.com/office/powerpoint/2010/main" val="26483109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32</a:t>
            </a:fld>
            <a:endParaRPr lang="ar-SA"/>
          </a:p>
        </p:txBody>
      </p:sp>
    </p:spTree>
    <p:extLst>
      <p:ext uri="{BB962C8B-B14F-4D97-AF65-F5344CB8AC3E}">
        <p14:creationId xmlns:p14="http://schemas.microsoft.com/office/powerpoint/2010/main" val="19614247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33</a:t>
            </a:fld>
            <a:endParaRPr lang="ar-SA"/>
          </a:p>
        </p:txBody>
      </p:sp>
    </p:spTree>
    <p:extLst>
      <p:ext uri="{BB962C8B-B14F-4D97-AF65-F5344CB8AC3E}">
        <p14:creationId xmlns:p14="http://schemas.microsoft.com/office/powerpoint/2010/main" val="2724605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34</a:t>
            </a:fld>
            <a:endParaRPr lang="ar-SA"/>
          </a:p>
        </p:txBody>
      </p:sp>
    </p:spTree>
    <p:extLst>
      <p:ext uri="{BB962C8B-B14F-4D97-AF65-F5344CB8AC3E}">
        <p14:creationId xmlns:p14="http://schemas.microsoft.com/office/powerpoint/2010/main" val="30132542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35</a:t>
            </a:fld>
            <a:endParaRPr lang="ar-SA"/>
          </a:p>
        </p:txBody>
      </p:sp>
    </p:spTree>
    <p:extLst>
      <p:ext uri="{BB962C8B-B14F-4D97-AF65-F5344CB8AC3E}">
        <p14:creationId xmlns:p14="http://schemas.microsoft.com/office/powerpoint/2010/main" val="23183001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36</a:t>
            </a:fld>
            <a:endParaRPr lang="ar-SA"/>
          </a:p>
        </p:txBody>
      </p:sp>
    </p:spTree>
    <p:extLst>
      <p:ext uri="{BB962C8B-B14F-4D97-AF65-F5344CB8AC3E}">
        <p14:creationId xmlns:p14="http://schemas.microsoft.com/office/powerpoint/2010/main" val="42330104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37</a:t>
            </a:fld>
            <a:endParaRPr lang="ar-SA"/>
          </a:p>
        </p:txBody>
      </p:sp>
    </p:spTree>
    <p:extLst>
      <p:ext uri="{BB962C8B-B14F-4D97-AF65-F5344CB8AC3E}">
        <p14:creationId xmlns:p14="http://schemas.microsoft.com/office/powerpoint/2010/main" val="14319680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38</a:t>
            </a:fld>
            <a:endParaRPr lang="ar-SA"/>
          </a:p>
        </p:txBody>
      </p:sp>
    </p:spTree>
    <p:extLst>
      <p:ext uri="{BB962C8B-B14F-4D97-AF65-F5344CB8AC3E}">
        <p14:creationId xmlns:p14="http://schemas.microsoft.com/office/powerpoint/2010/main" val="19948089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39</a:t>
            </a:fld>
            <a:endParaRPr lang="ar-SA"/>
          </a:p>
        </p:txBody>
      </p:sp>
    </p:spTree>
    <p:extLst>
      <p:ext uri="{BB962C8B-B14F-4D97-AF65-F5344CB8AC3E}">
        <p14:creationId xmlns:p14="http://schemas.microsoft.com/office/powerpoint/2010/main" val="16990875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40</a:t>
            </a:fld>
            <a:endParaRPr lang="ar-SA"/>
          </a:p>
        </p:txBody>
      </p:sp>
    </p:spTree>
    <p:extLst>
      <p:ext uri="{BB962C8B-B14F-4D97-AF65-F5344CB8AC3E}">
        <p14:creationId xmlns:p14="http://schemas.microsoft.com/office/powerpoint/2010/main" val="37924979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41</a:t>
            </a:fld>
            <a:endParaRPr lang="ar-SA"/>
          </a:p>
        </p:txBody>
      </p:sp>
    </p:spTree>
    <p:extLst>
      <p:ext uri="{BB962C8B-B14F-4D97-AF65-F5344CB8AC3E}">
        <p14:creationId xmlns:p14="http://schemas.microsoft.com/office/powerpoint/2010/main" val="24452017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42</a:t>
            </a:fld>
            <a:endParaRPr lang="ar-SA"/>
          </a:p>
        </p:txBody>
      </p:sp>
    </p:spTree>
    <p:extLst>
      <p:ext uri="{BB962C8B-B14F-4D97-AF65-F5344CB8AC3E}">
        <p14:creationId xmlns:p14="http://schemas.microsoft.com/office/powerpoint/2010/main" val="23656788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43</a:t>
            </a:fld>
            <a:endParaRPr lang="ar-SA"/>
          </a:p>
        </p:txBody>
      </p:sp>
    </p:spTree>
    <p:extLst>
      <p:ext uri="{BB962C8B-B14F-4D97-AF65-F5344CB8AC3E}">
        <p14:creationId xmlns:p14="http://schemas.microsoft.com/office/powerpoint/2010/main" val="6240656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44</a:t>
            </a:fld>
            <a:endParaRPr lang="ar-SA"/>
          </a:p>
        </p:txBody>
      </p:sp>
    </p:spTree>
    <p:extLst>
      <p:ext uri="{BB962C8B-B14F-4D97-AF65-F5344CB8AC3E}">
        <p14:creationId xmlns:p14="http://schemas.microsoft.com/office/powerpoint/2010/main" val="41064107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45</a:t>
            </a:fld>
            <a:endParaRPr lang="ar-SA"/>
          </a:p>
        </p:txBody>
      </p:sp>
    </p:spTree>
    <p:extLst>
      <p:ext uri="{BB962C8B-B14F-4D97-AF65-F5344CB8AC3E}">
        <p14:creationId xmlns:p14="http://schemas.microsoft.com/office/powerpoint/2010/main" val="11119947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46</a:t>
            </a:fld>
            <a:endParaRPr lang="ar-SA"/>
          </a:p>
        </p:txBody>
      </p:sp>
    </p:spTree>
    <p:extLst>
      <p:ext uri="{BB962C8B-B14F-4D97-AF65-F5344CB8AC3E}">
        <p14:creationId xmlns:p14="http://schemas.microsoft.com/office/powerpoint/2010/main" val="12383909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47</a:t>
            </a:fld>
            <a:endParaRPr lang="ar-SA"/>
          </a:p>
        </p:txBody>
      </p:sp>
    </p:spTree>
    <p:extLst>
      <p:ext uri="{BB962C8B-B14F-4D97-AF65-F5344CB8AC3E}">
        <p14:creationId xmlns:p14="http://schemas.microsoft.com/office/powerpoint/2010/main" val="30040076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48</a:t>
            </a:fld>
            <a:endParaRPr lang="ar-SA"/>
          </a:p>
        </p:txBody>
      </p:sp>
    </p:spTree>
    <p:extLst>
      <p:ext uri="{BB962C8B-B14F-4D97-AF65-F5344CB8AC3E}">
        <p14:creationId xmlns:p14="http://schemas.microsoft.com/office/powerpoint/2010/main" val="18067703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49</a:t>
            </a:fld>
            <a:endParaRPr lang="ar-SA"/>
          </a:p>
        </p:txBody>
      </p:sp>
    </p:spTree>
    <p:extLst>
      <p:ext uri="{BB962C8B-B14F-4D97-AF65-F5344CB8AC3E}">
        <p14:creationId xmlns:p14="http://schemas.microsoft.com/office/powerpoint/2010/main" val="26989663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50</a:t>
            </a:fld>
            <a:endParaRPr lang="ar-SA"/>
          </a:p>
        </p:txBody>
      </p:sp>
    </p:spTree>
    <p:extLst>
      <p:ext uri="{BB962C8B-B14F-4D97-AF65-F5344CB8AC3E}">
        <p14:creationId xmlns:p14="http://schemas.microsoft.com/office/powerpoint/2010/main" val="42498989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51</a:t>
            </a:fld>
            <a:endParaRPr lang="ar-SA"/>
          </a:p>
        </p:txBody>
      </p:sp>
    </p:spTree>
    <p:extLst>
      <p:ext uri="{BB962C8B-B14F-4D97-AF65-F5344CB8AC3E}">
        <p14:creationId xmlns:p14="http://schemas.microsoft.com/office/powerpoint/2010/main" val="33807300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52</a:t>
            </a:fld>
            <a:endParaRPr lang="ar-SA"/>
          </a:p>
        </p:txBody>
      </p:sp>
    </p:spTree>
    <p:extLst>
      <p:ext uri="{BB962C8B-B14F-4D97-AF65-F5344CB8AC3E}">
        <p14:creationId xmlns:p14="http://schemas.microsoft.com/office/powerpoint/2010/main" val="35261267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53</a:t>
            </a:fld>
            <a:endParaRPr lang="ar-SA"/>
          </a:p>
        </p:txBody>
      </p:sp>
    </p:spTree>
    <p:extLst>
      <p:ext uri="{BB962C8B-B14F-4D97-AF65-F5344CB8AC3E}">
        <p14:creationId xmlns:p14="http://schemas.microsoft.com/office/powerpoint/2010/main" val="9164936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54</a:t>
            </a:fld>
            <a:endParaRPr lang="ar-SA"/>
          </a:p>
        </p:txBody>
      </p:sp>
    </p:spTree>
    <p:extLst>
      <p:ext uri="{BB962C8B-B14F-4D97-AF65-F5344CB8AC3E}">
        <p14:creationId xmlns:p14="http://schemas.microsoft.com/office/powerpoint/2010/main" val="42425123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55</a:t>
            </a:fld>
            <a:endParaRPr lang="ar-SA"/>
          </a:p>
        </p:txBody>
      </p:sp>
    </p:spTree>
    <p:extLst>
      <p:ext uri="{BB962C8B-B14F-4D97-AF65-F5344CB8AC3E}">
        <p14:creationId xmlns:p14="http://schemas.microsoft.com/office/powerpoint/2010/main" val="39932537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61</a:t>
            </a:fld>
            <a:endParaRPr lang="ar-SA"/>
          </a:p>
        </p:txBody>
      </p:sp>
    </p:spTree>
    <p:extLst>
      <p:ext uri="{BB962C8B-B14F-4D97-AF65-F5344CB8AC3E}">
        <p14:creationId xmlns:p14="http://schemas.microsoft.com/office/powerpoint/2010/main" val="27610272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62</a:t>
            </a:fld>
            <a:endParaRPr lang="ar-SA"/>
          </a:p>
        </p:txBody>
      </p:sp>
    </p:spTree>
    <p:extLst>
      <p:ext uri="{BB962C8B-B14F-4D97-AF65-F5344CB8AC3E}">
        <p14:creationId xmlns:p14="http://schemas.microsoft.com/office/powerpoint/2010/main" val="18524019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63</a:t>
            </a:fld>
            <a:endParaRPr lang="ar-SA"/>
          </a:p>
        </p:txBody>
      </p:sp>
    </p:spTree>
    <p:extLst>
      <p:ext uri="{BB962C8B-B14F-4D97-AF65-F5344CB8AC3E}">
        <p14:creationId xmlns:p14="http://schemas.microsoft.com/office/powerpoint/2010/main" val="26013841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64</a:t>
            </a:fld>
            <a:endParaRPr lang="ar-SA"/>
          </a:p>
        </p:txBody>
      </p:sp>
    </p:spTree>
    <p:extLst>
      <p:ext uri="{BB962C8B-B14F-4D97-AF65-F5344CB8AC3E}">
        <p14:creationId xmlns:p14="http://schemas.microsoft.com/office/powerpoint/2010/main" val="1236552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pPr>
              <a:defRPr/>
            </a:pPr>
            <a:fld id="{0678829A-A5A3-4232-B7D0-FFDD6CAED4F5}" type="datetimeFigureOut">
              <a:rPr lang="en-US" smtClean="0"/>
              <a:pPr>
                <a:defRPr/>
              </a:pPr>
              <a:t>2/16/2016</a:t>
            </a:fld>
            <a:endParaRPr lang="en-US"/>
          </a:p>
        </p:txBody>
      </p:sp>
      <p:sp>
        <p:nvSpPr>
          <p:cNvPr id="2" name="عنصر نائب للتذييل 1"/>
          <p:cNvSpPr>
            <a:spLocks noGrp="1"/>
          </p:cNvSpPr>
          <p:nvPr>
            <p:ph type="ftr" sz="quarter" idx="11"/>
          </p:nvPr>
        </p:nvSpPr>
        <p:spPr/>
        <p:txBody>
          <a:bodyPr/>
          <a:lstStyle/>
          <a:p>
            <a:pPr>
              <a:defRPr/>
            </a:pPr>
            <a:endParaRPr lang="en-US"/>
          </a:p>
        </p:txBody>
      </p:sp>
      <p:sp>
        <p:nvSpPr>
          <p:cNvPr id="15" name="عنصر نائب لرقم الشريحة 14"/>
          <p:cNvSpPr>
            <a:spLocks noGrp="1"/>
          </p:cNvSpPr>
          <p:nvPr>
            <p:ph type="sldNum" sz="quarter" idx="12"/>
          </p:nvPr>
        </p:nvSpPr>
        <p:spPr>
          <a:xfrm>
            <a:off x="8229600" y="6473952"/>
            <a:ext cx="758952" cy="246888"/>
          </a:xfrm>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pPr>
              <a:defRPr/>
            </a:pPr>
            <a:fld id="{0678829A-A5A3-4232-B7D0-FFDD6CAED4F5}" type="datetimeFigureOut">
              <a:rPr lang="en-US" smtClean="0"/>
              <a:pPr>
                <a:defRPr/>
              </a:pPr>
              <a:t>2/16/2016</a:t>
            </a:fld>
            <a:endParaRPr lang="en-US"/>
          </a:p>
        </p:txBody>
      </p:sp>
      <p:sp>
        <p:nvSpPr>
          <p:cNvPr id="19" name="عنصر نائب للتذييل 18"/>
          <p:cNvSpPr>
            <a:spLocks noGrp="1"/>
          </p:cNvSpPr>
          <p:nvPr>
            <p:ph type="ftr" sz="quarter" idx="11"/>
          </p:nvPr>
        </p:nvSpPr>
        <p:spPr>
          <a:xfrm>
            <a:off x="3581400" y="76200"/>
            <a:ext cx="2895600" cy="288925"/>
          </a:xfrm>
        </p:spPr>
        <p:txBody>
          <a:bodyPr/>
          <a:lstStyle/>
          <a:p>
            <a:pPr>
              <a:defRPr/>
            </a:pPr>
            <a:endParaRPr lang="en-US"/>
          </a:p>
        </p:txBody>
      </p:sp>
      <p:sp>
        <p:nvSpPr>
          <p:cNvPr id="16" name="عنصر نائب لرقم الشريحة 15"/>
          <p:cNvSpPr>
            <a:spLocks noGrp="1"/>
          </p:cNvSpPr>
          <p:nvPr>
            <p:ph type="sldNum" sz="quarter" idx="12"/>
          </p:nvPr>
        </p:nvSpPr>
        <p:spPr>
          <a:xfrm>
            <a:off x="8229600" y="6473952"/>
            <a:ext cx="758952" cy="246888"/>
          </a:xfrm>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pPr>
              <a:defRPr/>
            </a:pPr>
            <a:fld id="{0678829A-A5A3-4232-B7D0-FFDD6CAED4F5}" type="datetimeFigureOut">
              <a:rPr lang="en-US" smtClean="0"/>
              <a:pPr>
                <a:defRPr/>
              </a:pPr>
              <a:t>2/16/2016</a:t>
            </a:fld>
            <a:endParaRPr lang="en-US"/>
          </a:p>
        </p:txBody>
      </p:sp>
      <p:sp>
        <p:nvSpPr>
          <p:cNvPr id="11" name="عنصر نائب للتذييل 10"/>
          <p:cNvSpPr>
            <a:spLocks noGrp="1"/>
          </p:cNvSpPr>
          <p:nvPr>
            <p:ph type="ftr" sz="quarter" idx="11"/>
          </p:nvPr>
        </p:nvSpPr>
        <p:spPr/>
        <p:txBody>
          <a:bodyPr/>
          <a:lstStyle/>
          <a:p>
            <a:pPr>
              <a:defRPr/>
            </a:pPr>
            <a:endParaRPr lang="en-US"/>
          </a:p>
        </p:txBody>
      </p:sp>
      <p:sp>
        <p:nvSpPr>
          <p:cNvPr id="16" name="عنصر نائب لرقم الشريحة 15"/>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pPr>
              <a:defRPr/>
            </a:pPr>
            <a:fld id="{0678829A-A5A3-4232-B7D0-FFDD6CAED4F5}" type="datetimeFigureOut">
              <a:rPr lang="en-US" smtClean="0"/>
              <a:pPr>
                <a:defRPr/>
              </a:pPr>
              <a:t>2/16/2016</a:t>
            </a:fld>
            <a:endParaRPr lang="en-US"/>
          </a:p>
        </p:txBody>
      </p:sp>
      <p:sp>
        <p:nvSpPr>
          <p:cNvPr id="10" name="عنصر نائب للتذييل 9"/>
          <p:cNvSpPr>
            <a:spLocks noGrp="1"/>
          </p:cNvSpPr>
          <p:nvPr>
            <p:ph type="ftr" sz="quarter" idx="11"/>
          </p:nvPr>
        </p:nvSpPr>
        <p:spPr/>
        <p:txBody>
          <a:bodyPr/>
          <a:lstStyle/>
          <a:p>
            <a:pPr>
              <a:defRPr/>
            </a:pPr>
            <a:endParaRPr lang="en-US"/>
          </a:p>
        </p:txBody>
      </p:sp>
      <p:sp>
        <p:nvSpPr>
          <p:cNvPr id="31" name="عنصر نائب لرقم الشريحة 30"/>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pPr>
              <a:defRPr/>
            </a:pPr>
            <a:fld id="{0678829A-A5A3-4232-B7D0-FFDD6CAED4F5}" type="datetimeFigureOut">
              <a:rPr lang="en-US" smtClean="0"/>
              <a:pPr>
                <a:defRPr/>
              </a:pPr>
              <a:t>2/16/2016</a:t>
            </a:fld>
            <a:endParaRPr lang="en-US"/>
          </a:p>
        </p:txBody>
      </p:sp>
      <p:sp>
        <p:nvSpPr>
          <p:cNvPr id="6" name="عنصر نائب للتذييل 5"/>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a:xfrm>
            <a:off x="8229600" y="6477000"/>
            <a:ext cx="762000" cy="246888"/>
          </a:xfrm>
        </p:spPr>
        <p:txBody>
          <a:bodyPr/>
          <a:lstStyle/>
          <a:p>
            <a:pPr>
              <a:defRPr/>
            </a:pPr>
            <a:fld id="{B4249205-AD9C-4F19-BA84-A6BEF3661E1C}" type="slidenum">
              <a:rPr lang="en-US" smtClean="0"/>
              <a:pPr>
                <a:defRPr/>
              </a:pPr>
              <a:t>‹#›</a:t>
            </a:fld>
            <a:endParaRPr lang="en-US"/>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pPr>
              <a:defRPr/>
            </a:pPr>
            <a:fld id="{0678829A-A5A3-4232-B7D0-FFDD6CAED4F5}" type="datetimeFigureOut">
              <a:rPr lang="en-US" smtClean="0"/>
              <a:pPr>
                <a:defRPr/>
              </a:pPr>
              <a:t>2/16/2016</a:t>
            </a:fld>
            <a:endParaRPr lang="en-US"/>
          </a:p>
        </p:txBody>
      </p:sp>
      <p:sp>
        <p:nvSpPr>
          <p:cNvPr id="21" name="عنصر نائب للتذييل 20"/>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pPr>
              <a:defRPr/>
            </a:pPr>
            <a:fld id="{0678829A-A5A3-4232-B7D0-FFDD6CAED4F5}" type="datetimeFigureOut">
              <a:rPr lang="en-US" smtClean="0"/>
              <a:pPr>
                <a:defRPr/>
              </a:pPr>
              <a:t>2/16/2016</a:t>
            </a:fld>
            <a:endParaRPr lang="en-US"/>
          </a:p>
        </p:txBody>
      </p:sp>
      <p:sp>
        <p:nvSpPr>
          <p:cNvPr id="24" name="عنصر نائب للتذييل 23"/>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pPr>
              <a:defRPr/>
            </a:pPr>
            <a:fld id="{0678829A-A5A3-4232-B7D0-FFDD6CAED4F5}" type="datetimeFigureOut">
              <a:rPr lang="en-US" smtClean="0"/>
              <a:pPr>
                <a:defRPr/>
              </a:pPr>
              <a:t>2/16/2016</a:t>
            </a:fld>
            <a:endParaRPr lang="en-US"/>
          </a:p>
        </p:txBody>
      </p:sp>
      <p:sp>
        <p:nvSpPr>
          <p:cNvPr id="29" name="عنصر نائب للتذييل 28"/>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pPr>
              <a:defRPr/>
            </a:pPr>
            <a:fld id="{0678829A-A5A3-4232-B7D0-FFDD6CAED4F5}" type="datetimeFigureOut">
              <a:rPr lang="en-US" smtClean="0"/>
              <a:pPr>
                <a:defRPr/>
              </a:pPr>
              <a:t>2/16/2016</a:t>
            </a:fld>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31" name="عنصر نائب لرقم الشريحة 30"/>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0678829A-A5A3-4232-B7D0-FFDD6CAED4F5}" type="datetimeFigureOut">
              <a:rPr lang="en-US" smtClean="0"/>
              <a:pPr>
                <a:defRPr/>
              </a:pPr>
              <a:t>2/16/2016</a:t>
            </a:fld>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0678829A-A5A3-4232-B7D0-FFDD6CAED4F5}" type="datetimeFigureOut">
              <a:rPr lang="en-US" smtClean="0"/>
              <a:pPr>
                <a:defRPr/>
              </a:pPr>
              <a:t>2/16/2016</a:t>
            </a:fld>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fld id="{0678829A-A5A3-4232-B7D0-FFDD6CAED4F5}" type="datetimeFigureOut">
              <a:rPr lang="en-US" smtClean="0"/>
              <a:pPr>
                <a:defRPr/>
              </a:pPr>
              <a:t>2/16/2016</a:t>
            </a:fld>
            <a:endParaRPr lang="en-US"/>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endParaRPr lang="en-US"/>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B4249205-AD9C-4F19-BA84-A6BEF3661E1C}" type="slidenum">
              <a:rPr lang="en-US" smtClean="0"/>
              <a:pPr>
                <a:defRPr/>
              </a:pPr>
              <a:t>‹#›</a:t>
            </a:fld>
            <a:endParaRPr lang="en-US"/>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a7tajk.com/vb/a7t-t107121.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hyperlink" Target="http://www.a7tajk.com/vb/a7t-t107121.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hyperlink" Target="http://www.a7tajk.com/vb/a7t-t107121.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hyperlink" Target="http://www.a7tajk.com/vb/a7t-t107121.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15.png"/></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7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7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8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8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9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9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7awa.roro44.com/magazine/ScreenShots-5987-&#1581;&#1608;&#1575;&#1583;&#1579;-&#1575;&#1604;&#1571;&#1591;&#1601;&#1575;&#1604;-&#1590;&#1585;&#1610;&#1576;&#1577;-&#1573;&#1607;&#1605;&#1575;&#1604;-&#1575;&#1604;&#1571;&#1607;&#1604;.html" TargetMode="Externa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10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102.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153400" y="0"/>
            <a:ext cx="990600" cy="6858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0" y="0"/>
            <a:ext cx="990600" cy="6858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p:nvSpPr>
        <p:spPr>
          <a:xfrm>
            <a:off x="6477000" y="0"/>
            <a:ext cx="685800" cy="6858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5029200" y="0"/>
            <a:ext cx="685800" cy="6858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3429000" y="0"/>
            <a:ext cx="685800" cy="6858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a:off x="1981200" y="0"/>
            <a:ext cx="685800" cy="6858000"/>
          </a:xfrm>
          <a:prstGeom prst="rect">
            <a:avLst/>
          </a:prstGeom>
          <a:solidFill>
            <a:srgbClr val="FF000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rgbClr val="FF0000"/>
              </a:solidFill>
            </a:endParaRPr>
          </a:p>
        </p:txBody>
      </p:sp>
      <p:sp>
        <p:nvSpPr>
          <p:cNvPr id="10" name="Rectangle 9"/>
          <p:cNvSpPr/>
          <p:nvPr/>
        </p:nvSpPr>
        <p:spPr>
          <a:xfrm>
            <a:off x="2819400" y="304800"/>
            <a:ext cx="4876800" cy="5029200"/>
          </a:xfrm>
          <a:prstGeom prst="rect">
            <a:avLst/>
          </a:prstGeom>
          <a:blipFill>
            <a:blip r:embed="rId3"/>
            <a:stretch>
              <a:fillRect/>
            </a:stretch>
          </a:blipFill>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anchor="ctr"/>
          <a:lstStyle/>
          <a:p>
            <a:pPr algn="ctr" rtl="1" fontAlgn="auto">
              <a:spcBef>
                <a:spcPts val="0"/>
              </a:spcBef>
              <a:spcAft>
                <a:spcPts val="0"/>
              </a:spcAft>
              <a:defRPr/>
            </a:pPr>
            <a:endParaRPr lang="en-US"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153400" y="0"/>
            <a:ext cx="990600" cy="6858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0" y="0"/>
            <a:ext cx="990600" cy="6858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p:nvSpPr>
        <p:spPr>
          <a:xfrm>
            <a:off x="6477000" y="0"/>
            <a:ext cx="685800" cy="6858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5029200" y="0"/>
            <a:ext cx="685800" cy="6858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3429000" y="0"/>
            <a:ext cx="685800" cy="6858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a:off x="1981200" y="0"/>
            <a:ext cx="685800" cy="6858000"/>
          </a:xfrm>
          <a:prstGeom prst="rect">
            <a:avLst/>
          </a:prstGeom>
          <a:solidFill>
            <a:srgbClr val="FF000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rgbClr val="FF0000"/>
              </a:solidFill>
            </a:endParaRPr>
          </a:p>
        </p:txBody>
      </p:sp>
      <p:sp>
        <p:nvSpPr>
          <p:cNvPr id="10" name="Rectangle 9"/>
          <p:cNvSpPr/>
          <p:nvPr/>
        </p:nvSpPr>
        <p:spPr>
          <a:xfrm>
            <a:off x="1219200" y="1143000"/>
            <a:ext cx="6553200" cy="1905000"/>
          </a:xfrm>
          <a:prstGeom prst="rect">
            <a:avLst/>
          </a:prstGeom>
          <a:solidFill>
            <a:schemeClr val="bg1">
              <a:lumMod val="95000"/>
            </a:schemeClr>
          </a:solidFill>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anchor="ctr"/>
          <a:lstStyle/>
          <a:p>
            <a:pPr algn="ctr" rtl="1" fontAlgn="auto">
              <a:spcBef>
                <a:spcPts val="0"/>
              </a:spcBef>
              <a:spcAft>
                <a:spcPts val="0"/>
              </a:spcAft>
              <a:defRPr/>
            </a:pP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المحاضرة الثالثة بعنوان </a:t>
            </a:r>
          </a:p>
          <a:p>
            <a:pPr algn="ctr" rtl="1" fontAlgn="auto">
              <a:spcBef>
                <a:spcPts val="0"/>
              </a:spcBef>
              <a:spcAft>
                <a:spcPts val="0"/>
              </a:spcAft>
              <a:defRPr/>
            </a:pP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مؤسسات </a:t>
            </a:r>
            <a:r>
              <a:rPr lang="ar-SA" sz="4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a:t>
            </a: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الاجتماعية</a:t>
            </a:r>
          </a:p>
          <a:p>
            <a:pPr algn="ctr" rtl="1" fontAlgn="auto">
              <a:spcBef>
                <a:spcPts val="0"/>
              </a:spcBef>
              <a:spcAft>
                <a:spcPts val="0"/>
              </a:spcAft>
              <a:defRPr/>
            </a:pP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والاتجاهات الوالدية </a:t>
            </a:r>
            <a:endParaRPr lang="ar-SA" sz="4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1" name="انفجار 1 10"/>
          <p:cNvSpPr/>
          <p:nvPr/>
        </p:nvSpPr>
        <p:spPr>
          <a:xfrm>
            <a:off x="2514600" y="3124200"/>
            <a:ext cx="4648200" cy="3048000"/>
          </a:xfrm>
          <a:prstGeom prst="irregularSeal1">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إعداد</a:t>
            </a:r>
          </a:p>
          <a:p>
            <a:pPr algn="ct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 منى محروس</a:t>
            </a:r>
            <a:endParaRPr lang="ar-SA"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228601" y="0"/>
            <a:ext cx="3124201" cy="6858000"/>
          </a:xfrm>
          <a:prstGeom prst="rect">
            <a:avLst/>
          </a:prstGeom>
          <a:solidFill>
            <a:schemeClr val="bg2"/>
          </a:solidFill>
          <a:ln w="127000" cap="rnd" algn="ctr">
            <a:noFill/>
            <a:miter lim="800000"/>
            <a:headEnd/>
            <a:tailEnd/>
          </a:ln>
        </p:spPr>
      </p:pic>
      <p:sp>
        <p:nvSpPr>
          <p:cNvPr id="12" name="مربع نص 11"/>
          <p:cNvSpPr txBox="1"/>
          <p:nvPr/>
        </p:nvSpPr>
        <p:spPr>
          <a:xfrm>
            <a:off x="2743200" y="990600"/>
            <a:ext cx="6096000" cy="6801862"/>
          </a:xfrm>
          <a:prstGeom prst="rect">
            <a:avLst/>
          </a:prstGeom>
          <a:noFill/>
        </p:spPr>
        <p:txBody>
          <a:bodyPr wrap="square" rtlCol="1">
            <a:spAutoFit/>
          </a:bodyPr>
          <a:lstStyle/>
          <a:p>
            <a:pPr algn="ctr" rtl="1" fontAlgn="auto">
              <a:spcBef>
                <a:spcPts val="0"/>
              </a:spcBef>
              <a:spcAft>
                <a:spcPts val="0"/>
              </a:spcAft>
              <a:defRPr/>
            </a:pPr>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عناصر المحاضرة  </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أولاً : تابع مؤسسات التنشئة الاجتماعية وتشمل على:- </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جماعة  الرفاق .</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وسائل الإعلام.</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المؤسسات الرياضية.</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المؤسسات الدينية.</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ثانياً: الاتجاهات الوالدية وأثرها في حياة الطفل، وتشمل على :-</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 – الحماية الزائدة – التدليل – الإهمال.</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ثالثاً: أسئلة المحاضرة.</a:t>
            </a:r>
          </a:p>
          <a:p>
            <a:pPr algn="just" rtl="1" fontAlgn="auto">
              <a:spcBef>
                <a:spcPts val="0"/>
              </a:spcBef>
              <a:spcAft>
                <a:spcPts val="0"/>
              </a:spcAft>
              <a:defRPr/>
            </a:pPr>
            <a:endPar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a:endParaRPr lang="ar-SA" sz="2800" b="1" dirty="0" smtClean="0">
              <a:latin typeface="Arial Unicode MS" pitchFamily="34" charset="-128"/>
              <a:ea typeface="Arial Unicode MS" pitchFamily="34" charset="-128"/>
              <a:cs typeface="Arial Unicode MS" pitchFamily="34" charset="-128"/>
            </a:endParaRPr>
          </a:p>
          <a:p>
            <a:pPr algn="r"/>
            <a:endParaRPr lang="ar-SA" sz="2800" b="1"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905000" y="838200"/>
            <a:ext cx="4899509" cy="707886"/>
          </a:xfrm>
          <a:prstGeom prst="rect">
            <a:avLst/>
          </a:prstGeom>
          <a:noFill/>
        </p:spPr>
        <p:txBody>
          <a:bodyPr wrap="square" rtlCol="0">
            <a:spAutoFit/>
          </a:bodyPr>
          <a:lstStyle/>
          <a:p>
            <a:pPr lvl="0" algn="r"/>
            <a:r>
              <a:rPr lang="ar-SA" sz="40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libri" pitchFamily="34" charset="0"/>
                <a:ea typeface="Calibri" pitchFamily="34" charset="0"/>
                <a:cs typeface="Arial" pitchFamily="34" charset="0"/>
              </a:rPr>
              <a:t>مؤسسات التنشئة الإجتماعية</a:t>
            </a:r>
            <a:endParaRPr lang="ar-SA" sz="40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24" name="مخطط انسيابي: معالجة معرّفة مسبقاً 23"/>
          <p:cNvSpPr/>
          <p:nvPr/>
        </p:nvSpPr>
        <p:spPr>
          <a:xfrm>
            <a:off x="6477000" y="2209800"/>
            <a:ext cx="1676400" cy="990600"/>
          </a:xfrm>
          <a:prstGeom prst="flowChartPredefinedProcess">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الأسرة</a:t>
            </a:r>
            <a:r>
              <a:rPr lang="ar-SA" sz="2400" dirty="0" smtClean="0">
                <a:solidFill>
                  <a:schemeClr val="tx1"/>
                </a:solidFill>
                <a:latin typeface="Arial Unicode MS" pitchFamily="34" charset="-128"/>
                <a:ea typeface="Arial Unicode MS" pitchFamily="34" charset="-128"/>
                <a:cs typeface="Arial Unicode MS" pitchFamily="34" charset="-128"/>
              </a:rPr>
              <a:t> </a:t>
            </a:r>
            <a:endParaRPr lang="ar-SA" sz="2400" dirty="0">
              <a:solidFill>
                <a:schemeClr val="tx1"/>
              </a:solidFill>
              <a:latin typeface="Arial Unicode MS" pitchFamily="34" charset="-128"/>
              <a:ea typeface="Arial Unicode MS" pitchFamily="34" charset="-128"/>
              <a:cs typeface="Arial Unicode MS" pitchFamily="34" charset="-128"/>
            </a:endParaRPr>
          </a:p>
        </p:txBody>
      </p:sp>
      <p:sp>
        <p:nvSpPr>
          <p:cNvPr id="25" name="مخطط انسيابي: معالجة معرّفة مسبقاً 24"/>
          <p:cNvSpPr/>
          <p:nvPr/>
        </p:nvSpPr>
        <p:spPr>
          <a:xfrm>
            <a:off x="5410200" y="3505200"/>
            <a:ext cx="1676400" cy="990600"/>
          </a:xfrm>
          <a:prstGeom prst="flowChartPredefinedProcess">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المؤسسة</a:t>
            </a:r>
            <a:r>
              <a:rPr lang="ar-SA" sz="1600" dirty="0" smtClean="0">
                <a:solidFill>
                  <a:schemeClr val="tx1"/>
                </a:solidFill>
                <a:latin typeface="Arial Unicode MS" pitchFamily="34" charset="-128"/>
                <a:ea typeface="Arial Unicode MS" pitchFamily="34" charset="-128"/>
                <a:cs typeface="Arial Unicode MS" pitchFamily="34" charset="-128"/>
              </a:rPr>
              <a:t> </a:t>
            </a: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التعليمية</a:t>
            </a:r>
            <a:r>
              <a:rPr lang="ar-SA" sz="1600" dirty="0" smtClean="0">
                <a:solidFill>
                  <a:schemeClr val="tx1"/>
                </a:solidFill>
                <a:latin typeface="Arial Unicode MS" pitchFamily="34" charset="-128"/>
                <a:ea typeface="Arial Unicode MS" pitchFamily="34" charset="-128"/>
                <a:cs typeface="Arial Unicode MS" pitchFamily="34" charset="-128"/>
              </a:rPr>
              <a:t> </a:t>
            </a:r>
            <a:endParaRPr lang="ar-SA" sz="1600" dirty="0">
              <a:solidFill>
                <a:schemeClr val="tx1"/>
              </a:solidFill>
              <a:latin typeface="Arial Unicode MS" pitchFamily="34" charset="-128"/>
              <a:ea typeface="Arial Unicode MS" pitchFamily="34" charset="-128"/>
              <a:cs typeface="Arial Unicode MS" pitchFamily="34" charset="-128"/>
            </a:endParaRPr>
          </a:p>
        </p:txBody>
      </p:sp>
      <p:sp>
        <p:nvSpPr>
          <p:cNvPr id="27" name="مخطط انسيابي: معالجة معرّفة مسبقاً 26"/>
          <p:cNvSpPr/>
          <p:nvPr/>
        </p:nvSpPr>
        <p:spPr>
          <a:xfrm>
            <a:off x="3505200" y="4648200"/>
            <a:ext cx="1676400" cy="990600"/>
          </a:xfrm>
          <a:prstGeom prst="flowChartPredefinedProcess">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وسائل الإعلام  </a:t>
            </a:r>
            <a:endParaRPr lang="ar-SA" sz="32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9" name="مخطط انسيابي: معالجة معرّفة مسبقاً 48"/>
          <p:cNvSpPr/>
          <p:nvPr/>
        </p:nvSpPr>
        <p:spPr>
          <a:xfrm>
            <a:off x="1295400" y="3581400"/>
            <a:ext cx="1676400" cy="990600"/>
          </a:xfrm>
          <a:prstGeom prst="flowChartPredefinedProcess">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a:t>
            </a:r>
            <a:r>
              <a:rPr lang="ar-SA" sz="1600" dirty="0" smtClean="0">
                <a:solidFill>
                  <a:schemeClr val="tx1"/>
                </a:solidFill>
                <a:latin typeface="Arial Unicode MS" pitchFamily="34" charset="-128"/>
                <a:ea typeface="Arial Unicode MS" pitchFamily="34" charset="-128"/>
                <a:cs typeface="Arial Unicode MS" pitchFamily="34" charset="-128"/>
              </a:rPr>
              <a:t> </a:t>
            </a: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الرياضية</a:t>
            </a:r>
            <a:r>
              <a:rPr lang="ar-SA" sz="1600" dirty="0" smtClean="0">
                <a:solidFill>
                  <a:schemeClr val="tx1"/>
                </a:solidFill>
                <a:latin typeface="Arial Unicode MS" pitchFamily="34" charset="-128"/>
                <a:ea typeface="Arial Unicode MS" pitchFamily="34" charset="-128"/>
                <a:cs typeface="Arial Unicode MS" pitchFamily="34" charset="-128"/>
              </a:rPr>
              <a:t> </a:t>
            </a:r>
            <a:endParaRPr lang="ar-SA" sz="1600" dirty="0">
              <a:solidFill>
                <a:schemeClr val="tx1"/>
              </a:solidFill>
              <a:latin typeface="Arial Unicode MS" pitchFamily="34" charset="-128"/>
              <a:ea typeface="Arial Unicode MS" pitchFamily="34" charset="-128"/>
              <a:cs typeface="Arial Unicode MS" pitchFamily="34" charset="-128"/>
            </a:endParaRPr>
          </a:p>
        </p:txBody>
      </p:sp>
      <p:sp>
        <p:nvSpPr>
          <p:cNvPr id="62" name="مخطط انسيابي: معالجة معرّفة مسبقاً 61"/>
          <p:cNvSpPr/>
          <p:nvPr/>
        </p:nvSpPr>
        <p:spPr>
          <a:xfrm>
            <a:off x="533400" y="1981200"/>
            <a:ext cx="1828800" cy="990600"/>
          </a:xfrm>
          <a:prstGeom prst="flowChartPredefinedProcess">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a:t>
            </a:r>
            <a:r>
              <a:rPr lang="ar-SA" sz="1600" dirty="0" smtClean="0">
                <a:solidFill>
                  <a:schemeClr val="tx1"/>
                </a:solidFill>
                <a:latin typeface="Arial Unicode MS" pitchFamily="34" charset="-128"/>
                <a:ea typeface="Arial Unicode MS" pitchFamily="34" charset="-128"/>
                <a:cs typeface="Arial Unicode MS" pitchFamily="34" charset="-128"/>
              </a:rPr>
              <a:t> </a:t>
            </a: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الدينية</a:t>
            </a:r>
            <a:r>
              <a:rPr lang="ar-SA" sz="1600" dirty="0" smtClean="0">
                <a:solidFill>
                  <a:schemeClr val="tx1"/>
                </a:solidFill>
                <a:latin typeface="Arial Unicode MS" pitchFamily="34" charset="-128"/>
                <a:ea typeface="Arial Unicode MS" pitchFamily="34" charset="-128"/>
                <a:cs typeface="Arial Unicode MS" pitchFamily="34" charset="-128"/>
              </a:rPr>
              <a:t> </a:t>
            </a:r>
            <a:endParaRPr lang="ar-SA" sz="1600" dirty="0">
              <a:solidFill>
                <a:schemeClr val="tx1"/>
              </a:solidFill>
              <a:latin typeface="Arial Unicode MS" pitchFamily="34" charset="-128"/>
              <a:ea typeface="Arial Unicode MS" pitchFamily="34" charset="-128"/>
              <a:cs typeface="Arial Unicode MS" pitchFamily="34" charset="-128"/>
            </a:endParaRPr>
          </a:p>
        </p:txBody>
      </p:sp>
      <p:cxnSp>
        <p:nvCxnSpPr>
          <p:cNvPr id="64" name="رابط مستقيم 63"/>
          <p:cNvCxnSpPr>
            <a:stCxn id="2" idx="2"/>
          </p:cNvCxnSpPr>
          <p:nvPr/>
        </p:nvCxnSpPr>
        <p:spPr>
          <a:xfrm rot="5400000">
            <a:off x="3788621" y="2100866"/>
            <a:ext cx="1120914" cy="11355"/>
          </a:xfrm>
          <a:prstGeom prst="line">
            <a:avLst/>
          </a:prstGeom>
          <a:ln/>
        </p:spPr>
        <p:style>
          <a:lnRef idx="3">
            <a:schemeClr val="dk1"/>
          </a:lnRef>
          <a:fillRef idx="0">
            <a:schemeClr val="dk1"/>
          </a:fillRef>
          <a:effectRef idx="2">
            <a:schemeClr val="dk1"/>
          </a:effectRef>
          <a:fontRef idx="minor">
            <a:schemeClr val="tx1"/>
          </a:fontRef>
        </p:style>
      </p:cxnSp>
      <p:cxnSp>
        <p:nvCxnSpPr>
          <p:cNvPr id="66" name="رابط كسهم مستقيم 65"/>
          <p:cNvCxnSpPr/>
          <p:nvPr/>
        </p:nvCxnSpPr>
        <p:spPr>
          <a:xfrm>
            <a:off x="4343400" y="2667000"/>
            <a:ext cx="2057400" cy="304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7" name="رابط كسهم مستقيم 66"/>
          <p:cNvCxnSpPr/>
          <p:nvPr/>
        </p:nvCxnSpPr>
        <p:spPr>
          <a:xfrm rot="10800000" flipV="1">
            <a:off x="2362200" y="2667000"/>
            <a:ext cx="1981200" cy="228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1" name="رابط كسهم مستقيم 70"/>
          <p:cNvCxnSpPr/>
          <p:nvPr/>
        </p:nvCxnSpPr>
        <p:spPr>
          <a:xfrm rot="10800000" flipV="1">
            <a:off x="2590800" y="2667000"/>
            <a:ext cx="1828800" cy="914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4" name="رابط كسهم مستقيم 73"/>
          <p:cNvCxnSpPr/>
          <p:nvPr/>
        </p:nvCxnSpPr>
        <p:spPr>
          <a:xfrm rot="5400000">
            <a:off x="3352800" y="3657600"/>
            <a:ext cx="1905000" cy="76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9" name="رابط كسهم مستقيم 78"/>
          <p:cNvCxnSpPr/>
          <p:nvPr/>
        </p:nvCxnSpPr>
        <p:spPr>
          <a:xfrm rot="16200000" flipH="1">
            <a:off x="4343400" y="2667000"/>
            <a:ext cx="990600" cy="990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رابط كسهم مستقيم 13"/>
          <p:cNvCxnSpPr/>
          <p:nvPr/>
        </p:nvCxnSpPr>
        <p:spPr>
          <a:xfrm>
            <a:off x="4354754" y="2705100"/>
            <a:ext cx="1588846" cy="29337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مخطط انسيابي: معالجة معرّفة مسبقاً 16"/>
          <p:cNvSpPr/>
          <p:nvPr/>
        </p:nvSpPr>
        <p:spPr>
          <a:xfrm>
            <a:off x="5334000" y="5605818"/>
            <a:ext cx="1676400" cy="990600"/>
          </a:xfrm>
          <a:prstGeom prst="flowChartPredefinedProcess">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جماعة</a:t>
            </a:r>
            <a:r>
              <a:rPr lang="ar-SA" dirty="0" smtClean="0">
                <a:solidFill>
                  <a:schemeClr val="tx1"/>
                </a:solidFill>
                <a:latin typeface="Arial Unicode MS" pitchFamily="34" charset="-128"/>
                <a:ea typeface="Arial Unicode MS" pitchFamily="34" charset="-128"/>
                <a:cs typeface="Arial Unicode MS" pitchFamily="34" charset="-128"/>
              </a:rPr>
              <a:t> </a:t>
            </a: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الرفاق</a:t>
            </a:r>
            <a:r>
              <a:rPr lang="ar-SA" sz="1600" dirty="0" smtClean="0">
                <a:latin typeface="Arial Unicode MS" pitchFamily="34" charset="-128"/>
                <a:ea typeface="Arial Unicode MS" pitchFamily="34" charset="-128"/>
                <a:cs typeface="Arial Unicode MS" pitchFamily="34" charset="-128"/>
              </a:rPr>
              <a:t> </a:t>
            </a:r>
            <a:endParaRPr lang="ar-SA" sz="16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75708120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15000" y="533400"/>
            <a:ext cx="3124200" cy="2286000"/>
          </a:xfrm>
        </p:spPr>
        <p:txBody>
          <a:bodyPr>
            <a:normAutofit/>
          </a:bodyPr>
          <a:lstStyle/>
          <a:p>
            <a:pPr algn="ctr">
              <a:spcBef>
                <a:spcPts val="0"/>
              </a:spcBef>
              <a:defRPr/>
            </a:pPr>
            <a:r>
              <a:rPr lang="ar-SA" sz="40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جماعة الرفاق </a:t>
            </a:r>
            <a:br>
              <a:rPr lang="ar-SA" sz="40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40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الأقران</a:t>
            </a:r>
            <a:endParaRPr lang="en-US" sz="40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7170" name="Picture 2" descr="C:\Users\vaio\Downloads\friendship-circle-clip-art.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524000" y="1295400"/>
            <a:ext cx="6400800" cy="49530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228601" y="0"/>
            <a:ext cx="3124201" cy="6858000"/>
          </a:xfrm>
          <a:prstGeom prst="rect">
            <a:avLst/>
          </a:prstGeom>
          <a:solidFill>
            <a:schemeClr val="bg2"/>
          </a:solidFill>
          <a:ln w="127000" cap="rnd" algn="ctr">
            <a:noFill/>
            <a:miter lim="800000"/>
            <a:headEnd/>
            <a:tailEnd/>
          </a:ln>
        </p:spPr>
      </p:pic>
      <p:sp>
        <p:nvSpPr>
          <p:cNvPr id="12" name="مربع نص 11"/>
          <p:cNvSpPr txBox="1"/>
          <p:nvPr/>
        </p:nvSpPr>
        <p:spPr>
          <a:xfrm>
            <a:off x="2971800" y="1143000"/>
            <a:ext cx="5867400" cy="4893647"/>
          </a:xfrm>
          <a:prstGeom prst="rect">
            <a:avLst/>
          </a:prstGeom>
          <a:noFill/>
        </p:spPr>
        <p:txBody>
          <a:bodyPr wrap="square" rtlCol="1">
            <a:spAutoFit/>
          </a:bodyPr>
          <a:lstStyle/>
          <a:p>
            <a:pPr algn="just" rtl="1" fontAlgn="auto">
              <a:lnSpc>
                <a:spcPct val="150000"/>
              </a:lnSpc>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أولا : جماعة  الرفاق وسنتناول هذه الجماعة من خلال طرح مجموعة من الأسئلة والإجابة عليها كما يلي :-</a:t>
            </a:r>
          </a:p>
          <a:p>
            <a:pPr algn="just" rtl="1" fontAlgn="auto">
              <a:lnSpc>
                <a:spcPct val="150000"/>
              </a:lnSpc>
              <a:spcBef>
                <a:spcPts val="0"/>
              </a:spcBef>
              <a:spcAft>
                <a:spcPts val="0"/>
              </a:spcAft>
              <a:buFont typeface="Arial" pitchFamily="34" charset="0"/>
              <a:buChar char="•"/>
              <a:defRP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المقصود بجماعة الرفاق ؟</a:t>
            </a:r>
          </a:p>
          <a:p>
            <a:pPr algn="just" rtl="1" fontAlgn="auto">
              <a:lnSpc>
                <a:spcPct val="150000"/>
              </a:lnSpc>
              <a:spcBef>
                <a:spcPts val="0"/>
              </a:spcBef>
              <a:spcAft>
                <a:spcPts val="0"/>
              </a:spcAft>
              <a:buFont typeface="Arial" pitchFamily="34" charset="0"/>
              <a:buChar char="•"/>
              <a:defRPr/>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من هم جماعة الرفاق ؟ </a:t>
            </a:r>
          </a:p>
          <a:p>
            <a:pPr algn="just" rtl="1" fontAlgn="auto">
              <a:lnSpc>
                <a:spcPct val="150000"/>
              </a:lnSpc>
              <a:spcBef>
                <a:spcPts val="0"/>
              </a:spcBef>
              <a:spcAft>
                <a:spcPts val="0"/>
              </a:spcAft>
              <a:buFont typeface="Arial" pitchFamily="34" charset="0"/>
              <a:buChar char="•"/>
              <a:defRPr/>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ما هو الاتجاه الحديث في تصنيف جماعة الرفاق ؟ </a:t>
            </a: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2800" b="1" dirty="0">
              <a:latin typeface="Arial Unicode MS" pitchFamily="34" charset="-128"/>
              <a:ea typeface="Arial Unicode MS" pitchFamily="34" charset="-128"/>
              <a:cs typeface="Arial Unicode MS" pitchFamily="34" charset="-128"/>
            </a:endParaRPr>
          </a:p>
        </p:txBody>
      </p:sp>
      <p:sp>
        <p:nvSpPr>
          <p:cNvPr id="9" name="مستطيل 8"/>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جماعة الرفاق</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228601" y="0"/>
            <a:ext cx="3124201" cy="6858000"/>
          </a:xfrm>
          <a:prstGeom prst="rect">
            <a:avLst/>
          </a:prstGeom>
          <a:solidFill>
            <a:schemeClr val="bg2"/>
          </a:solidFill>
          <a:ln w="127000" cap="rnd" algn="ctr">
            <a:noFill/>
            <a:miter lim="800000"/>
            <a:headEnd/>
            <a:tailEnd/>
          </a:ln>
        </p:spPr>
      </p:pic>
      <p:sp>
        <p:nvSpPr>
          <p:cNvPr id="12" name="مربع نص 11"/>
          <p:cNvSpPr txBox="1"/>
          <p:nvPr/>
        </p:nvSpPr>
        <p:spPr>
          <a:xfrm>
            <a:off x="2895600" y="1143000"/>
            <a:ext cx="5943600" cy="5262979"/>
          </a:xfrm>
          <a:prstGeom prst="rect">
            <a:avLst/>
          </a:prstGeom>
          <a:noFill/>
        </p:spPr>
        <p:txBody>
          <a:bodyPr wrap="square" rtlCol="1">
            <a:spAutoFit/>
          </a:bodyPr>
          <a:lstStyle/>
          <a:p>
            <a:pPr marL="571500" indent="-571500" algn="just" rtl="1" fontAlgn="auto">
              <a:lnSpc>
                <a:spcPct val="150000"/>
              </a:lnSpc>
              <a:spcBef>
                <a:spcPts val="0"/>
              </a:spcBef>
              <a:spcAft>
                <a:spcPts val="0"/>
              </a:spcAft>
              <a:buFont typeface="Arial" pitchFamily="34" charset="0"/>
              <a:buChar char="•"/>
              <a:defRP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هل جماعة الرفاق تقتصر على مرحلة الطفولة؟</a:t>
            </a:r>
          </a:p>
          <a:p>
            <a:pPr algn="just" rtl="1" fontAlgn="auto">
              <a:lnSpc>
                <a:spcPct val="150000"/>
              </a:lnSpc>
              <a:spcBef>
                <a:spcPts val="0"/>
              </a:spcBef>
              <a:spcAft>
                <a:spcPts val="0"/>
              </a:spcAft>
              <a:buFont typeface="Arial" pitchFamily="34" charset="0"/>
              <a:buChar char="•"/>
              <a:defRP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ما أهمية جماعة  الرفاق في حياه الطفل ؟ </a:t>
            </a:r>
          </a:p>
          <a:p>
            <a:pPr algn="just" rtl="1" fontAlgn="auto">
              <a:lnSpc>
                <a:spcPct val="150000"/>
              </a:lnSpc>
              <a:spcBef>
                <a:spcPts val="0"/>
              </a:spcBef>
              <a:spcAft>
                <a:spcPts val="0"/>
              </a:spcAft>
              <a:buFont typeface="Arial" pitchFamily="34" charset="0"/>
              <a:buChar char="•"/>
              <a:defRP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هل هناك علاقة سلبية تنشأ بين جماعات الرفاق   وما أثرها على الطفل ؟ </a:t>
            </a:r>
          </a:p>
          <a:p>
            <a:pPr algn="just" rtl="1" fontAlgn="auto">
              <a:lnSpc>
                <a:spcPct val="150000"/>
              </a:lnSpc>
              <a:spcBef>
                <a:spcPts val="0"/>
              </a:spcBef>
              <a:spcAft>
                <a:spcPts val="0"/>
              </a:spcAft>
              <a:buFont typeface="Arial" pitchFamily="34" charset="0"/>
              <a:buChar char="•"/>
              <a:defRP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ما أثر جماعة الرفاق على التنشئة الاجتماعية للطفل ؟  </a:t>
            </a:r>
            <a:endParaRPr lang="ar-SA" sz="2800" b="1" dirty="0">
              <a:latin typeface="Arial Unicode MS" pitchFamily="34" charset="-128"/>
              <a:ea typeface="Arial Unicode MS" pitchFamily="34" charset="-128"/>
              <a:cs typeface="Arial Unicode MS" pitchFamily="34" charset="-128"/>
            </a:endParaRPr>
          </a:p>
        </p:txBody>
      </p:sp>
      <p:sp>
        <p:nvSpPr>
          <p:cNvPr id="9" name="مستطيل 8"/>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جماعة الرفاق</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581400" y="990600"/>
            <a:ext cx="5105400" cy="5638800"/>
          </a:xfrm>
        </p:spPr>
        <p:txBody>
          <a:bodyPr>
            <a:normAutofit/>
          </a:bodyPr>
          <a:lstStyle/>
          <a:p>
            <a:pPr algn="just" rtl="1">
              <a:lnSpc>
                <a:spcPct val="150000"/>
              </a:lnSpc>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تقوم جماعة الرفاق أو الأقران بدور مهم في التنشئة الإجتماعية للطفل وفي نموه الإجتماعي، وذلك لتأثيراتها الواضحة على سلوكه وعاداته واتجاهاته وقيمه</a:t>
            </a:r>
            <a:r>
              <a:rPr lang="ar-SA" sz="2800" b="1" dirty="0" smtClean="0">
                <a:latin typeface="Arial Unicode MS" pitchFamily="34" charset="-128"/>
                <a:ea typeface="Arial Unicode MS" pitchFamily="34" charset="-128"/>
                <a:cs typeface="Arial Unicode MS" pitchFamily="34" charset="-128"/>
              </a:rPr>
              <a:t>.</a:t>
            </a:r>
          </a:p>
          <a:p>
            <a:pPr algn="just" rtl="1">
              <a:buFont typeface="Arial" pitchFamily="34" charset="0"/>
              <a:buChar char="•"/>
            </a:pPr>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228601" y="0"/>
            <a:ext cx="3124201" cy="6858000"/>
          </a:xfrm>
          <a:prstGeom prst="rect">
            <a:avLst/>
          </a:prstGeom>
          <a:solidFill>
            <a:schemeClr val="bg2"/>
          </a:solidFill>
          <a:ln w="127000" cap="rnd" algn="ctr">
            <a:noFill/>
            <a:miter lim="800000"/>
            <a:headEnd/>
            <a:tailEnd/>
          </a:ln>
        </p:spPr>
      </p:pic>
      <p:sp>
        <p:nvSpPr>
          <p:cNvPr id="9" name="مستطيل 8"/>
          <p:cNvSpPr/>
          <p:nvPr/>
        </p:nvSpPr>
        <p:spPr>
          <a:xfrm>
            <a:off x="4114800" y="0"/>
            <a:ext cx="26670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جماعة  الرفاق</a:t>
            </a:r>
            <a:r>
              <a:rPr lang="ar-SA" sz="3600" dirty="0" smtClean="0">
                <a:solidFill>
                  <a:schemeClr val="bg2"/>
                </a:solidFill>
                <a:latin typeface="Arial Unicode MS" pitchFamily="34" charset="-128"/>
                <a:ea typeface="Arial Unicode MS" pitchFamily="34" charset="-128"/>
                <a:cs typeface="Arial Unicode MS" pitchFamily="34" charset="-128"/>
              </a:rPr>
              <a:t> </a:t>
            </a:r>
            <a:endParaRPr lang="ar-SA" sz="3600" dirty="0">
              <a:solidFill>
                <a:schemeClr val="bg2"/>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124200" y="990600"/>
            <a:ext cx="5562600" cy="5638800"/>
          </a:xfrm>
        </p:spPr>
        <p:txBody>
          <a:bodyPr>
            <a:normAutofit/>
          </a:bodyPr>
          <a:lstStyle/>
          <a:p>
            <a:pPr>
              <a:spcBef>
                <a:spcPts val="0"/>
              </a:spcBef>
              <a:buNone/>
              <a:defRPr/>
            </a:pPr>
            <a:r>
              <a:rPr lang="ar-SA" sz="4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سبب زيادة جماعات الرفاق ؟ </a:t>
            </a:r>
          </a:p>
          <a:p>
            <a:pPr algn="just">
              <a:spcBef>
                <a:spcPts val="0"/>
              </a:spcBef>
              <a:buFont typeface="Arial" pitchFamily="34" charset="0"/>
              <a:buChar char="•"/>
              <a:defRPr/>
            </a:pPr>
            <a:r>
              <a:rPr lang="ar-SA" sz="43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إزدادت أهمية جماعة الرفاق في عملية التنشئة الإجتماعية في الآونة الأخيرة نظراً لزيادة معدلات خروج الأم من البيت للعمل أو التعليم، ولزيادة إحتمال التعلّم في مرحلة ما قبل المدرسة.</a:t>
            </a:r>
          </a:p>
          <a:p>
            <a:pPr algn="just" rtl="1">
              <a:buFont typeface="Arial" pitchFamily="34" charset="0"/>
              <a:buChar char="•"/>
            </a:pPr>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228601" y="0"/>
            <a:ext cx="3124201" cy="6858000"/>
          </a:xfrm>
          <a:prstGeom prst="rect">
            <a:avLst/>
          </a:prstGeom>
          <a:solidFill>
            <a:schemeClr val="bg2"/>
          </a:solidFill>
          <a:ln w="127000" cap="rnd" algn="ctr">
            <a:noFill/>
            <a:miter lim="800000"/>
            <a:headEnd/>
            <a:tailEnd/>
          </a:ln>
        </p:spPr>
      </p:pic>
      <p:sp>
        <p:nvSpPr>
          <p:cNvPr id="9" name="مستطيل 8"/>
          <p:cNvSpPr/>
          <p:nvPr/>
        </p:nvSpPr>
        <p:spPr>
          <a:xfrm>
            <a:off x="4114800" y="0"/>
            <a:ext cx="26670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جماعة  الرفاق</a:t>
            </a:r>
            <a:r>
              <a:rPr lang="ar-SA" sz="3600" dirty="0" smtClean="0">
                <a:solidFill>
                  <a:schemeClr val="bg2"/>
                </a:solidFill>
                <a:latin typeface="Arial Unicode MS" pitchFamily="34" charset="-128"/>
                <a:ea typeface="Arial Unicode MS" pitchFamily="34" charset="-128"/>
                <a:cs typeface="Arial Unicode MS" pitchFamily="34" charset="-128"/>
              </a:rPr>
              <a:t> </a:t>
            </a:r>
            <a:endParaRPr lang="ar-SA" sz="3600" dirty="0">
              <a:solidFill>
                <a:schemeClr val="bg2"/>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657600" y="1676400"/>
            <a:ext cx="4953000" cy="4953000"/>
          </a:xfrm>
        </p:spPr>
        <p:txBody>
          <a:bodyPr>
            <a:normAutofit fontScale="92500" lnSpcReduction="10000"/>
          </a:bodyPr>
          <a:lstStyle/>
          <a:p>
            <a:pPr>
              <a:spcBef>
                <a:spcPts val="0"/>
              </a:spcBef>
              <a:buNone/>
              <a:defRPr/>
            </a:pPr>
            <a:r>
              <a:rPr lang="ar-SA" sz="43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من هم جماعة  الرفاق ؟</a:t>
            </a:r>
          </a:p>
          <a:p>
            <a:pPr algn="just">
              <a:lnSpc>
                <a:spcPct val="160000"/>
              </a:lnSpc>
              <a:spcBef>
                <a:spcPts val="0"/>
              </a:spcBef>
              <a:buFont typeface="Arial" pitchFamily="34" charset="0"/>
              <a:buChar char="•"/>
              <a:defRP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يشير مصطلح الرفاق إلى هؤلاء الأطفال الذين يشبهون الطفل في المستوى الاجتماعي والاقتصادي والتعليمي، وفي صفات أخرى كالسن.</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228600" y="762000"/>
            <a:ext cx="3124201" cy="6096000"/>
          </a:xfrm>
          <a:prstGeom prst="rect">
            <a:avLst/>
          </a:prstGeom>
          <a:solidFill>
            <a:schemeClr val="bg2"/>
          </a:solidFill>
          <a:ln w="127000" cap="rnd" algn="ctr">
            <a:noFill/>
            <a:miter lim="800000"/>
            <a:headEnd/>
            <a:tailEnd/>
          </a:ln>
        </p:spPr>
      </p:pic>
      <p:sp>
        <p:nvSpPr>
          <p:cNvPr id="9" name="مستطيل 8"/>
          <p:cNvSpPr/>
          <p:nvPr/>
        </p:nvSpPr>
        <p:spPr>
          <a:xfrm>
            <a:off x="3962400" y="228600"/>
            <a:ext cx="34290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جماعة الرفاق  </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04800" y="1143000"/>
            <a:ext cx="8534400" cy="5181600"/>
          </a:xfrm>
        </p:spPr>
        <p:txBody>
          <a:bodyPr>
            <a:normAutofit fontScale="92500" lnSpcReduction="10000"/>
          </a:bodyPr>
          <a:lstStyle/>
          <a:p>
            <a:pPr algn="just" rtl="1">
              <a:buFont typeface="Arial" pitchFamily="34" charset="0"/>
              <a:buChar char="•"/>
            </a:pPr>
            <a:endParaRPr lang="ar-SA" sz="2400" b="1" dirty="0" smtClean="0">
              <a:latin typeface="Arial Unicode MS" pitchFamily="34" charset="-128"/>
              <a:ea typeface="Arial Unicode MS" pitchFamily="34" charset="-128"/>
              <a:cs typeface="Arial Unicode MS" pitchFamily="34" charset="-128"/>
            </a:endParaRPr>
          </a:p>
          <a:p>
            <a:pPr algn="just" rtl="1">
              <a:buNone/>
            </a:pPr>
            <a:r>
              <a:rPr lang="ar-SA" sz="2400" b="1" dirty="0" smtClean="0">
                <a:latin typeface="Arial Unicode MS" pitchFamily="34" charset="-128"/>
                <a:ea typeface="Arial Unicode MS" pitchFamily="34" charset="-128"/>
                <a:cs typeface="Arial Unicode MS" pitchFamily="34" charset="-128"/>
              </a:rPr>
              <a:t> </a:t>
            </a:r>
            <a:r>
              <a:rPr lang="ar-SA" sz="35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هل جماعة الرفاق تقتصر على مرحله دون آخري من مراحل النمو ؟ </a:t>
            </a:r>
            <a:endPar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ظهر إتجاه حديث مؤداه : أنه يمكن تصنيف الأطفال في جماعة رفاق معينة على أساس من تفاعلهم على المستوى السلوكي نفسه أكثر من تصنيفهم على أساس عامل السن، وذلك لأن السلوك يتوقف على مستوى نضج الطفل أكثر مما يتوقف على عمره الزمني. </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ولذلك نجد طفلا متقدما في السن يلعب مع أطفال أصغر منه سنا.</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وجدير بالذكر أن علاقة الطفل بأسرته تختلف عن علاقته بجماعة  الرفاق حيث تكون علاقته بوالديه وبأسرته أكثر كثافة واستمرارية من علاقاته بالرفاق 0 </a:t>
            </a:r>
          </a:p>
          <a:p>
            <a:pPr algn="just" rtl="1">
              <a:buFont typeface="Arial" pitchFamily="34" charset="0"/>
              <a:buChar char="•"/>
            </a:pPr>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3352800" y="152400"/>
            <a:ext cx="34290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جماعة الرفاق  </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2819400" y="914400"/>
            <a:ext cx="6096000" cy="5105400"/>
          </a:xfrm>
        </p:spPr>
        <p:txBody>
          <a:bodyPr>
            <a:noAutofit/>
          </a:bodyPr>
          <a:lstStyle/>
          <a:p>
            <a:pPr algn="just" rtl="1">
              <a:lnSpc>
                <a:spcPct val="170000"/>
              </a:lnSpc>
              <a:buFont typeface="Arial" pitchFamily="34" charset="0"/>
              <a:buChar char="•"/>
            </a:pPr>
            <a:r>
              <a:rPr lang="ar-SA" sz="28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تأثير جماعة الرفاق لا يقتصر على مرحلة الطفولة فحسب، وإنما يستمر مع الفرد في مراحل حياته المختلفة وعلى نحو متفاوت، وأن هذا التأثير بيدأ في مرحلة ما قبل المدرسة وفي سن مبكرة جداً من حياة الطفل، قد تبدأ قبل عامه الأول، حيث يبدأ الطفل التحرر النسبي من التمركز حول ذاته ، كما يطرأ على سلوك اللعب لديه تغير ظاهر يتمثل بالانتقال من اللعب الانعزالي إلى اللعب الجماعي ونلاحظ تفضيله اللعب مع الرفاق عن اللعب مع الكبار0</a:t>
            </a:r>
            <a:endParaRPr lang="ar-SA" sz="24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2171700" y="2171700"/>
            <a:ext cx="6858000" cy="2514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49155" name="Picture 3" descr="اطفال يلعبون اطفال يلعبون 2012">
            <a:hlinkClick r:id="rId3"/>
          </p:cNvPr>
          <p:cNvPicPr>
            <a:picLocks noChangeAspect="1" noChangeArrowheads="1"/>
          </p:cNvPicPr>
          <p:nvPr/>
        </p:nvPicPr>
        <p:blipFill>
          <a:blip r:embed="rId4"/>
          <a:srcRect/>
          <a:stretch>
            <a:fillRect/>
          </a:stretch>
        </p:blipFill>
        <p:spPr bwMode="auto">
          <a:xfrm>
            <a:off x="0" y="762000"/>
            <a:ext cx="2438400" cy="4610100"/>
          </a:xfrm>
          <a:prstGeom prst="rect">
            <a:avLst/>
          </a:prstGeom>
          <a:noFill/>
        </p:spPr>
      </p:pic>
      <p:sp>
        <p:nvSpPr>
          <p:cNvPr id="8" name="مستطيل 7"/>
          <p:cNvSpPr/>
          <p:nvPr/>
        </p:nvSpPr>
        <p:spPr>
          <a:xfrm>
            <a:off x="3962400" y="228600"/>
            <a:ext cx="34290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جماعة الرفاق  </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2743200" y="1066800"/>
            <a:ext cx="6096000" cy="5105400"/>
          </a:xfrm>
        </p:spPr>
        <p:txBody>
          <a:bodyPr>
            <a:normAutofit fontScale="92500" lnSpcReduction="20000"/>
          </a:bodyPr>
          <a:lstStyle/>
          <a:p>
            <a:pPr algn="just" rtl="1">
              <a:lnSpc>
                <a:spcPct val="170000"/>
              </a:lnSpc>
              <a:buNone/>
            </a:pPr>
            <a:r>
              <a:rPr lang="ar-SA" sz="4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وللعب فوائد منها : </a:t>
            </a:r>
          </a:p>
          <a:p>
            <a:pPr algn="just" rtl="1">
              <a:buFont typeface="Arial" pitchFamily="34" charset="0"/>
              <a:buChar char="•"/>
            </a:pP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اللعب هو الرافد الذي تتسرب بواسطته المعرفة إلى الطفل، ومن خلاله يكتشف الكثير عن نفسه، وعن العالم الذي يعيش فيه.</a:t>
            </a:r>
          </a:p>
          <a:p>
            <a:pPr algn="just">
              <a:buFont typeface="Arial" pitchFamily="34" charset="0"/>
              <a:buChar char="•"/>
            </a:pP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اللعب يتيح الفرصة للطفل ليعبر عن حاجاته ورغباته ومشاعره التي لا يعبر عنها على نحو كاف في حياته الواقعية.</a:t>
            </a:r>
          </a:p>
          <a:p>
            <a:pPr algn="just" rtl="1"/>
            <a:endPar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2171700" y="2171700"/>
            <a:ext cx="6858000" cy="2514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49155" name="Picture 3" descr="اطفال يلعبون اطفال يلعبون 2012">
            <a:hlinkClick r:id="rId3"/>
          </p:cNvPr>
          <p:cNvPicPr>
            <a:picLocks noChangeAspect="1" noChangeArrowheads="1"/>
          </p:cNvPicPr>
          <p:nvPr/>
        </p:nvPicPr>
        <p:blipFill>
          <a:blip r:embed="rId4"/>
          <a:srcRect/>
          <a:stretch>
            <a:fillRect/>
          </a:stretch>
        </p:blipFill>
        <p:spPr bwMode="auto">
          <a:xfrm>
            <a:off x="0" y="762000"/>
            <a:ext cx="2438400" cy="4610100"/>
          </a:xfrm>
          <a:prstGeom prst="rect">
            <a:avLst/>
          </a:prstGeom>
          <a:noFill/>
        </p:spPr>
      </p:pic>
      <p:sp>
        <p:nvSpPr>
          <p:cNvPr id="8" name="مستطيل 7"/>
          <p:cNvSpPr/>
          <p:nvPr/>
        </p:nvSpPr>
        <p:spPr>
          <a:xfrm>
            <a:off x="3048000" y="228600"/>
            <a:ext cx="54102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فوائد اللعب مع جماعة الرفاق </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3200400" y="1219200"/>
            <a:ext cx="5562600" cy="5334000"/>
          </a:xfrm>
        </p:spPr>
        <p:txBody>
          <a:bodyPr>
            <a:noAutofit/>
          </a:bodyPr>
          <a:lstStyle/>
          <a:p>
            <a:pPr algn="just">
              <a:buFont typeface="Arial" pitchFamily="34" charset="0"/>
              <a:buChar char="•"/>
            </a:pP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اللعب يجذب إنتباه الطفل ويشوقه للتعلّم (التعلّم من خلال اللعب).</a:t>
            </a:r>
          </a:p>
          <a:p>
            <a:pPr algn="just">
              <a:buFont typeface="Arial" pitchFamily="34" charset="0"/>
              <a:buChar char="•"/>
            </a:pP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اللعب يهيئ للطفل حالات مناسبة لتطوير ذاكرته، و تفكيره، وخياله، وذكائه، وقدرته على الحديث، وإطلاق إبداعاته.</a:t>
            </a:r>
          </a:p>
        </p:txBody>
      </p:sp>
      <p:sp>
        <p:nvSpPr>
          <p:cNvPr id="4" name="Rectangle 3"/>
          <p:cNvSpPr/>
          <p:nvPr/>
        </p:nvSpPr>
        <p:spPr>
          <a:xfrm rot="5400000">
            <a:off x="-2400300" y="2400300"/>
            <a:ext cx="6858000" cy="20574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48130" name="Picture 2" descr="اطفال يلعبون اطفال يلعبون 2012">
            <a:hlinkClick r:id="rId3"/>
          </p:cNvPr>
          <p:cNvPicPr>
            <a:picLocks noChangeAspect="1" noChangeArrowheads="1"/>
          </p:cNvPicPr>
          <p:nvPr/>
        </p:nvPicPr>
        <p:blipFill>
          <a:blip r:embed="rId4"/>
          <a:srcRect/>
          <a:stretch>
            <a:fillRect/>
          </a:stretch>
        </p:blipFill>
        <p:spPr bwMode="auto">
          <a:xfrm>
            <a:off x="0" y="0"/>
            <a:ext cx="2895600" cy="6629400"/>
          </a:xfrm>
          <a:prstGeom prst="rect">
            <a:avLst/>
          </a:prstGeom>
          <a:noFill/>
        </p:spPr>
      </p:pic>
      <p:sp>
        <p:nvSpPr>
          <p:cNvPr id="8" name="مستطيل 7"/>
          <p:cNvSpPr/>
          <p:nvPr/>
        </p:nvSpPr>
        <p:spPr>
          <a:xfrm>
            <a:off x="4419600" y="228600"/>
            <a:ext cx="29718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فوائد اللعب</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3200400" y="1066800"/>
            <a:ext cx="5562600" cy="5486400"/>
          </a:xfrm>
        </p:spPr>
        <p:txBody>
          <a:bodyPr>
            <a:noAutofit/>
          </a:bodyPr>
          <a:lstStyle/>
          <a:p>
            <a:pPr algn="just">
              <a:buFont typeface="Arial" pitchFamily="34" charset="0"/>
              <a:buChar char="•"/>
            </a:pP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اللعب يساعد الطفل على القيام بأدوار مختلفة، إذ يتعلم من خلال مساهمته بأدوار مختلفة مهارة التغيير بسرعة من سلوك معين إلى آخر، مما يزوده بالخبرة في تكوين الرأي، ويجعله أكثر قدرة على تقمص شخصية ما، أو القيام بسلوك معين.</a:t>
            </a:r>
          </a:p>
        </p:txBody>
      </p:sp>
      <p:sp>
        <p:nvSpPr>
          <p:cNvPr id="4" name="Rectangle 3"/>
          <p:cNvSpPr/>
          <p:nvPr/>
        </p:nvSpPr>
        <p:spPr>
          <a:xfrm rot="5400000">
            <a:off x="-2400300" y="2400300"/>
            <a:ext cx="6858000" cy="20574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48130" name="Picture 2" descr="اطفال يلعبون اطفال يلعبون 2012">
            <a:hlinkClick r:id="rId3"/>
          </p:cNvPr>
          <p:cNvPicPr>
            <a:picLocks noChangeAspect="1" noChangeArrowheads="1"/>
          </p:cNvPicPr>
          <p:nvPr/>
        </p:nvPicPr>
        <p:blipFill>
          <a:blip r:embed="rId4"/>
          <a:srcRect/>
          <a:stretch>
            <a:fillRect/>
          </a:stretch>
        </p:blipFill>
        <p:spPr bwMode="auto">
          <a:xfrm>
            <a:off x="0" y="0"/>
            <a:ext cx="2895600" cy="6629400"/>
          </a:xfrm>
          <a:prstGeom prst="rect">
            <a:avLst/>
          </a:prstGeom>
          <a:noFill/>
        </p:spPr>
      </p:pic>
      <p:sp>
        <p:nvSpPr>
          <p:cNvPr id="8" name="مستطيل 7"/>
          <p:cNvSpPr/>
          <p:nvPr/>
        </p:nvSpPr>
        <p:spPr>
          <a:xfrm>
            <a:off x="4419600" y="228600"/>
            <a:ext cx="29718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فوائد اللعب</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1447800" y="1143000"/>
            <a:ext cx="7391400" cy="5410200"/>
          </a:xfrm>
        </p:spPr>
        <p:txBody>
          <a:bodyPr>
            <a:noAutofit/>
          </a:bodyPr>
          <a:lstStyle/>
          <a:p>
            <a:pPr algn="just">
              <a:buNone/>
            </a:pP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ولجماعة الرفاق أهميتها من خلال:</a:t>
            </a:r>
          </a:p>
          <a:p>
            <a:pPr algn="just">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أنها تتيح للطفل ممارسة علاقات يكون فيها على قدم المساواة مع الآخرين من الرفاق في حين يحتل مركزاً ثانوياً في علاقته مع الراشدين في الأسرة و المدرسة.</a:t>
            </a:r>
          </a:p>
          <a:p>
            <a:pPr algn="just" rtl="1">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أنها تساعد الطفل على الإستقلالية عن الوالدين، وعن سائر ممثلي السلطة، وتوفر له فرصة إكتساب مكانة خاصة به، وتحقيق هوية متميزة، تمكناه من جعل نشاطاته محور إهتمام أقرانه.</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3962400" y="228600"/>
            <a:ext cx="34290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أهمية جماعة الرفاق </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1447800" y="1143000"/>
            <a:ext cx="7391400" cy="5410200"/>
          </a:xfrm>
        </p:spPr>
        <p:txBody>
          <a:bodyPr>
            <a:noAutofit/>
          </a:bodyPr>
          <a:lstStyle/>
          <a:p>
            <a:pPr algn="just" rtl="1">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أنها تمثل ميداناً يجرب فيه أعضاءها ما تحمله إليهم من جديد ومستحدث من دون خشية سطوة الراشدين أو سخريتهم.</a:t>
            </a:r>
          </a:p>
          <a:p>
            <a:pPr algn="just">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أنها تساعد الطفل على اكتساب  الإتجاهات والأدوار الإجتماعية المناسبة التي لا تهيئها مؤسسات التنشئة الإجتماعية الأخرى لفرصة اكتسابها.</a:t>
            </a:r>
          </a:p>
          <a:p>
            <a:pPr algn="just">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أنها تساعد في تنمية الاعتراف بحقوق الآخرين ومراعاتها لدى الطفل.</a:t>
            </a:r>
          </a:p>
          <a:p>
            <a:pPr algn="just" rtl="1">
              <a:buFont typeface="Arial" pitchFamily="34" charset="0"/>
              <a:buChar char="•"/>
            </a:pPr>
            <a:endPar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مستطيل 8"/>
          <p:cNvSpPr/>
          <p:nvPr/>
        </p:nvSpPr>
        <p:spPr>
          <a:xfrm>
            <a:off x="3962400" y="228600"/>
            <a:ext cx="34290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أهمية جماعة الرفاق </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3352800" y="1066800"/>
            <a:ext cx="5334000" cy="5562600"/>
          </a:xfrm>
        </p:spPr>
        <p:txBody>
          <a:bodyPr>
            <a:normAutofit/>
          </a:bodyPr>
          <a:lstStyle/>
          <a:p>
            <a:pPr algn="just" rtl="1">
              <a:buNone/>
            </a:pP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هل هناك علاقات سلبية تنشأ بين علاقات جماعات الرفاق وتؤثر على سلوك الطفل؟</a:t>
            </a:r>
          </a:p>
          <a:p>
            <a:pPr algn="just" rtl="1">
              <a:buFont typeface="Arial" pitchFamily="34" charset="0"/>
              <a:buChar char="•"/>
            </a:pPr>
            <a:r>
              <a:rPr lang="ar-SA" sz="2800" b="1" dirty="0" smtClean="0">
                <a:latin typeface="Arial Unicode MS" pitchFamily="34" charset="-128"/>
                <a:ea typeface="Arial Unicode MS" pitchFamily="34" charset="-128"/>
                <a:cs typeface="Arial Unicode MS" pitchFamily="34" charset="-128"/>
              </a:rPr>
              <a:t>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توجد علاقات سلبية بين جماعات الرفاق تؤثر على النمو الاجتماعي، وتصيب بعض الأطفال بالانعزال أو الخوف.</a:t>
            </a:r>
          </a:p>
        </p:txBody>
      </p:sp>
      <p:sp>
        <p:nvSpPr>
          <p:cNvPr id="4" name="Rectangle 3"/>
          <p:cNvSpPr/>
          <p:nvPr/>
        </p:nvSpPr>
        <p:spPr>
          <a:xfrm rot="5400000">
            <a:off x="-2324100" y="2324100"/>
            <a:ext cx="6858000" cy="22098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0" y="381000"/>
            <a:ext cx="3048000" cy="5791200"/>
          </a:xfrm>
          <a:prstGeom prst="rect">
            <a:avLst/>
          </a:prstGeom>
          <a:solidFill>
            <a:schemeClr val="bg2"/>
          </a:solidFill>
          <a:ln w="127000" cap="rnd" algn="ctr">
            <a:noFill/>
            <a:miter lim="800000"/>
            <a:headEnd/>
            <a:tailEnd/>
          </a:ln>
        </p:spPr>
      </p:pic>
      <p:sp>
        <p:nvSpPr>
          <p:cNvPr id="9" name="مستطيل 8"/>
          <p:cNvSpPr/>
          <p:nvPr/>
        </p:nvSpPr>
        <p:spPr>
          <a:xfrm>
            <a:off x="914400" y="228600"/>
            <a:ext cx="7391400" cy="830997"/>
          </a:xfrm>
          <a:prstGeom prst="rect">
            <a:avLst/>
          </a:prstGeom>
        </p:spPr>
        <p:txBody>
          <a:bodyPr wrap="square">
            <a:spAutoFit/>
          </a:bodyPr>
          <a:lstStyle/>
          <a:p>
            <a:pPr algn="ct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الآثار السلبية لجماعة الرفاق</a:t>
            </a:r>
            <a:endParaRPr lang="ar-SA" sz="4800" dirty="0">
              <a:solidFill>
                <a:srgbClr val="C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5400000">
            <a:off x="-2324100" y="2324100"/>
            <a:ext cx="6858000" cy="22098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0" y="381000"/>
            <a:ext cx="2286000" cy="5791200"/>
          </a:xfrm>
          <a:prstGeom prst="rect">
            <a:avLst/>
          </a:prstGeom>
          <a:solidFill>
            <a:schemeClr val="bg2"/>
          </a:solidFill>
          <a:ln w="127000" cap="rnd" algn="ctr">
            <a:noFill/>
            <a:miter lim="800000"/>
            <a:headEnd/>
            <a:tailEnd/>
          </a:ln>
        </p:spPr>
      </p:pic>
      <p:sp>
        <p:nvSpPr>
          <p:cNvPr id="11" name="وسيلة شرح مستطيلة مستديرة الزوايا 10"/>
          <p:cNvSpPr/>
          <p:nvPr/>
        </p:nvSpPr>
        <p:spPr>
          <a:xfrm>
            <a:off x="2667000" y="457200"/>
            <a:ext cx="6248400" cy="5867400"/>
          </a:xfrm>
          <a:prstGeom prst="wedgeRoundRectCallou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1"/>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ونشير الدراسات التي تناولت الأطفال الذين يشكلون هدف للعدوان من أقرانهم إلى بعض الصفات منها : </a:t>
            </a:r>
          </a:p>
          <a:p>
            <a:pPr algn="just" rtl="1"/>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الخضوع والاستسلام ، القلق والانعزال ، والشعور بعدم الأمان والضعف الجسدي والاتجاهات السلبية نحو الذات 0 </a:t>
            </a:r>
          </a:p>
          <a:p>
            <a:pPr algn="just" rtl="1"/>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لذا يجب أن يكون للوالدين والمعلمين دور نحو رعاية هؤلاء الأطفال والاهتمام بهم لتجنبهم كثير من المواقف التي تجعلهم موضوع أو هدف للعدوان من زملائهم 0</a:t>
            </a:r>
            <a:endPar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229600" cy="1143000"/>
          </a:xfrm>
        </p:spPr>
        <p:txBody>
          <a:bodyPr rtlCol="0">
            <a:normAutofit/>
          </a:bodyPr>
          <a:lstStyle/>
          <a:p>
            <a:pPr algn="r" rtl="1" fontAlgn="auto">
              <a:spcAft>
                <a:spcPts val="0"/>
              </a:spcAft>
              <a:defRPr/>
            </a:pP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أثر جماعة الرفاق في التنشئة الإجتماعية للطفل؟</a:t>
            </a:r>
            <a:endParaRPr lang="en-US"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315" name="Content Placeholder 2"/>
          <p:cNvSpPr>
            <a:spLocks noGrp="1"/>
          </p:cNvSpPr>
          <p:nvPr>
            <p:ph idx="1"/>
          </p:nvPr>
        </p:nvSpPr>
        <p:spPr>
          <a:xfrm>
            <a:off x="990600" y="1524000"/>
            <a:ext cx="7848600" cy="5105400"/>
          </a:xfrm>
        </p:spPr>
        <p:txBody>
          <a:bodyPr>
            <a:normAutofit lnSpcReduction="10000"/>
          </a:bodyPr>
          <a:lstStyle/>
          <a:p>
            <a:pPr algn="just" rtl="1">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لجماعة الرفاق آثار متعددة في عملية التنشئة الإجتماعية منها:</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المساعدة في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النمو الجسدي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طريق إتاحة الفرصة لممارسة النشاط الرياضي، و</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النمو العقلي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طريق ممارسة الهوايات، و</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النمو الإجتماعي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طريق أوجه النشاط الإجتماعي وتكوين الصداقات، و</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النمو الإنفعالي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طريق المساندة الإنفعالية و نمو العلاقات العاطفية في مواقف لا تتاح في غيرها من الجماعات.</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تكوين معايير اجتماعية وتنمية الحساسية والنقد نحو بعض المعايير الإجتماعية للسلوك.</a:t>
            </a:r>
          </a:p>
          <a:p>
            <a:pPr algn="just" rtl="1"/>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1066800"/>
            <a:ext cx="7848600" cy="5334000"/>
          </a:xfrm>
        </p:spPr>
        <p:txBody>
          <a:bodyPr>
            <a:no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تشجيع القدرة على القيادة عن طريق القيام بأدوار إجتماعية معينة.</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العمل على تحقيق أهم مطالب النمو الإجتماعي وهو الإستقلال و الإعتماد على النفس.</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إتاحة فرصة التجريب والتدريب والمستحدث من معايير السلوك.</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تابع أثر جماعة الرفاق في التنشئة الاجتماعية  </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1066800"/>
            <a:ext cx="7848600" cy="5334000"/>
          </a:xfrm>
        </p:spPr>
        <p:txBody>
          <a:bodyPr>
            <a:noAutofit/>
          </a:bodyPr>
          <a:lstStyle/>
          <a:p>
            <a:pPr marL="742950" indent="-742950"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إتاحة الفرص لأداء السلوك بعيداً عن رقابة الكبار.</a:t>
            </a:r>
          </a:p>
          <a:p>
            <a:pPr marL="742950" indent="-742950"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إتاحة الفرصة لتحمل المسؤولية الإجتماعية.</a:t>
            </a:r>
          </a:p>
          <a:p>
            <a:pPr marL="742950" indent="-742950"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إشباع حاجات الفرد من خلال وصوله إلى المكانة الاجتماعية والانتماء.</a:t>
            </a:r>
          </a:p>
          <a:p>
            <a:pPr marL="742950" indent="-742950"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تعديل السلوك المنحرف لدى بعض أعضاء الجماعة.  </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تابع أثر جماعة الرفاق في التنشئة الاجتماعية  </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0" y="3048000"/>
            <a:ext cx="7772400" cy="1362075"/>
          </a:xfrm>
        </p:spPr>
        <p:txBody>
          <a:bodyPr rtlCol="0">
            <a:noAutofit/>
          </a:bodyPr>
          <a:lstStyle/>
          <a:p>
            <a:pPr algn="ctr" rtl="1" fontAlgn="auto">
              <a:spcAft>
                <a:spcPts val="0"/>
              </a:spcAft>
              <a:defRPr/>
            </a:pPr>
            <a:r>
              <a:rPr lang="ar-SA" sz="8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وسائل الإعلام </a:t>
            </a:r>
            <a:endParaRPr lang="en-US" sz="8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620713"/>
            <a:ext cx="9144000" cy="180022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0" y="0"/>
            <a:ext cx="9144000" cy="112553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36513" y="1412875"/>
            <a:ext cx="9180513" cy="5762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36513" y="2276475"/>
            <a:ext cx="9180513" cy="3603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667000"/>
            <a:ext cx="7772400" cy="1362075"/>
          </a:xfrm>
        </p:spPr>
        <p:txBody>
          <a:bodyPr rtlCol="0">
            <a:noAutofit/>
          </a:bodyPr>
          <a:lstStyle/>
          <a:p>
            <a:pPr algn="ctr" rtl="1" fontAlgn="auto">
              <a:spcAft>
                <a:spcPts val="0"/>
              </a:spcAft>
              <a:defRPr/>
            </a:pPr>
            <a:r>
              <a:rPr lang="ar-SA" sz="6600" u="sng"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وسائل الإعلام </a:t>
            </a:r>
            <a:endParaRPr lang="en-US" sz="6600" u="sng"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6" name="Rectangle 5"/>
          <p:cNvSpPr/>
          <p:nvPr/>
        </p:nvSpPr>
        <p:spPr>
          <a:xfrm>
            <a:off x="0" y="620713"/>
            <a:ext cx="9144000" cy="180022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0" y="0"/>
            <a:ext cx="9144000" cy="112553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36513" y="1412875"/>
            <a:ext cx="9180513" cy="5762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36513" y="2276475"/>
            <a:ext cx="9180513" cy="3603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1" name="رابط كسهم مستقيم 10"/>
          <p:cNvCxnSpPr/>
          <p:nvPr/>
        </p:nvCxnSpPr>
        <p:spPr>
          <a:xfrm rot="5400000">
            <a:off x="6210300" y="4152900"/>
            <a:ext cx="990600" cy="1588"/>
          </a:xfrm>
          <a:prstGeom prst="straightConnector1">
            <a:avLst/>
          </a:prstGeom>
          <a:ln cmpd="sng">
            <a:solidFill>
              <a:schemeClr val="tx1"/>
            </a:solidFill>
            <a:tailEnd type="arrow"/>
          </a:ln>
        </p:spPr>
        <p:style>
          <a:lnRef idx="3">
            <a:schemeClr val="dk1"/>
          </a:lnRef>
          <a:fillRef idx="0">
            <a:schemeClr val="dk1"/>
          </a:fillRef>
          <a:effectRef idx="2">
            <a:schemeClr val="dk1"/>
          </a:effectRef>
          <a:fontRef idx="minor">
            <a:schemeClr val="tx1"/>
          </a:fontRef>
        </p:style>
      </p:cxnSp>
      <p:sp>
        <p:nvSpPr>
          <p:cNvPr id="17" name="مربع نص 16"/>
          <p:cNvSpPr txBox="1"/>
          <p:nvPr/>
        </p:nvSpPr>
        <p:spPr>
          <a:xfrm>
            <a:off x="6781800" y="4495800"/>
            <a:ext cx="1066800" cy="400110"/>
          </a:xfrm>
          <a:prstGeom prst="rect">
            <a:avLst/>
          </a:prstGeom>
          <a:noFill/>
        </p:spPr>
        <p:txBody>
          <a:bodyPr wrap="square" rtlCol="1">
            <a:spAutoFit/>
          </a:bodyPr>
          <a:lstStyle/>
          <a:p>
            <a:pPr algn="r"/>
            <a:r>
              <a:rPr lang="ar-SA" b="1" dirty="0" smtClean="0"/>
              <a:t>ا</a:t>
            </a:r>
            <a:r>
              <a:rPr lang="ar-SA" sz="2000" b="1" dirty="0" smtClean="0">
                <a:latin typeface="Arial Narrow" pitchFamily="34" charset="0"/>
                <a:ea typeface="Arial Unicode MS" pitchFamily="34" charset="-128"/>
                <a:cs typeface="Arial Unicode MS" pitchFamily="34" charset="-128"/>
              </a:rPr>
              <a:t>لتلفزيون</a:t>
            </a:r>
            <a:r>
              <a:rPr lang="ar-SA" sz="2000" b="1" dirty="0" smtClean="0">
                <a:latin typeface="Arial Narrow" pitchFamily="34" charset="0"/>
              </a:rPr>
              <a:t> </a:t>
            </a:r>
            <a:endParaRPr lang="ar-SA" sz="2000" b="1" dirty="0">
              <a:latin typeface="Arial Narrow" pitchFamily="34" charset="0"/>
            </a:endParaRPr>
          </a:p>
        </p:txBody>
      </p:sp>
      <p:sp>
        <p:nvSpPr>
          <p:cNvPr id="18" name="مربع نص 17"/>
          <p:cNvSpPr txBox="1"/>
          <p:nvPr/>
        </p:nvSpPr>
        <p:spPr>
          <a:xfrm>
            <a:off x="5410200" y="4800600"/>
            <a:ext cx="990600" cy="369332"/>
          </a:xfrm>
          <a:prstGeom prst="rect">
            <a:avLst/>
          </a:prstGeom>
          <a:noFill/>
        </p:spPr>
        <p:txBody>
          <a:bodyPr wrap="square" rtlCol="1">
            <a:spAutoFit/>
          </a:bodyPr>
          <a:lstStyle/>
          <a:p>
            <a:pPr algn="r"/>
            <a:r>
              <a:rPr lang="ar-SA" b="1" dirty="0" smtClean="0">
                <a:latin typeface="Arial Unicode MS" pitchFamily="34" charset="-128"/>
                <a:ea typeface="Arial Unicode MS" pitchFamily="34" charset="-128"/>
                <a:cs typeface="Arial Unicode MS" pitchFamily="34" charset="-128"/>
              </a:rPr>
              <a:t>الإذاعة </a:t>
            </a:r>
            <a:endParaRPr lang="ar-SA" b="1" dirty="0">
              <a:latin typeface="Arial Unicode MS" pitchFamily="34" charset="-128"/>
              <a:ea typeface="Arial Unicode MS" pitchFamily="34" charset="-128"/>
              <a:cs typeface="Arial Unicode MS" pitchFamily="34" charset="-128"/>
            </a:endParaRPr>
          </a:p>
        </p:txBody>
      </p:sp>
      <p:sp>
        <p:nvSpPr>
          <p:cNvPr id="19" name="مربع نص 18"/>
          <p:cNvSpPr txBox="1"/>
          <p:nvPr/>
        </p:nvSpPr>
        <p:spPr>
          <a:xfrm>
            <a:off x="4038600" y="4648201"/>
            <a:ext cx="990600" cy="677108"/>
          </a:xfrm>
          <a:prstGeom prst="rect">
            <a:avLst/>
          </a:prstGeom>
          <a:noFill/>
        </p:spPr>
        <p:txBody>
          <a:bodyPr wrap="square" rtlCol="1">
            <a:spAutoFit/>
          </a:bodyPr>
          <a:lstStyle/>
          <a:p>
            <a:pPr algn="r"/>
            <a:r>
              <a:rPr lang="ar-SA" dirty="0" smtClean="0">
                <a:latin typeface="Arial Unicode MS" pitchFamily="34" charset="-128"/>
                <a:ea typeface="Arial Unicode MS" pitchFamily="34" charset="-128"/>
                <a:cs typeface="Arial Unicode MS" pitchFamily="34" charset="-128"/>
              </a:rPr>
              <a:t>ا</a:t>
            </a:r>
            <a:r>
              <a:rPr lang="ar-SA" sz="2000" b="1" dirty="0" smtClean="0">
                <a:latin typeface="Arial Unicode MS" pitchFamily="34" charset="-128"/>
                <a:ea typeface="Arial Unicode MS" pitchFamily="34" charset="-128"/>
                <a:cs typeface="Arial Unicode MS" pitchFamily="34" charset="-128"/>
              </a:rPr>
              <a:t>لصحافة</a:t>
            </a:r>
            <a:r>
              <a:rPr lang="ar-SA" dirty="0" smtClean="0">
                <a:latin typeface="Arial Unicode MS" pitchFamily="34" charset="-128"/>
                <a:ea typeface="Arial Unicode MS" pitchFamily="34" charset="-128"/>
                <a:cs typeface="Arial Unicode MS" pitchFamily="34" charset="-128"/>
              </a:rPr>
              <a:t>  </a:t>
            </a:r>
            <a:endParaRPr lang="ar-SA" dirty="0">
              <a:latin typeface="Arial Unicode MS" pitchFamily="34" charset="-128"/>
              <a:ea typeface="Arial Unicode MS" pitchFamily="34" charset="-128"/>
              <a:cs typeface="Arial Unicode MS" pitchFamily="34" charset="-128"/>
            </a:endParaRPr>
          </a:p>
        </p:txBody>
      </p:sp>
      <p:sp>
        <p:nvSpPr>
          <p:cNvPr id="20" name="مربع نص 19"/>
          <p:cNvSpPr txBox="1"/>
          <p:nvPr/>
        </p:nvSpPr>
        <p:spPr>
          <a:xfrm>
            <a:off x="1449388" y="5169932"/>
            <a:ext cx="1676400" cy="1015663"/>
          </a:xfrm>
          <a:prstGeom prst="rect">
            <a:avLst/>
          </a:prstGeom>
          <a:noFill/>
        </p:spPr>
        <p:txBody>
          <a:bodyPr wrap="square" rtlCol="1">
            <a:spAutoFit/>
          </a:bodyPr>
          <a:lstStyle/>
          <a:p>
            <a:pPr algn="r"/>
            <a:r>
              <a:rPr lang="ar-SA" sz="2000" b="1" dirty="0" smtClean="0">
                <a:latin typeface="Arial Unicode MS" pitchFamily="34" charset="-128"/>
                <a:ea typeface="Arial Unicode MS" pitchFamily="34" charset="-128"/>
                <a:cs typeface="Arial Unicode MS" pitchFamily="34" charset="-128"/>
              </a:rPr>
              <a:t>مصادر المعلومات المطبوعة  </a:t>
            </a:r>
            <a:endParaRPr lang="ar-SA" sz="2000" b="1" dirty="0">
              <a:latin typeface="Arial Unicode MS" pitchFamily="34" charset="-128"/>
              <a:ea typeface="Arial Unicode MS" pitchFamily="34" charset="-128"/>
              <a:cs typeface="Arial Unicode MS" pitchFamily="34" charset="-128"/>
            </a:endParaRPr>
          </a:p>
        </p:txBody>
      </p:sp>
      <p:cxnSp>
        <p:nvCxnSpPr>
          <p:cNvPr id="22" name="رابط كسهم مستقيم 21"/>
          <p:cNvCxnSpPr/>
          <p:nvPr/>
        </p:nvCxnSpPr>
        <p:spPr>
          <a:xfrm rot="5400000">
            <a:off x="5220494" y="4152106"/>
            <a:ext cx="990600" cy="1588"/>
          </a:xfrm>
          <a:prstGeom prst="straightConnector1">
            <a:avLst/>
          </a:prstGeom>
          <a:ln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23" name="رابط كسهم مستقيم 22"/>
          <p:cNvCxnSpPr/>
          <p:nvPr/>
        </p:nvCxnSpPr>
        <p:spPr>
          <a:xfrm rot="5400000">
            <a:off x="3924300" y="4229100"/>
            <a:ext cx="1143000" cy="1588"/>
          </a:xfrm>
          <a:prstGeom prst="straightConnector1">
            <a:avLst/>
          </a:prstGeom>
          <a:ln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29" name="رابط كسهم مستقيم 28"/>
          <p:cNvCxnSpPr/>
          <p:nvPr/>
        </p:nvCxnSpPr>
        <p:spPr>
          <a:xfrm rot="5400000">
            <a:off x="1448594" y="4418806"/>
            <a:ext cx="1676400" cy="1588"/>
          </a:xfrm>
          <a:prstGeom prst="straightConnector1">
            <a:avLst/>
          </a:prstGeom>
          <a:ln cmpd="sng">
            <a:solidFill>
              <a:schemeClr val="tx1"/>
            </a:solidFill>
            <a:tailEnd type="arrow"/>
          </a:ln>
        </p:spPr>
        <p:style>
          <a:lnRef idx="3">
            <a:schemeClr val="dk1"/>
          </a:lnRef>
          <a:fillRef idx="0">
            <a:schemeClr val="dk1"/>
          </a:fillRef>
          <a:effectRef idx="2">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وسيلة شرح على شكل سحابة 8"/>
          <p:cNvSpPr/>
          <p:nvPr/>
        </p:nvSpPr>
        <p:spPr>
          <a:xfrm>
            <a:off x="0" y="762000"/>
            <a:ext cx="8915400" cy="5410200"/>
          </a:xfrm>
          <a:prstGeom prst="cloudCallou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8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800" b="1" dirty="0" smtClean="0">
              <a:solidFill>
                <a:schemeClr val="tx1"/>
              </a:solidFill>
              <a:latin typeface="Arial Unicode MS" pitchFamily="34" charset="-128"/>
              <a:ea typeface="Arial Unicode MS" pitchFamily="34" charset="-128"/>
              <a:cs typeface="Arial Unicode MS" pitchFamily="34" charset="-128"/>
            </a:endParaRPr>
          </a:p>
          <a:p>
            <a:pPr algn="r"/>
            <a:r>
              <a:rPr lang="ar-SA" sz="4400" b="1" u="sng"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عناصر وسائل الإعلام  </a:t>
            </a:r>
            <a:r>
              <a:rPr lang="ar-SA" sz="3600" b="1" dirty="0" smtClean="0">
                <a:solidFill>
                  <a:srgbClr val="C00000"/>
                </a:solidFill>
                <a:latin typeface="Arial Unicode MS" pitchFamily="34" charset="-128"/>
                <a:ea typeface="Arial Unicode MS" pitchFamily="34" charset="-128"/>
                <a:cs typeface="Arial Unicode MS" pitchFamily="34" charset="-128"/>
              </a:rPr>
              <a:t>: </a:t>
            </a:r>
          </a:p>
          <a:p>
            <a:pPr algn="r"/>
            <a:r>
              <a:rPr lang="ar-SA" sz="2800" b="1" dirty="0" smtClean="0">
                <a:solidFill>
                  <a:schemeClr val="tx1"/>
                </a:solidFill>
                <a:latin typeface="Arial Unicode MS" pitchFamily="34" charset="-128"/>
                <a:ea typeface="Arial Unicode MS" pitchFamily="34" charset="-128"/>
                <a:cs typeface="Arial Unicode MS" pitchFamily="34" charset="-128"/>
              </a:rPr>
              <a:t> </a:t>
            </a: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 ماهي وسائل الإعلام  التي لها أثر على عملية التنشئة الاجتماعية للطفل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 هل لوسائل الإعلام  أثر من خلال أذاعتها على الناس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ماهي الخصائص العامة التي تتصف بها وسائل الإعلام  ولها دور هام في عمليه التنشئة الاجتماعية</a:t>
            </a:r>
            <a:r>
              <a:rPr lang="ar-SA" sz="2000" b="1" dirty="0" smtClean="0">
                <a:solidFill>
                  <a:schemeClr val="tx1"/>
                </a:solidFill>
                <a:latin typeface="Arial Unicode MS" pitchFamily="34" charset="-128"/>
                <a:ea typeface="Arial Unicode MS" pitchFamily="34" charset="-128"/>
                <a:cs typeface="Arial Unicode MS" pitchFamily="34" charset="-128"/>
              </a:rPr>
              <a:t> </a:t>
            </a: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990600"/>
            <a:ext cx="8229600" cy="5638800"/>
          </a:xfrm>
        </p:spPr>
        <p:txBody>
          <a:bodyPr>
            <a:normAutofit/>
          </a:bodyPr>
          <a:lstStyle/>
          <a:p>
            <a:pPr algn="just" rtl="1">
              <a:lnSpc>
                <a:spcPct val="150000"/>
              </a:lnSpc>
              <a:buNone/>
            </a:pPr>
            <a:r>
              <a:rPr lang="ar-SA" sz="2400" b="1" dirty="0" smtClean="0">
                <a:latin typeface="Arial Unicode MS" pitchFamily="34" charset="-128"/>
                <a:ea typeface="Arial Unicode MS" pitchFamily="34" charset="-128"/>
                <a:cs typeface="Arial Unicode MS" pitchFamily="34" charset="-128"/>
              </a:rPr>
              <a:t>-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تُـعد وسائل الإعلام كالإذاعة والتلفزيون والسينما والكتب والمجلات والصحافة ووسائل الإتصال التكنولوجية والإنترنت من أخطر المؤسسات الإجتماعية وأهمها في التنشئة الإجتماعية للطفل، بما تتضمنه من معلومات مسموعة أو مرئية أو مقروءة، إذ يقصد من إذاعتها على الناس  إحداث واحد أو أكثر من التأثيرات التالية: </a:t>
            </a:r>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وسائل الإعلام</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990600"/>
            <a:ext cx="8229600" cy="5638800"/>
          </a:xfrm>
        </p:spPr>
        <p:txBody>
          <a:bodyPr>
            <a:normAutofit/>
          </a:bodyPr>
          <a:lstStyle/>
          <a:p>
            <a:pPr algn="just" rtl="1">
              <a:buNone/>
            </a:pP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تأثيرات وسائل الإعلام  على التنشئة الاجتماعية : </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إحاطة الناس علماً بموضوعات ومعلومات متعددة في جميع نواحي الحياة.</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إغراء الناس </a:t>
            </a:r>
            <a:r>
              <a:rPr lang="ar-SA" sz="3700" b="1" dirty="0" err="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وإستمالتهم</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وجذب انتباههم لموضوعات وسلوكيات مرغوب فيها.</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إتاحة فرصة للترفيه والترويح وقضاء وقت الفراغ.</a:t>
            </a:r>
          </a:p>
          <a:p>
            <a:pPr algn="ctr" rtl="1">
              <a:buNone/>
            </a:pPr>
            <a:r>
              <a:rPr lang="ar-SA" sz="2800" b="1" dirty="0" smtClean="0">
                <a:latin typeface="Arial Unicode MS" pitchFamily="34" charset="-128"/>
                <a:ea typeface="Arial Unicode MS" pitchFamily="34" charset="-128"/>
                <a:cs typeface="Arial Unicode MS" pitchFamily="34" charset="-128"/>
              </a:rPr>
              <a:t> </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وسائل الإعلام</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066800"/>
            <a:ext cx="8229600" cy="5638800"/>
          </a:xfrm>
        </p:spPr>
        <p:txBody>
          <a:bodyPr>
            <a:noAutofit/>
          </a:bodyPr>
          <a:lstStyle/>
          <a:p>
            <a:pPr algn="just" rtl="1">
              <a:buNone/>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تبدو أهمية هذه الوسائل فيما تتصف بها من خصائص عامة تلعب دوراً خاصة في عملية التنشئة الإجتماعية، و هي:</a:t>
            </a:r>
          </a:p>
          <a:p>
            <a:pPr algn="just" rtl="1">
              <a:buNone/>
            </a:pP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هى الخصائص العامة التي تتصف بها وسائل الإعلام ولها دور هام في عملية التنشئة الاجتماعية ؟ </a:t>
            </a:r>
          </a:p>
          <a:p>
            <a:pPr algn="just" rtl="1">
              <a:buFont typeface="Arial" pitchFamily="34"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أنها غير شخصية : أي أنها لا تحدث تلاقي أو تعامل أو تفاعل بين أصحابها وبين الأفراد كما هو الحال في الأسرة المدرسية.</a:t>
            </a:r>
          </a:p>
          <a:p>
            <a:pPr algn="just" rtl="1">
              <a:buFont typeface="Arial" pitchFamily="34"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تعكس الثقافة العامة للمجتمع بما تتميز به من تنوع وتخصص لا يتوفر في أي مؤسسة إجتماعية من مؤسسات التنشئة الأخرى.</a:t>
            </a:r>
          </a:p>
          <a:p>
            <a:pPr algn="just" rtl="1">
              <a:buFont typeface="Arial" pitchFamily="34"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لها جاذبيتها بحيث أصبحت تحتل جانباً كبيراً من وقت واهتمامات الإنسان.</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وسائل الإعلام</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0" y="381000"/>
            <a:ext cx="4419600" cy="5410200"/>
          </a:xfrm>
        </p:spPr>
        <p:txBody>
          <a:bodyPr>
            <a:normAutofit fontScale="90000"/>
          </a:bodyPr>
          <a:lstStyle/>
          <a:p>
            <a:pPr algn="r" rtl="1"/>
            <a:r>
              <a:rPr lang="ar-SA" sz="60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التلفزيون</a:t>
            </a:r>
            <a:r>
              <a:rPr lang="ar-SA" sz="5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r>
            <a:br>
              <a:rPr lang="ar-SA" sz="5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br>
            <a:r>
              <a:rPr lang="ar-SA" sz="5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4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أهمية التلفزيون للأطفال؟ </a:t>
            </a:r>
            <a:br>
              <a:rPr lang="ar-SA" sz="4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4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هل يختلف الأطفال في المراحل العمرية من حيث الوقت في مشاهدة التلفزيون؟ </a:t>
            </a:r>
            <a:r>
              <a:rPr lang="ar-SA" sz="3100" b="1" dirty="0" smtClean="0">
                <a:solidFill>
                  <a:srgbClr val="FF0000"/>
                </a:solidFill>
                <a:effectLst/>
                <a:latin typeface="Arial Unicode MS" pitchFamily="34" charset="-128"/>
                <a:ea typeface="Arial Unicode MS" pitchFamily="34" charset="-128"/>
                <a:cs typeface="Arial Unicode MS" pitchFamily="34" charset="-128"/>
              </a:rPr>
              <a:t/>
            </a:r>
            <a:br>
              <a:rPr lang="ar-SA" sz="3100" b="1" dirty="0" smtClean="0">
                <a:solidFill>
                  <a:srgbClr val="FF0000"/>
                </a:solidFill>
                <a:effectLst/>
                <a:latin typeface="Arial Unicode MS" pitchFamily="34" charset="-128"/>
                <a:ea typeface="Arial Unicode MS" pitchFamily="34" charset="-128"/>
                <a:cs typeface="Arial Unicode MS" pitchFamily="34" charset="-128"/>
              </a:rPr>
            </a:br>
            <a:r>
              <a:rPr lang="ar-SA" sz="3100" b="1" dirty="0" smtClean="0">
                <a:solidFill>
                  <a:srgbClr val="FF0000"/>
                </a:solidFill>
                <a:effectLst/>
                <a:latin typeface="Arial Unicode MS" pitchFamily="34" charset="-128"/>
                <a:ea typeface="Arial Unicode MS" pitchFamily="34" charset="-128"/>
                <a:cs typeface="Arial Unicode MS" pitchFamily="34" charset="-128"/>
              </a:rPr>
              <a:t> </a:t>
            </a:r>
            <a:br>
              <a:rPr lang="ar-SA" sz="3100" b="1" dirty="0" smtClean="0">
                <a:solidFill>
                  <a:srgbClr val="FF0000"/>
                </a:solidFill>
                <a:effectLst/>
                <a:latin typeface="Arial Unicode MS" pitchFamily="34" charset="-128"/>
                <a:ea typeface="Arial Unicode MS" pitchFamily="34" charset="-128"/>
                <a:cs typeface="Arial Unicode MS" pitchFamily="34" charset="-128"/>
              </a:rPr>
            </a:b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الآثار الإيجابية والسلبية  من مشاهدة التلفزيون على الأطفال؟ </a:t>
            </a:r>
            <a:endParaRPr lang="en-US"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4098" name="Picture 2"/>
          <p:cNvPicPr>
            <a:picLocks noChangeAspect="1" noChangeArrowheads="1"/>
          </p:cNvPicPr>
          <p:nvPr/>
        </p:nvPicPr>
        <p:blipFill>
          <a:blip r:embed="rId3" cstate="print"/>
          <a:srcRect/>
          <a:stretch>
            <a:fillRect/>
          </a:stretch>
        </p:blipFill>
        <p:spPr bwMode="auto">
          <a:xfrm>
            <a:off x="1618668" y="228600"/>
            <a:ext cx="2877132" cy="2362200"/>
          </a:xfrm>
          <a:prstGeom prst="rect">
            <a:avLst/>
          </a:prstGeom>
          <a:ln>
            <a:noFill/>
          </a:ln>
          <a:effectLst>
            <a:outerShdw blurRad="292100" dist="139700" dir="2700000" algn="tl" rotWithShape="0">
              <a:srgbClr val="333333">
                <a:alpha val="65000"/>
              </a:srgbClr>
            </a:outerShdw>
          </a:effectLst>
        </p:spPr>
      </p:pic>
      <p:pic>
        <p:nvPicPr>
          <p:cNvPr id="4099" name="Picture 3"/>
          <p:cNvPicPr>
            <a:picLocks noChangeAspect="1" noChangeArrowheads="1"/>
          </p:cNvPicPr>
          <p:nvPr/>
        </p:nvPicPr>
        <p:blipFill>
          <a:blip r:embed="rId4" cstate="print"/>
          <a:srcRect/>
          <a:stretch>
            <a:fillRect/>
          </a:stretch>
        </p:blipFill>
        <p:spPr bwMode="auto">
          <a:xfrm>
            <a:off x="1524001" y="3124200"/>
            <a:ext cx="2743200" cy="257175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066800"/>
            <a:ext cx="8229600" cy="5257800"/>
          </a:xfrm>
        </p:spPr>
        <p:txBody>
          <a:bodyPr>
            <a:normAutofit fontScale="92500" lnSpcReduction="10000"/>
          </a:bodyPr>
          <a:lstStyle/>
          <a:p>
            <a:pPr algn="just" rtl="1">
              <a:lnSpc>
                <a:spcPct val="160000"/>
              </a:lnSpc>
              <a:buNone/>
            </a:pPr>
            <a:r>
              <a:rPr lang="ar-SA" sz="2800" b="1" dirty="0" smtClean="0">
                <a:latin typeface="Arial Unicode MS" pitchFamily="34" charset="-128"/>
                <a:ea typeface="Arial Unicode MS" pitchFamily="34" charset="-128"/>
                <a:cs typeface="Arial Unicode MS" pitchFamily="34" charset="-128"/>
              </a:rPr>
              <a:t>-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يعد التلفزيون أكثر وسائل الإعلام تأثيراً في الأطفال، بخاصة كونهم يشاهدونه لساعات طويلة لجاذبيته بالنسبة لهم، ولأنه ينقل إليهم في الوقت ذاته الصورة والصوت والحركة واللون معاً، ولارتباطه بتربيتهم وتطورهم المعرفي والدراسي من خلال المعلومات والحقائق العامة والمتخصصة التي يقدمها إليهم، من خلال البرامج التعليمية المتعلقة بالمواد الدراسية والمناهج الدراسية التي يعرضها.</a:t>
            </a:r>
          </a:p>
          <a:p>
            <a:pPr algn="just" rtl="1">
              <a:buNone/>
            </a:pPr>
            <a:r>
              <a:rPr lang="ar-SA" sz="2800" b="1" dirty="0" smtClean="0">
                <a:latin typeface="Arial Unicode MS" pitchFamily="34" charset="-128"/>
                <a:ea typeface="Arial Unicode MS" pitchFamily="34" charset="-128"/>
                <a:cs typeface="Arial Unicode MS" pitchFamily="34" charset="-128"/>
              </a:rPr>
              <a:t>   </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أهمية التليفزيون</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ربع نص 7"/>
          <p:cNvSpPr txBox="1"/>
          <p:nvPr/>
        </p:nvSpPr>
        <p:spPr>
          <a:xfrm>
            <a:off x="3200400" y="1295400"/>
            <a:ext cx="5486400" cy="5216813"/>
          </a:xfrm>
          <a:prstGeom prst="rect">
            <a:avLst/>
          </a:prstGeom>
          <a:noFill/>
        </p:spPr>
        <p:txBody>
          <a:bodyPr wrap="square" rtlCol="1">
            <a:spAutoFit/>
          </a:bodyPr>
          <a:lstStyle/>
          <a:p>
            <a:pPr algn="just" rtl="1">
              <a:buFontTx/>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يختلف الوقت الذي يقضيه الأطفال أمام مشاهده التلفزيون بحسب المرحلة العمرية التي يمر بها الطفل .</a:t>
            </a:r>
          </a:p>
          <a:p>
            <a:pPr algn="just" rtl="1">
              <a:buFontTx/>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وتمثل البرامج المفضلة عند الأطفال قبل سن المدرسة المتعلقة بالحيوانات وشخصيات الكرتون والعرائس. </a:t>
            </a:r>
          </a:p>
          <a:p>
            <a:pPr algn="just" rtl="1">
              <a:buFontTx/>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أما في سنوات الدراسة الأولى تشتمل المغامرات الموجهة للطفل أو القصة المسلية أو العلمية0 </a:t>
            </a:r>
            <a:endPar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9" name="Picture 3"/>
          <p:cNvPicPr>
            <a:picLocks noChangeAspect="1" noChangeArrowheads="1"/>
          </p:cNvPicPr>
          <p:nvPr/>
        </p:nvPicPr>
        <p:blipFill>
          <a:blip r:embed="rId3" cstate="print"/>
          <a:srcRect/>
          <a:stretch>
            <a:fillRect/>
          </a:stretch>
        </p:blipFill>
        <p:spPr bwMode="auto">
          <a:xfrm>
            <a:off x="381000" y="2438400"/>
            <a:ext cx="2743200" cy="4019550"/>
          </a:xfrm>
          <a:prstGeom prst="rect">
            <a:avLst/>
          </a:prstGeom>
          <a:ln>
            <a:noFill/>
          </a:ln>
          <a:effectLst>
            <a:outerShdw blurRad="292100" dist="139700" dir="2700000" algn="tl" rotWithShape="0">
              <a:srgbClr val="333333">
                <a:alpha val="65000"/>
              </a:srgbClr>
            </a:outerShdw>
          </a:effectLst>
        </p:spPr>
      </p:pic>
      <p:sp>
        <p:nvSpPr>
          <p:cNvPr id="10" name="مستطيل 9"/>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أهمية التليفزيون</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3700" b="1" dirty="0" smtClean="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الآثار الإيجابية للتلفزيون:</a:t>
            </a:r>
            <a:endParaRPr lang="en-US" sz="3700" b="1" dirty="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1219200" y="1219200"/>
            <a:ext cx="7620000" cy="4525963"/>
          </a:xfrm>
        </p:spPr>
        <p:txBody>
          <a:bodyPr>
            <a:no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يعزز مدركات الطفل الثقافية ويعمل على تنميتها، ويثري قاموسه اللغوي والمعرفي، وخياله وتصوراته.</a:t>
            </a:r>
          </a:p>
          <a:p>
            <a:pPr algn="just" rtl="1">
              <a:lnSpc>
                <a:spcPct val="150000"/>
              </a:lnSpc>
              <a:buFont typeface="Arial" pitchFamily="34" charset="0"/>
              <a:buChar char="•"/>
            </a:pPr>
            <a:endPar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يقدم له الأنماط السلوكية المناسبة والنماذج المثالية، ويساعده في إختيار هواياته ويعزز ميوله وصقل مواهبه.</a:t>
            </a:r>
          </a:p>
        </p:txBody>
      </p:sp>
      <p:sp>
        <p:nvSpPr>
          <p:cNvPr id="4" name="Rectangle 3"/>
          <p:cNvSpPr/>
          <p:nvPr/>
        </p:nvSpPr>
        <p:spPr>
          <a:xfrm rot="5400000">
            <a:off x="-2857500" y="2857500"/>
            <a:ext cx="6858000" cy="1143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3700" b="1" dirty="0" smtClean="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الآثار الإيجابية للتلفزيون:</a:t>
            </a:r>
            <a:endParaRPr lang="en-US" sz="3700" b="1" dirty="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1219200" y="1219200"/>
            <a:ext cx="7620000" cy="4525963"/>
          </a:xfrm>
        </p:spPr>
        <p:txBody>
          <a:bodyPr>
            <a:noAutofit/>
          </a:bodyPr>
          <a:lstStyle/>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يدربه على الإلتزام بدقة الوقت من خلال الإلتزام بمواعيد محددة في بث البرامج، ويكسبه الأدوار الاجتماعية والتربوية الإيجابية عن طريق التقليد والتقمص للشخصيات المعروضة.</a:t>
            </a:r>
          </a:p>
          <a:p>
            <a:pPr algn="just" rtl="1">
              <a:buFont typeface="Arial" pitchFamily="34" charset="0"/>
              <a:buChar char="•"/>
            </a:pPr>
            <a:endParaRPr lang="ar-SA" sz="28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يعمق إنتماءه لمجتمعه ووطنه، ويعلمه العادات الصحية السليمة، والعناية الشخصية بنظافة الفم والجسم والمكان ، ويعزز لديه مفهوم الوقاية من الأمراض.</a:t>
            </a:r>
            <a:endParaRPr lang="en-US"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2857500" y="2857500"/>
            <a:ext cx="6858000" cy="1143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3700" b="1" dirty="0" smtClean="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الآثار السلبية للتلفزيون:</a:t>
            </a:r>
            <a:endParaRPr lang="en-US" sz="3700" b="1" dirty="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219200"/>
            <a:ext cx="8229600" cy="4525963"/>
          </a:xfrm>
        </p:spPr>
        <p:txBody>
          <a:bodyPr>
            <a:no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الطفل يقضي وقتاً طويلاُ في مشاهدته قد يفوق كثيراً الوقت الذي يقضيه في مراجعة دروسه وأداء واجباته، مما قد يؤدي إلى فشله بالمدرسة.</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يحدّ من إنطلاقة الطفل في الحركة واللعب حيث يلعبان دوراً مهماً في نموه الجسدي و العقلي، وفي تنشئته الإجتماعية.</a:t>
            </a: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3700" b="1" dirty="0" smtClean="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الآثار السلبية للتلفزيون:</a:t>
            </a:r>
            <a:endParaRPr lang="en-US" sz="3700" b="1" dirty="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219200"/>
            <a:ext cx="8229600" cy="4525963"/>
          </a:xfrm>
        </p:spPr>
        <p:txBody>
          <a:bodyPr>
            <a:no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يوقع الطفل في الحيرة والخلط بين الوهم والحقيقة أو الواقع فيما يشاهده على الشاشة الصغيرة.</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يتعرض الطفل للصدمة بما يعرضه من صور العنف و الجريمة في صور جذابة وما تشيعه من سلوك اللامبالاة و تشويه القيم.</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الأطفال يقلدون من يشاهدون ويتقمصون أدوار الأبطال والشخصيات كنماذج إجتماعية لهم.</a:t>
            </a:r>
            <a:endParaRPr lang="en-US"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953000" y="304800"/>
            <a:ext cx="3810000" cy="1362075"/>
          </a:xfrm>
        </p:spPr>
        <p:txBody>
          <a:bodyPr>
            <a:noAutofit/>
          </a:bodyPr>
          <a:lstStyle/>
          <a:p>
            <a:pPr algn="r" rtl="1"/>
            <a:r>
              <a:rPr lang="ar-SA" sz="60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2-الإذاعة</a:t>
            </a:r>
            <a:endParaRPr lang="en-US" sz="60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5122" name="Picture 2"/>
          <p:cNvPicPr>
            <a:picLocks noChangeAspect="1" noChangeArrowheads="1"/>
          </p:cNvPicPr>
          <p:nvPr/>
        </p:nvPicPr>
        <p:blipFill>
          <a:blip r:embed="rId3" cstate="print"/>
          <a:srcRect/>
          <a:stretch>
            <a:fillRect/>
          </a:stretch>
        </p:blipFill>
        <p:spPr bwMode="auto">
          <a:xfrm>
            <a:off x="609600" y="533400"/>
            <a:ext cx="2438400" cy="2651760"/>
          </a:xfrm>
          <a:prstGeom prst="rect">
            <a:avLst/>
          </a:prstGeom>
          <a:ln>
            <a:noFill/>
          </a:ln>
          <a:effectLst>
            <a:outerShdw blurRad="292100" dist="139700" dir="2700000" algn="tl" rotWithShape="0">
              <a:srgbClr val="333333">
                <a:alpha val="65000"/>
              </a:srgbClr>
            </a:outerShdw>
          </a:effectLst>
        </p:spPr>
      </p:pic>
      <p:pic>
        <p:nvPicPr>
          <p:cNvPr id="5123"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4800" y="3505200"/>
            <a:ext cx="1905000" cy="1981200"/>
          </a:xfrm>
          <a:prstGeom prst="rect">
            <a:avLst/>
          </a:prstGeom>
          <a:noFill/>
          <a:ln w="9525">
            <a:noFill/>
            <a:miter lim="800000"/>
            <a:headEnd/>
            <a:tailEnd/>
          </a:ln>
        </p:spPr>
      </p:pic>
      <p:pic>
        <p:nvPicPr>
          <p:cNvPr id="5124" name="Picture 4"/>
          <p:cNvPicPr>
            <a:picLocks noChangeAspect="1" noChangeArrowheads="1"/>
          </p:cNvPicPr>
          <p:nvPr/>
        </p:nvPicPr>
        <p:blipFill>
          <a:blip r:embed="rId5" cstate="print"/>
          <a:srcRect/>
          <a:stretch>
            <a:fillRect/>
          </a:stretch>
        </p:blipFill>
        <p:spPr bwMode="auto">
          <a:xfrm>
            <a:off x="2209800" y="3505200"/>
            <a:ext cx="1524000" cy="2065629"/>
          </a:xfrm>
          <a:prstGeom prst="rect">
            <a:avLst/>
          </a:prstGeom>
          <a:noFill/>
          <a:ln w="9525">
            <a:noFill/>
            <a:miter lim="800000"/>
            <a:headEnd/>
            <a:tailEnd/>
          </a:ln>
        </p:spPr>
      </p:pic>
      <p:sp>
        <p:nvSpPr>
          <p:cNvPr id="15" name="مربع نص 14"/>
          <p:cNvSpPr txBox="1"/>
          <p:nvPr/>
        </p:nvSpPr>
        <p:spPr>
          <a:xfrm>
            <a:off x="4267200" y="1371600"/>
            <a:ext cx="4267200" cy="3354765"/>
          </a:xfrm>
          <a:prstGeom prst="rect">
            <a:avLst/>
          </a:prstGeom>
          <a:noFill/>
        </p:spPr>
        <p:txBody>
          <a:bodyPr wrap="square" rtlCol="1">
            <a:spAutoFit/>
          </a:bodyPr>
          <a:lstStyle/>
          <a:p>
            <a:pPr algn="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ماهي أهم ميزة في الإذاعة لا توجد في التلفزيون ؟ </a:t>
            </a:r>
          </a:p>
          <a:p>
            <a:pPr algn="r"/>
            <a:endParaRPr lang="ar-SA" sz="3200" dirty="0" smtClean="0">
              <a:latin typeface="Arial Unicode MS" pitchFamily="34" charset="-128"/>
              <a:ea typeface="Arial Unicode MS" pitchFamily="34" charset="-128"/>
              <a:cs typeface="Arial Unicode MS" pitchFamily="34" charset="-128"/>
            </a:endParaRPr>
          </a:p>
          <a:p>
            <a:pPr algn="r"/>
            <a:r>
              <a:rPr lang="ar-SA" sz="3200" dirty="0" smtClean="0">
                <a:latin typeface="Arial Unicode MS" pitchFamily="34" charset="-128"/>
                <a:ea typeface="Arial Unicode MS" pitchFamily="34" charset="-128"/>
                <a:cs typeface="Arial Unicode MS" pitchFamily="34" charset="-128"/>
              </a:rPr>
              <a:t> </a:t>
            </a:r>
          </a:p>
          <a:p>
            <a:pPr algn="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آثار الإذاعة الإيجابية على عمليه التنشئة الاجتماعية ؟</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609600" y="1447800"/>
            <a:ext cx="8229600" cy="4876800"/>
          </a:xfrm>
        </p:spPr>
        <p:txBody>
          <a:bodyPr>
            <a:normAutofit/>
          </a:bodyPr>
          <a:lstStyle/>
          <a:p>
            <a:pPr algn="just" rtl="1">
              <a:buFontTx/>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يتمثل أثر الإذاعة من خلال البرامج التي تبثها، وتنقل إلى الطفل من خلالها المعلومات والحقائق، والعادات والتقاليد والقيم ومعايير السلوك السائدة في المجتمع، والنماذج المختلفة من الشخصيات والأبطال، وغيرها من أمور تساعد في تكوين شخصية الطفل وتنميتها، وفي زيادة توافقه الإجتماعي.</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Picture 2"/>
          <p:cNvPicPr>
            <a:picLocks noChangeAspect="1" noChangeArrowheads="1"/>
          </p:cNvPicPr>
          <p:nvPr/>
        </p:nvPicPr>
        <p:blipFill>
          <a:blip r:embed="rId3" cstate="print"/>
          <a:srcRect/>
          <a:stretch>
            <a:fillRect/>
          </a:stretch>
        </p:blipFill>
        <p:spPr bwMode="auto">
          <a:xfrm>
            <a:off x="381000" y="4114800"/>
            <a:ext cx="1981200" cy="2499360"/>
          </a:xfrm>
          <a:prstGeom prst="rect">
            <a:avLst/>
          </a:prstGeom>
          <a:ln>
            <a:noFill/>
          </a:ln>
          <a:effectLst>
            <a:outerShdw blurRad="292100" dist="139700" dir="2700000" algn="tl" rotWithShape="0">
              <a:srgbClr val="333333">
                <a:alpha val="65000"/>
              </a:srgbClr>
            </a:outerShdw>
          </a:effectLst>
        </p:spPr>
      </p:pic>
      <p:sp>
        <p:nvSpPr>
          <p:cNvPr id="9" name="مستطيل 8"/>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الإذاعة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37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أهم آثار الإذاعة على التنشئة الإجتماعية للطفل:</a:t>
            </a:r>
            <a:endParaRPr lang="en-US" sz="37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371600"/>
            <a:ext cx="8229600" cy="4525963"/>
          </a:xfrm>
        </p:spPr>
        <p:txBody>
          <a:bodyPr>
            <a:no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قدرتها على القيام بإثارة النشاط العقلي للطفل، وتوسيع مداركه، وتنمية تفكيره، وحب الإستطلاع لديه، وزيادة ثقافته وقدرته اللغوية، وتنمية ميوله واتجاهاته الإيجابية.</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توسيع أفقه الإجتماعي نحو بيئته المحلية والإقليمية والعالمية، وتعزيز روح الإنتماء لديه ولأسرته ومجتمعه ووطنه.</a:t>
            </a:r>
          </a:p>
          <a:p>
            <a:pPr algn="just" rtl="1">
              <a:buNone/>
            </a:pPr>
            <a:endParaRPr lang="en-US"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37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أهم آثار الإذاعة على التنشئة الإجتماعية للطفل:</a:t>
            </a:r>
            <a:endParaRPr lang="en-US" sz="37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371600"/>
            <a:ext cx="8229600" cy="4525963"/>
          </a:xfrm>
        </p:spPr>
        <p:txBody>
          <a:bodyPr>
            <a:no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تعمل على تنمية قدراته على الإصغاء والانتباه والتركيز والفهم والتحليل وتشكيل وجدانه، والترويح عنه، وإدخال البهجة والسرور على حياته.</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لها دور هام في عمليه التنشئة الاجتماعية للطفل من خلال الإذاعة المدرسية.  </a:t>
            </a:r>
            <a:endParaRPr lang="en-US"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rot="19516850">
            <a:off x="5916026" y="1312479"/>
            <a:ext cx="2590800" cy="1248227"/>
          </a:xfrm>
        </p:spPr>
        <p:txBody>
          <a:bodyPr>
            <a:normAutofit/>
          </a:bodyPr>
          <a:lstStyle/>
          <a:p>
            <a:pPr algn="r" rtl="1"/>
            <a:r>
              <a:rPr lang="ar-SA" sz="44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3. الصحافة</a:t>
            </a:r>
            <a:endParaRPr lang="en-US" sz="44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6147" name="Picture 3"/>
          <p:cNvPicPr>
            <a:picLocks noChangeAspect="1" noChangeArrowheads="1"/>
          </p:cNvPicPr>
          <p:nvPr/>
        </p:nvPicPr>
        <p:blipFill>
          <a:blip r:embed="rId3" cstate="print"/>
          <a:srcRect/>
          <a:stretch>
            <a:fillRect/>
          </a:stretch>
        </p:blipFill>
        <p:spPr bwMode="auto">
          <a:xfrm>
            <a:off x="228600" y="4191000"/>
            <a:ext cx="2480469" cy="2438400"/>
          </a:xfrm>
          <a:prstGeom prst="rect">
            <a:avLst/>
          </a:prstGeom>
          <a:noFill/>
          <a:ln w="9525">
            <a:noFill/>
            <a:miter lim="800000"/>
            <a:headEnd/>
            <a:tailEnd/>
          </a:ln>
        </p:spPr>
      </p:pic>
      <p:pic>
        <p:nvPicPr>
          <p:cNvPr id="6148" name="Picture 4"/>
          <p:cNvPicPr>
            <a:picLocks noChangeAspect="1" noChangeArrowheads="1"/>
          </p:cNvPicPr>
          <p:nvPr/>
        </p:nvPicPr>
        <p:blipFill>
          <a:blip r:embed="rId4" cstate="print"/>
          <a:srcRect/>
          <a:stretch>
            <a:fillRect/>
          </a:stretch>
        </p:blipFill>
        <p:spPr bwMode="auto">
          <a:xfrm>
            <a:off x="6400800" y="2819400"/>
            <a:ext cx="2514600" cy="1885950"/>
          </a:xfrm>
          <a:prstGeom prst="rect">
            <a:avLst/>
          </a:prstGeom>
          <a:noFill/>
          <a:ln w="9525">
            <a:noFill/>
            <a:miter lim="800000"/>
            <a:headEnd/>
            <a:tailEnd/>
          </a:ln>
        </p:spPr>
      </p:pic>
      <p:pic>
        <p:nvPicPr>
          <p:cNvPr id="14" name="صورة 4" descr="1191585214.jpg"/>
          <p:cNvPicPr>
            <a:picLocks noChangeAspect="1"/>
          </p:cNvPicPr>
          <p:nvPr/>
        </p:nvPicPr>
        <p:blipFill>
          <a:blip r:embed="rId5" cstate="print"/>
          <a:srcRect/>
          <a:stretch>
            <a:fillRect/>
          </a:stretch>
        </p:blipFill>
        <p:spPr bwMode="auto">
          <a:xfrm>
            <a:off x="2286000" y="228600"/>
            <a:ext cx="3505200" cy="3357563"/>
          </a:xfrm>
          <a:prstGeom prst="rect">
            <a:avLst/>
          </a:prstGeom>
          <a:noFill/>
          <a:ln w="9525">
            <a:noFill/>
            <a:miter lim="800000"/>
            <a:headEnd/>
            <a:tailEnd/>
          </a:ln>
        </p:spPr>
      </p:pic>
      <p:sp>
        <p:nvSpPr>
          <p:cNvPr id="16" name="مربع نص 15"/>
          <p:cNvSpPr txBox="1"/>
          <p:nvPr/>
        </p:nvSpPr>
        <p:spPr>
          <a:xfrm>
            <a:off x="2971800" y="3505200"/>
            <a:ext cx="3429000" cy="2246769"/>
          </a:xfrm>
          <a:prstGeom prst="rect">
            <a:avLst/>
          </a:prstGeom>
          <a:noFill/>
        </p:spPr>
        <p:txBody>
          <a:bodyPr wrap="square" rtlCol="1">
            <a:spAutoFit/>
          </a:bodyPr>
          <a:lstStyle/>
          <a:p>
            <a:pPr algn="r"/>
            <a:r>
              <a:rPr lang="ar-SA" sz="2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دور الصحافة في التأثير على نمو الطفل وتنشئته الاجتماعية ؟ </a:t>
            </a:r>
          </a:p>
          <a:p>
            <a:pPr algn="r"/>
            <a:endParaRPr lang="ar-SA" sz="2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a:r>
              <a:rPr lang="ar-SA" sz="2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هل قرأت موضوع صحفي وكان له تأثير عليك</a:t>
            </a:r>
            <a:r>
              <a:rPr lang="ar-SA" sz="1600" dirty="0" smtClean="0">
                <a:solidFill>
                  <a:srgbClr val="FF0000"/>
                </a:solidFill>
                <a:latin typeface="Arial Unicode MS" pitchFamily="34" charset="-128"/>
                <a:ea typeface="Arial Unicode MS" pitchFamily="34" charset="-128"/>
                <a:cs typeface="Arial Unicode MS" pitchFamily="34" charset="-128"/>
              </a:rPr>
              <a:t> </a:t>
            </a:r>
            <a:r>
              <a:rPr lang="ar-SA" sz="2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1600" dirty="0" smtClean="0">
                <a:solidFill>
                  <a:srgbClr val="FF0000"/>
                </a:solidFill>
                <a:latin typeface="Arial Unicode MS" pitchFamily="34" charset="-128"/>
                <a:ea typeface="Arial Unicode MS" pitchFamily="34" charset="-128"/>
                <a:cs typeface="Arial Unicode MS" pitchFamily="34" charset="-128"/>
              </a:rPr>
              <a:t> </a:t>
            </a:r>
            <a:endParaRPr lang="ar-SA" sz="16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200400" y="2133600"/>
            <a:ext cx="5791200" cy="4419600"/>
          </a:xfrm>
        </p:spPr>
        <p:txBody>
          <a:bodyPr>
            <a:normAutofit fontScale="92500" lnSpcReduction="10000"/>
          </a:bodyPr>
          <a:lstStyle/>
          <a:p>
            <a:pPr algn="just" rtl="1">
              <a:buNone/>
            </a:pPr>
            <a:r>
              <a:rPr lang="ar-SA" sz="2400" b="1" dirty="0" smtClean="0">
                <a:latin typeface="Arial Unicode MS" pitchFamily="34" charset="-128"/>
                <a:ea typeface="Arial Unicode MS" pitchFamily="34" charset="-128"/>
                <a:cs typeface="Arial Unicode MS" pitchFamily="34" charset="-128"/>
              </a:rPr>
              <a:t>-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للصحافة أهميتها الإتصالية في التأثير على الجماهير عامة والأطفال خاصة.</a:t>
            </a:r>
          </a:p>
          <a:p>
            <a:pPr algn="just" rtl="1">
              <a:buFontTx/>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تعد وسيلة مهمة لتنوير المجتمع وإصلاح شأنه.</a:t>
            </a:r>
          </a:p>
          <a:p>
            <a:pPr algn="just" rtl="1">
              <a:buFontTx/>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الصحافة كوسيلة إتصال جماهيرية يجد فيها القراء كثيراً من المعلومات التي تزيد من ثقافتهم وترشدهم إلى أفضل الطرق والأساليب والمعاملات في حياتهم الإجتماعية، كما يجدون فيها عناصر التسلية والترفيه.</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Picture 5"/>
          <p:cNvPicPr>
            <a:picLocks noChangeAspect="1" noChangeArrowheads="1"/>
          </p:cNvPicPr>
          <p:nvPr/>
        </p:nvPicPr>
        <p:blipFill>
          <a:blip r:embed="rId3" cstate="print"/>
          <a:srcRect/>
          <a:stretch>
            <a:fillRect/>
          </a:stretch>
        </p:blipFill>
        <p:spPr bwMode="auto">
          <a:xfrm>
            <a:off x="228600" y="838200"/>
            <a:ext cx="2743200" cy="5791200"/>
          </a:xfrm>
          <a:prstGeom prst="rect">
            <a:avLst/>
          </a:prstGeom>
          <a:ln>
            <a:noFill/>
          </a:ln>
          <a:effectLst>
            <a:outerShdw blurRad="292100" dist="139700" dir="2700000" algn="tl" rotWithShape="0">
              <a:srgbClr val="333333">
                <a:alpha val="65000"/>
              </a:srgbClr>
            </a:outerShdw>
          </a:effectLst>
        </p:spPr>
      </p:pic>
      <p:sp>
        <p:nvSpPr>
          <p:cNvPr id="9" name="مستطيل 8"/>
          <p:cNvSpPr/>
          <p:nvPr/>
        </p:nvSpPr>
        <p:spPr>
          <a:xfrm>
            <a:off x="3429000" y="838200"/>
            <a:ext cx="5257800" cy="1231106"/>
          </a:xfrm>
          <a:prstGeom prst="rect">
            <a:avLst/>
          </a:prstGeom>
        </p:spPr>
        <p:txBody>
          <a:bodyPr wrap="square">
            <a:spAutoFit/>
          </a:bodyPr>
          <a:lstStyle/>
          <a:p>
            <a:pPr algn="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 ما دور الصحافة في التأثير على نمو الطفل وتنشئته الاجتماعية ؟</a:t>
            </a:r>
            <a:r>
              <a:rPr lang="ar-SA" dirty="0" smtClean="0">
                <a:latin typeface="Arial Unicode MS" pitchFamily="34" charset="-128"/>
                <a:ea typeface="Arial Unicode MS" pitchFamily="34" charset="-128"/>
                <a:cs typeface="Arial Unicode MS" pitchFamily="34" charset="-128"/>
              </a:rPr>
              <a:t> </a:t>
            </a:r>
          </a:p>
        </p:txBody>
      </p:sp>
      <p:sp>
        <p:nvSpPr>
          <p:cNvPr id="10" name="مستطيل 9"/>
          <p:cNvSpPr/>
          <p:nvPr/>
        </p:nvSpPr>
        <p:spPr>
          <a:xfrm>
            <a:off x="914400" y="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الصحافة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09600"/>
            <a:ext cx="8229600" cy="5410201"/>
          </a:xfrm>
        </p:spPr>
        <p:txBody>
          <a:bodyPr>
            <a:noAutofit/>
          </a:bodyPr>
          <a:lstStyle/>
          <a:p>
            <a:pPr algn="just" rtl="1">
              <a:buNone/>
            </a:pPr>
            <a:r>
              <a:rPr lang="ar-SA" sz="2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دور الصحافة في التأثير على نمو الطفل وتنشئته الاجتماعية ؟ </a:t>
            </a:r>
          </a:p>
          <a:p>
            <a:pPr algn="just" rtl="1">
              <a:buNone/>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تعمل الصحف في التأثير على نمو الطفل المتكامل وتنشئته الاجتماعية من خلال: </a:t>
            </a:r>
          </a:p>
          <a:p>
            <a:pPr algn="just" rtl="1">
              <a:buFont typeface="Arial" pitchFamily="34"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عادات الطفل وميوله القرائية .</a:t>
            </a:r>
          </a:p>
          <a:p>
            <a:pPr algn="just" rtl="1">
              <a:buFont typeface="Arial" pitchFamily="34"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توسيع مدارك الطفل وعقليته وتنمية روح البحث والتفكير وحب الاستطلاع لديه 0 </a:t>
            </a:r>
          </a:p>
          <a:p>
            <a:pPr algn="just" rtl="1">
              <a:buFont typeface="Arial" pitchFamily="34"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قدرة الطفل على التأمل والتصور والتخيل والإبداع 0 </a:t>
            </a:r>
          </a:p>
          <a:p>
            <a:pPr algn="just" rtl="1">
              <a:buFont typeface="Arial" pitchFamily="34"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طرق التفكير والتحليل والربط لدى الطفل وإشباع حاجاته إلى  الاستطلاع بالإجابة على كثير من أسئلته 0</a:t>
            </a: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33400"/>
            <a:ext cx="8229600" cy="5410201"/>
          </a:xfrm>
        </p:spPr>
        <p:txBody>
          <a:bodyPr>
            <a:noAutofit/>
          </a:bodyPr>
          <a:lstStyle/>
          <a:p>
            <a:pPr algn="just" rtl="1">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دور الصحافة في التأثير على نمو الطفل وتنشئته الاجتماعية ؟ </a:t>
            </a: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مستطيل 7"/>
          <p:cNvSpPr/>
          <p:nvPr/>
        </p:nvSpPr>
        <p:spPr>
          <a:xfrm>
            <a:off x="1143000" y="1219200"/>
            <a:ext cx="7772400" cy="5216813"/>
          </a:xfrm>
          <a:prstGeom prst="rect">
            <a:avLst/>
          </a:prstGeom>
        </p:spPr>
        <p:txBody>
          <a:bodyPr wrap="square">
            <a:sp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تنميه روح الانتماء لأسرته ومجتمعه ووطنه وأمته من خلال ما يبث إليه من معلومات وقصص ورسومات 0 </a:t>
            </a:r>
          </a:p>
          <a:p>
            <a:pPr algn="just" rtl="1">
              <a:lnSpc>
                <a:spcPct val="150000"/>
              </a:lnSpc>
              <a:buFont typeface="Arial" pitchFamily="34" charset="0"/>
              <a:buChar char="•"/>
            </a:pPr>
            <a:endPar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الطفل عقلياً وعاطفياً واجتماعياً لأنها أداة توجيه وإعلان وإقناع وترفية وتسلية 0</a:t>
            </a:r>
          </a:p>
          <a:p>
            <a:pPr algn="just" rtl="1">
              <a:lnSpc>
                <a:spcPct val="150000"/>
              </a:lnSpc>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مربع نص 8"/>
          <p:cNvSpPr txBox="1"/>
          <p:nvPr/>
        </p:nvSpPr>
        <p:spPr>
          <a:xfrm>
            <a:off x="1295400" y="1447800"/>
            <a:ext cx="7010400" cy="3437479"/>
          </a:xfrm>
          <a:prstGeom prst="rect">
            <a:avLst/>
          </a:prstGeom>
          <a:noFill/>
        </p:spPr>
        <p:txBody>
          <a:bodyPr wrap="square" rtlCol="1">
            <a:spAutoFit/>
          </a:bodyPr>
          <a:lstStyle/>
          <a:p>
            <a:pPr marL="352425" indent="-352425" algn="just" rtl="1">
              <a:lnSpc>
                <a:spcPct val="150000"/>
              </a:lnSpc>
              <a:buFont typeface="Arial" pitchFamily="34" charset="0"/>
              <a:buChar char="•"/>
              <a:tabLst>
                <a:tab pos="449263" algn="l"/>
              </a:tabLst>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إثراء القاموس اللغوي للطفل0  </a:t>
            </a:r>
          </a:p>
          <a:p>
            <a:pPr marL="352425" indent="-352425" algn="just" rtl="1">
              <a:lnSpc>
                <a:spcPct val="150000"/>
              </a:lnSpc>
              <a:buFont typeface="Arial" pitchFamily="34" charset="0"/>
              <a:buChar char="•"/>
              <a:tabLst>
                <a:tab pos="449263" algn="l"/>
              </a:tabLst>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تنمية قدره الطفل على النطق السليم ومساعدته على توضيح المفاهيم والألفاظ المجردة بوسائل محسوسة وخبرات حية تربطه بحياته.</a:t>
            </a:r>
            <a:endPar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مستطيل 7"/>
          <p:cNvSpPr/>
          <p:nvPr/>
        </p:nvSpPr>
        <p:spPr>
          <a:xfrm>
            <a:off x="533400" y="533400"/>
            <a:ext cx="8382000" cy="646331"/>
          </a:xfrm>
          <a:prstGeom prst="rect">
            <a:avLst/>
          </a:prstGeom>
        </p:spPr>
        <p:txBody>
          <a:bodyPr wrap="square">
            <a:spAutoFit/>
          </a:bodyPr>
          <a:lstStyle/>
          <a:p>
            <a:pPr algn="just" rtl="1">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دور الصحافة في التأثير على نمو الطفل وتنشئته الاجتماعية ؟ </a:t>
            </a: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3000" y="4352925"/>
            <a:ext cx="7772400" cy="1362075"/>
          </a:xfrm>
        </p:spPr>
        <p:txBody>
          <a:bodyPr>
            <a:normAutofit fontScale="90000"/>
          </a:bodyPr>
          <a:lstStyle/>
          <a:p>
            <a:pPr algn="ctr" rtl="1"/>
            <a:r>
              <a:rPr lang="ar-SA" sz="54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مصادر المعلومات المطبوعة (المطبوعات)</a:t>
            </a:r>
            <a:endParaRPr lang="en-US" sz="54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194" name="Picture 2"/>
          <p:cNvPicPr>
            <a:picLocks noChangeAspect="1" noChangeArrowheads="1"/>
          </p:cNvPicPr>
          <p:nvPr/>
        </p:nvPicPr>
        <p:blipFill>
          <a:blip r:embed="rId3" cstate="print"/>
          <a:srcRect/>
          <a:stretch>
            <a:fillRect/>
          </a:stretch>
        </p:blipFill>
        <p:spPr bwMode="auto">
          <a:xfrm>
            <a:off x="2438400" y="293408"/>
            <a:ext cx="5055169" cy="3745192"/>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590800" y="533400"/>
            <a:ext cx="6248400" cy="1362075"/>
          </a:xfrm>
        </p:spPr>
        <p:txBody>
          <a:bodyPr>
            <a:noAutofit/>
          </a:bodyPr>
          <a:lstStyle/>
          <a:p>
            <a:pPr algn="ctr" rtl="1"/>
            <a:r>
              <a:rPr lang="ar-SA" sz="44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مصادر المعلومات المطبوعة</a:t>
            </a:r>
            <a:endParaRPr lang="en-US" sz="44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194" name="Picture 2"/>
          <p:cNvPicPr>
            <a:picLocks noChangeAspect="1" noChangeArrowheads="1"/>
          </p:cNvPicPr>
          <p:nvPr/>
        </p:nvPicPr>
        <p:blipFill>
          <a:blip r:embed="rId3" cstate="print"/>
          <a:srcRect/>
          <a:stretch>
            <a:fillRect/>
          </a:stretch>
        </p:blipFill>
        <p:spPr bwMode="auto">
          <a:xfrm>
            <a:off x="0" y="533400"/>
            <a:ext cx="2362200" cy="4648200"/>
          </a:xfrm>
          <a:prstGeom prst="rect">
            <a:avLst/>
          </a:prstGeom>
          <a:ln>
            <a:noFill/>
          </a:ln>
          <a:effectLst>
            <a:outerShdw blurRad="292100" dist="139700" dir="2700000" algn="tl" rotWithShape="0">
              <a:srgbClr val="333333">
                <a:alpha val="65000"/>
              </a:srgbClr>
            </a:outerShdw>
          </a:effectLst>
        </p:spPr>
      </p:pic>
      <p:sp>
        <p:nvSpPr>
          <p:cNvPr id="14" name="مربع نص 13"/>
          <p:cNvSpPr txBox="1"/>
          <p:nvPr/>
        </p:nvSpPr>
        <p:spPr>
          <a:xfrm>
            <a:off x="2590800" y="1905000"/>
            <a:ext cx="6324600" cy="3046988"/>
          </a:xfrm>
          <a:prstGeom prst="rect">
            <a:avLst/>
          </a:prstGeom>
          <a:noFill/>
        </p:spPr>
        <p:txBody>
          <a:bodyPr wrap="square" rtlCol="1">
            <a:spAutoFit/>
          </a:bodyPr>
          <a:lstStyle/>
          <a:p>
            <a:pPr algn="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المقصود بمصادر المعلومات المطبوعة ؟ </a:t>
            </a:r>
          </a:p>
          <a:p>
            <a:pPr algn="r"/>
            <a:endParaRPr lang="ar-SA" sz="2400" dirty="0" smtClean="0">
              <a:solidFill>
                <a:srgbClr val="FF0000"/>
              </a:solidFill>
              <a:latin typeface="Arial Unicode MS" pitchFamily="34" charset="-128"/>
              <a:ea typeface="Arial Unicode MS" pitchFamily="34" charset="-128"/>
              <a:cs typeface="Arial Unicode MS" pitchFamily="34" charset="-128"/>
            </a:endParaRPr>
          </a:p>
          <a:p>
            <a:pPr algn="r"/>
            <a:endParaRPr lang="ar-SA" sz="2400" dirty="0" smtClean="0">
              <a:solidFill>
                <a:srgbClr val="FF0000"/>
              </a:solidFill>
              <a:latin typeface="Arial Unicode MS" pitchFamily="34" charset="-128"/>
              <a:ea typeface="Arial Unicode MS" pitchFamily="34" charset="-128"/>
              <a:cs typeface="Arial Unicode MS" pitchFamily="34" charset="-128"/>
            </a:endParaRPr>
          </a:p>
          <a:p>
            <a:pPr algn="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مادور مصادر المعلومات في التنشئة الاجتماعية للطفل ؟ </a:t>
            </a:r>
          </a:p>
          <a:p>
            <a:pPr algn="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هل لشبكه الإنترنت ايجابيات وسلبيات </a:t>
            </a:r>
            <a:r>
              <a:rPr lang="ar-SA" sz="2400" dirty="0" smtClean="0">
                <a:solidFill>
                  <a:srgbClr val="FF0000"/>
                </a:solidFill>
                <a:latin typeface="Arial Unicode MS" pitchFamily="34" charset="-128"/>
                <a:ea typeface="Arial Unicode MS" pitchFamily="34" charset="-128"/>
                <a:cs typeface="Arial Unicode MS" pitchFamily="34" charset="-128"/>
              </a:rPr>
              <a:t>؟ </a:t>
            </a:r>
            <a:endParaRPr lang="ar-SA" sz="24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990600"/>
            <a:ext cx="8229600" cy="5638800"/>
          </a:xfrm>
        </p:spPr>
        <p:txBody>
          <a:bodyPr>
            <a:normAutofit/>
          </a:bodyPr>
          <a:lstStyle/>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تشمل مصادر المعلومات المطبوعة الكتب والمجلات والقصص والصحف ... </a:t>
            </a:r>
            <a:r>
              <a:rPr lang="ar-SA" sz="3700" b="1" dirty="0" err="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إلخ</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ولها دوراً مهماً في التنشئة الإجتماعية للطفل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بتزويده</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بالمعلومات والمعارف والخبرات والمهارات الجديدة، وتعمل بالتالي على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قدراته العقلية</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وحسه الفني والجمالي، وخياله، وقدرته على البحث والتفكير وحب الإستطلاع، وأيضاً على تزويده بمجموعة من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 والقيم والعادات المرغوبة</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لذا يجب أن تناسب هذه المصادر المطبوعة المستوى العمري والعقلي والنفسي للطفل.</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مصادر المعلومات المطبوعة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066800"/>
            <a:ext cx="8229600" cy="5638800"/>
          </a:xfrm>
        </p:spPr>
        <p:txBody>
          <a:bodyPr>
            <a:normAutofit/>
          </a:bodyPr>
          <a:lstStyle/>
          <a:p>
            <a:pPr algn="just">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تعد شبكة الإنترنت من أهم شبكات المعلومات والإعلام  والاتصال على الإطلاق وأكثرها استخداماً من قبل الصغار والكبار، ويشير كثير من العلماء والباحثين أن دورها في تربية الطفل وتنشئته الإجتماعية قد بدأ يتفوق على الدور الذي تقوم به المصادر المعلوماتية والإعلامية الأخرى، لما تحويه هذه الشبكة من معلومات وحقائق في مختلف الموضوعات، وأخبار محلية وإقليمية وعالمية، وما تحمله من اتجاهات، وتطورات في مختلف موضوعات المعرفة البشرية.</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الانترنت</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219200"/>
            <a:ext cx="8229600" cy="5638800"/>
          </a:xfrm>
        </p:spPr>
        <p:txBody>
          <a:bodyPr>
            <a:normAutofit fontScale="92500" lnSpcReduction="10000"/>
          </a:bodyPr>
          <a:lstStyle/>
          <a:p>
            <a:pPr algn="just">
              <a:lnSpc>
                <a:spcPct val="150000"/>
              </a:lnSpc>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سلبيات شبكة الإنترنت على الطفل أن يقضي وقتاً طويلاً في إستعمالها مما يؤثر سلباً على أدائه لواجباته المدرسية، وأنها تعرضّه لمعلومات وصور غير مرغوبة ولا تتناسب مع مستواه العمري و العقلي، وما لذلك من آثار سلبية نفسية </a:t>
            </a:r>
            <a:r>
              <a:rPr lang="ar-SA" sz="4000" b="1" dirty="0" err="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وإجتماعية</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وأخلاقية عليه، لذا يتوجب على الوالدين والمربين توجيه الطفل في هذا المجال، وتوعيته بمخاطر الإستخدام غير المرغوب لهذه الشبكة.</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الآثار السلبية للانترنت</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04801" y="4179887"/>
            <a:ext cx="8610599" cy="2144713"/>
          </a:xfrm>
        </p:spPr>
        <p:txBody>
          <a:bodyPr rtlCol="0">
            <a:noAutofit/>
          </a:bodyPr>
          <a:lstStyle/>
          <a:p>
            <a:pPr algn="r" rtl="1" fontAlgn="auto">
              <a:spcAft>
                <a:spcPts val="0"/>
              </a:spcAft>
              <a:defRPr/>
            </a:pPr>
            <a:r>
              <a:rPr lang="ar-SA" sz="7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 الرياضية</a:t>
            </a:r>
            <a:endParaRPr lang="en-US" sz="32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6" name="Rectangle 5"/>
          <p:cNvSpPr/>
          <p:nvPr/>
        </p:nvSpPr>
        <p:spPr>
          <a:xfrm>
            <a:off x="0" y="620713"/>
            <a:ext cx="9144000" cy="180022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0" y="0"/>
            <a:ext cx="9144000" cy="112553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36513" y="1412875"/>
            <a:ext cx="9180513" cy="5762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36513" y="2276475"/>
            <a:ext cx="9180513" cy="3603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218" name="Picture 2"/>
          <p:cNvPicPr>
            <a:picLocks noChangeAspect="1" noChangeArrowheads="1"/>
          </p:cNvPicPr>
          <p:nvPr/>
        </p:nvPicPr>
        <p:blipFill>
          <a:blip r:embed="rId3" cstate="print"/>
          <a:srcRect/>
          <a:stretch>
            <a:fillRect/>
          </a:stretch>
        </p:blipFill>
        <p:spPr bwMode="auto">
          <a:xfrm>
            <a:off x="0" y="0"/>
            <a:ext cx="3429000" cy="34290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990600"/>
            <a:ext cx="8229600" cy="5638800"/>
          </a:xfrm>
        </p:spPr>
        <p:txBody>
          <a:bodyPr>
            <a:noAutofit/>
          </a:bodyPr>
          <a:lstStyle/>
          <a:p>
            <a:pPr algn="ctr" rtl="1">
              <a:lnSpc>
                <a:spcPct val="150000"/>
              </a:lnSpc>
              <a:buNone/>
            </a:pPr>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الأندية </a:t>
            </a:r>
          </a:p>
          <a:p>
            <a:pPr algn="just" rtl="1">
              <a:lnSpc>
                <a:spcPct val="150000"/>
              </a:lnSpc>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المقصود بالأندية ؟ </a:t>
            </a:r>
          </a:p>
          <a:p>
            <a:pPr algn="just">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تجمع أفراد لهم ميل مشترك في كل مكان تتاح لهم فيه الفرص لإكتساب الزمالة والصداقة والتعبير عن ميل الفرد </a:t>
            </a:r>
            <a:r>
              <a:rPr lang="ar-SA" sz="3700" b="1" dirty="0" err="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للإجتماع</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بغيره، وهي صيغة أفضل للجماعات في أوضاع إجتماعية مقبولة.</a:t>
            </a:r>
          </a:p>
          <a:p>
            <a:pPr algn="just" rtl="1">
              <a:lnSpc>
                <a:spcPct val="150000"/>
              </a:lnSpc>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 الرياضية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143000"/>
            <a:ext cx="8229600" cy="5638800"/>
          </a:xfrm>
        </p:spPr>
        <p:txBody>
          <a:bodyPr>
            <a:noAutofit/>
          </a:bodyPr>
          <a:lstStyle/>
          <a:p>
            <a:pPr rtl="1">
              <a:buNone/>
            </a:pP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مميزات الأندية ؟ </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أهم ما يميز الأندية هو تعدد نواحي النشاط فيها مما يجعلها قادرة على تحقيق رغبات وهوايات كل من يلتحق بها أو يتردد عليها.</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الأندية أماكن يسودها جو مشبع بالألفة، يجد العضو فيه مكاناً للمطالعة الحرة، أو صالة للعب، أو جماعة من الأصدقاء تتناقش معاً، أو ندوة من الندوات.</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 الرياضية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066800"/>
            <a:ext cx="8229600" cy="5562600"/>
          </a:xfrm>
        </p:spPr>
        <p:txBody>
          <a:bodyPr>
            <a:norm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يجد كل عضو فيه مجالاً لممارسة كل ألوان النشاط الثقافي والرياضي و الإجتماعي .. و من هنا وجب توجيه الشباب إلى شغل أوقات فراغهم صيفاً في الأندية لزيادة خبراتهم الثقافية والاجتماعية والرياضية في جو متحرر من القيود.</a:t>
            </a:r>
            <a:r>
              <a:rPr lang="ar-SA" sz="2800" b="1" dirty="0" smtClean="0">
                <a:latin typeface="Arial Unicode MS" pitchFamily="34" charset="-128"/>
                <a:ea typeface="Arial Unicode MS" pitchFamily="34" charset="-128"/>
                <a:cs typeface="Arial Unicode MS" pitchFamily="34" charset="-128"/>
              </a:rPr>
              <a:t> </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 الرياضية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04800" y="1066800"/>
            <a:ext cx="8458200" cy="5562600"/>
          </a:xfrm>
        </p:spPr>
        <p:txBody>
          <a:bodyPr>
            <a:normAutofit/>
          </a:bodyPr>
          <a:lstStyle/>
          <a:p>
            <a:pPr algn="just" rtl="1">
              <a:buNone/>
            </a:pP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أثر الأندية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عملية التنشئة الاجتماعية للطفل ؟</a:t>
            </a:r>
          </a:p>
          <a:p>
            <a:pPr algn="just" rtl="1">
              <a:buNone/>
            </a:pPr>
            <a:r>
              <a:rPr lang="ar-SA" sz="2800" b="1" dirty="0" smtClean="0">
                <a:solidFill>
                  <a:srgbClr val="FF0000"/>
                </a:solidFill>
                <a:latin typeface="Arial Unicode MS" pitchFamily="34" charset="-128"/>
                <a:ea typeface="Arial Unicode MS" pitchFamily="34" charset="-128"/>
                <a:cs typeface="Arial Unicode MS" pitchFamily="34" charset="-128"/>
              </a:rPr>
              <a:t>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آثارها : </a:t>
            </a:r>
          </a:p>
          <a:p>
            <a:pPr algn="just" rtl="1">
              <a:lnSpc>
                <a:spcPct val="150000"/>
              </a:lnSpc>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تشجيع</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الطفل بالاحتكاك مع الآخرين. </a:t>
            </a:r>
          </a:p>
          <a:p>
            <a:pPr algn="just" rtl="1">
              <a:lnSpc>
                <a:spcPct val="150000"/>
              </a:lnSpc>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إمداد الطفل بإطار اجتماعي معياري مناسب.</a:t>
            </a:r>
          </a:p>
          <a:p>
            <a:pPr algn="just" rtl="1">
              <a:lnSpc>
                <a:spcPct val="150000"/>
              </a:lnSpc>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تنمية الاتجاهات الايجابية مثل التعاون والتضحية والإخلاص في العمل .</a:t>
            </a:r>
          </a:p>
          <a:p>
            <a:pPr algn="just" rtl="1"/>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 الرياضية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543800" cy="1143000"/>
          </a:xfrm>
        </p:spPr>
        <p:txBody>
          <a:bodyPr rtlCol="0">
            <a:normAutofit/>
          </a:bodyPr>
          <a:lstStyle/>
          <a:p>
            <a:pPr algn="r" rtl="1" fontAlgn="auto">
              <a:spcAft>
                <a:spcPts val="0"/>
              </a:spcAft>
              <a:defRPr/>
            </a:pP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هو دور المؤسسات الرياضية في التنشئة الإجتماعية؟</a:t>
            </a:r>
            <a:endParaRPr lang="en-US"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315" name="Content Placeholder 2"/>
          <p:cNvSpPr>
            <a:spLocks noGrp="1"/>
          </p:cNvSpPr>
          <p:nvPr>
            <p:ph idx="1"/>
          </p:nvPr>
        </p:nvSpPr>
        <p:spPr>
          <a:xfrm>
            <a:off x="990600" y="1524000"/>
            <a:ext cx="7848600" cy="5105400"/>
          </a:xfrm>
        </p:spPr>
        <p:txBody>
          <a:bodyPr/>
          <a:lstStyle/>
          <a:p>
            <a:pPr algn="just" rtl="1">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تهتم المؤسسات الرياضية أساساً بتوفير النشاط المبهج والنتائج السارة للأعضاء، ويمكن تحديد دور المؤسسات الرياضية في عليمة التنشئة الإجتماعية فيما يلي:</a:t>
            </a:r>
          </a:p>
          <a:p>
            <a:pPr algn="ctr" rtl="1">
              <a:buNone/>
            </a:pPr>
            <a:r>
              <a:rPr lang="ar-SA" b="1" dirty="0" smtClean="0">
                <a:solidFill>
                  <a:srgbClr val="FF0000"/>
                </a:solidFill>
                <a:latin typeface="Arial Unicode MS" pitchFamily="34" charset="-128"/>
                <a:ea typeface="Arial Unicode MS" pitchFamily="34" charset="-128"/>
                <a:cs typeface="Arial Unicode MS" pitchFamily="34" charset="-128"/>
              </a:rPr>
              <a:t>         </a:t>
            </a:r>
          </a:p>
          <a:p>
            <a:pPr algn="just" rtl="1">
              <a:buNone/>
            </a:pPr>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aphicFrame>
        <p:nvGraphicFramePr>
          <p:cNvPr id="10" name="Table 9"/>
          <p:cNvGraphicFramePr>
            <a:graphicFrameLocks noGrp="1"/>
          </p:cNvGraphicFramePr>
          <p:nvPr/>
        </p:nvGraphicFramePr>
        <p:xfrm>
          <a:off x="990600" y="3886200"/>
          <a:ext cx="7924800" cy="2773680"/>
        </p:xfrm>
        <a:graphic>
          <a:graphicData uri="http://schemas.openxmlformats.org/drawingml/2006/table">
            <a:tbl>
              <a:tblPr firstRow="1" bandRow="1">
                <a:tableStyleId>{5C22544A-7EE6-4342-B048-85BDC9FD1C3A}</a:tableStyleId>
              </a:tblPr>
              <a:tblGrid>
                <a:gridCol w="1584960"/>
                <a:gridCol w="1584960"/>
                <a:gridCol w="1584960"/>
                <a:gridCol w="1584960"/>
                <a:gridCol w="1584960"/>
              </a:tblGrid>
              <a:tr h="370840">
                <a:tc>
                  <a:txBody>
                    <a:bodyPr/>
                    <a:lstStyle/>
                    <a:p>
                      <a:pPr algn="ctr" rtl="1"/>
                      <a:r>
                        <a:rPr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الشعور بالإنتماء</a:t>
                      </a:r>
                      <a:endParaRPr lang="en-US" sz="37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rtl="1"/>
                      <a:r>
                        <a:rPr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تربية الصفات الأخلاقية الحميدة</a:t>
                      </a:r>
                      <a:endParaRPr lang="en-US" sz="37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rtl="1"/>
                      <a:r>
                        <a:rPr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تكوين الإتجاهات والقيم السليمة</a:t>
                      </a:r>
                      <a:endParaRPr lang="en-US" sz="37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rtl="1"/>
                      <a:r>
                        <a:rPr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المهارات المختلفة للأعضاء </a:t>
                      </a:r>
                    </a:p>
                    <a:p>
                      <a:pPr algn="ctr" rtl="1"/>
                      <a:endParaRPr lang="en-US" sz="2800" dirty="0">
                        <a:solidFill>
                          <a:schemeClr val="tx1"/>
                        </a:solidFill>
                        <a:latin typeface="Arial Unicode MS" pitchFamily="34" charset="-128"/>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rtl="1"/>
                      <a:r>
                        <a:rPr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اكتشاف الميول وتنميتها</a:t>
                      </a:r>
                    </a:p>
                    <a:p>
                      <a:pPr algn="ctr" rtl="1"/>
                      <a:endParaRPr lang="en-US" sz="2800" dirty="0">
                        <a:solidFill>
                          <a:schemeClr val="tx1"/>
                        </a:solidFill>
                        <a:latin typeface="Arial Unicode MS" pitchFamily="34" charset="-128"/>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إكتشاف الميول وتنميتها:</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219200"/>
            <a:ext cx="8229600" cy="4953000"/>
          </a:xfrm>
        </p:spPr>
        <p:txBody>
          <a:bodyPr>
            <a:normAutofit lnSpcReduction="10000"/>
          </a:bodyPr>
          <a:lstStyle/>
          <a:p>
            <a:pPr algn="just" rtl="1">
              <a:buNone/>
            </a:pPr>
            <a:r>
              <a:rPr lang="ar-SA" sz="2800" b="1" dirty="0" smtClean="0">
                <a:latin typeface="Arial Unicode MS" pitchFamily="34" charset="-128"/>
                <a:ea typeface="Arial Unicode MS" pitchFamily="34" charset="-128"/>
                <a:cs typeface="Arial Unicode MS" pitchFamily="34" charset="-128"/>
              </a:rPr>
              <a:t>-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ما يعرف الميل بشيء ما، بأنه يمثل المجموع الكلي لإستجابات القبول التي تتعلق بأوجه النشاط المميزة له دون ضغط خارجي، مما يجعل الفرد يجد لذة وسرور في مزاولته والتحدث عنه، ويحاول برغبته أن بيذل كل جهد فيه مثل الأنشطة الرياضية ( لعب كرة القدم، كرة سلة، التنس .. إلخ) و الأنشطة الفنية: (الموسيقى، والرسوم، والتصوير، والرقص ... إلخ). وهنا .. فإن أول دور تؤديه النوادي والمؤسسات الرياضية هو إكتشاف ميول الأفراد الأعضاء فيه ومحاولة تنميتها بتشجيعهم على مزاولة النشاط الذي يميلون إليه وتدربيهم لتحسين مستوياتهم في الأنشطة المختلفة.</a:t>
            </a:r>
          </a:p>
          <a:p>
            <a:pPr algn="just" rtl="1">
              <a:buNone/>
            </a:pPr>
            <a:endParaRPr lang="en-US" sz="2800" b="1" dirty="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المهارات المختلفة للأعضاء:</a:t>
            </a:r>
            <a:endParaRPr lang="en-US"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219200"/>
            <a:ext cx="8229600" cy="4953000"/>
          </a:xfrm>
        </p:spPr>
        <p:txBody>
          <a:bodyPr>
            <a:normAutofit fontScale="92500"/>
          </a:bodyPr>
          <a:lstStyle/>
          <a:p>
            <a:pPr algn="just" rtl="1">
              <a:buNone/>
            </a:pPr>
            <a:r>
              <a:rPr lang="ar-SA" sz="2800" b="1" dirty="0" smtClean="0">
                <a:latin typeface="Arial Unicode MS" pitchFamily="34" charset="-128"/>
                <a:ea typeface="Arial Unicode MS" pitchFamily="34" charset="-128"/>
                <a:cs typeface="Arial Unicode MS" pitchFamily="34" charset="-128"/>
              </a:rPr>
              <a:t>-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تعلم المهارات أساسي في الميادين العلمية والثقافية، كالمهارات الحركية ومنها الجري و القفز و اللعب على العقلة ونط الحبل ورمي الجولف والقوس .. </a:t>
            </a:r>
            <a:r>
              <a:rPr lang="ar-SA" sz="3700" b="1" dirty="0" err="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إلخ</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والمهارات اليدوية ومنها: أشغال الإبرة، والرسم والحفر، والمهارات المتعلقة بالقدرة على الضبط أو التوافق العضلي مثل ركوب الدراجة و اللعب على البيانو .. </a:t>
            </a:r>
            <a:r>
              <a:rPr lang="ar-SA" sz="3700" b="1" dirty="0" err="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إلخ</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ولكي يكتسب الطفل مهارة من المهارات فلابد من أن يمارسها على فترات وينبغي على الرواد المشرفين على ذلك في الأندية أن يركزوا على أداء الفرد للمهارة بنفسه ويقتصر توجيههم على أداء المهارة مع التغذية الراجعة من النشاط الذي يمارسه الفرد بواسطة المشرف أو المدرب.</a:t>
            </a:r>
            <a:endParaRPr lang="en-US"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تكوين الاتجاهات والقيم السليمة</a:t>
            </a:r>
            <a:endParaRPr lang="en-US"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219200"/>
            <a:ext cx="8229600" cy="4953000"/>
          </a:xfrm>
        </p:spPr>
        <p:txBody>
          <a:bodyPr>
            <a:normAutofit lnSpcReduction="10000"/>
          </a:bodyPr>
          <a:lstStyle/>
          <a:p>
            <a:pPr algn="just" rtl="1">
              <a:buNone/>
            </a:pPr>
            <a:r>
              <a:rPr lang="ar-SA" sz="2800" b="1" dirty="0" smtClean="0">
                <a:latin typeface="Arial Unicode MS" pitchFamily="34" charset="-128"/>
                <a:ea typeface="Arial Unicode MS" pitchFamily="34" charset="-128"/>
                <a:cs typeface="Arial Unicode MS" pitchFamily="34" charset="-128"/>
              </a:rPr>
              <a:t>-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تساعد المؤسسات الرياضية على غرس القيم التي تتفق مع ما يتمسك به المجتمع ، فالحياة الاجتماعية مستحيلة بدون القيم ، فقيام النظام الاجتماعي ووظائفه لا يمكن استمراره بحيث يحقق أهداف الجماعة ولا يمكن أن تحقق الأفراد أهدافهم على أسس ثقافية وشخصية بدون القيم ، فمثلاً يجب غرس القيم نحو العمل اليدوي اللازم لتنمية المجتمع ، وأيضا هناك قيم يجب تغييرها مثل أسلوب المعيشة المستورد من الخارج مع رفض المعيشة التي تتعلق بالمجتمع، أي يجب تغيير كل ذلك من خلال المشاركة في أنشطة المؤسسات الرياضية</a:t>
            </a:r>
            <a:endParaRPr lang="en-US"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86721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تربية الصفات الأخلاقية الحميدة</a:t>
            </a:r>
            <a:endParaRPr lang="en-US"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219200"/>
            <a:ext cx="8229600" cy="4953000"/>
          </a:xfrm>
        </p:spPr>
        <p:txBody>
          <a:bodyPr>
            <a:normAutofit/>
          </a:bodyPr>
          <a:lstStyle/>
          <a:p>
            <a:pPr algn="just" rtl="1">
              <a:buNone/>
            </a:pPr>
            <a:r>
              <a:rPr lang="ar-SA" sz="3600" b="1" dirty="0" smtClean="0">
                <a:latin typeface="Arial Unicode MS" pitchFamily="34" charset="-128"/>
                <a:ea typeface="Arial Unicode MS" pitchFamily="34" charset="-128"/>
                <a:cs typeface="Arial Unicode MS" pitchFamily="34" charset="-128"/>
              </a:rPr>
              <a:t>-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جانب مهم يجب الاهتمام به في المؤسسات الرياضية الذى يسمح للفرد بأن يميز ما هو حق ، وما هو خير ، وما هو جميل ، وهذا من أصول التربية التي تسمو بالنفس فتشعر بالرضا عن الحياة وتشعر بالسعادة ، كما يتعلم الفرد الابتعاد عن الأنانية .</a:t>
            </a:r>
            <a:endParaRPr lang="en-US"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86721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الشعور بالانتماء </a:t>
            </a:r>
            <a:endParaRPr lang="en-US"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219200"/>
            <a:ext cx="8229600" cy="4953000"/>
          </a:xfrm>
        </p:spPr>
        <p:txBody>
          <a:bodyPr>
            <a:normAutofit/>
          </a:bodyPr>
          <a:lstStyle/>
          <a:p>
            <a:pPr algn="just" rtl="1">
              <a:buNone/>
            </a:pPr>
            <a:r>
              <a:rPr lang="ar-SA" sz="3600" b="1" dirty="0" smtClean="0">
                <a:latin typeface="Arial Unicode MS" pitchFamily="34" charset="-128"/>
                <a:ea typeface="Arial Unicode MS" pitchFamily="34" charset="-128"/>
                <a:cs typeface="Arial Unicode MS" pitchFamily="34" charset="-128"/>
              </a:rPr>
              <a:t>-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تساعد الأندية أعضائِــها على الإحساس بالانتماء فهو عضو في جماعة وهو جزء من فريق حول لعبة معينة، وهذه اللعبة تمثل إحدى أنشطة النادي وهو جزء من المؤسسات الرياضية الموجودة في المجتمع، فالفرد دائما يكون فخوراً بفوز فريقه وبالتالي يكون فخوراً كلما كان نادييه من الأندية الفائزة وهذا الإحساس بالانتماء يمتد ليشمل حب الوطن والانتماء إليه .</a:t>
            </a:r>
            <a:endParaRPr lang="en-US"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86721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04801" y="4090987"/>
            <a:ext cx="8610599" cy="1362075"/>
          </a:xfrm>
        </p:spPr>
        <p:txBody>
          <a:bodyPr rtlCol="0">
            <a:noAutofit/>
          </a:bodyPr>
          <a:lstStyle/>
          <a:p>
            <a:pPr algn="r" rtl="1" fontAlgn="auto">
              <a:spcAft>
                <a:spcPts val="0"/>
              </a:spcAft>
              <a:defRPr/>
            </a:pPr>
            <a:r>
              <a:rPr lang="ar-SA" sz="8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a:t>
            </a:r>
            <a:br>
              <a:rPr lang="ar-SA" sz="8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8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الدينية</a:t>
            </a:r>
            <a:endParaRPr lang="en-US" sz="8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620713"/>
            <a:ext cx="9144000" cy="180022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0" y="0"/>
            <a:ext cx="9144000" cy="112553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7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Rectangle 7"/>
          <p:cNvSpPr/>
          <p:nvPr/>
        </p:nvSpPr>
        <p:spPr>
          <a:xfrm>
            <a:off x="-36513" y="1412875"/>
            <a:ext cx="9180513" cy="5762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242" name="Picture 2"/>
          <p:cNvPicPr>
            <a:picLocks noChangeAspect="1" noChangeArrowheads="1"/>
          </p:cNvPicPr>
          <p:nvPr/>
        </p:nvPicPr>
        <p:blipFill>
          <a:blip r:embed="rId3" cstate="print"/>
          <a:srcRect/>
          <a:stretch>
            <a:fillRect/>
          </a:stretch>
        </p:blipFill>
        <p:spPr bwMode="auto">
          <a:xfrm>
            <a:off x="152400" y="2057400"/>
            <a:ext cx="4419600" cy="44958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200400" y="1143000"/>
            <a:ext cx="5486400" cy="5410200"/>
          </a:xfrm>
        </p:spPr>
        <p:txBody>
          <a:bodyPr>
            <a:noAutofit/>
          </a:bodyPr>
          <a:lstStyle/>
          <a:p>
            <a:pPr algn="just" rtl="1">
              <a:buNone/>
            </a:pPr>
            <a:r>
              <a:rPr lang="ar-SA" sz="2000" b="1" dirty="0" smtClean="0">
                <a:latin typeface="Arial Unicode MS" pitchFamily="34" charset="-128"/>
                <a:ea typeface="Arial Unicode MS" pitchFamily="34" charset="-128"/>
                <a:cs typeface="Arial Unicode MS" pitchFamily="34" charset="-128"/>
              </a:rPr>
              <a:t>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دور المؤسسات الدينية في التنشئة الاجتماعية للطفل ؟ </a:t>
            </a:r>
          </a:p>
          <a:p>
            <a:pPr algn="just" rtl="1">
              <a:buNone/>
            </a:pPr>
            <a:endParaRPr lang="ar-SA" sz="2000" b="1" dirty="0" smtClean="0">
              <a:latin typeface="Arial Unicode MS" pitchFamily="34" charset="-128"/>
              <a:ea typeface="Arial Unicode MS" pitchFamily="34" charset="-128"/>
              <a:cs typeface="Arial Unicode MS" pitchFamily="34" charset="-128"/>
            </a:endParaRPr>
          </a:p>
          <a:p>
            <a:pPr algn="just" rtl="1">
              <a:buFont typeface="Arial" pitchFamily="34" charset="0"/>
              <a:buChar char="•"/>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تقوم دور العبادة بدور فعال في تربية الطفل وتشكيل شخصيته وتنشئته الإجتماعية، لما تتميز به من خصائص فريدة أهمها إحاطتها بهالة من التقديس، وثبات وإيجابية المعايير السلوكية التي تعلمها للأطفال والكبار، والإجماع على تدعيمها وتعزيزها و تقديسها.</a:t>
            </a:r>
            <a:endPar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صورة 7" descr="ramadanpq3.jpg"/>
          <p:cNvPicPr>
            <a:picLocks noChangeAspect="1"/>
          </p:cNvPicPr>
          <p:nvPr/>
        </p:nvPicPr>
        <p:blipFill>
          <a:blip r:embed="rId3" cstate="print">
            <a:lum bright="42000" contrast="6000"/>
          </a:blip>
          <a:stretch>
            <a:fillRect/>
          </a:stretch>
        </p:blipFill>
        <p:spPr>
          <a:xfrm>
            <a:off x="304800" y="1066800"/>
            <a:ext cx="2714643" cy="4214842"/>
          </a:xfrm>
          <a:prstGeom prst="rect">
            <a:avLst/>
          </a:prstGeom>
          <a:noFill/>
          <a:ln>
            <a:noFill/>
          </a:ln>
          <a:effectLst>
            <a:innerShdw blurRad="63500" dist="50800" dir="16200000">
              <a:prstClr val="black">
                <a:alpha val="50000"/>
              </a:prstClr>
            </a:innerShdw>
          </a:effectLst>
          <a:scene3d>
            <a:camera prst="orthographicFront"/>
            <a:lightRig rig="balanced" dir="t"/>
          </a:scene3d>
          <a:sp3d>
            <a:bevelT/>
          </a:sp3d>
        </p:spPr>
      </p:pic>
      <p:sp>
        <p:nvSpPr>
          <p:cNvPr id="9" name="مستطيل 8"/>
          <p:cNvSpPr/>
          <p:nvPr/>
        </p:nvSpPr>
        <p:spPr>
          <a:xfrm>
            <a:off x="914400" y="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 الدينية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04800"/>
            <a:ext cx="7848600" cy="6324600"/>
          </a:xfrm>
        </p:spPr>
        <p:txBody>
          <a:bodyPr>
            <a:normAutofit/>
          </a:bodyPr>
          <a:lstStyle/>
          <a:p>
            <a:pPr algn="just" rtl="1">
              <a:buNone/>
            </a:pPr>
            <a:r>
              <a:rPr lang="ar-SA" sz="4000" b="1" dirty="0" smtClean="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يتلخص أثر دور العبادة في عملية التنشئة الإجتماعية للطفولة فيما يلي:</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تعليم الفرد والجماعة التعاليم الدينية السماوية التي تحكم السلوك بما يضمن سعادة الفرد و المجتمع.</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الدعوة إلى ترجمة التعاليم السماوية إلى سلوك عملي.</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إمداد الطفل بإطار سلوكي معياري راضٍ عنه، ويعمل في إطاره.</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إكساب الطفل قيماً واتجاهات ومعارف دينية واجتماعية وخلقية وثقافية متنوعة.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447800"/>
            <a:ext cx="8229600" cy="3810000"/>
          </a:xfrm>
        </p:spPr>
        <p:txBody>
          <a:bodyPr/>
          <a:lstStyle/>
          <a:p>
            <a:pPr algn="just">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الضمير لدى الطفل ( الفرد ) والجماعة.</a:t>
            </a:r>
          </a:p>
          <a:p>
            <a:pPr algn="just">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توحيد السلوك الاجتماعي والتقريب بين مختلف الطبقات الإجتماعية.</a:t>
            </a:r>
          </a:p>
          <a:p>
            <a:pPr algn="just">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هنا نتبين أهمية المؤسسات الدينية في التربية والتنشئة الإجتماعية، بإعتبارها مؤسسات تربوية إجتماعية لها دورها الديني والدنيوي المهم.</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228600" y="0"/>
            <a:ext cx="7696200" cy="707886"/>
          </a:xfrm>
          <a:prstGeom prst="rect">
            <a:avLst/>
          </a:prstGeom>
        </p:spPr>
        <p:txBody>
          <a:bodyPr wrap="square">
            <a:spAutoFit/>
          </a:bodyPr>
          <a:lstStyle/>
          <a:p>
            <a:pPr algn="ctr"/>
            <a:r>
              <a:rPr lang="ar-SA" sz="40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أثر دور العبادة في عملية التنشئة الإجتماعية </a:t>
            </a:r>
            <a:endParaRPr lang="ar-SA" sz="4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0"/>
            <a:ext cx="7772400" cy="2514600"/>
          </a:xfrm>
        </p:spPr>
        <p:txBody>
          <a:bodyPr>
            <a:noAutofit/>
          </a:bodyPr>
          <a:lstStyle/>
          <a:p>
            <a:pPr algn="ctr"/>
            <a:r>
              <a:rPr lang="ar-SA" sz="6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ثانياً: الاتجاهات الوالدية وأثرها  على حياة </a:t>
            </a:r>
            <a:r>
              <a:rPr lang="ar-SA" sz="6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a:t>
            </a:r>
            <a:endParaRPr lang="en-US" sz="6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8382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C:\Users\vaio\Downloads\KIDS\hugging.jpg"/>
          <p:cNvPicPr>
            <a:picLocks noChangeAspect="1" noChangeArrowheads="1"/>
          </p:cNvPicPr>
          <p:nvPr/>
        </p:nvPicPr>
        <p:blipFill>
          <a:blip r:embed="rId2" cstate="print"/>
          <a:srcRect/>
          <a:stretch>
            <a:fillRect/>
          </a:stretch>
        </p:blipFill>
        <p:spPr bwMode="auto">
          <a:xfrm>
            <a:off x="0" y="4724400"/>
            <a:ext cx="2133600" cy="2133600"/>
          </a:xfrm>
          <a:prstGeom prst="rect">
            <a:avLst/>
          </a:prstGeom>
          <a:noFill/>
        </p:spPr>
      </p:pic>
      <p:pic>
        <p:nvPicPr>
          <p:cNvPr id="102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1752600" y="4727448"/>
            <a:ext cx="2124414" cy="2130552"/>
          </a:xfrm>
          <a:prstGeom prst="rect">
            <a:avLst/>
          </a:prstGeom>
          <a:noFill/>
        </p:spPr>
      </p:pic>
      <p:pic>
        <p:nvPicPr>
          <p:cNvPr id="1028" name="Picture 4" descr="C:\Users\vaio\Downloads\KIDS\amd_kid.jpg"/>
          <p:cNvPicPr>
            <a:picLocks noChangeAspect="1" noChangeArrowheads="1"/>
          </p:cNvPicPr>
          <p:nvPr/>
        </p:nvPicPr>
        <p:blipFill>
          <a:blip r:embed="rId4" cstate="print"/>
          <a:srcRect/>
          <a:stretch>
            <a:fillRect/>
          </a:stretch>
        </p:blipFill>
        <p:spPr bwMode="auto">
          <a:xfrm>
            <a:off x="3505200" y="4724400"/>
            <a:ext cx="2133600" cy="2133600"/>
          </a:xfrm>
          <a:prstGeom prst="rect">
            <a:avLst/>
          </a:prstGeom>
          <a:noFill/>
        </p:spPr>
      </p:pic>
      <p:pic>
        <p:nvPicPr>
          <p:cNvPr id="1029" name="Picture 5" descr="C:\Users\vaio\Downloads\KIDS\87473khleeg.jpg"/>
          <p:cNvPicPr>
            <a:picLocks noChangeAspect="1" noChangeArrowheads="1"/>
          </p:cNvPicPr>
          <p:nvPr/>
        </p:nvPicPr>
        <p:blipFill>
          <a:blip r:embed="rId5" cstate="print"/>
          <a:srcRect/>
          <a:stretch>
            <a:fillRect/>
          </a:stretch>
        </p:blipFill>
        <p:spPr bwMode="auto">
          <a:xfrm>
            <a:off x="5410200" y="4724400"/>
            <a:ext cx="1981200" cy="2133600"/>
          </a:xfrm>
          <a:prstGeom prst="rect">
            <a:avLst/>
          </a:prstGeom>
          <a:noFill/>
        </p:spPr>
      </p:pic>
      <p:pic>
        <p:nvPicPr>
          <p:cNvPr id="1030" name="Picture 6" descr="C:\Users\vaio\Downloads\KIDS\388c96e032.jpg"/>
          <p:cNvPicPr>
            <a:picLocks noChangeAspect="1" noChangeArrowheads="1"/>
          </p:cNvPicPr>
          <p:nvPr/>
        </p:nvPicPr>
        <p:blipFill>
          <a:blip r:embed="rId6" cstate="print"/>
          <a:srcRect/>
          <a:stretch>
            <a:fillRect/>
          </a:stretch>
        </p:blipFill>
        <p:spPr bwMode="auto">
          <a:xfrm>
            <a:off x="7239000" y="4724400"/>
            <a:ext cx="1905000" cy="2133600"/>
          </a:xfrm>
          <a:prstGeom prst="rect">
            <a:avLst/>
          </a:prstGeom>
          <a:noFill/>
        </p:spPr>
      </p:pic>
    </p:spTree>
    <p:extLst>
      <p:ext uri="{BB962C8B-B14F-4D97-AF65-F5344CB8AC3E}">
        <p14:creationId xmlns:p14="http://schemas.microsoft.com/office/powerpoint/2010/main" val="422795850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extLst>
              <p:ext uri="{D42A27DB-BD31-4B8C-83A1-F6EECF244321}">
                <p14:modId xmlns:p14="http://schemas.microsoft.com/office/powerpoint/2010/main" val="1194100604"/>
              </p:ext>
            </p:extLst>
          </p:nvPr>
        </p:nvGraphicFramePr>
        <p:xfrm>
          <a:off x="838200" y="304800"/>
          <a:ext cx="6477000" cy="6309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مربع نص 4"/>
          <p:cNvSpPr txBox="1"/>
          <p:nvPr/>
        </p:nvSpPr>
        <p:spPr>
          <a:xfrm>
            <a:off x="2057400" y="0"/>
            <a:ext cx="5257800" cy="1231106"/>
          </a:xfrm>
          <a:prstGeom prst="rect">
            <a:avLst/>
          </a:prstGeom>
          <a:noFill/>
        </p:spPr>
        <p:txBody>
          <a:bodyPr wrap="square" rtlCol="1">
            <a:spAutoFit/>
          </a:bodyPr>
          <a:lstStyle/>
          <a:p>
            <a:pPr algn="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سوف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نستعرض كل اتجاه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وأثره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حياة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الاجتماعية  </a:t>
            </a:r>
          </a:p>
        </p:txBody>
      </p:sp>
    </p:spTree>
    <p:extLst>
      <p:ext uri="{BB962C8B-B14F-4D97-AF65-F5344CB8AC3E}">
        <p14:creationId xmlns:p14="http://schemas.microsoft.com/office/powerpoint/2010/main" val="3813142586"/>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274638"/>
            <a:ext cx="8153400" cy="1143000"/>
          </a:xfrm>
        </p:spPr>
        <p:txBody>
          <a:bodyPr>
            <a:normAutofit fontScale="90000"/>
          </a:bodyPr>
          <a:lstStyle/>
          <a:p>
            <a:pPr lvl="0" algn="ctr"/>
            <a:r>
              <a:rPr lang="ar-SA" sz="49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مقدمة عن الاتجاهات الوالدية </a:t>
            </a:r>
            <a:br>
              <a:rPr lang="ar-SA" sz="49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endParaRPr lang="en-US"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304800" y="1600200"/>
            <a:ext cx="8153400" cy="4525963"/>
          </a:xfrm>
        </p:spPr>
        <p:txBody>
          <a:bodyPr>
            <a:normAutofit/>
          </a:bodyPr>
          <a:lstStyle/>
          <a:p>
            <a:pPr algn="just" rtl="1">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تعتبر الأسرة هي النواة الأساسية للمجتمع الإنساني، والتي في أحضانها ينعم الطفل بدفئ العناية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والرعاية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والحب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والأمان</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 typeface="Arial" pitchFamily="34" charset="0"/>
              <a:buChar char="•"/>
            </a:pPr>
            <a:endPar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فالأسر تتمايز في طرق تنشئتها لأطفالها وأساليب معاملتهم ومع هذا التمايز نلاحظ اشتراك الأسر في المجتمع الواحد في الإطار العام الذي يجمعهم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ويشكل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أساليب التنشئة.</a:t>
            </a:r>
            <a:endParaRPr lang="en-US"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2481303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04800" y="1066800"/>
            <a:ext cx="8153400" cy="5791200"/>
          </a:xfrm>
        </p:spPr>
        <p:txBody>
          <a:bodyPr>
            <a:normAutofit fontScale="92500" lnSpcReduction="10000"/>
          </a:bodyPr>
          <a:lstStyle/>
          <a:p>
            <a:pPr algn="just" rtl="1">
              <a:lnSpc>
                <a:spcPct val="160000"/>
              </a:lnSpc>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بأساليب التنشئة الإجتماعية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والإتجاهات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الوالدية هو إستمرارية أسلوب معين أو مجموعة من الأساليب المتبعة في تربية الطفل وتنشئته ويكون لها أثرها في تشكيل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شخصيته.</a:t>
            </a:r>
            <a:endPar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pitchFamily="34" charset="0"/>
              <a:buChar char="•"/>
            </a:pPr>
            <a:endParaRPr lang="ar-SA" sz="18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just" rtl="1">
              <a:buNone/>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وعلى هذا فإن الاتجاهات الو الدية :</a:t>
            </a:r>
          </a:p>
          <a:p>
            <a:pPr algn="just" rtl="1">
              <a:lnSpc>
                <a:spcPct val="160000"/>
              </a:lnSpc>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الإجراءات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والأساليب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يتبعها الوالدان في تطبيع أو تنشئة أبنائهما إجتماعياً – أي تحويلهما من مجرد كائنات بيولوجية إلى كائنات إجتماعية، وما يعتنقاه من اتجاهات توجه سلوكهما في هذا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المجال.</a:t>
            </a:r>
            <a:endPar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endParaRPr lang="en-US" sz="2800" dirty="0">
              <a:latin typeface="Arial Unicode MS" pitchFamily="34" charset="-128"/>
              <a:ea typeface="Arial Unicode MS" pitchFamily="34" charset="-128"/>
              <a:cs typeface="Arial Unicode MS" pitchFamily="34" charset="-12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مربع نص 7"/>
          <p:cNvSpPr txBox="1"/>
          <p:nvPr/>
        </p:nvSpPr>
        <p:spPr>
          <a:xfrm>
            <a:off x="1219200" y="457200"/>
            <a:ext cx="6858000" cy="661720"/>
          </a:xfrm>
          <a:prstGeom prst="rect">
            <a:avLst/>
          </a:prstGeom>
          <a:noFill/>
        </p:spPr>
        <p:txBody>
          <a:bodyPr wrap="square" rtlCol="1">
            <a:spAutoFit/>
          </a:bodyPr>
          <a:lstStyle/>
          <a:p>
            <a:pPr algn="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بأساليب التنشئة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الاجتماعية؟</a:t>
            </a:r>
            <a:endParaRPr lang="ar-SA" sz="3200" u="sng" dirty="0">
              <a:solidFill>
                <a:srgbClr val="FF0000"/>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24928327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990600" y="2743200"/>
            <a:ext cx="7046913" cy="1666875"/>
          </a:xfrm>
        </p:spPr>
        <p:txBody>
          <a:bodyPr>
            <a:normAutofit/>
          </a:bodyPr>
          <a:lstStyle/>
          <a:p>
            <a:pPr algn="ctr" rtl="1"/>
            <a:r>
              <a:rPr lang="ar-SA" sz="7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اتجاه التسلط </a:t>
            </a:r>
            <a:endParaRPr lang="en-US" sz="7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pic>
        <p:nvPicPr>
          <p:cNvPr id="13" name="il_fi" descr="http://up.arab-x.com/Apr11/YJm35001.jpg"/>
          <p:cNvPicPr>
            <a:picLocks noChangeAspect="1" noChangeArrowheads="1"/>
          </p:cNvPicPr>
          <p:nvPr/>
        </p:nvPicPr>
        <p:blipFill>
          <a:blip r:embed="rId7"/>
          <a:srcRect/>
          <a:stretch>
            <a:fillRect/>
          </a:stretch>
        </p:blipFill>
        <p:spPr bwMode="auto">
          <a:xfrm>
            <a:off x="7391400" y="2362200"/>
            <a:ext cx="1457325" cy="2352675"/>
          </a:xfrm>
          <a:prstGeom prst="rect">
            <a:avLst/>
          </a:prstGeom>
          <a:noFill/>
          <a:ln w="9525">
            <a:noFill/>
            <a:miter lim="800000"/>
            <a:headEnd/>
            <a:tailEnd/>
          </a:ln>
        </p:spPr>
      </p:pic>
    </p:spTree>
    <p:extLst>
      <p:ext uri="{BB962C8B-B14F-4D97-AF65-F5344CB8AC3E}">
        <p14:creationId xmlns:p14="http://schemas.microsoft.com/office/powerpoint/2010/main" val="361081765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4)">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
        <p:nvSpPr>
          <p:cNvPr id="16" name="عنوان 15"/>
          <p:cNvSpPr>
            <a:spLocks noGrp="1"/>
          </p:cNvSpPr>
          <p:nvPr>
            <p:ph type="title"/>
          </p:nvPr>
        </p:nvSpPr>
        <p:spPr>
          <a:xfrm>
            <a:off x="1600200" y="990600"/>
            <a:ext cx="7239000" cy="4648200"/>
          </a:xfrm>
          <a:solidFill>
            <a:schemeClr val="tx1">
              <a:lumMod val="95000"/>
            </a:schemeClr>
          </a:solidFill>
        </p:spPr>
        <p:txBody>
          <a:bodyPr>
            <a:noAutofit/>
          </a:bodyPr>
          <a:lstStyle/>
          <a:p>
            <a:pPr>
              <a:lnSpc>
                <a:spcPct val="150000"/>
              </a:lnSpc>
            </a:pP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a:t>
            </a: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المقصود باتجاه التسلط ؟ </a:t>
            </a:r>
            <a:b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الجوانب السلبية على شخصية الطفل اتجاه التسلط ؟ </a:t>
            </a:r>
            <a:b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أسباب لجوء الوالدين إلى استخدام أسلوب التسلط ؟ </a:t>
            </a:r>
            <a:b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هل هناك آثار لاتجاه التسلط على الصحة النفسية للطفل؟ </a:t>
            </a: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r>
            <a:b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أسلوب الأب والأم في التسلط ؟  </a:t>
            </a:r>
          </a:p>
        </p:txBody>
      </p:sp>
    </p:spTree>
    <p:extLst>
      <p:ext uri="{BB962C8B-B14F-4D97-AF65-F5344CB8AC3E}">
        <p14:creationId xmlns:p14="http://schemas.microsoft.com/office/powerpoint/2010/main" val="38772229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895600" y="533400"/>
            <a:ext cx="6096000" cy="5592763"/>
          </a:xfrm>
        </p:spPr>
        <p:txBody>
          <a:bodyPr>
            <a:normAutofit fontScale="92500" lnSpcReduction="10000"/>
          </a:bodyPr>
          <a:lstStyle/>
          <a:p>
            <a:pPr algn="just" rtl="1">
              <a:buNone/>
            </a:pPr>
            <a:r>
              <a:rPr lang="ar-SA" sz="3500" b="1" u="sng" dirty="0" smtClean="0">
                <a:solidFill>
                  <a:srgbClr val="FF0000"/>
                </a:solidFill>
                <a:latin typeface="Arial Unicode MS" pitchFamily="34" charset="-128"/>
                <a:ea typeface="Arial Unicode MS" pitchFamily="34" charset="-128"/>
                <a:cs typeface="Arial Unicode MS" pitchFamily="34" charset="-128"/>
              </a:rPr>
              <a:t>ما المقصود باتجاه التسلط ؟ </a:t>
            </a:r>
            <a:endParaRPr lang="ar-SA" sz="2800" b="1" dirty="0" smtClean="0">
              <a:latin typeface="Arial Unicode MS" pitchFamily="34" charset="-128"/>
              <a:ea typeface="Arial Unicode MS" pitchFamily="34" charset="-128"/>
              <a:cs typeface="Arial Unicode MS" pitchFamily="34" charset="-128"/>
            </a:endParaRPr>
          </a:p>
          <a:p>
            <a:pPr algn="just" rtl="1">
              <a:buNone/>
            </a:pPr>
            <a:r>
              <a:rPr lang="ar-SA" sz="2800" b="1" dirty="0" smtClean="0">
                <a:latin typeface="Arial Unicode MS" pitchFamily="34" charset="-128"/>
                <a:ea typeface="Arial Unicode MS" pitchFamily="34" charset="-128"/>
                <a:cs typeface="Arial Unicode MS" pitchFamily="34" charset="-128"/>
              </a:rPr>
              <a:t>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به ذلك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الأسلوب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 يتبعه الوالدين في فرض الآداب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والقواعد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تتمشى مع مراحل عمر الطفل وذلك بالنهي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والتوبيخ. أو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فرض الأم أو الأب الرأي على الطفل ويتضمن:</a:t>
            </a:r>
          </a:p>
          <a:p>
            <a:pPr algn="just" rtl="1">
              <a:buFont typeface="Arial" charset="0"/>
              <a:buChar char="•"/>
            </a:pP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الوقوف أمام رغبات الطفل التلقائية أو منعه من القيام بسلوك معين لتحقيق رغباته التي يريدها حتى ولو كانت مشروعه</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6" descr="C:\Users\vaio\Downloads\KIDS\388c96e032.jpg"/>
          <p:cNvPicPr>
            <a:picLocks noChangeAspect="1" noChangeArrowheads="1"/>
          </p:cNvPicPr>
          <p:nvPr/>
        </p:nvPicPr>
        <p:blipFill>
          <a:blip r:embed="rId2" cstate="print"/>
          <a:srcRect/>
          <a:stretch>
            <a:fillRect/>
          </a:stretch>
        </p:blipFill>
        <p:spPr bwMode="auto">
          <a:xfrm>
            <a:off x="609600" y="838200"/>
            <a:ext cx="2133600" cy="5181600"/>
          </a:xfrm>
          <a:prstGeom prst="rect">
            <a:avLst/>
          </a:prstGeom>
          <a:noFill/>
        </p:spPr>
      </p:pic>
    </p:spTree>
    <p:extLst>
      <p:ext uri="{BB962C8B-B14F-4D97-AF65-F5344CB8AC3E}">
        <p14:creationId xmlns:p14="http://schemas.microsoft.com/office/powerpoint/2010/main" val="358508094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895600" y="533400"/>
            <a:ext cx="6096000" cy="5592763"/>
          </a:xfrm>
        </p:spPr>
        <p:txBody>
          <a:bodyPr>
            <a:normAutofit/>
          </a:bodyPr>
          <a:lstStyle/>
          <a:p>
            <a:pPr algn="just" rtl="1">
              <a:buNone/>
            </a:pPr>
            <a:r>
              <a:rPr lang="ar-SA" sz="3500" b="1" u="sng" dirty="0" smtClean="0">
                <a:solidFill>
                  <a:srgbClr val="FF0000"/>
                </a:solidFill>
                <a:latin typeface="Arial Unicode MS" pitchFamily="34" charset="-128"/>
                <a:ea typeface="Arial Unicode MS" pitchFamily="34" charset="-128"/>
                <a:cs typeface="Arial Unicode MS" pitchFamily="34" charset="-128"/>
              </a:rPr>
              <a:t>تابع ما المقصود باتجاه التسلط ؟ </a:t>
            </a:r>
            <a:endParaRPr lang="ar-SA" sz="2800" b="1" dirty="0" smtClean="0">
              <a:latin typeface="Arial Unicode MS" pitchFamily="34" charset="-128"/>
              <a:ea typeface="Arial Unicode MS" pitchFamily="34" charset="-128"/>
              <a:cs typeface="Arial Unicode MS" pitchFamily="34" charset="-128"/>
            </a:endParaRPr>
          </a:p>
          <a:p>
            <a:pPr algn="just" rtl="1">
              <a:buFont typeface="Arial" charset="0"/>
              <a:buChar char="•"/>
            </a:pP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يستخدم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الوالدين في ذلك أساليب تتراوح ما بين الخشونة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والنعومة</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كأن يستخدما ألوان التهديد أو الإلحاح أو الضرب أو الحرمان أو غير ذلك.</a:t>
            </a:r>
          </a:p>
          <a:p>
            <a:pPr algn="just" rtl="1">
              <a:buFont typeface="Arial" charset="0"/>
              <a:buChar char="•"/>
            </a:pP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ويتمثل تسلط الأب بالأمر والنهي أو بالتهديد أو الحرمان أو الضرب أحياناً.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6" descr="C:\Users\vaio\Downloads\KIDS\388c96e032.jpg"/>
          <p:cNvPicPr>
            <a:picLocks noChangeAspect="1" noChangeArrowheads="1"/>
          </p:cNvPicPr>
          <p:nvPr/>
        </p:nvPicPr>
        <p:blipFill>
          <a:blip r:embed="rId2" cstate="print"/>
          <a:srcRect/>
          <a:stretch>
            <a:fillRect/>
          </a:stretch>
        </p:blipFill>
        <p:spPr bwMode="auto">
          <a:xfrm>
            <a:off x="609600" y="838200"/>
            <a:ext cx="2133600" cy="5181600"/>
          </a:xfrm>
          <a:prstGeom prst="rect">
            <a:avLst/>
          </a:prstGeom>
          <a:noFill/>
        </p:spPr>
      </p:pic>
    </p:spTree>
    <p:extLst>
      <p:ext uri="{BB962C8B-B14F-4D97-AF65-F5344CB8AC3E}">
        <p14:creationId xmlns:p14="http://schemas.microsoft.com/office/powerpoint/2010/main" val="53229058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0" y="1143000"/>
            <a:ext cx="5105400" cy="4983163"/>
          </a:xfrm>
        </p:spPr>
        <p:txBody>
          <a:bodyPr>
            <a:normAutofit fontScale="92500"/>
          </a:bodyPr>
          <a:lstStyle/>
          <a:p>
            <a:pPr algn="just" rtl="1">
              <a:buFont typeface="Arial" charset="0"/>
              <a:buChar char="•"/>
            </a:pP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أما تسلط الأم فيتسم باللين والمحايلة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والإلحاح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يتمثل ذلك في أن تفرض على الطفل التعامل مع الأطفال الأغنياء مادياً دون الفقراء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وارتداء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ملابس معينة أو تفرض الأم على إبنها نوعية لعب معينة ( ميكانو مثلاً ) لأنها تريد لطفلها أن يكون مهندساً في المستقبل، أو تفرض عليه طريقة مذاكرة معينة.</a:t>
            </a:r>
          </a:p>
          <a:p>
            <a:pPr algn="just" rtl="1">
              <a:buFont typeface="Arial" charset="0"/>
              <a:buChar char="•"/>
            </a:pPr>
            <a:endPar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descr="C:\Users\vaio\Downloads\KIDS\polls_scolding_0345_424529_poll_xlarge.jpeg"/>
          <p:cNvPicPr>
            <a:picLocks noChangeAspect="1" noChangeArrowheads="1"/>
          </p:cNvPicPr>
          <p:nvPr/>
        </p:nvPicPr>
        <p:blipFill>
          <a:blip r:embed="rId2" cstate="print"/>
          <a:srcRect/>
          <a:stretch>
            <a:fillRect/>
          </a:stretch>
        </p:blipFill>
        <p:spPr bwMode="auto">
          <a:xfrm>
            <a:off x="838200" y="914400"/>
            <a:ext cx="2514600" cy="4572000"/>
          </a:xfrm>
          <a:prstGeom prst="rect">
            <a:avLst/>
          </a:prstGeom>
          <a:noFill/>
        </p:spPr>
      </p:pic>
    </p:spTree>
    <p:extLst>
      <p:ext uri="{BB962C8B-B14F-4D97-AF65-F5344CB8AC3E}">
        <p14:creationId xmlns:p14="http://schemas.microsoft.com/office/powerpoint/2010/main" val="244160126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0" y="533400"/>
            <a:ext cx="5105400" cy="5592763"/>
          </a:xfrm>
        </p:spPr>
        <p:txBody>
          <a:bodyPr>
            <a:normAutofit/>
          </a:bodyPr>
          <a:lstStyle/>
          <a:p>
            <a:pPr algn="just" rtl="1">
              <a:buFont typeface="Arial" charset="0"/>
              <a:buChar char="•"/>
            </a:pPr>
            <a:endPar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فعندما يكبر الطفل قد يفرض الوالدان عليه دخول القسم العلمي بدلاً من الأدبي أو العكس أو دخول كلية لا يرغبها الإبن ... إلخ.</a:t>
            </a:r>
          </a:p>
          <a:p>
            <a:pPr algn="just" rtl="1">
              <a:buFont typeface="Arial" charset="0"/>
              <a:buChar char="•"/>
            </a:pPr>
            <a:endParaRPr lang="ar-SA" sz="28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descr="C:\Users\vaio\Downloads\KIDS\polls_scolding_0345_424529_poll_xlarge.jpeg"/>
          <p:cNvPicPr>
            <a:picLocks noChangeAspect="1" noChangeArrowheads="1"/>
          </p:cNvPicPr>
          <p:nvPr/>
        </p:nvPicPr>
        <p:blipFill>
          <a:blip r:embed="rId2" cstate="print"/>
          <a:srcRect/>
          <a:stretch>
            <a:fillRect/>
          </a:stretch>
        </p:blipFill>
        <p:spPr bwMode="auto">
          <a:xfrm>
            <a:off x="838200" y="914400"/>
            <a:ext cx="2514600" cy="4572000"/>
          </a:xfrm>
          <a:prstGeom prst="rect">
            <a:avLst/>
          </a:prstGeom>
          <a:noFill/>
        </p:spPr>
      </p:pic>
    </p:spTree>
    <p:extLst>
      <p:ext uri="{BB962C8B-B14F-4D97-AF65-F5344CB8AC3E}">
        <p14:creationId xmlns:p14="http://schemas.microsoft.com/office/powerpoint/2010/main" val="102160450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62000" y="274638"/>
            <a:ext cx="8229600" cy="944562"/>
          </a:xfrm>
        </p:spPr>
        <p:txBody>
          <a:bodyPr>
            <a:normAutofit/>
          </a:bodyPr>
          <a:lstStyle/>
          <a:p>
            <a:pPr algn="ct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الجوانب السلبية على شخصية الطفل لهذا الإتجاه:</a:t>
            </a:r>
            <a:endParaRPr lang="en-US"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295400"/>
            <a:ext cx="8229600" cy="4830763"/>
          </a:xfrm>
        </p:spPr>
        <p:txBody>
          <a:bodyPr>
            <a:normAutofit/>
          </a:bodyPr>
          <a:lstStyle/>
          <a:p>
            <a:pPr algn="just" rtl="1">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يلغي رغبات وميول الطفل منذ الصغر.</a:t>
            </a:r>
          </a:p>
          <a:p>
            <a:pPr algn="just" rtl="1">
              <a:buFont typeface="Arial" pitchFamily="34" charset="0"/>
              <a:buChar char="•"/>
            </a:pPr>
            <a:endParaRPr lang="ar-SA" sz="18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يقف عقبة في ممارسته لهواياته.</a:t>
            </a:r>
          </a:p>
          <a:p>
            <a:pPr algn="just" rtl="1">
              <a:buFont typeface="Arial" pitchFamily="34" charset="0"/>
              <a:buChar char="•"/>
            </a:pPr>
            <a:endParaRPr lang="ar-SA" sz="12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يقف حاجزاً دون تحقيقه لذاته فلا يشبع حاجاته كما يحسها الطفل بنفسه</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 typeface="Arial" pitchFamily="34" charset="0"/>
              <a:buChar char="•"/>
            </a:pPr>
            <a:endParaRPr lang="ar-SA" sz="18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يستمر هذا الاتجاه من الطفولة إلى ما بعدها .</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586718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914400" y="152400"/>
            <a:ext cx="8229600" cy="944562"/>
          </a:xfrm>
        </p:spPr>
        <p:txBody>
          <a:bodyPr>
            <a:normAutofit/>
          </a:bodyPr>
          <a:lstStyle/>
          <a:p>
            <a:pPr algn="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أسباب لجوء الآباء إلى هذا الأسلوب؟</a:t>
            </a:r>
            <a:endParaRPr lang="en-US"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3657600" y="1143000"/>
            <a:ext cx="5486400" cy="4830763"/>
          </a:xfrm>
        </p:spPr>
        <p:txBody>
          <a:bodyPr>
            <a:noAutofit/>
          </a:bodyPr>
          <a:lstStyle/>
          <a:p>
            <a:pPr algn="just" rtl="1">
              <a:buFont typeface="Arial" pitchFamily="34"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إمتصاص الأب لمجموعة من القيم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والمعايير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الصارمة في طفولته مما يضطر إلى تطبيقها على أطفاله.</a:t>
            </a:r>
          </a:p>
          <a:p>
            <a:pPr algn="just" rtl="1">
              <a:buFont typeface="Arial" pitchFamily="34"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الأب الفاشل الذي يفشل في تحقيق أهدافه يجعل من أبنائه مجالاً لطموحه الذي عجز هو عن تحقيقه ( مدمن أو يتعاطى الخمر ).</a:t>
            </a:r>
          </a:p>
          <a:p>
            <a:pPr algn="just" rtl="1">
              <a:buFont typeface="Arial" pitchFamily="34"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قد نجد الصرامة من الأم نتيجة فقدنها لأمها في طفولتها وتحملها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مسئولية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إخوتها الصغار ، لذلك تتخذ لنفسها اتجاهات صارمة في معامله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أبنائها0</a:t>
            </a: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5" descr="C:\Users\vaio\Downloads\KIDS\87473khleeg.jpg"/>
          <p:cNvPicPr>
            <a:picLocks noChangeAspect="1" noChangeArrowheads="1"/>
          </p:cNvPicPr>
          <p:nvPr/>
        </p:nvPicPr>
        <p:blipFill>
          <a:blip r:embed="rId2" cstate="print"/>
          <a:srcRect/>
          <a:stretch>
            <a:fillRect/>
          </a:stretch>
        </p:blipFill>
        <p:spPr bwMode="auto">
          <a:xfrm>
            <a:off x="762000" y="762000"/>
            <a:ext cx="2362200" cy="4953000"/>
          </a:xfrm>
          <a:prstGeom prst="rect">
            <a:avLst/>
          </a:prstGeom>
          <a:noFill/>
        </p:spPr>
      </p:pic>
    </p:spTree>
    <p:extLst>
      <p:ext uri="{BB962C8B-B14F-4D97-AF65-F5344CB8AC3E}">
        <p14:creationId xmlns:p14="http://schemas.microsoft.com/office/powerpoint/2010/main" val="38032098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62000" y="274638"/>
            <a:ext cx="8229600" cy="944562"/>
          </a:xfrm>
        </p:spPr>
        <p:txBody>
          <a:bodyPr>
            <a:normAutofit fontScale="90000"/>
          </a:bodyPr>
          <a:lstStyle/>
          <a:p>
            <a:pPr algn="r"/>
            <a:r>
              <a:rPr lang="ar-SA" sz="4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آثار </a:t>
            </a:r>
            <a:r>
              <a:rPr lang="ar-SA" sz="41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الإتجاه على الصحة النفسية </a:t>
            </a:r>
            <a:r>
              <a:rPr lang="ar-SA" sz="4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للطفل ، أو  ما </a:t>
            </a:r>
            <a:r>
              <a:rPr lang="ar-SA" sz="41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نمط الشخصية المتسلطة ؟ </a:t>
            </a:r>
            <a:endParaRPr lang="en-US" sz="2800" u="sng" dirty="0">
              <a:solidFill>
                <a:srgbClr val="FF0000"/>
              </a:solidFill>
              <a:latin typeface="Arial Unicode MS" pitchFamily="34" charset="-128"/>
              <a:ea typeface="Arial Unicode MS" pitchFamily="34" charset="-128"/>
              <a:cs typeface="Arial Unicode MS" pitchFamily="34" charset="-128"/>
            </a:endParaRPr>
          </a:p>
        </p:txBody>
      </p:sp>
      <p:sp>
        <p:nvSpPr>
          <p:cNvPr id="5" name="Content Placeholder 4"/>
          <p:cNvSpPr>
            <a:spLocks noGrp="1"/>
          </p:cNvSpPr>
          <p:nvPr>
            <p:ph idx="1"/>
          </p:nvPr>
        </p:nvSpPr>
        <p:spPr>
          <a:xfrm>
            <a:off x="3733800" y="1295400"/>
            <a:ext cx="5257800" cy="4830763"/>
          </a:xfrm>
        </p:spPr>
        <p:txBody>
          <a:bodyPr>
            <a:noAutofit/>
          </a:bodyPr>
          <a:lstStyle/>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يساعد هذا الإتجاه على تكوين شخصية خائفة دائماً من السلطة خجولة، حساسة تشعر بعدم الكفاءة والحيرة غير واثقة من نفسها في أوقات كثيرة خصوصاً عند مواجهة المواقف التي فيها اختيار.</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ليس لديها القدرة على التمتع بالحياة .. تشعر بالخوف من الآخرين، وبعدم الثقة في نفسها أو غيرها</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صورة 8" descr="twbegh.jpg"/>
          <p:cNvPicPr>
            <a:picLocks noChangeAspect="1"/>
          </p:cNvPicPr>
          <p:nvPr/>
        </p:nvPicPr>
        <p:blipFill>
          <a:blip r:embed="rId2" cstate="print"/>
          <a:stretch>
            <a:fillRect/>
          </a:stretch>
        </p:blipFill>
        <p:spPr>
          <a:xfrm>
            <a:off x="838200" y="1219200"/>
            <a:ext cx="2514600" cy="4419600"/>
          </a:xfrm>
          <a:prstGeom prst="rect">
            <a:avLst/>
          </a:prstGeom>
        </p:spPr>
      </p:pic>
    </p:spTree>
    <p:extLst>
      <p:ext uri="{BB962C8B-B14F-4D97-AF65-F5344CB8AC3E}">
        <p14:creationId xmlns:p14="http://schemas.microsoft.com/office/powerpoint/2010/main" val="1607946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62000" y="274638"/>
            <a:ext cx="8229600" cy="944562"/>
          </a:xfrm>
        </p:spPr>
        <p:txBody>
          <a:bodyPr>
            <a:normAutofit fontScale="90000"/>
          </a:bodyPr>
          <a:lstStyle/>
          <a:p>
            <a:pPr algn="r"/>
            <a:r>
              <a:rPr lang="ar-SA" sz="4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آثار </a:t>
            </a:r>
            <a:r>
              <a:rPr lang="ar-SA" sz="41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الإتجاه على الصحة النفسية </a:t>
            </a:r>
            <a:r>
              <a:rPr lang="ar-SA" sz="4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للطفل ، أو  ما </a:t>
            </a:r>
            <a:r>
              <a:rPr lang="ar-SA" sz="41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نمط الشخصية المتسلطة ؟ </a:t>
            </a:r>
            <a:endParaRPr lang="en-US" sz="2800" u="sng" dirty="0">
              <a:solidFill>
                <a:srgbClr val="FF0000"/>
              </a:solidFill>
              <a:latin typeface="Arial Unicode MS" pitchFamily="34" charset="-128"/>
              <a:ea typeface="Arial Unicode MS" pitchFamily="34" charset="-128"/>
              <a:cs typeface="Arial Unicode MS" pitchFamily="34" charset="-128"/>
            </a:endParaRPr>
          </a:p>
        </p:txBody>
      </p:sp>
      <p:sp>
        <p:nvSpPr>
          <p:cNvPr id="5" name="Content Placeholder 4"/>
          <p:cNvSpPr>
            <a:spLocks noGrp="1"/>
          </p:cNvSpPr>
          <p:nvPr>
            <p:ph idx="1"/>
          </p:nvPr>
        </p:nvSpPr>
        <p:spPr>
          <a:xfrm>
            <a:off x="3429000" y="1295400"/>
            <a:ext cx="5562600" cy="4830763"/>
          </a:xfrm>
        </p:spPr>
        <p:txBody>
          <a:bodyPr>
            <a:noAutofit/>
          </a:bodyPr>
          <a:lstStyle/>
          <a:p>
            <a:pPr algn="just" rtl="1">
              <a:buFont typeface="Arial"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يكبر الطفل يكون في عمله دائم الإهمال إلا في وجود السلطة أو الرقابة</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 typeface="Arial" charset="0"/>
              <a:buChar char="•"/>
            </a:pPr>
            <a:endParaRPr lang="ar-SA" sz="1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هذه الشخصية غالباً ما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تُتلف</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أو تتعدى على ممتلكات الغير ففي المدرسة تكسر الأدراج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وتتلف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محتويات المدرسة، ولا تواظب على الحضور إلا إذا ضغط عليها،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وتتلف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الحدائق،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وتكتب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جدران المتاحف وترسم على محتوياتها ..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وتتلف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المواصلات وتزاحم الركاب ..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a:t>
            </a: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صورة 8" descr="twbegh.jpg"/>
          <p:cNvPicPr>
            <a:picLocks noChangeAspect="1"/>
          </p:cNvPicPr>
          <p:nvPr/>
        </p:nvPicPr>
        <p:blipFill>
          <a:blip r:embed="rId2" cstate="print"/>
          <a:stretch>
            <a:fillRect/>
          </a:stretch>
        </p:blipFill>
        <p:spPr>
          <a:xfrm>
            <a:off x="838200" y="1219200"/>
            <a:ext cx="2514600" cy="4419600"/>
          </a:xfrm>
          <a:prstGeom prst="rect">
            <a:avLst/>
          </a:prstGeom>
        </p:spPr>
      </p:pic>
    </p:spTree>
    <p:extLst>
      <p:ext uri="{BB962C8B-B14F-4D97-AF65-F5344CB8AC3E}">
        <p14:creationId xmlns:p14="http://schemas.microsoft.com/office/powerpoint/2010/main" val="14233094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276600" y="1078719"/>
            <a:ext cx="5867400" cy="5169682"/>
          </a:xfrm>
        </p:spPr>
        <p:txBody>
          <a:bodyPr>
            <a:normAutofit/>
          </a:bodyPr>
          <a:lstStyle/>
          <a:p>
            <a:pPr algn="just" rtl="1">
              <a:buFont typeface="Arial"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هذه الشخصية تصبح مصدر قلق للمجتمع لأنها لم تتعود الإستمتاع بحريتها في الطفولة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ولم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تشبع حاجاتها إلى الحرية والتمتع بثمارها،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وهذه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الشخصية غالباً ما ترتكب أخطاءها في غيبة السلطة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أما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أمام السلطة تكون شخصية خائفة مذعورة.</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descr="twbegh.jpg"/>
          <p:cNvPicPr>
            <a:picLocks noChangeAspect="1"/>
          </p:cNvPicPr>
          <p:nvPr/>
        </p:nvPicPr>
        <p:blipFill>
          <a:blip r:embed="rId2" cstate="print"/>
          <a:stretch>
            <a:fillRect/>
          </a:stretch>
        </p:blipFill>
        <p:spPr>
          <a:xfrm>
            <a:off x="609600" y="1066800"/>
            <a:ext cx="2514600" cy="4419600"/>
          </a:xfrm>
          <a:prstGeom prst="rect">
            <a:avLst/>
          </a:prstGeom>
        </p:spPr>
      </p:pic>
    </p:spTree>
    <p:extLst>
      <p:ext uri="{BB962C8B-B14F-4D97-AF65-F5344CB8AC3E}">
        <p14:creationId xmlns:p14="http://schemas.microsoft.com/office/powerpoint/2010/main" val="216880210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676400" y="2031242"/>
            <a:ext cx="7046913" cy="1362075"/>
          </a:xfrm>
        </p:spPr>
        <p:txBody>
          <a:bodyPr>
            <a:normAutofit fontScale="90000"/>
          </a:bodyPr>
          <a:lstStyle/>
          <a:p>
            <a:pPr algn="ctr"/>
            <a:r>
              <a:rPr lang="ar-SA" sz="72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2- </a:t>
            </a:r>
            <a:r>
              <a:rPr lang="ar-SA" sz="7200" b="1" dirty="0" smtClean="0">
                <a:solidFill>
                  <a:srgbClr val="FF0000"/>
                </a:solidFill>
                <a:latin typeface="Arial Unicode MS" pitchFamily="34" charset="-128"/>
                <a:ea typeface="Arial Unicode MS" pitchFamily="34" charset="-128"/>
                <a:cs typeface="Arial Unicode MS" pitchFamily="34" charset="-128"/>
              </a:rPr>
              <a:t>اتجاه</a:t>
            </a:r>
            <a:r>
              <a:rPr lang="en-US" sz="7200" b="1" dirty="0">
                <a:solidFill>
                  <a:srgbClr val="FF0000"/>
                </a:solidFill>
                <a:latin typeface="Arial Unicode MS" pitchFamily="34" charset="-128"/>
                <a:ea typeface="Arial Unicode MS" pitchFamily="34" charset="-128"/>
                <a:cs typeface="Arial Unicode MS" pitchFamily="34" charset="-128"/>
              </a:rPr>
              <a:t/>
            </a:r>
            <a:br>
              <a:rPr lang="en-US" sz="7200" b="1" dirty="0">
                <a:solidFill>
                  <a:srgbClr val="FF0000"/>
                </a:solidFill>
                <a:latin typeface="Arial Unicode MS" pitchFamily="34" charset="-128"/>
                <a:ea typeface="Arial Unicode MS" pitchFamily="34" charset="-128"/>
                <a:cs typeface="Arial Unicode MS" pitchFamily="34" charset="-128"/>
              </a:rPr>
            </a:br>
            <a:r>
              <a:rPr lang="ar-SA" sz="72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الحماية الزائدة</a:t>
            </a:r>
            <a:endParaRPr lang="en-US" sz="72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Tree>
    <p:extLst>
      <p:ext uri="{BB962C8B-B14F-4D97-AF65-F5344CB8AC3E}">
        <p14:creationId xmlns:p14="http://schemas.microsoft.com/office/powerpoint/2010/main" val="42895425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عنوان 12"/>
          <p:cNvSpPr>
            <a:spLocks noGrp="1"/>
          </p:cNvSpPr>
          <p:nvPr>
            <p:ph type="title"/>
          </p:nvPr>
        </p:nvSpPr>
        <p:spPr>
          <a:xfrm>
            <a:off x="1600200" y="990600"/>
            <a:ext cx="7315200" cy="5257800"/>
          </a:xfrm>
          <a:solidFill>
            <a:schemeClr val="accent4">
              <a:lumMod val="20000"/>
              <a:lumOff val="80000"/>
            </a:schemeClr>
          </a:solidFill>
        </p:spPr>
        <p:txBody>
          <a:bodyPr>
            <a:normAutofit/>
          </a:bodyPr>
          <a:lstStyle/>
          <a:p>
            <a:pPr algn="r">
              <a:lnSpc>
                <a:spcPct val="150000"/>
              </a:lnSpc>
            </a:pPr>
            <a:r>
              <a:rPr lang="ar-SA" sz="3100" dirty="0" smtClean="0">
                <a:solidFill>
                  <a:srgbClr val="FF0000"/>
                </a:solidFill>
                <a:latin typeface="Arial Unicode MS" pitchFamily="34" charset="-128"/>
                <a:ea typeface="Arial Unicode MS" pitchFamily="34" charset="-128"/>
                <a:cs typeface="Arial Unicode MS" pitchFamily="34" charset="-128"/>
              </a:rPr>
              <a:t>-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بالحماية الزائدة ؟ </a:t>
            </a:r>
            <a:b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تكون الحماية الزائدة من الوالدين اتجاه الطفل ؟ </a:t>
            </a:r>
            <a:b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اذكر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نماذج من الحماية للطفل ينجزها الوالدين نيابة عنه ؟ </a:t>
            </a:r>
            <a:b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متى تستخدم الأسرة أسلوب الحماية الزائدة ؟</a:t>
            </a:r>
            <a:b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نمط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الذي تعرض للحماية الزائدة ؟  </a:t>
            </a:r>
            <a:b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endPar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Tree>
    <p:extLst>
      <p:ext uri="{BB962C8B-B14F-4D97-AF65-F5344CB8AC3E}">
        <p14:creationId xmlns:p14="http://schemas.microsoft.com/office/powerpoint/2010/main" val="423004506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971800" y="1066800"/>
            <a:ext cx="5943600" cy="5059363"/>
          </a:xfrm>
        </p:spPr>
        <p:txBody>
          <a:bodyPr>
            <a:noAutofit/>
          </a:bodyPr>
          <a:lstStyle/>
          <a:p>
            <a:pPr algn="just" rtl="1">
              <a:buFontTx/>
              <a:buChar char="-"/>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رعاية الطفل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والاهتمام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 من الأمور الضرورية التي يجب على الوالدين القيام بها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يصل بهما إلى درجة الحماية المفرطة</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Tx/>
              <a:buChar char="-"/>
            </a:pP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وتتمثل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الحماية المفرطة في قيام أحد الوالدين أو كلاهما نيابة عن  الطفل بالواجبات أو المسؤوليات التي يمكنه أن يقوم بها والتي يجب تدريبه عليها حتى تكون له شخصيته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المستقلة0</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C:\Users\vaio\Downloads\KIDS\hugging.jpg"/>
          <p:cNvPicPr>
            <a:picLocks noChangeAspect="1" noChangeArrowheads="1"/>
          </p:cNvPicPr>
          <p:nvPr/>
        </p:nvPicPr>
        <p:blipFill>
          <a:blip r:embed="rId2" cstate="print"/>
          <a:srcRect/>
          <a:stretch>
            <a:fillRect/>
          </a:stretch>
        </p:blipFill>
        <p:spPr bwMode="auto">
          <a:xfrm>
            <a:off x="614149" y="1066800"/>
            <a:ext cx="2133600" cy="4648200"/>
          </a:xfrm>
          <a:prstGeom prst="rect">
            <a:avLst/>
          </a:prstGeom>
          <a:noFill/>
        </p:spPr>
      </p:pic>
    </p:spTree>
    <p:extLst>
      <p:ext uri="{BB962C8B-B14F-4D97-AF65-F5344CB8AC3E}">
        <p14:creationId xmlns:p14="http://schemas.microsoft.com/office/powerpoint/2010/main" val="324749862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895600" y="1066800"/>
            <a:ext cx="6019800" cy="5059363"/>
          </a:xfrm>
        </p:spPr>
        <p:txBody>
          <a:bodyPr>
            <a:normAutofit lnSpcReduction="10000"/>
          </a:bodyPr>
          <a:lstStyle/>
          <a:p>
            <a:pPr algn="just">
              <a:buNone/>
            </a:pPr>
            <a:r>
              <a:rPr lang="ar-SA" sz="2800" b="1" dirty="0" smtClean="0">
                <a:latin typeface="Arial Unicode MS" pitchFamily="34" charset="-128"/>
                <a:ea typeface="Arial Unicode MS" pitchFamily="34" charset="-128"/>
                <a:cs typeface="Arial Unicode MS" pitchFamily="34" charset="-128"/>
              </a:rPr>
              <a:t>_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يحرص الوالدان أو أحدهما على حماية الطفل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والتدخل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كل شئونه لدرجة إنجاز الواجبات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والمسؤوليات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يستطيع القيام بها، مثل</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a:buNone/>
            </a:pP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None/>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لا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يتاح للطفل فرصة إتخاذ قراره بنفسه</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فألام التي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تتبنى اتجاه الحماية الزائدة نحو أبنها تتعمد إلى عدم إعطائه الفرصة للتصرف في كثير من الأمور مثل مصروفه أو إختيار ملابسه أو أطعمه يفضلها أو الدفاع عن نفسه إذا ما اعتدى عليه زميل له في المدرسة</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vaio\Downloads\KIDS\hugging.jpg"/>
          <p:cNvPicPr>
            <a:picLocks noChangeAspect="1" noChangeArrowheads="1"/>
          </p:cNvPicPr>
          <p:nvPr/>
        </p:nvPicPr>
        <p:blipFill>
          <a:blip r:embed="rId2" cstate="print"/>
          <a:srcRect/>
          <a:stretch>
            <a:fillRect/>
          </a:stretch>
        </p:blipFill>
        <p:spPr bwMode="auto">
          <a:xfrm>
            <a:off x="614149" y="1066800"/>
            <a:ext cx="2133600" cy="4648200"/>
          </a:xfrm>
          <a:prstGeom prst="rect">
            <a:avLst/>
          </a:prstGeom>
          <a:noFill/>
        </p:spPr>
      </p:pic>
    </p:spTree>
    <p:extLst>
      <p:ext uri="{BB962C8B-B14F-4D97-AF65-F5344CB8AC3E}">
        <p14:creationId xmlns:p14="http://schemas.microsoft.com/office/powerpoint/2010/main" val="67970648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747749" y="1066800"/>
            <a:ext cx="6167651" cy="5059363"/>
          </a:xfrm>
        </p:spPr>
        <p:txBody>
          <a:bodyPr>
            <a:normAutofit lnSpcReduction="10000"/>
          </a:bodyPr>
          <a:lstStyle/>
          <a:p>
            <a:pPr algn="just">
              <a:lnSpc>
                <a:spcPct val="150000"/>
              </a:lnSpc>
              <a:buNone/>
            </a:pPr>
            <a:r>
              <a:rPr lang="ar-SA" sz="2800" b="1" dirty="0" smtClean="0">
                <a:latin typeface="Arial Unicode MS" pitchFamily="34" charset="-128"/>
                <a:ea typeface="Arial Unicode MS" pitchFamily="34" charset="-128"/>
                <a:cs typeface="Arial Unicode MS" pitchFamily="34" charset="-128"/>
              </a:rPr>
              <a:t>_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المظاهر الآخر للإفراط في الرعاية يوجد بعض من الآباء من يساوره القلق لدرجة  الفزع حول سلامة أحد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الأبناء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الخطر أو المرض فيفرض نظاماً معيناً من الطعام عليهم خوفاً على صحتهم، و يشرف على لعبهم حتى في المنزل وسط رفاقهم،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ويتابع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كل حركات أطفاله وسكناتهم خوفاً من تعرضهم للخطر .. إلى غير ذلك من مظاهر الإفراط في الرعاية.</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vaio\Downloads\KIDS\hugging.jpg"/>
          <p:cNvPicPr>
            <a:picLocks noChangeAspect="1" noChangeArrowheads="1"/>
          </p:cNvPicPr>
          <p:nvPr/>
        </p:nvPicPr>
        <p:blipFill>
          <a:blip r:embed="rId2" cstate="print"/>
          <a:srcRect/>
          <a:stretch>
            <a:fillRect/>
          </a:stretch>
        </p:blipFill>
        <p:spPr bwMode="auto">
          <a:xfrm>
            <a:off x="614149" y="1066800"/>
            <a:ext cx="2133600" cy="4648200"/>
          </a:xfrm>
          <a:prstGeom prst="rect">
            <a:avLst/>
          </a:prstGeom>
          <a:noFill/>
        </p:spPr>
      </p:pic>
    </p:spTree>
    <p:extLst>
      <p:ext uri="{BB962C8B-B14F-4D97-AF65-F5344CB8AC3E}">
        <p14:creationId xmlns:p14="http://schemas.microsoft.com/office/powerpoint/2010/main" val="40603966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62000" y="274638"/>
            <a:ext cx="8229600" cy="944562"/>
          </a:xfrm>
        </p:spPr>
        <p:txBody>
          <a:bodyPr>
            <a:normAutofit/>
          </a:bodyPr>
          <a:lstStyle/>
          <a:p>
            <a:pPr algn="ct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متى تستخدم </a:t>
            </a: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الأسرة </a:t>
            </a: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الأسلوب من الاتجاهات ؟ </a:t>
            </a:r>
            <a:endParaRPr lang="en-US"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2438400" y="1295400"/>
            <a:ext cx="6553200" cy="4830763"/>
          </a:xfrm>
        </p:spPr>
        <p:txBody>
          <a:bodyPr>
            <a:normAutofit/>
          </a:bodyPr>
          <a:lstStyle/>
          <a:p>
            <a:pPr algn="just" rtl="1">
              <a:buNone/>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يتبع هذا الأسلوب ( الحماية الزائدة ) في الحالات التالية:</a:t>
            </a:r>
          </a:p>
          <a:p>
            <a:pPr algn="just" rtl="1">
              <a:lnSpc>
                <a:spcPct val="150000"/>
              </a:lnSpc>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كونه الطفل الوحيد في الأسرة تخاف عليه وتبالغ في حمايته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كون الطفل ولد واحد بين عدد من البنات.</a:t>
            </a:r>
          </a:p>
          <a:p>
            <a:pPr algn="just" rtl="1">
              <a:lnSpc>
                <a:spcPct val="150000"/>
              </a:lnSpc>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الأول للأسرة فينقصهما الخبرة في التربية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كون الكفل ضعيف البنية الجسمية وكثير المرض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التأخر في الإنجاب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C:\Users\vaio\Downloads\KIDS\hugging.jpg"/>
          <p:cNvPicPr>
            <a:picLocks noChangeAspect="1" noChangeArrowheads="1"/>
          </p:cNvPicPr>
          <p:nvPr/>
        </p:nvPicPr>
        <p:blipFill>
          <a:blip r:embed="rId2" cstate="print"/>
          <a:srcRect/>
          <a:stretch>
            <a:fillRect/>
          </a:stretch>
        </p:blipFill>
        <p:spPr bwMode="auto">
          <a:xfrm>
            <a:off x="614149" y="1066800"/>
            <a:ext cx="2133600" cy="4648200"/>
          </a:xfrm>
          <a:prstGeom prst="rect">
            <a:avLst/>
          </a:prstGeom>
          <a:noFill/>
        </p:spPr>
      </p:pic>
    </p:spTree>
    <p:extLst>
      <p:ext uri="{BB962C8B-B14F-4D97-AF65-F5344CB8AC3E}">
        <p14:creationId xmlns:p14="http://schemas.microsoft.com/office/powerpoint/2010/main" val="318522694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305800" cy="944562"/>
          </a:xfrm>
        </p:spPr>
        <p:txBody>
          <a:bodyPr>
            <a:noAutofit/>
          </a:bodyPr>
          <a:lstStyle/>
          <a:p>
            <a:pPr algn="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الأساليب التي يتخذها الوالدان نحو فرط الحماية على الطفل </a:t>
            </a: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en-US"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295400"/>
            <a:ext cx="8229600" cy="4830763"/>
          </a:xfrm>
        </p:spPr>
        <p:txBody>
          <a:bodyPr>
            <a:noAutofit/>
          </a:bodyPr>
          <a:lstStyle/>
          <a:p>
            <a:pPr marL="0" indent="0" algn="just">
              <a:buNone/>
            </a:pP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الأساليب التي يتخذها الوالدان نحو فرط الحماية على الطفل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تكون على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النحو  التالي :  </a:t>
            </a:r>
            <a:endPar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buFont typeface="Arial"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يأكل مالا يحبه أو أن يأكل كميات من الطعام أكثر مما يحتاج حتى يقوى جسمه .</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يلبس أكثر مما يحتمل حتى لا يبرد أو يصاب بالمرض .</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يلعب بشكل معين حتى لا يقع أو يجرح</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 typeface="Arial"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 ذهابه للمدرسة ترافقه الأم مهما كان سنه و أينما كان موقع المدرسة وعند عودته من المدرسة تؤدى واجباته حتى لا يتعب وتقرأ له وتدافع عنه في مدرسته حتى ولو كان هو المخطئ .</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144564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305800" cy="944562"/>
          </a:xfrm>
        </p:spPr>
        <p:txBody>
          <a:bodyPr>
            <a:noAutofit/>
          </a:bodyPr>
          <a:lstStyle/>
          <a:p>
            <a:pPr algn="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الأساليب التي يتخذها الوالدان نحو فرط الحماية على الطفل </a:t>
            </a: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en-US"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295400"/>
            <a:ext cx="8229600" cy="4830763"/>
          </a:xfrm>
        </p:spPr>
        <p:txBody>
          <a:bodyPr>
            <a:noAutofit/>
          </a:bodyPr>
          <a:lstStyle/>
          <a:p>
            <a:pPr marL="0" indent="0" algn="just">
              <a:lnSpc>
                <a:spcPct val="150000"/>
              </a:lnSpc>
              <a:buNone/>
            </a:pP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الأساليب التي يتخذها الوالدان نحو فرط الحماية على الطفل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تكون على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النحو  التالي :  </a:t>
            </a:r>
            <a:endPar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ينزوج تختار الأم الزوجة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وتتدخل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كافة شؤونه.</a:t>
            </a:r>
          </a:p>
          <a:p>
            <a:pPr marL="0" indent="0" algn="just">
              <a:lnSpc>
                <a:spcPct val="150000"/>
              </a:lnSpc>
              <a:buNone/>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هذا الفرد حرم من إشباع حاجته للإستقلال في طفولته،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ولذلك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يظل معتمداً على الآخرين دوماً حتى بعد وصوله إلى سن يجب أن يعتمد فيها على نفسه.</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39554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2000" y="1066800"/>
            <a:ext cx="8229600" cy="5059363"/>
          </a:xfrm>
        </p:spPr>
        <p:txBody>
          <a:bodyPr>
            <a:normAutofit/>
          </a:bodyPr>
          <a:lstStyle/>
          <a:p>
            <a:pPr algn="just" rtl="1">
              <a:buFont typeface="Arial" charset="0"/>
              <a:buChar char="•"/>
            </a:pPr>
            <a:endParaRPr lang="ar-SA" sz="2400" b="1" dirty="0" smtClean="0">
              <a:latin typeface="Arial Unicode MS" pitchFamily="34" charset="-128"/>
              <a:ea typeface="Arial Unicode MS" pitchFamily="34" charset="-128"/>
              <a:cs typeface="Arial Unicode MS" pitchFamily="34" charset="-128"/>
            </a:endParaRPr>
          </a:p>
          <a:p>
            <a:pPr algn="just" rtl="1">
              <a:buFont typeface="Arial" charset="0"/>
              <a:buChar char="•"/>
            </a:pP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الذي يعيش ويتفاعل مع هذه الأساليب التسلطية تكون شخصيته على النحو التالي : </a:t>
            </a:r>
          </a:p>
          <a:p>
            <a:pPr algn="just" rtl="1">
              <a:buFont typeface="Arial" charset="0"/>
              <a:buChar char="•"/>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ضعيفة، خائفة، غير مستقلة، تعتمد على غيرها في قيادتها و توجيهها.</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شخصيه من السهل استثارتها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واستمالتها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للفساد ضد الوطن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والعمل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الجاسوسية أو جرها إلى أوجه الفساد نتيجة ضعفها وعدم تحملها للمسؤولية</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مستطيل 1"/>
          <p:cNvSpPr/>
          <p:nvPr/>
        </p:nvSpPr>
        <p:spPr>
          <a:xfrm>
            <a:off x="1676400" y="381000"/>
            <a:ext cx="6934200" cy="707886"/>
          </a:xfrm>
          <a:prstGeom prst="rect">
            <a:avLst/>
          </a:prstGeom>
        </p:spPr>
        <p:txBody>
          <a:bodyPr wrap="square">
            <a:spAutoFit/>
          </a:bodyPr>
          <a:lstStyle/>
          <a:p>
            <a:pPr algn="just" rtl="1"/>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نمط الشخصية التي تعانى من الحماية الزائدة ؟ </a:t>
            </a:r>
          </a:p>
        </p:txBody>
      </p:sp>
    </p:spTree>
    <p:extLst>
      <p:ext uri="{BB962C8B-B14F-4D97-AF65-F5344CB8AC3E}">
        <p14:creationId xmlns:p14="http://schemas.microsoft.com/office/powerpoint/2010/main" val="415597688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2000" y="1066800"/>
            <a:ext cx="8229600" cy="5287963"/>
          </a:xfrm>
        </p:spPr>
        <p:txBody>
          <a:bodyPr>
            <a:normAutofit/>
          </a:bodyPr>
          <a:lstStyle/>
          <a:p>
            <a:pPr algn="just" rtl="1">
              <a:buFont typeface="Arial" charset="0"/>
              <a:buChar char="•"/>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 يعيش ويتفاعل مع هذه الأساليب التسلطية تكون شخصيته على النحو التالي : </a:t>
            </a:r>
          </a:p>
          <a:p>
            <a:pPr algn="just" rtl="1">
              <a:buFont typeface="Arial" charset="0"/>
              <a:buChar char="•"/>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تتسم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بعدم الإستقرار على حال، و إنعدام التركيز وعدم النضج</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 typeface="Arial" charset="0"/>
              <a:buChar char="•"/>
            </a:pP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تتسم بإنخفاض مستوى قوة الأنا ،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وانخفاض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الطموح و تقبل الإحباط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وتظهر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صاحبها الكثير من استجابات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الانسحاب وفقدان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التحكم الانفعالي ،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ورفض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المسؤولية ويبدو على هذه الشخصية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الخوف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تحمل المسؤولية والحساسية للنقد .</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25778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944562"/>
          </a:xfrm>
        </p:spPr>
        <p:txBody>
          <a:bodyPr>
            <a:noAutofit/>
          </a:bodyPr>
          <a:lstStyle/>
          <a:p>
            <a:pPr algn="ct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يتداخل هذا الإتجاه أحياناً مع إتجاه التسلط:</a:t>
            </a:r>
            <a:endParaRPr lang="en-US"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295400"/>
            <a:ext cx="8229600" cy="4830763"/>
          </a:xfrm>
        </p:spPr>
        <p:txBody>
          <a:bodyPr>
            <a:normAutofit lnSpcReduction="10000"/>
          </a:bodyPr>
          <a:lstStyle/>
          <a:p>
            <a:pPr algn="just" rtl="1">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يتمثل ذلك في:</a:t>
            </a:r>
          </a:p>
          <a:p>
            <a:pPr algn="just" rtl="1">
              <a:lnSpc>
                <a:spcPct val="150000"/>
              </a:lnSpc>
              <a:buNone/>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 الطفل قد لا يكون راضياً في كل مرة عن مثل هذا التدخل في شئونه .. فعندما يقف الطفل معارضاً في بعض الأحيان أو يتمنى أن يقوم بنفسه بهذه الأمور الشخصية عندئذ يضطر الأبوان أصحاب إتجاه الحماية الزائدة إلى فرض رأيهما عليه وهنا لا نجد حداً فاصلاً بين الحماة الزائدة والتسلط .</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749104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676400" y="2057400"/>
            <a:ext cx="7046913" cy="2438400"/>
          </a:xfrm>
        </p:spPr>
        <p:txBody>
          <a:bodyPr>
            <a:noAutofit/>
          </a:bodyPr>
          <a:lstStyle/>
          <a:p>
            <a:pPr algn="ctr" rtl="1"/>
            <a:r>
              <a:rPr lang="ar-SA" sz="9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اتجاه الإهمال</a:t>
            </a:r>
            <a:br>
              <a:rPr lang="ar-SA" sz="9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endParaRPr lang="en-US" sz="9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Tree>
    <p:extLst>
      <p:ext uri="{BB962C8B-B14F-4D97-AF65-F5344CB8AC3E}">
        <p14:creationId xmlns:p14="http://schemas.microsoft.com/office/powerpoint/2010/main" val="104319747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lumMod val="85000"/>
          </a:schemeClr>
        </a:solidFill>
        <a:effectLst/>
      </p:bgPr>
    </p:bg>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
        <p:nvSpPr>
          <p:cNvPr id="14" name="مربع نص 13"/>
          <p:cNvSpPr txBox="1"/>
          <p:nvPr/>
        </p:nvSpPr>
        <p:spPr>
          <a:xfrm>
            <a:off x="2386084" y="990600"/>
            <a:ext cx="6324600" cy="4708981"/>
          </a:xfrm>
          <a:prstGeom prst="rect">
            <a:avLst/>
          </a:prstGeom>
          <a:noFill/>
        </p:spPr>
        <p:txBody>
          <a:bodyPr wrap="square" rtlCol="1">
            <a:spAutoFit/>
          </a:bodyPr>
          <a:lstStyle/>
          <a:p>
            <a:pPr algn="r">
              <a:lnSpc>
                <a:spcPct val="150000"/>
              </a:lnSpc>
            </a:pPr>
            <a:r>
              <a:rPr lang="ar-SA" sz="3600" b="1" dirty="0" smtClean="0">
                <a:latin typeface="Arial Unicode MS" pitchFamily="34" charset="-128"/>
                <a:ea typeface="Arial Unicode MS" pitchFamily="34" charset="-128"/>
                <a:cs typeface="Arial Unicode MS" pitchFamily="34" charset="-128"/>
              </a:rPr>
              <a:t>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مالمقصود  بالإهمال ؟ </a:t>
            </a:r>
          </a:p>
          <a:p>
            <a:pPr algn="r">
              <a:lnSpc>
                <a:spcPct val="150000"/>
              </a:lnSpc>
            </a:pP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ماسبب اتجاه الأسرة إلى إهمال الطفل ؟ </a:t>
            </a:r>
          </a:p>
          <a:p>
            <a:pPr algn="r">
              <a:lnSpc>
                <a:spcPct val="150000"/>
              </a:lnSpc>
            </a:pP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هل للإهمال صور ؟ </a:t>
            </a:r>
          </a:p>
          <a:p>
            <a:pPr algn="r">
              <a:lnSpc>
                <a:spcPct val="150000"/>
              </a:lnSpc>
            </a:pP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ما الآثار السلبية المترتبة على الإهمال المتكرر </a:t>
            </a: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ويؤثر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الطفل ؟</a:t>
            </a:r>
            <a:r>
              <a:rPr lang="ar-SA" sz="3600" b="1" dirty="0" smtClean="0">
                <a:latin typeface="Arial Unicode MS" pitchFamily="34" charset="-128"/>
                <a:ea typeface="Arial Unicode MS" pitchFamily="34" charset="-128"/>
                <a:cs typeface="Arial Unicode MS" pitchFamily="34" charset="-128"/>
              </a:rPr>
              <a:t>  </a:t>
            </a:r>
            <a:endParaRPr lang="ar-SA" sz="3600" b="1"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9194845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352800" y="1066800"/>
            <a:ext cx="5029200" cy="5486400"/>
          </a:xfrm>
        </p:spPr>
        <p:txBody>
          <a:bodyPr>
            <a:noAutofit/>
          </a:bodyPr>
          <a:lstStyle/>
          <a:p>
            <a:pPr algn="just" rtl="1">
              <a:lnSpc>
                <a:spcPct val="150000"/>
              </a:lnSpc>
              <a:buNone/>
            </a:pPr>
            <a:r>
              <a:rPr lang="ar-SA" sz="1400" b="1" dirty="0" smtClean="0">
                <a:latin typeface="Arial Unicode MS" pitchFamily="34" charset="-128"/>
                <a:ea typeface="Arial Unicode MS" pitchFamily="34" charset="-128"/>
                <a:cs typeface="Arial Unicode MS" pitchFamily="34" charset="-128"/>
              </a:rPr>
              <a:t>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بالإهمال ؟ </a:t>
            </a:r>
          </a:p>
          <a:p>
            <a:pPr algn="just" rtl="1">
              <a:lnSpc>
                <a:spcPct val="150000"/>
              </a:lnSpc>
              <a:buNone/>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يقصد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 ترك الطفل دون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تشجيع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السلوك المرغوب فيه أو الإستجابه له، وكذلك دون محاسبة على السلوك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غير المرغوب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 بالإضافة إلى ترك الطفل دون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توجيه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ما لا يجب أن  يفعله أو  يقوم به، أو إلى ما ينبغي عليه أن يتجنبه.</a:t>
            </a:r>
            <a:endParaRPr lang="en-US"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descr="حوادث الأطفال ضريبة إهمال الأهل  Screenshots">
            <a:hlinkClick r:id="rId2"/>
          </p:cNvPr>
          <p:cNvPicPr/>
          <p:nvPr/>
        </p:nvPicPr>
        <p:blipFill>
          <a:blip r:embed="rId3"/>
          <a:srcRect/>
          <a:stretch>
            <a:fillRect/>
          </a:stretch>
        </p:blipFill>
        <p:spPr bwMode="auto">
          <a:xfrm>
            <a:off x="533400" y="1828800"/>
            <a:ext cx="2571115" cy="4267200"/>
          </a:xfrm>
          <a:prstGeom prst="rect">
            <a:avLst/>
          </a:prstGeom>
          <a:noFill/>
          <a:ln w="9525">
            <a:noFill/>
            <a:miter lim="800000"/>
            <a:headEnd/>
            <a:tailEnd/>
          </a:ln>
        </p:spPr>
      </p:pic>
    </p:spTree>
    <p:extLst>
      <p:ext uri="{BB962C8B-B14F-4D97-AF65-F5344CB8AC3E}">
        <p14:creationId xmlns:p14="http://schemas.microsoft.com/office/powerpoint/2010/main" val="341245734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944562"/>
          </a:xfrm>
        </p:spPr>
        <p:txBody>
          <a:bodyPr>
            <a:noAutofit/>
          </a:bodyPr>
          <a:lstStyle/>
          <a:p>
            <a:pPr algn="ct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سبب اتجاه </a:t>
            </a: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الإهمال  عند الأسرة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295400"/>
            <a:ext cx="8229600" cy="4830763"/>
          </a:xfrm>
        </p:spPr>
        <p:txBody>
          <a:bodyPr>
            <a:normAutofit/>
          </a:bodyPr>
          <a:lstStyle/>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يكون هناك عدم توافق أسري بين الزوجين ناتج عن العلاقات الزوجية السيئة.</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رغبة الأم في الأبناء.</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وجود أم مهملة لا تعرف واجباتها فتقضي معظم يومها تتحدث في الهاتف أو في مجالسه جاراتها أو أمام التلفاز.</a:t>
            </a:r>
          </a:p>
          <a:p>
            <a:pPr algn="just" rtl="1">
              <a:buNone/>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هى صور هذا الإهمال؟ </a:t>
            </a:r>
          </a:p>
          <a:p>
            <a:pPr algn="just" rtl="1">
              <a:buNone/>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 يتضح إتجاه الإهمال في صورتين هما:</a:t>
            </a:r>
          </a:p>
          <a:p>
            <a:pPr algn="just" rtl="1">
              <a:buNone/>
            </a:pPr>
            <a:endParaRPr lang="ar-SA"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8"/>
          <p:cNvGraphicFramePr>
            <a:graphicFrameLocks noGrp="1"/>
          </p:cNvGraphicFramePr>
          <p:nvPr>
            <p:extLst>
              <p:ext uri="{D42A27DB-BD31-4B8C-83A1-F6EECF244321}">
                <p14:modId xmlns:p14="http://schemas.microsoft.com/office/powerpoint/2010/main" val="118849761"/>
              </p:ext>
            </p:extLst>
          </p:nvPr>
        </p:nvGraphicFramePr>
        <p:xfrm>
          <a:off x="1143000" y="5333999"/>
          <a:ext cx="7620000" cy="73152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3810000"/>
                <a:gridCol w="3810000"/>
              </a:tblGrid>
              <a:tr h="533400">
                <a:tc>
                  <a:txBody>
                    <a:bodyPr/>
                    <a:lstStyle/>
                    <a:p>
                      <a:pPr algn="ctr" rtl="1">
                        <a:lnSpc>
                          <a:spcPct val="150000"/>
                        </a:lnSpc>
                      </a:pPr>
                      <a:r>
                        <a:rPr lang="ar-SA" sz="2800" dirty="0" smtClean="0">
                          <a:latin typeface="Arial Unicode MS" pitchFamily="34" charset="-128"/>
                          <a:ea typeface="Arial Unicode MS" pitchFamily="34" charset="-128"/>
                          <a:cs typeface="Arial Unicode MS" pitchFamily="34" charset="-128"/>
                        </a:rPr>
                        <a:t>صورة الإهمال</a:t>
                      </a:r>
                      <a:endParaRPr lang="en-US" sz="2800" dirty="0">
                        <a:latin typeface="Arial Unicode MS" pitchFamily="34" charset="-128"/>
                        <a:ea typeface="Arial Unicode MS" pitchFamily="34" charset="-128"/>
                        <a:cs typeface="Arial Unicode MS" pitchFamily="34" charset="-12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75000"/>
                      </a:schemeClr>
                    </a:solidFill>
                  </a:tcPr>
                </a:tc>
                <a:tc>
                  <a:txBody>
                    <a:bodyPr/>
                    <a:lstStyle/>
                    <a:p>
                      <a:pPr algn="ctr" rtl="1">
                        <a:lnSpc>
                          <a:spcPct val="150000"/>
                        </a:lnSpc>
                      </a:pPr>
                      <a:r>
                        <a:rPr lang="ar-SA" sz="2800" dirty="0" smtClean="0">
                          <a:latin typeface="Arial Unicode MS" pitchFamily="34" charset="-128"/>
                          <a:ea typeface="Arial Unicode MS" pitchFamily="34" charset="-128"/>
                          <a:cs typeface="Arial Unicode MS" pitchFamily="34" charset="-128"/>
                        </a:rPr>
                        <a:t>صورة اللامبالاة </a:t>
                      </a:r>
                      <a:endParaRPr lang="en-US" sz="2800" dirty="0">
                        <a:latin typeface="Arial Unicode MS" pitchFamily="34" charset="-128"/>
                        <a:ea typeface="Arial Unicode MS" pitchFamily="34" charset="-128"/>
                        <a:cs typeface="Arial Unicode MS" pitchFamily="34" charset="-12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50000"/>
                      </a:schemeClr>
                    </a:solidFill>
                  </a:tcPr>
                </a:tc>
              </a:tr>
            </a:tbl>
          </a:graphicData>
        </a:graphic>
      </p:graphicFrame>
    </p:spTree>
    <p:extLst>
      <p:ext uri="{BB962C8B-B14F-4D97-AF65-F5344CB8AC3E}">
        <p14:creationId xmlns:p14="http://schemas.microsoft.com/office/powerpoint/2010/main" val="126802323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8229600" cy="762000"/>
          </a:xfrm>
        </p:spPr>
        <p:txBody>
          <a:bodyPr>
            <a:normAutofit/>
          </a:bodyPr>
          <a:lstStyle/>
          <a:p>
            <a:pPr algn="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وتتمثل </a:t>
            </a: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صورة اللامبالاة في  : </a:t>
            </a:r>
            <a:endParaRPr lang="en-US"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990600" y="1371600"/>
            <a:ext cx="7848600" cy="5181601"/>
          </a:xfrm>
        </p:spPr>
        <p:txBody>
          <a:bodyPr>
            <a:normAutofit/>
          </a:bodyPr>
          <a:lstStyle/>
          <a:p>
            <a:pPr algn="just" rtl="1">
              <a:buNone/>
            </a:pPr>
            <a:r>
              <a:rPr lang="ar-SA" b="1" dirty="0" smtClean="0">
                <a:latin typeface="Arial Unicode MS" pitchFamily="34" charset="-128"/>
                <a:ea typeface="Arial Unicode MS" pitchFamily="34" charset="-128"/>
                <a:cs typeface="Arial Unicode MS" pitchFamily="34" charset="-128"/>
              </a:rPr>
              <a:t>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حين يبكي الطفل الرضيع من الجوع أو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البلل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طلباً للنظافة فتتركه الأم ولا تستجيب لبكائه. </a:t>
            </a:r>
          </a:p>
          <a:p>
            <a:pPr algn="just" rtl="1">
              <a:buNone/>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إذا كان الطفل يتحرك و يتكلم فتتركه الأم دون ضوابط لسلوكه، فإذا طلب الأكل تتركه يعده لنفسه في سن لا تسمح له بذلك. </a:t>
            </a:r>
          </a:p>
          <a:p>
            <a:pPr algn="just" rtl="1">
              <a:buNone/>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إذا كان في عمر المدرسة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وعاد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مدرسته ليطلب مساعدتها أو مشورتها في عمل واجبه المدرسي تصرخ الأم في وجهه دون أي توجيه،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جرح الطفل أثناء لعبه غير الموجه تصرخ فيه الأم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وتتهمه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بالإهمال .. </a:t>
            </a:r>
            <a:r>
              <a:rPr lang="ar-SA" sz="3600" b="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إلخ.</a:t>
            </a:r>
            <a:endParaRPr lang="en-US" sz="3600" b="1" u="sng"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6096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048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9144000" cy="4572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376853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555" y="479946"/>
            <a:ext cx="8229600" cy="762000"/>
          </a:xfrm>
        </p:spPr>
        <p:txBody>
          <a:bodyPr>
            <a:normAutofit/>
          </a:bodyPr>
          <a:lstStyle/>
          <a:p>
            <a:pPr algn="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وتتمثل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صورة الإهمال </a:t>
            </a: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990600" y="1371600"/>
            <a:ext cx="7848600" cy="5181601"/>
          </a:xfrm>
        </p:spPr>
        <p:txBody>
          <a:bodyPr>
            <a:noAutofit/>
          </a:bodyPr>
          <a:lstStyle/>
          <a:p>
            <a:pPr algn="just" rtl="1">
              <a:lnSpc>
                <a:spcPct val="150000"/>
              </a:lnSpc>
              <a:buNone/>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تكون في شكل عدم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إثابة للسلوك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المرغوب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 كأن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يقدم الطفل لأمه نتيجة عمله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ومجهوده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فلا تشجعه بل قد تسخر منه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وتسبب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له الإحباط، فمثلاً قد يقدم لها لوحة أو منظراً قام برسمه أو لعبة تعب في إعدادها فنتهره أو تسخر من عمله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ويتكرر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منها هذه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الأسلوب. </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6096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048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9144000" cy="4572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185164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555" y="479946"/>
            <a:ext cx="8229600" cy="762000"/>
          </a:xfrm>
        </p:spPr>
        <p:txBody>
          <a:bodyPr>
            <a:normAutofit/>
          </a:bodyPr>
          <a:lstStyle/>
          <a:p>
            <a:pPr algn="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وتتمثل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صورة الإهمال </a:t>
            </a: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990600" y="1371600"/>
            <a:ext cx="7848600" cy="5181601"/>
          </a:xfrm>
        </p:spPr>
        <p:txBody>
          <a:bodyPr>
            <a:noAutofit/>
          </a:bodyPr>
          <a:lstStyle/>
          <a:p>
            <a:pPr algn="just" rtl="1">
              <a:buNone/>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نجح الطفل في إمتحان مدرسي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وحصل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ثمان درجات من عشرة مثلاً نجد الأب أو الأم بدلاً من مدحه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وإشعاره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بأنه من الممكن أن يحصل على درجات أعلى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وتشجيعه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ليحاول أن يصل إلى مستوى أفضل في الإمتحان المقبل، نجد الأبوين أو أحدهما ينهره على إهماله وكسله ويؤنبه ويوبخه معيراً إياه بمن حصل على عشر درجات متناسياً مبدأ الفروق الفردية، وهذا التصرف يحرم الطفل من حاجته إلى الإحساس بالنجاح والتمتع به 0 </a:t>
            </a:r>
            <a:endParaRPr lang="en-US"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6096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048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9144000" cy="4572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245911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944562"/>
          </a:xfrm>
        </p:spPr>
        <p:txBody>
          <a:bodyPr>
            <a:noAutofit/>
          </a:bodyPr>
          <a:lstStyle/>
          <a:p>
            <a:pPr algn="r"/>
            <a:r>
              <a:rPr lang="en-US" sz="2400" b="1" u="sng" dirty="0" smtClean="0">
                <a:solidFill>
                  <a:srgbClr val="FF0000"/>
                </a:solidFill>
                <a:latin typeface="Arial Unicode MS" pitchFamily="34" charset="-128"/>
                <a:ea typeface="Arial Unicode MS" pitchFamily="34" charset="-128"/>
                <a:cs typeface="Arial Unicode MS" pitchFamily="34" charset="-128"/>
              </a:rPr>
              <a:t>  </a:t>
            </a:r>
            <a:r>
              <a:rPr lang="ar-SA" sz="2400" b="1" u="sng" dirty="0" smtClean="0">
                <a:solidFill>
                  <a:srgbClr val="FF0000"/>
                </a:solidFill>
                <a:latin typeface="Arial Unicode MS" pitchFamily="34" charset="-128"/>
                <a:ea typeface="Arial Unicode MS" pitchFamily="34" charset="-128"/>
                <a:cs typeface="Arial Unicode MS" pitchFamily="34" charset="-128"/>
              </a:rPr>
              <a:t> </a:t>
            </a: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الآثار السلبية المترتبة  على الإهمال المتكرر ويؤثر على الطفل ؟</a:t>
            </a:r>
            <a:endParaRPr lang="en-US"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295400"/>
            <a:ext cx="8229600" cy="4830763"/>
          </a:xfrm>
        </p:spPr>
        <p:txBody>
          <a:bodyPr>
            <a:normAutofit/>
          </a:bodyPr>
          <a:lstStyle/>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خلال الإهمال المتكرر قد يتم ما يلي:-</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فقدان الطفل الإحساس بمكانته في ألأسره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والإحساس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بحبهم له وإنتمائه إليهم.</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قلقة مترددة، تتخبط في سلوكها بلا قواعد أو حدود فاصلة واضحة.</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يحاول هذا الطفل الإنضمام إلى جماعة أو شله يجد فيها مكانته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ويحس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بنجاحه فيها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ويجد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فيها العطاء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والحب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 حرم منه نتيجة إهماله في صغره.</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807311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14149" y="1068482"/>
            <a:ext cx="8229600" cy="5821363"/>
          </a:xfrm>
        </p:spPr>
        <p:txBody>
          <a:bodyPr>
            <a:normAutofit/>
          </a:bodyPr>
          <a:lstStyle/>
          <a:p>
            <a:pPr algn="just" rtl="1">
              <a:buFont typeface="Arial"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الجماعة التي ينتمي إليها غالباً ما تشجعه على كل ما يقوم به من عمل حتى لو كان مخرباً، خارجاً عن القانون، وذلك لأنه لم يعرف من صغره الحدود الفاصلة بين حقوقه و واجباته و بين الصواب و الخطأ في سلوكه.</a:t>
            </a:r>
          </a:p>
          <a:p>
            <a:pPr algn="just" rtl="1">
              <a:buFont typeface="Arial" charset="0"/>
              <a:buChar char="•"/>
            </a:pP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يصبح من الشخصيات المتسيبة غير المنضبطة في أي عمل يقوم به، فلا يحترم حقوق الغير، بل يصبح فاقداً للحساسية الإجتماعية التي إفتقدها في أسرته فيسهل عليه الإعتداء،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ومخالفة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القوانين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والنظم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يجب أن تحكم الفرد الذي ينتمي لمجتمع له أنظمته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وقوانينه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يجب أن يحترمها لكنه لا يستطيع ذلك.</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114404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pattFill prst="pct70">
          <a:fgClr>
            <a:srgbClr val="FFFF00"/>
          </a:fgClr>
          <a:bgClr>
            <a:srgbClr val="00B0F0"/>
          </a:bgClr>
        </a:pattFill>
        <a:effectLst/>
      </p:bgPr>
    </p:bg>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600200" y="2438400"/>
            <a:ext cx="7239000" cy="1362075"/>
          </a:xfrm>
        </p:spPr>
        <p:txBody>
          <a:bodyPr>
            <a:noAutofit/>
          </a:bodyPr>
          <a:lstStyle/>
          <a:p>
            <a:pPr algn="ctr"/>
            <a:r>
              <a:rPr lang="ar-SA" sz="7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اتجاه التدليل</a:t>
            </a:r>
            <a:endParaRPr lang="en-US" sz="7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Tree>
    <p:extLst>
      <p:ext uri="{BB962C8B-B14F-4D97-AF65-F5344CB8AC3E}">
        <p14:creationId xmlns:p14="http://schemas.microsoft.com/office/powerpoint/2010/main" val="318765680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
        <p:nvSpPr>
          <p:cNvPr id="13" name="مربع نص 12"/>
          <p:cNvSpPr txBox="1"/>
          <p:nvPr/>
        </p:nvSpPr>
        <p:spPr>
          <a:xfrm>
            <a:off x="1676400" y="1143000"/>
            <a:ext cx="6858000" cy="3477875"/>
          </a:xfrm>
          <a:prstGeom prst="rect">
            <a:avLst/>
          </a:prstGeom>
          <a:noFill/>
        </p:spPr>
        <p:txBody>
          <a:bodyPr wrap="square" rtlCol="1">
            <a:spAutoFit/>
          </a:bodyPr>
          <a:lstStyle/>
          <a:p>
            <a:pPr algn="r" rtl="1"/>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المقصود بالتدليل ؟ </a:t>
            </a:r>
          </a:p>
          <a:p>
            <a:pPr algn="r" rtl="1">
              <a:buFontTx/>
              <a:buChar char="-"/>
            </a:pP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لماذا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تتجه الأسرة إلى أسلوب التدليل </a:t>
            </a: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r" rtl="1">
              <a:buFontTx/>
              <a:buChar char="-"/>
            </a:pP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صور التدليل المتعددة ؟ </a:t>
            </a:r>
            <a:endPar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buFontTx/>
              <a:buChar char="-"/>
            </a:pP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هل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آثار </a:t>
            </a: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سلبية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تظهر على </a:t>
            </a: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المدلل ؟</a:t>
            </a:r>
            <a:r>
              <a:rPr lang="ar-SA" sz="4000" b="1" dirty="0" smtClean="0">
                <a:latin typeface="Arial Unicode MS" pitchFamily="34" charset="-128"/>
                <a:ea typeface="Arial Unicode MS" pitchFamily="34" charset="-128"/>
                <a:cs typeface="Arial Unicode MS" pitchFamily="34" charset="-128"/>
              </a:rPr>
              <a:t> </a:t>
            </a:r>
            <a:endParaRPr lang="ar-SA" sz="4000" b="1"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59309092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2000" y="304800"/>
            <a:ext cx="8229600" cy="5821363"/>
          </a:xfrm>
        </p:spPr>
        <p:txBody>
          <a:bodyPr>
            <a:normAutofit/>
          </a:bodyPr>
          <a:lstStyle/>
          <a:p>
            <a:pPr algn="just" rtl="1">
              <a:buNone/>
            </a:pP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يتمثل التدليل  في:</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تشجيع الطفل على تحقيق معظم رغباته بالشكل الذي يحلو له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وعدم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توجيهه لتحمل أي مسؤولية تتناسب مع مرحلة النمو التي يمر بها.</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تشجيع الطفل على القيام بألوان من السلوك يعتبر عادة من غير المرغوب فيها إجتماعياً.</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يدافع الوالدان عن هذه الأنماط السلوكية غير المرغوب فيها ضد أي توجيه أو نقد يصدر إلى الطفل من الخارج.</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descr="C:\Users\windows7\Pictures\صورة1222.gif"/>
          <p:cNvPicPr/>
          <p:nvPr/>
        </p:nvPicPr>
        <p:blipFill>
          <a:blip r:embed="rId2"/>
          <a:srcRect/>
          <a:stretch>
            <a:fillRect/>
          </a:stretch>
        </p:blipFill>
        <p:spPr bwMode="auto">
          <a:xfrm>
            <a:off x="609600" y="4781550"/>
            <a:ext cx="1533525" cy="1466850"/>
          </a:xfrm>
          <a:prstGeom prst="rect">
            <a:avLst/>
          </a:prstGeom>
          <a:noFill/>
          <a:ln w="9525">
            <a:noFill/>
            <a:miter lim="800000"/>
            <a:headEnd/>
            <a:tailEnd/>
          </a:ln>
        </p:spPr>
      </p:pic>
    </p:spTree>
    <p:extLst>
      <p:ext uri="{BB962C8B-B14F-4D97-AF65-F5344CB8AC3E}">
        <p14:creationId xmlns:p14="http://schemas.microsoft.com/office/powerpoint/2010/main" val="179516475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944562"/>
          </a:xfrm>
        </p:spPr>
        <p:txBody>
          <a:bodyPr>
            <a:noAutofit/>
          </a:bodyPr>
          <a:lstStyle/>
          <a:p>
            <a:pPr algn="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أسباب اتجاه التدليل عند </a:t>
            </a: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الأسرة ؟</a:t>
            </a:r>
            <a:endParaRPr lang="en-US"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295400"/>
            <a:ext cx="8229600" cy="4830763"/>
          </a:xfrm>
        </p:spPr>
        <p:txBody>
          <a:bodyPr>
            <a:normAutofit/>
          </a:bodyPr>
          <a:lstStyle/>
          <a:p>
            <a:pPr algn="just" rtl="1">
              <a:buNone/>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هذا الإتجاه نتيجة لأسباب عدة منها:</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وجود الطفل الذكر بين إخوه له من الإناث.</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ولادة الطفل بعد فترة طويلة من الانتظار.</a:t>
            </a:r>
          </a:p>
          <a:p>
            <a:pPr marL="0" indent="0" algn="just" rtl="1">
              <a:buNone/>
            </a:pP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هي صور التدليل المتعددة ؟ </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بداية تعلمه للكلام عندما يسب أباه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وأمه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ما نجدهما يضحكان.</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يذهب إلى المدرسة يعطيانه مصروفاً زائداً يصرفه كما يريد دون توجيه يجعله يميز بين جهات الصرف الصحيحة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والخاطئة</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 typeface="Arial" charset="0"/>
              <a:buChar char="•"/>
            </a:pPr>
            <a:endParaRPr lang="ar-SA" sz="28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صورة 8" descr="C:\Users\windows7\Pictures\صورة1222.gif"/>
          <p:cNvPicPr/>
          <p:nvPr/>
        </p:nvPicPr>
        <p:blipFill>
          <a:blip r:embed="rId2"/>
          <a:srcRect/>
          <a:stretch>
            <a:fillRect/>
          </a:stretch>
        </p:blipFill>
        <p:spPr bwMode="auto">
          <a:xfrm>
            <a:off x="609600" y="4781550"/>
            <a:ext cx="1533525" cy="1466850"/>
          </a:xfrm>
          <a:prstGeom prst="rect">
            <a:avLst/>
          </a:prstGeom>
          <a:noFill/>
          <a:ln w="9525">
            <a:noFill/>
            <a:miter lim="800000"/>
            <a:headEnd/>
            <a:tailEnd/>
          </a:ln>
        </p:spPr>
      </p:pic>
    </p:spTree>
    <p:extLst>
      <p:ext uri="{BB962C8B-B14F-4D97-AF65-F5344CB8AC3E}">
        <p14:creationId xmlns:p14="http://schemas.microsoft.com/office/powerpoint/2010/main" val="169260104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2000" y="1066800"/>
            <a:ext cx="8229600" cy="4953000"/>
          </a:xfrm>
        </p:spPr>
        <p:txBody>
          <a:bodyPr>
            <a:noAutofit/>
          </a:bodyPr>
          <a:lstStyle/>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حالة ذهابه مع والدته في زيارة لإحدى صديقاتها فقد يخرب أو يكسر أشياء ثمينه، فتكتفي الأم بالإعتذار دون النظر في تقيم أسلوبها الخاطئ مع ابنها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ودون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إشعار الطفل بخطئه.</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حالة ذهابه معها للعمل تتركه يلعب بأدوات العمل دون توجيه لسلوكه الخاطئ أو قد تتمادى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وتقول للموظفة في العمل اتركيه يلعب .</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في المدرسة قد يضرب زملائه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ويقذف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الناس من النافذة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ويكون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تعليق الوالدين على ذلك بأنه ما زال طفل</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569480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2000" y="1066800"/>
            <a:ext cx="8229600" cy="4297363"/>
          </a:xfrm>
        </p:spPr>
        <p:txBody>
          <a:bodyPr>
            <a:noAutofit/>
          </a:bodyPr>
          <a:lstStyle/>
          <a:p>
            <a:pPr algn="just" rtl="1">
              <a:lnSpc>
                <a:spcPct val="150000"/>
              </a:lnSpc>
              <a:buFont typeface="Arial"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المنزل قد يقذف الماء أو العلب الفارغة أو الورق على الناس من النافذة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والأم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تضحك دون توجيه أو نهى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متناسين الوالدين أن فترة الطفولة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فترة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تعلم وتكوين الاتجاهات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الايجابية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السلبية عند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endPar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795840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944562"/>
          </a:xfrm>
        </p:spPr>
        <p:txBody>
          <a:bodyPr>
            <a:noAutofit/>
          </a:bodyPr>
          <a:lstStyle/>
          <a:p>
            <a:pPr algn="ct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الجوانب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السلبية على شخصية الطفل لهذا الإتجاه؟</a:t>
            </a:r>
            <a:endParaRPr lang="en-US"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066800"/>
            <a:ext cx="8229600" cy="5181600"/>
          </a:xfrm>
        </p:spPr>
        <p:txBody>
          <a:bodyPr>
            <a:normAutofit/>
          </a:bodyPr>
          <a:lstStyle/>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يكون الطفل شخصية قلقه مترددة تتخبط في سلوكها بلا قواعد أو حدود.</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يكون الطفل شخصية متسيبة تفتقد لقواعد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وضوابط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السلوك المتعارف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عليه.</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يكبر الطفل  لا يحافظ على مواعيده ولا يستطيع تحمل أي مسؤولية يعهد بها إليه،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وغالباً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يكون غير منضبط في سلوكه أو في عمله، بل يعتمد دائماً على الآخرين من ذوي المراكز من الأقارب أو المعارف (المحسوبية) للوصول إلى هدف أو مركز يريده.</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57928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200400" y="1143000"/>
            <a:ext cx="5486400" cy="5410200"/>
          </a:xfrm>
        </p:spPr>
        <p:txBody>
          <a:bodyPr>
            <a:noAutofit/>
          </a:bodyPr>
          <a:lstStyle/>
          <a:p>
            <a:pPr algn="just" rtl="1">
              <a:buNone/>
            </a:pPr>
            <a:r>
              <a:rPr lang="ar-SA" sz="2000" b="1" dirty="0" smtClean="0">
                <a:latin typeface="Arial Unicode MS" pitchFamily="34" charset="-128"/>
                <a:ea typeface="Arial Unicode MS" pitchFamily="34" charset="-128"/>
                <a:cs typeface="Arial Unicode MS" pitchFamily="34" charset="-128"/>
              </a:rPr>
              <a:t>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ناقشي دور المؤسسات الدينية في التنشئة الاجتماعية للطفل ؟ </a:t>
            </a:r>
          </a:p>
          <a:p>
            <a:pPr algn="just" rtl="1">
              <a:buNone/>
            </a:pPr>
            <a:endParaRPr lang="ar-SA" sz="2000" b="1" dirty="0" smtClean="0">
              <a:latin typeface="Arial Unicode MS" pitchFamily="34" charset="-128"/>
              <a:ea typeface="Arial Unicode MS" pitchFamily="34" charset="-128"/>
              <a:cs typeface="Arial Unicode MS" pitchFamily="34" charset="-128"/>
            </a:endParaRPr>
          </a:p>
          <a:p>
            <a:pPr marL="0" indent="0" algn="just" rtl="1">
              <a:buNone/>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 : تقوم دور العبادة بدور فعال في تربية الطفل وتشكيل شخصيته وتنشئته الإجتماعية، لما تتميز به من خصائص فريدة أهمها إحاطتها بهالة من التقديس، وثبات وإيجابية المعايير السلوكية التي تعلمها للأطفال والكبار، والإجماع على تدعيمها وتعزيزها و تقديسها.</a:t>
            </a:r>
            <a:endPar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صورة 7" descr="ramadanpq3.jpg"/>
          <p:cNvPicPr>
            <a:picLocks noChangeAspect="1"/>
          </p:cNvPicPr>
          <p:nvPr/>
        </p:nvPicPr>
        <p:blipFill>
          <a:blip r:embed="rId2" cstate="print">
            <a:lum bright="42000" contrast="6000"/>
          </a:blip>
          <a:stretch>
            <a:fillRect/>
          </a:stretch>
        </p:blipFill>
        <p:spPr>
          <a:xfrm>
            <a:off x="304800" y="1066800"/>
            <a:ext cx="2714643" cy="4214842"/>
          </a:xfrm>
          <a:prstGeom prst="rect">
            <a:avLst/>
          </a:prstGeom>
          <a:noFill/>
          <a:ln>
            <a:noFill/>
          </a:ln>
          <a:effectLst>
            <a:innerShdw blurRad="63500" dist="50800" dir="16200000">
              <a:prstClr val="black">
                <a:alpha val="50000"/>
              </a:prstClr>
            </a:innerShdw>
          </a:effectLst>
          <a:scene3d>
            <a:camera prst="orthographicFront"/>
            <a:lightRig rig="balanced" dir="t"/>
          </a:scene3d>
          <a:sp3d>
            <a:bevelT/>
          </a:sp3d>
        </p:spPr>
      </p:pic>
      <p:sp>
        <p:nvSpPr>
          <p:cNvPr id="9" name="مستطيل 8"/>
          <p:cNvSpPr/>
          <p:nvPr/>
        </p:nvSpPr>
        <p:spPr>
          <a:xfrm>
            <a:off x="914400" y="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المحاضرة</a:t>
            </a:r>
            <a:endParaRPr lang="ar-SA" sz="4800" dirty="0">
              <a:solidFill>
                <a:schemeClr val="bg1"/>
              </a:solidFill>
            </a:endParaRPr>
          </a:p>
        </p:txBody>
      </p:sp>
    </p:spTree>
    <p:extLst>
      <p:ext uri="{BB962C8B-B14F-4D97-AF65-F5344CB8AC3E}">
        <p14:creationId xmlns:p14="http://schemas.microsoft.com/office/powerpoint/2010/main" val="86491041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 calcmode="lin" valueType="num">
                                      <p:cBhvr additive="base">
                                        <p:cTn id="7" dur="500" fill="hold"/>
                                        <p:tgtEl>
                                          <p:spTgt spid="71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170">
                                            <p:txEl>
                                              <p:pRg st="2" end="2"/>
                                            </p:txEl>
                                          </p:spTgt>
                                        </p:tgtEl>
                                        <p:attrNameLst>
                                          <p:attrName>style.visibility</p:attrName>
                                        </p:attrNameLst>
                                      </p:cBhvr>
                                      <p:to>
                                        <p:strVal val="visible"/>
                                      </p:to>
                                    </p:set>
                                    <p:anim calcmode="lin" valueType="num">
                                      <p:cBhvr additive="base">
                                        <p:cTn id="13" dur="500" fill="hold"/>
                                        <p:tgtEl>
                                          <p:spTgt spid="717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17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1066800"/>
            <a:ext cx="7848600" cy="6324600"/>
          </a:xfrm>
        </p:spPr>
        <p:txBody>
          <a:bodyPr>
            <a:normAutofit/>
          </a:bodyPr>
          <a:lstStyle/>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تعليم الفرد والجماعة التعاليم الدينية السماوية التي تحكم السلوك بما يضمن سعادة الفرد و المجتمع.</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الدعوة إلى ترجمة التعاليم السماوية إلى سلوك عملي.</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إمداد الطفل بإطار سلوكي معياري راضٍ عنه، ويعمل في إطاره.</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إكساب الطفل قيماً واتجاهات ومعارف دينية واجتماعية وخلقية وثقافية متنوعة.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extLst>
      <p:ext uri="{BB962C8B-B14F-4D97-AF65-F5344CB8AC3E}">
        <p14:creationId xmlns:p14="http://schemas.microsoft.com/office/powerpoint/2010/main" val="4389695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1295400" y="1447800"/>
            <a:ext cx="7391400" cy="4953000"/>
          </a:xfrm>
        </p:spPr>
        <p:txBody>
          <a:bodyPr>
            <a:normAutofit fontScale="92500" lnSpcReduction="10000"/>
          </a:bodyPr>
          <a:lstStyle/>
          <a:p>
            <a:pPr algn="just">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الضمير لدى الطفل ( الفرد ) والجماعة.</a:t>
            </a:r>
          </a:p>
          <a:p>
            <a:pPr algn="just">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توحيد السلوك الاجتماعي والتقريب بين مختلف الطبقات الإجتماعية.</a:t>
            </a:r>
          </a:p>
          <a:p>
            <a:pPr algn="just">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هنا نتبين أهمية المؤسسات الدينية في التربية والتنشئة الإجتماعية، بإعتبارها مؤسسات تربوية إجتماعية لها دورها الديني والدنيوي المهم.</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extLst>
      <p:ext uri="{BB962C8B-B14F-4D97-AF65-F5344CB8AC3E}">
        <p14:creationId xmlns:p14="http://schemas.microsoft.com/office/powerpoint/2010/main" val="169116109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تمرير عمودي 1"/>
          <p:cNvSpPr/>
          <p:nvPr/>
        </p:nvSpPr>
        <p:spPr>
          <a:xfrm>
            <a:off x="1066800" y="990600"/>
            <a:ext cx="6934200" cy="4800600"/>
          </a:xfrm>
          <a:prstGeom prst="verticalScroll">
            <a:avLst/>
          </a:prstGeom>
          <a:solidFill>
            <a:schemeClr val="accent5"/>
          </a:solidFill>
          <a:ln w="57150">
            <a:solidFill>
              <a:srgbClr val="FF0000"/>
            </a:solidFill>
          </a:ln>
          <a:effectLst>
            <a:outerShdw blurRad="50800" dist="50800" dir="5400000" sx="120000" sy="120000" algn="ctr" rotWithShape="0">
              <a:srgbClr val="FFCCCC"/>
            </a:outerShdw>
          </a:effectLst>
        </p:spPr>
        <p:style>
          <a:lnRef idx="2">
            <a:schemeClr val="accent6"/>
          </a:lnRef>
          <a:fillRef idx="1">
            <a:schemeClr val="lt1"/>
          </a:fillRef>
          <a:effectRef idx="0">
            <a:schemeClr val="accent6"/>
          </a:effectRef>
          <a:fontRef idx="minor">
            <a:schemeClr val="dk1"/>
          </a:fontRef>
        </p:style>
        <p:txBody>
          <a:bodyPr rtlCol="1" anchor="ctr"/>
          <a:lstStyle/>
          <a:p>
            <a:pPr algn="ctr">
              <a:defRPr/>
            </a:pPr>
            <a:r>
              <a:rPr lang="ar-SA" sz="5400" b="1" dirty="0">
                <a:solidFill>
                  <a:srgbClr val="993300"/>
                </a:solidFill>
                <a:latin typeface="+mj-lt"/>
                <a:ea typeface="+mj-ea"/>
                <a:cs typeface="PT Bold Heading" pitchFamily="2" charset="-78"/>
              </a:rPr>
              <a:t>وآخر دعوانا أن الحم</a:t>
            </a:r>
            <a:r>
              <a:rPr lang="ar-EG" sz="5400" b="1" dirty="0">
                <a:solidFill>
                  <a:srgbClr val="993300"/>
                </a:solidFill>
                <a:latin typeface="+mj-lt"/>
                <a:ea typeface="+mj-ea"/>
                <a:cs typeface="PT Bold Heading" pitchFamily="2" charset="-78"/>
              </a:rPr>
              <a:t>ــ</a:t>
            </a:r>
            <a:r>
              <a:rPr lang="ar-SA" sz="5400" b="1" dirty="0">
                <a:solidFill>
                  <a:srgbClr val="993300"/>
                </a:solidFill>
                <a:latin typeface="+mj-lt"/>
                <a:ea typeface="+mj-ea"/>
                <a:cs typeface="PT Bold Heading" pitchFamily="2" charset="-78"/>
              </a:rPr>
              <a:t>د لله رب العالمين </a:t>
            </a:r>
          </a:p>
        </p:txBody>
      </p:sp>
    </p:spTree>
    <p:extLst>
      <p:ext uri="{BB962C8B-B14F-4D97-AF65-F5344CB8AC3E}">
        <p14:creationId xmlns:p14="http://schemas.microsoft.com/office/powerpoint/2010/main" val="15608643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p:txBody>
          <a:bodyPr/>
          <a:lstStyle/>
          <a:p>
            <a:pPr>
              <a:defRPr/>
            </a:pPr>
            <a:fld id="{4D22A2AD-097D-421C-B420-1D6E09B44DE7}" type="slidenum">
              <a:rPr lang="ar-SA"/>
              <a:pPr>
                <a:defRPr/>
              </a:pPr>
              <a:t>111</a:t>
            </a:fld>
            <a:endParaRPr lang="en-US"/>
          </a:p>
        </p:txBody>
      </p:sp>
      <p:sp>
        <p:nvSpPr>
          <p:cNvPr id="27651" name="WordArt 5"/>
          <p:cNvSpPr>
            <a:spLocks noChangeArrowheads="1" noChangeShapeType="1" noTextEdit="1"/>
          </p:cNvSpPr>
          <p:nvPr/>
        </p:nvSpPr>
        <p:spPr bwMode="auto">
          <a:xfrm>
            <a:off x="357158" y="714356"/>
            <a:ext cx="8001056" cy="3392510"/>
          </a:xfrm>
          <a:prstGeom prst="rect">
            <a:avLst/>
          </a:prstGeom>
          <a:blipFill>
            <a:blip r:embed="rId2"/>
            <a:stretch>
              <a:fillRect/>
            </a:stretch>
          </a:blipFill>
        </p:spPr>
        <p:txBody>
          <a:bodyPr wrap="none" fromWordArt="1">
            <a:prstTxWarp prst="textPlain">
              <a:avLst>
                <a:gd name="adj" fmla="val 50000"/>
              </a:avLst>
            </a:prstTxWarp>
          </a:bodyPr>
          <a:lstStyle/>
          <a:p>
            <a:pPr algn="ctr" rtl="1"/>
            <a:r>
              <a:rPr lang="ar-SA" sz="3600" b="1" i="1" kern="1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a:cs typeface="Arial"/>
              </a:rPr>
              <a:t>شكــــرًا   لجميع   الحضور</a:t>
            </a:r>
            <a:endParaRPr lang="ar-SA" sz="3600" b="1" i="1" kern="1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a:cs typeface="Arial"/>
            </a:endParaRPr>
          </a:p>
        </p:txBody>
      </p:sp>
      <p:sp>
        <p:nvSpPr>
          <p:cNvPr id="4" name="مربع نص 3"/>
          <p:cNvSpPr txBox="1"/>
          <p:nvPr/>
        </p:nvSpPr>
        <p:spPr>
          <a:xfrm>
            <a:off x="1928794" y="4786322"/>
            <a:ext cx="3429024" cy="1323439"/>
          </a:xfrm>
          <a:prstGeom prst="rect">
            <a:avLst/>
          </a:prstGeom>
          <a:noFill/>
          <a:ln w="38100">
            <a:solidFill>
              <a:schemeClr val="tx1"/>
            </a:solidFill>
          </a:ln>
        </p:spPr>
        <p:txBody>
          <a:bodyPr wrap="square" rtlCol="1">
            <a:spAutoFit/>
          </a:bodyPr>
          <a:lstStyle/>
          <a:p>
            <a:pPr algn="ctr"/>
            <a:r>
              <a:rPr lang="ar-SA" sz="4000" b="1" dirty="0" smtClean="0"/>
              <a:t>مع تحياتي</a:t>
            </a:r>
          </a:p>
          <a:p>
            <a:pPr algn="ct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a:t>
            </a:r>
            <a:r>
              <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000" b="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a:t>
            </a:r>
            <a:endParaRPr lang="ar-SA"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5311</TotalTime>
  <Words>5413</Words>
  <Application>Microsoft Office PowerPoint</Application>
  <PresentationFormat>عرض على الشاشة (3:4)‏</PresentationFormat>
  <Paragraphs>459</Paragraphs>
  <Slides>111</Slides>
  <Notes>59</Notes>
  <HiddenSlides>1</HiddenSlides>
  <MMClips>0</MMClips>
  <ScaleCrop>false</ScaleCrop>
  <HeadingPairs>
    <vt:vector size="4" baseType="variant">
      <vt:variant>
        <vt:lpstr>نسق</vt:lpstr>
      </vt:variant>
      <vt:variant>
        <vt:i4>1</vt:i4>
      </vt:variant>
      <vt:variant>
        <vt:lpstr>عناوين الشرائح</vt:lpstr>
      </vt:variant>
      <vt:variant>
        <vt:i4>111</vt:i4>
      </vt:variant>
    </vt:vector>
  </HeadingPairs>
  <TitlesOfParts>
    <vt:vector size="112" baseType="lpstr">
      <vt:lpstr>رحلة</vt:lpstr>
      <vt:lpstr>عرض تقديمي في PowerPoint</vt:lpstr>
      <vt:lpstr>عرض تقديمي في PowerPoint</vt:lpstr>
      <vt:lpstr>عرض تقديمي في PowerPoint</vt:lpstr>
      <vt:lpstr>عرض تقديمي في PowerPoint</vt:lpstr>
      <vt:lpstr>جماعة الرفاق  أو الأقران</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س/ ما أثر جماعة الرفاق في التنشئة الإجتماعية للطفل؟</vt:lpstr>
      <vt:lpstr>عرض تقديمي في PowerPoint</vt:lpstr>
      <vt:lpstr>عرض تقديمي في PowerPoint</vt:lpstr>
      <vt:lpstr>وسائل الإعلام </vt:lpstr>
      <vt:lpstr>وسائل الإعلام </vt:lpstr>
      <vt:lpstr>عرض تقديمي في PowerPoint</vt:lpstr>
      <vt:lpstr>عرض تقديمي في PowerPoint</vt:lpstr>
      <vt:lpstr>عرض تقديمي في PowerPoint</vt:lpstr>
      <vt:lpstr>عرض تقديمي في PowerPoint</vt:lpstr>
      <vt:lpstr>1. التلفزيون  س/ ما أهمية التلفزيون للأطفال؟   س/ هل يختلف الأطفال في المراحل العمرية من حيث الوقت في مشاهدة التلفزيون؟    س/ ما الآثار الإيجابية والسلبية  من مشاهدة التلفزيون على الأطفال؟ </vt:lpstr>
      <vt:lpstr>عرض تقديمي في PowerPoint</vt:lpstr>
      <vt:lpstr>عرض تقديمي في PowerPoint</vt:lpstr>
      <vt:lpstr>الآثار الإيجابية للتلفزيون:</vt:lpstr>
      <vt:lpstr>الآثار الإيجابية للتلفزيون:</vt:lpstr>
      <vt:lpstr>الآثار السلبية للتلفزيون:</vt:lpstr>
      <vt:lpstr>الآثار السلبية للتلفزيون:</vt:lpstr>
      <vt:lpstr>2-الإذاعة</vt:lpstr>
      <vt:lpstr>عرض تقديمي في PowerPoint</vt:lpstr>
      <vt:lpstr>من أهم آثار الإذاعة على التنشئة الإجتماعية للطفل:</vt:lpstr>
      <vt:lpstr>من أهم آثار الإذاعة على التنشئة الإجتماعية للطفل:</vt:lpstr>
      <vt:lpstr>3. الصحافة</vt:lpstr>
      <vt:lpstr>عرض تقديمي في PowerPoint</vt:lpstr>
      <vt:lpstr>عرض تقديمي في PowerPoint</vt:lpstr>
      <vt:lpstr>عرض تقديمي في PowerPoint</vt:lpstr>
      <vt:lpstr>عرض تقديمي في PowerPoint</vt:lpstr>
      <vt:lpstr>4. مصادر المعلومات المطبوعة (المطبوعات)</vt:lpstr>
      <vt:lpstr>4. مصادر المعلومات المطبوعة</vt:lpstr>
      <vt:lpstr>عرض تقديمي في PowerPoint</vt:lpstr>
      <vt:lpstr>عرض تقديمي في PowerPoint</vt:lpstr>
      <vt:lpstr>عرض تقديمي في PowerPoint</vt:lpstr>
      <vt:lpstr>المؤسسات الرياضية</vt:lpstr>
      <vt:lpstr>عرض تقديمي في PowerPoint</vt:lpstr>
      <vt:lpstr>عرض تقديمي في PowerPoint</vt:lpstr>
      <vt:lpstr>عرض تقديمي في PowerPoint</vt:lpstr>
      <vt:lpstr>عرض تقديمي في PowerPoint</vt:lpstr>
      <vt:lpstr>س/ ما هو دور المؤسسات الرياضية في التنشئة الإجتماعية؟</vt:lpstr>
      <vt:lpstr>إكتشاف الميول وتنميتها:</vt:lpstr>
      <vt:lpstr>تنمية المهارات المختلفة للأعضاء:</vt:lpstr>
      <vt:lpstr>تكوين الاتجاهات والقيم السليمة</vt:lpstr>
      <vt:lpstr>تربية الصفات الأخلاقية الحميدة</vt:lpstr>
      <vt:lpstr>تنمية الشعور بالانتماء </vt:lpstr>
      <vt:lpstr>المؤسسات  الدينية</vt:lpstr>
      <vt:lpstr>عرض تقديمي في PowerPoint</vt:lpstr>
      <vt:lpstr>عرض تقديمي في PowerPoint</vt:lpstr>
      <vt:lpstr>عرض تقديمي في PowerPoint</vt:lpstr>
      <vt:lpstr>ثانياً: الاتجاهات الوالدية وأثرها  على حياة الطفل</vt:lpstr>
      <vt:lpstr>عرض تقديمي في PowerPoint</vt:lpstr>
      <vt:lpstr>مقدمة عن الاتجاهات الوالدية  </vt:lpstr>
      <vt:lpstr>عرض تقديمي في PowerPoint</vt:lpstr>
      <vt:lpstr>1- اتجاه التسلط </vt:lpstr>
      <vt:lpstr>- ما المقصود باتجاه التسلط ؟  - ما الجوانب السلبية على شخصية الطفل اتجاه التسلط ؟  - ما أسباب لجوء الوالدين إلى استخدام أسلوب التسلط ؟  - هل هناك آثار لاتجاه التسلط على الصحة النفسية للطفل؟  - ما أسلوب الأب والأم في التسلط ؟  </vt:lpstr>
      <vt:lpstr>عرض تقديمي في PowerPoint</vt:lpstr>
      <vt:lpstr>عرض تقديمي في PowerPoint</vt:lpstr>
      <vt:lpstr>عرض تقديمي في PowerPoint</vt:lpstr>
      <vt:lpstr>عرض تقديمي في PowerPoint</vt:lpstr>
      <vt:lpstr>من الجوانب السلبية على شخصية الطفل لهذا الإتجاه:</vt:lpstr>
      <vt:lpstr>ما أسباب لجوء الآباء إلى هذا الأسلوب؟</vt:lpstr>
      <vt:lpstr>آثار هذا الإتجاه على الصحة النفسية للطفل ، أو  ما نمط الشخصية المتسلطة ؟ </vt:lpstr>
      <vt:lpstr>آثار هذا الإتجاه على الصحة النفسية للطفل ، أو  ما نمط الشخصية المتسلطة ؟ </vt:lpstr>
      <vt:lpstr>عرض تقديمي في PowerPoint</vt:lpstr>
      <vt:lpstr>2- اتجاه الحماية الزائدة</vt:lpstr>
      <vt:lpstr>- ما المقصود بالحماية الزائدة ؟  - كيف تكون الحماية الزائدة من الوالدين اتجاه الطفل ؟  - اذكر نماذج من الحماية للطفل ينجزها الوالدين نيابة عنه ؟  - متى تستخدم الأسرة أسلوب الحماية الزائدة ؟ - ما نمط شخصية الطفل الذي تعرض للحماية الزائدة ؟   </vt:lpstr>
      <vt:lpstr>عرض تقديمي في PowerPoint</vt:lpstr>
      <vt:lpstr>عرض تقديمي في PowerPoint</vt:lpstr>
      <vt:lpstr>عرض تقديمي في PowerPoint</vt:lpstr>
      <vt:lpstr>متى تستخدم الأسرة هذا الأسلوب من الاتجاهات ؟ </vt:lpstr>
      <vt:lpstr>ما الأساليب التي يتخذها الوالدان نحو فرط الحماية على الطفل ؟ </vt:lpstr>
      <vt:lpstr>ما الأساليب التي يتخذها الوالدان نحو فرط الحماية على الطفل ؟ </vt:lpstr>
      <vt:lpstr>عرض تقديمي في PowerPoint</vt:lpstr>
      <vt:lpstr>عرض تقديمي في PowerPoint</vt:lpstr>
      <vt:lpstr>قد يتداخل هذا الإتجاه أحياناً مع إتجاه التسلط:</vt:lpstr>
      <vt:lpstr>3- اتجاه الإهمال </vt:lpstr>
      <vt:lpstr>عرض تقديمي في PowerPoint</vt:lpstr>
      <vt:lpstr>عرض تقديمي في PowerPoint</vt:lpstr>
      <vt:lpstr>ما سبب اتجاه الإهمال  عند الأسرة ؟</vt:lpstr>
      <vt:lpstr>وتتمثل صورة اللامبالاة في  : </vt:lpstr>
      <vt:lpstr>  وتتمثل صورة الإهمال في :</vt:lpstr>
      <vt:lpstr>  وتتمثل صورة الإهمال في :</vt:lpstr>
      <vt:lpstr>   ما الآثار السلبية المترتبة  على الإهمال المتكرر ويؤثر على الطفل ؟</vt:lpstr>
      <vt:lpstr>عرض تقديمي في PowerPoint</vt:lpstr>
      <vt:lpstr>4- اتجاه التدليل</vt:lpstr>
      <vt:lpstr>عرض تقديمي في PowerPoint</vt:lpstr>
      <vt:lpstr>عرض تقديمي في PowerPoint</vt:lpstr>
      <vt:lpstr>ما أسباب اتجاه التدليل عند الأسرة ؟</vt:lpstr>
      <vt:lpstr>عرض تقديمي في PowerPoint</vt:lpstr>
      <vt:lpstr>عرض تقديمي في PowerPoint</vt:lpstr>
      <vt:lpstr>ما الجوانب السلبية على شخصية الطفل لهذا الإتجاه؟</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UnLike^</dc:creator>
  <cp:lastModifiedBy>mona taha mahrous</cp:lastModifiedBy>
  <cp:revision>475</cp:revision>
  <dcterms:created xsi:type="dcterms:W3CDTF">2011-11-21T17:21:54Z</dcterms:created>
  <dcterms:modified xsi:type="dcterms:W3CDTF">2016-02-16T06:11:21Z</dcterms:modified>
</cp:coreProperties>
</file>