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05"/>
  </p:handoutMasterIdLst>
  <p:sldIdLst>
    <p:sldId id="336" r:id="rId2"/>
    <p:sldId id="256" r:id="rId3"/>
    <p:sldId id="307" r:id="rId4"/>
    <p:sldId id="329" r:id="rId5"/>
    <p:sldId id="258" r:id="rId6"/>
    <p:sldId id="330" r:id="rId7"/>
    <p:sldId id="337" r:id="rId8"/>
    <p:sldId id="260" r:id="rId9"/>
    <p:sldId id="338" r:id="rId10"/>
    <p:sldId id="261" r:id="rId11"/>
    <p:sldId id="339" r:id="rId12"/>
    <p:sldId id="340" r:id="rId13"/>
    <p:sldId id="262" r:id="rId14"/>
    <p:sldId id="341" r:id="rId15"/>
    <p:sldId id="343" r:id="rId16"/>
    <p:sldId id="342" r:id="rId17"/>
    <p:sldId id="344" r:id="rId18"/>
    <p:sldId id="264" r:id="rId19"/>
    <p:sldId id="345" r:id="rId20"/>
    <p:sldId id="265" r:id="rId21"/>
    <p:sldId id="266" r:id="rId22"/>
    <p:sldId id="346" r:id="rId23"/>
    <p:sldId id="347" r:id="rId24"/>
    <p:sldId id="267" r:id="rId25"/>
    <p:sldId id="349" r:id="rId26"/>
    <p:sldId id="297" r:id="rId27"/>
    <p:sldId id="350" r:id="rId28"/>
    <p:sldId id="268" r:id="rId29"/>
    <p:sldId id="351" r:id="rId30"/>
    <p:sldId id="269" r:id="rId31"/>
    <p:sldId id="352" r:id="rId32"/>
    <p:sldId id="353" r:id="rId33"/>
    <p:sldId id="270" r:id="rId34"/>
    <p:sldId id="271" r:id="rId35"/>
    <p:sldId id="354" r:id="rId36"/>
    <p:sldId id="272" r:id="rId37"/>
    <p:sldId id="356" r:id="rId38"/>
    <p:sldId id="357" r:id="rId39"/>
    <p:sldId id="298" r:id="rId40"/>
    <p:sldId id="358" r:id="rId41"/>
    <p:sldId id="296" r:id="rId42"/>
    <p:sldId id="359" r:id="rId43"/>
    <p:sldId id="299" r:id="rId44"/>
    <p:sldId id="300" r:id="rId45"/>
    <p:sldId id="360" r:id="rId46"/>
    <p:sldId id="274" r:id="rId47"/>
    <p:sldId id="301" r:id="rId48"/>
    <p:sldId id="361" r:id="rId49"/>
    <p:sldId id="362" r:id="rId50"/>
    <p:sldId id="275" r:id="rId51"/>
    <p:sldId id="363" r:id="rId52"/>
    <p:sldId id="276" r:id="rId53"/>
    <p:sldId id="364" r:id="rId54"/>
    <p:sldId id="365" r:id="rId55"/>
    <p:sldId id="277" r:id="rId56"/>
    <p:sldId id="366" r:id="rId57"/>
    <p:sldId id="278" r:id="rId58"/>
    <p:sldId id="367" r:id="rId59"/>
    <p:sldId id="279" r:id="rId60"/>
    <p:sldId id="303" r:id="rId61"/>
    <p:sldId id="280" r:id="rId62"/>
    <p:sldId id="368" r:id="rId63"/>
    <p:sldId id="281" r:id="rId64"/>
    <p:sldId id="370" r:id="rId65"/>
    <p:sldId id="369" r:id="rId66"/>
    <p:sldId id="308" r:id="rId67"/>
    <p:sldId id="309" r:id="rId68"/>
    <p:sldId id="371" r:id="rId69"/>
    <p:sldId id="310" r:id="rId70"/>
    <p:sldId id="311" r:id="rId71"/>
    <p:sldId id="372" r:id="rId72"/>
    <p:sldId id="312" r:id="rId73"/>
    <p:sldId id="313" r:id="rId74"/>
    <p:sldId id="373" r:id="rId75"/>
    <p:sldId id="314" r:id="rId76"/>
    <p:sldId id="315" r:id="rId77"/>
    <p:sldId id="374" r:id="rId78"/>
    <p:sldId id="316" r:id="rId79"/>
    <p:sldId id="375" r:id="rId80"/>
    <p:sldId id="317" r:id="rId81"/>
    <p:sldId id="376" r:id="rId82"/>
    <p:sldId id="318" r:id="rId83"/>
    <p:sldId id="319" r:id="rId84"/>
    <p:sldId id="320" r:id="rId85"/>
    <p:sldId id="377" r:id="rId86"/>
    <p:sldId id="321" r:id="rId87"/>
    <p:sldId id="378" r:id="rId88"/>
    <p:sldId id="322" r:id="rId89"/>
    <p:sldId id="323" r:id="rId90"/>
    <p:sldId id="379" r:id="rId91"/>
    <p:sldId id="324" r:id="rId92"/>
    <p:sldId id="325" r:id="rId93"/>
    <p:sldId id="326" r:id="rId94"/>
    <p:sldId id="327" r:id="rId95"/>
    <p:sldId id="331" r:id="rId96"/>
    <p:sldId id="332" r:id="rId97"/>
    <p:sldId id="380" r:id="rId98"/>
    <p:sldId id="381" r:id="rId99"/>
    <p:sldId id="382" r:id="rId100"/>
    <p:sldId id="334" r:id="rId101"/>
    <p:sldId id="383" r:id="rId102"/>
    <p:sldId id="335" r:id="rId103"/>
    <p:sldId id="385" r:id="rId104"/>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00" autoAdjust="0"/>
    <p:restoredTop sz="99467" autoAdjust="0"/>
  </p:normalViewPr>
  <p:slideViewPr>
    <p:cSldViewPr>
      <p:cViewPr varScale="1">
        <p:scale>
          <a:sx n="70" d="100"/>
          <a:sy n="70" d="100"/>
        </p:scale>
        <p:origin x="-1530"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74" y="0"/>
            <a:ext cx="2945659" cy="496411"/>
          </a:xfrm>
          <a:prstGeom prst="rect">
            <a:avLst/>
          </a:prstGeom>
        </p:spPr>
        <p:txBody>
          <a:bodyPr vert="horz" lIns="91440" tIns="45720" rIns="91440" bIns="45720" rtlCol="1"/>
          <a:lstStyle>
            <a:lvl1pPr algn="l">
              <a:defRPr sz="1200"/>
            </a:lvl1pPr>
          </a:lstStyle>
          <a:p>
            <a:fld id="{E382341B-524A-4967-83BC-CBA1B45298E0}" type="datetimeFigureOut">
              <a:rPr lang="ar-SA" smtClean="0"/>
              <a:pPr/>
              <a:t>07/05/35</a:t>
            </a:fld>
            <a:endParaRPr lang="ar-SA"/>
          </a:p>
        </p:txBody>
      </p:sp>
      <p:sp>
        <p:nvSpPr>
          <p:cNvPr id="4" name="عنصر نائب للتذييل 3"/>
          <p:cNvSpPr>
            <a:spLocks noGrp="1"/>
          </p:cNvSpPr>
          <p:nvPr>
            <p:ph type="ftr" sz="quarter" idx="2"/>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74" y="9430091"/>
            <a:ext cx="2945659" cy="496411"/>
          </a:xfrm>
          <a:prstGeom prst="rect">
            <a:avLst/>
          </a:prstGeom>
        </p:spPr>
        <p:txBody>
          <a:bodyPr vert="horz" lIns="91440" tIns="45720" rIns="91440" bIns="45720" rtlCol="1" anchor="b"/>
          <a:lstStyle>
            <a:lvl1pPr algn="l">
              <a:defRPr sz="1200"/>
            </a:lvl1pPr>
          </a:lstStyle>
          <a:p>
            <a:fld id="{6C0FBBBB-4539-409C-8FC0-8F08DBEAB00D}" type="slidenum">
              <a:rPr lang="ar-SA" smtClean="0"/>
              <a:pPr/>
              <a:t>‹#›</a:t>
            </a:fld>
            <a:endParaRPr lang="ar-SA"/>
          </a:p>
        </p:txBody>
      </p:sp>
    </p:spTree>
    <p:extLst>
      <p:ext uri="{BB962C8B-B14F-4D97-AF65-F5344CB8AC3E}">
        <p14:creationId xmlns:p14="http://schemas.microsoft.com/office/powerpoint/2010/main" val="194348396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8C0F33-C357-464A-9915-6C6BD099ABDD}"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8C0F33-C357-464A-9915-6C6BD099ABDD}"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8C0F33-C357-464A-9915-6C6BD099ABDD}"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8C0F33-C357-464A-9915-6C6BD099ABDD}" type="datetimeFigureOut">
              <a:rPr lang="en-US" smtClean="0"/>
              <a:pPr/>
              <a:t>3/8/2014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8C0F33-C357-464A-9915-6C6BD099ABDD}" type="datetimeFigureOut">
              <a:rPr lang="en-US" smtClean="0"/>
              <a:pPr/>
              <a:t>3/8/2014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8C0F33-C357-464A-9915-6C6BD099ABDD}" type="datetimeFigureOut">
              <a:rPr lang="en-US" smtClean="0"/>
              <a:pPr/>
              <a:t>3/8/2014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C0F33-C357-464A-9915-6C6BD099ABDD}" type="datetimeFigureOut">
              <a:rPr lang="en-US" smtClean="0"/>
              <a:pPr/>
              <a:t>3/8/2014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8C0F33-C357-464A-9915-6C6BD099ABDD}" type="datetimeFigureOut">
              <a:rPr lang="en-US" smtClean="0"/>
              <a:pPr/>
              <a:t>3/8/2014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8C0F33-C357-464A-9915-6C6BD099ABDD}" type="datetimeFigureOut">
              <a:rPr lang="en-US" smtClean="0"/>
              <a:pPr/>
              <a:t>3/8/2014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8C0F33-C357-464A-9915-6C6BD099ABDD}"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8C0F33-C357-464A-9915-6C6BD099ABDD}"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9A948-5135-4897-81BF-AE80BCD1AB9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8C0F33-C357-464A-9915-6C6BD099ABDD}" type="datetimeFigureOut">
              <a:rPr lang="en-US" smtClean="0"/>
              <a:pPr/>
              <a:t>3/8/2014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9A948-5135-4897-81BF-AE80BCD1AB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sa/imgres?q=%D8%A3%D9%85+%D8%AA%D8%AD%D8%B6%D9%86+%D8%A8%D9%86%D8%AA%D9%87%D8%A7&amp;hl=ar&amp;safe=active&amp;biw=1024&amp;bih=543&amp;gbv=2&amp;tbm=isch&amp;tbnid=iYS6d5DQY6vBiM:&amp;imgrefurl=http://www.al-eman.com/recommendation/view.htm?id=2086&amp;docid=dicuCFZvC3kEOM&amp;imgurl=http://www.al-eman.com/aleman/others/recommendation-image/2086.jpg&amp;w=354&amp;h=295&amp;ei=PiA9T8XZGoPV4QT7xKGiCA&amp;zoom=1&amp;iact=hc&amp;vpx=632&amp;vpy=2&amp;dur=1031&amp;hovh=205&amp;hovw=246&amp;tx=265&amp;ty=98&amp;sig=114626605259583407119&amp;page=2&amp;tbnh=150&amp;tbnw=180&amp;start=8&amp;ndsp=12&amp;ved=0CIgBEK0DMBA" TargetMode="Externa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324600" y="6183868"/>
            <a:ext cx="2286000" cy="369332"/>
          </a:xfrm>
          <a:prstGeom prst="rect">
            <a:avLst/>
          </a:prstGeom>
          <a:solidFill>
            <a:schemeClr val="bg1"/>
          </a:solidFill>
        </p:spPr>
        <p:txBody>
          <a:bodyPr wrap="square" rtlCol="1">
            <a:spAutoFit/>
          </a:bodyPr>
          <a:lstStyle/>
          <a:p>
            <a:endParaRPr lang="ar-SA" dirty="0"/>
          </a:p>
        </p:txBody>
      </p:sp>
      <p:sp>
        <p:nvSpPr>
          <p:cNvPr id="4" name="مربع نص 3"/>
          <p:cNvSpPr txBox="1"/>
          <p:nvPr/>
        </p:nvSpPr>
        <p:spPr>
          <a:xfrm>
            <a:off x="581167" y="990600"/>
            <a:ext cx="8001000" cy="4801314"/>
          </a:xfrm>
          <a:prstGeom prst="rect">
            <a:avLst/>
          </a:prstGeom>
          <a:blipFill>
            <a:blip r:embed="rId2"/>
            <a:stretch>
              <a:fillRect/>
            </a:stretch>
          </a:blipFill>
        </p:spPr>
        <p:txBody>
          <a:bodyPr wrap="square" rtlCol="1">
            <a:spAutoFit/>
          </a:bodyPr>
          <a:lstStyle/>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a:p>
        </p:txBody>
      </p:sp>
    </p:spTree>
    <p:extLst>
      <p:ext uri="{BB962C8B-B14F-4D97-AF65-F5344CB8AC3E}">
        <p14:creationId xmlns:p14="http://schemas.microsoft.com/office/powerpoint/2010/main" val="40555693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p:cNvSpPr txBox="1">
            <a:spLocks/>
          </p:cNvSpPr>
          <p:nvPr/>
        </p:nvSpPr>
        <p:spPr>
          <a:xfrm>
            <a:off x="5410200" y="5486400"/>
            <a:ext cx="3429000" cy="1232520"/>
          </a:xfrm>
          <a:prstGeom prst="rect">
            <a:avLst/>
          </a:prstGeom>
        </p:spPr>
        <p:txBody>
          <a:bodyPr vert="horz" lIns="91440" tIns="45720" rIns="91440" bIns="45720" rtlCol="0">
            <a:noAutofit/>
          </a:bodyPr>
          <a:lstStyle/>
          <a:p>
            <a:pPr lvl="0">
              <a:spcBef>
                <a:spcPct val="20000"/>
              </a:spcBef>
            </a:pPr>
            <a:endParaRPr lang="en-US" sz="2400" b="1" dirty="0" smtClean="0">
              <a:effectLst>
                <a:outerShdw blurRad="38100" dist="38100" dir="2700000" algn="tl">
                  <a:srgbClr val="000000">
                    <a:alpha val="43137"/>
                  </a:srgbClr>
                </a:outerShdw>
              </a:effectLst>
              <a:latin typeface="+mj-lt"/>
              <a:ea typeface="ヒラギノ角ゴ Pro W3" pitchFamily="-112" charset="-128"/>
              <a:cs typeface="Tahoma" pitchFamily="34" charset="0"/>
            </a:endParaRPr>
          </a:p>
        </p:txBody>
      </p:sp>
      <p:sp>
        <p:nvSpPr>
          <p:cNvPr id="12" name="Title 1"/>
          <p:cNvSpPr txBox="1">
            <a:spLocks/>
          </p:cNvSpPr>
          <p:nvPr/>
        </p:nvSpPr>
        <p:spPr>
          <a:xfrm>
            <a:off x="914400" y="609600"/>
            <a:ext cx="7239000" cy="2819400"/>
          </a:xfrm>
          <a:prstGeom prst="rect">
            <a:avLst/>
          </a:prstGeom>
          <a:solidFill>
            <a:schemeClr val="bg1">
              <a:lumMod val="95000"/>
            </a:schemeClr>
          </a:solidFill>
        </p:spPr>
        <p:txBody>
          <a:bodyPr vert="horz" lIns="91440" tIns="45720" rIns="91440" bIns="45720" rtlCol="0" anchor="ctr">
            <a:noAutofit/>
          </a:bodyPr>
          <a:lstStyle/>
          <a:p>
            <a:pPr marR="0" lvl="0" algn="ctr" rtl="1" fontAlgn="auto">
              <a:lnSpc>
                <a:spcPct val="90000"/>
              </a:lnSpc>
              <a:spcBef>
                <a:spcPct val="50000"/>
              </a:spcBef>
              <a:spcAft>
                <a:spcPts val="0"/>
              </a:spcAft>
              <a:buClrTx/>
              <a:buSzTx/>
              <a:tabLst/>
              <a:defRPr/>
            </a:pPr>
            <a:r>
              <a:rPr lang="ar-SA" sz="5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 </a:t>
            </a:r>
            <a:r>
              <a:rPr lang="ar-SA" sz="5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الخامسة من </a:t>
            </a:r>
            <a:r>
              <a:rPr lang="ar-SA" sz="5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مقرر التنشئة الاجتماعية بعنوان </a:t>
            </a:r>
          </a:p>
          <a:p>
            <a:pPr marR="0" lvl="0" algn="ctr" rtl="1" fontAlgn="auto">
              <a:lnSpc>
                <a:spcPct val="90000"/>
              </a:lnSpc>
              <a:spcBef>
                <a:spcPct val="50000"/>
              </a:spcBef>
              <a:spcAft>
                <a:spcPts val="0"/>
              </a:spcAft>
              <a:buClrTx/>
              <a:buSzTx/>
              <a:tabLst/>
              <a:defRPr/>
            </a:pPr>
            <a:r>
              <a:rPr lang="ar-SA" sz="5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حاجات النمو الانفعالي </a:t>
            </a:r>
            <a:r>
              <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الاجتماعي</a:t>
            </a:r>
            <a:endParaRPr lang="x-none"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15" name="rg_hi" descr="http://t2.gstatic.com/images?q=tbn:ANd9GcSTTjPKZkLZ-p5KQYSjTXLaCoI9pdmijeUoAizDE02LiDfDRzp7">
            <a:hlinkClick r:id="rId2"/>
          </p:cNvPr>
          <p:cNvPicPr/>
          <p:nvPr/>
        </p:nvPicPr>
        <p:blipFill>
          <a:blip r:embed="rId3" cstate="print"/>
          <a:srcRect/>
          <a:stretch>
            <a:fillRect/>
          </a:stretch>
        </p:blipFill>
        <p:spPr bwMode="auto">
          <a:xfrm>
            <a:off x="152400" y="4191000"/>
            <a:ext cx="2743200" cy="228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2" descr="http://t0.gstatic.com/images?q=tbn:ANd9GcSwYSw7h1ThenOGSoDC4unLJKLypEiZhg7p8bhMPzz8i1Lbngxw"/>
          <p:cNvPicPr>
            <a:picLocks noChangeAspect="1" noChangeArrowheads="1"/>
          </p:cNvPicPr>
          <p:nvPr/>
        </p:nvPicPr>
        <p:blipFill>
          <a:blip r:embed="rId4" cstate="print"/>
          <a:srcRect/>
          <a:stretch>
            <a:fillRect/>
          </a:stretch>
        </p:blipFill>
        <p:spPr bwMode="auto">
          <a:xfrm>
            <a:off x="5649036" y="4495800"/>
            <a:ext cx="3505200" cy="2362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صورة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0" y="3962400"/>
            <a:ext cx="2590800" cy="27565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04800" y="0"/>
            <a:ext cx="7913712" cy="1143000"/>
          </a:xfrm>
          <a:prstGeom prst="rect">
            <a:avLst/>
          </a:prstGeom>
          <a:solidFill>
            <a:schemeClr val="bg1">
              <a:lumMod val="8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2" name="Title 1"/>
          <p:cNvSpPr>
            <a:spLocks noGrp="1"/>
          </p:cNvSpPr>
          <p:nvPr>
            <p:ph type="title"/>
          </p:nvPr>
        </p:nvSpPr>
        <p:spPr>
          <a:xfrm>
            <a:off x="457200" y="152400"/>
            <a:ext cx="7620000" cy="1143000"/>
          </a:xfrm>
        </p:spPr>
        <p:txBody>
          <a:bodyPr>
            <a:normAutofit/>
          </a:bodyPr>
          <a:lstStyle/>
          <a:p>
            <a:pPr rtl="1"/>
            <a:r>
              <a:rPr lang="ar-SA" sz="6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المحاضرة</a:t>
            </a:r>
            <a:endParaRPr lang="x-none" sz="6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96888" y="1600200"/>
            <a:ext cx="7913712" cy="4953000"/>
          </a:xfrm>
          <a:solidFill>
            <a:schemeClr val="bg1"/>
          </a:solidFill>
        </p:spPr>
        <p:txBody>
          <a:bodyPr>
            <a:noAutofit/>
          </a:bodyPr>
          <a:lstStyle/>
          <a:p>
            <a:pPr marL="0" indent="0" algn="just" rtl="1">
              <a:lnSpc>
                <a:spcPct val="90000"/>
              </a:lnSpc>
              <a:spcBef>
                <a:spcPct val="50000"/>
              </a:spcBef>
              <a:buClr>
                <a:schemeClr val="bg1"/>
              </a:buClr>
              <a:buNone/>
            </a:pPr>
            <a:r>
              <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نتناول في هذه </a:t>
            </a: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 بعض الحاجات </a:t>
            </a:r>
            <a:r>
              <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الإجتماعية التالية</a:t>
            </a: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90000"/>
              </a:lnSpc>
              <a:spcBef>
                <a:spcPct val="50000"/>
              </a:spcBef>
            </a:pPr>
            <a:r>
              <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للحب و الحنان و الأمان.</a:t>
            </a:r>
          </a:p>
          <a:p>
            <a:pPr algn="just" rtl="1">
              <a:lnSpc>
                <a:spcPct val="90000"/>
              </a:lnSpc>
              <a:spcBef>
                <a:spcPct val="50000"/>
              </a:spcBef>
            </a:pPr>
            <a:r>
              <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90000"/>
              </a:lnSpc>
              <a:spcBef>
                <a:spcPct val="50000"/>
              </a:spcBef>
            </a:pPr>
            <a:r>
              <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 .</a:t>
            </a: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4170528"/>
            <a:ext cx="2400300" cy="19431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447800"/>
            <a:ext cx="8153400" cy="5105400"/>
          </a:xfrm>
          <a:solidFill>
            <a:schemeClr val="bg1"/>
          </a:solidFill>
        </p:spPr>
        <p:txBody>
          <a:bodyPr>
            <a:noAutofit/>
          </a:bodyPr>
          <a:lstStyle/>
          <a:p>
            <a:pPr algn="just" rtl="1">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إلمام لطالبات بمفهوم  الحاجة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والحنان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تحليل الطالبات لدور المربيون في إشباع الحاجة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a:t>
            </a:r>
          </a:p>
          <a:p>
            <a:pPr algn="just" rtl="1">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تفسير الطالبات لمفهوم الحاجة إلى الانتماء.</a:t>
            </a:r>
          </a:p>
          <a:p>
            <a:pPr algn="just" rtl="1">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تحديد الطالبات لأساليب إشباع حاجة الطفل إلى الانتماء.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مربع نص 5"/>
          <p:cNvSpPr txBox="1"/>
          <p:nvPr/>
        </p:nvSpPr>
        <p:spPr>
          <a:xfrm>
            <a:off x="2988860" y="533400"/>
            <a:ext cx="3200400" cy="830997"/>
          </a:xfrm>
          <a:prstGeom prst="rect">
            <a:avLst/>
          </a:prstGeom>
          <a:noFill/>
        </p:spPr>
        <p:txBody>
          <a:bodyPr wrap="square" rtlCol="1">
            <a:spAutoFit/>
          </a:bodyPr>
          <a:lstStyle/>
          <a:p>
            <a:pPr algn="ct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أهداف المحاضرة </a:t>
            </a:r>
            <a:r>
              <a:rPr lang="ar-SA" sz="4000" dirty="0" smtClean="0">
                <a:latin typeface="Arial Unicode MS" pitchFamily="34" charset="-128"/>
                <a:ea typeface="Arial Unicode MS" pitchFamily="34" charset="-128"/>
                <a:cs typeface="Arial Unicode MS" pitchFamily="34" charset="-128"/>
              </a:rPr>
              <a:t> </a:t>
            </a:r>
            <a:endParaRPr lang="ar-SA" sz="40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55991796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1066799"/>
          </a:xfrm>
          <a:prstGeom prst="rect">
            <a:avLst/>
          </a:prstGeom>
          <a:solidFill>
            <a:schemeClr val="accent3">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TextBox 8"/>
          <p:cNvSpPr txBox="1"/>
          <p:nvPr/>
        </p:nvSpPr>
        <p:spPr>
          <a:xfrm>
            <a:off x="4152900" y="1752600"/>
            <a:ext cx="1371600" cy="923330"/>
          </a:xfrm>
          <a:prstGeom prst="rect">
            <a:avLst/>
          </a:prstGeom>
          <a:solidFill>
            <a:schemeClr val="bg1">
              <a:lumMod val="95000"/>
            </a:schemeClr>
          </a:solidFill>
        </p:spPr>
        <p:txBody>
          <a:bodyPr wrap="square" rtlCol="0">
            <a:spAutoFit/>
          </a:bodyPr>
          <a:lstStyle/>
          <a:p>
            <a:pPr algn="ctr"/>
            <a:r>
              <a:rPr lang="ar-SA" sz="5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أولاً</a:t>
            </a:r>
            <a:endParaRPr lang="en-US" sz="5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0" name="تمرير أفقي 9"/>
          <p:cNvSpPr/>
          <p:nvPr/>
        </p:nvSpPr>
        <p:spPr>
          <a:xfrm>
            <a:off x="2438400" y="2514600"/>
            <a:ext cx="4800600" cy="3048000"/>
          </a:xfrm>
          <a:prstGeom prst="horizontalScroll">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lnSpc>
                <a:spcPct val="90000"/>
              </a:lnSpc>
              <a:spcBef>
                <a:spcPct val="50000"/>
              </a:spcBef>
            </a:pP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a:t>
            </a:r>
            <a:r>
              <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للحب والحنان </a:t>
            </a:r>
            <a:r>
              <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8000" b="1" dirty="0" smtClean="0">
                <a:solidFill>
                  <a:srgbClr val="C00000"/>
                </a:solidFill>
                <a:latin typeface="Arial Unicode MS" pitchFamily="34" charset="-128"/>
                <a:ea typeface="Arial Unicode MS" pitchFamily="34" charset="-128"/>
                <a:cs typeface="Arial Unicode MS" pitchFamily="34" charset="-128"/>
              </a:rPr>
              <a:t> </a:t>
            </a:r>
            <a:r>
              <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الأمان</a:t>
            </a:r>
            <a:r>
              <a:rPr lang="ar-SA" sz="8000" b="1" dirty="0" smtClean="0">
                <a:solidFill>
                  <a:srgbClr val="C00000"/>
                </a:solidFill>
                <a:latin typeface="Arial Unicode MS" pitchFamily="34" charset="-128"/>
                <a:ea typeface="Arial Unicode MS" pitchFamily="34" charset="-128"/>
                <a:cs typeface="Arial Unicode MS" pitchFamily="34" charset="-128"/>
              </a:rPr>
              <a:t> </a:t>
            </a:r>
            <a:r>
              <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pic>
        <p:nvPicPr>
          <p:cNvPr id="11" name="صورة 10" descr="423276_117820.jpg"/>
          <p:cNvPicPr>
            <a:picLocks noChangeAspect="1"/>
          </p:cNvPicPr>
          <p:nvPr/>
        </p:nvPicPr>
        <p:blipFill>
          <a:blip r:embed="rId2" cstate="print"/>
          <a:stretch>
            <a:fillRect/>
          </a:stretch>
        </p:blipFill>
        <p:spPr>
          <a:xfrm>
            <a:off x="0" y="0"/>
            <a:ext cx="2514600" cy="4953000"/>
          </a:xfrm>
          <a:prstGeom prst="rect">
            <a:avLst/>
          </a:prstGeom>
          <a:ln>
            <a:noFill/>
          </a:ln>
          <a:effectLst>
            <a:softEdge rad="112500"/>
          </a:effectLst>
        </p:spPr>
      </p:pic>
      <p:sp>
        <p:nvSpPr>
          <p:cNvPr id="2" name="مربع نص 1"/>
          <p:cNvSpPr txBox="1"/>
          <p:nvPr/>
        </p:nvSpPr>
        <p:spPr>
          <a:xfrm>
            <a:off x="6324600" y="6204466"/>
            <a:ext cx="2362200" cy="369332"/>
          </a:xfrm>
          <a:prstGeom prst="rect">
            <a:avLst/>
          </a:prstGeom>
          <a:solidFill>
            <a:schemeClr val="bg1"/>
          </a:solidFill>
        </p:spPr>
        <p:txBody>
          <a:bodyPr wrap="square" rtlCol="1">
            <a:spAutoFit/>
          </a:bodyPr>
          <a:lstStyle/>
          <a:p>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09600" y="1676400"/>
            <a:ext cx="8001000" cy="4876800"/>
          </a:xfrm>
          <a:solidFill>
            <a:schemeClr val="bg1"/>
          </a:solidFill>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بالحاجة للحب والحنان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نكتشف الحاجة للحب والحنان؟</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للحب والحنان؟</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للحب والحنان</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مربع نص 6"/>
          <p:cNvSpPr txBox="1"/>
          <p:nvPr/>
        </p:nvSpPr>
        <p:spPr>
          <a:xfrm>
            <a:off x="990600" y="533400"/>
            <a:ext cx="7227912" cy="1200329"/>
          </a:xfrm>
          <a:prstGeom prst="rect">
            <a:avLst/>
          </a:prstGeom>
          <a:noFill/>
        </p:spPr>
        <p:txBody>
          <a:bodyPr wrap="square" rtlCol="1">
            <a:spAutoFit/>
          </a:bodyPr>
          <a:lstStyle/>
          <a:p>
            <a:pPr algn="just" rtl="1"/>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عرضنا التالي سوف يتم الإجابة على التساؤلات التالية : </a:t>
            </a:r>
          </a:p>
        </p:txBody>
      </p:sp>
    </p:spTree>
    <p:extLst>
      <p:ext uri="{BB962C8B-B14F-4D97-AF65-F5344CB8AC3E}">
        <p14:creationId xmlns:p14="http://schemas.microsoft.com/office/powerpoint/2010/main" val="297627395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09600" y="1676400"/>
            <a:ext cx="8077200" cy="4876800"/>
          </a:xfrm>
          <a:solidFill>
            <a:schemeClr val="bg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يبتعد عنه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لضمان عدم تهديد الحب والحنان؟</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الحاجة للحب </a:t>
            </a:r>
            <a:r>
              <a:rPr lang="ar-SA" sz="36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الحنان؟</a:t>
            </a:r>
          </a:p>
        </p:txBody>
      </p:sp>
      <p:sp>
        <p:nvSpPr>
          <p:cNvPr id="7" name="مربع نص 6"/>
          <p:cNvSpPr txBox="1"/>
          <p:nvPr/>
        </p:nvSpPr>
        <p:spPr>
          <a:xfrm>
            <a:off x="990600" y="533400"/>
            <a:ext cx="7227912" cy="646331"/>
          </a:xfrm>
          <a:prstGeom prst="rect">
            <a:avLst/>
          </a:prstGeom>
          <a:noFill/>
        </p:spPr>
        <p:txBody>
          <a:bodyPr wrap="square" rtlCol="1">
            <a:spAutoFit/>
          </a:bodyPr>
          <a:lstStyle/>
          <a:p>
            <a:pPr algn="ctr" rtl="1"/>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الإجابة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التساؤلات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التالية من خلال العرض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819400"/>
            <a:ext cx="2819400" cy="3581400"/>
          </a:xfrm>
          <a:prstGeom prst="rect">
            <a:avLst/>
          </a:prstGeom>
        </p:spPr>
      </p:pic>
    </p:spTree>
    <p:extLst>
      <p:ext uri="{BB962C8B-B14F-4D97-AF65-F5344CB8AC3E}">
        <p14:creationId xmlns:p14="http://schemas.microsoft.com/office/powerpoint/2010/main" val="31425134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a:t>
            </a:r>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09600" y="1361364"/>
            <a:ext cx="8001000" cy="5306136"/>
          </a:xfrm>
          <a:solidFill>
            <a:schemeClr val="bg1"/>
          </a:solidFill>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يتضمن ذلك: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الأطفال يحتاجون من الناحية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الإنفعالية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الشعور بالأمان العاطفي، بمعنى: أنهم محبوبون كأفراد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مرغوب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فيهم لذاتهم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موضع 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وإعزاز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2400" b="1" dirty="0" smtClean="0">
                <a:latin typeface="Arial Unicode MS" pitchFamily="34" charset="-128"/>
                <a:ea typeface="Arial Unicode MS" pitchFamily="34" charset="-128"/>
                <a:cs typeface="Arial Unicode MS" pitchFamily="34" charset="-12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4953000"/>
            <a:ext cx="2743200" cy="1714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85800" y="1361364"/>
            <a:ext cx="7924800" cy="5344236"/>
          </a:xfrm>
          <a:solidFill>
            <a:schemeClr val="bg1"/>
          </a:solidFill>
        </p:spPr>
        <p:txBody>
          <a:bodyPr>
            <a:noAutofit/>
          </a:bodyPr>
          <a:lstStyle/>
          <a:p>
            <a:pPr algn="just" rtl="1">
              <a:lnSpc>
                <a:spcPct val="150000"/>
              </a:lnSpc>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هي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الحب والحنان ؟ </a:t>
            </a:r>
          </a:p>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تتألف الحاجة للحب والحنان من عنصرين يصعب في كثير من الأحيان الفصل بينهما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وهما:</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أولاً: هو الرغبة في الود من الآخرين، والتي تعني الحاجة إلى الالتصاق المعنوي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 آخر إلتصاقاً يتخذ صورة الاحتضان والتقبيل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داخل الأسرة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782" y="1066800"/>
            <a:ext cx="2176818" cy="1333500"/>
          </a:xfrm>
          <a:prstGeom prst="rect">
            <a:avLst/>
          </a:prstGeom>
        </p:spPr>
      </p:pic>
    </p:spTree>
    <p:extLst>
      <p:ext uri="{BB962C8B-B14F-4D97-AF65-F5344CB8AC3E}">
        <p14:creationId xmlns:p14="http://schemas.microsoft.com/office/powerpoint/2010/main" val="21995516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038600" y="1371600"/>
            <a:ext cx="4495800" cy="5257800"/>
          </a:xfrm>
          <a:solidFill>
            <a:schemeClr val="bg1"/>
          </a:solidFill>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ثانياً: هو الرغبة في الحصول على المساعدة والحماية والمعونة والتأييد من شخص آخر أو جماعة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أخرى. (خارج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2800" b="1" dirty="0" smtClean="0">
                <a:latin typeface="Arial Unicode MS" pitchFamily="34" charset="-128"/>
                <a:ea typeface="Arial Unicode MS" pitchFamily="34" charset="-128"/>
                <a:cs typeface="Arial Unicode MS" pitchFamily="34" charset="-12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1143000"/>
            <a:ext cx="3505200" cy="53721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2743200" y="1371600"/>
            <a:ext cx="5867400" cy="5181600"/>
          </a:xfrm>
          <a:solidFill>
            <a:schemeClr val="bg1"/>
          </a:solidFill>
        </p:spPr>
        <p:txBody>
          <a:bodyPr>
            <a:noAutofit/>
          </a:bodyPr>
          <a:lstStyle/>
          <a:p>
            <a:pPr algn="just" rtl="1">
              <a:lnSpc>
                <a:spcPct val="150000"/>
              </a:lnSpc>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متى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تبدأ الحاجة للحب والحنان مع الطفل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تبدأ الحاجة للحب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الطفل منذ مولده من خلال :</a:t>
            </a:r>
          </a:p>
          <a:p>
            <a:pPr marL="0" indent="0" algn="just" rtl="1">
              <a:lnSpc>
                <a:spcPct val="15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أن ولادة طفل جديد يعتبر بشرى سعيدة في معظم البيوت</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782" y="1066800"/>
            <a:ext cx="2176818" cy="5410200"/>
          </a:xfrm>
          <a:prstGeom prst="rect">
            <a:avLst/>
          </a:prstGeom>
        </p:spPr>
      </p:pic>
    </p:spTree>
    <p:extLst>
      <p:ext uri="{BB962C8B-B14F-4D97-AF65-F5344CB8AC3E}">
        <p14:creationId xmlns:p14="http://schemas.microsoft.com/office/powerpoint/2010/main" val="5596617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09600" y="1371600"/>
            <a:ext cx="8001000" cy="5257800"/>
          </a:xfrm>
          <a:solidFill>
            <a:schemeClr val="bg1"/>
          </a:solidFill>
        </p:spPr>
        <p:txBody>
          <a:bodyPr>
            <a:noAutofit/>
          </a:bodyPr>
          <a:lstStyle/>
          <a:p>
            <a:pPr marL="0" indent="0" algn="just" rtl="1">
              <a:lnSpc>
                <a:spcPct val="15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تتسم العلاقة بين الأم والطفل بقدر هائل من الدفء والحنان إذ يُقبل الطفل و يٌداعب ويحتضن ويدلل، وتبتسم له الأم وتغني له، وتفرض السكون على المنزل حتى ينام، وتراعي الرقة عند حمله وتكاد تكون كل لمسة منها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ملاطفة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وتحمل في طياتها معاني متعددة من المشاعر الجميلة .</a:t>
            </a: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5181600"/>
            <a:ext cx="2176818" cy="1333500"/>
          </a:xfrm>
          <a:prstGeom prst="rect">
            <a:avLst/>
          </a:prstGeom>
        </p:spPr>
      </p:pic>
    </p:spTree>
    <p:extLst>
      <p:ext uri="{BB962C8B-B14F-4D97-AF65-F5344CB8AC3E}">
        <p14:creationId xmlns:p14="http://schemas.microsoft.com/office/powerpoint/2010/main" val="5596617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2895600" y="1371600"/>
            <a:ext cx="5715000" cy="5257800"/>
          </a:xfrm>
          <a:solidFill>
            <a:schemeClr val="bg1"/>
          </a:solidFill>
        </p:spPr>
        <p:txBody>
          <a:bodyPr>
            <a:noAutofit/>
          </a:bodyPr>
          <a:lstStyle/>
          <a:p>
            <a:pPr marL="0" indent="0" algn="just" rtl="1">
              <a:lnSpc>
                <a:spcPct val="15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أن الطفل في هذا السن يكون عاجزاً عن عمل أي شيء لنفسه ويكون قليل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الحيلة،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كامل الإعتماد على غيره – ولذا يشكل جزءاً من حياة الأم إلى حد كبير .. ويولد هذا العجز قدراً كبيراً من الحماية والوقاية والحب والحنان</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782" y="1066800"/>
            <a:ext cx="2176818" cy="5410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3276600" y="1371600"/>
            <a:ext cx="5334000" cy="5257800"/>
          </a:xfrm>
          <a:solidFill>
            <a:schemeClr val="bg1"/>
          </a:solidFill>
        </p:spPr>
        <p:txBody>
          <a:bodyPr>
            <a:noAutofit/>
          </a:bodyPr>
          <a:lstStyle/>
          <a:p>
            <a:pPr marL="0" indent="0" algn="just" rtl="1">
              <a:lnSpc>
                <a:spcPct val="15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يعتمد الطفل على أمه في كل شيء – مما يولد شعوراً عميقاً بالثقة في 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مما يجعله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يقوى يوماً بعد يوم، ويجعله يثق في علاقاته بالآخرين.</a:t>
            </a: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782" y="1066800"/>
            <a:ext cx="2786418" cy="5410200"/>
          </a:xfrm>
          <a:prstGeom prst="rect">
            <a:avLst/>
          </a:prstGeom>
        </p:spPr>
      </p:pic>
    </p:spTree>
    <p:extLst>
      <p:ext uri="{BB962C8B-B14F-4D97-AF65-F5344CB8AC3E}">
        <p14:creationId xmlns:p14="http://schemas.microsoft.com/office/powerpoint/2010/main" val="27575261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pPr marL="342900" indent="-342900" algn="just"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838200" y="1371600"/>
            <a:ext cx="7848600" cy="5257800"/>
          </a:xfrm>
          <a:solidFill>
            <a:schemeClr val="bg1"/>
          </a:solidFill>
        </p:spPr>
        <p:txBody>
          <a:bodyPr>
            <a:noAutofit/>
          </a:bodyPr>
          <a:lstStyle/>
          <a:p>
            <a:pPr algn="just" rtl="1">
              <a:lnSpc>
                <a:spcPct val="150000"/>
              </a:lnSpc>
              <a:spcBef>
                <a:spcPct val="50000"/>
              </a:spcBef>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يترتب على فقدان الطفل للحب و الحنان في الأيام المبكرة من حياته</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ومتى يحدث؟</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الفقدان يؤدي إلى</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531813" indent="-531813"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فقدان الثقة والشك.</a:t>
            </a:r>
          </a:p>
          <a:p>
            <a:pPr marL="531813" indent="-531813"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تنمو شخصية الطفل غير آمنة منذ طفولتها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Title 5"/>
          <p:cNvSpPr txBox="1">
            <a:spLocks/>
          </p:cNvSpPr>
          <p:nvPr/>
        </p:nvSpPr>
        <p:spPr>
          <a:xfrm>
            <a:off x="457200" y="2286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962400"/>
            <a:ext cx="1952368" cy="2471351"/>
          </a:xfrm>
          <a:prstGeom prst="rect">
            <a:avLst/>
          </a:prstGeom>
        </p:spPr>
      </p:pic>
    </p:spTree>
    <p:extLst>
      <p:ext uri="{BB962C8B-B14F-4D97-AF65-F5344CB8AC3E}">
        <p14:creationId xmlns:p14="http://schemas.microsoft.com/office/powerpoint/2010/main" val="129919949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pPr marL="342900" indent="-342900" algn="just"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457200" y="1600200"/>
            <a:ext cx="8229600" cy="5029200"/>
          </a:xfrm>
          <a:solidFill>
            <a:schemeClr val="bg1"/>
          </a:solidFill>
        </p:spPr>
        <p:txBody>
          <a:bodyPr>
            <a:noAutofit/>
          </a:bodyPr>
          <a:lstStyle/>
          <a:p>
            <a:pPr marL="531813" indent="-531813" algn="just" rtl="1">
              <a:lnSpc>
                <a:spcPct val="150000"/>
              </a:lnSpc>
              <a:spcBef>
                <a:spcPct val="50000"/>
              </a:spcBef>
              <a:buFont typeface="Arial Unicode MS" pitchFamily="34" charset="-128"/>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يحدث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في حالة غياب الأم لفترة طويلة أثناء العمل.</a:t>
            </a:r>
          </a:p>
          <a:p>
            <a:pPr marL="531813" indent="-531813"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يحدث ذلك في حالة فقدان الأب كلياً وفي حالة مرض الأم أو الإنفصال بين الوالدين أو حتى وفاة الأم.</a:t>
            </a:r>
          </a:p>
          <a:p>
            <a:pPr marL="531813" indent="-531813" algn="just" rtl="1">
              <a:lnSpc>
                <a:spcPct val="150000"/>
              </a:lnSpc>
              <a:spcBef>
                <a:spcPct val="50000"/>
              </a:spcBef>
              <a:buFont typeface="Arial Unicode MS" pitchFamily="34" charset="-128"/>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قد يهدد الأمان العاطفي تهديداً شديداً كما يهدد الأمان العاطفي في حالة ولادة طفل جديد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Title 5"/>
          <p:cNvSpPr txBox="1">
            <a:spLocks/>
          </p:cNvSpPr>
          <p:nvPr/>
        </p:nvSpPr>
        <p:spPr>
          <a:xfrm>
            <a:off x="457200" y="2286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8851794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Autofit/>
          </a:bodyPr>
          <a:lstStyle/>
          <a:p>
            <a:pPr marL="342900" indent="-342900" algn="just"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09600" y="1371600"/>
            <a:ext cx="8077200" cy="5181600"/>
          </a:xfrm>
          <a:solidFill>
            <a:schemeClr val="bg1"/>
          </a:solidFill>
        </p:spPr>
        <p:txBody>
          <a:bodyPr>
            <a:noAutofit/>
          </a:bodyPr>
          <a:lstStyle/>
          <a:p>
            <a:pPr algn="just" rtl="1">
              <a:lnSpc>
                <a:spcPct val="150000"/>
              </a:lnSpc>
              <a:spcBef>
                <a:spcPct val="50000"/>
              </a:spcBef>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هل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استقرار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يؤدي إلى الشعور بالحب و يتعهده بالنماء</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الحياة الأسرية والجو العائلي السعيد هو الذي يؤدي إلى الشعور بالحب ويتعهده بالنماء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الشعور بالحب هو شرط أساسي لإنتظام حياة الطفل النفسية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واستقرار مشاعره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الإجتماعية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Title 5"/>
          <p:cNvSpPr txBox="1">
            <a:spLocks/>
          </p:cNvSpPr>
          <p:nvPr/>
        </p:nvSpPr>
        <p:spPr>
          <a:xfrm>
            <a:off x="457200" y="3048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42015840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Autofit/>
          </a:bodyPr>
          <a:lstStyle/>
          <a:p>
            <a:pPr marL="342900" indent="-342900" algn="just"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533400" y="1295400"/>
            <a:ext cx="8153400" cy="5334000"/>
          </a:xfrm>
          <a:solidFill>
            <a:schemeClr val="bg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بدون الحب والأمن النفسي في الطفولة المبكرة يفشل الطفل من الناحية الجسمية، وتنمو لديه اتجاهات شخصية تعوق النمو العقلي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والنفسي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الإجتماعي السليم.</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تمتع الطفل بالحب يترك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آثاراً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شخصيته المستقبلية فينمو شخصاً محباً لمعلميه، محباً لرئيس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محباً للناس جميعاً ولن يكون عدوانياً أو متهيباً للآخرين.</a:t>
            </a:r>
          </a:p>
        </p:txBody>
      </p:sp>
      <p:sp>
        <p:nvSpPr>
          <p:cNvPr id="5" name="Title 5"/>
          <p:cNvSpPr txBox="1">
            <a:spLocks/>
          </p:cNvSpPr>
          <p:nvPr/>
        </p:nvSpPr>
        <p:spPr>
          <a:xfrm>
            <a:off x="457200" y="3048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52400"/>
            <a:ext cx="8534400" cy="1371600"/>
          </a:xfrm>
          <a:prstGeom prst="rect">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pPr rtl="1">
              <a:lnSpc>
                <a:spcPct val="90000"/>
              </a:lnSpc>
              <a:spcBef>
                <a:spcPct val="50000"/>
              </a:spcBef>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457200" y="1447800"/>
            <a:ext cx="8153400" cy="5257800"/>
          </a:xfrm>
          <a:solidFill>
            <a:schemeClr val="bg1"/>
          </a:solidFill>
        </p:spPr>
        <p:txBody>
          <a:bodyPr>
            <a:noAutofit/>
          </a:bodyPr>
          <a:lstStyle/>
          <a:p>
            <a:pPr algn="just" rtl="1">
              <a:spcBef>
                <a:spcPct val="50000"/>
              </a:spcBef>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يرتبط بالحاجة للحب و الحنان</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يرتبط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بهذه الحاجة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806450" indent="-711200" algn="just" rtl="1">
              <a:spcBef>
                <a:spcPct val="50000"/>
              </a:spcBef>
              <a:buFont typeface="Arial Unicode MS" pitchFamily="34" charset="-128"/>
              <a:buChar char="①"/>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حاجة الطفل للشعور بالأمان.</a:t>
            </a:r>
          </a:p>
          <a:p>
            <a:pPr marL="806450" indent="-711200" algn="just" rtl="1">
              <a:lnSpc>
                <a:spcPct val="150000"/>
              </a:lnSpc>
              <a:spcBef>
                <a:spcPct val="50000"/>
              </a:spcBef>
              <a:buFont typeface="Arial Unicode MS" pitchFamily="34" charset="-128"/>
              <a:buChar char="②"/>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الشعور بالأمان العاطفي يجعل الأطفال يحتاجون إلى الشعور بأنهم مرغوب فيهم ومحبوبون .. أي أنهم يحتاجون لبعض الدفء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كان عليهم أن يتعلموا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Title 5"/>
          <p:cNvSpPr txBox="1">
            <a:spLocks/>
          </p:cNvSpPr>
          <p:nvPr/>
        </p:nvSpPr>
        <p:spPr>
          <a:xfrm>
            <a:off x="460612" y="2667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9265296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52400"/>
            <a:ext cx="8534400" cy="1371600"/>
          </a:xfrm>
          <a:prstGeom prst="rect">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pPr rtl="1">
              <a:lnSpc>
                <a:spcPct val="90000"/>
              </a:lnSpc>
              <a:spcBef>
                <a:spcPct val="50000"/>
              </a:spcBef>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457200" y="1447800"/>
            <a:ext cx="8153400" cy="5105400"/>
          </a:xfrm>
          <a:solidFill>
            <a:schemeClr val="bg1"/>
          </a:solidFill>
        </p:spPr>
        <p:txBody>
          <a:bodyPr>
            <a:noAutofit/>
          </a:bodyPr>
          <a:lstStyle/>
          <a:p>
            <a:pPr marL="627063" indent="-627063" algn="just" rtl="1">
              <a:lnSpc>
                <a:spcPct val="150000"/>
              </a:lnSpc>
              <a:spcBef>
                <a:spcPct val="50000"/>
              </a:spcBef>
              <a:buFont typeface="Arial Unicode MS" pitchFamily="34" charset="-128"/>
              <a:buChar char="③"/>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يحتاجون للشعور بأنهم ينتمون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لجماعة،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الجماعة  تفتقدهم عندما يتغيبون .. وهم يشعرون كأنهم منبوذون عندما يطلب منهم أن يغادروا المكان عقاباً لهم.</a:t>
            </a:r>
          </a:p>
          <a:p>
            <a:pPr marL="627063" indent="-627063" algn="just" rtl="1">
              <a:lnSpc>
                <a:spcPct val="150000"/>
              </a:lnSpc>
              <a:spcBef>
                <a:spcPct val="50000"/>
              </a:spcBef>
              <a:buFont typeface="Arial Unicode MS" pitchFamily="34" charset="-128"/>
              <a:buChar char="④"/>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يحتاجون للتقليل من مشاعر الذنب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والخوف</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وتقوية مشاعرهم للإنجاز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والأداء</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
        <p:nvSpPr>
          <p:cNvPr id="5" name="Title 5"/>
          <p:cNvSpPr txBox="1">
            <a:spLocks/>
          </p:cNvSpPr>
          <p:nvPr/>
        </p:nvSpPr>
        <p:spPr>
          <a:xfrm>
            <a:off x="460612" y="2667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2590800" y="1447800"/>
            <a:ext cx="6019800" cy="5105400"/>
          </a:xfrm>
          <a:solidFill>
            <a:schemeClr val="bg1"/>
          </a:solidFill>
        </p:spPr>
        <p:txBody>
          <a:bodyPr>
            <a:noAutofit/>
          </a:bodyPr>
          <a:lstStyle/>
          <a:p>
            <a:pPr marL="806450" indent="-806450" algn="just" rtl="1">
              <a:lnSpc>
                <a:spcPct val="150000"/>
              </a:lnSpc>
              <a:spcBef>
                <a:spcPct val="50000"/>
              </a:spcBef>
              <a:buFont typeface="Arial Unicode MS" pitchFamily="34" charset="-128"/>
              <a:buChar char="⑤"/>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أنهم يحتاجون إلى مربين يصغون إليهم ويستجيبون لهم، واسعى الصدر أمام أسئلتهم التي لا تنتهي، مربين يساعدونهم على فهم أنفسهم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العالم الذي يعيشون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1524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1" y="1371600"/>
            <a:ext cx="2057400" cy="5029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2895600" y="1447800"/>
            <a:ext cx="5791200" cy="5181600"/>
          </a:xfrm>
          <a:solidFill>
            <a:schemeClr val="bg1"/>
          </a:solidFill>
        </p:spPr>
        <p:txBody>
          <a:bodyPr>
            <a:noAutofit/>
          </a:bodyPr>
          <a:lstStyle/>
          <a:p>
            <a:pPr marL="806450" indent="-806450" algn="just" rtl="1">
              <a:lnSpc>
                <a:spcPct val="150000"/>
              </a:lnSpc>
              <a:spcBef>
                <a:spcPct val="50000"/>
              </a:spcBef>
              <a:buFont typeface="Arial Unicode MS" pitchFamily="34" charset="-128"/>
              <a:buChar char="⑥"/>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شعر الأطفال بأنهم أحرار في الاختلاف عن بعضهم البعض،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بمقدورهم أن يناقشوا الأب أو المعلم في بعض الأحيان وأن يفكروا حسب وجهات نظرهم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ويعبروا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عنها فإنهم قد يشعرون بالهدوء و بمزيد من الأمان</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1524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95400"/>
            <a:ext cx="2362199" cy="5105400"/>
          </a:xfrm>
          <a:prstGeom prst="rect">
            <a:avLst/>
          </a:prstGeom>
        </p:spPr>
      </p:pic>
    </p:spTree>
    <p:extLst>
      <p:ext uri="{BB962C8B-B14F-4D97-AF65-F5344CB8AC3E}">
        <p14:creationId xmlns:p14="http://schemas.microsoft.com/office/powerpoint/2010/main" val="29458093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3810000" y="1447800"/>
            <a:ext cx="4876800" cy="5181600"/>
          </a:xfrm>
          <a:solidFill>
            <a:schemeClr val="bg1"/>
          </a:solidFill>
        </p:spPr>
        <p:txBody>
          <a:bodyPr>
            <a:noAutofit/>
          </a:bodyPr>
          <a:lstStyle/>
          <a:p>
            <a:pPr marL="806450" indent="-806450" algn="just" rtl="1">
              <a:lnSpc>
                <a:spcPct val="150000"/>
              </a:lnSpc>
              <a:spcBef>
                <a:spcPct val="50000"/>
              </a:spcBef>
              <a:buFont typeface="Arial Unicode MS" pitchFamily="34" charset="-128"/>
              <a:buChar char="⑦"/>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حجرة الطفل أو الفصل يمكن أن تقلل أو تزيد من مشاعر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لدى الأطفال.</a:t>
            </a:r>
          </a:p>
        </p:txBody>
      </p:sp>
      <p:sp>
        <p:nvSpPr>
          <p:cNvPr id="3" name="Title 5"/>
          <p:cNvSpPr>
            <a:spLocks noGrp="1"/>
          </p:cNvSpPr>
          <p:nvPr>
            <p:ph type="title"/>
          </p:nvPr>
        </p:nvSpPr>
        <p:spPr>
          <a:xfrm>
            <a:off x="457200" y="1524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19200"/>
            <a:ext cx="3200400" cy="5181600"/>
          </a:xfrm>
          <a:prstGeom prst="rect">
            <a:avLst/>
          </a:prstGeom>
        </p:spPr>
      </p:pic>
    </p:spTree>
    <p:extLst>
      <p:ext uri="{BB962C8B-B14F-4D97-AF65-F5344CB8AC3E}">
        <p14:creationId xmlns:p14="http://schemas.microsoft.com/office/powerpoint/2010/main" val="29458093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09600" y="1524000"/>
            <a:ext cx="8001000" cy="5029200"/>
          </a:xfrm>
          <a:solidFill>
            <a:schemeClr val="bg1"/>
          </a:solidFill>
        </p:spPr>
        <p:txBody>
          <a:bodyPr>
            <a:noAutofit/>
          </a:bodyPr>
          <a:lstStyle/>
          <a:p>
            <a:pPr marL="628650" indent="-628650" algn="just" rtl="1">
              <a:lnSpc>
                <a:spcPct val="150000"/>
              </a:lnSpc>
              <a:spcBef>
                <a:spcPct val="50000"/>
              </a:spcBef>
              <a:buFont typeface="Arial Unicode MS" pitchFamily="34" charset="-128"/>
              <a:buChar char="⑧"/>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يزداد شعور الأطفال بالأمان إذا تعرف المعلم على أسرهم وارتبط بهم،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تغيب الطفل عن مدرسته هل يبدى المعلم انشغاله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وهل حاول الاتصال بأسرته ليسأل عنه فإن ذلك يقوي كثيراً مشاعر الأمان عندما يعلم أن المعلم مهتم به فعلاً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524000"/>
            <a:ext cx="8153400" cy="5029200"/>
          </a:xfrm>
          <a:solidFill>
            <a:schemeClr val="bg1"/>
          </a:solidFill>
        </p:spPr>
        <p:txBody>
          <a:bodyPr>
            <a:noAutofit/>
          </a:bodyPr>
          <a:lstStyle/>
          <a:p>
            <a:pPr marL="725488" indent="-725488" algn="just" rtl="1">
              <a:lnSpc>
                <a:spcPct val="150000"/>
              </a:lnSpc>
              <a:spcBef>
                <a:spcPct val="50000"/>
              </a:spcBef>
              <a:buFont typeface="Arial Unicode MS" pitchFamily="34" charset="-128"/>
              <a:buChar char="⑨"/>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تَدَخُلْ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المعلم في وقف الشجار بين الأطفال يشعرهم براحة و يجنبهم عراكاً.</a:t>
            </a:r>
          </a:p>
          <a:p>
            <a:pPr marL="725488" indent="-725488" algn="just" rtl="1">
              <a:lnSpc>
                <a:spcPct val="150000"/>
              </a:lnSpc>
              <a:spcBef>
                <a:spcPct val="50000"/>
              </a:spcBef>
              <a:buFont typeface="Arial Unicode MS" pitchFamily="34" charset="-128"/>
              <a:buChar char="⑩"/>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نؤكد على ضرورة الاهتمام بالشعور بالأمان لأن العصر الذي نعيش فيه قد يكون له علاقة بهذا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الاهتمام،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فهناك الحروب والانقلابات والثورات والمتغيرات الإقتصادية يشاهدها الأطفال يومياً على التلفاز والقتل والخطف للأطفال .</a:t>
            </a:r>
          </a:p>
        </p:txBody>
      </p:sp>
      <p:sp>
        <p:nvSpPr>
          <p:cNvPr id="3" name="Title 5"/>
          <p:cNvSpPr>
            <a:spLocks noGrp="1"/>
          </p:cNvSpPr>
          <p:nvPr>
            <p:ph type="title"/>
          </p:nvPr>
        </p:nvSpPr>
        <p:spPr>
          <a:xfrm>
            <a:off x="457200" y="3048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49510639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85800" y="1447800"/>
            <a:ext cx="8001000" cy="5181600"/>
          </a:xfrm>
          <a:solidFill>
            <a:schemeClr val="bg1"/>
          </a:solidFill>
        </p:spPr>
        <p:txBody>
          <a:bodyPr>
            <a:noAutofit/>
          </a:bodyPr>
          <a:lstStyle/>
          <a:p>
            <a:pPr algn="just" rtl="1">
              <a:spcBef>
                <a:spcPct val="50000"/>
              </a:spcBef>
            </a:pPr>
            <a:endParaRPr lang="ar-SA" sz="2800" b="1" dirty="0" smtClean="0">
              <a:latin typeface="Arial Unicode MS" pitchFamily="34" charset="-128"/>
              <a:ea typeface="Arial Unicode MS" pitchFamily="34" charset="-128"/>
              <a:cs typeface="Arial Unicode MS" pitchFamily="34" charset="-128"/>
            </a:endParaRPr>
          </a:p>
          <a:p>
            <a:pPr marL="725488" indent="-725488" algn="just" rtl="1">
              <a:lnSpc>
                <a:spcPct val="150000"/>
              </a:lnSpc>
              <a:spcBef>
                <a:spcPct val="50000"/>
              </a:spcBef>
              <a:buFont typeface="Arial Unicode MS" pitchFamily="34" charset="-128"/>
              <a:buChar char="⑪"/>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أن هناك الكثير من البيوت المحطمة التي تجعل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أطفالها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يفقدون الأمان العاطفي ويشعرون بمزيد من الضياع نتيجة للطلاق والانفصال والهجرات المؤقتة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والوفاة،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 هذا يزيد من عدم إحساس الطفل بالأمان ويهدد صحته النفسية.</a:t>
            </a:r>
          </a:p>
        </p:txBody>
      </p:sp>
      <p:sp>
        <p:nvSpPr>
          <p:cNvPr id="3" name="Title 5"/>
          <p:cNvSpPr>
            <a:spLocks noGrp="1"/>
          </p:cNvSpPr>
          <p:nvPr>
            <p:ph type="title"/>
          </p:nvPr>
        </p:nvSpPr>
        <p:spPr>
          <a:xfrm>
            <a:off x="457200" y="3048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76200"/>
            <a:ext cx="8077200" cy="1143000"/>
          </a:xfrm>
        </p:spPr>
        <p:txBody>
          <a:bodyPr>
            <a:normAutofit/>
          </a:bodyPr>
          <a:lstStyle/>
          <a:p>
            <a:pPr marL="342900" indent="-342900"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3581400" y="1524000"/>
            <a:ext cx="5105400" cy="5029200"/>
          </a:xfrm>
          <a:solidFill>
            <a:schemeClr val="bg1"/>
          </a:solidFill>
        </p:spPr>
        <p:txBody>
          <a:bodyPr>
            <a:noAutofit/>
          </a:bodyPr>
          <a:lstStyle/>
          <a:p>
            <a:pPr algn="just" rtl="1">
              <a:lnSpc>
                <a:spcPct val="150000"/>
              </a:lnSpc>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نكتشف الحاجة للحب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الحب والحنان والدفء في العلاقات الإنسانية هدية كل أم لطفلها في باكورة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حياته.</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7" name="صورة 6" descr="8966e05cd5.jpg"/>
          <p:cNvPicPr>
            <a:picLocks noChangeAspect="1"/>
          </p:cNvPicPr>
          <p:nvPr/>
        </p:nvPicPr>
        <p:blipFill>
          <a:blip r:embed="rId2" cstate="print"/>
          <a:stretch>
            <a:fillRect/>
          </a:stretch>
        </p:blipFill>
        <p:spPr>
          <a:xfrm>
            <a:off x="323528" y="1600200"/>
            <a:ext cx="3029272" cy="4648200"/>
          </a:xfrm>
          <a:prstGeom prst="rect">
            <a:avLst/>
          </a:prstGeom>
          <a:ln>
            <a:noFill/>
          </a:ln>
          <a:effectLst>
            <a:softEdge rad="112500"/>
          </a:effectLst>
        </p:spPr>
      </p:pic>
      <p:sp>
        <p:nvSpPr>
          <p:cNvPr id="8" name="Title 5"/>
          <p:cNvSpPr txBox="1">
            <a:spLocks/>
          </p:cNvSpPr>
          <p:nvPr/>
        </p:nvSpPr>
        <p:spPr>
          <a:xfrm>
            <a:off x="457200" y="3048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810304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76200"/>
            <a:ext cx="8077200" cy="1143000"/>
          </a:xfrm>
        </p:spPr>
        <p:txBody>
          <a:bodyPr>
            <a:normAutofit/>
          </a:bodyPr>
          <a:lstStyle/>
          <a:p>
            <a:pPr marL="342900" indent="-342900"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2819400" y="1414818"/>
            <a:ext cx="5867400" cy="5138382"/>
          </a:xfrm>
          <a:solidFill>
            <a:schemeClr val="bg1"/>
          </a:solidFill>
        </p:spPr>
        <p:txBody>
          <a:bodyPr>
            <a:noAutofit/>
          </a:bodyPr>
          <a:lstStyle/>
          <a:p>
            <a:pPr algn="just" rtl="1">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اكتشاف الحاجة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الأمان العاطفي والمودة ووجود شخص ممكن الوثوق به نعم رائعة .. وحرمان الطفل منها أو شعوره بأنه غير محبوب وافتقاده لشخص يحبه حباً شديداً يعد حرماناً قاسياً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7" name="صورة 6" descr="8966e05cd5.jpg"/>
          <p:cNvPicPr>
            <a:picLocks noChangeAspect="1"/>
          </p:cNvPicPr>
          <p:nvPr/>
        </p:nvPicPr>
        <p:blipFill>
          <a:blip r:embed="rId2" cstate="print"/>
          <a:stretch>
            <a:fillRect/>
          </a:stretch>
        </p:blipFill>
        <p:spPr>
          <a:xfrm>
            <a:off x="323528" y="1600200"/>
            <a:ext cx="2419672" cy="4648200"/>
          </a:xfrm>
          <a:prstGeom prst="rect">
            <a:avLst/>
          </a:prstGeom>
          <a:ln>
            <a:noFill/>
          </a:ln>
          <a:effectLst>
            <a:softEdge rad="112500"/>
          </a:effectLst>
        </p:spPr>
      </p:pic>
      <p:sp>
        <p:nvSpPr>
          <p:cNvPr id="8" name="Title 5"/>
          <p:cNvSpPr txBox="1">
            <a:spLocks/>
          </p:cNvSpPr>
          <p:nvPr/>
        </p:nvSpPr>
        <p:spPr>
          <a:xfrm>
            <a:off x="457200" y="3048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76200"/>
            <a:ext cx="8077200" cy="1143000"/>
          </a:xfrm>
        </p:spPr>
        <p:txBody>
          <a:bodyPr>
            <a:normAutofit/>
          </a:bodyPr>
          <a:lstStyle/>
          <a:p>
            <a:pPr marL="342900" indent="-342900"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2819400" y="1524000"/>
            <a:ext cx="5867400" cy="5029200"/>
          </a:xfrm>
          <a:solidFill>
            <a:schemeClr val="bg1"/>
          </a:solidFill>
        </p:spPr>
        <p:txBody>
          <a:bodyPr>
            <a:noAutofit/>
          </a:bodyPr>
          <a:lstStyle/>
          <a:p>
            <a:pPr algn="just" rtl="1">
              <a:lnSpc>
                <a:spcPct val="150000"/>
              </a:lnSpc>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اكتشاف الحاجة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إلى الحب والحنان تكاد تكون من شأن الأسرة وحدها والعلاقات بالأم و الأب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والإخوة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توفر هذه الحاجة في كثير من الحالات.</a:t>
            </a:r>
          </a:p>
        </p:txBody>
      </p:sp>
      <p:pic>
        <p:nvPicPr>
          <p:cNvPr id="7" name="صورة 6" descr="8966e05cd5.jpg"/>
          <p:cNvPicPr>
            <a:picLocks noChangeAspect="1"/>
          </p:cNvPicPr>
          <p:nvPr/>
        </p:nvPicPr>
        <p:blipFill>
          <a:blip r:embed="rId2" cstate="print"/>
          <a:stretch>
            <a:fillRect/>
          </a:stretch>
        </p:blipFill>
        <p:spPr>
          <a:xfrm>
            <a:off x="323528" y="1600200"/>
            <a:ext cx="2419672" cy="4648200"/>
          </a:xfrm>
          <a:prstGeom prst="rect">
            <a:avLst/>
          </a:prstGeom>
          <a:ln>
            <a:noFill/>
          </a:ln>
          <a:effectLst>
            <a:softEdge rad="112500"/>
          </a:effectLst>
        </p:spPr>
      </p:pic>
      <p:sp>
        <p:nvSpPr>
          <p:cNvPr id="8" name="Title 5"/>
          <p:cNvSpPr txBox="1">
            <a:spLocks/>
          </p:cNvSpPr>
          <p:nvPr/>
        </p:nvSpPr>
        <p:spPr>
          <a:xfrm>
            <a:off x="457200" y="3048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810304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09600" y="1295400"/>
            <a:ext cx="8001000" cy="5257800"/>
          </a:xfrm>
          <a:solidFill>
            <a:schemeClr val="bg1"/>
          </a:solidFill>
        </p:spPr>
        <p:txBody>
          <a:bodyPr>
            <a:noAutofit/>
          </a:bodyPr>
          <a:lstStyle/>
          <a:p>
            <a:pPr algn="just" rtl="1">
              <a:spcBef>
                <a:spcPct val="50000"/>
              </a:spcBef>
            </a:pP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نستدل إلى الحاجة للحنان والحب عند الأطفال ؟ </a:t>
            </a:r>
          </a:p>
          <a:p>
            <a:pPr algn="just" rtl="1">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نستدل عن الحاجة للحب و الحنان عند الطفل من خلال:</a:t>
            </a:r>
          </a:p>
          <a:p>
            <a:pPr algn="just" rtl="1">
              <a:lnSpc>
                <a:spcPct val="150000"/>
              </a:lnSpc>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يقوله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ويعبر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عنه الطفل بصراحة عن رغبته في مظاهر الحنان عندما يقول أنه يرغب لو أن أمه أو أباه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يحبونه أكثر،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أنه يرغب في أن يحبه والداه بنفس القدر الذي كانا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يحبونه وهو صغير، وفي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علاقة الطفل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بمعلمه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يعبر عن الرغبة في الجلوس إلى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جواره وهكذا،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يقول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أنك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تعد تحبني  أو هل تحبني أكثر من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أخي محمد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09600" y="1295400"/>
            <a:ext cx="8001000" cy="5334000"/>
          </a:xfrm>
          <a:solidFill>
            <a:schemeClr val="bg1"/>
          </a:solidFill>
        </p:spPr>
        <p:txBody>
          <a:bodyPr>
            <a:noAutofit/>
          </a:bodyPr>
          <a:lstStyle/>
          <a:p>
            <a:pPr algn="just" rtl="1">
              <a:spcBef>
                <a:spcPct val="50000"/>
              </a:spcBef>
            </a:pP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الاستدلال  </a:t>
            </a: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الحاجة للحنان والحب عند </a:t>
            </a: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a:t>
            </a:r>
            <a:endPar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الرغبة في مزيد من الإهتمام كثيراً ما يعبر عنها الطفل الذي يحتاج إلى الحب والحنان، كأن يقول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يود لو أتيحت له الفرصة أكثر لمناقشة الموضوعات مع والديه، أو يقول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يود لو أن والديه يلعبان معه أكثر أو أن يقول: أنه يود أن يكون له شخص يحبه كثيراً.</a:t>
            </a: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9355978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295400"/>
            <a:ext cx="8153400" cy="5257800"/>
          </a:xfrm>
          <a:solidFill>
            <a:schemeClr val="bg1"/>
          </a:solidFill>
        </p:spPr>
        <p:txBody>
          <a:bodyPr>
            <a:noAutofit/>
          </a:bodyPr>
          <a:lstStyle/>
          <a:p>
            <a:pPr algn="just" rtl="1">
              <a:lnSpc>
                <a:spcPct val="150000"/>
              </a:lnSpc>
              <a:spcBef>
                <a:spcPct val="50000"/>
              </a:spcBef>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الاستدلال  إلى الحاجة للحنان والحب عند الأطفال.</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المحتاج للحب والحنان بيدو عادة مطالباً بمظاهر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الحنان :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تلك المظاهر في أن يكثر من طلب الإمساك بيد أمه أو معلمه أو الجلوس فوق ركبة أمه أو في حضنها، أن هذا الطفل بيدي رغبة في الإلتصاق بالناس أو في وضع رأسه فوق صدر معلمته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83360991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219200"/>
            <a:ext cx="8077200" cy="5410200"/>
          </a:xfrm>
          <a:solidFill>
            <a:schemeClr val="bg1"/>
          </a:solidFill>
        </p:spPr>
        <p:txBody>
          <a:bodyPr>
            <a:noAutofit/>
          </a:bodyPr>
          <a:lstStyle/>
          <a:p>
            <a:pPr algn="just" rtl="1">
              <a:lnSpc>
                <a:spcPct val="150000"/>
              </a:lnSpc>
              <a:spcBef>
                <a:spcPct val="50000"/>
              </a:spcBef>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الاستدلال  إلى الحاجة للحنان والحب عند الأطفال.</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هؤلاء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قد يكثرون من ردود الفعل للهروب كالهرب من المنزل أو الإنحراف أو الكسل وقد يكثر من الكذب، وقد يظهر عطفاً على الحيوانات أو الدمى أو اللعب وقد يكون هذا الطفل خادماً لمن يحب.</a:t>
            </a: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371600"/>
            <a:ext cx="8077200" cy="5181600"/>
          </a:xfrm>
          <a:solidFill>
            <a:schemeClr val="bg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يتسم سلوكه عادة بأفعال أخرى وقد يكون شديد الحساسية من السهل إيذاء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مشاعره،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خاصة إذا كان الفقد صادراً ممن يحب وقد يكون متبلد الشعور وقد يبكي بسهولة ويمص إصبعه أو يفرط في الأكل</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يمرض وكثيراً ما يظهر الطفل المحتاج للحب والحنان إهتماماً كبيراً بالقصص الغرامية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381000" y="2286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371600"/>
            <a:ext cx="8153400" cy="5181600"/>
          </a:xfrm>
          <a:solidFill>
            <a:schemeClr val="bg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تتضاعف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شدة حاجة الطفل للحب والأمان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قلنا للطفل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تأتي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إلا بمتاعبك) أو ( إعتمد على نفسك وحل مشاكلك وحدك)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يزداد ذلك عندما يقول له المعلم (لا أستطيع أن أكرس لك كل وقتي</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لماذا تبكى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وتتسبب في تعطيل الدرس وعندما لا نظهر إهتماماً بالطفل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بعمله،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لا نجد الوقت اللازم للمناقشة والحديث معه .</a:t>
            </a:r>
          </a:p>
        </p:txBody>
      </p:sp>
      <p:sp>
        <p:nvSpPr>
          <p:cNvPr id="3" name="Title 5"/>
          <p:cNvSpPr>
            <a:spLocks noGrp="1"/>
          </p:cNvSpPr>
          <p:nvPr>
            <p:ph type="title"/>
          </p:nvPr>
        </p:nvSpPr>
        <p:spPr>
          <a:xfrm>
            <a:off x="381000" y="2286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0171233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76200"/>
            <a:ext cx="8305800" cy="1143000"/>
          </a:xfrm>
        </p:spPr>
        <p:txBody>
          <a:bodyPr>
            <a:noAutofit/>
          </a:bodyPr>
          <a:lstStyle/>
          <a:p>
            <a:endParaRPr lang="en-US" sz="3600" b="1" u="sng" dirty="0">
              <a:solidFill>
                <a:srgbClr val="FF0000"/>
              </a:solidFill>
              <a:latin typeface="Arial Unicode MS" pitchFamily="34" charset="-128"/>
              <a:ea typeface="Arial Unicode MS" pitchFamily="34" charset="-128"/>
              <a:cs typeface="Arial Unicode MS" pitchFamily="34" charset="-128"/>
            </a:endParaRPr>
          </a:p>
        </p:txBody>
      </p:sp>
      <p:sp>
        <p:nvSpPr>
          <p:cNvPr id="13" name="Content Placeholder 12"/>
          <p:cNvSpPr>
            <a:spLocks noGrp="1"/>
          </p:cNvSpPr>
          <p:nvPr>
            <p:ph idx="1"/>
          </p:nvPr>
        </p:nvSpPr>
        <p:spPr>
          <a:xfrm>
            <a:off x="2438400" y="1371600"/>
            <a:ext cx="6172200" cy="5181600"/>
          </a:xfrm>
          <a:solidFill>
            <a:schemeClr val="bg1"/>
          </a:solidFill>
        </p:spPr>
        <p:txBody>
          <a:bodyPr>
            <a:noAutofit/>
          </a:bodyPr>
          <a:lstStyle/>
          <a:p>
            <a:pPr algn="just" rtl="1">
              <a:lnSpc>
                <a:spcPct val="150000"/>
              </a:lnSpc>
              <a:spcBef>
                <a:spcPct val="50000"/>
              </a:spcBef>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للحب و الحنان؟</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أشياء كثيرة يمكن للآباء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يفعلوها حتى يوفوا بحاجة الأطفال إلى الحب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Title 5"/>
          <p:cNvSpPr txBox="1">
            <a:spLocks/>
          </p:cNvSpPr>
          <p:nvPr/>
        </p:nvSpPr>
        <p:spPr>
          <a:xfrm>
            <a:off x="457200" y="274661"/>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1" y="1600200"/>
            <a:ext cx="2057400" cy="4800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76200"/>
            <a:ext cx="8305800" cy="1143000"/>
          </a:xfrm>
        </p:spPr>
        <p:txBody>
          <a:bodyPr>
            <a:noAutofit/>
          </a:bodyPr>
          <a:lstStyle/>
          <a:p>
            <a:endParaRPr lang="en-US" sz="3600" b="1" u="sng" dirty="0">
              <a:solidFill>
                <a:srgbClr val="FF0000"/>
              </a:solidFill>
              <a:latin typeface="Arial Unicode MS" pitchFamily="34" charset="-128"/>
              <a:ea typeface="Arial Unicode MS" pitchFamily="34" charset="-128"/>
              <a:cs typeface="Arial Unicode MS" pitchFamily="34" charset="-128"/>
            </a:endParaRPr>
          </a:p>
        </p:txBody>
      </p:sp>
      <p:sp>
        <p:nvSpPr>
          <p:cNvPr id="13" name="Content Placeholder 12"/>
          <p:cNvSpPr>
            <a:spLocks noGrp="1"/>
          </p:cNvSpPr>
          <p:nvPr>
            <p:ph idx="1"/>
          </p:nvPr>
        </p:nvSpPr>
        <p:spPr>
          <a:xfrm>
            <a:off x="457200" y="1371600"/>
            <a:ext cx="8153400" cy="5181600"/>
          </a:xfrm>
          <a:solidFill>
            <a:schemeClr val="bg1"/>
          </a:solidFill>
        </p:spPr>
        <p:txBody>
          <a:bodyPr>
            <a:noAutofit/>
          </a:bodyPr>
          <a:lstStyle/>
          <a:p>
            <a:pPr marL="0" indent="0" algn="just" rtl="1">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يجب أن يفعله المربيون للوفاء بالحاجة للحب و الحنان.</a:t>
            </a:r>
          </a:p>
          <a:p>
            <a:pPr algn="just" rtl="1">
              <a:spcBef>
                <a:spcPct val="50000"/>
              </a:spcBef>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تقبل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مشاعر الأطفال:</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غضبوا يجب أن يتركهم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يجربون تلك المشاعر التي يرون أنهم من المحتمل أن يغضبوا إذا وجدوا في تلك الظروف،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أصيبوا بأذى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وأظهروا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ألماً يجب أن يساعدهم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أن يفهموا أن رد فعلهم أمر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طبيعي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Title 5"/>
          <p:cNvSpPr txBox="1">
            <a:spLocks/>
          </p:cNvSpPr>
          <p:nvPr/>
        </p:nvSpPr>
        <p:spPr>
          <a:xfrm>
            <a:off x="457200" y="274661"/>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49373005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371600"/>
            <a:ext cx="8153400" cy="5181600"/>
          </a:xfrm>
          <a:solidFill>
            <a:schemeClr val="bg1"/>
          </a:solidFill>
        </p:spPr>
        <p:txBody>
          <a:bodyPr>
            <a:noAutofit/>
          </a:bodyPr>
          <a:lstStyle/>
          <a:p>
            <a:pPr marL="0" indent="0" algn="just" rtl="1">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يجب أن يفعله المربيون للوفاء بالحاجة للحب و الحنان.</a:t>
            </a:r>
          </a:p>
          <a:p>
            <a:pPr algn="just" rtl="1">
              <a:spcBef>
                <a:spcPct val="50000"/>
              </a:spcBef>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مشاعر الأطفال:</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كانوا في حالة يأس أو فقدان أمل فمن الحكمة أحياناً أن يجعلوهم يدركوا أنهم هم أيضاً لو وجدوا في نفس الظرف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لشعروا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بالأسى،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يؤكد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للأطفال أن مشاعرهم تلك هامة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أصيلة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واجبة الإحترام.</a:t>
            </a:r>
          </a:p>
        </p:txBody>
      </p:sp>
      <p:sp>
        <p:nvSpPr>
          <p:cNvPr id="5" name="Title 5"/>
          <p:cNvSpPr txBox="1">
            <a:spLocks/>
          </p:cNvSpPr>
          <p:nvPr/>
        </p:nvSpPr>
        <p:spPr>
          <a:xfrm>
            <a:off x="457200" y="274661"/>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37275821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7" name="مربع نص 6"/>
          <p:cNvSpPr txBox="1"/>
          <p:nvPr/>
        </p:nvSpPr>
        <p:spPr>
          <a:xfrm>
            <a:off x="3124200" y="1367909"/>
            <a:ext cx="5486400" cy="5262979"/>
          </a:xfrm>
          <a:prstGeom prst="rect">
            <a:avLst/>
          </a:prstGeom>
          <a:solidFill>
            <a:schemeClr val="bg1"/>
          </a:solidFill>
        </p:spPr>
        <p:txBody>
          <a:bodyPr wrap="square" rtlCol="1">
            <a:spAutoFit/>
          </a:bodyPr>
          <a:lstStyle/>
          <a:p>
            <a:pPr marL="342900" indent="-342900" algn="just" rtl="1">
              <a:spcBef>
                <a:spcPct val="50000"/>
              </a:spcBef>
              <a:buFont typeface="Arial" pitchFamily="34" charset="0"/>
              <a:buChar char="•"/>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مشاعر الأطفال:</a:t>
            </a:r>
          </a:p>
          <a:p>
            <a:pPr marL="342900" indent="-342900" algn="just" rtl="1">
              <a:lnSpc>
                <a:spcPct val="150000"/>
              </a:lnSpc>
              <a:spcBef>
                <a:spcPct val="50000"/>
              </a:spcBef>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لذا</a:t>
            </a:r>
            <a:r>
              <a:rPr lang="ar-SA" sz="2800" b="1" dirty="0" smtClean="0">
                <a:latin typeface="Arial Unicode MS" pitchFamily="34" charset="-128"/>
                <a:ea typeface="Arial Unicode MS" pitchFamily="34" charset="-128"/>
                <a:cs typeface="Arial Unicode MS" pitchFamily="34" charset="-12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تقبل مشاعر الأطفال وإدراكهم أن الآباء والمربين يمكن أن تكون لهم مثل هذه المشاعر وإقناعهم بأنها مشاعر يمكن لأي شخص طبيعي أن يشعر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بها.</a:t>
            </a:r>
          </a:p>
          <a:p>
            <a:pPr algn="just" rtl="1">
              <a:lnSpc>
                <a:spcPct val="150000"/>
              </a:lnSpc>
              <a:spcBef>
                <a:spcPct val="50000"/>
              </a:spcBef>
            </a:pPr>
            <a:endParaRPr lang="ar-SA" sz="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2800" b="1" dirty="0" smtClean="0">
                <a:latin typeface="Arial Unicode MS" pitchFamily="34" charset="-128"/>
                <a:ea typeface="Arial Unicode MS" pitchFamily="34" charset="-128"/>
                <a:cs typeface="Arial Unicode MS" pitchFamily="34" charset="-128"/>
              </a:rPr>
              <a:t>        </a:t>
            </a:r>
            <a:endParaRPr lang="ar-SA" sz="2800" b="1" dirty="0">
              <a:latin typeface="Arial Unicode MS" pitchFamily="34" charset="-128"/>
              <a:ea typeface="Arial Unicode MS" pitchFamily="34" charset="-128"/>
              <a:cs typeface="Arial Unicode MS" pitchFamily="34" charset="-128"/>
            </a:endParaRPr>
          </a:p>
        </p:txBody>
      </p:sp>
      <p:sp>
        <p:nvSpPr>
          <p:cNvPr id="4"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371600"/>
            <a:ext cx="2666999" cy="5029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7" name="مربع نص 6"/>
          <p:cNvSpPr txBox="1"/>
          <p:nvPr/>
        </p:nvSpPr>
        <p:spPr>
          <a:xfrm>
            <a:off x="533400" y="1295400"/>
            <a:ext cx="8077200" cy="5355312"/>
          </a:xfrm>
          <a:prstGeom prst="rect">
            <a:avLst/>
          </a:prstGeom>
          <a:solidFill>
            <a:schemeClr val="bg1"/>
          </a:solidFill>
        </p:spPr>
        <p:txBody>
          <a:bodyPr wrap="square" rtlCol="1">
            <a:spAutoFit/>
          </a:bodyPr>
          <a:lstStyle/>
          <a:p>
            <a:pPr marL="342900" indent="-342900" algn="just" rtl="1">
              <a:spcBef>
                <a:spcPct val="50000"/>
              </a:spcBef>
              <a:buFont typeface="Arial" pitchFamily="34" charset="0"/>
              <a:buChar char="•"/>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مشاعر الأطفال:</a:t>
            </a:r>
          </a:p>
          <a:p>
            <a:pPr marL="342900" indent="-342900" algn="just" rtl="1">
              <a:spcBef>
                <a:spcPct val="50000"/>
              </a:spcBef>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ودودين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ومتقبلين بقدر الإمكان سلوك أطفالهم، فإذا أراد الأطفال أن يتحدثوا عن أشياء تبدو غير مناسبة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فيجب أن يسمح الآباء والمربين لأطفالهم بدقيقة أو دقيقتين إضافيتين ليتمكنوا من الكلام .. يجب أن يحاولوا طرح سؤال أو سؤالين، ويحاولوا أن يظهروا اهتمامهم بالأطفال، وإذا كان الوقت ضيقاً يستطيع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يقولوا لأطفالهم أنهم يستطيعون أن يتحدثوا عن ذلك بإسهاب أكبر في وقت لاحق</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spcBef>
                <a:spcPct val="50000"/>
              </a:spcBef>
            </a:pPr>
            <a:r>
              <a:rPr lang="ar-SA" sz="2400" b="1" dirty="0" smtClean="0">
                <a:latin typeface="Arial Unicode MS" pitchFamily="34" charset="-128"/>
                <a:ea typeface="Arial Unicode MS" pitchFamily="34" charset="-128"/>
                <a:cs typeface="Arial Unicode MS" pitchFamily="34" charset="-128"/>
              </a:rPr>
              <a:t>             </a:t>
            </a:r>
            <a:endParaRPr lang="ar-SA" sz="2400" b="1" dirty="0">
              <a:latin typeface="Arial Unicode MS" pitchFamily="34" charset="-128"/>
              <a:ea typeface="Arial Unicode MS" pitchFamily="34" charset="-128"/>
              <a:cs typeface="Arial Unicode MS" pitchFamily="34" charset="-128"/>
            </a:endParaRPr>
          </a:p>
        </p:txBody>
      </p:sp>
      <p:sp>
        <p:nvSpPr>
          <p:cNvPr id="4"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20206682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219200"/>
            <a:ext cx="8153400" cy="5334000"/>
          </a:xfrm>
          <a:solidFill>
            <a:schemeClr val="bg1"/>
          </a:solidFill>
        </p:spPr>
        <p:txBody>
          <a:bodyPr>
            <a:noAutofit/>
          </a:bodyPr>
          <a:lstStyle/>
          <a:p>
            <a:pPr algn="just" rtl="1">
              <a:lnSpc>
                <a:spcPct val="150000"/>
              </a:lnSpc>
              <a:spcBef>
                <a:spcPct val="50000"/>
              </a:spcBef>
            </a:pPr>
            <a:r>
              <a:rPr lang="ar-SA"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مشاعر الأطفال:</a:t>
            </a:r>
          </a:p>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المهم أن يجعل الآباء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أطفالهم يعرفون بأنهم يحبونهم، ومثل هذه المهمة تتم بطرق مختلفة تبعاً لإختلاف مستويات السن .. فما يعتبر مناسباً في سن مبكرة جداً لا يمكن أن يلائم مراحل سن متقدمة .. فإن نبرات صوت الآباء ومدى ما تنطوي عليه أسئلتهم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وأجوبتهم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الإخلاص، وما يظهروه من لطف وسرور، كل هذه الطرق لإيصال الدفء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وإيجاد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جو من الصداقة مع أطفالهم.</a:t>
            </a: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p:cNvSpPr txBox="1"/>
          <p:nvPr/>
        </p:nvSpPr>
        <p:spPr>
          <a:xfrm>
            <a:off x="533400" y="1184493"/>
            <a:ext cx="8077200" cy="5355312"/>
          </a:xfrm>
          <a:prstGeom prst="rect">
            <a:avLst/>
          </a:prstGeom>
          <a:solidFill>
            <a:schemeClr val="bg1"/>
          </a:solidFill>
        </p:spPr>
        <p:txBody>
          <a:bodyPr wrap="square" rtlCol="1">
            <a:spAutoFit/>
          </a:bodyPr>
          <a:lstStyle/>
          <a:p>
            <a:pPr marL="342900" indent="-342900" algn="just" rtl="1">
              <a:lnSpc>
                <a:spcPct val="150000"/>
              </a:lnSpc>
              <a:spcBef>
                <a:spcPct val="50000"/>
              </a:spcBef>
              <a:buFont typeface="Arial" pitchFamily="34" charset="0"/>
              <a:buChar char="•"/>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مشاعر الأطفال:</a:t>
            </a:r>
          </a:p>
          <a:p>
            <a:pPr marL="342900" indent="-342900" algn="just" rtl="1">
              <a:lnSpc>
                <a:spcPct val="150000"/>
              </a:lnSpc>
              <a:spcBef>
                <a:spcPct val="50000"/>
              </a:spcBef>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يهتم المعلمون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بظروف الأطفال الذين يفتقدون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فالأسباب عديدة لا يحصل بعض الأطفال إلا على قدر ضئيل من الحنان في المنزل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والديهم لا يتكلمون معهم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بطريقة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عطوفة ، لا أحد يقبلهم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قبلة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المساء ، لا أحد يستمع إليهم وهم يروون ما حدث لهم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أثناء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النهار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2897159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p:cNvSpPr txBox="1"/>
          <p:nvPr/>
        </p:nvSpPr>
        <p:spPr>
          <a:xfrm>
            <a:off x="533400" y="1184493"/>
            <a:ext cx="8077200" cy="5386090"/>
          </a:xfrm>
          <a:prstGeom prst="rect">
            <a:avLst/>
          </a:prstGeom>
          <a:solidFill>
            <a:schemeClr val="bg1"/>
          </a:solidFill>
        </p:spPr>
        <p:txBody>
          <a:bodyPr wrap="square" rtlCol="1">
            <a:spAutoFit/>
          </a:bodyPr>
          <a:lstStyle/>
          <a:p>
            <a:pPr marL="342900" indent="-342900" algn="just" rtl="1">
              <a:lnSpc>
                <a:spcPct val="150000"/>
              </a:lnSpc>
              <a:spcBef>
                <a:spcPct val="50000"/>
              </a:spcBef>
              <a:buFont typeface="Arial" pitchFamily="34" charset="0"/>
              <a:buChar char="•"/>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مشاعر الأطفال:</a:t>
            </a:r>
          </a:p>
          <a:p>
            <a:pPr marL="342900" indent="-342900" algn="just" rtl="1">
              <a:lnSpc>
                <a:spcPct val="150000"/>
              </a:lnSpc>
              <a:spcBef>
                <a:spcPct val="50000"/>
              </a:spcBef>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المعلمين أن يتيحوا الفرص التي تساعد على إشباع هذه الحاجة وذلك بأن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يستمعوا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هؤلاء الأطفال , وأن يسألوهم عن تجاربهم ويلقوا إليهم بالتحية بأسلوب ودي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يضيفوا عبارة ( إننا سنراكم في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الغد) .</a:t>
            </a:r>
          </a:p>
          <a:p>
            <a:pPr marL="342900" indent="-342900" algn="just" rtl="1">
              <a:lnSpc>
                <a:spcPct val="150000"/>
              </a:lnSpc>
              <a:spcBef>
                <a:spcPct val="50000"/>
              </a:spcBef>
              <a:buFont typeface="Arial" pitchFamily="34" charset="0"/>
              <a:buChar char="•"/>
            </a:pPr>
            <a:endParaRPr lang="ar-SA" sz="2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533400" y="1143000"/>
            <a:ext cx="8153400" cy="5632311"/>
          </a:xfrm>
          <a:prstGeom prst="rect">
            <a:avLst/>
          </a:prstGeom>
          <a:solidFill>
            <a:schemeClr val="bg1"/>
          </a:solidFill>
        </p:spPr>
        <p:txBody>
          <a:bodyPr wrap="square" rtlCol="1">
            <a:spAutoFit/>
          </a:bodyPr>
          <a:lstStyle/>
          <a:p>
            <a:pPr marL="544513" indent="-457200" algn="just" rtl="1">
              <a:buFont typeface="Arial" pitchFamily="34" charset="0"/>
              <a:buChar char="•"/>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تقبل مشاعر الأطفال:</a:t>
            </a:r>
          </a:p>
          <a:p>
            <a:pPr marL="658813" indent="-571500" algn="just" rtl="1">
              <a:lnSpc>
                <a:spcPct val="150000"/>
              </a:lnSpc>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يمكن للمعلم أن يظهر اهتماما خاصاً بغياب الطفل وخاصة في فترات المرض ، ويدعه يتحدث وبذلك يظهر للطفل اهتمامه بحياته وبصحته وبغيابه عن المدرسة ، كما أن مداومة الاتصال به أثناء غيابه والاهتمام بما يفعله أثناء غيابه عن المدرسة هى خطوات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لتدعيم الحنان والحب في نفس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219200"/>
            <a:ext cx="8153400" cy="5486400"/>
          </a:xfrm>
          <a:solidFill>
            <a:schemeClr val="bg1"/>
          </a:solidFill>
        </p:spPr>
        <p:txBody>
          <a:bodyPr>
            <a:noAutofit/>
          </a:bodyPr>
          <a:lstStyle/>
          <a:p>
            <a:pPr algn="just" rtl="1">
              <a:lnSpc>
                <a:spcPct val="150000"/>
              </a:lnSpc>
              <a:spcBef>
                <a:spcPct val="50000"/>
              </a:spcBef>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مشاعر الأطفال:</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تتوقع الأسرة وليداً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جديداً فإن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في هذه المناسبة يحتاجون للحب والحنان في هذه الفترة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الحرجة،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لأنهم قد يظنون أنهم سيفقدون الكثير من المميزات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قدوم العضو الجديد في الأسرة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5287247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219200"/>
            <a:ext cx="8153400" cy="5334000"/>
          </a:xfrm>
          <a:solidFill>
            <a:schemeClr val="bg1"/>
          </a:solidFill>
        </p:spPr>
        <p:txBody>
          <a:bodyPr>
            <a:noAutofit/>
          </a:bodyPr>
          <a:lstStyle/>
          <a:p>
            <a:pPr algn="just" rtl="1">
              <a:lnSpc>
                <a:spcPct val="150000"/>
              </a:lnSpc>
              <a:spcBef>
                <a:spcPct val="50000"/>
              </a:spcBef>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مشاعر الأطفال:</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الوالدين أن يهيئوا المناخ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المناسب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أمام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ويعملون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إعداده لمثل هذا الموقف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يساعدوه على أن يفهم هذا الحدث بإعتباره دليلاً على نضجه هو، ويساعدوه على أن يرى كيف يستطيع أن يسهم مع الأسرة في هذه الأوقات.</a:t>
            </a: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219200"/>
            <a:ext cx="8153400" cy="5334000"/>
          </a:xfrm>
          <a:solidFill>
            <a:schemeClr val="bg1"/>
          </a:solidFill>
        </p:spPr>
        <p:txBody>
          <a:bodyPr>
            <a:noAutofit/>
          </a:bodyPr>
          <a:lstStyle/>
          <a:p>
            <a:pPr marL="514350" indent="-514350" algn="just" rtl="1">
              <a:lnSpc>
                <a:spcPct val="150000"/>
              </a:lnSpc>
              <a:spcBef>
                <a:spcPct val="50000"/>
              </a:spcBef>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مشاعر الأطفال:</a:t>
            </a:r>
          </a:p>
          <a:p>
            <a:pPr marL="514350" indent="-514350"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المربين في المدرسة أن يراعوا ظروف الأطفال الذين يأتون من مختلف الظروف فبعضهم فقد والديه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وبعضهم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يعيش في ظروف خاصة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وشهدوا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حالات طلاق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هؤلاء الأطفال بالحيرة إزاء التغيرات التي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حدثت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علاقات الحب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كانت بالمنزل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2438400" y="1143000"/>
            <a:ext cx="6248400" cy="5486400"/>
          </a:xfrm>
          <a:solidFill>
            <a:schemeClr val="bg1"/>
          </a:solidFill>
        </p:spPr>
        <p:txBody>
          <a:bodyPr>
            <a:noAutofit/>
          </a:bodyPr>
          <a:lstStyle/>
          <a:p>
            <a:pPr marL="514350" indent="-514350" algn="just" rtl="1">
              <a:lnSpc>
                <a:spcPct val="150000"/>
              </a:lnSpc>
              <a:spcBef>
                <a:spcPct val="50000"/>
              </a:spcBef>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تقبل مشاعر الأطفال:</a:t>
            </a:r>
          </a:p>
          <a:p>
            <a:pPr marL="514350" indent="-514350"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حيث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مطلوب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الأطفال الذين يعيشون ظروفاً مختلفة 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يحاولوا حب أم جديدة أو أب جديد ، وعندما يحاول بعض الأطفال الحديث عن ذلك يجب على المعلم أن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يستمع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ويحاول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تقوية الأمان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الداخلي لدى الطفل بقدر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الإمكان.</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1" y="1371600"/>
            <a:ext cx="2057400" cy="5029200"/>
          </a:xfrm>
          <a:prstGeom prst="rect">
            <a:avLst/>
          </a:prstGeom>
        </p:spPr>
      </p:pic>
    </p:spTree>
    <p:extLst>
      <p:ext uri="{BB962C8B-B14F-4D97-AF65-F5344CB8AC3E}">
        <p14:creationId xmlns:p14="http://schemas.microsoft.com/office/powerpoint/2010/main" val="425448276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76200"/>
            <a:ext cx="8305800" cy="1143000"/>
          </a:xfrm>
        </p:spPr>
        <p:txBody>
          <a:bodyPr>
            <a:noAutofit/>
          </a:bodyPr>
          <a:lstStyle/>
          <a:p>
            <a:pPr marL="342900" indent="-342900" algn="just"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2743200" y="1524000"/>
            <a:ext cx="5943600" cy="5029200"/>
          </a:xfrm>
          <a:solidFill>
            <a:schemeClr val="bg1"/>
          </a:solidFill>
        </p:spPr>
        <p:txBody>
          <a:bodyPr>
            <a:noAutofit/>
          </a:bodyPr>
          <a:lstStyle/>
          <a:p>
            <a:pPr algn="just" rtl="1">
              <a:lnSpc>
                <a:spcPct val="150000"/>
              </a:lnSpc>
              <a:spcBef>
                <a:spcPct val="50000"/>
              </a:spcBef>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يبتعد عنه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لضمان عدم تهديد الحب و الحنان</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الأشياء التي يمكن أن يتجنبها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ليحتفظوا لأطفالهم الإحساس  بالحب والحنان .. ومن ذلك:</a:t>
            </a:r>
          </a:p>
          <a:p>
            <a:pPr algn="just" rtl="1">
              <a:lnSpc>
                <a:spcPct val="150000"/>
              </a:lnSpc>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7" name="صورة 6" descr="848905e206db91eed75e8992213cdd8c.jpg"/>
          <p:cNvPicPr>
            <a:picLocks noChangeAspect="1"/>
          </p:cNvPicPr>
          <p:nvPr/>
        </p:nvPicPr>
        <p:blipFill>
          <a:blip r:embed="rId2" cstate="print"/>
          <a:stretch>
            <a:fillRect/>
          </a:stretch>
        </p:blipFill>
        <p:spPr>
          <a:xfrm>
            <a:off x="228600" y="1066800"/>
            <a:ext cx="2514600" cy="5257800"/>
          </a:xfrm>
          <a:prstGeom prst="rect">
            <a:avLst/>
          </a:prstGeom>
          <a:ln>
            <a:noFill/>
          </a:ln>
          <a:effectLst>
            <a:softEdge rad="112500"/>
          </a:effectLst>
        </p:spPr>
      </p:pic>
      <p:sp>
        <p:nvSpPr>
          <p:cNvPr id="8" name="Title 5"/>
          <p:cNvSpPr txBox="1">
            <a:spLocks/>
          </p:cNvSpPr>
          <p:nvPr/>
        </p:nvSpPr>
        <p:spPr>
          <a:xfrm>
            <a:off x="449239" y="3048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0537929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76200"/>
            <a:ext cx="8305800" cy="1143000"/>
          </a:xfrm>
        </p:spPr>
        <p:txBody>
          <a:bodyPr>
            <a:noAutofit/>
          </a:bodyPr>
          <a:lstStyle/>
          <a:p>
            <a:pPr marL="342900" indent="-342900" algn="just"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2438400" y="1524000"/>
            <a:ext cx="6248400" cy="5029200"/>
          </a:xfrm>
          <a:solidFill>
            <a:schemeClr val="bg1"/>
          </a:solidFill>
        </p:spPr>
        <p:txBody>
          <a:bodyPr>
            <a:noAutofit/>
          </a:bodyPr>
          <a:lstStyle/>
          <a:p>
            <a:pPr algn="just" rtl="1">
              <a:lnSpc>
                <a:spcPct val="150000"/>
              </a:lnSpc>
              <a:spcBef>
                <a:spcPct val="50000"/>
              </a:spcBef>
            </a:pP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a:t>
            </a: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يبتعد عنه </a:t>
            </a: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يقلل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شأن الأطفال، كما يجب ألا يتيحوا لهم أن يشعروا بالعجز الذي كثيراً ما يساورهم، بل يجب أن يشعروا بأنهم سوف يتغلبون على تلك المشاعر بعد لحظات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قليلة.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7" name="صورة 6" descr="848905e206db91eed75e8992213cdd8c.jpg"/>
          <p:cNvPicPr>
            <a:picLocks noChangeAspect="1"/>
          </p:cNvPicPr>
          <p:nvPr/>
        </p:nvPicPr>
        <p:blipFill>
          <a:blip r:embed="rId2" cstate="print"/>
          <a:stretch>
            <a:fillRect/>
          </a:stretch>
        </p:blipFill>
        <p:spPr>
          <a:xfrm>
            <a:off x="228600" y="1066800"/>
            <a:ext cx="2286000" cy="5334000"/>
          </a:xfrm>
          <a:prstGeom prst="rect">
            <a:avLst/>
          </a:prstGeom>
          <a:ln>
            <a:noFill/>
          </a:ln>
          <a:effectLst>
            <a:softEdge rad="112500"/>
          </a:effectLst>
        </p:spPr>
      </p:pic>
      <p:sp>
        <p:nvSpPr>
          <p:cNvPr id="8" name="Title 5"/>
          <p:cNvSpPr txBox="1">
            <a:spLocks/>
          </p:cNvSpPr>
          <p:nvPr/>
        </p:nvSpPr>
        <p:spPr>
          <a:xfrm>
            <a:off x="449239" y="3048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76200"/>
            <a:ext cx="8305800" cy="1143000"/>
          </a:xfrm>
        </p:spPr>
        <p:txBody>
          <a:bodyPr>
            <a:noAutofit/>
          </a:bodyPr>
          <a:lstStyle/>
          <a:p>
            <a:pPr marL="342900" indent="-342900" algn="just" rtl="1">
              <a:lnSpc>
                <a:spcPct val="90000"/>
              </a:lnSpc>
              <a:spcBef>
                <a:spcPct val="50000"/>
              </a:spcBef>
              <a:buFont typeface="Arial" pitchFamily="34" charset="0"/>
              <a:buChar char="•"/>
            </a:pP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2438400" y="1524000"/>
            <a:ext cx="6248400" cy="5029200"/>
          </a:xfrm>
          <a:solidFill>
            <a:schemeClr val="bg1"/>
          </a:solidFill>
        </p:spPr>
        <p:txBody>
          <a:bodyPr>
            <a:noAutofit/>
          </a:bodyPr>
          <a:lstStyle/>
          <a:p>
            <a:pPr algn="just" rtl="1">
              <a:lnSpc>
                <a:spcPct val="150000"/>
              </a:lnSpc>
              <a:spcBef>
                <a:spcPct val="50000"/>
              </a:spcBef>
            </a:pP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a:t>
            </a: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يبتعد عنه </a:t>
            </a: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p>
          <a:p>
            <a:pPr algn="just" rtl="1">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يقولوا لهم أنهم يشعرون شعوراً صبيانياً تجاه موقف معين،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يقولوا لهؤلاء الأطفال أنهم هم الذين أوجدوا أنفسهم في ذلك الموقف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الملومون،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ألا يتعالى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مشاعر أطفالهم بل يوافقوا على أن هذه المشاعر هي نتيجة خبراتهم الخاصة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فهي مشاعر أصيلة و يجب إحترامها.</a:t>
            </a:r>
          </a:p>
        </p:txBody>
      </p:sp>
      <p:pic>
        <p:nvPicPr>
          <p:cNvPr id="7" name="صورة 6" descr="848905e206db91eed75e8992213cdd8c.jpg"/>
          <p:cNvPicPr>
            <a:picLocks noChangeAspect="1"/>
          </p:cNvPicPr>
          <p:nvPr/>
        </p:nvPicPr>
        <p:blipFill>
          <a:blip r:embed="rId2" cstate="print"/>
          <a:stretch>
            <a:fillRect/>
          </a:stretch>
        </p:blipFill>
        <p:spPr>
          <a:xfrm>
            <a:off x="228600" y="1066800"/>
            <a:ext cx="2286000" cy="5410200"/>
          </a:xfrm>
          <a:prstGeom prst="rect">
            <a:avLst/>
          </a:prstGeom>
          <a:ln>
            <a:noFill/>
          </a:ln>
          <a:effectLst>
            <a:softEdge rad="112500"/>
          </a:effectLst>
        </p:spPr>
      </p:pic>
      <p:sp>
        <p:nvSpPr>
          <p:cNvPr id="8" name="Title 5"/>
          <p:cNvSpPr txBox="1">
            <a:spLocks/>
          </p:cNvSpPr>
          <p:nvPr/>
        </p:nvSpPr>
        <p:spPr>
          <a:xfrm>
            <a:off x="449239" y="3048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42269101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2514600" y="1295400"/>
            <a:ext cx="6172200" cy="5334000"/>
          </a:xfrm>
          <a:solidFill>
            <a:schemeClr val="bg1"/>
          </a:solidFill>
        </p:spPr>
        <p:txBody>
          <a:bodyPr>
            <a:noAutofit/>
          </a:bodyPr>
          <a:lstStyle/>
          <a:p>
            <a:pPr algn="just" rtl="1">
              <a:spcBef>
                <a:spcPct val="50000"/>
              </a:spcBef>
            </a:pP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يجب أن يبتعد عنه المربيون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يظن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أنهم لا دخل لهم بالحياة العاطفية لأطفالهم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يخشوا إظهار الدفء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علاقتهم معهم،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يخشوا أن يضعوا يداً حانيه على بعض الأطفال،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ويتلفظوا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بعبارات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الإعزاز.</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descr="848905e206db91eed75e8992213cdd8c.jpg"/>
          <p:cNvPicPr>
            <a:picLocks noChangeAspect="1"/>
          </p:cNvPicPr>
          <p:nvPr/>
        </p:nvPicPr>
        <p:blipFill>
          <a:blip r:embed="rId2" cstate="print"/>
          <a:stretch>
            <a:fillRect/>
          </a:stretch>
        </p:blipFill>
        <p:spPr>
          <a:xfrm>
            <a:off x="228600" y="1066800"/>
            <a:ext cx="2286000" cy="5410200"/>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2514600" y="1295400"/>
            <a:ext cx="6172200" cy="5334000"/>
          </a:xfrm>
          <a:solidFill>
            <a:schemeClr val="bg1"/>
          </a:solidFill>
        </p:spPr>
        <p:txBody>
          <a:bodyPr>
            <a:noAutofit/>
          </a:bodyPr>
          <a:lstStyle/>
          <a:p>
            <a:pPr algn="just" rtl="1">
              <a:spcBef>
                <a:spcPct val="50000"/>
              </a:spcBef>
            </a:pP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يجب أن يبتعد عنه المربيون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يتأكدوا من أن ذلك مناسب لسن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والموقف</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وللأسف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يحرم الآباء أبنائهم - خصوصاً الذكور- من الشعور بالحب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ظناً أن ذلك لا يتفق مع شخصية الطفل الذكر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ورجل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المستقبل</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descr="848905e206db91eed75e8992213cdd8c.jpg"/>
          <p:cNvPicPr>
            <a:picLocks noChangeAspect="1"/>
          </p:cNvPicPr>
          <p:nvPr/>
        </p:nvPicPr>
        <p:blipFill>
          <a:blip r:embed="rId2" cstate="print"/>
          <a:stretch>
            <a:fillRect/>
          </a:stretch>
        </p:blipFill>
        <p:spPr>
          <a:xfrm>
            <a:off x="228600" y="1066800"/>
            <a:ext cx="2286000" cy="5410200"/>
          </a:xfrm>
          <a:prstGeom prst="rect">
            <a:avLst/>
          </a:prstGeom>
          <a:ln>
            <a:noFill/>
          </a:ln>
          <a:effectLst>
            <a:softEdge rad="112500"/>
          </a:effectLst>
        </p:spPr>
      </p:pic>
    </p:spTree>
    <p:extLst>
      <p:ext uri="{BB962C8B-B14F-4D97-AF65-F5344CB8AC3E}">
        <p14:creationId xmlns:p14="http://schemas.microsoft.com/office/powerpoint/2010/main" val="393410753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2514600" y="1295400"/>
            <a:ext cx="6172200" cy="5334000"/>
          </a:xfrm>
          <a:solidFill>
            <a:schemeClr val="bg1"/>
          </a:solidFill>
        </p:spPr>
        <p:txBody>
          <a:bodyPr>
            <a:noAutofit/>
          </a:bodyPr>
          <a:lstStyle/>
          <a:p>
            <a:pPr algn="just" rtl="1">
              <a:spcBef>
                <a:spcPct val="50000"/>
              </a:spcBef>
            </a:pPr>
            <a:r>
              <a:rPr lang="ar-SA"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يجب أن يبتعد عنه المربيون .</a:t>
            </a:r>
          </a:p>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يقترب الآباء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أطفالهم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ويتجنبوا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التفكير كأشخاص منفصلين تماماً عنهم، ليتمكنوا من مساعده الأطفال على الوفاء بحاجتهم إلى الحب والحنان ، كما يجب تجنب نقد الأطفال ، والاستمرار بالثقة بأطفالهم حتى ولو كانت بعض الخبرات قد أوجبت عكس ذلك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descr="848905e206db91eed75e8992213cdd8c.jpg"/>
          <p:cNvPicPr>
            <a:picLocks noChangeAspect="1"/>
          </p:cNvPicPr>
          <p:nvPr/>
        </p:nvPicPr>
        <p:blipFill>
          <a:blip r:embed="rId2" cstate="print"/>
          <a:stretch>
            <a:fillRect/>
          </a:stretch>
        </p:blipFill>
        <p:spPr>
          <a:xfrm>
            <a:off x="228600" y="1066800"/>
            <a:ext cx="2286000" cy="5410200"/>
          </a:xfrm>
          <a:prstGeom prst="rect">
            <a:avLst/>
          </a:prstGeom>
          <a:ln>
            <a:noFill/>
          </a:ln>
          <a:effectLst>
            <a:softEdge rad="112500"/>
          </a:effectLst>
        </p:spPr>
      </p:pic>
    </p:spTree>
    <p:extLst>
      <p:ext uri="{BB962C8B-B14F-4D97-AF65-F5344CB8AC3E}">
        <p14:creationId xmlns:p14="http://schemas.microsoft.com/office/powerpoint/2010/main" val="393410753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295400"/>
            <a:ext cx="8153400" cy="5257800"/>
          </a:xfrm>
          <a:solidFill>
            <a:schemeClr val="bg1"/>
          </a:solidFill>
        </p:spPr>
        <p:txBody>
          <a:bodyPr>
            <a:noAutofit/>
          </a:bodyPr>
          <a:lstStyle/>
          <a:p>
            <a:pPr algn="just" rtl="1">
              <a:spcBef>
                <a:spcPct val="50000"/>
              </a:spcBef>
            </a:pP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يبتعد عنه المربيون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يرفض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محاولات الأطفال لتقديم خدمات بسيطة لهم أو تقديم بعض الهدايا الرمزية غير المكلفة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كان ذلك مما لا يجب عمله فعلى المربين أن يعالجوا الموضوع على انفراد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وبكثير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اللباقة،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وبطريقة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تشعر الطفل بأن المربي قد تأثر كثيراً بالموقف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أصبح يشعر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بفرحة بالغة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لهذا التقدير</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2286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295400"/>
            <a:ext cx="8153400" cy="5334000"/>
          </a:xfrm>
          <a:solidFill>
            <a:schemeClr val="bg1"/>
          </a:solidFill>
        </p:spPr>
        <p:txBody>
          <a:bodyPr>
            <a:noAutofit/>
          </a:bodyPr>
          <a:lstStyle/>
          <a:p>
            <a:pPr algn="just" rtl="1">
              <a:spcBef>
                <a:spcPct val="50000"/>
              </a:spcBef>
            </a:pPr>
            <a:r>
              <a:rPr lang="ar-SA"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يجب أن يبتعد عنه المربيون .</a:t>
            </a:r>
          </a:p>
          <a:p>
            <a:pPr algn="just" rtl="1">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يراعوا عدم صد الطفل أو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إبعاده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عنهم بأن يحاولوا التعبير عن ذلك بقسمات وجوههم أو بإرتفاع صوتهم.</a:t>
            </a:r>
          </a:p>
          <a:p>
            <a:pPr algn="just" rtl="1">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يتجنب الآباء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بقدر الإمكان أي تجاهل لإسم الطفل وكنيته، فنقول له مثلاً: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(أنت)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إلخ بل الأفضل ذكر إسم الطفل دون تجاهله لأن تجاهل إسم الطفل فيه احتقار له طالما أن المربي يعرف الطفل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وأسمه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جيداً ولا يجب أن يقول له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أنا لا أحبك وذلك عندما يجدوا أن عمل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المكلف به دون المستوى المطلوب . </a:t>
            </a:r>
          </a:p>
        </p:txBody>
      </p:sp>
      <p:sp>
        <p:nvSpPr>
          <p:cNvPr id="3" name="Title 5"/>
          <p:cNvSpPr>
            <a:spLocks noGrp="1"/>
          </p:cNvSpPr>
          <p:nvPr>
            <p:ph type="title"/>
          </p:nvPr>
        </p:nvSpPr>
        <p:spPr>
          <a:xfrm>
            <a:off x="457200" y="2286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5636251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143000"/>
            <a:ext cx="8229600" cy="5486400"/>
          </a:xfrm>
          <a:solidFill>
            <a:schemeClr val="bg1"/>
          </a:solidFill>
        </p:spPr>
        <p:txBody>
          <a:bodyPr>
            <a:noAutofit/>
          </a:bodyPr>
          <a:lstStyle/>
          <a:p>
            <a:pPr algn="just" rtl="1">
              <a:spcBef>
                <a:spcPct val="50000"/>
              </a:spcBef>
            </a:pPr>
            <a:r>
              <a:rPr lang="ar-SA"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يجب أن يبتعد عنه المربيون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الذي يعاني مرضاً يكفيه ما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يعانيه ،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ولذا فعلى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يضيفوا إلى ذلك الإحساس بأن ما من أحد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يزوره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يسأل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ذلك يضيف إلى مرضه الشعور بمزيد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الأسى، لذا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والمربيون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يعملوا على توثيق العلاقة مع الطفل الذي كان مريضا لتكون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فرصة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ثمينة لإبداء علاقة أكثر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وداً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وقرباً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143000"/>
            <a:ext cx="8153400" cy="5410200"/>
          </a:xfrm>
          <a:solidFill>
            <a:schemeClr val="bg1"/>
          </a:solidFill>
        </p:spPr>
        <p:txBody>
          <a:bodyPr>
            <a:noAutofit/>
          </a:bodyPr>
          <a:lstStyle/>
          <a:p>
            <a:pPr algn="just" rtl="1">
              <a:spcBef>
                <a:spcPct val="50000"/>
              </a:spcBef>
            </a:pPr>
            <a:r>
              <a:rPr lang="ar-SA"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ما يجب أن يبتعد عنه المربيون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متفائلين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يكونوا متشائمين،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يعملوا مع هذا الجيل الجديد بطريقة تجعلهم ينظرون إلى العالم كمكان بهيج يلذ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استطلاعه وبمساعدة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بعضهم البعض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ومساعدة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 يستطيعون إنجاز الكثير، كما أنه ينبغي على المربين أن يقدموا لهم أمثلة للعلاقات الطيبة مع الناس.</a:t>
            </a: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1764440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447800"/>
            <a:ext cx="8153400" cy="5181600"/>
          </a:xfrm>
          <a:solidFill>
            <a:schemeClr val="bg1"/>
          </a:solidFill>
        </p:spPr>
        <p:txBody>
          <a:bodyPr>
            <a:noAutofit/>
          </a:bodyPr>
          <a:lstStyle/>
          <a:p>
            <a:pPr algn="just" rtl="1">
              <a:spcBef>
                <a:spcPct val="50000"/>
              </a:spcBef>
            </a:pP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يجب أن يبتعد عنه المربيون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المواقف التي يتوقع فيها وصول أخ جديد أو أخت جديدة يكون من الأفضل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يلقى الطفل الأقدم تعزيزاً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ألا يبالغ الآباء في تمجيد المولود الجديد متناسين حاجه الطفل الأول للحب والحنان والدفء في علاقات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لذا يجب ألا يهملوا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أية فرصة لإظهار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اهتمامهم بالطفل في هذه الظروف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3048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CompuNet\Desktop\Mother-Wallpaper-02.jpg"/>
          <p:cNvPicPr>
            <a:picLocks noChangeAspect="1" noChangeArrowheads="1"/>
          </p:cNvPicPr>
          <p:nvPr/>
        </p:nvPicPr>
        <p:blipFill>
          <a:blip r:embed="rId2"/>
          <a:srcRect/>
          <a:stretch>
            <a:fillRect/>
          </a:stretch>
        </p:blipFill>
        <p:spPr bwMode="auto">
          <a:xfrm>
            <a:off x="1" y="0"/>
            <a:ext cx="9144000" cy="6858000"/>
          </a:xfrm>
          <a:prstGeom prst="rect">
            <a:avLst/>
          </a:prstGeom>
          <a:noFill/>
        </p:spPr>
      </p:pic>
      <p:sp>
        <p:nvSpPr>
          <p:cNvPr id="4" name="مربع نص 3"/>
          <p:cNvSpPr txBox="1"/>
          <p:nvPr/>
        </p:nvSpPr>
        <p:spPr>
          <a:xfrm>
            <a:off x="285720" y="5786454"/>
            <a:ext cx="8643998"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ar-SA" sz="4800" dirty="0" smtClean="0">
                <a:solidFill>
                  <a:schemeClr val="tx1">
                    <a:lumMod val="95000"/>
                    <a:lumOff val="5000"/>
                  </a:schemeClr>
                </a:solidFill>
                <a:latin typeface="Monotype Koufi" pitchFamily="2" charset="-78"/>
                <a:ea typeface="Monotype Koufi" pitchFamily="2" charset="-78"/>
                <a:cs typeface="Monotype Koufi" pitchFamily="2" charset="-78"/>
              </a:rPr>
              <a:t>كيفية إشباع الحاجة للحب والحنان </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13" name="Content Placeholder 12"/>
          <p:cNvSpPr>
            <a:spLocks noGrp="1"/>
          </p:cNvSpPr>
          <p:nvPr>
            <p:ph idx="1"/>
          </p:nvPr>
        </p:nvSpPr>
        <p:spPr>
          <a:xfrm>
            <a:off x="533400" y="1371600"/>
            <a:ext cx="8153400" cy="5257800"/>
          </a:xfrm>
          <a:solidFill>
            <a:schemeClr val="bg1"/>
          </a:solidFill>
        </p:spPr>
        <p:txBody>
          <a:bodyPr>
            <a:noAutofit/>
          </a:bodyPr>
          <a:lstStyle/>
          <a:p>
            <a:pPr algn="just" rtl="1">
              <a:spcBef>
                <a:spcPct val="50000"/>
              </a:spcBef>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الحاجة للحب و الحنان</a:t>
            </a: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spcBef>
                <a:spcPct val="50000"/>
              </a:spcBef>
            </a:pP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a:t>
            </a: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 الحاجة للحب </a:t>
            </a: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 الطفل من خلال:</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برامج التلفاز يتم إشباع هذه الحاجة إلى حد كبير فالطفل الذي يشاهد تمثيلية لأسرة سعيدة بأبنائها، يشيع الحب بين أفرادها أخذاً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وعطاءاً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تتاح له الفرصة ليبادلهم هذا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الحب في أسرته. </a:t>
            </a:r>
            <a:endParaRPr lang="ar-SA" sz="2800" b="1" dirty="0" smtClean="0">
              <a:latin typeface="Arial Unicode MS" pitchFamily="34" charset="-128"/>
              <a:ea typeface="Arial Unicode MS" pitchFamily="34" charset="-128"/>
              <a:cs typeface="Arial Unicode MS" pitchFamily="34" charset="-128"/>
            </a:endParaRPr>
          </a:p>
        </p:txBody>
      </p:sp>
      <p:sp>
        <p:nvSpPr>
          <p:cNvPr id="5" name="Title 5"/>
          <p:cNvSpPr txBox="1">
            <a:spLocks/>
          </p:cNvSpPr>
          <p:nvPr/>
        </p:nvSpPr>
        <p:spPr>
          <a:xfrm>
            <a:off x="457200" y="2286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13" name="Content Placeholder 12"/>
          <p:cNvSpPr>
            <a:spLocks noGrp="1"/>
          </p:cNvSpPr>
          <p:nvPr>
            <p:ph idx="1"/>
          </p:nvPr>
        </p:nvSpPr>
        <p:spPr>
          <a:xfrm>
            <a:off x="533400" y="1371600"/>
            <a:ext cx="8153400" cy="5181600"/>
          </a:xfrm>
          <a:solidFill>
            <a:schemeClr val="bg1"/>
          </a:solidFill>
        </p:spPr>
        <p:txBody>
          <a:bodyPr>
            <a:noAutofit/>
          </a:bodyPr>
          <a:lstStyle/>
          <a:p>
            <a:pPr algn="just" rtl="1">
              <a:spcBef>
                <a:spcPct val="50000"/>
              </a:spcBef>
            </a:pP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إشباع </a:t>
            </a: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للحب </a:t>
            </a:r>
            <a:r>
              <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 الطفل </a:t>
            </a:r>
            <a:endParaRPr lang="ar-SA" sz="3600" b="1" dirty="0" smtClean="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يتقمص شخصية أحد أطفالها ممن يحظون بهذا الحب في أسرهم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والحاجة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ويبدأ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إشباعها في أسرة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ثم المدرسة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ثم تتسع لتمثل الكون كله.</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فالطفل يشعر بسعادة وهو يتبادل هذا الحب مع الآخرين من رفاقه ومعلمه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endParaRPr lang="ar-SA" sz="2800" b="1" dirty="0" smtClean="0">
              <a:latin typeface="Arial Unicode MS" pitchFamily="34" charset="-128"/>
              <a:ea typeface="Arial Unicode MS" pitchFamily="34" charset="-128"/>
              <a:cs typeface="Arial Unicode MS" pitchFamily="34" charset="-128"/>
            </a:endParaRPr>
          </a:p>
        </p:txBody>
      </p:sp>
      <p:sp>
        <p:nvSpPr>
          <p:cNvPr id="5" name="Title 5"/>
          <p:cNvSpPr txBox="1">
            <a:spLocks/>
          </p:cNvSpPr>
          <p:nvPr/>
        </p:nvSpPr>
        <p:spPr>
          <a:xfrm>
            <a:off x="457200" y="228600"/>
            <a:ext cx="8229600" cy="1143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6589286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219200"/>
            <a:ext cx="8229600" cy="5334000"/>
          </a:xfrm>
          <a:solidFill>
            <a:schemeClr val="bg1"/>
          </a:solidFill>
        </p:spPr>
        <p:txBody>
          <a:bodyPr>
            <a:noAutofit/>
          </a:bodyPr>
          <a:lstStyle/>
          <a:p>
            <a:pPr algn="just" rtl="1">
              <a:spcBef>
                <a:spcPct val="50000"/>
              </a:spcBef>
            </a:pP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إشباع الحاجة للحب والحنان عند الطفل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تكون التمثيليات التي تقدم للطفل أشكالاً مختلفة للعلاقات مع الناس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والكائنات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عاملاً يساعد على توسيع دائرة الحب فتغرس في نفسه الإتجاهات الطيبة نحو الناس،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والطفل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ينشأ على حب الآخرين يتقبل منهم ضعفهم، يشاركهم آلامهم، ويرثى لأشكال العجز التي تصيب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بعضهم.</a:t>
            </a: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219200"/>
            <a:ext cx="8229600" cy="5334000"/>
          </a:xfrm>
          <a:solidFill>
            <a:schemeClr val="bg1"/>
          </a:solidFill>
        </p:spPr>
        <p:txBody>
          <a:bodyPr>
            <a:noAutofit/>
          </a:bodyPr>
          <a:lstStyle/>
          <a:p>
            <a:pPr algn="just" rtl="1">
              <a:spcBef>
                <a:spcPct val="50000"/>
              </a:spcBef>
            </a:pP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إشباع الحاجة للحب والحنان عند الطفل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هذا الطفل يتوحد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الكون،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ويحترم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عناصر القوة،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ويقدر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أشكال الضعف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ويحس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وتوحد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وتعاطفه مع الآخرين يعني أنه يستطيع أن يضع نفسه مكان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يحس إحساسهم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بمشاعرهم</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7829938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219200"/>
            <a:ext cx="8229600" cy="5410200"/>
          </a:xfrm>
          <a:solidFill>
            <a:schemeClr val="bg1"/>
          </a:solidFill>
        </p:spPr>
        <p:txBody>
          <a:bodyPr>
            <a:noAutofit/>
          </a:bodyPr>
          <a:lstStyle/>
          <a:p>
            <a:pPr algn="just" rtl="1">
              <a:spcBef>
                <a:spcPct val="50000"/>
              </a:spcBef>
            </a:pPr>
            <a:r>
              <a:rPr lang="ar-SA" sz="3600" b="1" dirty="0">
                <a:solidFill>
                  <a:srgbClr val="00B0F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إشباع الحاجة للحب والحنان عند الطفل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قصص الأطفال ما يشبع هذه الحاجة للحب والحنان، إن مجرد قصة طائر صغير يحنو على أبنائه ويدافع عنهم كثيراً ما تترك أثراً في نفس الطفل من الإحساس والمشاعر ما تعجز عنه كلمات الوعظ والإرشاد والحث على أن يحب غيره.</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Title 5"/>
          <p:cNvSpPr>
            <a:spLocks noGrp="1"/>
          </p:cNvSpPr>
          <p:nvPr>
            <p:ph type="title"/>
          </p:nvPr>
        </p:nvSpPr>
        <p:spPr>
          <a:xfrm>
            <a:off x="457200" y="76200"/>
            <a:ext cx="8229600" cy="1143000"/>
          </a:xfrm>
          <a:solidFill>
            <a:schemeClr val="bg2"/>
          </a:solidFill>
        </p:spPr>
        <p:txBody>
          <a:bodyPr>
            <a:normAutofit/>
          </a:bodyPr>
          <a:lstStyle/>
          <a:p>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57930193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971800"/>
            <a:ext cx="7239000" cy="1371600"/>
          </a:xfrm>
        </p:spPr>
        <p:txBody>
          <a:bodyPr>
            <a:noAutofit/>
          </a:bodyPr>
          <a:lstStyle/>
          <a:p>
            <a:pPr algn="ctr" rtl="1"/>
            <a:r>
              <a:rPr lang="ar-SA" sz="66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ثانياً: الحاجة للإنتماء</a:t>
            </a:r>
            <a:endParaRPr lang="en-US" sz="6600"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2" name="مربع نص 1"/>
          <p:cNvSpPr txBox="1"/>
          <p:nvPr/>
        </p:nvSpPr>
        <p:spPr>
          <a:xfrm>
            <a:off x="6096000" y="6178729"/>
            <a:ext cx="2590800" cy="369332"/>
          </a:xfrm>
          <a:prstGeom prst="rect">
            <a:avLst/>
          </a:prstGeom>
          <a:solidFill>
            <a:schemeClr val="bg1"/>
          </a:solidFill>
        </p:spPr>
        <p:txBody>
          <a:bodyPr wrap="square" rtlCol="1">
            <a:spAutoFit/>
          </a:bodyPr>
          <a:lstStyle/>
          <a:p>
            <a:endParaRPr lang="ar-SA" dirty="0"/>
          </a:p>
        </p:txBody>
      </p:sp>
    </p:spTree>
    <p:extLst>
      <p:ext uri="{BB962C8B-B14F-4D97-AF65-F5344CB8AC3E}">
        <p14:creationId xmlns:p14="http://schemas.microsoft.com/office/powerpoint/2010/main" val="145289775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371600"/>
            <a:ext cx="8153400" cy="5257800"/>
          </a:xfrm>
          <a:solidFill>
            <a:schemeClr val="bg1"/>
          </a:solidFill>
        </p:spPr>
        <p:txBody>
          <a:bodyPr>
            <a:noAutofit/>
          </a:bodyPr>
          <a:lstStyle/>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نكتشف 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9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يفعله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للوفاء بالحاجة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9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يبتعد عنه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لإشعار الطفل بالحاجة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9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حاجة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مربع نص 5"/>
          <p:cNvSpPr txBox="1"/>
          <p:nvPr/>
        </p:nvSpPr>
        <p:spPr>
          <a:xfrm>
            <a:off x="609600" y="533400"/>
            <a:ext cx="7922840" cy="646331"/>
          </a:xfrm>
          <a:prstGeom prst="rect">
            <a:avLst/>
          </a:prstGeom>
          <a:noFill/>
        </p:spPr>
        <p:txBody>
          <a:bodyPr wrap="square" rtlCol="1">
            <a:spAutoFit/>
          </a:bodyPr>
          <a:lstStyle/>
          <a:p>
            <a:pPr algn="just" rtl="1"/>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عرضنا التالي سوف يتم الإجابة على التساؤلات التالية : </a:t>
            </a:r>
          </a:p>
        </p:txBody>
      </p:sp>
      <p:sp>
        <p:nvSpPr>
          <p:cNvPr id="4"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Tree>
    <p:extLst>
      <p:ext uri="{BB962C8B-B14F-4D97-AF65-F5344CB8AC3E}">
        <p14:creationId xmlns:p14="http://schemas.microsoft.com/office/powerpoint/2010/main" val="397103259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457200"/>
            <a:ext cx="8033159" cy="6172200"/>
          </a:xfrm>
          <a:solidFill>
            <a:schemeClr val="bg1"/>
          </a:solidFill>
        </p:spPr>
        <p:txBody>
          <a:bodyPr>
            <a:noAutofit/>
          </a:bodyPr>
          <a:lstStyle/>
          <a:p>
            <a:pPr algn="just" rtl="1">
              <a:spcBef>
                <a:spcPct val="50000"/>
              </a:spcBef>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بالحاجة للانتماء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يقصد بها أن المرء في حاجة إلى أن يشعر بأنه فرد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 تربطه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بهم مصالح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مشتركة، تدفعه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أن يأخذ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ويعطي</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وإلى أن يلتمس منهم الحماية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والمساعدة</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كما أنه في حاجة إلى أن يشعر بأنه يستطيع أن يمد غيره بهذه الأشياء في بعض الأحيان</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4498871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457200"/>
            <a:ext cx="8033159" cy="6096000"/>
          </a:xfrm>
          <a:solidFill>
            <a:schemeClr val="bg1"/>
          </a:solidFill>
        </p:spPr>
        <p:txBody>
          <a:bodyPr>
            <a:noAutofit/>
          </a:bodyPr>
          <a:lstStyle/>
          <a:p>
            <a:pPr algn="just" rtl="1">
              <a:spcBef>
                <a:spcPct val="50000"/>
              </a:spcBef>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متى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تنمو الحاجة للانتماء ؟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وتنمو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الحاجة مع الطفل من الشهور الأولى فالألفة التي تحققها المحبة داخل الأسرة تنقلب ولاء لهذا المجتمع الصغير، ثم تنتقل الحاجة إلى الإنتماء للجماعات الأخرى التي يجد فيها الطفل إشباع حاجته إلى الأمن العاطفي.</a:t>
            </a:r>
          </a:p>
        </p:txBody>
      </p:sp>
    </p:spTree>
    <p:extLst>
      <p:ext uri="{BB962C8B-B14F-4D97-AF65-F5344CB8AC3E}">
        <p14:creationId xmlns:p14="http://schemas.microsoft.com/office/powerpoint/2010/main" val="4102789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7" name="مربع نص 6"/>
          <p:cNvSpPr txBox="1"/>
          <p:nvPr/>
        </p:nvSpPr>
        <p:spPr>
          <a:xfrm>
            <a:off x="533400" y="381000"/>
            <a:ext cx="8001000" cy="6186309"/>
          </a:xfrm>
          <a:prstGeom prst="rect">
            <a:avLst/>
          </a:prstGeom>
          <a:solidFill>
            <a:schemeClr val="bg1"/>
          </a:solidFill>
        </p:spPr>
        <p:txBody>
          <a:bodyPr wrap="square" rtlCol="1">
            <a:spAutoFit/>
          </a:bodyPr>
          <a:lstStyle/>
          <a:p>
            <a:pPr algn="just" rtl="1">
              <a:lnSpc>
                <a:spcPct val="150000"/>
              </a:lnSpc>
              <a:buFontTx/>
              <a:buChar char="-"/>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 : </a:t>
            </a:r>
          </a:p>
          <a:p>
            <a:pPr marL="571500" indent="-571500" algn="just" rtl="1">
              <a:lnSpc>
                <a:spcPct val="150000"/>
              </a:lnSpc>
              <a:buFont typeface="Arial" pitchFamily="34"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كعضو من أعضاء الأسرة يبدأ في الشعور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ينتمي إليها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وكلما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تقدم به العمر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يزداد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الشعور بالانتماء إلى أسرته رسوخاً ومن خلال التفاعل المتبادل مع أبويه يرى أنه ينتمي إلى آباء 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وإلى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أصدقاء الوالدين وقد تتاح 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فرصة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للاحتكاك بأطفال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الجيران. </a:t>
            </a:r>
          </a:p>
          <a:p>
            <a:pPr marL="571500" indent="-571500" algn="just" rtl="1">
              <a:lnSpc>
                <a:spcPct val="150000"/>
              </a:lnSpc>
              <a:buFont typeface="Arial" pitchFamily="34" charset="0"/>
              <a:buChar char="•"/>
            </a:pPr>
            <a:endParaRPr lang="ar-SA" sz="2400" dirty="0" smtClean="0">
              <a:latin typeface="Arial Unicode MS" pitchFamily="34" charset="-128"/>
              <a:ea typeface="Arial Unicode MS" pitchFamily="34" charset="-128"/>
              <a:cs typeface="Arial Unicode MS" pitchFamily="34" charset="-128"/>
            </a:endParaRPr>
          </a:p>
          <a:p>
            <a:pPr marL="571500" indent="-571500" algn="just" rtl="1">
              <a:lnSpc>
                <a:spcPct val="150000"/>
              </a:lnSpc>
              <a:buFont typeface="Arial" pitchFamily="34" charset="0"/>
              <a:buChar char="•"/>
            </a:pPr>
            <a:endParaRPr lang="ar-SA" sz="24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5288734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7" name="مربع نص 6"/>
          <p:cNvSpPr txBox="1"/>
          <p:nvPr/>
        </p:nvSpPr>
        <p:spPr>
          <a:xfrm>
            <a:off x="533400" y="381000"/>
            <a:ext cx="8001000" cy="6217087"/>
          </a:xfrm>
          <a:prstGeom prst="rect">
            <a:avLst/>
          </a:prstGeom>
          <a:solidFill>
            <a:schemeClr val="bg1"/>
          </a:solidFill>
        </p:spPr>
        <p:txBody>
          <a:bodyPr wrap="square" rtlCol="1">
            <a:spAutoFit/>
          </a:bodyPr>
          <a:lstStyle/>
          <a:p>
            <a:pPr algn="just" rtl="1">
              <a:buFontTx/>
              <a:buChar char="-"/>
            </a:pPr>
            <a:r>
              <a:rPr lang="ar-SA" sz="32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المثال </a:t>
            </a: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marL="571500" indent="-571500" algn="just" rtl="1">
              <a:lnSpc>
                <a:spcPct val="150000"/>
              </a:lnSpc>
              <a:buFont typeface="Arial" pitchFamily="34" charset="0"/>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وكنتيجة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للعلاقات الدافئة الحانية مع الأم يتقبل الكائنات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الإنسانية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الأخرى تقبل الثقة ، ويتعلم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ينتظر منه هو  أيضا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ودوداً نحو الآخرين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يجد أناساً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يحبهم ويحبونهم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571500" indent="-571500" algn="just" rtl="1">
              <a:lnSpc>
                <a:spcPct val="150000"/>
              </a:lnSpc>
              <a:buFont typeface="Arial" pitchFamily="34" charset="0"/>
              <a:buChar char="•"/>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وبمرور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السنوات يدرك الطفل أن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الانتماء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من الأشياء التي تلقى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تقديراً، وأن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المودة نحو الآخرين تجعل الآخرين يرغبون في صداقته وتعتبر هذه توقعات طبيعية،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وهو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يتوقع أن يكون جزءاً من الجماعة التي يشترك فيها، لا أن يكون منبوذاً منهم</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2000" dirty="0" smtClean="0">
                <a:latin typeface="Arial Unicode MS" pitchFamily="34" charset="-128"/>
                <a:ea typeface="Arial Unicode MS" pitchFamily="34" charset="-128"/>
                <a:cs typeface="Arial Unicode MS" pitchFamily="34" charset="-128"/>
              </a:rPr>
              <a:t> </a:t>
            </a:r>
          </a:p>
          <a:p>
            <a:pPr marL="571500" indent="-571500" algn="just" rtl="1">
              <a:lnSpc>
                <a:spcPct val="150000"/>
              </a:lnSpc>
              <a:buFont typeface="Arial" pitchFamily="34" charset="0"/>
              <a:buChar char="•"/>
            </a:pPr>
            <a:endParaRPr lang="ar-SA" sz="20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20777573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6" name="مربع نص 5"/>
          <p:cNvSpPr txBox="1"/>
          <p:nvPr/>
        </p:nvSpPr>
        <p:spPr>
          <a:xfrm>
            <a:off x="533400" y="459224"/>
            <a:ext cx="8001000" cy="6093976"/>
          </a:xfrm>
          <a:prstGeom prst="rect">
            <a:avLst/>
          </a:prstGeom>
          <a:solidFill>
            <a:schemeClr val="bg1"/>
          </a:solidFill>
        </p:spPr>
        <p:txBody>
          <a:bodyPr wrap="square" rtlCol="1">
            <a:spAutoFit/>
          </a:bodyPr>
          <a:lstStyle/>
          <a:p>
            <a:pPr algn="just" rtl="1">
              <a:lnSpc>
                <a:spcPct val="150000"/>
              </a:lnSpc>
            </a:pPr>
            <a:r>
              <a:rPr lang="ar-SA" sz="2400" dirty="0" smtClean="0">
                <a:latin typeface="Arial Unicode MS" pitchFamily="34" charset="-128"/>
                <a:ea typeface="Arial Unicode MS" pitchFamily="34" charset="-128"/>
                <a:cs typeface="Arial Unicode MS" pitchFamily="34" charset="-128"/>
              </a:rPr>
              <a:t>-</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المثال : </a:t>
            </a:r>
          </a:p>
          <a:p>
            <a:pPr algn="just" rtl="1">
              <a:lnSpc>
                <a:spcPct val="150000"/>
              </a:lnSpc>
            </a:pPr>
            <a:r>
              <a:rPr lang="ar-SA" sz="2400" dirty="0" smtClean="0">
                <a:latin typeface="Arial Unicode MS" pitchFamily="34" charset="-128"/>
                <a:ea typeface="Arial Unicode MS" pitchFamily="34" charset="-128"/>
                <a:cs typeface="Arial Unicode MS" pitchFamily="34" charset="-128"/>
              </a:rPr>
              <a:t>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بعض المواقف الأسرية وفي السنوات الأولى من حياه الطفل قد يعيش الأطفال في ظروف تكون فيها المواقف أو الاتجاهات نحو الآخرين متسمة بالشك أو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بالعداء،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يوجد أباء يبثون في أطفالهم فكرة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نبذ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الآخرين وعدم التودد مع الناس بصفه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عامة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وقد ينشأ ذلك إذا ظل الطفل وحيداً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طول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الوقت أو إذا كان غير مرغوب فيه من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الرفاق وعندما ينشأ هذا الموقف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حاجة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إلى الانتماء يصيبها الإحباط وبالتالي ينعكس نتائج هذا الإحباط على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وسلوك الطفل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28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63938379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457200" y="1219200"/>
            <a:ext cx="8077200" cy="5334000"/>
          </a:xfrm>
          <a:solidFill>
            <a:schemeClr val="bg1"/>
          </a:solidFill>
        </p:spPr>
        <p:txBody>
          <a:bodyPr>
            <a:noAutofit/>
          </a:bodyPr>
          <a:lstStyle/>
          <a:p>
            <a:pPr algn="just" rtl="1">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يكتشف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نقص هذه الحاجة عند الأطفال من خلال:</a:t>
            </a:r>
          </a:p>
          <a:p>
            <a:pPr marL="0" indent="0"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إهمال الطفل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يشعر الطفل بأنه مهمل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مرغوب فيه أو يشعر بأنه لا يجد من الأصدقاء العدد الذي يريده، أو أنه لم ينجح في تكوين صداقات مع الذين تهمه صداقتهم، فإنه يشعر بأنه منبوذ أو مرفوض بشكل ما أو يشعر بأن به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عيب ما .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529718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457200" y="1447800"/>
            <a:ext cx="8077200" cy="5105400"/>
          </a:xfrm>
          <a:solidFill>
            <a:schemeClr val="bg1"/>
          </a:solidFill>
        </p:spPr>
        <p:txBody>
          <a:bodyPr>
            <a:noAutofit/>
          </a:bodyPr>
          <a:lstStyle/>
          <a:p>
            <a:pPr marL="0" indent="0"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إهمال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لذا فإنه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يحتاج إلى الانتماء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وإلى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يصبح فرداً من الجماعة ، ومن ثم فإنه يعبر بكثير من الطرق عن رغبته الشديدة في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يصبح عضو في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944185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1143000"/>
            <a:ext cx="7999040" cy="5410200"/>
          </a:xfrm>
          <a:solidFill>
            <a:schemeClr val="bg1"/>
          </a:solidFill>
        </p:spPr>
        <p:txBody>
          <a:bodyPr>
            <a:noAutofit/>
          </a:bodyPr>
          <a:lstStyle/>
          <a:p>
            <a:pPr algn="just" rtl="1">
              <a:lnSpc>
                <a:spcPct val="150000"/>
              </a:lnSpc>
              <a:spcBef>
                <a:spcPct val="50000"/>
              </a:spcBef>
            </a:pPr>
            <a:r>
              <a:rPr lang="ar-SA"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إهمال الطفل :</a:t>
            </a:r>
          </a:p>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فتجده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ما يقول لآبائه و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معلميه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لماذا لا أكون عضواً في هذا النادي أو هذه الجماعة؟“ أو ” لن يقع علي الاختيار أبداً لكي أكون عضواً في أي جماعة“ أو ” أود لو يطلب مني أحد زملائي أن أذهب معه إلى السينما، أو إلى منزله</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لماذا يكون الأطفال الآخرين مشغولين دائماً فلا يذهبون معي إلى مكان؟“ أو ” ما من أحد يطلبني تليفونياً“ مثل هذه التعبيرات تعبر عن نقص الحاجة للانتماء عند مثل هذا الطفل.</a:t>
            </a:r>
          </a:p>
          <a:p>
            <a:pPr algn="just" rtl="1">
              <a:spcBef>
                <a:spcPct val="50000"/>
              </a:spcBef>
            </a:pPr>
            <a:endParaRPr lang="ar-SA" sz="2400" dirty="0" smtClean="0">
              <a:latin typeface="Arial Unicode MS" pitchFamily="34" charset="-128"/>
              <a:ea typeface="Arial Unicode MS" pitchFamily="34" charset="-128"/>
              <a:cs typeface="Arial Unicode MS" pitchFamily="34" charset="-128"/>
            </a:endParaRPr>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082523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1143000"/>
            <a:ext cx="8001000" cy="5486400"/>
          </a:xfrm>
          <a:solidFill>
            <a:schemeClr val="bg1"/>
          </a:solidFill>
        </p:spPr>
        <p:txBody>
          <a:bodyPr>
            <a:noAutofit/>
          </a:bodyPr>
          <a:lstStyle/>
          <a:p>
            <a:pPr marL="514350" indent="-514350" algn="just" rtl="1">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الشعور بالوحدة : </a:t>
            </a:r>
          </a:p>
          <a:p>
            <a:pPr marL="514350" indent="-514350"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المظاهر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يعبر فيها الطفل الذي يشعر بالوحدة عن رغبته في مزيد من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الأصدقاء ،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عندما يقول بأنه يود لو لم يجد نفسه وحيداً معظم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الوقت، إنه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يود لو أن هناك عدداً كبيراً من الصغار يعيشون معه،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نسمعه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يقول :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أود لو أن والدي يسمحان لي بدعوة أطفال آخرين إلى المنزل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ونقضي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معاً وقتاً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طيباً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تفعل الأسر الأخرى</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1285196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1143000"/>
            <a:ext cx="8001000" cy="5410200"/>
          </a:xfrm>
          <a:solidFill>
            <a:schemeClr val="bg1"/>
          </a:solidFill>
        </p:spPr>
        <p:txBody>
          <a:bodyPr>
            <a:noAutofit/>
          </a:bodyPr>
          <a:lstStyle/>
          <a:p>
            <a:pPr marL="0" indent="0"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الشكوى : </a:t>
            </a:r>
          </a:p>
          <a:p>
            <a:pPr marL="514350" indent="-514350" algn="just" rtl="1">
              <a:lnSpc>
                <a:spcPct val="150000"/>
              </a:lnSpc>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يشكو الطفل قائلاً: ”في كل مرة أطلب من الأطفال الآخرين الذهاب معي إلى مكان ما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فيرفضون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بحجة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أنهم مشغولون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لديهم شيئاً آخر يفعلونه، أو أنهم لا يريدون“ إنه يبدأ في التفكير في أنه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لابد 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مختلفاً عن الآخرين ..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ولذلك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نسمعه أحياناً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يقول :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أود لو أن الأطفال الآخرين لا يعتبرونني مختلفاً عنهم“. </a:t>
            </a:r>
          </a:p>
          <a:p>
            <a:pPr marL="514350" indent="-514350" algn="just" rtl="1">
              <a:lnSpc>
                <a:spcPct val="150000"/>
              </a:lnSpc>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18913514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1220680"/>
            <a:ext cx="8001000" cy="5332520"/>
          </a:xfrm>
          <a:solidFill>
            <a:schemeClr val="bg1"/>
          </a:solidFill>
        </p:spPr>
        <p:txBody>
          <a:bodyPr>
            <a:noAutofit/>
          </a:bodyPr>
          <a:lstStyle/>
          <a:p>
            <a:pPr marL="0" indent="0"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الطريقة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يتصرف فيها الطفل : </a:t>
            </a:r>
          </a:p>
          <a:p>
            <a:pPr marL="514350" indent="-514350"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تظهر هذه الحاجة الملحة للإنتماء في الطريقة التي يتصرف بها الطفل فإحساسه بأن الجماعة تنبذه المرة بعد الأخرى يجعله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يفضل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البقاء على هامش النشاط الجماعي،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يبقى في مقعده مشغول البال متفرجاً في معظم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الأحيان.</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949606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1296880"/>
            <a:ext cx="8001000" cy="5256320"/>
          </a:xfrm>
          <a:solidFill>
            <a:schemeClr val="bg1"/>
          </a:solidFill>
        </p:spPr>
        <p:txBody>
          <a:bodyPr>
            <a:noAutofit/>
          </a:bodyPr>
          <a:lstStyle/>
          <a:p>
            <a:pPr marL="0" indent="0"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الطريقة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يتصرف فيها الطفل : </a:t>
            </a:r>
          </a:p>
          <a:p>
            <a:pPr marL="514350" indent="-514350"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ونادراً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يكون في وسط الأحداث فلا يشارك بنشاط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ويأتي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المدرسة منفرداً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ويتباطأ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خلف الباقين وهم عائدون إلى منازلهم، بل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أحياناً يعبر الشارع ليتجنب مقابلة الأطفال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هذا الطفل بالحاجة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 بدرجة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يتحول معها إلى العداونية.</a:t>
            </a:r>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7869977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609600" y="1143000"/>
            <a:ext cx="7924800" cy="5486400"/>
          </a:xfrm>
          <a:solidFill>
            <a:schemeClr val="bg1"/>
          </a:solidFill>
        </p:spPr>
        <p:txBody>
          <a:bodyPr>
            <a:noAutofit/>
          </a:bodyPr>
          <a:lstStyle/>
          <a:p>
            <a:pPr marL="0" indent="0" algn="just" rtl="1">
              <a:spcBef>
                <a:spcPct val="50000"/>
              </a:spcBef>
              <a:buNone/>
            </a:pPr>
            <a:r>
              <a:rPr lang="ar-SA" sz="2400" dirty="0" smtClean="0">
                <a:latin typeface="Arial Unicode MS" pitchFamily="34" charset="-128"/>
                <a:ea typeface="Arial Unicode MS" pitchFamily="34" charset="-128"/>
                <a:cs typeface="Arial Unicode MS" pitchFamily="34" charset="-128"/>
              </a:rPr>
              <a:t> </a:t>
            </a:r>
            <a:r>
              <a:rPr lang="ar-SA"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الشعور بأنه غير مرغوب فيه : </a:t>
            </a:r>
          </a:p>
          <a:p>
            <a:pPr marL="514350" indent="-514350" algn="just" rtl="1">
              <a:lnSpc>
                <a:spcPct val="150000"/>
              </a:lnSpc>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يظهر نقص الحاجة للإنتماء لدى الطفل بطريقة أكثر عمقاً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والشعور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 غير مرغوب فيه إذا أرسله والده إلى مدرسة داخلية خاصة ليعيش بعيداً عن المنزل، أو إذا قيل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يأتي الضيوف عليك أن تبقى في حجرتك“ أو ”عندما بيقى ضيوف راشدون اضطروا للمبيت قد يطلب منه التخلي عن حجرته</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660732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609600" y="1143000"/>
            <a:ext cx="7924800" cy="5486400"/>
          </a:xfrm>
          <a:solidFill>
            <a:schemeClr val="bg1"/>
          </a:solidFill>
        </p:spPr>
        <p:txBody>
          <a:bodyPr>
            <a:noAutofit/>
          </a:bodyPr>
          <a:lstStyle/>
          <a:p>
            <a:pPr marL="0" indent="0" algn="just" rtl="1">
              <a:spcBef>
                <a:spcPct val="50000"/>
              </a:spcBef>
              <a:buNone/>
            </a:pPr>
            <a:r>
              <a:rPr lang="ar-SA" sz="2800" dirty="0" smtClean="0">
                <a:latin typeface="Arial Unicode MS" pitchFamily="34" charset="-128"/>
                <a:ea typeface="Arial Unicode MS" pitchFamily="34" charset="-128"/>
                <a:cs typeface="Arial Unicode MS" pitchFamily="34" charset="-128"/>
              </a:rPr>
              <a:t>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الشعور بأنه غير مرغوب فيه : </a:t>
            </a:r>
          </a:p>
          <a:p>
            <a:pPr marL="514350" indent="-514350"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الطفل كثيراً ما يترك في المنزل وحده أو مع خادمة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يعلم أن والديه ذهبا إلى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مكان ما، 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زيارة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يتمنى أن يكون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معهما،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وهذا الطفل غالباً ما يترك أمر رعايته كلية إلى مربية أو خادمة.</a:t>
            </a:r>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125700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609600"/>
            <a:ext cx="8001000" cy="5943600"/>
          </a:xfrm>
          <a:solidFill>
            <a:schemeClr val="bg1"/>
          </a:solidFill>
        </p:spPr>
        <p:txBody>
          <a:bodyPr>
            <a:noAutofit/>
          </a:bodyPr>
          <a:lstStyle/>
          <a:p>
            <a:pPr marL="514350" indent="-514350" algn="just" rtl="1">
              <a:spcBef>
                <a:spcPct val="50000"/>
              </a:spcBef>
              <a:buNone/>
            </a:pPr>
            <a:endParaRPr lang="ar-SA" sz="2800" dirty="0" smtClean="0">
              <a:latin typeface="Arial Unicode MS" pitchFamily="34" charset="-128"/>
              <a:ea typeface="Arial Unicode MS" pitchFamily="34" charset="-128"/>
              <a:cs typeface="Arial Unicode MS" pitchFamily="34" charset="-128"/>
            </a:endParaRPr>
          </a:p>
          <a:p>
            <a:pPr marL="0" indent="0" algn="just" rtl="1">
              <a:spcBef>
                <a:spcPct val="50000"/>
              </a:spcBef>
              <a:buNone/>
            </a:pPr>
            <a:r>
              <a:rPr lang="ar-SA" sz="2800" dirty="0" smtClean="0">
                <a:latin typeface="Arial Unicode MS" pitchFamily="34" charset="-128"/>
                <a:ea typeface="Arial Unicode MS" pitchFamily="34" charset="-128"/>
                <a:cs typeface="Arial Unicode MS" pitchFamily="34" charset="-128"/>
              </a:rPr>
              <a:t>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عقاب الطفل : </a:t>
            </a:r>
          </a:p>
          <a:p>
            <a:pPr marL="514350" indent="-514350"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يبعث به المعلم إلى خارج حجرة الدراسة أو إلى الفناء أو إلى حجرة الناظر عقاباً له على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 شيء فعله،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يضعه في آخر الصف وكثيراً ما يوجه إليه العديد من الانتقادات الشخصية في وجود الجماعة وبشكل مباشر الذي يؤدى إلى شعوره بالحرج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أمام زملائه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pP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يكشف المربيون نقص هذه الحاجة؟</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2690029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Autofit/>
          </a:bodyPr>
          <a:lstStyle/>
          <a:p>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المربيون للوفاء بالحاجة للإنتماء؟</a:t>
            </a:r>
            <a:endParaRPr lang="en-US"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533400" y="1371600"/>
            <a:ext cx="8001000" cy="5257800"/>
          </a:xfrm>
          <a:solidFill>
            <a:schemeClr val="bg1"/>
          </a:solidFill>
        </p:spPr>
        <p:txBody>
          <a:bodyPr>
            <a:noAutofit/>
          </a:bodyPr>
          <a:lstStyle/>
          <a:p>
            <a:pPr algn="just" rtl="1">
              <a:spcBef>
                <a:spcPct val="50000"/>
              </a:spcBef>
              <a:buNone/>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هناك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أشياء كثيرة يمكن للمربين من آباء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ومعلمين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يفعلوها من أجل إشعار الطفل بأنه مرغوب فيه وأنه مطلوب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وبذلك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بإشباع حاجته للإنتماء، من ذلك:</a:t>
            </a:r>
          </a:p>
          <a:p>
            <a:pPr algn="just" rtl="1">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تغيب الطفل يوماً أو يومين عن المدرسة فيجب على المعلم أن يشعر طفله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بافتقاده وذلك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بالسؤال عليه أو الإتصال به تليفونياً أو يجعل بعض أطفال الفصل يقومون بذلك، أو يكتب كل طفل في الفصل رسالة قصيرة للطفل يسألون فيها عن صحة زميلهم إذا كان مريضاً، وعند عودته يرحبون بعودته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ويبينون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أنهم مسرورون لعودته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وأنهم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افتقدوه في غيبته،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ويجعل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الزملاء يساعدونه في كل ما فاته من دروس.</a:t>
            </a:r>
          </a:p>
        </p:txBody>
      </p:sp>
    </p:spTree>
    <p:extLst>
      <p:ext uri="{BB962C8B-B14F-4D97-AF65-F5344CB8AC3E}">
        <p14:creationId xmlns:p14="http://schemas.microsoft.com/office/powerpoint/2010/main" val="7660557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609600"/>
            <a:ext cx="8001000" cy="5943600"/>
          </a:xfrm>
          <a:solidFill>
            <a:schemeClr val="bg1"/>
          </a:solidFill>
        </p:spPr>
        <p:txBody>
          <a:bodyPr>
            <a:noAutofit/>
          </a:bodyPr>
          <a:lstStyle/>
          <a:p>
            <a:pPr marL="0" indent="0" algn="just" rtl="1">
              <a:spcBef>
                <a:spcPct val="50000"/>
              </a:spcBef>
              <a:buNone/>
            </a:pPr>
            <a:r>
              <a:rPr lang="ar-SA"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تقليل إحساس الطفل بالنبذ : </a:t>
            </a:r>
          </a:p>
          <a:p>
            <a:pPr marL="514350" indent="-514350" algn="just" rtl="1">
              <a:lnSpc>
                <a:spcPct val="150000"/>
              </a:lnSpc>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يمكن لمعلم الفصل أن يشعر الطفل الذي يتواجد لديه إحساس بالنبذ بأنه يحبه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ويشاركه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دائماً فيسير معه في الشارع إلى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السيارة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إلى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أقرب مكان لمنزله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أثناء عودته إلى المنزل بعد إنتهاء اليوم المدرسي، أو يقضي معه فترة الفسحة،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يبدي إهتماماً شديداً بنشاطه الذي يتعدى حدود المنهج،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ويحاول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يعرف ما يفعله خارج المدرسة،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يبدي إهتماماً بنجاحه في تلك الأفعال</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4768104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381000"/>
            <a:ext cx="8001000" cy="6248400"/>
          </a:xfrm>
          <a:solidFill>
            <a:schemeClr val="bg1"/>
          </a:solidFill>
        </p:spPr>
        <p:txBody>
          <a:bodyPr>
            <a:noAutofit/>
          </a:bodyPr>
          <a:lstStyle/>
          <a:p>
            <a:pPr marL="0" indent="0"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وجود طفل جديد : </a:t>
            </a:r>
          </a:p>
          <a:p>
            <a:pPr marL="514350" indent="-514350"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تواجد 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جديد داخل الفصل يمكن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المعلم أخ أكبر (أخت كبرى)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فيقوم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بإرشاد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الجديد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وتقديمه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للأطفال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والمساعدة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إحساسه بأنه ليس غريباً،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ثم يشعر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بقيمة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ويساعد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الإحساس بأنه ينتمي إلى جماعه الفصل،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ويرغب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أن ينتمي إليها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8362051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381000"/>
            <a:ext cx="8001000" cy="6172200"/>
          </a:xfrm>
          <a:solidFill>
            <a:schemeClr val="bg1"/>
          </a:solidFill>
        </p:spPr>
        <p:txBody>
          <a:bodyPr>
            <a:noAutofit/>
          </a:bodyPr>
          <a:lstStyle/>
          <a:p>
            <a:pPr marL="0" indent="0" algn="just" rtl="1">
              <a:spcBef>
                <a:spcPct val="50000"/>
              </a:spcBef>
              <a:buNone/>
            </a:pPr>
            <a:r>
              <a:rPr lang="ar-SA"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إشعار الطفل بأنه مرغوب فيه : </a:t>
            </a:r>
          </a:p>
          <a:p>
            <a:pPr marL="514350" indent="-514350"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ويمكن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للمعلم أن يجعل كل طفل يشعر بأنه مرغوب فيه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ومطلوب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 يعمل تغيراً مستمراً في لجان جماعة مجلس الفصل بصفة دورية كل أسبوعين ليجعل كل طفل في الفصل يشارك في اللجان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المختلفة 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رئيساً للجنة وأن يمنح المسؤوليات أو التكريم بحيث يشاركون في الجوائز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وأن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يضفي إعترافاً بالأعمال التي تتم خارج المدرسة،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يمكن إلقاء بعض الملاحظات عن المظهر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الخارجي للطفل.</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4091238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381000"/>
            <a:ext cx="8001000" cy="6172200"/>
          </a:xfrm>
          <a:solidFill>
            <a:schemeClr val="bg1"/>
          </a:solidFill>
        </p:spPr>
        <p:txBody>
          <a:bodyPr>
            <a:noAutofit/>
          </a:bodyPr>
          <a:lstStyle/>
          <a:p>
            <a:pPr marL="0" indent="0"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الاهتمام برغبات الأطفال : </a:t>
            </a:r>
          </a:p>
          <a:p>
            <a:pPr marL="514350" indent="-514350"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المعلمين أن يسألوا أطفالهم عما يرغبون أن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يكبرون مما قد يدل على الإهتمام بهم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 على المدى البعيد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يسألوهم عن الهدف الحالي،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الأشياء التي يرغبون في تعلمها أو يرغبون في عملها.</a:t>
            </a:r>
          </a:p>
        </p:txBody>
      </p:sp>
    </p:spTree>
    <p:extLst>
      <p:ext uri="{BB962C8B-B14F-4D97-AF65-F5344CB8AC3E}">
        <p14:creationId xmlns:p14="http://schemas.microsoft.com/office/powerpoint/2010/main" val="428002595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Autofit/>
          </a:bodyPr>
          <a:lstStyle/>
          <a:p>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مايجب أن يبتعد عنه المربيون لإشعار الطفل بالإنتماء؟</a:t>
            </a:r>
            <a:endParaRPr lang="en-US"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533400" y="1371600"/>
            <a:ext cx="8001000" cy="5181600"/>
          </a:xfrm>
          <a:solidFill>
            <a:schemeClr val="bg1"/>
          </a:solidFill>
        </p:spPr>
        <p:txBody>
          <a:bodyPr>
            <a:noAutofit/>
          </a:bodyPr>
          <a:lstStyle/>
          <a:p>
            <a:pPr algn="just" rtl="1">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يبتعد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a:t>
            </a:r>
          </a:p>
          <a:p>
            <a:pPr algn="just" rtl="1">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إظهار اللامبالاة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لغياب الطفل : </a:t>
            </a:r>
          </a:p>
          <a:p>
            <a:pPr algn="just" rtl="1">
              <a:lnSpc>
                <a:spcPct val="150000"/>
              </a:lnSpc>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لو ظهر عدم مبالاة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لغياب الأطفال الذين لديهم احتياجات لم تشبع فلا يجب أن يتغاضوا عن مشاعرهم خارج الأنشطة،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ويجب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لا يعتبروا وجودهم بالمدرسة أمراً مسلماً به كباقي الأطفال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يهمل الترحيب بهم عند عودتهم، أو ينظرون لهم بإعتبارهم أشخاصاً متكاملين لا يحتاجون لمثل تلك الكلمات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المطمئنة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الصغيرة التي تجعل الفرد يحس بالراحة حتى ولو كانت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احتياجاته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تواجه إهمالاً.</a:t>
            </a:r>
          </a:p>
        </p:txBody>
      </p:sp>
    </p:spTree>
    <p:extLst>
      <p:ext uri="{BB962C8B-B14F-4D97-AF65-F5344CB8AC3E}">
        <p14:creationId xmlns:p14="http://schemas.microsoft.com/office/powerpoint/2010/main" val="8472149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381000"/>
            <a:ext cx="8001000" cy="6172200"/>
          </a:xfrm>
          <a:solidFill>
            <a:schemeClr val="bg1"/>
          </a:solidFill>
        </p:spPr>
        <p:txBody>
          <a:bodyPr>
            <a:noAutofit/>
          </a:bodyPr>
          <a:lstStyle/>
          <a:p>
            <a:pPr marL="0" indent="0" algn="just" rtl="1">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عدم الشكوى من الطفل : </a:t>
            </a:r>
          </a:p>
          <a:p>
            <a:pPr marL="514350" indent="-514350"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المعلم ألا يشكو من  الأطفال أو يتذمر من سلوكهم أو طريقتهم في التعامل مع بعضهم البعض أو يتجاهلهم أو يقلل من شأن جهودهم أو يهمل أفكارهم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ويبعدهم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عنه لكي يتمكن من الحديث مع طفل آخر</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13018520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381000"/>
            <a:ext cx="8001000" cy="6172200"/>
          </a:xfrm>
          <a:solidFill>
            <a:schemeClr val="bg1"/>
          </a:solidFill>
        </p:spPr>
        <p:txBody>
          <a:bodyPr>
            <a:noAutofit/>
          </a:bodyPr>
          <a:lstStyle/>
          <a:p>
            <a:pPr marL="0" indent="0"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التشدد في غرفه الفصل : </a:t>
            </a:r>
          </a:p>
          <a:p>
            <a:pPr marL="514350" indent="-514350"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المعلمين ألا يجعلوا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الفصل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غرفة قاصرة على العمل ولا يسمح فيها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بالمرح ،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فالتشديد الدائم يجعل المعلم بعيداً عن الأطفال،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ويجعل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يخشونه نتيجة إهماله المشاركة معهم إلا كحارس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marL="514350" indent="-514350" algn="just" rtl="1">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36628001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381000"/>
            <a:ext cx="8001000" cy="6172200"/>
          </a:xfrm>
          <a:solidFill>
            <a:schemeClr val="bg1"/>
          </a:solidFill>
        </p:spPr>
        <p:txBody>
          <a:bodyPr>
            <a:noAutofit/>
          </a:bodyPr>
          <a:lstStyle/>
          <a:p>
            <a:pPr marL="514350" indent="-514350" algn="just" rtl="1">
              <a:spcBef>
                <a:spcPct val="50000"/>
              </a:spcBef>
            </a:pPr>
            <a:endParaRPr lang="ar-SA" sz="2800" dirty="0" smtClean="0">
              <a:latin typeface="Arial Unicode MS" pitchFamily="34" charset="-128"/>
              <a:ea typeface="Arial Unicode MS" pitchFamily="34" charset="-128"/>
              <a:cs typeface="Arial Unicode MS" pitchFamily="34" charset="-128"/>
            </a:endParaRPr>
          </a:p>
          <a:p>
            <a:pPr marL="0" indent="0" algn="just" rtl="1">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عدم اقتصار العمل على طفل دون الآخر : </a:t>
            </a:r>
          </a:p>
          <a:p>
            <a:pPr marL="514350" indent="-514350"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المعلم ألا يجعل عدداً قليلاً من الأطفال يؤدون العمل كله و يجب ألا يجعل نظام الإنتخاب لمجلس الفصل يعرقل الفرص أمام عدد كبير من الأطفال للمشاركة في عمل المجموعة ولا يجعل الإفتقار إلى القدرة يحول دون إتاحة الفرصة أمام الأطفال ليتعلموا أو يختلط بعضهم ببعض.</a:t>
            </a:r>
          </a:p>
        </p:txBody>
      </p:sp>
    </p:spTree>
    <p:extLst>
      <p:ext uri="{BB962C8B-B14F-4D97-AF65-F5344CB8AC3E}">
        <p14:creationId xmlns:p14="http://schemas.microsoft.com/office/powerpoint/2010/main" val="36954234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1" name="Rectangle 10"/>
          <p:cNvSpPr/>
          <p:nvPr/>
        </p:nvSpPr>
        <p:spPr>
          <a:xfrm>
            <a:off x="0" y="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يمكن إشباع حاجة الطفل للإنتماء؟</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533400" y="1371600"/>
            <a:ext cx="8001000" cy="5257800"/>
          </a:xfrm>
          <a:solidFill>
            <a:schemeClr val="bg1"/>
          </a:solidFill>
        </p:spPr>
        <p:txBody>
          <a:bodyPr>
            <a:noAutofit/>
          </a:bodyPr>
          <a:lstStyle/>
          <a:p>
            <a:pPr algn="just" rtl="1">
              <a:spcBef>
                <a:spcPct val="50000"/>
              </a:spcBef>
              <a:buNone/>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يمكن إشباع حاجة الطفل للإنتماء عن طريق :</a:t>
            </a:r>
          </a:p>
          <a:p>
            <a:pPr marL="0" indent="0" algn="just" rtl="1">
              <a:spcBef>
                <a:spcPct val="50000"/>
              </a:spcBef>
              <a:buNone/>
            </a:pPr>
            <a:r>
              <a:rPr lang="ar-SA"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برامج التلفاز : </a:t>
            </a:r>
          </a:p>
          <a:p>
            <a:pPr marL="0" indent="0" algn="just" rtl="1">
              <a:spcBef>
                <a:spcPct val="50000"/>
              </a:spcBef>
              <a:buNone/>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 البرامج الايجابية : </a:t>
            </a:r>
          </a:p>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برامج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في التلفاز التي تتناول حركة الطفل في الدوائر المختلفة لتشبع حاجته للإنتماء من خلال تصوير العلاقات الطيبة العديدة بينه وبين أفراد أسرته ومدرسيه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وزملاءه</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وتشعره بمكانته بينهم،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وتغرس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نفسه الثقة بذاته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ومكانته، فتشبع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حاجته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Tree>
    <p:extLst>
      <p:ext uri="{BB962C8B-B14F-4D97-AF65-F5344CB8AC3E}">
        <p14:creationId xmlns:p14="http://schemas.microsoft.com/office/powerpoint/2010/main" val="39667233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533400" y="762000"/>
            <a:ext cx="8001000" cy="5791200"/>
          </a:xfrm>
          <a:solidFill>
            <a:schemeClr val="bg1"/>
          </a:solidFill>
        </p:spPr>
        <p:txBody>
          <a:bodyPr>
            <a:noAutofit/>
          </a:bodyPr>
          <a:lstStyle/>
          <a:p>
            <a:pPr marL="0" indent="0" algn="just" rtl="1">
              <a:spcBef>
                <a:spcPct val="50000"/>
              </a:spcBef>
              <a:buNone/>
            </a:pPr>
            <a:r>
              <a:rPr lang="ar-SA"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 البرامج السلبية : </a:t>
            </a:r>
          </a:p>
          <a:p>
            <a:pPr marL="514350" indent="-514350"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برامج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في التلفاز التي تصور أطفالاً حرموا من إشباع هذه الحاجة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ولكنهم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يستسلموا بل ناضلوا حتى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حصلوا عليها،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سواء على مستوى الأسرة أو الأقارب أو المدرسة أو المجتمع المحلى أو العالمي أو الإنساني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مثل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البرامج يخرج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منها بأن لكل إنسان جماعته التي ينتمي إليها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وينبغي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يفخر بها مهما كانت نظرة الآخرين لها.</a:t>
            </a:r>
          </a:p>
          <a:p>
            <a:pPr marL="514350" indent="-514350" algn="just" rtl="1">
              <a:spcBef>
                <a:spcPct val="50000"/>
              </a:spcBef>
              <a:buNone/>
            </a:pPr>
            <a:endParaRPr lang="ar-SA" sz="24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3464620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2440" y="0"/>
            <a:ext cx="611560" cy="2420888"/>
          </a:xfrm>
          <a:prstGeom prst="rect">
            <a:avLst/>
          </a:prstGeom>
          <a:solidFill>
            <a:schemeClr val="accent3">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9" name="Rectangle 8"/>
          <p:cNvSpPr/>
          <p:nvPr/>
        </p:nvSpPr>
        <p:spPr>
          <a:xfrm>
            <a:off x="8532440" y="1772816"/>
            <a:ext cx="611560" cy="508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a:p>
        </p:txBody>
      </p:sp>
      <p:sp>
        <p:nvSpPr>
          <p:cNvPr id="13" name="Content Placeholder 12"/>
          <p:cNvSpPr>
            <a:spLocks noGrp="1"/>
          </p:cNvSpPr>
          <p:nvPr>
            <p:ph idx="1"/>
          </p:nvPr>
        </p:nvSpPr>
        <p:spPr>
          <a:xfrm>
            <a:off x="609600" y="609600"/>
            <a:ext cx="7924800" cy="6019800"/>
          </a:xfrm>
          <a:solidFill>
            <a:schemeClr val="bg1"/>
          </a:solidFill>
        </p:spPr>
        <p:txBody>
          <a:bodyPr>
            <a:noAutofit/>
          </a:bodyPr>
          <a:lstStyle/>
          <a:p>
            <a:pPr marL="0" indent="0"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 النشيد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الوطني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النشيد الوطني الذي يشترك فيه الأطفال في المدارس أو في المناسبات العامة يعتبر عاملاً هاماً على إشباع هذه الحاجة ،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مشاركة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في العمل الجماعي في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مسابقة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عمل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لوحة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فنية في مناسبة اليوم العالمي للشجرة أو اليوم الوطني للمملكة أو بمناسبة رمضان ، هذه المواقف تشعر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بانتمائه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الجماعة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وترسخ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انتمائه لوطنه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886662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57200"/>
            <a:ext cx="8229600" cy="6096000"/>
          </a:xfrm>
          <a:blipFill>
            <a:blip r:embed="rId2"/>
            <a:stretch>
              <a:fillRect/>
            </a:stretch>
          </a:blipFill>
        </p:spPr>
        <p:txBody>
          <a:bodyPr/>
          <a:lstStyle/>
          <a:p>
            <a:pPr marL="0" indent="0">
              <a:buNone/>
            </a:pPr>
            <a:r>
              <a:rPr lang="ar-SA" dirty="0" smtClean="0"/>
              <a:t>.</a:t>
            </a:r>
            <a:endParaRPr lang="ar-SA" dirty="0"/>
          </a:p>
        </p:txBody>
      </p:sp>
      <p:sp>
        <p:nvSpPr>
          <p:cNvPr id="5" name="مربع نص 4"/>
          <p:cNvSpPr txBox="1"/>
          <p:nvPr/>
        </p:nvSpPr>
        <p:spPr>
          <a:xfrm>
            <a:off x="3505200" y="2962870"/>
            <a:ext cx="4191000" cy="923330"/>
          </a:xfrm>
          <a:prstGeom prst="rect">
            <a:avLst/>
          </a:prstGeom>
          <a:solidFill>
            <a:schemeClr val="bg1"/>
          </a:solidFill>
        </p:spPr>
        <p:txBody>
          <a:bodyPr wrap="square" rtlCol="1">
            <a:spAutoFit/>
          </a:bodyPr>
          <a:lstStyle/>
          <a:p>
            <a:r>
              <a:rPr lang="ar-SA" sz="5400" b="1" dirty="0">
                <a:solidFill>
                  <a:srgbClr val="C00000"/>
                </a:solidFill>
                <a:effectLst>
                  <a:outerShdw blurRad="38100" dist="38100" dir="2700000" algn="tl">
                    <a:srgbClr val="000000">
                      <a:alpha val="43137"/>
                    </a:srgbClr>
                  </a:outerShdw>
                </a:effectLst>
              </a:rPr>
              <a:t>أسئلة المحاضرة </a:t>
            </a:r>
          </a:p>
        </p:txBody>
      </p:sp>
    </p:spTree>
    <p:extLst>
      <p:ext uri="{BB962C8B-B14F-4D97-AF65-F5344CB8AC3E}">
        <p14:creationId xmlns:p14="http://schemas.microsoft.com/office/powerpoint/2010/main" val="30591880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6868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pPr rtl="1">
              <a:lnSpc>
                <a:spcPct val="90000"/>
              </a:lnSpc>
              <a:spcBef>
                <a:spcPct val="50000"/>
              </a:spcBef>
            </a:pPr>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 </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457200" y="1371600"/>
            <a:ext cx="8153400" cy="5181600"/>
          </a:xfrm>
          <a:solidFill>
            <a:schemeClr val="bg1"/>
          </a:solidFill>
        </p:spPr>
        <p:txBody>
          <a:bodyPr>
            <a:noAutofit/>
          </a:bodyPr>
          <a:lstStyle/>
          <a:p>
            <a:pPr algn="just" rtl="1">
              <a:lnSpc>
                <a:spcPct val="150000"/>
              </a:lnSpc>
              <a:spcBef>
                <a:spcPct val="50000"/>
              </a:spcBef>
            </a:pPr>
            <a:endPar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endParaRPr lang="ar-SA" sz="1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1: ما الآثار السلبية المترتبة على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فقدان الطفل للحب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الأيام المبكرة من حياته</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ومتى تحدث؟</a:t>
            </a:r>
          </a:p>
        </p:txBody>
      </p:sp>
    </p:spTree>
    <p:extLst>
      <p:ext uri="{BB962C8B-B14F-4D97-AF65-F5344CB8AC3E}">
        <p14:creationId xmlns:p14="http://schemas.microsoft.com/office/powerpoint/2010/main" val="9535005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fade">
                                      <p:cBhvr>
                                        <p:cTn id="7" dur="1000"/>
                                        <p:tgtEl>
                                          <p:spTgt spid="13">
                                            <p:bg/>
                                          </p:spTgt>
                                        </p:tgtEl>
                                      </p:cBhvr>
                                    </p:animEffect>
                                    <p:anim calcmode="lin" valueType="num">
                                      <p:cBhvr>
                                        <p:cTn id="8" dur="1000" fill="hold"/>
                                        <p:tgtEl>
                                          <p:spTgt spid="13">
                                            <p:bg/>
                                          </p:spTgt>
                                        </p:tgtEl>
                                        <p:attrNameLst>
                                          <p:attrName>ppt_x</p:attrName>
                                        </p:attrNameLst>
                                      </p:cBhvr>
                                      <p:tavLst>
                                        <p:tav tm="0">
                                          <p:val>
                                            <p:strVal val="#ppt_x"/>
                                          </p:val>
                                        </p:tav>
                                        <p:tav tm="100000">
                                          <p:val>
                                            <p:strVal val="#ppt_x"/>
                                          </p:val>
                                        </p:tav>
                                      </p:tavLst>
                                    </p:anim>
                                    <p:anim calcmode="lin" valueType="num">
                                      <p:cBhvr>
                                        <p:cTn id="9" dur="1000" fill="hold"/>
                                        <p:tgtEl>
                                          <p:spTgt spid="1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2" end="2"/>
                                            </p:txEl>
                                          </p:spTgt>
                                        </p:tgtEl>
                                        <p:attrNameLst>
                                          <p:attrName>style.visibility</p:attrName>
                                        </p:attrNameLst>
                                      </p:cBhvr>
                                      <p:to>
                                        <p:strVal val="visible"/>
                                      </p:to>
                                    </p:set>
                                    <p:animEffect transition="in" filter="fade">
                                      <p:cBhvr>
                                        <p:cTn id="14" dur="1000"/>
                                        <p:tgtEl>
                                          <p:spTgt spid="13">
                                            <p:txEl>
                                              <p:pRg st="2" end="2"/>
                                            </p:txEl>
                                          </p:spTgt>
                                        </p:tgtEl>
                                      </p:cBhvr>
                                    </p:animEffect>
                                    <p:anim calcmode="lin" valueType="num">
                                      <p:cBhvr>
                                        <p:cTn id="15"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86868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6" name="Title 5"/>
          <p:cNvSpPr>
            <a:spLocks noGrp="1"/>
          </p:cNvSpPr>
          <p:nvPr>
            <p:ph type="title"/>
          </p:nvPr>
        </p:nvSpPr>
        <p:spPr>
          <a:xfrm>
            <a:off x="152400" y="76200"/>
            <a:ext cx="8305800" cy="1143000"/>
          </a:xfrm>
        </p:spPr>
        <p:txBody>
          <a:bodyPr>
            <a:normAutofit/>
          </a:bodyPr>
          <a:lstStyle/>
          <a:p>
            <a:pPr rtl="1">
              <a:lnSpc>
                <a:spcPct val="90000"/>
              </a:lnSpc>
              <a:spcBef>
                <a:spcPct val="50000"/>
              </a:spcBef>
            </a:pP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إجابة السؤال الأول  </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457200" y="1371600"/>
            <a:ext cx="8153400" cy="5257800"/>
          </a:xfrm>
          <a:solidFill>
            <a:schemeClr val="bg1"/>
          </a:solidFill>
        </p:spPr>
        <p:txBody>
          <a:bodyPr>
            <a:noAutofit/>
          </a:bodyPr>
          <a:lstStyle/>
          <a:p>
            <a:pPr marL="0" indent="0" algn="just" rtl="1">
              <a:spcBef>
                <a:spcPct val="50000"/>
              </a:spcBef>
              <a:buNone/>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 1: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الآثار السلبية المترتبة على فقدان الطفل للحب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الأيام المبكرة من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حياته تتمثل في :-</a:t>
            </a:r>
          </a:p>
          <a:p>
            <a:pPr algn="just" rtl="1">
              <a:spcBef>
                <a:spcPct val="50000"/>
              </a:spcBef>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فقدان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الثقة والشك.</a:t>
            </a:r>
          </a:p>
          <a:p>
            <a:pPr algn="just" rtl="1">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تنمو شخصية الطفل غير آمنة منذ طفولتها.</a:t>
            </a:r>
          </a:p>
          <a:p>
            <a:pPr algn="just" rtl="1">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يحدث ذلك في حالة غياب الأم لفترة طويلة أثناء العمل.</a:t>
            </a:r>
          </a:p>
          <a:p>
            <a:pPr algn="just" rtl="1">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يحدث ذلك في حالة فقدان الأب كلياً وفي حالة مرض الأم أو الإنفصال بين الوالدين أو حتى وفاة الأم.</a:t>
            </a:r>
          </a:p>
          <a:p>
            <a:pPr algn="just" rtl="1">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كل ذلك قد يهدد الأمان العاطفي تهديداً شديداً كما يهدد الأمان العاطفي في حالة ولادة طفل جديد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7137841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1000"/>
                                        <p:tgtEl>
                                          <p:spTgt spid="13">
                                            <p:txEl>
                                              <p:pRg st="1" end="1"/>
                                            </p:txEl>
                                          </p:spTgt>
                                        </p:tgtEl>
                                      </p:cBhvr>
                                    </p:animEffect>
                                    <p:anim calcmode="lin" valueType="num">
                                      <p:cBhvr>
                                        <p:cTn id="13"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1000"/>
                                        <p:tgtEl>
                                          <p:spTgt spid="13">
                                            <p:txEl>
                                              <p:pRg st="2" end="2"/>
                                            </p:txEl>
                                          </p:spTgt>
                                        </p:tgtEl>
                                      </p:cBhvr>
                                    </p:animEffect>
                                    <p:anim calcmode="lin" valueType="num">
                                      <p:cBhvr>
                                        <p:cTn id="18"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1000"/>
                                        <p:tgtEl>
                                          <p:spTgt spid="13">
                                            <p:txEl>
                                              <p:pRg st="3" end="3"/>
                                            </p:txEl>
                                          </p:spTgt>
                                        </p:tgtEl>
                                      </p:cBhvr>
                                    </p:animEffect>
                                    <p:anim calcmode="lin" valueType="num">
                                      <p:cBhvr>
                                        <p:cTn id="23"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fade">
                                      <p:cBhvr>
                                        <p:cTn id="27" dur="1000"/>
                                        <p:tgtEl>
                                          <p:spTgt spid="13">
                                            <p:txEl>
                                              <p:pRg st="4" end="4"/>
                                            </p:txEl>
                                          </p:spTgt>
                                        </p:tgtEl>
                                      </p:cBhvr>
                                    </p:animEffect>
                                    <p:anim calcmode="lin" valueType="num">
                                      <p:cBhvr>
                                        <p:cTn id="28"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xEl>
                                              <p:pRg st="5" end="5"/>
                                            </p:txEl>
                                          </p:spTgt>
                                        </p:tgtEl>
                                        <p:attrNameLst>
                                          <p:attrName>style.visibility</p:attrName>
                                        </p:attrNameLst>
                                      </p:cBhvr>
                                      <p:to>
                                        <p:strVal val="visible"/>
                                      </p:to>
                                    </p:set>
                                    <p:animEffect transition="in" filter="fade">
                                      <p:cBhvr>
                                        <p:cTn id="32" dur="1000"/>
                                        <p:tgtEl>
                                          <p:spTgt spid="13">
                                            <p:txEl>
                                              <p:pRg st="5" end="5"/>
                                            </p:txEl>
                                          </p:spTgt>
                                        </p:tgtEl>
                                      </p:cBhvr>
                                    </p:animEffect>
                                    <p:anim calcmode="lin" valueType="num">
                                      <p:cBhvr>
                                        <p:cTn id="33"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667" y="7620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13" name="Content Placeholder 12"/>
          <p:cNvSpPr>
            <a:spLocks noGrp="1"/>
          </p:cNvSpPr>
          <p:nvPr>
            <p:ph idx="1"/>
          </p:nvPr>
        </p:nvSpPr>
        <p:spPr>
          <a:xfrm>
            <a:off x="533400" y="1219200"/>
            <a:ext cx="8153400" cy="5334000"/>
          </a:xfrm>
          <a:solidFill>
            <a:schemeClr val="bg1"/>
          </a:solidFill>
        </p:spPr>
        <p:txBody>
          <a:bodyPr>
            <a:noAutofit/>
          </a:bodyPr>
          <a:lstStyle/>
          <a:p>
            <a:pPr algn="just" rtl="1">
              <a:spcBef>
                <a:spcPct val="50000"/>
              </a:spcBef>
              <a:buNone/>
            </a:pPr>
            <a:endPar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2</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يجب أن يبتعد المربيون عن بعض التصرفات والسلوكيات حتى يشبع الطفل حاجاته إلى الانتماء،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ناقشي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العبارة مع تدعيم إجابتك بالأمثلة إن أمكن؟</a:t>
            </a:r>
          </a:p>
          <a:p>
            <a:pPr algn="just" rtl="1">
              <a:spcBef>
                <a:spcPct val="50000"/>
              </a:spcBef>
              <a:buNone/>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Title 5"/>
          <p:cNvSpPr>
            <a:spLocks noGrp="1"/>
          </p:cNvSpPr>
          <p:nvPr>
            <p:ph type="title"/>
          </p:nvPr>
        </p:nvSpPr>
        <p:spPr>
          <a:xfrm>
            <a:off x="457200" y="76200"/>
            <a:ext cx="8305800" cy="1143000"/>
          </a:xfrm>
        </p:spPr>
        <p:txBody>
          <a:bodyPr>
            <a:normAutofit/>
          </a:bodyPr>
          <a:lstStyle/>
          <a:p>
            <a:pPr rtl="1">
              <a:lnSpc>
                <a:spcPct val="90000"/>
              </a:lnSpc>
              <a:spcBef>
                <a:spcPct val="50000"/>
              </a:spcBef>
            </a:pP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السؤال الثاني  </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6215" y="1295400"/>
            <a:ext cx="1190625" cy="666750"/>
          </a:xfrm>
          <a:prstGeom prst="rect">
            <a:avLst/>
          </a:prstGeom>
        </p:spPr>
      </p:pic>
    </p:spTree>
    <p:extLst>
      <p:ext uri="{BB962C8B-B14F-4D97-AF65-F5344CB8AC3E}">
        <p14:creationId xmlns:p14="http://schemas.microsoft.com/office/powerpoint/2010/main" val="97251725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wheel(8)">
                                      <p:cBhvr>
                                        <p:cTn id="7" dur="2000"/>
                                        <p:tgtEl>
                                          <p:spTgt spid="1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wheel(8)">
                                      <p:cBhvr>
                                        <p:cTn id="12" dur="20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667" y="76200"/>
            <a:ext cx="8534400" cy="1371600"/>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x-none"/>
          </a:p>
        </p:txBody>
      </p:sp>
      <p:sp>
        <p:nvSpPr>
          <p:cNvPr id="13" name="Content Placeholder 12"/>
          <p:cNvSpPr>
            <a:spLocks noGrp="1"/>
          </p:cNvSpPr>
          <p:nvPr>
            <p:ph idx="1"/>
          </p:nvPr>
        </p:nvSpPr>
        <p:spPr>
          <a:xfrm>
            <a:off x="457200" y="1447800"/>
            <a:ext cx="8229600" cy="5181600"/>
          </a:xfrm>
          <a:solidFill>
            <a:schemeClr val="bg1"/>
          </a:solidFill>
        </p:spPr>
        <p:txBody>
          <a:bodyPr>
            <a:noAutofit/>
          </a:bodyPr>
          <a:lstStyle/>
          <a:p>
            <a:pPr algn="just" rtl="1">
              <a:spcBef>
                <a:spcPct val="50000"/>
              </a:spcBef>
              <a:buNone/>
            </a:pP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 :2 يجب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يبتعد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a:t>
            </a:r>
          </a:p>
          <a:p>
            <a:pPr algn="just" rtl="1">
              <a:spcBef>
                <a:spcPct val="50000"/>
              </a:spcBef>
              <a:buNone/>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عدم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إظهار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المبالاة لغياب الطفل : </a:t>
            </a:r>
          </a:p>
          <a:p>
            <a:pPr algn="just" rtl="1">
              <a:spcBef>
                <a:spcPct val="50000"/>
              </a:spcBef>
            </a:pP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لو ظهر عدم مبالاة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المربيون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لغياب الأطفال الذين لديهم احتياجات لم تشبع فلا يجب أن يتغاضوا عن مشاعرهم خارج الأنشطة،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ويجب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لا يعتبروا وجودهم بالمدرسة أمراً مسلماً به كباقي الأطفال </a:t>
            </a:r>
            <a:r>
              <a:rPr lang="ar-SA"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وبالتالي </a:t>
            </a:r>
            <a:r>
              <a:rPr lang="ar-SA"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يهمل الترحيب بهم عند عودتهم، أو ينظرون لهم بإعتبارهم أشخاصاً متكاملين لا يحتاجون لمثل تلك الكلمات المطمئة الصغيرة التي تجعل الفرد يحس بالراحة حتى ولو كانت احتياجات لا تواجه إهمالاً.</a:t>
            </a:r>
          </a:p>
        </p:txBody>
      </p:sp>
      <p:sp>
        <p:nvSpPr>
          <p:cNvPr id="7" name="Title 5"/>
          <p:cNvSpPr>
            <a:spLocks noGrp="1"/>
          </p:cNvSpPr>
          <p:nvPr>
            <p:ph type="title"/>
          </p:nvPr>
        </p:nvSpPr>
        <p:spPr>
          <a:xfrm>
            <a:off x="152400" y="76200"/>
            <a:ext cx="8305800" cy="1143000"/>
          </a:xfrm>
        </p:spPr>
        <p:txBody>
          <a:bodyPr>
            <a:normAutofit/>
          </a:bodyPr>
          <a:lstStyle/>
          <a:p>
            <a:pPr rtl="1">
              <a:lnSpc>
                <a:spcPct val="90000"/>
              </a:lnSpc>
              <a:spcBef>
                <a:spcPct val="50000"/>
              </a:spcBef>
            </a:pP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إجابة السؤال الثاني  </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97251725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circle(in)">
                                      <p:cBhvr>
                                        <p:cTn id="7" dur="2000"/>
                                        <p:tgtEl>
                                          <p:spTgt spid="1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circle(in)">
                                      <p:cBhvr>
                                        <p:cTn id="10" dur="2000"/>
                                        <p:tgtEl>
                                          <p:spTgt spid="1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animEffect transition="in" filter="circle(in)">
                                      <p:cBhvr>
                                        <p:cTn id="13" dur="20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1524000"/>
            <a:ext cx="8077200" cy="5029200"/>
          </a:xfrm>
          <a:solidFill>
            <a:schemeClr val="bg1"/>
          </a:solidFill>
        </p:spPr>
        <p:txBody>
          <a:bodyPr>
            <a:noAutofit/>
          </a:bodyPr>
          <a:lstStyle/>
          <a:p>
            <a:pPr marL="0" indent="0" algn="just" rtl="1">
              <a:spcBef>
                <a:spcPct val="50000"/>
              </a:spcBef>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عدم الشكوى من الطفل : </a:t>
            </a:r>
          </a:p>
          <a:p>
            <a:pPr marL="514350" indent="-514350"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المعلم ألا يشكو من  الأطفال أو يتذمر من سلوكهم أو طريقتهم في التعامل مع بعضهم البعض أو يتجاهلهم أو يقلل من شأن جهودهم أو يهمل أفكارهم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ويبعدهم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عنه لكي يتمكن من الحديث مع طفل آخر.</a:t>
            </a:r>
          </a:p>
          <a:p>
            <a:pPr marL="514350" indent="-514350" algn="just" rtl="1">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pPr rtl="1">
              <a:lnSpc>
                <a:spcPct val="90000"/>
              </a:lnSpc>
              <a:spcBef>
                <a:spcPct val="50000"/>
              </a:spcBef>
            </a:pP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إجابة السؤال الثاني  </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9440598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wipe(down)">
                                      <p:cBhvr>
                                        <p:cTn id="7" dur="500"/>
                                        <p:tgtEl>
                                          <p:spTgt spid="1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down)">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wipe(down)">
                                      <p:cBhvr>
                                        <p:cTn id="17"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09600" y="1600200"/>
            <a:ext cx="8077200" cy="4953000"/>
          </a:xfrm>
          <a:solidFill>
            <a:schemeClr val="bg1"/>
          </a:solidFill>
        </p:spPr>
        <p:txBody>
          <a:bodyPr>
            <a:noAutofit/>
          </a:bodyPr>
          <a:lstStyle/>
          <a:p>
            <a:pPr marL="0" indent="0" algn="just" rtl="1">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التشدد في غرفه الفصل : </a:t>
            </a:r>
          </a:p>
          <a:p>
            <a:pPr marL="514350" indent="-514350"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المعلمين ألا يجعلوا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الفصل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غرفة قاصرة على العمل ولا يسمح فيها بالمرح، فالتشديد الدائم يجعل المعلم بعيداً عن الأطفال، و يجعل الأطفال يخشونه نتيجة إهماله المشاركة معهم إلا كحارس لهم.</a:t>
            </a:r>
          </a:p>
          <a:p>
            <a:pPr marL="514350" indent="-514350" algn="just" rtl="1">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Title 5"/>
          <p:cNvSpPr>
            <a:spLocks noGrp="1"/>
          </p:cNvSpPr>
          <p:nvPr>
            <p:ph type="title"/>
          </p:nvPr>
        </p:nvSpPr>
        <p:spPr>
          <a:xfrm>
            <a:off x="152400" y="76200"/>
            <a:ext cx="8305800" cy="1143000"/>
          </a:xfrm>
        </p:spPr>
        <p:txBody>
          <a:bodyPr>
            <a:normAutofit/>
          </a:bodyPr>
          <a:lstStyle/>
          <a:p>
            <a:pPr rtl="1">
              <a:lnSpc>
                <a:spcPct val="90000"/>
              </a:lnSpc>
              <a:spcBef>
                <a:spcPct val="50000"/>
              </a:spcBef>
            </a:pP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إجابة السؤال الثاني  </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14836273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circle(in)">
                                      <p:cBhvr>
                                        <p:cTn id="7" dur="1000"/>
                                        <p:tgtEl>
                                          <p:spTgt spid="1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circle(in)">
                                      <p:cBhvr>
                                        <p:cTn id="10" dur="1000"/>
                                        <p:tgtEl>
                                          <p:spTgt spid="13">
                                            <p:txEl>
                                              <p:pRg st="1" end="1"/>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3">
                                            <p:bg/>
                                          </p:spTgt>
                                        </p:tgtEl>
                                        <p:attrNameLst>
                                          <p:attrName>style.visibility</p:attrName>
                                        </p:attrNameLst>
                                      </p:cBhvr>
                                      <p:to>
                                        <p:strVal val="visible"/>
                                      </p:to>
                                    </p:set>
                                    <p:animEffect transition="in" filter="circle(in)">
                                      <p:cBhvr>
                                        <p:cTn id="13" dur="1000"/>
                                        <p:tgtEl>
                                          <p:spTgt spid="1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11560" y="685800"/>
            <a:ext cx="7999040" cy="5943600"/>
          </a:xfrm>
          <a:solidFill>
            <a:schemeClr val="bg1"/>
          </a:solidFill>
        </p:spPr>
        <p:txBody>
          <a:bodyPr>
            <a:noAutofit/>
          </a:bodyPr>
          <a:lstStyle/>
          <a:p>
            <a:pPr marL="514350" indent="-514350" algn="just" rtl="1">
              <a:spcBef>
                <a:spcPct val="50000"/>
              </a:spcBef>
            </a:pPr>
            <a:endParaRPr lang="ar-SA" sz="2800" dirty="0" smtClean="0">
              <a:latin typeface="Arial Unicode MS" pitchFamily="34" charset="-128"/>
              <a:ea typeface="Arial Unicode MS" pitchFamily="34" charset="-128"/>
              <a:cs typeface="Arial Unicode MS" pitchFamily="34" charset="-128"/>
            </a:endParaRPr>
          </a:p>
          <a:p>
            <a:pPr marL="0" indent="0" algn="just" rtl="1">
              <a:spcBef>
                <a:spcPct val="50000"/>
              </a:spcBef>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عدم اقتصار العمل على طفل دون الآخر : </a:t>
            </a:r>
          </a:p>
          <a:p>
            <a:pPr marL="514350" indent="-514350"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المعلم ألا يجعل عدداً قليلاً من الأطفال يؤدون العمل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كله، ويجب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يجعل نظام الإنتخاب لمجلس الفصل يعرقل الفرص أمام عدد كبير من الأطفال للمشاركة في عمل المجموعة ولا يجعل الإفتقار إلى القدرة يحول دون إتاحة الفرصة أمام الأطفال ليتعلموا أو يختلط بعضهم ببعض.</a:t>
            </a:r>
          </a:p>
        </p:txBody>
      </p:sp>
      <p:sp>
        <p:nvSpPr>
          <p:cNvPr id="6" name="Title 5"/>
          <p:cNvSpPr>
            <a:spLocks noGrp="1"/>
          </p:cNvSpPr>
          <p:nvPr>
            <p:ph type="title"/>
          </p:nvPr>
        </p:nvSpPr>
        <p:spPr>
          <a:xfrm>
            <a:off x="152400" y="76200"/>
            <a:ext cx="8305800" cy="1143000"/>
          </a:xfrm>
        </p:spPr>
        <p:txBody>
          <a:bodyPr>
            <a:normAutofit/>
          </a:bodyPr>
          <a:lstStyle/>
          <a:p>
            <a:pPr rtl="1">
              <a:lnSpc>
                <a:spcPct val="90000"/>
              </a:lnSpc>
              <a:spcBef>
                <a:spcPct val="50000"/>
              </a:spcBef>
            </a:pP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إجابة السؤال الثاني  </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Picture 17" descr="Entertainment-0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562600"/>
            <a:ext cx="21336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033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714480" y="714356"/>
            <a:ext cx="5715040" cy="857256"/>
          </a:xfrm>
          <a:solidFill>
            <a:schemeClr val="accent2">
              <a:lumMod val="20000"/>
              <a:lumOff val="80000"/>
            </a:schemeClr>
          </a:solidFill>
        </p:spPr>
        <p:txBody>
          <a:bodyPr>
            <a:noAutofit/>
          </a:bodyPr>
          <a:lstStyle/>
          <a:p>
            <a:r>
              <a:rPr lang="ar-SA" sz="4800" b="1" dirty="0" smtClean="0">
                <a:solidFill>
                  <a:srgbClr val="C00000"/>
                </a:solidFill>
                <a:effectLst>
                  <a:outerShdw blurRad="38100" dist="38100" dir="2700000" algn="tl">
                    <a:srgbClr val="000000">
                      <a:alpha val="43137"/>
                    </a:srgbClr>
                  </a:outerShdw>
                </a:effectLst>
                <a:cs typeface="DecoType Naskh" pitchFamily="2" charset="-78"/>
              </a:rPr>
              <a:t>مع تمنياتي لكن بالنجاح والتوفيق</a:t>
            </a:r>
            <a:endParaRPr lang="en-US" sz="4800" b="1" dirty="0">
              <a:solidFill>
                <a:srgbClr val="C00000"/>
              </a:solidFill>
              <a:effectLst>
                <a:outerShdw blurRad="38100" dist="38100" dir="2700000" algn="tl">
                  <a:srgbClr val="000000">
                    <a:alpha val="43137"/>
                  </a:srgbClr>
                </a:outerShdw>
              </a:effectLst>
              <a:cs typeface="DecoType Naskh" pitchFamily="2" charset="-78"/>
            </a:endParaRPr>
          </a:p>
        </p:txBody>
      </p:sp>
      <p:sp>
        <p:nvSpPr>
          <p:cNvPr id="2" name="عنوان 1"/>
          <p:cNvSpPr>
            <a:spLocks noGrp="1"/>
          </p:cNvSpPr>
          <p:nvPr>
            <p:ph type="title"/>
          </p:nvPr>
        </p:nvSpPr>
        <p:spPr>
          <a:xfrm>
            <a:off x="685800" y="1700808"/>
            <a:ext cx="7543800" cy="3384376"/>
          </a:xfrm>
          <a:blipFill>
            <a:blip r:embed="rId2"/>
            <a:stretch>
              <a:fillRect/>
            </a:stretch>
          </a:blipFill>
        </p:spPr>
        <p:txBody>
          <a:bodyPr>
            <a:normAutofit/>
          </a:bodyPr>
          <a:lstStyle/>
          <a:p>
            <a:pPr algn="ctr">
              <a:lnSpc>
                <a:spcPct val="150000"/>
              </a:lnSpc>
            </a:pPr>
            <a:endParaRPr lang="en-US" sz="4800" b="1" cap="none"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a typeface="+mn-ea"/>
              <a:cs typeface="DecoType Naskh" pitchFamily="2" charset="-78"/>
            </a:endParaRPr>
          </a:p>
        </p:txBody>
      </p:sp>
      <p:sp>
        <p:nvSpPr>
          <p:cNvPr id="5" name="مربع نص 4"/>
          <p:cNvSpPr txBox="1"/>
          <p:nvPr/>
        </p:nvSpPr>
        <p:spPr>
          <a:xfrm>
            <a:off x="323528" y="5157192"/>
            <a:ext cx="4104456" cy="1323439"/>
          </a:xfrm>
          <a:prstGeom prst="rect">
            <a:avLst/>
          </a:prstGeom>
          <a:solidFill>
            <a:schemeClr val="bg1"/>
          </a:solidFill>
        </p:spPr>
        <p:txBody>
          <a:bodyPr wrap="square" rtlCol="1">
            <a:spAutoFit/>
          </a:bodyPr>
          <a:lstStyle/>
          <a:p>
            <a:pPr algn="ctr"/>
            <a:r>
              <a:rPr lang="ar-SA" sz="4000" b="1" dirty="0">
                <a:solidFill>
                  <a:srgbClr val="C00000"/>
                </a:solidFill>
                <a:effectLst>
                  <a:outerShdw blurRad="38100" dist="38100" dir="2700000" algn="tl">
                    <a:srgbClr val="000000">
                      <a:alpha val="43137"/>
                    </a:srgbClr>
                  </a:outerShdw>
                </a:effectLst>
                <a:cs typeface="DecoType Naskh" pitchFamily="2" charset="-78"/>
              </a:rPr>
              <a:t>إلى اللقاء في المحاضرة </a:t>
            </a:r>
            <a:r>
              <a:rPr lang="ar-SA" sz="4000" b="1" dirty="0" smtClean="0">
                <a:solidFill>
                  <a:srgbClr val="C00000"/>
                </a:solidFill>
                <a:effectLst>
                  <a:outerShdw blurRad="38100" dist="38100" dir="2700000" algn="tl">
                    <a:srgbClr val="000000">
                      <a:alpha val="43137"/>
                    </a:srgbClr>
                  </a:outerShdw>
                </a:effectLst>
                <a:cs typeface="DecoType Naskh" pitchFamily="2" charset="-78"/>
              </a:rPr>
              <a:t>القادمة</a:t>
            </a:r>
          </a:p>
          <a:p>
            <a:pPr algn="ct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د</a:t>
            </a:r>
            <a:r>
              <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 </a:t>
            </a:r>
            <a:endParaRPr lang="ar-SA" sz="4000" dirty="0">
              <a:solidFill>
                <a:srgbClr val="C00000"/>
              </a:solidFill>
            </a:endParaRPr>
          </a:p>
        </p:txBody>
      </p:sp>
    </p:spTree>
    <p:extLst>
      <p:ext uri="{BB962C8B-B14F-4D97-AF65-F5344CB8AC3E}">
        <p14:creationId xmlns:p14="http://schemas.microsoft.com/office/powerpoint/2010/main" val="406598514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3255</TotalTime>
  <Words>5507</Words>
  <Application>Microsoft Office PowerPoint</Application>
  <PresentationFormat>عرض على الشاشة (3:4)‏</PresentationFormat>
  <Paragraphs>332</Paragraphs>
  <Slides>103</Slides>
  <Notes>0</Notes>
  <HiddenSlides>0</HiddenSlides>
  <MMClips>0</MMClips>
  <ScaleCrop>false</ScaleCrop>
  <HeadingPairs>
    <vt:vector size="4" baseType="variant">
      <vt:variant>
        <vt:lpstr>نسق</vt:lpstr>
      </vt:variant>
      <vt:variant>
        <vt:i4>1</vt:i4>
      </vt:variant>
      <vt:variant>
        <vt:lpstr>عناوين الشرائح</vt:lpstr>
      </vt:variant>
      <vt:variant>
        <vt:i4>103</vt:i4>
      </vt:variant>
    </vt:vector>
  </HeadingPairs>
  <TitlesOfParts>
    <vt:vector size="104" baseType="lpstr">
      <vt:lpstr>Office Theme</vt:lpstr>
      <vt:lpstr>عرض تقديمي في PowerPoint</vt:lpstr>
      <vt:lpstr>عرض تقديمي في PowerPoint</vt:lpstr>
      <vt:lpstr>عناصر المحاضرة</vt:lpstr>
      <vt:lpstr>عرض تقديمي في PowerPoint</vt:lpstr>
      <vt:lpstr>عرض تقديمي في PowerPoint</vt:lpstr>
      <vt:lpstr>عرض تقديمي في PowerPoint</vt:lpstr>
      <vt:lpstr>عرض تقديمي في PowerPoint</vt:lpstr>
      <vt:lpstr>الحاجة للحب والحنان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عرض تقديمي في PowerPoint</vt:lpstr>
      <vt:lpstr>عرض تقديمي في PowerPoint</vt:lpstr>
      <vt:lpstr>عرض تقديمي في PowerPoint</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عرض تقديمي في PowerPoint</vt:lpstr>
      <vt:lpstr>عرض تقديمي في PowerPoint</vt:lpstr>
      <vt:lpstr>عرض تقديمي في PowerPoint</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عرض تقديمي في PowerPoint</vt:lpstr>
      <vt:lpstr>عرض تقديمي في PowerPoint</vt:lpstr>
      <vt:lpstr>عرض تقديمي في PowerPoint</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تابع الحاجة للحب و الحنان (الأمان)</vt:lpstr>
      <vt:lpstr>عرض تقديمي في PowerPoint</vt:lpstr>
      <vt:lpstr>عرض تقديمي في PowerPoint</vt:lpstr>
      <vt:lpstr>عرض تقديمي في PowerPoint</vt:lpstr>
      <vt:lpstr>تابع الحاجة للحب و الحنان (الأمان)</vt:lpstr>
      <vt:lpstr>تابع الحاجة للحب و الحنان (الأمان)</vt:lpstr>
      <vt:lpstr>تابع الحاجة للحب و الحنان (الأمان)</vt:lpstr>
      <vt:lpstr>ثانياً: الحاجة للإنتماء</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كيف يكشف المربيون نقص هذه الحاجة؟</vt:lpstr>
      <vt:lpstr>كيف يكشف المربيون نقص هذه الحاجة؟</vt:lpstr>
      <vt:lpstr>كيف يكشف المربيون نقص هذه الحاجة؟</vt:lpstr>
      <vt:lpstr>كيف يكشف المربيون نقص هذه الحاجة؟</vt:lpstr>
      <vt:lpstr>كيف يكشف المربيون نقص هذه الحاجة؟</vt:lpstr>
      <vt:lpstr>كيف يكشف المربيون نقص هذه الحاجة؟</vt:lpstr>
      <vt:lpstr>كيف يكشف المربيون نقص هذه الحاجة؟</vt:lpstr>
      <vt:lpstr>كيف يكشف المربيون نقص هذه الحاجة؟</vt:lpstr>
      <vt:lpstr>كيف يكشف المربيون نقص هذه الحاجة؟</vt:lpstr>
      <vt:lpstr>كيف يكشف المربيون نقص هذه الحاجة؟</vt:lpstr>
      <vt:lpstr>ماذا يجب أن يفعله المربيون للوفاء بالحاجة للإنتماء؟</vt:lpstr>
      <vt:lpstr>عرض تقديمي في PowerPoint</vt:lpstr>
      <vt:lpstr>عرض تقديمي في PowerPoint</vt:lpstr>
      <vt:lpstr>عرض تقديمي في PowerPoint</vt:lpstr>
      <vt:lpstr>عرض تقديمي في PowerPoint</vt:lpstr>
      <vt:lpstr>مايجب أن يبتعد عنه المربيون لإشعار الطفل بالإنتماء؟</vt:lpstr>
      <vt:lpstr>عرض تقديمي في PowerPoint</vt:lpstr>
      <vt:lpstr>عرض تقديمي في PowerPoint</vt:lpstr>
      <vt:lpstr>عرض تقديمي في PowerPoint</vt:lpstr>
      <vt:lpstr>كيف يمكن إشباع حاجة الطفل للإنتماء؟</vt:lpstr>
      <vt:lpstr>عرض تقديمي في PowerPoint</vt:lpstr>
      <vt:lpstr>عرض تقديمي في PowerPoint</vt:lpstr>
      <vt:lpstr>عرض تقديمي في PowerPoint</vt:lpstr>
      <vt:lpstr>أسئلة المحاضرة </vt:lpstr>
      <vt:lpstr>إجابة السؤال الأول  </vt:lpstr>
      <vt:lpstr>السؤال الثاني  </vt:lpstr>
      <vt:lpstr>إجابة السؤال الثاني  </vt:lpstr>
      <vt:lpstr>إجابة السؤال الثاني  </vt:lpstr>
      <vt:lpstr>إجابة السؤال الثاني  </vt:lpstr>
      <vt:lpstr>إجابة السؤال الثاني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UnLike^</dc:creator>
  <cp:lastModifiedBy>mona taha mahrous</cp:lastModifiedBy>
  <cp:revision>238</cp:revision>
  <dcterms:created xsi:type="dcterms:W3CDTF">2012-01-21T17:30:48Z</dcterms:created>
  <dcterms:modified xsi:type="dcterms:W3CDTF">2014-03-08T15:36:54Z</dcterms:modified>
</cp:coreProperties>
</file>