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handoutMasterIdLst>
    <p:handoutMasterId r:id="rId85"/>
  </p:handoutMasterIdLst>
  <p:sldIdLst>
    <p:sldId id="256" r:id="rId2"/>
    <p:sldId id="384" r:id="rId3"/>
    <p:sldId id="381" r:id="rId4"/>
    <p:sldId id="382" r:id="rId5"/>
    <p:sldId id="361" r:id="rId6"/>
    <p:sldId id="362" r:id="rId7"/>
    <p:sldId id="385" r:id="rId8"/>
    <p:sldId id="363" r:id="rId9"/>
    <p:sldId id="364" r:id="rId10"/>
    <p:sldId id="365" r:id="rId11"/>
    <p:sldId id="386" r:id="rId12"/>
    <p:sldId id="366" r:id="rId13"/>
    <p:sldId id="367" r:id="rId14"/>
    <p:sldId id="387" r:id="rId15"/>
    <p:sldId id="368" r:id="rId16"/>
    <p:sldId id="388" r:id="rId17"/>
    <p:sldId id="369" r:id="rId18"/>
    <p:sldId id="389" r:id="rId19"/>
    <p:sldId id="370" r:id="rId20"/>
    <p:sldId id="371" r:id="rId21"/>
    <p:sldId id="372" r:id="rId22"/>
    <p:sldId id="390" r:id="rId23"/>
    <p:sldId id="373" r:id="rId24"/>
    <p:sldId id="374" r:id="rId25"/>
    <p:sldId id="391" r:id="rId26"/>
    <p:sldId id="375" r:id="rId27"/>
    <p:sldId id="376" r:id="rId28"/>
    <p:sldId id="377" r:id="rId29"/>
    <p:sldId id="378" r:id="rId30"/>
    <p:sldId id="392" r:id="rId31"/>
    <p:sldId id="379" r:id="rId32"/>
    <p:sldId id="380" r:id="rId33"/>
    <p:sldId id="393" r:id="rId34"/>
    <p:sldId id="394" r:id="rId35"/>
    <p:sldId id="331" r:id="rId36"/>
    <p:sldId id="333" r:id="rId37"/>
    <p:sldId id="334" r:id="rId38"/>
    <p:sldId id="335" r:id="rId39"/>
    <p:sldId id="336" r:id="rId40"/>
    <p:sldId id="395" r:id="rId41"/>
    <p:sldId id="337" r:id="rId42"/>
    <p:sldId id="396" r:id="rId43"/>
    <p:sldId id="338" r:id="rId44"/>
    <p:sldId id="339" r:id="rId45"/>
    <p:sldId id="397" r:id="rId46"/>
    <p:sldId id="340" r:id="rId47"/>
    <p:sldId id="398" r:id="rId48"/>
    <p:sldId id="341" r:id="rId49"/>
    <p:sldId id="399" r:id="rId50"/>
    <p:sldId id="342" r:id="rId51"/>
    <p:sldId id="400" r:id="rId52"/>
    <p:sldId id="343" r:id="rId53"/>
    <p:sldId id="344" r:id="rId54"/>
    <p:sldId id="345" r:id="rId55"/>
    <p:sldId id="346" r:id="rId56"/>
    <p:sldId id="401" r:id="rId57"/>
    <p:sldId id="347" r:id="rId58"/>
    <p:sldId id="402" r:id="rId59"/>
    <p:sldId id="349" r:id="rId60"/>
    <p:sldId id="403" r:id="rId61"/>
    <p:sldId id="350" r:id="rId62"/>
    <p:sldId id="351" r:id="rId63"/>
    <p:sldId id="352" r:id="rId64"/>
    <p:sldId id="353" r:id="rId65"/>
    <p:sldId id="354" r:id="rId66"/>
    <p:sldId id="404" r:id="rId67"/>
    <p:sldId id="355" r:id="rId68"/>
    <p:sldId id="356" r:id="rId69"/>
    <p:sldId id="357" r:id="rId70"/>
    <p:sldId id="405" r:id="rId71"/>
    <p:sldId id="408" r:id="rId72"/>
    <p:sldId id="409" r:id="rId73"/>
    <p:sldId id="410" r:id="rId74"/>
    <p:sldId id="411" r:id="rId75"/>
    <p:sldId id="412" r:id="rId76"/>
    <p:sldId id="413" r:id="rId77"/>
    <p:sldId id="414" r:id="rId78"/>
    <p:sldId id="415" r:id="rId79"/>
    <p:sldId id="416" r:id="rId80"/>
    <p:sldId id="417" r:id="rId81"/>
    <p:sldId id="419" r:id="rId82"/>
    <p:sldId id="407" r:id="rId83"/>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499" autoAdjust="0"/>
  </p:normalViewPr>
  <p:slideViewPr>
    <p:cSldViewPr>
      <p:cViewPr>
        <p:scale>
          <a:sx n="89" d="100"/>
          <a:sy n="89" d="100"/>
        </p:scale>
        <p:origin x="-762" y="7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CC7EB931-CE2B-4D57-8FEF-EB25F2323CB7}" type="datetimeFigureOut">
              <a:rPr lang="ar-SA" smtClean="0"/>
              <a:pPr/>
              <a:t>14/05/35</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9C86DD23-106E-4C3A-B90F-E6DDCA90C7BB}" type="slidenum">
              <a:rPr lang="ar-SA" smtClean="0"/>
              <a:pPr/>
              <a:t>‹#›</a:t>
            </a:fld>
            <a:endParaRPr lang="ar-SA"/>
          </a:p>
        </p:txBody>
      </p:sp>
    </p:spTree>
    <p:extLst>
      <p:ext uri="{BB962C8B-B14F-4D97-AF65-F5344CB8AC3E}">
        <p14:creationId xmlns:p14="http://schemas.microsoft.com/office/powerpoint/2010/main" val="1870061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74" y="0"/>
            <a:ext cx="2945659" cy="496411"/>
          </a:xfrm>
          <a:prstGeom prst="rect">
            <a:avLst/>
          </a:prstGeom>
        </p:spPr>
        <p:txBody>
          <a:bodyPr vert="horz" lIns="91440" tIns="45720" rIns="91440" bIns="45720" rtlCol="1"/>
          <a:lstStyle>
            <a:lvl1pPr algn="l">
              <a:defRPr sz="1200"/>
            </a:lvl1pPr>
          </a:lstStyle>
          <a:p>
            <a:fld id="{02E26B5E-590F-4687-8229-03A342F31655}" type="datetimeFigureOut">
              <a:rPr lang="ar-SA" smtClean="0"/>
              <a:pPr/>
              <a:t>14/05/35</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768" y="4715907"/>
            <a:ext cx="5438140" cy="4467701"/>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74" y="9430091"/>
            <a:ext cx="2945659" cy="496411"/>
          </a:xfrm>
          <a:prstGeom prst="rect">
            <a:avLst/>
          </a:prstGeom>
        </p:spPr>
        <p:txBody>
          <a:bodyPr vert="horz" lIns="91440" tIns="45720" rIns="91440" bIns="45720" rtlCol="1" anchor="b"/>
          <a:lstStyle>
            <a:lvl1pPr algn="l">
              <a:defRPr sz="1200"/>
            </a:lvl1pPr>
          </a:lstStyle>
          <a:p>
            <a:fld id="{1A86B302-E4DB-4503-BA08-1AFEA6762999}" type="slidenum">
              <a:rPr lang="ar-SA" smtClean="0"/>
              <a:pPr/>
              <a:t>‹#›</a:t>
            </a:fld>
            <a:endParaRPr lang="ar-SA"/>
          </a:p>
        </p:txBody>
      </p:sp>
    </p:spTree>
    <p:extLst>
      <p:ext uri="{BB962C8B-B14F-4D97-AF65-F5344CB8AC3E}">
        <p14:creationId xmlns:p14="http://schemas.microsoft.com/office/powerpoint/2010/main" val="296315481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DDDA1A44-A0C4-4E5D-A339-DC1C7F8DFE85}" type="slidenum">
              <a:rPr lang="ar-SA" smtClean="0">
                <a:latin typeface="Times New Roman" pitchFamily="18" charset="0"/>
                <a:cs typeface="Times New Roman" pitchFamily="18" charset="0"/>
              </a:rPr>
              <a:pPr/>
              <a:t>82</a:t>
            </a:fld>
            <a:endParaRPr lang="en-US" smtClean="0">
              <a:latin typeface="Times New Roman" pitchFamily="18" charset="0"/>
              <a:cs typeface="Times New Roman" pitchFamily="18" charset="0"/>
            </a:endParaRPr>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8C0F33-C357-464A-9915-6C6BD099ABDD}"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8C0F33-C357-464A-9915-6C6BD099ABDD}"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8C0F33-C357-464A-9915-6C6BD099ABDD}" type="datetimeFigureOut">
              <a:rPr lang="en-US" smtClean="0"/>
              <a:pPr/>
              <a:t>3/15/2014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8C0F33-C357-464A-9915-6C6BD099ABDD}" type="datetimeFigureOut">
              <a:rPr lang="en-US" smtClean="0"/>
              <a:pPr/>
              <a:t>3/15/2014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C0F33-C357-464A-9915-6C6BD099ABDD}" type="datetimeFigureOut">
              <a:rPr lang="en-US" smtClean="0"/>
              <a:pPr/>
              <a:t>3/15/2014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8C0F33-C357-464A-9915-6C6BD099ABDD}"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8C0F33-C357-464A-9915-6C6BD099ABDD}"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C0F33-C357-464A-9915-6C6BD099ABDD}" type="datetimeFigureOut">
              <a:rPr lang="en-US" smtClean="0"/>
              <a:pPr/>
              <a:t>3/15/2014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9A948-5135-4897-81BF-AE80BCD1AB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1" name="Subtitle 2"/>
          <p:cNvSpPr txBox="1">
            <a:spLocks/>
          </p:cNvSpPr>
          <p:nvPr/>
        </p:nvSpPr>
        <p:spPr>
          <a:xfrm>
            <a:off x="5410200" y="5486400"/>
            <a:ext cx="3429000" cy="1232520"/>
          </a:xfrm>
          <a:prstGeom prst="rect">
            <a:avLst/>
          </a:prstGeom>
        </p:spPr>
        <p:txBody>
          <a:bodyPr vert="horz" lIns="91440" tIns="45720" rIns="91440" bIns="45720" rtlCol="0">
            <a:noAutofit/>
          </a:bodyPr>
          <a:lstStyle/>
          <a:p>
            <a:pPr lvl="0">
              <a:spcBef>
                <a:spcPct val="20000"/>
              </a:spcBef>
            </a:pPr>
            <a:endParaRPr lang="en-US" sz="2400" b="1" dirty="0" smtClean="0">
              <a:effectLst>
                <a:outerShdw blurRad="38100" dist="38100" dir="2700000" algn="tl">
                  <a:srgbClr val="000000">
                    <a:alpha val="43137"/>
                  </a:srgbClr>
                </a:outerShdw>
              </a:effectLst>
              <a:latin typeface="+mj-lt"/>
              <a:ea typeface="ヒラギノ角ゴ Pro W3" pitchFamily="-112" charset="-128"/>
              <a:cs typeface="Tahom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1568" y="838200"/>
            <a:ext cx="8229600" cy="1143000"/>
          </a:xfrm>
        </p:spPr>
        <p:txBody>
          <a:bodyPr>
            <a:normAutofit/>
          </a:bodyPr>
          <a:lstStyle/>
          <a:p>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السادسة من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مقرر التنشئة الاجتماعية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بعنوان</a:t>
            </a:r>
            <a:endParaRPr lang="ar-SA" b="1" dirty="0">
              <a:solidFill>
                <a:srgbClr val="C00000"/>
              </a:solidFill>
            </a:endParaRPr>
          </a:p>
        </p:txBody>
      </p:sp>
      <p:sp>
        <p:nvSpPr>
          <p:cNvPr id="3" name="عنصر نائب للمحتوى 2"/>
          <p:cNvSpPr>
            <a:spLocks noGrp="1"/>
          </p:cNvSpPr>
          <p:nvPr>
            <p:ph idx="1"/>
          </p:nvPr>
        </p:nvSpPr>
        <p:spPr>
          <a:xfrm>
            <a:off x="457200" y="2209800"/>
            <a:ext cx="8229600" cy="3916363"/>
          </a:xfrm>
        </p:spPr>
        <p:txBody>
          <a:bodyPr>
            <a:normAutofit/>
          </a:bodyPr>
          <a:lstStyle/>
          <a:p>
            <a:pPr marL="0" lvl="0" indent="0" algn="ctr" rtl="1">
              <a:spcBef>
                <a:spcPct val="0"/>
              </a:spcBef>
              <a:buNone/>
              <a:defRPr/>
            </a:pPr>
            <a:r>
              <a:rPr lang="ar-SA" sz="6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استكـــمـــال حاجـــات النمــو </a:t>
            </a:r>
            <a:endParaRPr lang="ar-SA" sz="6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lvl="0" indent="0" algn="ctr" rtl="1">
              <a:spcBef>
                <a:spcPct val="0"/>
              </a:spcBef>
              <a:buNone/>
              <a:defRPr/>
            </a:pPr>
            <a:r>
              <a:rPr lang="ar-SA" sz="6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الانفعالي – الاجتماعي للطفل </a:t>
            </a:r>
            <a:endParaRPr lang="ar-SA" sz="6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lvl="0" indent="0" algn="ctr" rtl="1">
              <a:spcBef>
                <a:spcPct val="0"/>
              </a:spcBef>
              <a:buNone/>
              <a:defRPr/>
            </a:pPr>
            <a:r>
              <a:rPr lang="ar-SA" sz="6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للإنجاز –الحاجة لاحترام الذات </a:t>
            </a:r>
            <a:endParaRPr lang="ar-SA" sz="6000" dirty="0"/>
          </a:p>
        </p:txBody>
      </p:sp>
      <p:sp>
        <p:nvSpPr>
          <p:cNvPr id="5" name="Rectangle 6"/>
          <p:cNvSpPr/>
          <p:nvPr/>
        </p:nvSpPr>
        <p:spPr>
          <a:xfrm>
            <a:off x="68832" y="76200"/>
            <a:ext cx="792088" cy="2362200"/>
          </a:xfrm>
          <a:prstGeom prst="rect">
            <a:avLst/>
          </a:prstGeom>
          <a:solidFill>
            <a:schemeClr val="accent2">
              <a:lumMod val="5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Rectangle 13"/>
          <p:cNvSpPr/>
          <p:nvPr/>
        </p:nvSpPr>
        <p:spPr>
          <a:xfrm rot="16200000">
            <a:off x="5410200" y="3124200"/>
            <a:ext cx="6858000" cy="609600"/>
          </a:xfrm>
          <a:prstGeom prst="rect">
            <a:avLst/>
          </a:prstGeom>
          <a:solidFill>
            <a:srgbClr val="FF000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57121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Rectangle 6"/>
          <p:cNvSpPr/>
          <p:nvPr/>
        </p:nvSpPr>
        <p:spPr>
          <a:xfrm>
            <a:off x="7786464" y="1295400"/>
            <a:ext cx="432048" cy="556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9" name="Rectangle 8"/>
          <p:cNvSpPr/>
          <p:nvPr/>
        </p:nvSpPr>
        <p:spPr>
          <a:xfrm>
            <a:off x="8532440" y="1772816"/>
            <a:ext cx="611560" cy="508518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304800" y="0"/>
            <a:ext cx="7913712" cy="11430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2" name="Title 1"/>
          <p:cNvSpPr>
            <a:spLocks noGrp="1"/>
          </p:cNvSpPr>
          <p:nvPr>
            <p:ph type="title"/>
          </p:nvPr>
        </p:nvSpPr>
        <p:spPr>
          <a:xfrm>
            <a:off x="457200" y="0"/>
            <a:ext cx="7620000" cy="1143000"/>
          </a:xfrm>
        </p:spPr>
        <p:txBody>
          <a:bodyPr>
            <a:normAutofit/>
          </a:bodyPr>
          <a:lstStyle/>
          <a:p>
            <a:pPr rtl="1"/>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x-none"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381000" y="1143000"/>
            <a:ext cx="7162800" cy="5257800"/>
          </a:xfrm>
        </p:spPr>
        <p:txBody>
          <a:bodyPr>
            <a:noAutofit/>
          </a:bodyPr>
          <a:lstStyle/>
          <a:p>
            <a:pPr algn="just" rtl="1">
              <a:lnSpc>
                <a:spcPct val="90000"/>
              </a:lnSpc>
              <a:spcBef>
                <a:spcPct val="50000"/>
              </a:spcBef>
              <a:buClr>
                <a:schemeClr val="bg1"/>
              </a:buClr>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نتناول في هذه المحاضرة الحاجات الإجتماعية التالية:</a:t>
            </a: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a:t>
            </a: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a:t>
            </a:r>
          </a:p>
        </p:txBody>
      </p:sp>
    </p:spTree>
    <p:extLst>
      <p:ext uri="{BB962C8B-B14F-4D97-AF65-F5344CB8AC3E}">
        <p14:creationId xmlns:p14="http://schemas.microsoft.com/office/powerpoint/2010/main" val="19161039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304800" y="0"/>
            <a:ext cx="7913712" cy="11430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2" name="Title 1"/>
          <p:cNvSpPr>
            <a:spLocks noGrp="1"/>
          </p:cNvSpPr>
          <p:nvPr>
            <p:ph type="title"/>
          </p:nvPr>
        </p:nvSpPr>
        <p:spPr>
          <a:xfrm>
            <a:off x="457200" y="0"/>
            <a:ext cx="76200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a:t>
            </a:r>
            <a:endParaRPr lang="x-none"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381000" y="1143000"/>
            <a:ext cx="7162800" cy="5257800"/>
          </a:xfrm>
        </p:spPr>
        <p:txBody>
          <a:bodyPr>
            <a:noAutofit/>
          </a:bodyPr>
          <a:lstStyle/>
          <a:p>
            <a:pPr algn="just" rtl="1">
              <a:lnSpc>
                <a:spcPct val="150000"/>
              </a:lnSpc>
              <a:spcBef>
                <a:spcPct val="50000"/>
              </a:spcBef>
              <a:buFont typeface="Arial Unicode MS" pitchFamily="34" charset="-128"/>
              <a:buChar char="⁃"/>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لمفهوم الحاجة للإنجاز . </a:t>
            </a:r>
          </a:p>
          <a:p>
            <a:pPr algn="just" rtl="1">
              <a:lnSpc>
                <a:spcPct val="150000"/>
              </a:lnSpc>
              <a:spcBef>
                <a:spcPct val="50000"/>
              </a:spcBef>
              <a:buFont typeface="Arial Unicode MS" pitchFamily="34" charset="-128"/>
              <a:buChar char="⁃"/>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لاحترام الذات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لكيفية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للإنجاز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لما ما يجب أن يبتعد عنه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لاحترام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a:t>
            </a:r>
            <a:endParaRPr lang="ar-SA" sz="2400" dirty="0" smtClean="0">
              <a:latin typeface="Arial Unicode MS" pitchFamily="34" charset="-128"/>
              <a:ea typeface="Arial Unicode MS" pitchFamily="34" charset="-128"/>
              <a:cs typeface="Arial Unicode MS" pitchFamily="34" charset="-128"/>
            </a:endParaRPr>
          </a:p>
        </p:txBody>
      </p:sp>
      <p:sp>
        <p:nvSpPr>
          <p:cNvPr id="7" name="Rectangle 6"/>
          <p:cNvSpPr/>
          <p:nvPr/>
        </p:nvSpPr>
        <p:spPr>
          <a:xfrm>
            <a:off x="7786464" y="1295400"/>
            <a:ext cx="432048" cy="556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Tree>
    <p:extLst>
      <p:ext uri="{BB962C8B-B14F-4D97-AF65-F5344CB8AC3E}">
        <p14:creationId xmlns:p14="http://schemas.microsoft.com/office/powerpoint/2010/main" val="31438788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مخطط انسيابي: شريط مثقب 5"/>
          <p:cNvSpPr/>
          <p:nvPr/>
        </p:nvSpPr>
        <p:spPr>
          <a:xfrm>
            <a:off x="1143000" y="838200"/>
            <a:ext cx="6019800" cy="22098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الحاجة </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r>
              <a:rPr lang="ar-SA" sz="4800" b="1" dirty="0" smtClean="0">
                <a:latin typeface="Arial Unicode MS" pitchFamily="34" charset="-128"/>
                <a:ea typeface="Arial Unicode MS" pitchFamily="34" charset="-128"/>
                <a:cs typeface="Arial Unicode MS" pitchFamily="34" charset="-128"/>
              </a:rPr>
              <a:t> </a:t>
            </a:r>
            <a:endParaRPr lang="ar-SA" sz="4800" b="1" dirty="0">
              <a:latin typeface="Arial Unicode MS" pitchFamily="34" charset="-128"/>
              <a:ea typeface="Arial Unicode MS" pitchFamily="34" charset="-128"/>
              <a:cs typeface="Arial Unicode MS" pitchFamily="34" charset="-128"/>
            </a:endParaRPr>
          </a:p>
        </p:txBody>
      </p:sp>
      <p:pic>
        <p:nvPicPr>
          <p:cNvPr id="8" name="صورة 7" descr="imagesCAU7ECM1.jpg"/>
          <p:cNvPicPr>
            <a:picLocks noChangeAspect="1"/>
          </p:cNvPicPr>
          <p:nvPr/>
        </p:nvPicPr>
        <p:blipFill>
          <a:blip r:embed="rId2" cstate="print"/>
          <a:stretch>
            <a:fillRect/>
          </a:stretch>
        </p:blipFill>
        <p:spPr>
          <a:xfrm>
            <a:off x="5334000" y="3505200"/>
            <a:ext cx="3124200" cy="2971800"/>
          </a:xfrm>
          <a:prstGeom prst="rect">
            <a:avLst/>
          </a:prstGeom>
        </p:spPr>
      </p:pic>
    </p:spTree>
    <p:extLst>
      <p:ext uri="{BB962C8B-B14F-4D97-AF65-F5344CB8AC3E}">
        <p14:creationId xmlns:p14="http://schemas.microsoft.com/office/powerpoint/2010/main" val="30208619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52400"/>
            <a:ext cx="611560" cy="6705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304800" y="0"/>
            <a:ext cx="7913712" cy="68580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13" name="Content Placeholder 12"/>
          <p:cNvSpPr>
            <a:spLocks noGrp="1"/>
          </p:cNvSpPr>
          <p:nvPr>
            <p:ph idx="1"/>
          </p:nvPr>
        </p:nvSpPr>
        <p:spPr>
          <a:xfrm>
            <a:off x="381000" y="1371600"/>
            <a:ext cx="7620000" cy="4876800"/>
          </a:xfrm>
        </p:spPr>
        <p:txBody>
          <a:bodyPr>
            <a:noAutofit/>
          </a:bodyPr>
          <a:lstStyle/>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نكتشف الحاجة للإنجاز؟</a:t>
            </a: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للإنجاز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يفعله المربون للوفاء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المربون لضمان عدم تهديد الحاجة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مربع نص 5"/>
          <p:cNvSpPr txBox="1"/>
          <p:nvPr/>
        </p:nvSpPr>
        <p:spPr>
          <a:xfrm>
            <a:off x="4572000" y="685800"/>
            <a:ext cx="3200400" cy="646331"/>
          </a:xfrm>
          <a:prstGeom prst="rect">
            <a:avLst/>
          </a:prstGeom>
          <a:noFill/>
        </p:spPr>
        <p:txBody>
          <a:bodyPr wrap="square" rtlCol="1">
            <a:spAutoFit/>
          </a:bodyPr>
          <a:lstStyle/>
          <a:p>
            <a:pPr algn="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الموضوع</a:t>
            </a:r>
            <a:endParaRPr lang="ar-SA" sz="2800" dirty="0">
              <a:latin typeface="Arial Unicode MS" pitchFamily="34" charset="-128"/>
              <a:ea typeface="Arial Unicode MS" pitchFamily="34" charset="-128"/>
              <a:cs typeface="Arial Unicode MS" pitchFamily="34" charset="-128"/>
            </a:endParaRPr>
          </a:p>
        </p:txBody>
      </p:sp>
      <p:pic>
        <p:nvPicPr>
          <p:cNvPr id="7" name="صورة 6" descr="imagesCAXVBUNI.jpg"/>
          <p:cNvPicPr>
            <a:picLocks noChangeAspect="1"/>
          </p:cNvPicPr>
          <p:nvPr/>
        </p:nvPicPr>
        <p:blipFill>
          <a:blip r:embed="rId2" cstate="print"/>
          <a:stretch>
            <a:fillRect/>
          </a:stretch>
        </p:blipFill>
        <p:spPr>
          <a:xfrm>
            <a:off x="152400" y="228600"/>
            <a:ext cx="3352800" cy="2743200"/>
          </a:xfrm>
          <a:prstGeom prst="rect">
            <a:avLst/>
          </a:prstGeom>
        </p:spPr>
      </p:pic>
    </p:spTree>
    <p:extLst>
      <p:ext uri="{BB962C8B-B14F-4D97-AF65-F5344CB8AC3E}">
        <p14:creationId xmlns:p14="http://schemas.microsoft.com/office/powerpoint/2010/main" val="24369181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52400"/>
            <a:ext cx="611560" cy="6705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048000" y="1371600"/>
            <a:ext cx="5029200" cy="5105400"/>
          </a:xfrm>
        </p:spPr>
        <p:txBody>
          <a:bodyPr>
            <a:noAutofit/>
          </a:bodyPr>
          <a:lstStyle/>
          <a:p>
            <a:pPr marL="0" indent="0" algn="just" rtl="1">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ميل الطفل ليعبر به عن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والإفصاح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كلامه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وأعماله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ألعابه،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يشترك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ويقدمه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خدمات للآخرين في حدود قدرته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وإمكاناته.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3483730" y="533400"/>
            <a:ext cx="3632725" cy="604781"/>
          </a:xfrm>
          <a:prstGeom prst="rect">
            <a:avLst/>
          </a:prstGeom>
        </p:spPr>
        <p:txBody>
          <a:bodyPr wrap="none">
            <a:spAutoFit/>
          </a:bodyPr>
          <a:lstStyle/>
          <a:p>
            <a:pPr algn="just" rtl="1">
              <a:lnSpc>
                <a:spcPct val="9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للإنجاز ؟</a:t>
            </a:r>
          </a:p>
        </p:txBody>
      </p:sp>
      <p:pic>
        <p:nvPicPr>
          <p:cNvPr id="8"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2400"/>
            <a:ext cx="2743199" cy="3052688"/>
          </a:xfrm>
          <a:prstGeom prst="rect">
            <a:avLst/>
          </a:prstGeom>
        </p:spPr>
      </p:pic>
    </p:spTree>
    <p:extLst>
      <p:ext uri="{BB962C8B-B14F-4D97-AF65-F5344CB8AC3E}">
        <p14:creationId xmlns:p14="http://schemas.microsoft.com/office/powerpoint/2010/main" val="41638275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52400"/>
            <a:ext cx="611560" cy="6705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048000" y="1371600"/>
            <a:ext cx="5029200" cy="4572000"/>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تعريف آخر للإنجاز:</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رغبة الطفل في أن تنمو مهاراته إلى الحد الذي يسمح له بالسيطرة على جوانب بيئته أو ينجح في أداء ما يكلف به من أعمال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نتيجة عمله ماثلة أمامه. </a:t>
            </a:r>
          </a:p>
        </p:txBody>
      </p:sp>
      <p:sp>
        <p:nvSpPr>
          <p:cNvPr id="7" name="Rectangle 6"/>
          <p:cNvSpPr/>
          <p:nvPr/>
        </p:nvSpPr>
        <p:spPr>
          <a:xfrm>
            <a:off x="3592735" y="533400"/>
            <a:ext cx="3414716" cy="604781"/>
          </a:xfrm>
          <a:prstGeom prst="rect">
            <a:avLst/>
          </a:prstGeom>
        </p:spPr>
        <p:txBody>
          <a:bodyPr wrap="none">
            <a:spAutoFit/>
          </a:bodyPr>
          <a:lstStyle/>
          <a:p>
            <a:pPr algn="just" rtl="1">
              <a:lnSpc>
                <a:spcPct val="9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المقصود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8"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2400"/>
            <a:ext cx="2743199" cy="3052688"/>
          </a:xfrm>
          <a:prstGeom prst="rect">
            <a:avLst/>
          </a:prstGeom>
        </p:spPr>
      </p:pic>
    </p:spTree>
    <p:extLst>
      <p:ext uri="{BB962C8B-B14F-4D97-AF65-F5344CB8AC3E}">
        <p14:creationId xmlns:p14="http://schemas.microsoft.com/office/powerpoint/2010/main" val="15214456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Content Placeholder 4"/>
          <p:cNvSpPr>
            <a:spLocks noGrp="1"/>
          </p:cNvSpPr>
          <p:nvPr>
            <p:ph idx="1"/>
          </p:nvPr>
        </p:nvSpPr>
        <p:spPr>
          <a:xfrm>
            <a:off x="228600" y="-76200"/>
            <a:ext cx="8229600" cy="4572000"/>
          </a:xfrm>
        </p:spPr>
        <p:txBody>
          <a:bodyPr>
            <a:normAutofit fontScale="92500" lnSpcReduction="20000"/>
          </a:bodyPr>
          <a:lstStyle/>
          <a:p>
            <a:pPr algn="just" rtl="1">
              <a:buNone/>
            </a:pPr>
            <a:endParaRPr lang="ar-SA" sz="2800" b="1" u="sng" dirty="0" smtClean="0">
              <a:solidFill>
                <a:schemeClr val="accent2"/>
              </a:solidFill>
              <a:latin typeface="Arial Unicode MS" pitchFamily="34" charset="-128"/>
              <a:ea typeface="Arial Unicode MS" pitchFamily="34" charset="-128"/>
              <a:cs typeface="Arial Unicode MS" pitchFamily="34" charset="-128"/>
            </a:endParaRPr>
          </a:p>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ماسلو أن كل فرد يستطيع عمل شئ بما لديه من استعدادات وقدرات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وإمكانيات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توظيفها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just" rtl="1">
              <a:spcBef>
                <a:spcPct val="50000"/>
              </a:spcBef>
              <a:buNone/>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الفرد بأن لديه استعداد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يكتب الشعر أو القصص.</a:t>
            </a: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الفرد بأن لديه استعداد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يحفظ القرآن الكريم.</a:t>
            </a: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فهذا شعور سوف يلح عليه ليوظف هذا الاستعداد للإنجاز .</a:t>
            </a:r>
          </a:p>
          <a:p>
            <a:pPr algn="just" rtl="1">
              <a:lnSpc>
                <a:spcPct val="9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صورة 5" descr="imagesCAS5EH8K.jpg"/>
          <p:cNvPicPr>
            <a:picLocks noChangeAspect="1"/>
          </p:cNvPicPr>
          <p:nvPr/>
        </p:nvPicPr>
        <p:blipFill>
          <a:blip r:embed="rId2" cstate="print"/>
          <a:stretch>
            <a:fillRect/>
          </a:stretch>
        </p:blipFill>
        <p:spPr>
          <a:xfrm>
            <a:off x="457200" y="4495800"/>
            <a:ext cx="2438400" cy="1676400"/>
          </a:xfrm>
          <a:prstGeom prst="rect">
            <a:avLst/>
          </a:prstGeom>
        </p:spPr>
      </p:pic>
      <p:pic>
        <p:nvPicPr>
          <p:cNvPr id="7" name="صورة 6" descr="imagesCAVIATPZ.jpg"/>
          <p:cNvPicPr>
            <a:picLocks noChangeAspect="1"/>
          </p:cNvPicPr>
          <p:nvPr/>
        </p:nvPicPr>
        <p:blipFill>
          <a:blip r:embed="rId3" cstate="print">
            <a:lum bright="10000"/>
          </a:blip>
          <a:stretch>
            <a:fillRect/>
          </a:stretch>
        </p:blipFill>
        <p:spPr>
          <a:xfrm>
            <a:off x="5943600" y="4876800"/>
            <a:ext cx="2336443" cy="1676400"/>
          </a:xfrm>
          <a:prstGeom prst="rect">
            <a:avLst/>
          </a:prstGeom>
        </p:spPr>
      </p:pic>
      <p:sp>
        <p:nvSpPr>
          <p:cNvPr id="8" name="Rectangle 6"/>
          <p:cNvSpPr/>
          <p:nvPr/>
        </p:nvSpPr>
        <p:spPr>
          <a:xfrm>
            <a:off x="2895600" y="81019"/>
            <a:ext cx="3414716" cy="604781"/>
          </a:xfrm>
          <a:prstGeom prst="rect">
            <a:avLst/>
          </a:prstGeom>
        </p:spPr>
        <p:txBody>
          <a:bodyPr wrap="none">
            <a:spAutoFit/>
          </a:bodyPr>
          <a:lstStyle/>
          <a:p>
            <a:pPr algn="just" rtl="1">
              <a:lnSpc>
                <a:spcPct val="9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المقصود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651533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762000" y="304800"/>
            <a:ext cx="7391400" cy="914400"/>
          </a:xfrm>
        </p:spPr>
        <p:txBody>
          <a:bodyPr>
            <a:normAutofit/>
          </a:bodyPr>
          <a:lstStyle/>
          <a:p>
            <a:pPr algn="just" rtl="1">
              <a:lnSpc>
                <a:spcPct val="90000"/>
              </a:lnSpc>
              <a:spcBef>
                <a:spcPct val="50000"/>
              </a:spcBef>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تبدأ حاجة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 للظهور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الطفل ؟</a:t>
            </a:r>
            <a:endParaRPr lang="en-US"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1524000" y="1219200"/>
            <a:ext cx="6705600" cy="4572000"/>
          </a:xfrm>
        </p:spPr>
        <p:txBody>
          <a:bodyPr>
            <a:noAutofit/>
          </a:bodyPr>
          <a:lstStyle/>
          <a:p>
            <a:pPr algn="just" rtl="1">
              <a:lnSpc>
                <a:spcPct val="11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هذه الحاجة في الظهور في حياة الطفل في السنتين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الأوليتين.</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just" rtl="1">
              <a:lnSpc>
                <a:spcPct val="150000"/>
              </a:lnSpc>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مرحلة الطفولة وتتمثل ف</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 محاولات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الجاهدة في أن يقف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ويمشي</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بنائه المتأني للأبراج من مكعبات الخشب،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إصراره على أن يقوم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بتغذية نفسه.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descr="imagesCAU7ECM1.jpg"/>
          <p:cNvPicPr>
            <a:picLocks noChangeAspect="1"/>
          </p:cNvPicPr>
          <p:nvPr/>
        </p:nvPicPr>
        <p:blipFill>
          <a:blip r:embed="rId2" cstate="print"/>
          <a:stretch>
            <a:fillRect/>
          </a:stretch>
        </p:blipFill>
        <p:spPr>
          <a:xfrm>
            <a:off x="152400" y="762000"/>
            <a:ext cx="1371600" cy="1304693"/>
          </a:xfrm>
          <a:prstGeom prst="rect">
            <a:avLst/>
          </a:prstGeom>
        </p:spPr>
      </p:pic>
    </p:spTree>
    <p:extLst>
      <p:ext uri="{BB962C8B-B14F-4D97-AF65-F5344CB8AC3E}">
        <p14:creationId xmlns:p14="http://schemas.microsoft.com/office/powerpoint/2010/main" val="17308138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762000" y="304800"/>
            <a:ext cx="7391400" cy="914400"/>
          </a:xfrm>
        </p:spPr>
        <p:txBody>
          <a:bodyPr>
            <a:normAutofit/>
          </a:bodyPr>
          <a:lstStyle/>
          <a:p>
            <a:pPr algn="just" rtl="1">
              <a:lnSpc>
                <a:spcPct val="90000"/>
              </a:lnSpc>
              <a:spcBef>
                <a:spcPct val="50000"/>
              </a:spcBef>
            </a:pP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ظهور حاجة الإنجاز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a:t>
            </a:r>
            <a:endParaRPr lang="en-US"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1524000" y="1219200"/>
            <a:ext cx="6705600" cy="5181600"/>
          </a:xfrm>
        </p:spPr>
        <p:txBody>
          <a:bodyPr>
            <a:noAutofit/>
          </a:bodyPr>
          <a:lstStyle/>
          <a:p>
            <a:pPr marL="0" indent="0" algn="just" rtl="1">
              <a:lnSpc>
                <a:spcPct val="110000"/>
              </a:lnSpc>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وعند الأطفال في سن المدرسة الابتدائية: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وتتضمن هذه الحاجة الإحساس بكفاءتهم في الأعمال التي تتصل بالكبار من قبيل اتقان المهارات الحركية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والعقلية وتعليمه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كيفية التفاعل مع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خلال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الطفل بنفسه كشخص مستقل له أهداف، و بإستطاعته التأثير على البيئة المحيطة به.</a:t>
            </a:r>
          </a:p>
        </p:txBody>
      </p:sp>
      <p:pic>
        <p:nvPicPr>
          <p:cNvPr id="7" name="صورة 6" descr="imagesCAU7ECM1.jpg"/>
          <p:cNvPicPr>
            <a:picLocks noChangeAspect="1"/>
          </p:cNvPicPr>
          <p:nvPr/>
        </p:nvPicPr>
        <p:blipFill>
          <a:blip r:embed="rId2" cstate="print"/>
          <a:stretch>
            <a:fillRect/>
          </a:stretch>
        </p:blipFill>
        <p:spPr>
          <a:xfrm>
            <a:off x="152400" y="762000"/>
            <a:ext cx="1371600" cy="1304693"/>
          </a:xfrm>
          <a:prstGeom prst="rect">
            <a:avLst/>
          </a:prstGeom>
        </p:spPr>
      </p:pic>
    </p:spTree>
    <p:extLst>
      <p:ext uri="{BB962C8B-B14F-4D97-AF65-F5344CB8AC3E}">
        <p14:creationId xmlns:p14="http://schemas.microsoft.com/office/powerpoint/2010/main" val="30223683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45719"/>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457200" y="381000"/>
            <a:ext cx="7772400" cy="914400"/>
          </a:xfrm>
        </p:spPr>
        <p:txBody>
          <a:bodyPr>
            <a:norm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تشبع هذه الحاجة؟</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457200" y="1524000"/>
            <a:ext cx="7772400" cy="4572000"/>
          </a:xfrm>
        </p:spPr>
        <p:txBody>
          <a:bodyPr>
            <a:normAutofit/>
          </a:bodyPr>
          <a:lstStyle/>
          <a:p>
            <a:pPr algn="just" rtl="1">
              <a:buNone/>
            </a:pPr>
            <a:r>
              <a:rPr lang="ar-SA" sz="2800" dirty="0" smtClean="0">
                <a:latin typeface="Arial Unicode MS" pitchFamily="34" charset="-128"/>
                <a:ea typeface="Arial Unicode MS" pitchFamily="34" charset="-128"/>
                <a:cs typeface="Arial Unicode MS" pitchFamily="34" charset="-128"/>
              </a:rPr>
              <a:t>.</a:t>
            </a:r>
          </a:p>
        </p:txBody>
      </p:sp>
      <p:sp>
        <p:nvSpPr>
          <p:cNvPr id="11" name="Rectangle 10"/>
          <p:cNvSpPr/>
          <p:nvPr/>
        </p:nvSpPr>
        <p:spPr>
          <a:xfrm>
            <a:off x="533400" y="1447800"/>
            <a:ext cx="7543800" cy="4247317"/>
          </a:xfrm>
          <a:prstGeom prst="rect">
            <a:avLst/>
          </a:prstGeom>
        </p:spPr>
        <p:txBody>
          <a:bodyPr wrap="square">
            <a:spAutoFit/>
          </a:bodyPr>
          <a:lstStyle/>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ويشبع هذه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إمداد الطفل باللعب والأدوات التى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منها شيئاً يتناسب مع قدراته وايجاد بيئة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غنية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بمواقفها ومثيراتها بحيث تتاح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 العمل وفرص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الإنتاج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وفرص إظهار ما عندهم من قدرة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وابتكار، 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يحقق الطفل ذاته من العمل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اتكال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874560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914400" y="512064"/>
            <a:ext cx="7315200" cy="914400"/>
          </a:xfrm>
        </p:spPr>
        <p:txBody>
          <a:bodyPr>
            <a:norm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يكتشف المربون هذه الحاجة؟</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762000" y="1524000"/>
            <a:ext cx="7467600" cy="4572000"/>
          </a:xfrm>
        </p:spPr>
        <p:txBody>
          <a:bodyPr>
            <a:noAutofit/>
          </a:bodyPr>
          <a:lstStyle/>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يبدو على 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الإلحاح في طلب الاهتمام بهم ويشعرون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لمزيد من المدح والاعتراف بهم وقد يظهر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لديهم احتياج عاطفي متعلق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أعراضاً منها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9532064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914400" y="512064"/>
            <a:ext cx="7315200" cy="914400"/>
          </a:xfrm>
        </p:spPr>
        <p:txBody>
          <a:bodyPr>
            <a:norm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يكتشف المربون هذه الحاجة؟</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457200" y="1524000"/>
            <a:ext cx="7772400" cy="4572000"/>
          </a:xfrm>
        </p:spPr>
        <p:txBody>
          <a:bodyPr>
            <a:noAutofit/>
          </a:bodyPr>
          <a:lstStyle/>
          <a:p>
            <a:pPr algn="just" rtl="1">
              <a:lnSpc>
                <a:spcPct val="150000"/>
              </a:lnSpc>
              <a:buNone/>
            </a:pP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الرغبة في العمل : </a:t>
            </a:r>
          </a:p>
          <a:p>
            <a:pPr algn="just" rtl="1">
              <a:lnSpc>
                <a:spcPct val="150000"/>
              </a:lnSpc>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رغبة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في عمل شيء أو يعمل أكثر ، أو يعمله بطريقة أفضل وقد يظهر الطفل أعذراً بقوله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مثل:</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 يمكن أن تكون لوحتي أفضل لو كان لدي ألوان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كثيرة، أو 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يحتج بقوله عن المعلمة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دائما تقول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أنني لا أستطيع العمل، أو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دائما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تتقصدني ،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أن الفرص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تتاح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 أبداً لعمل شئ في هذه المدرسة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022921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81000" y="685800"/>
            <a:ext cx="7848600" cy="5486400"/>
          </a:xfrm>
        </p:spPr>
        <p:txBody>
          <a:bodyPr>
            <a:noAutofit/>
          </a:bodyPr>
          <a:lstStyle/>
          <a:p>
            <a:pPr marL="0" indent="0" algn="just" rtl="1">
              <a:lnSpc>
                <a:spcPct val="150000"/>
              </a:lnSpc>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المعاملة غير العادلة : </a:t>
            </a:r>
          </a:p>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للمربين والآباء بطرق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مختلفة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يعاملونه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معاملة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عادلة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فيقول أنه يعامل معاملة 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عادلة مثل: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ليت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المعلمة لا تؤنبني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ليت الناس يلاحظون العمل الذي أقوم به ، وبصفه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عامة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يجد مناسبة للوم الآخرين على فشله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685800" y="152400"/>
            <a:ext cx="73152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الإنجاز عند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303475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762000" y="685800"/>
            <a:ext cx="7467600" cy="5486400"/>
          </a:xfrm>
        </p:spPr>
        <p:txBody>
          <a:bodyPr>
            <a:noAutofit/>
          </a:bodyPr>
          <a:lstStyle/>
          <a:p>
            <a:pPr marL="0" indent="0" algn="just" rtl="1">
              <a:lnSpc>
                <a:spcPct val="150000"/>
              </a:lnSpc>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يظن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الآخرين أكثر مهارة أو تفوقاً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ويود لو استطاع أن يعمل مثل الآخرين ويرغب لو استطاع أن ينجز عمله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بمساعدة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أقل 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يوجد إنسان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آخر يعمل أفضل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يتباهى بنجاح بعض أفراد أسرته ويقول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عرف المعلم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سينجح،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يرغب لو تقدم 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 ومن ثم فهو يتحايل على الفشل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يضع تقديرات غير مناسبة للإنجازات الصغيرة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685800" y="0"/>
            <a:ext cx="73152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الإنجاز عند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2652849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04800" y="990600"/>
            <a:ext cx="8001000" cy="4572000"/>
          </a:xfrm>
        </p:spPr>
        <p:txBody>
          <a:bodyPr>
            <a:noAutofit/>
          </a:bodyPr>
          <a:lstStyle/>
          <a:p>
            <a:pPr algn="just" rtl="1">
              <a:lnSpc>
                <a:spcPct val="170000"/>
              </a:lnSpc>
              <a:buNone/>
            </a:pPr>
            <a:r>
              <a:rPr lang="ar-SA" sz="3600" dirty="0" smtClean="0">
                <a:latin typeface="Arial Unicode MS" pitchFamily="34" charset="-128"/>
                <a:ea typeface="Arial Unicode MS" pitchFamily="34" charset="-128"/>
                <a:cs typeface="Arial Unicode MS" pitchFamily="34" charset="-128"/>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يقدم الطفل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الأعذار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فشله : </a:t>
            </a:r>
          </a:p>
          <a:p>
            <a:pPr algn="just" rtl="1">
              <a:lnSpc>
                <a:spcPct val="17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يتباهى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بأشياء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 معتاداً عليها مثل : كنت دائماً في قائمة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دائما يتذمر من أدواته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ويلوم الظروف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لفشله،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هذا الطفل يحتمل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قلق من ناحية الامتحان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685800" y="152400"/>
            <a:ext cx="73152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الإنجاز عند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835695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04800" y="762000"/>
            <a:ext cx="8001000" cy="5791200"/>
          </a:xfrm>
        </p:spPr>
        <p:txBody>
          <a:bodyPr>
            <a:noAutofit/>
          </a:bodyPr>
          <a:lstStyle/>
          <a:p>
            <a:pPr algn="just" rtl="1">
              <a:lnSpc>
                <a:spcPct val="170000"/>
              </a:lnSpc>
              <a:buNone/>
            </a:pPr>
            <a:r>
              <a:rPr lang="ar-SA" sz="3600" dirty="0" smtClean="0">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الاضطراب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العاطفى : </a:t>
            </a:r>
          </a:p>
          <a:p>
            <a:pPr algn="just" rtl="1">
              <a:lnSpc>
                <a:spcPct val="17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يشعرون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قد يغفلون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تدل على اضطرابهم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العاطفي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 ما يدل الطفل على الرغبة في الابتعاد عن أى نشاط يمكن أن يؤدى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التشكك في قدراته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مواقف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المنافسة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ويغش في الامتحانات ويختلط بأطفال أصغر منه بسنوات حتى يتفوق عليهم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685800" y="152400"/>
            <a:ext cx="73152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الإنجاز عند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61529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228600" y="838200"/>
            <a:ext cx="8153400" cy="5715000"/>
          </a:xfrm>
        </p:spPr>
        <p:txBody>
          <a:bodyPr>
            <a:noAutofit/>
          </a:bodyPr>
          <a:lstStyle/>
          <a:p>
            <a:pPr algn="just" rtl="1">
              <a:lnSpc>
                <a:spcPct val="170000"/>
              </a:lnSpc>
              <a:buNone/>
            </a:pPr>
            <a:r>
              <a:rPr lang="ar-SA" sz="2800" dirty="0" smtClean="0">
                <a:latin typeface="Arial Unicode MS" pitchFamily="34" charset="-128"/>
                <a:ea typeface="Arial Unicode MS" pitchFamily="34" charset="-128"/>
                <a:cs typeface="Arial Unicode MS" pitchFamily="34" charset="-12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يظهر نقصاً في الطموح : </a:t>
            </a:r>
          </a:p>
          <a:p>
            <a:pPr algn="just" rtl="1">
              <a:lnSpc>
                <a:spcPct val="170000"/>
              </a:lnSpc>
              <a:buNone/>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قد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 عليه نقصاً في الطموح ” ليست لديه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إرادة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للتعلم ” أنه متردد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وكسول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مبالى، إنه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يرفض التسميع ، وقد يكون دؤوباً على التعلم ،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طويلاً ، ويبذل جهداً كبيراً في كل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الأنشطة وأحياناً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 عدوانية نحو الناس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والأشياء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يخرب ويدمر عمل الغير ،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 شق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طريقه بالخداع.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عدوانياً في المواقف الاجتماعية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يعانى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إحباطاً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المنزل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المدرسة وفي اللعب.</a:t>
            </a:r>
            <a:endParaRPr lang="ar-SA" sz="2800" b="1" dirty="0" smtClean="0">
              <a:solidFill>
                <a:srgbClr val="FF0000"/>
              </a:solidFill>
              <a:latin typeface="Arial Unicode MS" pitchFamily="34" charset="-128"/>
              <a:ea typeface="Arial Unicode MS" pitchFamily="34" charset="-128"/>
              <a:cs typeface="Arial Unicode MS" pitchFamily="34" charset="-128"/>
            </a:endParaRPr>
          </a:p>
        </p:txBody>
      </p:sp>
      <p:sp>
        <p:nvSpPr>
          <p:cNvPr id="7" name="Title 1"/>
          <p:cNvSpPr>
            <a:spLocks noGrp="1"/>
          </p:cNvSpPr>
          <p:nvPr>
            <p:ph type="title"/>
          </p:nvPr>
        </p:nvSpPr>
        <p:spPr>
          <a:xfrm>
            <a:off x="685800" y="152400"/>
            <a:ext cx="73152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الإنجاز عند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796139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228600" y="990600"/>
            <a:ext cx="8077200" cy="5562600"/>
          </a:xfrm>
        </p:spPr>
        <p:txBody>
          <a:bodyPr>
            <a:noAutofit/>
          </a:bodyPr>
          <a:lstStyle/>
          <a:p>
            <a:pPr algn="just" rtl="1"/>
            <a:endParaRPr lang="ar-SA" sz="2800" dirty="0" smtClean="0">
              <a:latin typeface="Arial Unicode MS" pitchFamily="34" charset="-128"/>
              <a:ea typeface="Arial Unicode MS" pitchFamily="34" charset="-128"/>
              <a:cs typeface="Arial Unicode MS" pitchFamily="34" charset="-128"/>
            </a:endParaRPr>
          </a:p>
          <a:p>
            <a:pPr algn="just" rtl="1">
              <a:lnSpc>
                <a:spcPct val="160000"/>
              </a:lnSpc>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كثير من الأشياء التى يمكن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للآباء والمربين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والتى تجعل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يشبعون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حاجاتهم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منها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60000"/>
              </a:lnSpc>
              <a:buNone/>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أن لا يترك الطفل يواجه فشلاً متكرراً في خبراته: فمتى أحس الآباء والمربون بأن المستوى الذى حددوه للطفل أعلى مما يجب فإن باستطاعتهم تغيير هذا المستوى ، وانتقاء مهام والتخطيط لخبرات جديدة تؤدى إلى إكسابه إحساسات بالنجاح ، وأن يساعده على أن يرى مستواه يتحسن ويتأكدوا من الأوقات التي يكون فيها ناجحاً أو مكتئباً ومتى حقق مستواه.</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6613145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609600" y="1295400"/>
            <a:ext cx="7772400" cy="5029200"/>
          </a:xfrm>
        </p:spPr>
        <p:txBody>
          <a:bodyPr>
            <a:noAutofit/>
          </a:bodyPr>
          <a:lstStyle/>
          <a:p>
            <a:pPr algn="just" rtl="1">
              <a:lnSpc>
                <a:spcPct val="15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يكثر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التعليقات على تبريرات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يميل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لإبداء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الكثير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الأعذار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لسوء أدائه ، فيجب أن يستمع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إليها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بعناية ولا يعلقوا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كل منها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يقبلوا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الأعذار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كنوع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الأدلة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لا يشعر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بإحساس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8388885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609600" y="1295400"/>
            <a:ext cx="7772400" cy="5029200"/>
          </a:xfrm>
        </p:spPr>
        <p:txBody>
          <a:bodyPr>
            <a:noAutofit/>
          </a:bodyPr>
          <a:lstStyle/>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التعرف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ميول ورغبات الطفل : </a:t>
            </a:r>
          </a:p>
          <a:p>
            <a:pPr algn="just" rtl="1">
              <a:lnSpc>
                <a:spcPct val="15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 الطفل يريد أن يتعلم شيء ما فيجب على المعلمين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والآباء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يحاولوا التعرف على هذه الأشياء ويتعرفوا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المجهودات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قام بها في سبيل ذلك ، وما هي المعوقات ، وبذلك توضع أساسيات النجاح والتطوير إلى الأحسن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668616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99018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381000" y="990600"/>
            <a:ext cx="7924800" cy="5715000"/>
          </a:xfrm>
        </p:spPr>
        <p:txBody>
          <a:bodyPr>
            <a:normAutofit fontScale="92500"/>
          </a:bodyPr>
          <a:lstStyle/>
          <a:p>
            <a:pPr algn="just" rtl="1">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الآباء والمربين حذرين في منح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المكافآت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الذى لديه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ملحة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أجاب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ممتازة في امتحان ما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والمربين بدلاً من الاكتفاء بإعطائه الدرجة النهائية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مكافأته مكافأه ما ، يجب 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يسألوه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الأسباب التي أدت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هذه الإجادة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وعندئذ يستطيعون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يقتربوا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الأسباب وأن يكافئوه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عادته في المذاكرة ومثابرته واجتهاده وعلى الجهد المبذول وعلى الخطوات التى اتبعت لتحسين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الأداء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None/>
            </a:pPr>
            <a:endParaRPr lang="ar-SA" sz="2800" dirty="0" smtClean="0">
              <a:latin typeface="Arial Unicode MS" pitchFamily="34" charset="-128"/>
              <a:ea typeface="Arial Unicode MS" pitchFamily="34" charset="-128"/>
              <a:cs typeface="Arial Unicode MS" pitchFamily="34" charset="-128"/>
            </a:endParaRPr>
          </a:p>
        </p:txBody>
      </p:sp>
      <p:sp>
        <p:nvSpPr>
          <p:cNvPr id="7"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5503860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مربع نص 6"/>
          <p:cNvSpPr txBox="1"/>
          <p:nvPr/>
        </p:nvSpPr>
        <p:spPr>
          <a:xfrm>
            <a:off x="838200" y="948690"/>
            <a:ext cx="7467600" cy="4524315"/>
          </a:xfrm>
          <a:prstGeom prst="rect">
            <a:avLst/>
          </a:prstGeom>
          <a:noFill/>
        </p:spPr>
        <p:txBody>
          <a:bodyPr wrap="square" rtlCol="1">
            <a:spAutoFit/>
          </a:bodyPr>
          <a:lstStyle/>
          <a:p>
            <a:pPr algn="just" rtl="1">
              <a:lnSpc>
                <a:spcPct val="150000"/>
              </a:lnSpc>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أن يساعد الآخرين فيما يؤدونه : </a:t>
            </a:r>
          </a:p>
          <a:p>
            <a:pPr algn="just" rtl="1">
              <a:lnSpc>
                <a:spcPct val="150000"/>
              </a:lnSpc>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يستطيعون أن يتعلمون الكثير من بعضهم البعض ، فأنهم غالباً ما يحصلون على الإحساس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بالإنجاز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يطلب منهم مساعدة شخص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آخر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وكذلك مساعده المعلم أو الأب أو الأم في أعمال المنزل ، وبذلك يحصلون على قدر كبير من الرضا وخاصة إذا طلب منهم مساعدة أطفال أصغر منهم في أشياء صغيرة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0010803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مربع نص 6"/>
          <p:cNvSpPr txBox="1"/>
          <p:nvPr/>
        </p:nvSpPr>
        <p:spPr>
          <a:xfrm>
            <a:off x="228600" y="1197888"/>
            <a:ext cx="8153400" cy="5355312"/>
          </a:xfrm>
          <a:prstGeom prst="rect">
            <a:avLst/>
          </a:prstGeom>
          <a:noFill/>
        </p:spPr>
        <p:txBody>
          <a:bodyPr wrap="square" rtlCol="1">
            <a:spAutoFit/>
          </a:bodyPr>
          <a:lstStyle/>
          <a:p>
            <a:pPr algn="just" rtl="1">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الفشل مظهر من مظاهر التعلم :  </a:t>
            </a:r>
          </a:p>
          <a:p>
            <a:pPr algn="just" rtl="1">
              <a:lnSpc>
                <a:spcPct val="150000"/>
              </a:lnSpc>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الآباء والمربين أن يجعلوا الطفل يدرك أن الفشل في حد ذاته مظهر من مظاهر التعلم ، وأن نفس الخطأ من المحتمل أن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يتكرر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من هنا يتعلم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المربين واقعيين وليسوا مستهدفين للكمال وبذلك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يشعر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هؤلاء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بأسف شديد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ينجحوا ، ويساعدهم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توقع احتمالات الفشل ، ويتكون لديهم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إحساس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أقوى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بالإنجاز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وتفهم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أكبر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لأسباب الفشل وبذلك يصبح الفشل جزء من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المربون 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599739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914400" y="1524000"/>
            <a:ext cx="7239000" cy="4572000"/>
          </a:xfrm>
        </p:spPr>
        <p:txBody>
          <a:bodyPr>
            <a:normAutofit/>
          </a:bodyPr>
          <a:lstStyle/>
          <a:p>
            <a:pPr algn="just" rtl="1">
              <a:buNone/>
            </a:pPr>
            <a:r>
              <a:rPr lang="ar-SA" sz="2800" dirty="0" smtClean="0">
                <a:latin typeface="Arial Unicode MS" pitchFamily="34" charset="-128"/>
                <a:ea typeface="Arial Unicode MS" pitchFamily="34" charset="-128"/>
                <a:cs typeface="Arial Unicode MS" pitchFamily="34" charset="-128"/>
              </a:rPr>
              <a:t>.</a:t>
            </a:r>
          </a:p>
        </p:txBody>
      </p:sp>
      <p:sp>
        <p:nvSpPr>
          <p:cNvPr id="8" name="مربع نص 7"/>
          <p:cNvSpPr txBox="1"/>
          <p:nvPr/>
        </p:nvSpPr>
        <p:spPr>
          <a:xfrm>
            <a:off x="457200" y="932557"/>
            <a:ext cx="7848600" cy="5262979"/>
          </a:xfrm>
          <a:prstGeom prst="rect">
            <a:avLst/>
          </a:prstGeom>
          <a:noFill/>
        </p:spPr>
        <p:txBody>
          <a:bodyPr wrap="square" rtlCol="1">
            <a:spAutoFit/>
          </a:bodyPr>
          <a:lstStyle/>
          <a:p>
            <a:pPr algn="just" rtl="1">
              <a:lnSpc>
                <a:spcPct val="150000"/>
              </a:lnSpc>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يجب على المربين تفهم خصائص كل مرحله عمرية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فالأطفال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مستوى من مستويات النمو نجد بعضهم على استعداد لقراءة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والبعض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 ليس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الاستعداد،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وبعضهم على استعداد للقيام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بأنشطة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جماعية والبعض الآخر ليس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كذلك،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وبعضهم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استعداد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للأنشطة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التعليمية بالمشاركة وبعضهم ليسوا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كذلك .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الإحساس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بالإنجاز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يتكون عندما تكون الواجبات المطلوبة من الطفل يمكنه عملها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مستوى قدراته ، أو من الأشياء التي يميل إليها ويريد عملها ومستعد لبذل جهد في أدائها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095679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914400" y="1524000"/>
            <a:ext cx="7239000" cy="4572000"/>
          </a:xfrm>
        </p:spPr>
        <p:txBody>
          <a:bodyPr>
            <a:normAutofit/>
          </a:bodyPr>
          <a:lstStyle/>
          <a:p>
            <a:pPr algn="just" rtl="1">
              <a:buNone/>
            </a:pPr>
            <a:r>
              <a:rPr lang="ar-SA" sz="2800" dirty="0" smtClean="0">
                <a:latin typeface="Arial Unicode MS" pitchFamily="34" charset="-128"/>
                <a:ea typeface="Arial Unicode MS" pitchFamily="34" charset="-128"/>
                <a:cs typeface="Arial Unicode MS" pitchFamily="34" charset="-128"/>
              </a:rPr>
              <a:t>.</a:t>
            </a:r>
          </a:p>
        </p:txBody>
      </p:sp>
      <p:sp>
        <p:nvSpPr>
          <p:cNvPr id="8" name="مربع نص 7"/>
          <p:cNvSpPr txBox="1"/>
          <p:nvPr/>
        </p:nvSpPr>
        <p:spPr>
          <a:xfrm>
            <a:off x="609600" y="909221"/>
            <a:ext cx="7543800" cy="5262979"/>
          </a:xfrm>
          <a:prstGeom prst="rect">
            <a:avLst/>
          </a:prstGeom>
          <a:noFill/>
        </p:spPr>
        <p:txBody>
          <a:bodyPr wrap="square" rtlCol="1">
            <a:spAutoFit/>
          </a:bodyPr>
          <a:lstStyle/>
          <a:p>
            <a:pPr algn="just" rtl="1">
              <a:lnSpc>
                <a:spcPct val="150000"/>
              </a:lnSpc>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إظهار انجازات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يجب أن تتاح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الفرصة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لإظهار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إنجازات الأطفال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فإذا أراد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إعطاء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إحساساً بالإنجاز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عليهم من وقت لآخر أن يتيحوا لهم فرصه لعرض ما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عموله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بضعه أيام أو بعض الساعات ملخصاً ، أو يطلبوا منهم أن يذكروا ما اكتسبوه من أنشطه في فترة ما أو يكتبوا استجابتهم على السبورة خلال فترة زمنية وبهذه الطريقة فإن المربين يظهرون للأطفال أنهم يشعرون باحتياجاتهم للإنجاز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186073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914400" y="609600"/>
            <a:ext cx="7239000" cy="4572000"/>
          </a:xfrm>
        </p:spPr>
        <p:txBody>
          <a:bodyPr>
            <a:normAutofit/>
          </a:bodyPr>
          <a:lstStyle/>
          <a:p>
            <a:pPr algn="just" rtl="1">
              <a:buNone/>
            </a:pPr>
            <a:r>
              <a:rPr lang="ar-SA" sz="2800" dirty="0" smtClean="0">
                <a:latin typeface="Arial Unicode MS" pitchFamily="34" charset="-128"/>
                <a:ea typeface="Arial Unicode MS" pitchFamily="34" charset="-128"/>
                <a:cs typeface="Arial Unicode MS" pitchFamily="34" charset="-128"/>
              </a:rPr>
              <a:t>.</a:t>
            </a:r>
          </a:p>
        </p:txBody>
      </p:sp>
      <p:sp>
        <p:nvSpPr>
          <p:cNvPr id="7" name="مربع نص 6"/>
          <p:cNvSpPr txBox="1"/>
          <p:nvPr/>
        </p:nvSpPr>
        <p:spPr>
          <a:xfrm>
            <a:off x="457200" y="796290"/>
            <a:ext cx="8001000" cy="5909310"/>
          </a:xfrm>
          <a:prstGeom prst="rect">
            <a:avLst/>
          </a:prstGeom>
          <a:noFill/>
        </p:spPr>
        <p:txBody>
          <a:bodyPr wrap="square" rtlCol="1">
            <a:spAutoFit/>
          </a:bodyPr>
          <a:lstStyle/>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مدح الطفل :  </a:t>
            </a:r>
          </a:p>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يجب أن يمدح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يفعله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بأمانة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يمتدح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للأشياء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تستحق المدح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يكونوا حساسين لفكرة التغير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والتدليل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الجهد والإصرار على الهدف ، ويجب أن يتأكدوا من أنهم عندما يعطون مكافأة 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مستحقه أي أن يكون الامتداح والمكافأة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بأمانة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وإخلاص نتيجة تشجيع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قائم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أساس سليم </a:t>
            </a:r>
            <a:r>
              <a:rPr lang="ar-SA" sz="2800" dirty="0" smtClean="0">
                <a:latin typeface="Arial Unicode MS" pitchFamily="34" charset="-128"/>
                <a:ea typeface="Arial Unicode MS" pitchFamily="34" charset="-128"/>
                <a:cs typeface="Arial Unicode MS" pitchFamily="34" charset="-128"/>
              </a:rPr>
              <a:t>.</a:t>
            </a:r>
            <a:endParaRPr lang="ar-SA" sz="2800" dirty="0">
              <a:latin typeface="Arial Unicode MS" pitchFamily="34" charset="-128"/>
              <a:ea typeface="Arial Unicode MS" pitchFamily="34" charset="-128"/>
              <a:cs typeface="Arial Unicode MS" pitchFamily="34" charset="-128"/>
            </a:endParaRPr>
          </a:p>
        </p:txBody>
      </p:sp>
      <p:sp>
        <p:nvSpPr>
          <p:cNvPr id="8" name="Title 1"/>
          <p:cNvSpPr>
            <a:spLocks noGrp="1"/>
          </p:cNvSpPr>
          <p:nvPr>
            <p:ph type="title"/>
          </p:nvPr>
        </p:nvSpPr>
        <p:spPr>
          <a:xfrm>
            <a:off x="381000" y="228600"/>
            <a:ext cx="7772400" cy="914400"/>
          </a:xfrm>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للإنجاز</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348206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609600" y="533400"/>
            <a:ext cx="7543800" cy="5867400"/>
          </a:xfrm>
        </p:spPr>
        <p:txBody>
          <a:bodyPr>
            <a:noAutofit/>
          </a:bodyPr>
          <a:lstStyle/>
          <a:p>
            <a:pPr algn="just" rtl="1">
              <a:lnSpc>
                <a:spcPct val="170000"/>
              </a:lnSpc>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المربين الإ يفعلوه حتى يشعر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بالإنجاز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7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هناك أشياء 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لا يشعر الطفل بالفشل والنقص وعدم القدرة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  </a:t>
            </a:r>
          </a:p>
          <a:p>
            <a:pPr algn="just" rtl="1">
              <a:lnSpc>
                <a:spcPct val="17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تجنب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مقارنة 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بعضهم ببعض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2-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تمنح المكافأة على ما يبذله الطفل من مجهودات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3- تجنب إشعار الطفل بالضعف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3420896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609600" y="533400"/>
            <a:ext cx="7543800" cy="5867400"/>
          </a:xfrm>
        </p:spPr>
        <p:txBody>
          <a:bodyPr>
            <a:noAutofit/>
          </a:bodyPr>
          <a:lstStyle/>
          <a:p>
            <a:pPr algn="just" rtl="1">
              <a:lnSpc>
                <a:spcPct val="170000"/>
              </a:lnSpc>
              <a:buNone/>
            </a:pP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المربين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يفعلوه حتى يشعر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بالإنجاز</a:t>
            </a:r>
            <a:endPar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يضع 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واجبات تستوجب دائما أقصى جهد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الطفل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مما يعطيه إحساسا بالصراع الذي يسبب التوتر دائماً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5- تجنب انتقاد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6- عدم تكليف الطفل بمهام قد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تبدو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غامضة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 </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70000"/>
              </a:lnSpc>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7- يجب تشجيع اهتمامات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2008121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Content Placeholder 2"/>
          <p:cNvSpPr>
            <a:spLocks noGrp="1"/>
          </p:cNvSpPr>
          <p:nvPr>
            <p:ph idx="1"/>
          </p:nvPr>
        </p:nvSpPr>
        <p:spPr>
          <a:xfrm>
            <a:off x="457200" y="609600"/>
            <a:ext cx="7696200" cy="5715000"/>
          </a:xfrm>
        </p:spPr>
        <p:txBody>
          <a:bodyPr>
            <a:normAutofit fontScale="92500" lnSpcReduction="20000"/>
          </a:bodyPr>
          <a:lstStyle/>
          <a:p>
            <a:pPr algn="just" rtl="1">
              <a:lnSpc>
                <a:spcPct val="150000"/>
              </a:lnSpc>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على المربين ألا يفعلوه حتى يشعر الطفل بالإنجاز</a:t>
            </a:r>
          </a:p>
          <a:p>
            <a:pPr algn="just" rtl="1">
              <a:lnSpc>
                <a:spcPct val="150000"/>
              </a:lnSpc>
              <a:buNone/>
            </a:pP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تجنب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إشعار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بالفشل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9- الاهتمام بمهارات واستعدادات وقدرات الطفل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10-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إصدار كثير من الأحكام حول تقدم أطفالهم واستبعادهم من أن يكون لهم رؤيا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فيها . </a:t>
            </a:r>
            <a:endPar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None/>
            </a:pP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11- يجب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امتداح كل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شيء وأي شيء </a:t>
            </a:r>
            <a:r>
              <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يسبب العلاقة </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بمقاييس الطفل نفسه لا نه سرعان ما يكتشف مبالغتنا و خداعنا له </a:t>
            </a:r>
            <a:r>
              <a:rPr lang="ar-SA" sz="35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أى</a:t>
            </a:r>
            <a:r>
              <a:rPr lang="ar-SA" sz="35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لا نستطيع خداع الطفل طويلا . </a:t>
            </a:r>
            <a:endParaRPr lang="ar-SA" sz="35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7355678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مربع نص 3"/>
          <p:cNvSpPr txBox="1"/>
          <p:nvPr/>
        </p:nvSpPr>
        <p:spPr>
          <a:xfrm>
            <a:off x="457200" y="609600"/>
            <a:ext cx="7772400" cy="3416320"/>
          </a:xfrm>
          <a:prstGeom prst="rect">
            <a:avLst/>
          </a:prstGeom>
          <a:noFill/>
        </p:spPr>
        <p:txBody>
          <a:bodyPr wrap="square" rtlCol="1">
            <a:spAutoFit/>
          </a:bodyPr>
          <a:lstStyle/>
          <a:p>
            <a:pPr algn="just" rtl="1">
              <a:lnSpc>
                <a:spcPct val="150000"/>
              </a:lnSpc>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حاجه الطفل للإنجاز ؟   </a:t>
            </a:r>
          </a:p>
          <a:p>
            <a:pPr algn="just" rtl="1">
              <a:lnSpc>
                <a:spcPct val="150000"/>
              </a:lnSpc>
            </a:pPr>
            <a:r>
              <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يتم إشباع حاجه الطفل للإنجاز من خلال : </a:t>
            </a:r>
          </a:p>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مساهمة برامج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التليفزيونية إسهاماً كبيراً في تثقيف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وتعليمهم وتربيتهم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وتنشئتهم.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529368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مربع نص 3"/>
          <p:cNvSpPr txBox="1"/>
          <p:nvPr/>
        </p:nvSpPr>
        <p:spPr>
          <a:xfrm>
            <a:off x="457200" y="609600"/>
            <a:ext cx="7772400" cy="5078313"/>
          </a:xfrm>
          <a:prstGeom prst="rect">
            <a:avLst/>
          </a:prstGeom>
          <a:noFill/>
        </p:spPr>
        <p:txBody>
          <a:bodyPr wrap="square" rtlCol="1">
            <a:spAutoFit/>
          </a:bodyPr>
          <a:lstStyle/>
          <a:p>
            <a:pPr algn="just" rtl="1">
              <a:lnSpc>
                <a:spcPct val="150000"/>
              </a:lnSpc>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كيفية إشباع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حاجه الطفل للإنجاز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البرامج التليفزيونية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الخاصة بالأطفال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نجدها قد تشجع الطفل من خلال ما تعرضه من قصص البطولة وقصص الشخصيات العربية والإسلامية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ومدى تأثيرها على شخصية الطفل وقد يتخذها قدوة أو قد يتقمص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إحدى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تلك الشخصيات ، أو في المجال الرياضي </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التعليمي  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0068669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مربع نص 3"/>
          <p:cNvSpPr txBox="1"/>
          <p:nvPr/>
        </p:nvSpPr>
        <p:spPr>
          <a:xfrm>
            <a:off x="457200" y="609600"/>
            <a:ext cx="7772400" cy="4247317"/>
          </a:xfrm>
          <a:prstGeom prst="rect">
            <a:avLst/>
          </a:prstGeom>
          <a:noFill/>
        </p:spPr>
        <p:txBody>
          <a:bodyPr wrap="square" rtlCol="1">
            <a:spAutoFit/>
          </a:bodyPr>
          <a:lstStyle/>
          <a:p>
            <a:pPr algn="just" rtl="1">
              <a:lnSpc>
                <a:spcPct val="150000"/>
              </a:lnSpc>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كيفية إشباع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حاجه الطفل للإنجاز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الشخصيات تبرز للطفل مجالات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الحياة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ومجالات العمل فيها حين تحدث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تصور له وظائف المجتمع أو المهن أو الحرف لبعض الشخصيات ، وقد يجد ذاته من خلال هذه الأعمال ومن خلال تقليد البطل فيعمل مثله ويقلد حرفته </a:t>
            </a:r>
            <a:r>
              <a:rPr lang="ar-SA" sz="2400" dirty="0" smtClean="0">
                <a:solidFill>
                  <a:srgbClr val="FF0000"/>
                </a:solidFill>
                <a:latin typeface="Arial Unicode MS" pitchFamily="34" charset="-128"/>
                <a:ea typeface="Arial Unicode MS" pitchFamily="34" charset="-128"/>
                <a:cs typeface="Arial Unicode MS" pitchFamily="34" charset="-128"/>
              </a:rPr>
              <a:t>. </a:t>
            </a:r>
            <a:endParaRPr lang="ar-SA" sz="2800"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685068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0" y="4495800"/>
            <a:ext cx="1872208" cy="2362200"/>
          </a:xfrm>
          <a:prstGeom prst="rect">
            <a:avLst/>
          </a:prstGeom>
          <a:solidFill>
            <a:srgbClr val="D4A29A">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sz="2000">
              <a:solidFill>
                <a:schemeClr val="tx1"/>
              </a:solidFill>
              <a:effectLst>
                <a:outerShdw blurRad="38100" dist="38100" dir="2700000" algn="tl">
                  <a:srgbClr val="000000">
                    <a:alpha val="43137"/>
                  </a:srgbClr>
                </a:outerShdw>
              </a:effectLst>
            </a:endParaRPr>
          </a:p>
        </p:txBody>
      </p:sp>
      <p:sp>
        <p:nvSpPr>
          <p:cNvPr id="5" name="Rectangle 4"/>
          <p:cNvSpPr/>
          <p:nvPr/>
        </p:nvSpPr>
        <p:spPr>
          <a:xfrm>
            <a:off x="5181600" y="0"/>
            <a:ext cx="3962400" cy="2743200"/>
          </a:xfrm>
          <a:prstGeom prst="rect">
            <a:avLst/>
          </a:prstGeom>
          <a:solidFill>
            <a:schemeClr val="accent3">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0" name="Rectangle 9"/>
          <p:cNvSpPr/>
          <p:nvPr/>
        </p:nvSpPr>
        <p:spPr>
          <a:xfrm>
            <a:off x="914400" y="0"/>
            <a:ext cx="3145160" cy="27432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Subtitle 2"/>
          <p:cNvSpPr txBox="1">
            <a:spLocks/>
          </p:cNvSpPr>
          <p:nvPr/>
        </p:nvSpPr>
        <p:spPr>
          <a:xfrm>
            <a:off x="5410200" y="5486400"/>
            <a:ext cx="3429000" cy="1232520"/>
          </a:xfrm>
          <a:prstGeom prst="rect">
            <a:avLst/>
          </a:prstGeom>
        </p:spPr>
        <p:txBody>
          <a:bodyPr vert="horz" lIns="91440" tIns="45720" rIns="91440" bIns="45720" rtlCol="0">
            <a:noAutofit/>
          </a:bodyPr>
          <a:lstStyle/>
          <a:p>
            <a:pPr lvl="0">
              <a:spcBef>
                <a:spcPct val="20000"/>
              </a:spcBef>
            </a:pPr>
            <a:endParaRPr lang="en-US" sz="2400" b="1" dirty="0" smtClean="0">
              <a:effectLst>
                <a:outerShdw blurRad="38100" dist="38100" dir="2700000" algn="tl">
                  <a:srgbClr val="000000">
                    <a:alpha val="43137"/>
                  </a:srgbClr>
                </a:outerShdw>
              </a:effectLst>
              <a:latin typeface="+mj-lt"/>
              <a:ea typeface="ヒラギノ角ゴ Pro W3" pitchFamily="-112" charset="-128"/>
              <a:cs typeface="Tahoma" pitchFamily="34" charset="0"/>
            </a:endParaRPr>
          </a:p>
        </p:txBody>
      </p:sp>
      <p:sp>
        <p:nvSpPr>
          <p:cNvPr id="12" name="Title 1"/>
          <p:cNvSpPr txBox="1">
            <a:spLocks/>
          </p:cNvSpPr>
          <p:nvPr/>
        </p:nvSpPr>
        <p:spPr>
          <a:xfrm>
            <a:off x="685800" y="762000"/>
            <a:ext cx="7772400" cy="2667000"/>
          </a:xfrm>
          <a:prstGeom prst="rect">
            <a:avLst/>
          </a:prstGeom>
        </p:spPr>
        <p:txBody>
          <a:bodyPr vert="horz" lIns="91440" tIns="45720" rIns="91440" bIns="45720" rtlCol="0"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لاحترام </a:t>
            </a:r>
            <a:r>
              <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a:t>
            </a:r>
          </a:p>
        </p:txBody>
      </p:sp>
      <p:sp>
        <p:nvSpPr>
          <p:cNvPr id="14" name="Rectangle 13"/>
          <p:cNvSpPr/>
          <p:nvPr/>
        </p:nvSpPr>
        <p:spPr>
          <a:xfrm rot="16200000">
            <a:off x="5368962" y="2985120"/>
            <a:ext cx="6858000" cy="6096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latin typeface="Arial Unicode MS" pitchFamily="34" charset="-128"/>
              <a:ea typeface="Arial Unicode MS" pitchFamily="34" charset="-128"/>
              <a:cs typeface="Arial Unicode MS" pitchFamily="34" charset="-128"/>
            </a:endParaRPr>
          </a:p>
        </p:txBody>
      </p:sp>
      <p:pic>
        <p:nvPicPr>
          <p:cNvPr id="8" name="عنصر نائب للمحتوى 4" descr="صور.jpg"/>
          <p:cNvPicPr>
            <a:picLocks noChangeAspect="1"/>
          </p:cNvPicPr>
          <p:nvPr/>
        </p:nvPicPr>
        <p:blipFill>
          <a:blip r:embed="rId2" cstate="print"/>
          <a:stretch>
            <a:fillRect/>
          </a:stretch>
        </p:blipFill>
        <p:spPr>
          <a:xfrm>
            <a:off x="1295400" y="3048000"/>
            <a:ext cx="6934200" cy="2436035"/>
          </a:xfrm>
          <a:prstGeom prst="rect">
            <a:avLst/>
          </a:prstGeom>
          <a:effectLst>
            <a:glow rad="228600">
              <a:schemeClr val="accent6">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Rectangle 6"/>
          <p:cNvSpPr/>
          <p:nvPr/>
        </p:nvSpPr>
        <p:spPr>
          <a:xfrm>
            <a:off x="7786464" y="1295400"/>
            <a:ext cx="432048" cy="556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304800"/>
            <a:ext cx="7913712" cy="11430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2" name="Title 1"/>
          <p:cNvSpPr>
            <a:spLocks noGrp="1"/>
          </p:cNvSpPr>
          <p:nvPr>
            <p:ph type="title"/>
          </p:nvPr>
        </p:nvSpPr>
        <p:spPr>
          <a:xfrm>
            <a:off x="457200" y="0"/>
            <a:ext cx="7620000" cy="1143000"/>
          </a:xfrm>
        </p:spPr>
        <p:txBody>
          <a:bodyPr>
            <a:normAutofit/>
          </a:bodyPr>
          <a:lstStyle/>
          <a:p>
            <a:pP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للمشاركة و احترام الذات</a:t>
            </a:r>
            <a:endParaRPr lang="x-none"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381000" y="1143000"/>
            <a:ext cx="7162800" cy="5257800"/>
          </a:xfrm>
        </p:spPr>
        <p:txBody>
          <a:bodyPr>
            <a:noAutofit/>
          </a:bodyPr>
          <a:lstStyle/>
          <a:p>
            <a:pPr algn="just" rtl="1">
              <a:lnSpc>
                <a:spcPct val="150000"/>
              </a:lnSpc>
              <a:spcBef>
                <a:spcPct val="50000"/>
              </a:spcBef>
              <a:buClr>
                <a:schemeClr val="bg1"/>
              </a:buClr>
              <a:buNone/>
            </a:pPr>
            <a:r>
              <a:rPr lang="ar-SA" sz="2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الموضوع</a:t>
            </a:r>
            <a:endPar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اكتشاف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نقص الحاجة لإحترام الذات؟</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الذي يجب أن يفعله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لإحترام الذات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وتثقيفه</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457200"/>
            <a:ext cx="8305800" cy="1447800"/>
          </a:xfrm>
        </p:spPr>
        <p:txBody>
          <a:bodyPr>
            <a:normAutofit/>
          </a:bodyPr>
          <a:lstStyle/>
          <a:p>
            <a:r>
              <a:rPr lang="ar-SA" sz="3600" b="1" dirty="0" err="1">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لاحترام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838200" y="1371600"/>
            <a:ext cx="7543800" cy="4876800"/>
          </a:xfrm>
        </p:spPr>
        <p:txBody>
          <a:bodyPr>
            <a:noAutofit/>
          </a:bodyPr>
          <a:lstStyle/>
          <a:p>
            <a:pPr algn="just" rtl="1">
              <a:spcBef>
                <a:spcPct val="50000"/>
              </a:spcBef>
            </a:pPr>
            <a:endParaRPr lang="ar-SA" sz="2800" dirty="0" smtClean="0">
              <a:latin typeface="Arial Unicode MS" pitchFamily="34" charset="-128"/>
              <a:ea typeface="Arial Unicode MS" pitchFamily="34" charset="-128"/>
              <a:cs typeface="Arial Unicode MS" pitchFamily="34" charset="-12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الرغبة في تحصيل المدح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والانتباه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والحصول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المركز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والمكانة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العالية مع الأقران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وأصحاب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السلطة.</a:t>
            </a:r>
          </a:p>
          <a:p>
            <a:pPr algn="just" rtl="1">
              <a:spcBef>
                <a:spcPct val="50000"/>
              </a:spcBef>
              <a:buNone/>
            </a:pPr>
            <a:r>
              <a:rPr lang="ar-SA" sz="2800" dirty="0" smtClean="0">
                <a:latin typeface="Arial Unicode MS" pitchFamily="34" charset="-128"/>
                <a:ea typeface="Arial Unicode MS" pitchFamily="34" charset="-128"/>
                <a:cs typeface="Arial Unicode MS" pitchFamily="34" charset="-128"/>
              </a:rPr>
              <a:t> </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3581400" y="1371600"/>
            <a:ext cx="4800600" cy="4876800"/>
          </a:xfrm>
        </p:spPr>
        <p:txBody>
          <a:bodyPr>
            <a:noAutofit/>
          </a:bodyPr>
          <a:lstStyle/>
          <a:p>
            <a:pPr algn="just" rtl="1">
              <a:spcBef>
                <a:spcPct val="50000"/>
              </a:spcBef>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الظهور؟</a:t>
            </a:r>
            <a:endPar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هذه الحاجة في الظهور منذ الشهر الأول من حياة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عمل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وتكون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الأعمال عظيمة بالنسبة للوالدين مثل أول ابتسامة،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وأول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طعام صلب يتناوله،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وأولى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الخطوات التي يخطوها،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وأولى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الأصوات المفهومة التي تصدر منه .. كل هذه تعتبر مناسبات لإضفاء الثناء على الطفل</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400" dirty="0" smtClean="0">
              <a:latin typeface="Arial Unicode MS" pitchFamily="34" charset="-128"/>
              <a:ea typeface="Arial Unicode MS" pitchFamily="34" charset="-128"/>
              <a:cs typeface="Arial Unicode MS" pitchFamily="34" charset="-128"/>
            </a:endParaRPr>
          </a:p>
        </p:txBody>
      </p:sp>
      <p:pic>
        <p:nvPicPr>
          <p:cNvPr id="7" name="عنصر نائب للمحتوى 7" descr="اكل.jpg"/>
          <p:cNvPicPr>
            <a:picLocks noChangeAspect="1"/>
          </p:cNvPicPr>
          <p:nvPr/>
        </p:nvPicPr>
        <p:blipFill>
          <a:blip r:embed="rId2" cstate="print"/>
          <a:stretch>
            <a:fillRect/>
          </a:stretch>
        </p:blipFill>
        <p:spPr>
          <a:xfrm>
            <a:off x="304800" y="2057400"/>
            <a:ext cx="3048000" cy="36147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304800"/>
            <a:ext cx="8153400" cy="5791200"/>
          </a:xfrm>
        </p:spPr>
        <p:txBody>
          <a:bodyPr>
            <a:noAutofit/>
          </a:bodyPr>
          <a:lstStyle/>
          <a:p>
            <a:pPr algn="just" rtl="1">
              <a:lnSpc>
                <a:spcPct val="150000"/>
              </a:lnSpc>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 متى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في الظهور؟</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الشهر الثامن أو التاسع من عمر الطفل نجد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جزءاً كبيراً من أوقات يقظته تمضي في تلقي شتى ضروب التفهم لما يعلمه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 يبدأ الطفل في الإحساس بالتحكم الواعي مع نفسه بعد أن وجد أن كثيراً من أعماله تلقى امتداحاً،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فهو يكرر هذه الأنشطة مراراً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وتكراراً وكأنه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يطالب بالمديح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والمكافأة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وتكون هذه النقطة هي المسألة الحساسة في شعور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بالإنجاز وبالتالي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يندفع إلى التحصيل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والثقة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بالنفس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وتقدير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304800"/>
            <a:ext cx="8153400" cy="5791200"/>
          </a:xfrm>
        </p:spPr>
        <p:txBody>
          <a:bodyPr>
            <a:noAutofit/>
          </a:bodyPr>
          <a:lstStyle/>
          <a:p>
            <a:pPr algn="just" rtl="1">
              <a:lnSpc>
                <a:spcPct val="150000"/>
              </a:lnSpc>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 متى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في الظهور؟</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ينمون في جو يجدون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التفهم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والمكافأة والتشجيع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المحاولة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يقابل من أحد الوالدين أو كليهما بالإهمال أو بشيء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والعقوبات، لذلك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في بعض المواقف يشعر بإحساس إنجازي وفي مواقف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بعدم الثقة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وبالشك</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350319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609600"/>
            <a:ext cx="8153400" cy="5181600"/>
          </a:xfrm>
        </p:spPr>
        <p:txBody>
          <a:bodyPr>
            <a:noAutofit/>
          </a:bodyPr>
          <a:lstStyle/>
          <a:p>
            <a:pPr algn="just" rtl="1">
              <a:lnSpc>
                <a:spcPct val="150000"/>
              </a:lnSpc>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 متى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في الظهور؟</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للتقدير ذات أهمية بالغة بالنسبة لتثبت حاجة الطفل للإنجاز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والنجاح</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ولا يقضي على القدرة على الإبتكار ولا يضعف شخصية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يقتل ثقتهم في أنفسهم قدر النشأة في بيئة لا تمكنهم من الاقتناع بقدراتهم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إتمام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أعمالهم وتشجيعهم عليها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وامتداحهم.</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609600"/>
            <a:ext cx="8153400" cy="5791200"/>
          </a:xfrm>
        </p:spPr>
        <p:txBody>
          <a:bodyPr>
            <a:noAutofit/>
          </a:bodyPr>
          <a:lstStyle/>
          <a:p>
            <a:pPr marL="0" indent="0" algn="just" rtl="1">
              <a:lnSpc>
                <a:spcPct val="150000"/>
              </a:lnSpc>
              <a:spcBef>
                <a:spcPct val="50000"/>
              </a:spcBef>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الطفل بفقدان احترام الذات وبقيمه الذات ؟ </a:t>
            </a:r>
          </a:p>
          <a:p>
            <a:pPr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يبدأون بداية طيبة في الحياة بسبب علاقتهم الصحية مع والديهم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وحين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يحتاجون لتعزيز هذه المشاعر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ويجدون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التعزيز فإن نموهم يسير في إتجاه السواء، أما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يواجهون دائماً مواقف فشل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وإحباط ويأس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متكرر يكونوا معرضين لفقدان الشعور باحترام الذات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وبقيمة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وأيضاً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بعدم الرضا عن الجهود التي يبذلونها.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201036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28600" y="1447800"/>
            <a:ext cx="8153400" cy="4876800"/>
          </a:xfrm>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توجد ضغوط كثيرة على الطفل الآخذ في النمو لكي يلتزم برغبات الراشدين، إن عملية النمو تكون عادة مصحوبة بآلاف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تفعل) يقولها الأشخاص الأكبر سناً في بيئة الطفل.</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يشعرون بأنهم لا يملكون أي قدر من الحرية في تقرير الأشياء لأنفسهم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إنهم يخبرون بما يجب أن يفعلوه، ومتى يفعلونه،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يفعلونه، ومتى يكفون عن فعله.</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143000"/>
            <a:ext cx="8153400" cy="3886200"/>
          </a:xfrm>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التعرف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يشعرون بأن كل إنسان حولهم يحاول أن يسير حياتهم،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بأنهم غير محترمين كأشخاص، أو يشعرون بأن الحياة لم تخلق لهم،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كانت كذلك فإن عليهم الانتظار سنوات طويلة قبل أن يتمكنوا من التمتع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152400" y="990600"/>
            <a:ext cx="8380040" cy="5791200"/>
          </a:xfrm>
        </p:spPr>
        <p:txBody>
          <a:bodyPr>
            <a:noAutofit/>
          </a:bodyPr>
          <a:lstStyle/>
          <a:p>
            <a:pPr marL="0" indent="0" algn="just" rtl="1">
              <a:lnSpc>
                <a:spcPct val="150000"/>
              </a:lnSpc>
              <a:spcBef>
                <a:spcPct val="50000"/>
              </a:spcBef>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الاكتشاف من خلال المواقف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التالية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marL="0" indent="0" algn="just" rtl="1">
              <a:lnSpc>
                <a:spcPct val="150000"/>
              </a:lnSpc>
              <a:spcBef>
                <a:spcPct val="50000"/>
              </a:spcBef>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رغبه الطفل في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يثق الآخرين في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حكمه : </a:t>
            </a:r>
            <a:endPar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الأحيان يعبر الطفل عن رغبته في أن يثق الآخرون في حكمه كأن يقول:  إن آراءه قد طلبت في مناسبات كثيرة، أو أنه يود لو أن مدرسته أرادته أن يشترك في وضع قواعد المدرسة، وقد يقول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أن الراشدين لا يسبقونه في ذكر الكلمات المناسبة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لا يحاولون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يخططوا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980229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152400" y="1099490"/>
            <a:ext cx="8153400" cy="4767910"/>
          </a:xfrm>
        </p:spPr>
        <p:txBody>
          <a:bodyPr>
            <a:noAutofit/>
          </a:bodyPr>
          <a:lstStyle/>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مناسبات عديدة يفصح الطفل عن رغبته في أن يتعاون معه الآخرين بشكل أفضل، وقد يصر على أداء أعمال للغير وخاصة إذا كان سيعمل مع شخص آخر .. وقد نسمعه كثيراً يقول أنه يود لو أن الأطفال الآخرين لا يستأثرون برأيهم دائماً، أو أنه هو والأطفال يصنعون قرارتهم معاً، وكثيراً ما يعبر عن رغبته في ألا يتكلم الراشدون دائماً في تعالٍ، وقد نجد أيضاً أن مثل هذا الطفل يكثر من التناحر.</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990600"/>
            <a:ext cx="8153400" cy="5029200"/>
          </a:xfrm>
        </p:spPr>
        <p:txBody>
          <a:bodyPr>
            <a:noAutofit/>
          </a:bodyPr>
          <a:lstStyle/>
          <a:p>
            <a:pPr marL="0" indent="0" algn="just" rtl="1">
              <a:lnSpc>
                <a:spcPct val="150000"/>
              </a:lnSpc>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 على الطفل عدم الانعزال والانزواء : </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يرغب في المشاركة قد يبدو كأنه ينزوي في قوقعة .. ومثل هذا الطفل لا يسمح لنفسه بأن يزاح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لكي يأخذ غيره مكانه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يلعب مع أطفال أصغر منه سناً بكثير،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رفضته الجماعة قد ينسحب كلية،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يتصرف هذا الطفل وكأنه لا يبالي بنشاط الجماعة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بأفرادها،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يبكي بسهولة أو يتشنج أو يئن كثيراً.</a:t>
            </a: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243978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304800" y="1210444"/>
            <a:ext cx="8153400" cy="4809356"/>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التمرد والعصيان للوالدين والإخوان : </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ذا الحاجة الشديدة للمشاركة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واحترام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كثيراً ما يبدو متمرداً أو عاصياً لوالديه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وإخوته وأجداده وغيرهم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الأقارب،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والمعلمين</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والأصدقاء</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وزملاء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ما يحاول الغش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والخداع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يستنكر أن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يزاح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جانباً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يقاوم ذلك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ومثل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الطفل قد يناقض الآخرين وهم يتكلمون خاصة إذا لم يطلب منه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يشترك في حديث أو نشاط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304800" y="1210444"/>
            <a:ext cx="8153400" cy="4885556"/>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4-النظرة إليه بأنه مازال صغير : </a:t>
            </a:r>
          </a:p>
          <a:p>
            <a:pPr algn="just" rtl="1">
              <a:lnSpc>
                <a:spcPct val="150000"/>
              </a:lnSpc>
              <a:spcBef>
                <a:spcPct val="50000"/>
              </a:spcBef>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القول للطفل (بأنك ما زلت صغيراً جداً) فإننا بذلك قد نزيد من حاجته إلى المشاركة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واحترام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تثار مثل هذه المشاعر لدى الطفل عندما نقول له: (إنك لا تستخدم مخك ..) أو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ألا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تعرف أفضل من ذلك؟) أو (أليس لديك أي إدراك؟) أو (لا تكن غبياً) وكثيراً ما نقول أشياء مثل (كن مثل من هم في سنك) أو (ألن تكبر أبداً) أو (هذا كله خطأ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وإليكم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الطريقة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الصحيحة وهي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دعني أفعل ذلك).</a:t>
            </a: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3515925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210444"/>
            <a:ext cx="8153400" cy="5037956"/>
          </a:xfrm>
        </p:spPr>
        <p:txBody>
          <a:bodyPr>
            <a:noAutofit/>
          </a:bodyPr>
          <a:lstStyle/>
          <a:p>
            <a:pPr marL="0" indent="0" algn="just" rtl="1">
              <a:lnSpc>
                <a:spcPct val="150000"/>
              </a:lnSpc>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التخطيط دون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مشاركة الطفل :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الطفل كثيراً ما يجد نفسه مجبراً على المشاركة في أنشطة خطط لها دون علمه، مثل: العطلات الأسرية،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والخطط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المالية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والترفيه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ذلك يؤثر عليه، كما أن الناس يتوقفون عن الحديث عندما يدخل إلى الغرفة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يقلل من شأنه أمام الجماعة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066800"/>
            <a:ext cx="8153400" cy="5410200"/>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التخطيط دون مشاركه الطفل : </a:t>
            </a:r>
          </a:p>
          <a:p>
            <a:pPr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تحرم الطفل من إمتيازاته،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تتيح له الفرصة للمشاركة في وضع الخطط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والتعبير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آرائه، وعندما نرفض العمل الذي أداه بدلاً من مساعدته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وإتاحة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الفرصة له لإعادة المحاولة،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نهمل السماح للطفل البطيء الخجول بالمشاركة، وعندما لا نتيح الفرصة لكل طفل بالمشاركة في مشاريع الجماعة، فإننا بذلك قد نزيد من حاجته للمشاركة </a:t>
            </a:r>
            <a:r>
              <a:rPr lang="ar-SA"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وإحترام</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a:t>
            </a: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9481648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066800"/>
            <a:ext cx="8153400" cy="5181600"/>
          </a:xfrm>
        </p:spPr>
        <p:txBody>
          <a:bodyPr>
            <a:noAutofit/>
          </a:bodyPr>
          <a:lstStyle/>
          <a:p>
            <a:pPr marL="0" indent="0" algn="just" rtl="1">
              <a:lnSpc>
                <a:spcPct val="150000"/>
              </a:lnSpc>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6-ظهور مشاعر الطفل والتعبير عنها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من خلال ذلك تبدو مشاعر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غير كفء أو كما لو أنه شخص لا يحترم .. وهذا الطفل كثيراً ما يرغب في مساعدة الآخرين في أنشطتهم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ومشروعاتهم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بأن كل إنسان يشك فيه أو في أفكاره،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عادة بأن هناك مؤامرة ضده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أفكاره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وآراءه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قيمة لها.</a:t>
            </a:r>
          </a:p>
          <a:p>
            <a:pPr algn="just" rtl="1">
              <a:spcBef>
                <a:spcPct val="50000"/>
              </a:spcBef>
            </a:pPr>
            <a:endParaRPr lang="ar-SA" sz="2800" dirty="0" smtClean="0">
              <a:latin typeface="Arial Unicode MS" pitchFamily="34" charset="-128"/>
              <a:ea typeface="Arial Unicode MS" pitchFamily="34" charset="-128"/>
              <a:cs typeface="Arial Unicode MS" pitchFamily="34" charset="-128"/>
            </a:endParaRPr>
          </a:p>
        </p:txBody>
      </p:sp>
      <p:sp>
        <p:nvSpPr>
          <p:cNvPr id="6" name="Title 5"/>
          <p:cNvSpPr>
            <a:spLocks noGrp="1"/>
          </p:cNvSpPr>
          <p:nvPr>
            <p:ph type="title"/>
          </p:nvPr>
        </p:nvSpPr>
        <p:spPr>
          <a:xfrm>
            <a:off x="152400" y="76200"/>
            <a:ext cx="8305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457200" y="228600"/>
            <a:ext cx="7924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إلى 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152400" y="1371600"/>
            <a:ext cx="8229600" cy="4876800"/>
          </a:xfrm>
        </p:spPr>
        <p:txBody>
          <a:bodyPr>
            <a:noAutofit/>
          </a:bodyPr>
          <a:lstStyle/>
          <a:p>
            <a:pPr algn="just" rtl="1">
              <a:lnSpc>
                <a:spcPct val="150000"/>
              </a:lnSpc>
              <a:spcBef>
                <a:spcPct val="50000"/>
              </a:spcBef>
              <a:buNone/>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الوفاء بالحاجة إلى إحترام الذات عند الطفل من خلال:</a:t>
            </a:r>
          </a:p>
          <a:p>
            <a:pPr algn="just" rtl="1">
              <a:lnSpc>
                <a:spcPct val="150000"/>
              </a:lnSpc>
              <a:spcBef>
                <a:spcPct val="50000"/>
              </a:spcBef>
              <a:buNone/>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الإحساس بالاستقلال : </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بيدأ الطفل في تكوين الإحساس بالإستقلال،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وبأنه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قائمة بذاتها، خلال السنة الثانية من عمره،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يبدأ في إدراك أنه مختلف عن الآخرين،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وبأنه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التأثير في أفعالهم،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رغباته الخاصة موضع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احترام، إن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الإحساس بالقيمة الذاتية الذي يتكون في السنوات الأولى من عمر الطفل له أهمية كبيرة في تكوين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210444"/>
            <a:ext cx="8153400" cy="4885556"/>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أهمية الإحساس بالقيمة الذاتية : </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الإحساس بالقيمة الذاتية الذي يتكون في السنوات الأولى من عمر الطفل له أهمية كبيرة في تكوين شخصية سوية، وقد تطرأ على الطفل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فكرة :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الفرصة سوف تتاح له للتعبير عن نفسه،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وخاصة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يكون عضواً في مجموعة،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يتطلب الأمر من المجموعة أن تتخذ قراراً يؤثر عليه،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هذه المجموعة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مكونة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فردين فقط، هو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وأمه وأبيه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هو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ومدرسه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هو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أقرانه بالسن،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يشمل الموقف أكثر من فردين.</a:t>
            </a:r>
          </a:p>
        </p:txBody>
      </p:sp>
      <p:sp>
        <p:nvSpPr>
          <p:cNvPr id="6" name="Title 5"/>
          <p:cNvSpPr>
            <a:spLocks noGrp="1"/>
          </p:cNvSpPr>
          <p:nvPr>
            <p:ph type="title"/>
          </p:nvPr>
        </p:nvSpPr>
        <p:spPr>
          <a:xfrm>
            <a:off x="457200" y="228600"/>
            <a:ext cx="7924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إلى 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371600"/>
            <a:ext cx="8153400" cy="4724400"/>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الاهتمام بأفكار الطفل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يشعر الطفل بأن أفكاره لا تلقى إعتباراً، وأن الناس تنظر إليه كأنه 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ويتركون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 الإنطباع بأنه أصغر من أن يؤخذ بعين الإعتبار فإن إحساسه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بقيمته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الذاتية يضعف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ويصبح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مفتقراً إلى من يحترمه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ويضعه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المكان المناسب</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457200" y="228600"/>
            <a:ext cx="7924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إلى 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381000" y="1371600"/>
            <a:ext cx="8001000" cy="4724400"/>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رفض الطفل الاتجاهات المفروضة عليه : </a:t>
            </a:r>
            <a:endPar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يرفضون أن يفرض عليهم اتجاههم،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يرغبون في أن يشعروا بأن لهم حقوقاً تحترم،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يعارضون في أن تتخذ القرارات الخاصة بهم ويرغبون في أن يشاركون في التخطيط لحياتهم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5"/>
          <p:cNvSpPr>
            <a:spLocks noGrp="1"/>
          </p:cNvSpPr>
          <p:nvPr>
            <p:ph type="title"/>
          </p:nvPr>
        </p:nvSpPr>
        <p:spPr>
          <a:xfrm>
            <a:off x="457200" y="228600"/>
            <a:ext cx="7924800" cy="1143000"/>
          </a:xfrm>
        </p:spPr>
        <p:txBody>
          <a:bodyPr>
            <a:norm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إلى 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3897679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28600" y="1295400"/>
            <a:ext cx="8153400" cy="4876800"/>
          </a:xfrm>
        </p:spPr>
        <p:txBody>
          <a:bodyPr>
            <a:noAutofit/>
          </a:bodyPr>
          <a:lstStyle/>
          <a:p>
            <a:pPr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الأشياء التي يستطيع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مما يؤدي للوفاء بالحاجة للتعبير عن الذات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وللمشاركة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قرارات المجموعة التي تؤثر على أعضاء المجموعة كل على حدة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14300" y="67444"/>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28600" y="1295400"/>
            <a:ext cx="8153400" cy="48768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المشاركة في وضع البرامج : </a:t>
            </a:r>
          </a:p>
          <a:p>
            <a:pPr algn="just" rtl="1">
              <a:lnSpc>
                <a:spcPct val="150000"/>
              </a:lnSpc>
              <a:spcBef>
                <a:spcPct val="50000"/>
              </a:spcBef>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يجب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المعلمين أن يطلبوا من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المشاركة في وضع برنامج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ومعايير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للمواقف التي تظهر أثناء اليوم المدرسي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وتتطلب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حلاً، كما أن إعطاء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اختيارات للتعلم من خلال المواقف التي تمر على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الأشياء تعني إظهار إحترامنا لشخصياتهم بأنهم يحتاجون لهذا التأكيد المتباين ليعيشوا حياة كاملة.</a:t>
            </a:r>
          </a:p>
        </p:txBody>
      </p:sp>
    </p:spTree>
    <p:extLst>
      <p:ext uri="{BB962C8B-B14F-4D97-AF65-F5344CB8AC3E}">
        <p14:creationId xmlns:p14="http://schemas.microsoft.com/office/powerpoint/2010/main" val="33598873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143000"/>
            <a:ext cx="8153400" cy="48006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إتاحة الفرصة أمام الأطفال لتقييم أعمالهم :</a:t>
            </a:r>
          </a:p>
          <a:p>
            <a:pPr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يتأكد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إعطاء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الفرصة للمساعدة في تقيم عملهم،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يسمح لهم في بعض الأحيان بأن يحتفظوا بأوراقهم أو أعمالهم الفنية، كما يجب أن يعطوا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ليقوموا أو يكتبوا ما يظنون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يصغوا لهم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لهم مواقفهم على ما يقولون، وإذا كان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يوافقون فعليهم أن يذكروا السبب حتى لا يشعر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بالإحباط</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14300" y="67444"/>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371600"/>
            <a:ext cx="8153400" cy="49530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إيجاد مواقف لتحمل الطفل المسئولية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والمعلمون إيجاد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مواقف يتحمل فيها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مزيداً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المسؤولية..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يستلزم الأمر تكوين لجنة تكون لها مسؤوليات محددة،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المنهج المدرسي أحد المشروعات التي يمكن أن يعمل فيها المعلم  مع مجموعات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a:t>
            </a:r>
          </a:p>
        </p:txBody>
      </p:sp>
      <p:sp>
        <p:nvSpPr>
          <p:cNvPr id="6" name="Title 5"/>
          <p:cNvSpPr>
            <a:spLocks noGrp="1"/>
          </p:cNvSpPr>
          <p:nvPr>
            <p:ph type="title"/>
          </p:nvPr>
        </p:nvSpPr>
        <p:spPr>
          <a:xfrm>
            <a:off x="114300" y="67444"/>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568683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مربع نص 5"/>
          <p:cNvSpPr txBox="1"/>
          <p:nvPr/>
        </p:nvSpPr>
        <p:spPr>
          <a:xfrm>
            <a:off x="457200" y="1210444"/>
            <a:ext cx="7772400" cy="4358116"/>
          </a:xfrm>
          <a:prstGeom prst="rect">
            <a:avLst/>
          </a:prstGeom>
          <a:noFill/>
        </p:spPr>
        <p:txBody>
          <a:bodyPr wrap="square" rtlCol="1">
            <a:spAutoFit/>
          </a:bodyPr>
          <a:lstStyle/>
          <a:p>
            <a:pPr marL="342900" indent="-342900" algn="just" rtl="1">
              <a:lnSpc>
                <a:spcPct val="170000"/>
              </a:lnSpc>
              <a:spcBef>
                <a:spcPct val="20000"/>
              </a:spcBef>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مشاركه الأطفال المنعزلين : </a:t>
            </a:r>
          </a:p>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يمكن للآباء والمربين التعليق على 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الذين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يتكلموا ، ثم يسألنهم إذا كانوا يريدون أن يقولوا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شيئاً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 أن تصل الجماعة إلى اللحظة التي يمكن أن تصدر فيها قراراتها ، إن هذا الأسلوب يزيد من احترام الذات لدى هؤلاء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Title 5"/>
          <p:cNvSpPr>
            <a:spLocks noGrp="1"/>
          </p:cNvSpPr>
          <p:nvPr>
            <p:ph type="title"/>
          </p:nvPr>
        </p:nvSpPr>
        <p:spPr>
          <a:xfrm>
            <a:off x="114300" y="67444"/>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152400" y="1447800"/>
            <a:ext cx="8153400" cy="4876800"/>
          </a:xfrm>
        </p:spPr>
        <p:txBody>
          <a:bodyPr>
            <a:noAutofit/>
          </a:bodyPr>
          <a:lstStyle/>
          <a:p>
            <a:pPr algn="just" rtl="1">
              <a:lnSpc>
                <a:spcPct val="150000"/>
              </a:lnSpc>
              <a:spcBef>
                <a:spcPct val="50000"/>
              </a:spcBef>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هناك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يجب أن يتجنبها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يشبعوا حاجة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لإحترام الذات منها:</a:t>
            </a:r>
          </a:p>
          <a:p>
            <a:pPr algn="just" rtl="1">
              <a:lnSpc>
                <a:spcPct val="170000"/>
              </a:lnSpc>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تجنب اتخاذ القرارات : </a:t>
            </a:r>
          </a:p>
          <a:p>
            <a:pPr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إتخاذ كل القرارات من أجل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جاعلين من أنفسهم قياصرة تكللها هالات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الكبار أن يتساءلوا  بصراحة عما إذا كانت قرارتهم يجب أن تتحكم دائماً في حياة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457200"/>
            <a:ext cx="8153400" cy="5791200"/>
          </a:xfrm>
        </p:spPr>
        <p:txBody>
          <a:bodyPr>
            <a:noAutofit/>
          </a:bodyPr>
          <a:lstStyle/>
          <a:p>
            <a:pPr algn="just" rtl="1">
              <a:spcBef>
                <a:spcPct val="50000"/>
              </a:spcBef>
            </a:pPr>
            <a:endParaRPr lang="ar-SA" sz="2400" dirty="0" smtClean="0">
              <a:latin typeface="Arial Unicode MS" pitchFamily="34" charset="-128"/>
              <a:ea typeface="Arial Unicode MS" pitchFamily="34" charset="-128"/>
              <a:cs typeface="Arial Unicode MS" pitchFamily="34" charset="-128"/>
            </a:endParaRPr>
          </a:p>
          <a:p>
            <a:pPr marL="0" indent="0" algn="just" rtl="1">
              <a:lnSpc>
                <a:spcPct val="150000"/>
              </a:lnSpc>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تجنب الطرق القديمة في التعلم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التركيز الشديد على طراز التعلم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واكتساب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المعلومات بالذاكرة عن طريق الكتاب أو ما يقوله المعلم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يشجعوا إصدار الأحكام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وتفسير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الأدلة،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وتخطيط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حل للمشكلة،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يوفروا الفرص للإستمتاع بالموسيقى،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والشعر وغيرهما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الفنون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يجعلوا المنهج يقتصر على إحترام الطفل الذي يظهر مهارة في التعبير الشفوي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يضع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منهجاً مع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احترامهم لكثير من القدرات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الميول.</a:t>
            </a:r>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76200"/>
            <a:ext cx="8303840" cy="6553200"/>
          </a:xfrm>
        </p:spPr>
        <p:txBody>
          <a:bodyPr>
            <a:noAutofit/>
          </a:bodyPr>
          <a:lstStyle/>
          <a:p>
            <a:pPr algn="just" rtl="1">
              <a:spcBef>
                <a:spcPct val="50000"/>
              </a:spcBef>
            </a:pPr>
            <a:endParaRPr lang="ar-SA" sz="2700" dirty="0" smtClean="0">
              <a:latin typeface="Arial Unicode MS" pitchFamily="34" charset="-128"/>
              <a:ea typeface="Arial Unicode MS" pitchFamily="34" charset="-128"/>
              <a:cs typeface="Arial Unicode MS" pitchFamily="34" charset="-128"/>
            </a:endParaRPr>
          </a:p>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تجنب مراجعة دروس الأطفال باستمرار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يعمل الآباء دائماً على الإلحاح في مراجعة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لمعرفة ما إذا كانوا قد أدوا واجباتهم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المنزلية، 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كانوا يتكلمون عندما يجب أن يتكلموا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يلاحظ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الشكوك من المربين فإنه يقل احترامهم لذاتهم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يعملوا على التقليل من شأن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ومهمتهم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يبنــــوا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احتراماً داخلياً للذات لدى الطفل.</a:t>
            </a:r>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990600"/>
            <a:ext cx="8153400" cy="48006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يجب امتداح أعمال الأطفال في وقتها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يجعل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الأيام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والأسابيع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تمر 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إعطاء 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امتداح أعمالهم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والإصغاء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لامتداحها، فإذا لم يهيئوا لذلك تولد لدى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الإنطباع بأن العمل الذي يؤدونه إنما يؤدونه من أجل الأب أو المعلم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أجل نموهم الخاص</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066800"/>
            <a:ext cx="8153400" cy="51816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تجنب الأخذ برى البعض للتعبير عن الجميع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يأخذ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المعلمون آراء عدد قليل من الشخصيات القوية في الفصل على أنه أمر مسلم به للتعبير عن آراء الجميع،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المواقف التي يضع فيها هذا العدد القليل قرارات عن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ذلك من الخطأ ولكن 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يجعل المعلمون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كلهم يحسون بأن كل واحد في الجماعة يحتاج لفرصة التعبير عن نفسه.</a:t>
            </a:r>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904163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066800"/>
            <a:ext cx="8153400" cy="5791200"/>
          </a:xfrm>
        </p:spPr>
        <p:txBody>
          <a:bodyPr>
            <a:noAutofit/>
          </a:bodyPr>
          <a:lstStyle/>
          <a:p>
            <a:pPr algn="just" rtl="1">
              <a:lnSpc>
                <a:spcPct val="170000"/>
              </a:lnSpc>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تجنب المنهج المزدحم بالقراءة والكتابة والأنشطة القياسية :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المنهج المكتظ بالقراءة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والكتابة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ويتجنبوا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إعارة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أهميته تكاد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قاصرة على أنشطة القراءة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وإنجازاتها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يؤكدوا على شمولية الحياة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ويتجنبوا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الإهتمام الزائد بالأنشطة القياسية الملتزمة.</a:t>
            </a:r>
          </a:p>
        </p:txBody>
      </p:sp>
      <p:sp>
        <p:nvSpPr>
          <p:cNvPr id="6" name="Title 5"/>
          <p:cNvSpPr>
            <a:spLocks noGrp="1"/>
          </p:cNvSpPr>
          <p:nvPr>
            <p:ph type="title"/>
          </p:nvPr>
        </p:nvSpPr>
        <p:spPr>
          <a:xfrm>
            <a:off x="152400" y="76200"/>
            <a:ext cx="8305800" cy="1143000"/>
          </a:xfrm>
        </p:spPr>
        <p:txBody>
          <a:bodyPr>
            <a:noAutofit/>
          </a:bodyPr>
          <a:lstStyle/>
          <a:p>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a:t>
            </a: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لإحترام الذات؟</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لإحترام الذات و تثقيفه؟</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28600" y="1676400"/>
            <a:ext cx="8153400" cy="3962400"/>
          </a:xfrm>
        </p:spPr>
        <p:txBody>
          <a:bodyPr>
            <a:noAutofit/>
          </a:bodyPr>
          <a:lstStyle/>
          <a:p>
            <a:pPr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إشباع حاجة الطفل لإحترام الذات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وتثقيفه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الطفل غالباً ما يبذل أقصى جهده لإرضاء الكبار المهتمين به من 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ومعلمين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يشبع حاجته إلى التقدير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واحترام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فإن هذه الحاجة بدورها تنمي تأكيده لذاته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990600"/>
            <a:ext cx="8153400" cy="5029200"/>
          </a:xfrm>
        </p:spPr>
        <p:txBody>
          <a:bodyPr>
            <a:noAutofit/>
          </a:bodyPr>
          <a:lstStyle/>
          <a:p>
            <a:pPr algn="just" rtl="1">
              <a:lnSpc>
                <a:spcPct val="150000"/>
              </a:lnSpc>
              <a:spcBef>
                <a:spcPct val="50000"/>
              </a:spcBef>
              <a:buFontTx/>
              <a:buChar char="-"/>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برامج التلفاز المختلفة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وبرامج الأطفال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تشبع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الحاجة لدى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a:t>
            </a:r>
          </a:p>
          <a:p>
            <a:pPr algn="just" rtl="1">
              <a:lnSpc>
                <a:spcPct val="150000"/>
              </a:lnSpc>
              <a:spcBef>
                <a:spcPct val="50000"/>
              </a:spcBef>
              <a:buFontTx/>
              <a:buChar char="-"/>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مشاهدة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طفل تمثيلية تدور حول سلوك طفل يعمل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ويجد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يفشل أحياناً لكنه يمنح الفرصة ليصحح فشله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وينجح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النهاية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ويأخذ مكانة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المجتمع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ويحترم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ونجاحه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القصة تجعل الطفل يتوحد مع الشخصية التي أحبها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ويحاول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يقلد نجاح البطل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والسلوك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الطيب الذي يشاهده منه،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ومهاراته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وتعاونه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أفراد جماعته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وشعوره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مرغوب فيه،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وجوده ضروري للجماعة التي يعيش بينها</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لإحترام الذات و تثقيفه؟</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228600" y="1210444"/>
            <a:ext cx="8153400" cy="4428356"/>
          </a:xfrm>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خلال ذلك يشبع عند الطفل هذه 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للاحترام وتأكيد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وتشجيعه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وإبراز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مكانته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ومهاراته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فيشعر بالثقة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ويقلد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بطل الرواية التي رآها على شاشة التلفزيون في عمله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واتخاذه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قرارات تفيد زملاءه أو إخوته،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يحس بضرورة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مشاركته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لجماعته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واحترامه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لذاته.</a:t>
            </a:r>
          </a:p>
          <a:p>
            <a:pPr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
        <p:nvSpPr>
          <p:cNvPr id="6" name="Title 5"/>
          <p:cNvSpPr>
            <a:spLocks noGrp="1"/>
          </p:cNvSpPr>
          <p:nvPr>
            <p:ph type="title"/>
          </p:nvPr>
        </p:nvSpPr>
        <p:spPr>
          <a:xfrm>
            <a:off x="152400" y="76200"/>
            <a:ext cx="8305800" cy="1143000"/>
          </a:xfrm>
        </p:spPr>
        <p:txBody>
          <a:bodyPr>
            <a:noAutofit/>
          </a:bodyPr>
          <a:lstStyle/>
          <a:p>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لإحترام الذات و تثقيفه؟</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2105517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Oval 5"/>
          <p:cNvSpPr>
            <a:spLocks noGrp="1" noChangeArrowheads="1"/>
          </p:cNvSpPr>
          <p:nvPr>
            <p:ph idx="1"/>
          </p:nvPr>
        </p:nvSpPr>
        <p:spPr>
          <a:xfrm>
            <a:off x="990600" y="914400"/>
            <a:ext cx="7162800" cy="5211763"/>
          </a:xfrm>
          <a:prstGeom prst="ellipse">
            <a:avLst/>
          </a:prstGeom>
          <a:blipFill>
            <a:blip r:embed="rId3"/>
            <a:stretch>
              <a:fillRect/>
            </a:stretch>
          </a:blipFill>
          <a:ln w="9525">
            <a:solidFill>
              <a:schemeClr val="tx1"/>
            </a:solidFill>
            <a:round/>
          </a:ln>
        </p:spPr>
        <p:txBody>
          <a:bodyPr wrap="none" anchor="ctr">
            <a:normAutofit/>
          </a:bodyPr>
          <a:lstStyle/>
          <a:p>
            <a:pPr marL="114300" indent="0" algn="ctr">
              <a:buFontTx/>
              <a:buNone/>
              <a:defRPr/>
            </a:pPr>
            <a:r>
              <a:rPr lang="ar-SA" sz="9600" b="1" kern="1200"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أسئلة المحاضرة</a:t>
            </a:r>
            <a:endParaRPr lang="en-US" sz="9600" b="1" kern="1200"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p:txBody>
      </p:sp>
    </p:spTree>
    <p:extLst>
      <p:ext uri="{BB962C8B-B14F-4D97-AF65-F5344CB8AC3E}">
        <p14:creationId xmlns:p14="http://schemas.microsoft.com/office/powerpoint/2010/main" val="37254723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val 5"/>
          <p:cNvSpPr>
            <a:spLocks noGrp="1" noChangeArrowheads="1"/>
          </p:cNvSpPr>
          <p:nvPr>
            <p:ph idx="1"/>
          </p:nvPr>
        </p:nvSpPr>
        <p:spPr>
          <a:xfrm>
            <a:off x="1066800" y="914400"/>
            <a:ext cx="7162800" cy="5211763"/>
          </a:xfrm>
          <a:prstGeom prst="ellipse">
            <a:avLst/>
          </a:prstGeom>
          <a:blipFill>
            <a:blip r:embed="rId3"/>
            <a:stretch>
              <a:fillRect/>
            </a:stretch>
          </a:blipFill>
          <a:ln w="9525">
            <a:solidFill>
              <a:schemeClr val="tx1"/>
            </a:solidFill>
            <a:round/>
          </a:ln>
        </p:spPr>
        <p:txBody>
          <a:bodyPr wrap="none" anchor="ctr">
            <a:normAutofit/>
          </a:bodyPr>
          <a:lstStyle/>
          <a:p>
            <a:pPr marL="114300" indent="0" algn="ctr">
              <a:buFontTx/>
              <a:buNone/>
              <a:defRPr/>
            </a:pPr>
            <a:r>
              <a:rPr lang="ar-SA" sz="9600" b="1" kern="1200"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السؤال الأول </a:t>
            </a:r>
            <a:endParaRPr lang="en-US" sz="9600" b="1" kern="1200"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p:txBody>
      </p:sp>
      <p:sp>
        <p:nvSpPr>
          <p:cNvPr id="5"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30231243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1524000" y="1788110"/>
            <a:ext cx="5943600" cy="2800767"/>
          </a:xfrm>
          <a:prstGeom prst="rect">
            <a:avLst/>
          </a:prstGeom>
        </p:spPr>
        <p:txBody>
          <a:bodyPr wrap="square">
            <a:spAutoFit/>
          </a:bodyPr>
          <a:lstStyle/>
          <a:p>
            <a:pPr marL="114300" indent="0" algn="r">
              <a:lnSpc>
                <a:spcPct val="200000"/>
              </a:lnSpc>
              <a:buFontTx/>
              <a:buNone/>
              <a:defRPr/>
            </a:pPr>
            <a:r>
              <a:rPr lang="ar-SA" sz="4400" b="1"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عرفي </a:t>
            </a:r>
            <a:r>
              <a:rPr lang="ar-SA"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المصطلحات الاجتماعية التالية </a:t>
            </a:r>
            <a:r>
              <a:rPr lang="ar-SA" sz="4400" b="1"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 </a:t>
            </a:r>
            <a:endParaRPr lang="ar-SA"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a:p>
            <a:pPr marL="114300" indent="0" algn="ctr">
              <a:lnSpc>
                <a:spcPct val="200000"/>
              </a:lnSpc>
              <a:buFontTx/>
              <a:buNone/>
              <a:defRPr/>
            </a:pPr>
            <a:r>
              <a:rPr lang="ar-SA"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الحاجة </a:t>
            </a:r>
            <a:r>
              <a:rPr lang="ar-SA" sz="4400" b="1"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للإنجاز </a:t>
            </a:r>
            <a:r>
              <a:rPr lang="ar-SA"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 </a:t>
            </a:r>
            <a:r>
              <a:rPr lang="ar-SA" sz="4400" b="1"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الحاجة لاحترام </a:t>
            </a:r>
            <a:r>
              <a:rPr lang="ar-SA"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الذات </a:t>
            </a:r>
            <a:endParaRPr lang="en-US" sz="4400" b="1"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p:txBody>
      </p:sp>
      <p:sp>
        <p:nvSpPr>
          <p:cNvPr id="5"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22474888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533400" y="1371600"/>
            <a:ext cx="7543800" cy="4572000"/>
          </a:xfrm>
        </p:spPr>
        <p:txBody>
          <a:bodyPr>
            <a:noAutofit/>
          </a:bodyPr>
          <a:lstStyle/>
          <a:p>
            <a:pPr marL="0" indent="0" algn="just" rtl="1">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الإنجاز:</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ميل الطفل ليعبر به عن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والإفصاح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كلامه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وأعماله وألعابه</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يشترك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ويقدمه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خدمات للآخرين في حدود قدرته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وإمكاناته.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4355023" y="533400"/>
            <a:ext cx="2542684" cy="604781"/>
          </a:xfrm>
          <a:prstGeom prst="rect">
            <a:avLst/>
          </a:prstGeom>
        </p:spPr>
        <p:txBody>
          <a:bodyPr wrap="none">
            <a:spAutoFit/>
          </a:bodyPr>
          <a:lstStyle/>
          <a:p>
            <a:pPr algn="just" rtl="1">
              <a:lnSpc>
                <a:spcPct val="9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الأول </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0"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7972945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solidFill>
                <a:prstClr val="white"/>
              </a:solidFill>
            </a:endParaRPr>
          </a:p>
        </p:txBody>
      </p:sp>
      <p:sp>
        <p:nvSpPr>
          <p:cNvPr id="6" name="Content Placeholder 2"/>
          <p:cNvSpPr>
            <a:spLocks noGrp="1"/>
          </p:cNvSpPr>
          <p:nvPr>
            <p:ph idx="1"/>
          </p:nvPr>
        </p:nvSpPr>
        <p:spPr>
          <a:xfrm>
            <a:off x="685800" y="1371600"/>
            <a:ext cx="7391400" cy="4572000"/>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تعريف آخر للإنجاز:</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رغبة الطفل في أن تنمو مهاراته إلى الحد الذي يسمح له بالسيطرة على جوانب بيئته أو ينجح في أداء ما يكلف به من أعمال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نتيجة عمله ماثلة أمامه. </a:t>
            </a:r>
          </a:p>
        </p:txBody>
      </p:sp>
      <p:sp>
        <p:nvSpPr>
          <p:cNvPr id="7" name="Rectangle 6"/>
          <p:cNvSpPr/>
          <p:nvPr/>
        </p:nvSpPr>
        <p:spPr>
          <a:xfrm>
            <a:off x="3784295" y="533400"/>
            <a:ext cx="3031599" cy="604781"/>
          </a:xfrm>
          <a:prstGeom prst="rect">
            <a:avLst/>
          </a:prstGeom>
        </p:spPr>
        <p:txBody>
          <a:bodyPr wrap="none">
            <a:spAutoFit/>
          </a:bodyPr>
          <a:lstStyle/>
          <a:p>
            <a:pPr algn="just" rtl="1">
              <a:lnSpc>
                <a:spcPct val="9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إجابة السؤال الأول </a:t>
            </a:r>
            <a:endPar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0"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17297028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4800" y="13447"/>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SA" dirty="0" smtClean="0">
                <a:solidFill>
                  <a:prstClr val="white"/>
                </a:solidFill>
              </a:rPr>
              <a:t>تا</a:t>
            </a:r>
            <a:endParaRPr lang="x-none">
              <a:solidFill>
                <a:prstClr val="white"/>
              </a:solidFill>
            </a:endParaRPr>
          </a:p>
        </p:txBody>
      </p:sp>
      <p:sp>
        <p:nvSpPr>
          <p:cNvPr id="6" name="Title 5"/>
          <p:cNvSpPr>
            <a:spLocks noGrp="1"/>
          </p:cNvSpPr>
          <p:nvPr>
            <p:ph type="title"/>
          </p:nvPr>
        </p:nvSpPr>
        <p:spPr>
          <a:xfrm>
            <a:off x="152400" y="457200"/>
            <a:ext cx="8305800" cy="1447800"/>
          </a:xfrm>
        </p:spPr>
        <p:txBody>
          <a:bodyPr>
            <a:normAutofit/>
          </a:bodyPr>
          <a:lstStyle/>
          <a:p>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إجابة السؤال الأول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371600"/>
            <a:ext cx="7924800" cy="4876800"/>
          </a:xfrm>
        </p:spPr>
        <p:txBody>
          <a:bodyPr>
            <a:noAutofit/>
          </a:bodyPr>
          <a:lstStyle/>
          <a:p>
            <a:pPr algn="just" rtl="1">
              <a:spcBef>
                <a:spcPct val="50000"/>
              </a:spcBef>
            </a:pPr>
            <a:endParaRPr lang="ar-SA" sz="2800" dirty="0" smtClean="0">
              <a:latin typeface="Arial Unicode MS" pitchFamily="34" charset="-128"/>
              <a:ea typeface="Arial Unicode MS" pitchFamily="34" charset="-128"/>
              <a:cs typeface="Arial Unicode MS" pitchFamily="34" charset="-128"/>
            </a:endParaRPr>
          </a:p>
          <a:p>
            <a:pPr algn="just" rtl="1">
              <a:lnSpc>
                <a:spcPct val="150000"/>
              </a:lnSpc>
              <a:spcBef>
                <a:spcPct val="50000"/>
              </a:spcBef>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بالحاجة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3600" b="1"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هي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تحصيل المدح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والانتباه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والحصول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المركز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والمكانة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العالية مع الأقران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وأصحاب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السلطة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651153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Grp="1" noChangeArrowheads="1"/>
          </p:cNvSpPr>
          <p:nvPr>
            <p:ph idx="1"/>
          </p:nvPr>
        </p:nvSpPr>
        <p:spPr>
          <a:xfrm>
            <a:off x="1066800" y="914400"/>
            <a:ext cx="7162800" cy="5211763"/>
          </a:xfrm>
          <a:prstGeom prst="ellipse">
            <a:avLst/>
          </a:prstGeom>
          <a:blipFill>
            <a:blip r:embed="rId2"/>
            <a:stretch>
              <a:fillRect/>
            </a:stretch>
          </a:blipFill>
          <a:ln w="9525">
            <a:solidFill>
              <a:schemeClr val="tx1"/>
            </a:solidFill>
            <a:round/>
          </a:ln>
        </p:spPr>
        <p:txBody>
          <a:bodyPr wrap="none" anchor="ctr">
            <a:normAutofit/>
          </a:bodyPr>
          <a:lstStyle/>
          <a:p>
            <a:pPr marL="114300" indent="0" algn="ctr">
              <a:buFontTx/>
              <a:buNone/>
              <a:defRPr/>
            </a:pPr>
            <a:r>
              <a:rPr lang="ar-SA" sz="9600" b="1" kern="1200"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السؤال الثاني </a:t>
            </a:r>
            <a:endParaRPr lang="en-US" sz="9600" b="1" kern="1200"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p:txBody>
      </p:sp>
      <p:sp>
        <p:nvSpPr>
          <p:cNvPr id="3"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27811158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7759" y="3244334"/>
            <a:ext cx="7348487" cy="923330"/>
          </a:xfrm>
          <a:prstGeom prst="rect">
            <a:avLst/>
          </a:prstGeom>
        </p:spPr>
        <p:txBody>
          <a:bodyPr wrap="none">
            <a:spAutoFit/>
          </a:bodyPr>
          <a:lstStyle/>
          <a:p>
            <a:pPr marL="114300" indent="0" algn="ctr">
              <a:buFontTx/>
              <a:buNone/>
              <a:defRPr/>
            </a:pPr>
            <a:r>
              <a:rPr lang="ar-SA" sz="5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كيف يتم </a:t>
            </a:r>
            <a:r>
              <a:rPr lang="ar-SA" sz="5400" b="1" dirty="0" smtClean="0">
                <a:solidFill>
                  <a:srgbClr val="C00000"/>
                </a:solidFill>
                <a:effectLst>
                  <a:outerShdw blurRad="38100" dist="38100" dir="2700000" algn="tl">
                    <a:srgbClr val="000000">
                      <a:alpha val="43137"/>
                    </a:srgbClr>
                  </a:outerShdw>
                </a:effectLst>
                <a:latin typeface="Arial" pitchFamily="34" charset="0"/>
                <a:cs typeface="DecoType Naskh" pitchFamily="2" charset="-78"/>
              </a:rPr>
              <a:t>إشباع </a:t>
            </a:r>
            <a:r>
              <a:rPr lang="ar-SA" sz="5400" b="1" dirty="0">
                <a:solidFill>
                  <a:srgbClr val="C00000"/>
                </a:solidFill>
                <a:effectLst>
                  <a:outerShdw blurRad="38100" dist="38100" dir="2700000" algn="tl">
                    <a:srgbClr val="000000">
                      <a:alpha val="43137"/>
                    </a:srgbClr>
                  </a:outerShdw>
                </a:effectLst>
                <a:latin typeface="Arial" pitchFamily="34" charset="0"/>
                <a:cs typeface="DecoType Naskh" pitchFamily="2" charset="-78"/>
              </a:rPr>
              <a:t>حاجة الطفل للإنجاز ؟ </a:t>
            </a:r>
            <a:endParaRPr lang="en-US" sz="5400" b="1" dirty="0">
              <a:solidFill>
                <a:srgbClr val="C00000"/>
              </a:solidFill>
              <a:effectLst>
                <a:outerShdw blurRad="38100" dist="38100" dir="2700000" algn="tl">
                  <a:srgbClr val="000000">
                    <a:alpha val="43137"/>
                  </a:srgbClr>
                </a:outerShdw>
              </a:effectLst>
              <a:latin typeface="Arial" pitchFamily="34" charset="0"/>
              <a:cs typeface="DecoType Naskh" pitchFamily="2" charset="-78"/>
            </a:endParaRPr>
          </a:p>
        </p:txBody>
      </p:sp>
      <p:sp>
        <p:nvSpPr>
          <p:cNvPr id="5"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26447250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45719"/>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4" name="Title 1"/>
          <p:cNvSpPr>
            <a:spLocks noGrp="1"/>
          </p:cNvSpPr>
          <p:nvPr>
            <p:ph type="title"/>
          </p:nvPr>
        </p:nvSpPr>
        <p:spPr>
          <a:xfrm>
            <a:off x="457200" y="381000"/>
            <a:ext cx="77724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الثاني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Content Placeholder 2"/>
          <p:cNvSpPr>
            <a:spLocks noGrp="1"/>
          </p:cNvSpPr>
          <p:nvPr>
            <p:ph idx="1"/>
          </p:nvPr>
        </p:nvSpPr>
        <p:spPr>
          <a:xfrm>
            <a:off x="457200" y="1524000"/>
            <a:ext cx="7772400" cy="4572000"/>
          </a:xfrm>
        </p:spPr>
        <p:txBody>
          <a:bodyPr>
            <a:normAutofit/>
          </a:bodyPr>
          <a:lstStyle/>
          <a:p>
            <a:pPr algn="just" rtl="1">
              <a:buNone/>
            </a:pPr>
            <a:r>
              <a:rPr lang="ar-SA" sz="2800" dirty="0" smtClean="0">
                <a:latin typeface="Arial Unicode MS" pitchFamily="34" charset="-128"/>
                <a:ea typeface="Arial Unicode MS" pitchFamily="34" charset="-128"/>
                <a:cs typeface="Arial Unicode MS" pitchFamily="34" charset="-128"/>
              </a:rPr>
              <a:t>.</a:t>
            </a:r>
          </a:p>
        </p:txBody>
      </p:sp>
      <p:sp>
        <p:nvSpPr>
          <p:cNvPr id="11" name="Rectangle 10"/>
          <p:cNvSpPr/>
          <p:nvPr/>
        </p:nvSpPr>
        <p:spPr>
          <a:xfrm>
            <a:off x="533400" y="1447800"/>
            <a:ext cx="7543800" cy="4247317"/>
          </a:xfrm>
          <a:prstGeom prst="rect">
            <a:avLst/>
          </a:prstGeom>
        </p:spPr>
        <p:txBody>
          <a:bodyPr wrap="square">
            <a:spAutoFit/>
          </a:bodyPr>
          <a:lstStyle/>
          <a:p>
            <a:pPr algn="just" rtl="1">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يشبع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من خلال  إمداد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باللعب والأدوات التى يستطيع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منها شيئاً يتناسب مع قدراته وايجاد بيئة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غنية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بمواقفها ومثيراتها بحيث تتاح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 العمل وفرص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الإنتاج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وفرص إظهار ما عندهم من قدرة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وابتكار، 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يحقق الطفل ذاته من العمل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والإنجاز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اتكال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1703783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solidFill>
                <a:prstClr val="white"/>
              </a:solidFill>
            </a:endParaRPr>
          </a:p>
        </p:txBody>
      </p:sp>
      <p:sp>
        <p:nvSpPr>
          <p:cNvPr id="9"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solidFill>
                <a:prstClr val="white"/>
              </a:solidFill>
            </a:endParaRPr>
          </a:p>
        </p:txBody>
      </p:sp>
      <p:sp>
        <p:nvSpPr>
          <p:cNvPr id="4" name="مربع نص 3"/>
          <p:cNvSpPr txBox="1"/>
          <p:nvPr/>
        </p:nvSpPr>
        <p:spPr>
          <a:xfrm>
            <a:off x="347831" y="1295400"/>
            <a:ext cx="8086727" cy="5262979"/>
          </a:xfrm>
          <a:prstGeom prst="rect">
            <a:avLst/>
          </a:prstGeom>
          <a:noFill/>
        </p:spPr>
        <p:txBody>
          <a:bodyPr wrap="square" rtlCol="1">
            <a:spAutoFit/>
          </a:bodyPr>
          <a:lstStyle/>
          <a:p>
            <a:pPr algn="just" rtl="1">
              <a:lnSpc>
                <a:spcPct val="150000"/>
              </a:lnSpc>
            </a:pP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ولذا يتم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للإنجاز من خلال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pP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مساهمة برامج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التليفزيونية إسهاماً كبيراً في تثقيف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وتعليمهم وتربيتهم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وتنشئتهم. </a:t>
            </a:r>
          </a:p>
          <a:p>
            <a:pPr algn="just" rtl="1">
              <a:lnSpc>
                <a:spcPct val="150000"/>
              </a:lnSpc>
            </a:pP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البرامج التليفزيونية الخاصة بالأطفال نجدها قد تشجع الطفل من خلال ما تعرضه من قصص البطولة وقصص الشخصيات العربية والإسلامية ، ومدى تأثيرها على شخصية الطفل وقد يتخذها قدوة أو قد يتقمص إحدى تلك الشخصيات ، أو في المجال الرياضي </a:t>
            </a:r>
            <a:r>
              <a:rPr lang="en-US"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التعليمي  أو  الاجتماعي </a:t>
            </a:r>
            <a:r>
              <a:rPr lang="ar-SA" sz="32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1"/>
          <p:cNvSpPr>
            <a:spLocks noGrp="1"/>
          </p:cNvSpPr>
          <p:nvPr>
            <p:ph type="title"/>
          </p:nvPr>
        </p:nvSpPr>
        <p:spPr>
          <a:xfrm>
            <a:off x="457200" y="228600"/>
            <a:ext cx="77724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إجابة السؤال الثاني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806065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solidFill>
                <a:prstClr val="white"/>
              </a:solidFill>
            </a:endParaRPr>
          </a:p>
        </p:txBody>
      </p:sp>
      <p:sp>
        <p:nvSpPr>
          <p:cNvPr id="9" name="Rectangle 8"/>
          <p:cNvSpPr/>
          <p:nvPr/>
        </p:nvSpPr>
        <p:spPr>
          <a:xfrm>
            <a:off x="8532440" y="0"/>
            <a:ext cx="61156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solidFill>
                <a:prstClr val="white"/>
              </a:solidFill>
            </a:endParaRPr>
          </a:p>
        </p:txBody>
      </p:sp>
      <p:sp>
        <p:nvSpPr>
          <p:cNvPr id="4" name="مربع نص 3"/>
          <p:cNvSpPr txBox="1"/>
          <p:nvPr/>
        </p:nvSpPr>
        <p:spPr>
          <a:xfrm>
            <a:off x="457200" y="1529730"/>
            <a:ext cx="7772400" cy="3347070"/>
          </a:xfrm>
          <a:prstGeom prst="rect">
            <a:avLst/>
          </a:prstGeom>
          <a:noFill/>
        </p:spPr>
        <p:txBody>
          <a:bodyPr wrap="square" rtlCol="1">
            <a:spAutoFit/>
          </a:bodyPr>
          <a:lstStyle/>
          <a:p>
            <a:pPr algn="just" rtl="1">
              <a:lnSpc>
                <a:spcPct val="150000"/>
              </a:lnSpc>
            </a:pPr>
            <a:r>
              <a:rPr lang="ar-SA" sz="36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الشخصيات تبرز للطفل مجالات </a:t>
            </a:r>
            <a:r>
              <a:rPr lang="ar-SA" sz="36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الحياة </a:t>
            </a:r>
            <a:r>
              <a:rPr lang="ar-SA" sz="36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ومجالات العمل فيها حين تحدث </a:t>
            </a:r>
            <a:r>
              <a:rPr lang="ar-SA" sz="36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تصور له وظائف المجتمع أو المهن أو الحرف لبعض الشخصيات ، وقد يجد ذاته من خلال هذه الأعمال ومن خلال تقليد البطل فيعمل مثله ويقلد </a:t>
            </a:r>
            <a:r>
              <a:rPr lang="ar-SA" sz="3600" b="1" dirty="0" smtClean="0">
                <a:solidFill>
                  <a:prstClr val="black"/>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حرفته. </a:t>
            </a:r>
            <a:r>
              <a:rPr lang="ar-SA" sz="2400" dirty="0" smtClean="0">
                <a:solidFill>
                  <a:srgbClr val="FF0000"/>
                </a:solidFill>
                <a:latin typeface="Arial Unicode MS" pitchFamily="34" charset="-128"/>
                <a:ea typeface="Arial Unicode MS" pitchFamily="34" charset="-128"/>
                <a:cs typeface="Arial Unicode MS" pitchFamily="34" charset="-128"/>
              </a:rPr>
              <a:t> </a:t>
            </a:r>
            <a:endParaRPr lang="ar-SA" sz="2800" dirty="0">
              <a:solidFill>
                <a:srgbClr val="FF0000"/>
              </a:solidFill>
              <a:latin typeface="Arial Unicode MS" pitchFamily="34" charset="-128"/>
              <a:ea typeface="Arial Unicode MS" pitchFamily="34" charset="-128"/>
              <a:cs typeface="Arial Unicode MS" pitchFamily="34" charset="-128"/>
            </a:endParaRPr>
          </a:p>
        </p:txBody>
      </p:sp>
      <p:sp>
        <p:nvSpPr>
          <p:cNvPr id="6" name="Title 1"/>
          <p:cNvSpPr>
            <a:spLocks noGrp="1"/>
          </p:cNvSpPr>
          <p:nvPr>
            <p:ph type="title"/>
          </p:nvPr>
        </p:nvSpPr>
        <p:spPr>
          <a:xfrm>
            <a:off x="457200" y="381000"/>
            <a:ext cx="7772400" cy="914400"/>
          </a:xfrm>
        </p:spPr>
        <p:txBody>
          <a:bodyPr>
            <a:normAutofit/>
          </a:bodyPr>
          <a:lstStyle/>
          <a:p>
            <a:pPr algn="ctr" rtl="1"/>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إجابة السؤال الثاني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206826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2209800" y="2819400"/>
            <a:ext cx="510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a:solidFill>
                  <a:schemeClr val="bg1"/>
                </a:solidFill>
              </a:rPr>
              <a:t> </a:t>
            </a:r>
          </a:p>
        </p:txBody>
      </p:sp>
      <p:sp>
        <p:nvSpPr>
          <p:cNvPr id="51203" name="WordArt 6"/>
          <p:cNvSpPr>
            <a:spLocks noChangeArrowheads="1" noChangeShapeType="1" noTextEdit="1"/>
          </p:cNvSpPr>
          <p:nvPr/>
        </p:nvSpPr>
        <p:spPr bwMode="auto">
          <a:xfrm>
            <a:off x="1600200" y="2108200"/>
            <a:ext cx="6011863" cy="2844800"/>
          </a:xfrm>
          <a:prstGeom prst="rect">
            <a:avLst/>
          </a:prstGeom>
        </p:spPr>
        <p:txBody>
          <a:bodyPr wrap="none" fromWordArt="1">
            <a:prstTxWarp prst="textPlain">
              <a:avLst>
                <a:gd name="adj" fmla="val 50000"/>
              </a:avLst>
            </a:prstTxWarp>
          </a:bodyPr>
          <a:lstStyle/>
          <a:p>
            <a:pPr algn="ctr" rtl="1">
              <a:defRPr/>
            </a:pPr>
            <a:r>
              <a:rPr lang="ar-SA" sz="3600" b="1" dirty="0">
                <a:solidFill>
                  <a:srgbClr val="C00000"/>
                </a:solidFill>
                <a:effectLst>
                  <a:outerShdw blurRad="38100" dist="38100" dir="2700000" algn="tl">
                    <a:srgbClr val="000000">
                      <a:alpha val="43137"/>
                    </a:srgbClr>
                  </a:outerShdw>
                </a:effectLst>
                <a:cs typeface="DecoType Naskh" pitchFamily="2" charset="-78"/>
              </a:rPr>
              <a:t>شكراً</a:t>
            </a:r>
            <a:r>
              <a:rPr lang="ar-SA" sz="4000"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a:cs typeface="Arial"/>
              </a:rPr>
              <a:t> </a:t>
            </a:r>
            <a:r>
              <a:rPr lang="ar-SA" sz="3600" b="1" dirty="0">
                <a:solidFill>
                  <a:srgbClr val="C00000"/>
                </a:solidFill>
                <a:effectLst>
                  <a:outerShdw blurRad="38100" dist="38100" dir="2700000" algn="tl">
                    <a:srgbClr val="000000">
                      <a:alpha val="43137"/>
                    </a:srgbClr>
                  </a:outerShdw>
                </a:effectLst>
                <a:cs typeface="DecoType Naskh" pitchFamily="2" charset="-78"/>
              </a:rPr>
              <a:t>على</a:t>
            </a:r>
            <a:r>
              <a:rPr lang="ar-SA" sz="4000"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a:cs typeface="Arial"/>
              </a:rPr>
              <a:t> </a:t>
            </a:r>
            <a:r>
              <a:rPr lang="ar-SA" sz="3600" b="1" dirty="0">
                <a:solidFill>
                  <a:srgbClr val="C00000"/>
                </a:solidFill>
                <a:effectLst>
                  <a:outerShdw blurRad="38100" dist="38100" dir="2700000" algn="tl">
                    <a:srgbClr val="000000">
                      <a:alpha val="43137"/>
                    </a:srgbClr>
                  </a:outerShdw>
                </a:effectLst>
                <a:cs typeface="DecoType Naskh" pitchFamily="2" charset="-78"/>
              </a:rPr>
              <a:t>حسن</a:t>
            </a:r>
            <a:r>
              <a:rPr lang="ar-SA" sz="4000"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a:cs typeface="Arial"/>
              </a:rPr>
              <a:t> </a:t>
            </a:r>
            <a:r>
              <a:rPr lang="ar-SA" sz="3600" b="1" dirty="0">
                <a:solidFill>
                  <a:srgbClr val="C00000"/>
                </a:solidFill>
                <a:effectLst>
                  <a:outerShdw blurRad="38100" dist="38100" dir="2700000" algn="tl">
                    <a:srgbClr val="000000">
                      <a:alpha val="43137"/>
                    </a:srgbClr>
                  </a:outerShdw>
                </a:effectLst>
                <a:cs typeface="DecoType Naskh" pitchFamily="2" charset="-78"/>
              </a:rPr>
              <a:t>استماعكم</a:t>
            </a:r>
          </a:p>
        </p:txBody>
      </p:sp>
      <p:sp>
        <p:nvSpPr>
          <p:cNvPr id="52228" name="مربع نص 3"/>
          <p:cNvSpPr txBox="1">
            <a:spLocks noChangeArrowheads="1"/>
          </p:cNvSpPr>
          <p:nvPr/>
        </p:nvSpPr>
        <p:spPr bwMode="auto">
          <a:xfrm>
            <a:off x="1524000" y="838200"/>
            <a:ext cx="63166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ar-SA" sz="6600" b="1" dirty="0">
                <a:solidFill>
                  <a:srgbClr val="C00000"/>
                </a:solidFill>
                <a:effectLst>
                  <a:outerShdw blurRad="38100" dist="38100" dir="2700000" algn="tl">
                    <a:srgbClr val="000000">
                      <a:alpha val="43137"/>
                    </a:srgbClr>
                  </a:outerShdw>
                </a:effectLst>
                <a:cs typeface="DecoType Naskh" pitchFamily="2" charset="-78"/>
              </a:rPr>
              <a:t>مع تمنياتي </a:t>
            </a:r>
            <a:r>
              <a:rPr lang="ar-SA" sz="6600" b="1" dirty="0" smtClean="0">
                <a:solidFill>
                  <a:srgbClr val="C00000"/>
                </a:solidFill>
                <a:effectLst>
                  <a:outerShdw blurRad="38100" dist="38100" dir="2700000" algn="tl">
                    <a:srgbClr val="000000">
                      <a:alpha val="43137"/>
                    </a:srgbClr>
                  </a:outerShdw>
                </a:effectLst>
                <a:cs typeface="DecoType Naskh" pitchFamily="2" charset="-78"/>
              </a:rPr>
              <a:t>لكن </a:t>
            </a:r>
            <a:r>
              <a:rPr lang="ar-SA" sz="6600" b="1" dirty="0">
                <a:solidFill>
                  <a:srgbClr val="C00000"/>
                </a:solidFill>
                <a:effectLst>
                  <a:outerShdw blurRad="38100" dist="38100" dir="2700000" algn="tl">
                    <a:srgbClr val="000000">
                      <a:alpha val="43137"/>
                    </a:srgbClr>
                  </a:outerShdw>
                </a:effectLst>
                <a:cs typeface="DecoType Naskh" pitchFamily="2" charset="-78"/>
              </a:rPr>
              <a:t>بالنجاح</a:t>
            </a:r>
          </a:p>
        </p:txBody>
      </p:sp>
      <p:sp>
        <p:nvSpPr>
          <p:cNvPr id="51205" name="مربع نص 4"/>
          <p:cNvSpPr txBox="1">
            <a:spLocks noChangeArrowheads="1"/>
          </p:cNvSpPr>
          <p:nvPr/>
        </p:nvSpPr>
        <p:spPr bwMode="auto">
          <a:xfrm>
            <a:off x="1371600" y="5122863"/>
            <a:ext cx="6316663" cy="11079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ar-SA" sz="6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د.منى</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طه محروس</a:t>
            </a:r>
            <a:endParaRPr lang="ar-SA" sz="6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1061984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1203"/>
                                        </p:tgtEl>
                                        <p:attrNameLst>
                                          <p:attrName>style.visibility</p:attrName>
                                        </p:attrNameLst>
                                      </p:cBhvr>
                                      <p:to>
                                        <p:strVal val="visible"/>
                                      </p:to>
                                    </p:set>
                                    <p:anim calcmode="lin" valueType="num">
                                      <p:cBhvr>
                                        <p:cTn id="7" dur="2000" fill="hold"/>
                                        <p:tgtEl>
                                          <p:spTgt spid="51203"/>
                                        </p:tgtEl>
                                        <p:attrNameLst>
                                          <p:attrName>ppt_w</p:attrName>
                                        </p:attrNameLst>
                                      </p:cBhvr>
                                      <p:tavLst>
                                        <p:tav tm="0">
                                          <p:val>
                                            <p:fltVal val="0"/>
                                          </p:val>
                                        </p:tav>
                                        <p:tav tm="100000">
                                          <p:val>
                                            <p:strVal val="#ppt_w"/>
                                          </p:val>
                                        </p:tav>
                                      </p:tavLst>
                                    </p:anim>
                                    <p:anim calcmode="lin" valueType="num">
                                      <p:cBhvr>
                                        <p:cTn id="8" dur="2000" fill="hold"/>
                                        <p:tgtEl>
                                          <p:spTgt spid="51203"/>
                                        </p:tgtEl>
                                        <p:attrNameLst>
                                          <p:attrName>ppt_h</p:attrName>
                                        </p:attrNameLst>
                                      </p:cBhvr>
                                      <p:tavLst>
                                        <p:tav tm="0">
                                          <p:val>
                                            <p:fltVal val="0"/>
                                          </p:val>
                                        </p:tav>
                                        <p:tav tm="100000">
                                          <p:val>
                                            <p:strVal val="#ppt_h"/>
                                          </p:val>
                                        </p:tav>
                                      </p:tavLst>
                                    </p:anim>
                                    <p:anim calcmode="lin" valueType="num">
                                      <p:cBhvr>
                                        <p:cTn id="9" dur="2000" fill="hold"/>
                                        <p:tgtEl>
                                          <p:spTgt spid="51203"/>
                                        </p:tgtEl>
                                        <p:attrNameLst>
                                          <p:attrName>style.rotation</p:attrName>
                                        </p:attrNameLst>
                                      </p:cBhvr>
                                      <p:tavLst>
                                        <p:tav tm="0">
                                          <p:val>
                                            <p:fltVal val="90"/>
                                          </p:val>
                                        </p:tav>
                                        <p:tav tm="100000">
                                          <p:val>
                                            <p:fltVal val="0"/>
                                          </p:val>
                                        </p:tav>
                                      </p:tavLst>
                                    </p:anim>
                                    <p:animEffect transition="in" filter="fade">
                                      <p:cBhvr>
                                        <p:cTn id="10" dur="2000"/>
                                        <p:tgtEl>
                                          <p:spTgt spid="51203"/>
                                        </p:tgtEl>
                                      </p:cBhvr>
                                    </p:animEffect>
                                  </p:childTnLst>
                                </p:cTn>
                              </p:par>
                            </p:childTnLst>
                          </p:cTn>
                        </p:par>
                        <p:par>
                          <p:cTn id="11" fill="hold" nodeType="afterGroup">
                            <p:stCondLst>
                              <p:cond delay="38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1205"/>
                                        </p:tgtEl>
                                        <p:attrNameLst>
                                          <p:attrName>style.visibility</p:attrName>
                                        </p:attrNameLst>
                                      </p:cBhvr>
                                      <p:to>
                                        <p:strVal val="visible"/>
                                      </p:to>
                                    </p:set>
                                    <p:anim calcmode="lin" valueType="num">
                                      <p:cBhvr>
                                        <p:cTn id="14" dur="3000" fill="hold"/>
                                        <p:tgtEl>
                                          <p:spTgt spid="51205"/>
                                        </p:tgtEl>
                                        <p:attrNameLst>
                                          <p:attrName>ppt_x</p:attrName>
                                        </p:attrNameLst>
                                      </p:cBhvr>
                                      <p:tavLst>
                                        <p:tav tm="0">
                                          <p:val>
                                            <p:strVal val="#ppt_x"/>
                                          </p:val>
                                        </p:tav>
                                        <p:tav tm="50000">
                                          <p:val>
                                            <p:strVal val="#ppt_x+.1"/>
                                          </p:val>
                                        </p:tav>
                                        <p:tav tm="100000">
                                          <p:val>
                                            <p:strVal val="#ppt_x"/>
                                          </p:val>
                                        </p:tav>
                                      </p:tavLst>
                                    </p:anim>
                                    <p:anim calcmode="lin" valueType="num">
                                      <p:cBhvr>
                                        <p:cTn id="15" dur="3000" fill="hold"/>
                                        <p:tgtEl>
                                          <p:spTgt spid="51205"/>
                                        </p:tgtEl>
                                        <p:attrNameLst>
                                          <p:attrName>ppt_y</p:attrName>
                                        </p:attrNameLst>
                                      </p:cBhvr>
                                      <p:tavLst>
                                        <p:tav tm="0">
                                          <p:val>
                                            <p:strVal val="#ppt_y"/>
                                          </p:val>
                                        </p:tav>
                                        <p:tav tm="100000">
                                          <p:val>
                                            <p:strVal val="#ppt_y"/>
                                          </p:val>
                                        </p:tav>
                                      </p:tavLst>
                                    </p:anim>
                                    <p:anim calcmode="lin" valueType="num">
                                      <p:cBhvr>
                                        <p:cTn id="16" dur="3000" fill="hold"/>
                                        <p:tgtEl>
                                          <p:spTgt spid="51205"/>
                                        </p:tgtEl>
                                        <p:attrNameLst>
                                          <p:attrName>ppt_h</p:attrName>
                                        </p:attrNameLst>
                                      </p:cBhvr>
                                      <p:tavLst>
                                        <p:tav tm="0">
                                          <p:val>
                                            <p:strVal val="#ppt_h/10"/>
                                          </p:val>
                                        </p:tav>
                                        <p:tav tm="50000">
                                          <p:val>
                                            <p:strVal val="#ppt_h+.01"/>
                                          </p:val>
                                        </p:tav>
                                        <p:tav tm="100000">
                                          <p:val>
                                            <p:strVal val="#ppt_h"/>
                                          </p:val>
                                        </p:tav>
                                      </p:tavLst>
                                    </p:anim>
                                    <p:anim calcmode="lin" valueType="num">
                                      <p:cBhvr>
                                        <p:cTn id="17" dur="3000" fill="hold"/>
                                        <p:tgtEl>
                                          <p:spTgt spid="5120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3000" tmFilter="0,0; .5, 1; 1, 1"/>
                                        <p:tgtEl>
                                          <p:spTgt spid="51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3164</TotalTime>
  <Words>4576</Words>
  <Application>Microsoft Office PowerPoint</Application>
  <PresentationFormat>عرض على الشاشة (3:4)‏</PresentationFormat>
  <Paragraphs>260</Paragraphs>
  <Slides>82</Slides>
  <Notes>1</Notes>
  <HiddenSlides>0</HiddenSlides>
  <MMClips>0</MMClips>
  <ScaleCrop>false</ScaleCrop>
  <HeadingPairs>
    <vt:vector size="4" baseType="variant">
      <vt:variant>
        <vt:lpstr>نسق</vt:lpstr>
      </vt:variant>
      <vt:variant>
        <vt:i4>1</vt:i4>
      </vt:variant>
      <vt:variant>
        <vt:lpstr>عناوين الشرائح</vt:lpstr>
      </vt:variant>
      <vt:variant>
        <vt:i4>82</vt:i4>
      </vt:variant>
    </vt:vector>
  </HeadingPairs>
  <TitlesOfParts>
    <vt:vector size="83" baseType="lpstr">
      <vt:lpstr>Office Theme</vt:lpstr>
      <vt:lpstr>عرض تقديمي في PowerPoint</vt:lpstr>
      <vt:lpstr>المحاضرة السادسة من مقرر التنشئة الاجتماعية بعنوان</vt:lpstr>
      <vt:lpstr>عناصر المحاضرة</vt:lpstr>
      <vt:lpstr>أهداف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متى تبدأ حاجة الإنجاز للظهور عند الطفل ؟</vt:lpstr>
      <vt:lpstr>تابع ظهور حاجة الإنجاز عند الطفل</vt:lpstr>
      <vt:lpstr>كيف تشبع هذه الحاجة؟</vt:lpstr>
      <vt:lpstr>كيف يكتشف المربون هذه الحاجة؟</vt:lpstr>
      <vt:lpstr>كيف يكتشف المربون هذه الحاجة؟</vt:lpstr>
      <vt:lpstr>تابع اكتشاف المربون لحاجة الإنجاز عند الطفل</vt:lpstr>
      <vt:lpstr>تابع اكتشاف المربون لحاجة الإنجاز عند الطفل</vt:lpstr>
      <vt:lpstr>تابع اكتشاف المربون لحاجة الإنجاز عند الطفل</vt:lpstr>
      <vt:lpstr>تابع اكتشاف المربون لحاجة الإنجاز عند الطفل</vt:lpstr>
      <vt:lpstr>تابع اكتشاف المربون لحاجة الإنجاز عند الطفل</vt:lpstr>
      <vt:lpstr>ما يجب أن يفعله المربون للوفاء بالحاجة للإنجاز</vt:lpstr>
      <vt:lpstr>ما يجب أن يفعله المربون للوفاء بالحاجة للإنجاز</vt:lpstr>
      <vt:lpstr>ما يجب أن يفعله المربون للوفاء بالحاجة للإنجاز</vt:lpstr>
      <vt:lpstr>ما يجب أن يفعله المربون للوفاء بالحاجة للإنجاز</vt:lpstr>
      <vt:lpstr>ما يجب أن يفعله المربون للوفاء بالحاجة للإنجاز</vt:lpstr>
      <vt:lpstr>ما يجب أن يفعله المربون للوفاء بالحاجة للإنجاز</vt:lpstr>
      <vt:lpstr>ما يجب أن يفعله المربيون للوفاء بالحاجة للإنجاز</vt:lpstr>
      <vt:lpstr>ما يجب أن يفعله المربيون للوفاء بالحاجة للإنجاز</vt:lpstr>
      <vt:lpstr>ما يجب أن يفعله المربيون للوفاء بالحاجة للإنجاز</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الحاجة للمشاركة و احترام الذات</vt:lpstr>
      <vt:lpstr>مالمقصود بالحاجة لاحترام الذات؟ </vt:lpstr>
      <vt:lpstr>مالمقصود بالحاجة لاحترام الذات؟ </vt:lpstr>
      <vt:lpstr>عرض تقديمي في PowerPoint</vt:lpstr>
      <vt:lpstr>عرض تقديمي في PowerPoint</vt:lpstr>
      <vt:lpstr>عرض تقديمي في PowerPoint</vt:lpstr>
      <vt:lpstr>عرض تقديمي في PowerPoint</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اكتشاف نقص الحاجة لإحترام الذات؟</vt:lpstr>
      <vt:lpstr>كيف يتم الوفاء بالحاجة إلى إحترام الذات؟</vt:lpstr>
      <vt:lpstr>كيف يتم الوفاء بالحاجة إلى إحترام الذات؟</vt:lpstr>
      <vt:lpstr>كيف يتم الوفاء بالحاجة إلى إحترام الذات؟</vt:lpstr>
      <vt:lpstr>كيف يتم الوفاء بالحاجة إلى إحترام الذات؟</vt:lpstr>
      <vt:lpstr>ماذا يجب أن يفعله المربيون للوفاء بالحاجة لإحترام الذات؟</vt:lpstr>
      <vt:lpstr>ماذا يجب أن يفعله المربيون للوفاء بالحاجة لإحترام الذات؟</vt:lpstr>
      <vt:lpstr>ماذا يجب أن يفعله المربيون للوفاء بالحاجة لإحترام الذات؟</vt:lpstr>
      <vt:lpstr>ماذا يجب أن يفعله المربيون للوفاء بالحاجة لإحترام الذات؟</vt:lpstr>
      <vt:lpstr>ماذا يجب أن يفعله المربيون للوفاء بالحاجة لإحترام الذات؟</vt:lpstr>
      <vt:lpstr>ماهي الأشياء التي يجب أن يتجنبها المربيون للوفاء بالحاجة لإحترام الذات؟</vt:lpstr>
      <vt:lpstr>ماهي الأشياء التي يجب أن يتجنبها المربيون للوفاء بالحاجة لإحترام الذات؟</vt:lpstr>
      <vt:lpstr>ماهي الأشياء التي يجب أن يتجنبها المربيون للوفاء بالحاجة لإحترام الذات؟</vt:lpstr>
      <vt:lpstr>ماهي الأشياء التي يجب أن يتجنبها المربيون للوفاء بالحاجة لإحترام الذات؟</vt:lpstr>
      <vt:lpstr>ماهي الأشياء التي يجب أن يتجنبها المربيون للوفاء بالحاجة لإحترام الذات؟</vt:lpstr>
      <vt:lpstr>ماهي الأشياء التي يجب أن يتجنبها المربيون للوفاء بالحاجة لإحترام الذات؟</vt:lpstr>
      <vt:lpstr>كيف يتم إشباع حاجة الطفل لإحترام الذات و تثقيفه؟</vt:lpstr>
      <vt:lpstr>كيف يتم إشباع حاجة الطفل لإحترام الذات و تثقيفه؟</vt:lpstr>
      <vt:lpstr>كيف يتم إشباع حاجة الطفل لإحترام الذات و تثقيفه؟</vt:lpstr>
      <vt:lpstr>عرض تقديمي في PowerPoint</vt:lpstr>
      <vt:lpstr>عرض تقديمي في PowerPoint</vt:lpstr>
      <vt:lpstr>عرض تقديمي في PowerPoint</vt:lpstr>
      <vt:lpstr>عرض تقديمي في PowerPoint</vt:lpstr>
      <vt:lpstr>عرض تقديمي في PowerPoint</vt:lpstr>
      <vt:lpstr>تابع إجابة السؤال الأول </vt:lpstr>
      <vt:lpstr>عرض تقديمي في PowerPoint</vt:lpstr>
      <vt:lpstr>عرض تقديمي في PowerPoint</vt:lpstr>
      <vt:lpstr>إجابة السؤال الثاني </vt:lpstr>
      <vt:lpstr>تابع إجابة السؤال الثاني </vt:lpstr>
      <vt:lpstr>تابع إجابة السؤال الثاني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266</cp:revision>
  <dcterms:created xsi:type="dcterms:W3CDTF">2012-01-21T17:30:48Z</dcterms:created>
  <dcterms:modified xsi:type="dcterms:W3CDTF">2014-03-15T08:24:31Z</dcterms:modified>
</cp:coreProperties>
</file>