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00"/>
  </p:notesMasterIdLst>
  <p:handoutMasterIdLst>
    <p:handoutMasterId r:id="rId101"/>
  </p:handoutMasterIdLst>
  <p:sldIdLst>
    <p:sldId id="335" r:id="rId2"/>
    <p:sldId id="256" r:id="rId3"/>
    <p:sldId id="382" r:id="rId4"/>
    <p:sldId id="383" r:id="rId5"/>
    <p:sldId id="337" r:id="rId6"/>
    <p:sldId id="381" r:id="rId7"/>
    <p:sldId id="336" r:id="rId8"/>
    <p:sldId id="258" r:id="rId9"/>
    <p:sldId id="296" r:id="rId10"/>
    <p:sldId id="259" r:id="rId11"/>
    <p:sldId id="338" r:id="rId12"/>
    <p:sldId id="260" r:id="rId13"/>
    <p:sldId id="339" r:id="rId14"/>
    <p:sldId id="294" r:id="rId15"/>
    <p:sldId id="340" r:id="rId16"/>
    <p:sldId id="297" r:id="rId17"/>
    <p:sldId id="261" r:id="rId18"/>
    <p:sldId id="341" r:id="rId19"/>
    <p:sldId id="262" r:id="rId20"/>
    <p:sldId id="263" r:id="rId21"/>
    <p:sldId id="342" r:id="rId22"/>
    <p:sldId id="264" r:id="rId23"/>
    <p:sldId id="343" r:id="rId24"/>
    <p:sldId id="265" r:id="rId25"/>
    <p:sldId id="344" r:id="rId26"/>
    <p:sldId id="266" r:id="rId27"/>
    <p:sldId id="345" r:id="rId28"/>
    <p:sldId id="298" r:id="rId29"/>
    <p:sldId id="267" r:id="rId30"/>
    <p:sldId id="346" r:id="rId31"/>
    <p:sldId id="268" r:id="rId32"/>
    <p:sldId id="271" r:id="rId33"/>
    <p:sldId id="272" r:id="rId34"/>
    <p:sldId id="273" r:id="rId35"/>
    <p:sldId id="274" r:id="rId36"/>
    <p:sldId id="347" r:id="rId37"/>
    <p:sldId id="275" r:id="rId38"/>
    <p:sldId id="276" r:id="rId39"/>
    <p:sldId id="278" r:id="rId40"/>
    <p:sldId id="348" r:id="rId41"/>
    <p:sldId id="279" r:id="rId42"/>
    <p:sldId id="349" r:id="rId43"/>
    <p:sldId id="280" r:id="rId44"/>
    <p:sldId id="350" r:id="rId45"/>
    <p:sldId id="351" r:id="rId46"/>
    <p:sldId id="281" r:id="rId47"/>
    <p:sldId id="352" r:id="rId48"/>
    <p:sldId id="282" r:id="rId49"/>
    <p:sldId id="353" r:id="rId50"/>
    <p:sldId id="283" r:id="rId51"/>
    <p:sldId id="284" r:id="rId52"/>
    <p:sldId id="285" r:id="rId53"/>
    <p:sldId id="302" r:id="rId54"/>
    <p:sldId id="367" r:id="rId55"/>
    <p:sldId id="306" r:id="rId56"/>
    <p:sldId id="307" r:id="rId57"/>
    <p:sldId id="368" r:id="rId58"/>
    <p:sldId id="308" r:id="rId59"/>
    <p:sldId id="309" r:id="rId60"/>
    <p:sldId id="369" r:id="rId61"/>
    <p:sldId id="310" r:id="rId62"/>
    <p:sldId id="311" r:id="rId63"/>
    <p:sldId id="312" r:id="rId64"/>
    <p:sldId id="370" r:id="rId65"/>
    <p:sldId id="313" r:id="rId66"/>
    <p:sldId id="371" r:id="rId67"/>
    <p:sldId id="314" r:id="rId68"/>
    <p:sldId id="315" r:id="rId69"/>
    <p:sldId id="316" r:id="rId70"/>
    <p:sldId id="372" r:id="rId71"/>
    <p:sldId id="317" r:id="rId72"/>
    <p:sldId id="380" r:id="rId73"/>
    <p:sldId id="318" r:id="rId74"/>
    <p:sldId id="373" r:id="rId75"/>
    <p:sldId id="319" r:id="rId76"/>
    <p:sldId id="320" r:id="rId77"/>
    <p:sldId id="321" r:id="rId78"/>
    <p:sldId id="374" r:id="rId79"/>
    <p:sldId id="375" r:id="rId80"/>
    <p:sldId id="323" r:id="rId81"/>
    <p:sldId id="324" r:id="rId82"/>
    <p:sldId id="325" r:id="rId83"/>
    <p:sldId id="326" r:id="rId84"/>
    <p:sldId id="327" r:id="rId85"/>
    <p:sldId id="376" r:id="rId86"/>
    <p:sldId id="328" r:id="rId87"/>
    <p:sldId id="329" r:id="rId88"/>
    <p:sldId id="377" r:id="rId89"/>
    <p:sldId id="330" r:id="rId90"/>
    <p:sldId id="378" r:id="rId91"/>
    <p:sldId id="331" r:id="rId92"/>
    <p:sldId id="379" r:id="rId93"/>
    <p:sldId id="332" r:id="rId94"/>
    <p:sldId id="333" r:id="rId95"/>
    <p:sldId id="384" r:id="rId96"/>
    <p:sldId id="386" r:id="rId97"/>
    <p:sldId id="385" r:id="rId98"/>
    <p:sldId id="334" r:id="rId99"/>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74" d="100"/>
          <a:sy n="74" d="100"/>
        </p:scale>
        <p:origin x="-126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notesMaster" Target="notesMasters/notesMaster1.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52016" y="0"/>
            <a:ext cx="2945659" cy="496411"/>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74" y="0"/>
            <a:ext cx="2945659" cy="496411"/>
          </a:xfrm>
          <a:prstGeom prst="rect">
            <a:avLst/>
          </a:prstGeom>
        </p:spPr>
        <p:txBody>
          <a:bodyPr vert="horz" lIns="91440" tIns="45720" rIns="91440" bIns="45720" rtlCol="1"/>
          <a:lstStyle>
            <a:lvl1pPr algn="l">
              <a:defRPr sz="1200"/>
            </a:lvl1pPr>
          </a:lstStyle>
          <a:p>
            <a:fld id="{B88D15C9-015A-4AB8-AD91-38482E9F84CB}" type="datetimeFigureOut">
              <a:rPr lang="ar-SA" smtClean="0"/>
              <a:pPr/>
              <a:t>28/05/35</a:t>
            </a:fld>
            <a:endParaRPr lang="ar-SA"/>
          </a:p>
        </p:txBody>
      </p:sp>
      <p:sp>
        <p:nvSpPr>
          <p:cNvPr id="4" name="عنصر نائب للتذييل 3"/>
          <p:cNvSpPr>
            <a:spLocks noGrp="1"/>
          </p:cNvSpPr>
          <p:nvPr>
            <p:ph type="ftr" sz="quarter" idx="2"/>
          </p:nvPr>
        </p:nvSpPr>
        <p:spPr>
          <a:xfrm>
            <a:off x="3852016" y="9430091"/>
            <a:ext cx="2945659" cy="496411"/>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74" y="9430091"/>
            <a:ext cx="2945659" cy="496411"/>
          </a:xfrm>
          <a:prstGeom prst="rect">
            <a:avLst/>
          </a:prstGeom>
        </p:spPr>
        <p:txBody>
          <a:bodyPr vert="horz" lIns="91440" tIns="45720" rIns="91440" bIns="45720" rtlCol="1" anchor="b"/>
          <a:lstStyle>
            <a:lvl1pPr algn="l">
              <a:defRPr sz="1200"/>
            </a:lvl1pPr>
          </a:lstStyle>
          <a:p>
            <a:fld id="{EE864606-1B31-400B-9A5C-E34967E3B0AF}" type="slidenum">
              <a:rPr lang="ar-SA" smtClean="0"/>
              <a:pPr/>
              <a:t>‹#›</a:t>
            </a:fld>
            <a:endParaRPr lang="ar-SA"/>
          </a:p>
        </p:txBody>
      </p:sp>
    </p:spTree>
    <p:extLst>
      <p:ext uri="{BB962C8B-B14F-4D97-AF65-F5344CB8AC3E}">
        <p14:creationId xmlns:p14="http://schemas.microsoft.com/office/powerpoint/2010/main" val="33027612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52016" y="0"/>
            <a:ext cx="2945659" cy="496411"/>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74" y="0"/>
            <a:ext cx="2945659" cy="496411"/>
          </a:xfrm>
          <a:prstGeom prst="rect">
            <a:avLst/>
          </a:prstGeom>
        </p:spPr>
        <p:txBody>
          <a:bodyPr vert="horz" lIns="91440" tIns="45720" rIns="91440" bIns="45720" rtlCol="1"/>
          <a:lstStyle>
            <a:lvl1pPr algn="l">
              <a:defRPr sz="1200"/>
            </a:lvl1pPr>
          </a:lstStyle>
          <a:p>
            <a:fld id="{4EC2B67D-A61A-4B73-896E-9276FFB1C483}" type="datetimeFigureOut">
              <a:rPr lang="ar-SA" smtClean="0"/>
              <a:pPr/>
              <a:t>28/05/35</a:t>
            </a:fld>
            <a:endParaRPr lang="ar-SA"/>
          </a:p>
        </p:txBody>
      </p:sp>
      <p:sp>
        <p:nvSpPr>
          <p:cNvPr id="4" name="عنصر نائب لصورة الشريحة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79768" y="4715907"/>
            <a:ext cx="5438140" cy="4467701"/>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52016" y="9430091"/>
            <a:ext cx="2945659" cy="496411"/>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74" y="9430091"/>
            <a:ext cx="2945659" cy="496411"/>
          </a:xfrm>
          <a:prstGeom prst="rect">
            <a:avLst/>
          </a:prstGeom>
        </p:spPr>
        <p:txBody>
          <a:bodyPr vert="horz" lIns="91440" tIns="45720" rIns="91440" bIns="45720" rtlCol="1" anchor="b"/>
          <a:lstStyle>
            <a:lvl1pPr algn="l">
              <a:defRPr sz="1200"/>
            </a:lvl1pPr>
          </a:lstStyle>
          <a:p>
            <a:fld id="{F0B76250-B703-450B-B51E-6C41BA8B47F8}" type="slidenum">
              <a:rPr lang="ar-SA" smtClean="0"/>
              <a:pPr/>
              <a:t>‹#›</a:t>
            </a:fld>
            <a:endParaRPr lang="ar-SA"/>
          </a:p>
        </p:txBody>
      </p:sp>
    </p:spTree>
    <p:extLst>
      <p:ext uri="{BB962C8B-B14F-4D97-AF65-F5344CB8AC3E}">
        <p14:creationId xmlns:p14="http://schemas.microsoft.com/office/powerpoint/2010/main" val="49894191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F0B76250-B703-450B-B51E-6C41BA8B47F8}" type="slidenum">
              <a:rPr lang="ar-SA" smtClean="0"/>
              <a:pPr/>
              <a:t>1</a:t>
            </a:fld>
            <a:endParaRPr lang="ar-SA"/>
          </a:p>
        </p:txBody>
      </p:sp>
    </p:spTree>
    <p:extLst>
      <p:ext uri="{BB962C8B-B14F-4D97-AF65-F5344CB8AC3E}">
        <p14:creationId xmlns:p14="http://schemas.microsoft.com/office/powerpoint/2010/main" val="3293475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F0B76250-B703-450B-B51E-6C41BA8B47F8}" type="slidenum">
              <a:rPr lang="ar-SA" smtClean="0"/>
              <a:pPr/>
              <a:t>2</a:t>
            </a:fld>
            <a:endParaRPr lang="ar-SA"/>
          </a:p>
        </p:txBody>
      </p:sp>
    </p:spTree>
    <p:extLst>
      <p:ext uri="{BB962C8B-B14F-4D97-AF65-F5344CB8AC3E}">
        <p14:creationId xmlns:p14="http://schemas.microsoft.com/office/powerpoint/2010/main" val="3543456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F0B76250-B703-450B-B51E-6C41BA8B47F8}" type="slidenum">
              <a:rPr lang="ar-SA" smtClean="0"/>
              <a:pPr/>
              <a:t>26</a:t>
            </a:fld>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F0B76250-B703-450B-B51E-6C41BA8B47F8}" type="slidenum">
              <a:rPr lang="ar-SA" smtClean="0"/>
              <a:pPr/>
              <a:t>27</a:t>
            </a:fld>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F0B76250-B703-450B-B51E-6C41BA8B47F8}" type="slidenum">
              <a:rPr lang="ar-SA" smtClean="0"/>
              <a:pPr/>
              <a:t>28</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18C6BD5A-DC52-4EC0-B6A0-F8DE0029FE57}" type="datetimeFigureOut">
              <a:rPr lang="en-US" smtClean="0"/>
              <a:pPr/>
              <a:t>3/29/2014</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375B1F71-5A70-4D01-B81A-861C196AED2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8C6BD5A-DC52-4EC0-B6A0-F8DE0029FE57}" type="datetimeFigureOut">
              <a:rPr lang="en-US" smtClean="0"/>
              <a:pPr/>
              <a:t>3/29/2014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375B1F71-5A70-4D01-B81A-861C196AED20}"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8C6BD5A-DC52-4EC0-B6A0-F8DE0029FE57}" type="datetimeFigureOut">
              <a:rPr lang="en-US" smtClean="0"/>
              <a:pPr/>
              <a:t>3/29/2014</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375B1F71-5A70-4D01-B81A-861C196AED20}"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18C6BD5A-DC52-4EC0-B6A0-F8DE0029FE57}" type="datetimeFigureOut">
              <a:rPr lang="en-US" smtClean="0"/>
              <a:pPr/>
              <a:t>3/29/2014</a:t>
            </a:fld>
            <a:endParaRPr lang="en-US"/>
          </a:p>
        </p:txBody>
      </p:sp>
      <p:sp>
        <p:nvSpPr>
          <p:cNvPr id="10" name="Slide Number Placeholder 9"/>
          <p:cNvSpPr>
            <a:spLocks noGrp="1"/>
          </p:cNvSpPr>
          <p:nvPr>
            <p:ph type="sldNum" sz="quarter" idx="16"/>
          </p:nvPr>
        </p:nvSpPr>
        <p:spPr/>
        <p:txBody>
          <a:bodyPr rtlCol="0"/>
          <a:lstStyle/>
          <a:p>
            <a:fld id="{375B1F71-5A70-4D01-B81A-861C196AED20}"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18C6BD5A-DC52-4EC0-B6A0-F8DE0029FE57}" type="datetimeFigureOut">
              <a:rPr lang="en-US" smtClean="0"/>
              <a:pPr/>
              <a:t>3/29/2014</a:t>
            </a:fld>
            <a:endParaRPr lang="en-US"/>
          </a:p>
        </p:txBody>
      </p:sp>
      <p:sp>
        <p:nvSpPr>
          <p:cNvPr id="12" name="Slide Number Placeholder 11"/>
          <p:cNvSpPr>
            <a:spLocks noGrp="1"/>
          </p:cNvSpPr>
          <p:nvPr>
            <p:ph type="sldNum" sz="quarter" idx="16"/>
          </p:nvPr>
        </p:nvSpPr>
        <p:spPr/>
        <p:txBody>
          <a:bodyPr rtlCol="0"/>
          <a:lstStyle/>
          <a:p>
            <a:fld id="{375B1F71-5A70-4D01-B81A-861C196AED20}"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8C6BD5A-DC52-4EC0-B6A0-F8DE0029FE57}" type="datetimeFigureOut">
              <a:rPr lang="en-US" smtClean="0"/>
              <a:pPr/>
              <a:t>3/29/2014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375B1F71-5A70-4D01-B81A-861C196AED20}"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C6BD5A-DC52-4EC0-B6A0-F8DE0029FE57}" type="datetimeFigureOut">
              <a:rPr lang="en-US" smtClean="0"/>
              <a:pPr/>
              <a:t>3/29/2014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375B1F71-5A70-4D01-B81A-861C196AED20}"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8C6BD5A-DC52-4EC0-B6A0-F8DE0029FE57}" type="datetimeFigureOut">
              <a:rPr lang="en-US" smtClean="0"/>
              <a:pPr/>
              <a:t>3/29/2014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375B1F71-5A70-4D01-B81A-861C196AED20}"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18C6BD5A-DC52-4EC0-B6A0-F8DE0029FE57}" type="datetimeFigureOut">
              <a:rPr lang="en-US" smtClean="0"/>
              <a:pPr/>
              <a:t>3/29/2014</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375B1F71-5A70-4D01-B81A-861C196AED20}"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8C6BD5A-DC52-4EC0-B6A0-F8DE0029FE57}" type="datetimeFigureOut">
              <a:rPr lang="en-US" smtClean="0"/>
              <a:pPr/>
              <a:t>3/29/2014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5B1F71-5A70-4D01-B81A-861C196AED20}"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18C6BD5A-DC52-4EC0-B6A0-F8DE0029FE57}" type="datetimeFigureOut">
              <a:rPr lang="en-US" smtClean="0"/>
              <a:pPr/>
              <a:t>3/29/2014</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375B1F71-5A70-4D01-B81A-861C196AED2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4000" b="-4000"/>
          </a:stretch>
        </a:blip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18C6BD5A-DC52-4EC0-B6A0-F8DE0029FE57}" type="datetimeFigureOut">
              <a:rPr lang="en-US" smtClean="0"/>
              <a:pPr/>
              <a:t>3/29/2014</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375B1F71-5A70-4D01-B81A-861C196AED2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5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5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5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6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6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1.jpeg"/><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16.jpeg"/></Relationships>
</file>

<file path=ppt/slides/_rels/slide6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6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6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6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1.jpeg"/><Relationship Id="rId1" Type="http://schemas.openxmlformats.org/officeDocument/2006/relationships/slideLayout" Target="../slideLayouts/slideLayout1.xml"/><Relationship Id="rId5" Type="http://schemas.openxmlformats.org/officeDocument/2006/relationships/image" Target="../media/image20.jpeg"/><Relationship Id="rId4" Type="http://schemas.openxmlformats.org/officeDocument/2006/relationships/image" Target="../media/image19.jpeg"/></Relationships>
</file>

<file path=ppt/slides/_rels/slide6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1.jpeg"/><Relationship Id="rId1" Type="http://schemas.openxmlformats.org/officeDocument/2006/relationships/slideLayout" Target="../slideLayouts/slideLayout1.xml"/><Relationship Id="rId5" Type="http://schemas.openxmlformats.org/officeDocument/2006/relationships/image" Target="../media/image20.jpeg"/><Relationship Id="rId4" Type="http://schemas.openxmlformats.org/officeDocument/2006/relationships/image" Target="../media/image19.jpeg"/></Relationships>
</file>

<file path=ppt/slides/_rels/slide6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1.jpeg"/><Relationship Id="rId1" Type="http://schemas.openxmlformats.org/officeDocument/2006/relationships/slideLayout" Target="../slideLayouts/slideLayout1.xml"/><Relationship Id="rId5" Type="http://schemas.openxmlformats.org/officeDocument/2006/relationships/image" Target="../media/image22.jpeg"/><Relationship Id="rId4" Type="http://schemas.openxmlformats.org/officeDocument/2006/relationships/image" Target="../media/image21.jpeg"/></Relationships>
</file>

<file path=ppt/slides/_rels/slide6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1.jpeg"/><Relationship Id="rId1" Type="http://schemas.openxmlformats.org/officeDocument/2006/relationships/slideLayout" Target="../slideLayouts/slideLayout1.xml"/><Relationship Id="rId5" Type="http://schemas.openxmlformats.org/officeDocument/2006/relationships/image" Target="../media/image24.jpeg"/><Relationship Id="rId4" Type="http://schemas.openxmlformats.org/officeDocument/2006/relationships/image" Target="../media/image23.jpeg"/></Relationships>
</file>

<file path=ppt/slides/_rels/slide6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1.jpeg"/><Relationship Id="rId1" Type="http://schemas.openxmlformats.org/officeDocument/2006/relationships/slideLayout" Target="../slideLayouts/slideLayout1.xml"/><Relationship Id="rId5" Type="http://schemas.openxmlformats.org/officeDocument/2006/relationships/image" Target="../media/image24.jpeg"/><Relationship Id="rId4" Type="http://schemas.openxmlformats.org/officeDocument/2006/relationships/image" Target="../media/image23.jpeg"/></Relationships>
</file>

<file path=ppt/slides/_rels/slide7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1.jpeg"/><Relationship Id="rId1" Type="http://schemas.openxmlformats.org/officeDocument/2006/relationships/slideLayout" Target="../slideLayouts/slideLayout1.xml"/><Relationship Id="rId5" Type="http://schemas.openxmlformats.org/officeDocument/2006/relationships/image" Target="../media/image24.jpeg"/><Relationship Id="rId4" Type="http://schemas.openxmlformats.org/officeDocument/2006/relationships/image" Target="../media/image23.jpeg"/></Relationships>
</file>

<file path=ppt/slides/_rels/slide7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jpeg"/><Relationship Id="rId1" Type="http://schemas.openxmlformats.org/officeDocument/2006/relationships/slideLayout" Target="../slideLayouts/slideLayout1.xml"/><Relationship Id="rId5" Type="http://schemas.openxmlformats.org/officeDocument/2006/relationships/image" Target="../media/image26.jpeg"/><Relationship Id="rId4" Type="http://schemas.openxmlformats.org/officeDocument/2006/relationships/image" Target="../media/image25.jpeg"/></Relationships>
</file>

<file path=ppt/slides/_rels/slide7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jpeg"/><Relationship Id="rId1" Type="http://schemas.openxmlformats.org/officeDocument/2006/relationships/slideLayout" Target="../slideLayouts/slideLayout1.xml"/><Relationship Id="rId5" Type="http://schemas.openxmlformats.org/officeDocument/2006/relationships/image" Target="../media/image26.jpeg"/><Relationship Id="rId4" Type="http://schemas.openxmlformats.org/officeDocument/2006/relationships/image" Target="../media/image25.jpeg"/></Relationships>
</file>

<file path=ppt/slides/_rels/slide7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jpeg"/><Relationship Id="rId1" Type="http://schemas.openxmlformats.org/officeDocument/2006/relationships/slideLayout" Target="../slideLayouts/slideLayout1.xml"/><Relationship Id="rId5" Type="http://schemas.openxmlformats.org/officeDocument/2006/relationships/image" Target="../media/image26.jpeg"/><Relationship Id="rId4" Type="http://schemas.openxmlformats.org/officeDocument/2006/relationships/image" Target="../media/image25.jpeg"/></Relationships>
</file>

<file path=ppt/slides/_rels/slide7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24.jpeg"/></Relationships>
</file>

<file path=ppt/slides/_rels/slide8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8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8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295400" y="1600200"/>
            <a:ext cx="6477000" cy="4495800"/>
          </a:xfrm>
          <a:blipFill>
            <a:blip r:embed="rId3"/>
            <a:stretch>
              <a:fillRect/>
            </a:stretch>
          </a:blipFill>
        </p:spPr>
        <p:txBody>
          <a:bodyPr/>
          <a:lstStyle/>
          <a:p>
            <a:endParaRPr lang="ar-SA" dirty="0"/>
          </a:p>
        </p:txBody>
      </p:sp>
    </p:spTree>
    <p:extLst>
      <p:ext uri="{BB962C8B-B14F-4D97-AF65-F5344CB8AC3E}">
        <p14:creationId xmlns:p14="http://schemas.microsoft.com/office/powerpoint/2010/main" val="91228640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762000" y="2133600"/>
            <a:ext cx="7467600" cy="2438400"/>
          </a:xfrm>
          <a:solidFill>
            <a:schemeClr val="tx1"/>
          </a:solidFill>
        </p:spPr>
        <p:txBody>
          <a:bodyPr>
            <a:noAutofit/>
          </a:bodyPr>
          <a:lstStyle/>
          <a:p>
            <a:pPr algn="ctr" rtl="1">
              <a:lnSpc>
                <a:spcPct val="150000"/>
              </a:lnSpc>
              <a:spcBef>
                <a:spcPct val="50000"/>
              </a:spcBef>
            </a:pP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Extensions" pitchFamily="2" charset="-78"/>
              </a:rPr>
              <a:t>استكمال حاجات النمو الاجتماعي للطفل</a:t>
            </a:r>
            <a:b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Extensions" pitchFamily="2" charset="-78"/>
              </a:rPr>
            </a:b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Extensions" pitchFamily="2" charset="-78"/>
              </a:rPr>
              <a:t>الحاجة </a:t>
            </a: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Extensions" pitchFamily="2" charset="-78"/>
              </a:rPr>
              <a:t>إلى التحرر النسبي من </a:t>
            </a: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Extensions" pitchFamily="2" charset="-78"/>
              </a:rPr>
              <a:t>الذنب </a:t>
            </a: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Extensions" pitchFamily="2" charset="-78"/>
              </a:rPr>
              <a:t/>
            </a:r>
            <a:b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Extensions" pitchFamily="2" charset="-78"/>
              </a:rPr>
            </a:b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Extensions" pitchFamily="2" charset="-78"/>
              </a:rPr>
              <a:t>الحاجة إلى التحرر النسبي من </a:t>
            </a: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Extensions" pitchFamily="2" charset="-78"/>
              </a:rPr>
              <a:t>الخوف </a:t>
            </a:r>
            <a:endParaRPr lang="en-US"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Extensions" pitchFamily="2" charset="-78"/>
            </a:endParaRPr>
          </a:p>
        </p:txBody>
      </p:sp>
      <p:sp>
        <p:nvSpPr>
          <p:cNvPr id="7" name="Subtitle 6"/>
          <p:cNvSpPr>
            <a:spLocks noGrp="1"/>
          </p:cNvSpPr>
          <p:nvPr>
            <p:ph type="subTitle" idx="1"/>
          </p:nvPr>
        </p:nvSpPr>
        <p:spPr>
          <a:xfrm>
            <a:off x="1828800" y="609600"/>
            <a:ext cx="5715000" cy="1238534"/>
          </a:xfrm>
          <a:solidFill>
            <a:schemeClr val="tx1"/>
          </a:solidFill>
        </p:spPr>
        <p:txBody>
          <a:bodyPr>
            <a:noAutofit/>
          </a:bodyPr>
          <a:lstStyle/>
          <a:p>
            <a:pPr algn="ctr" rtl="1"/>
            <a:r>
              <a:rPr lang="ar-SA" sz="60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Extensions" pitchFamily="2" charset="-78"/>
              </a:rPr>
              <a:t>المحاضرة </a:t>
            </a:r>
            <a:r>
              <a:rPr lang="ar-SA" sz="6000" b="1" cap="all"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Extensions" pitchFamily="2" charset="-78"/>
              </a:rPr>
              <a:t>السابعة   </a:t>
            </a:r>
            <a:r>
              <a:rPr lang="ar-SA" sz="6000" b="1" cap="all"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Extensions" pitchFamily="2" charset="-78"/>
              </a:rPr>
              <a:t>بعنوان</a:t>
            </a:r>
            <a:endParaRPr lang="ar-SA" sz="60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Extensions" pitchFamily="2" charset="-78"/>
            </a:endParaRPr>
          </a:p>
        </p:txBody>
      </p:sp>
      <p:sp>
        <p:nvSpPr>
          <p:cNvPr id="2" name="مربع نص 1"/>
          <p:cNvSpPr txBox="1"/>
          <p:nvPr/>
        </p:nvSpPr>
        <p:spPr>
          <a:xfrm>
            <a:off x="1119685" y="4800600"/>
            <a:ext cx="3680915" cy="1323439"/>
          </a:xfrm>
          <a:prstGeom prst="rect">
            <a:avLst/>
          </a:prstGeom>
          <a:noFill/>
        </p:spPr>
        <p:txBody>
          <a:bodyPr wrap="square" rtlCol="1">
            <a:spAutoFit/>
          </a:bodyPr>
          <a:lstStyle/>
          <a:p>
            <a:pPr algn="ctr"/>
            <a:r>
              <a:rPr lang="ar-SA" sz="4000" b="1" dirty="0" smtClean="0">
                <a:solidFill>
                  <a:schemeClr val="bg1"/>
                </a:solidFill>
                <a:effectLst>
                  <a:outerShdw blurRad="38100" dist="38100" dir="2700000" algn="tl">
                    <a:srgbClr val="000000">
                      <a:alpha val="43137"/>
                    </a:srgbClr>
                  </a:outerShdw>
                </a:effectLst>
                <a:cs typeface="DecoType Naskh" pitchFamily="2" charset="-78"/>
              </a:rPr>
              <a:t>إعداد</a:t>
            </a:r>
          </a:p>
          <a:p>
            <a:r>
              <a:rPr lang="ar-SA" sz="4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د. </a:t>
            </a:r>
            <a:r>
              <a:rPr lang="ar-SA" sz="4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منى محروس </a:t>
            </a:r>
            <a:endParaRPr lang="ar-SA" sz="5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786464" y="1295400"/>
            <a:ext cx="432048" cy="5562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x-none"/>
          </a:p>
        </p:txBody>
      </p:sp>
      <p:sp>
        <p:nvSpPr>
          <p:cNvPr id="2" name="Title 1"/>
          <p:cNvSpPr>
            <a:spLocks noGrp="1"/>
          </p:cNvSpPr>
          <p:nvPr>
            <p:ph type="title"/>
          </p:nvPr>
        </p:nvSpPr>
        <p:spPr>
          <a:xfrm>
            <a:off x="457200" y="381000"/>
            <a:ext cx="7761312" cy="1066800"/>
          </a:xfrm>
        </p:spPr>
        <p:txBody>
          <a:bodyPr>
            <a:normAutofit/>
          </a:bodyPr>
          <a:lstStyle/>
          <a:p>
            <a:pPr algn="ctr" rtl="1"/>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عناصر المحاضرة</a:t>
            </a:r>
            <a:endParaRPr lang="x-none"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 name="Content Placeholder 12"/>
          <p:cNvSpPr>
            <a:spLocks noGrp="1"/>
          </p:cNvSpPr>
          <p:nvPr>
            <p:ph idx="1"/>
          </p:nvPr>
        </p:nvSpPr>
        <p:spPr>
          <a:xfrm>
            <a:off x="680256" y="1600200"/>
            <a:ext cx="7162800" cy="4724400"/>
          </a:xfrm>
        </p:spPr>
        <p:txBody>
          <a:bodyPr>
            <a:noAutofit/>
          </a:bodyPr>
          <a:lstStyle/>
          <a:p>
            <a:pPr algn="just" rtl="1">
              <a:lnSpc>
                <a:spcPct val="90000"/>
              </a:lnSpc>
              <a:spcBef>
                <a:spcPct val="50000"/>
              </a:spcBef>
              <a:buClr>
                <a:schemeClr val="bg1"/>
              </a:buClr>
              <a:buNone/>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سوف نتناول في هذه المحاضرة الحاجات الإجتماعية التالية:</a:t>
            </a:r>
          </a:p>
          <a:p>
            <a:pPr algn="just" rtl="1">
              <a:lnSpc>
                <a:spcPct val="150000"/>
              </a:lnSpc>
              <a:spcBef>
                <a:spcPct val="50000"/>
              </a:spcBef>
              <a:buFont typeface="Arial Unicode MS" pitchFamily="34" charset="-128"/>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الحاجة إلى التحرر النسبي من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الذنب.</a:t>
            </a:r>
          </a:p>
          <a:p>
            <a:pPr algn="just" rtl="1">
              <a:lnSpc>
                <a:spcPct val="150000"/>
              </a:lnSpc>
              <a:spcBef>
                <a:spcPct val="50000"/>
              </a:spcBef>
              <a:buFont typeface="Arial Unicode MS" pitchFamily="34" charset="-128"/>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الحاجة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إلى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التحرر النسبي من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الخوف.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spcBef>
                <a:spcPct val="50000"/>
              </a:spcBef>
              <a:buFont typeface="Arial Unicode MS" pitchFamily="34" charset="-128"/>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أسئلة المحاضرة.</a:t>
            </a:r>
          </a:p>
        </p:txBody>
      </p:sp>
    </p:spTree>
    <p:extLst>
      <p:ext uri="{BB962C8B-B14F-4D97-AF65-F5344CB8AC3E}">
        <p14:creationId xmlns:p14="http://schemas.microsoft.com/office/powerpoint/2010/main" val="50449119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rgbClr val="FF0000">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2" name="Title 1"/>
          <p:cNvSpPr>
            <a:spLocks noGrp="1"/>
          </p:cNvSpPr>
          <p:nvPr>
            <p:ph type="title"/>
          </p:nvPr>
        </p:nvSpPr>
        <p:spPr>
          <a:xfrm>
            <a:off x="533400" y="304800"/>
            <a:ext cx="7620000" cy="1143000"/>
          </a:xfrm>
        </p:spPr>
        <p:txBody>
          <a:bodyPr>
            <a:normAutofit/>
          </a:bodyPr>
          <a:lstStyle/>
          <a:p>
            <a:pPr algn="ctr" rtl="1"/>
            <a:r>
              <a:rPr lang="ar-SA"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أهداف المحاضرة</a:t>
            </a:r>
            <a:endParaRPr lang="x-none"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 name="Content Placeholder 12"/>
          <p:cNvSpPr>
            <a:spLocks noGrp="1"/>
          </p:cNvSpPr>
          <p:nvPr>
            <p:ph idx="1"/>
          </p:nvPr>
        </p:nvSpPr>
        <p:spPr>
          <a:xfrm>
            <a:off x="838200" y="1295400"/>
            <a:ext cx="6948264" cy="5257800"/>
          </a:xfrm>
        </p:spPr>
        <p:txBody>
          <a:bodyPr>
            <a:noAutofit/>
          </a:bodyPr>
          <a:lstStyle/>
          <a:p>
            <a:pPr algn="just" rtl="1">
              <a:lnSpc>
                <a:spcPct val="150000"/>
              </a:lnSpc>
              <a:spcBef>
                <a:spcPct val="50000"/>
              </a:spcBef>
              <a:buFont typeface="Arial Unicode MS" pitchFamily="34" charset="-128"/>
              <a:buChar char="⁃"/>
            </a:pP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تحديد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الطالبات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لمفهوم الحاجة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للتحرر النسبي من الذنب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p>
          <a:p>
            <a:pPr algn="just" rtl="1">
              <a:lnSpc>
                <a:spcPct val="150000"/>
              </a:lnSpc>
              <a:spcBef>
                <a:spcPct val="50000"/>
              </a:spcBef>
              <a:buFont typeface="Arial Unicode MS" pitchFamily="34" charset="-128"/>
              <a:buChar char="⁃"/>
            </a:pP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فهم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الطالبات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لحاجة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للتحرر النسبي من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الخوف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lnSpc>
                <a:spcPct val="150000"/>
              </a:lnSpc>
              <a:spcBef>
                <a:spcPct val="50000"/>
              </a:spcBef>
              <a:buFont typeface="Arial Unicode MS" pitchFamily="34" charset="-128"/>
              <a:buChar char="⁃"/>
            </a:pP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تحليل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الطالبات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لكيفية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إشباع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حاجة الطفل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للتحرر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النسبي من الذنب.</a:t>
            </a:r>
          </a:p>
          <a:p>
            <a:pPr algn="just" rtl="1">
              <a:lnSpc>
                <a:spcPct val="150000"/>
              </a:lnSpc>
              <a:spcBef>
                <a:spcPct val="50000"/>
              </a:spcBef>
              <a:buFont typeface="Arial Unicode MS" pitchFamily="34" charset="-128"/>
              <a:buChar char="⁃"/>
            </a:pP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تفسير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الطالبات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لما ما يجب أن يبتعد عنه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الآباء والمربيون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عند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إشباع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حاجة الطفل للتحرر النسبي من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الخوف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ar-SA" sz="2400" dirty="0" smtClean="0">
              <a:latin typeface="Arial Unicode MS" pitchFamily="34" charset="-128"/>
              <a:ea typeface="Arial Unicode MS" pitchFamily="34" charset="-128"/>
              <a:cs typeface="Arial Unicode MS" pitchFamily="34" charset="-128"/>
            </a:endParaRPr>
          </a:p>
        </p:txBody>
      </p:sp>
      <p:sp>
        <p:nvSpPr>
          <p:cNvPr id="7" name="Rectangle 6"/>
          <p:cNvSpPr/>
          <p:nvPr/>
        </p:nvSpPr>
        <p:spPr>
          <a:xfrm>
            <a:off x="7786464" y="1295400"/>
            <a:ext cx="432048" cy="5562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x-none"/>
          </a:p>
        </p:txBody>
      </p:sp>
    </p:spTree>
    <p:extLst>
      <p:ext uri="{BB962C8B-B14F-4D97-AF65-F5344CB8AC3E}">
        <p14:creationId xmlns:p14="http://schemas.microsoft.com/office/powerpoint/2010/main" val="284381482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838200" y="1600200"/>
            <a:ext cx="7467600" cy="4724400"/>
          </a:xfrm>
          <a:blipFill>
            <a:blip r:embed="rId2"/>
            <a:tile tx="0" ty="0" sx="100000" sy="100000" flip="none" algn="tl"/>
          </a:blipFill>
          <a:ln w="38100">
            <a:solidFill>
              <a:srgbClr val="C00000"/>
            </a:solidFill>
          </a:ln>
        </p:spPr>
        <p:txBody>
          <a:bodyPr>
            <a:noAutofit/>
          </a:bodyPr>
          <a:lstStyle/>
          <a:p>
            <a:pPr marL="0" indent="0" algn="ctr" rtl="1">
              <a:buNone/>
            </a:pPr>
            <a:endParaRPr lang="ar-SA" sz="54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0" indent="0" algn="ctr" rtl="1">
              <a:buNone/>
            </a:pPr>
            <a:endParaRPr lang="ar-SA" sz="54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0" indent="0" algn="ctr" rtl="1">
              <a:buNone/>
            </a:pPr>
            <a:r>
              <a:rPr lang="ar-SA" sz="54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حاجة الطفل للتحرر النسبي من الذنب </a:t>
            </a:r>
            <a:endParaRPr lang="ar-SA" sz="54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85514204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533400"/>
            <a:ext cx="7845552" cy="990600"/>
          </a:xfrm>
        </p:spPr>
        <p:txBody>
          <a:bodyPr>
            <a:noAutofit/>
          </a:bodyPr>
          <a:lstStyle/>
          <a:p>
            <a:pPr algn="ctr" rtl="1"/>
            <a:r>
              <a:rPr lang="ar-SA" sz="4000" b="1" cap="all"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خلال هذا العرض سوف نجيب على الأسئلة التالية:-</a:t>
            </a:r>
            <a:endParaRPr lang="en-US" sz="4000" b="1" cap="all"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sz="quarter" idx="1"/>
          </p:nvPr>
        </p:nvSpPr>
        <p:spPr>
          <a:xfrm>
            <a:off x="838200" y="1600200"/>
            <a:ext cx="7467600" cy="4724400"/>
          </a:xfrm>
          <a:blipFill>
            <a:blip r:embed="rId2"/>
            <a:tile tx="0" ty="0" sx="100000" sy="100000" flip="none" algn="tl"/>
          </a:blipFill>
        </p:spPr>
        <p:txBody>
          <a:bodyPr>
            <a:noAutofit/>
          </a:bodyPr>
          <a:lstStyle/>
          <a:p>
            <a:pPr algn="just" rtl="1"/>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المقصود بالحاجة إلى التحرر النسبي من الشعور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بالذنب</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إكتشاف الحاجة إلى التحرر النسبي من الشعور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بالذنب</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ماذا يجب أن يفعله المربون للوفاء بالحاجة إلى التحرر النسبي من الشعور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بالذنب</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ماذا يجب أن يتجنبه أو يبتعد عنه المربون لضمان التحرر النسبي من الشعور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بالذنب</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التحرر النسبي من الشعور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بالذنب</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p:txBody>
      </p:sp>
    </p:spTree>
    <p:extLst>
      <p:ext uri="{BB962C8B-B14F-4D97-AF65-F5344CB8AC3E}">
        <p14:creationId xmlns:p14="http://schemas.microsoft.com/office/powerpoint/2010/main" val="221080291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153400" cy="990600"/>
          </a:xfrm>
        </p:spPr>
        <p:txBody>
          <a:bodyPr>
            <a:noAutofit/>
          </a:bodyPr>
          <a:lstStyle/>
          <a:p>
            <a:pPr algn="ctr" rtl="1"/>
            <a:r>
              <a:rPr lang="ar-SA" sz="4000" b="1" cap="all"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المقصود </a:t>
            </a:r>
            <a:r>
              <a:rPr lang="ar-SA" sz="40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بالحاجة إلى التحرر النسبي من الشعور بالذنب؟</a:t>
            </a:r>
            <a:endParaRPr lang="en-US" sz="40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sz="quarter" idx="1"/>
          </p:nvPr>
        </p:nvSpPr>
        <p:spPr>
          <a:xfrm>
            <a:off x="838200" y="1600200"/>
            <a:ext cx="7391400" cy="4343400"/>
          </a:xfrm>
        </p:spPr>
        <p:txBody>
          <a:bodyPr>
            <a:noAutofit/>
          </a:bodyPr>
          <a:lstStyle/>
          <a:p>
            <a:pPr algn="just" rtl="1">
              <a:lnSpc>
                <a:spcPct val="150000"/>
              </a:lnSpc>
              <a:buNone/>
            </a:pPr>
            <a:r>
              <a:rPr lang="ar-SA" sz="36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يقصد بها : </a:t>
            </a:r>
          </a:p>
          <a:p>
            <a:pPr algn="just" rtl="1">
              <a:lnSpc>
                <a:spcPct val="150000"/>
              </a:lnSpc>
              <a:buNone/>
            </a:pP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أن الأطفال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السنة الأولى من العمر </a:t>
            </a:r>
            <a:r>
              <a:rPr lang="ar-SA" sz="3600" b="1" cap="all" dirty="0" err="1"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يبدأون</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استكشاف بيئتهم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والعالم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الذي يعيشون فيه،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ويتعلمون بذلك الثقة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التي تحملها العلاقات الايجابية التي كانت لهم في الماضي مع والديهم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en-US"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72336876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153400" cy="990600"/>
          </a:xfrm>
        </p:spPr>
        <p:txBody>
          <a:bodyPr>
            <a:noAutofit/>
          </a:bodyPr>
          <a:lstStyle/>
          <a:p>
            <a:pPr algn="ctr" rtl="1"/>
            <a:r>
              <a:rPr lang="ar-SA" sz="4000" b="1" cap="all"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المقصود </a:t>
            </a:r>
            <a:r>
              <a:rPr lang="ar-SA" sz="40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بالحاجة إلى التحرر النسبي من الشعور بالذنب؟</a:t>
            </a:r>
            <a:endParaRPr lang="en-US" sz="40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sz="quarter" idx="1"/>
          </p:nvPr>
        </p:nvSpPr>
        <p:spPr>
          <a:xfrm>
            <a:off x="838200" y="1600200"/>
            <a:ext cx="7391400" cy="4343400"/>
          </a:xfrm>
        </p:spPr>
        <p:txBody>
          <a:bodyPr>
            <a:noAutofit/>
          </a:bodyPr>
          <a:lstStyle/>
          <a:p>
            <a:pPr algn="just" rtl="1">
              <a:lnSpc>
                <a:spcPct val="150000"/>
              </a:lnSpc>
              <a:buNone/>
            </a:pP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وعندما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يتقدم بهم العمر تحملهم هذه العملية الإستكشافية إلى الإحتكاك بكثير من مظاهر العالم الذي يعيشون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فيه ، وعندما يواجهون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هذه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المواقف (الايجابية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السلبية)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يتفاعلون معها على أساس من المعرفة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والخبرة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السابقة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غير الكافية</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en-US"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وسيلة شرح على شكل سحابة 4"/>
          <p:cNvSpPr/>
          <p:nvPr/>
        </p:nvSpPr>
        <p:spPr>
          <a:xfrm>
            <a:off x="1905000" y="1676400"/>
            <a:ext cx="6400800" cy="3505200"/>
          </a:xfrm>
          <a:prstGeom prst="cloudCallou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5400" b="1" cap="all"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ماهي الأخطاء التي يقع فيها الوالدين في عدم التوجيه لأبنائهم </a:t>
            </a:r>
            <a:r>
              <a:rPr lang="ar-SA" sz="54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r>
              <a:rPr lang="ar-SA" sz="6600" b="1" dirty="0" smtClean="0">
                <a:solidFill>
                  <a:srgbClr val="C00000"/>
                </a:solidFill>
              </a:rPr>
              <a:t> </a:t>
            </a:r>
            <a:endParaRPr lang="ar-SA" sz="6600" b="1" dirty="0">
              <a:solidFill>
                <a:srgbClr val="C00000"/>
              </a:solidFill>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7848600" cy="990600"/>
          </a:xfrm>
        </p:spPr>
        <p:txBody>
          <a:bodyPr>
            <a:normAutofit/>
          </a:bodyPr>
          <a:lstStyle/>
          <a:p>
            <a:pPr algn="ctr" rtl="1"/>
            <a:r>
              <a:rPr lang="ar-SA" sz="3600" b="1" cap="all"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هناك أخطاء يقع فيها الآباء والمربيون وهي على </a:t>
            </a:r>
            <a:r>
              <a:rPr lang="ar-SA" sz="36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النحو التالي:</a:t>
            </a:r>
            <a:endParaRPr lang="en-US" sz="36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sz="quarter" idx="1"/>
          </p:nvPr>
        </p:nvSpPr>
        <p:spPr>
          <a:xfrm>
            <a:off x="838200" y="1676400"/>
            <a:ext cx="7391400" cy="4495800"/>
          </a:xfrm>
        </p:spPr>
        <p:txBody>
          <a:bodyPr>
            <a:noAutofit/>
          </a:bodyPr>
          <a:lstStyle/>
          <a:p>
            <a:pPr marL="0" indent="0" algn="just" rtl="1">
              <a:lnSpc>
                <a:spcPct val="150000"/>
              </a:lnSpc>
              <a:buNone/>
            </a:pPr>
            <a:r>
              <a:rPr lang="ar-SA" sz="3600" b="1" cap="all"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عدم </a:t>
            </a:r>
            <a:r>
              <a:rPr lang="ar-SA" sz="36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صبر </a:t>
            </a:r>
            <a:r>
              <a:rPr lang="ar-SA" sz="3600" b="1" cap="all"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الوالدين في تعليم الطفل عادات الأكل </a:t>
            </a:r>
            <a:r>
              <a:rPr lang="ar-SA" sz="36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والإخراج: </a:t>
            </a:r>
            <a:endParaRPr lang="ar-SA" sz="3600" b="1" cap="all"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pP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الآباء الذين يشعرون بعدم الصبر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والعجز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 تعليم أبنائهم العادات المتعلقة بالتدريب على الطعام أو الإخراج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والتحكم فيه، قد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تسبب شعوراً عميقاً بالخجل لدى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en-US"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7696200" cy="990600"/>
          </a:xfrm>
        </p:spPr>
        <p:txBody>
          <a:bodyPr>
            <a:normAutofit/>
          </a:bodyPr>
          <a:lstStyle/>
          <a:p>
            <a:pPr algn="ctr" rtl="1"/>
            <a:r>
              <a:rPr lang="ar-SA" sz="36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عدم </a:t>
            </a:r>
            <a:r>
              <a:rPr lang="ar-SA" sz="3600" b="1" cap="all"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صبر الوالدين في تعليم الطفل عادات الأكل </a:t>
            </a:r>
            <a:r>
              <a:rPr lang="ar-SA" sz="36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والإخراج</a:t>
            </a:r>
            <a:endParaRPr lang="en-US" sz="36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sz="quarter" idx="1"/>
          </p:nvPr>
        </p:nvSpPr>
        <p:spPr>
          <a:xfrm>
            <a:off x="838200" y="1676400"/>
            <a:ext cx="7391400" cy="4495800"/>
          </a:xfrm>
        </p:spPr>
        <p:txBody>
          <a:bodyPr>
            <a:noAutofit/>
          </a:bodyPr>
          <a:lstStyle/>
          <a:p>
            <a:pPr marL="0" indent="0" algn="just" rtl="1">
              <a:lnSpc>
                <a:spcPct val="150000"/>
              </a:lnSpc>
              <a:buNone/>
            </a:pP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وهنا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 يبدي الطفل عداءاً بريئاً نحو والديه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الذين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يحرجانه في الغالب على سلوكه غير المطابق لما يريدان،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يشعرانه بالخزي لإفصاحه عن مشاعر العداء البريئة نحوهما،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يستخدمون الأطفال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كلمات يكونوا قد سمعوها من أطفال آخرين حين تتقدم بهم السن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ويحدث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يتسبب ذلك في إهانتهم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وإذلالهم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 إشعارهم بالحرج من جانب الكبار.</a:t>
            </a:r>
            <a:endParaRPr lang="en-US"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43008280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477000"/>
            <a:ext cx="9144000" cy="381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rot="5400000">
            <a:off x="5562600" y="3276600"/>
            <a:ext cx="6858000" cy="3048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p:cNvSpPr txBox="1">
            <a:spLocks/>
          </p:cNvSpPr>
          <p:nvPr/>
        </p:nvSpPr>
        <p:spPr>
          <a:xfrm>
            <a:off x="762000" y="457200"/>
            <a:ext cx="7543800" cy="5867400"/>
          </a:xfrm>
          <a:prstGeom prst="rect">
            <a:avLst/>
          </a:prstGeom>
        </p:spPr>
        <p:txBody>
          <a:bodyPr>
            <a:noAutofit/>
          </a:bodyPr>
          <a:lstStyle/>
          <a:p>
            <a:pPr lvl="1" algn="r" rtl="1">
              <a:lnSpc>
                <a:spcPct val="170000"/>
              </a:lnSpc>
              <a:spcBef>
                <a:spcPts val="700"/>
              </a:spcBef>
              <a:buClr>
                <a:schemeClr val="accent2"/>
              </a:buClr>
              <a:buSzPct val="60000"/>
              <a:defRPr/>
            </a:pPr>
            <a:r>
              <a:rPr lang="ar-SA" sz="36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a:t>
            </a:r>
            <a:r>
              <a:rPr lang="ar-SA" sz="3600" b="1" cap="all"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إهانة </a:t>
            </a:r>
            <a:r>
              <a:rPr lang="ar-SA" sz="36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الصغار عند اكتشافهم أجسادهم: </a:t>
            </a:r>
            <a:endParaRPr lang="ar-SA" sz="3600" b="1" cap="all"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lvl="1" algn="just" rtl="1">
              <a:lnSpc>
                <a:spcPct val="170000"/>
              </a:lnSpc>
              <a:spcBef>
                <a:spcPts val="700"/>
              </a:spcBef>
              <a:buClr>
                <a:schemeClr val="accent2"/>
              </a:buClr>
              <a:buSzPct val="60000"/>
              <a:defRPr/>
            </a:pPr>
            <a:endParaRPr lang="ar-SA"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lvl="1" algn="just" rtl="1">
              <a:lnSpc>
                <a:spcPct val="170000"/>
              </a:lnSpc>
              <a:spcBef>
                <a:spcPts val="700"/>
              </a:spcBef>
              <a:buClr>
                <a:schemeClr val="accent2"/>
              </a:buClr>
              <a:buSzPct val="60000"/>
              <a:defRPr/>
            </a:pP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تحدث إهانة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الصغار وإحراجهم وإذلالهم في استكشاف أجسادهم أو أجساد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الآخرين في نفس سنهم ، وقد ينالون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ألوناً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الإذلال والاحتقار تفوق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طاقتهم. </a:t>
            </a:r>
            <a:endPar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320040" marR="0" lvl="0" indent="-320040" algn="just" defTabSz="914400" rtl="1" fontAlgn="auto">
              <a:lnSpc>
                <a:spcPct val="150000"/>
              </a:lnSpc>
              <a:spcBef>
                <a:spcPts val="700"/>
              </a:spcBef>
              <a:spcAft>
                <a:spcPts val="0"/>
              </a:spcAft>
              <a:buClr>
                <a:schemeClr val="accent2"/>
              </a:buClr>
              <a:buSzPct val="60000"/>
              <a:buFont typeface="Wingdings"/>
              <a:buChar char=""/>
              <a:tabLst/>
              <a:defRPr/>
            </a:pPr>
            <a:endPar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477000"/>
            <a:ext cx="9144000" cy="381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rot="5400000">
            <a:off x="5562600" y="3276600"/>
            <a:ext cx="6858000" cy="3048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p:cNvSpPr txBox="1">
            <a:spLocks/>
          </p:cNvSpPr>
          <p:nvPr/>
        </p:nvSpPr>
        <p:spPr>
          <a:xfrm>
            <a:off x="762000" y="457200"/>
            <a:ext cx="7543800" cy="5867400"/>
          </a:xfrm>
          <a:prstGeom prst="rect">
            <a:avLst/>
          </a:prstGeom>
        </p:spPr>
        <p:txBody>
          <a:bodyPr>
            <a:noAutofit/>
          </a:bodyPr>
          <a:lstStyle/>
          <a:p>
            <a:pPr lvl="0" algn="just" rtl="1">
              <a:lnSpc>
                <a:spcPct val="170000"/>
              </a:lnSpc>
              <a:spcBef>
                <a:spcPts val="700"/>
              </a:spcBef>
              <a:buClr>
                <a:schemeClr val="accent2"/>
              </a:buClr>
              <a:buSzPct val="60000"/>
              <a:defRPr/>
            </a:pPr>
            <a:r>
              <a:rPr lang="ar-SA" sz="3600" b="1" cap="all"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سوء </a:t>
            </a:r>
            <a:r>
              <a:rPr lang="ar-SA" sz="36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استخدام </a:t>
            </a:r>
            <a:r>
              <a:rPr lang="ar-SA" sz="3600" b="1" cap="all"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أو إتلاف </a:t>
            </a:r>
            <a:r>
              <a:rPr lang="ar-SA" sz="36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الممتلكات : </a:t>
            </a:r>
          </a:p>
          <a:p>
            <a:pPr marL="320040" marR="0" lvl="0" indent="-320040" algn="just" defTabSz="914400" rtl="1" fontAlgn="auto">
              <a:lnSpc>
                <a:spcPct val="170000"/>
              </a:lnSpc>
              <a:spcBef>
                <a:spcPts val="700"/>
              </a:spcBef>
              <a:spcAft>
                <a:spcPts val="0"/>
              </a:spcAft>
              <a:buClr>
                <a:schemeClr val="accent2"/>
              </a:buClr>
              <a:buSzPct val="60000"/>
              <a:buFont typeface="Wingdings"/>
              <a:buChar char=""/>
              <a:tabLst/>
              <a:defRPr/>
            </a:pP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يحدث فيما يتعلق بسوء استخدام أو إتلاف الممتلكات، فالطفل الصغير لا يكون قد كون بعد الإحساس الكافي لمعنى (الخاص بي) و (الخاص بك)، فهو عندما يأخذ نقوداً أو شيئاً مادياً مملوكاً لشخص آخر فإن الناس من حوله قد يسببون له الشعور بأنه ارتكب إثماً فظيعاً مع أنهم لم يعودوه على الملكية الخاصة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واحترامها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قبل.</a:t>
            </a:r>
          </a:p>
        </p:txBody>
      </p:sp>
    </p:spTree>
    <p:extLst>
      <p:ext uri="{BB962C8B-B14F-4D97-AF65-F5344CB8AC3E}">
        <p14:creationId xmlns:p14="http://schemas.microsoft.com/office/powerpoint/2010/main" val="135830113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477000"/>
            <a:ext cx="9144000" cy="381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rot="5400000">
            <a:off x="5562600" y="3276600"/>
            <a:ext cx="6858000" cy="3048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p:cNvSpPr txBox="1">
            <a:spLocks/>
          </p:cNvSpPr>
          <p:nvPr/>
        </p:nvSpPr>
        <p:spPr>
          <a:xfrm>
            <a:off x="838200" y="457200"/>
            <a:ext cx="7467600" cy="5867400"/>
          </a:xfrm>
          <a:prstGeom prst="rect">
            <a:avLst/>
          </a:prstGeom>
        </p:spPr>
        <p:txBody>
          <a:bodyPr>
            <a:noAutofit/>
          </a:bodyPr>
          <a:lstStyle/>
          <a:p>
            <a:pPr marR="0" lvl="0" algn="just" defTabSz="914400" rtl="1" fontAlgn="auto">
              <a:lnSpc>
                <a:spcPct val="170000"/>
              </a:lnSpc>
              <a:spcBef>
                <a:spcPts val="700"/>
              </a:spcBef>
              <a:spcAft>
                <a:spcPts val="0"/>
              </a:spcAft>
              <a:buClr>
                <a:schemeClr val="accent2"/>
              </a:buClr>
              <a:buSzPct val="60000"/>
              <a:tabLst/>
              <a:defRPr/>
            </a:pPr>
            <a:r>
              <a:rPr lang="ar-SA" sz="3600" b="1" cap="all"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4- </a:t>
            </a:r>
            <a:r>
              <a:rPr lang="ar-SA" sz="36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تكرار المواقف أو الظروف : </a:t>
            </a:r>
          </a:p>
          <a:p>
            <a:pPr marL="320040" marR="0" lvl="0" indent="-320040" algn="just" defTabSz="914400" rtl="1" fontAlgn="auto">
              <a:lnSpc>
                <a:spcPct val="170000"/>
              </a:lnSpc>
              <a:spcBef>
                <a:spcPts val="700"/>
              </a:spcBef>
              <a:spcAft>
                <a:spcPts val="0"/>
              </a:spcAft>
              <a:buClr>
                <a:schemeClr val="accent2"/>
              </a:buClr>
              <a:buSzPct val="60000"/>
              <a:buFont typeface="Wingdings"/>
              <a:buChar char=""/>
              <a:tabLst/>
              <a:defRPr/>
            </a:pP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وفي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مثل هذه الظروف البريئة يجد بعض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أنفسهم مدفوعين إلى الشعور بالذنب لأن الآباء أنفسهم لا يفهمون ما يفعلونه،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ومع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الجمع بين هذه الظروف أو تكرارها يشعر الطفل بأنه غير جدير بمكانته،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وبأنه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ليس بنفس القدر كوالديه أو غيرهما،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ويبدأ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فقدان احترامه لنفسه ليشعر بالضعف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والانهيار.</a:t>
            </a:r>
            <a:endPar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320040" marR="0" lvl="0" indent="-320040" algn="just" defTabSz="914400" rtl="1" eaLnBrk="1" fontAlgn="auto" latinLnBrk="0" hangingPunct="1">
              <a:lnSpc>
                <a:spcPct val="100000"/>
              </a:lnSpc>
              <a:spcBef>
                <a:spcPts val="700"/>
              </a:spcBef>
              <a:spcAft>
                <a:spcPts val="0"/>
              </a:spcAft>
              <a:buClr>
                <a:schemeClr val="accent2"/>
              </a:buClr>
              <a:buSzPct val="60000"/>
              <a:buFont typeface="Wingdings"/>
              <a:buChar char=""/>
              <a:tabLst/>
              <a:defRPr/>
            </a:pPr>
            <a:endParaRPr kumimoji="0" lang="ar-SA" sz="3600" b="0" i="0" u="none" strike="noStrike" kern="1200" cap="none" spc="0" normalizeH="0" baseline="0" noProof="0" dirty="0" smtClean="0">
              <a:ln>
                <a:noFill/>
              </a:ln>
              <a:solidFill>
                <a:schemeClr val="tx1"/>
              </a:solidFill>
              <a:effectLst/>
              <a:uLnTx/>
              <a:uFillTx/>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477000"/>
            <a:ext cx="9144000" cy="381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rot="5400000">
            <a:off x="5562600" y="3276600"/>
            <a:ext cx="6858000" cy="3048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p:cNvSpPr txBox="1">
            <a:spLocks/>
          </p:cNvSpPr>
          <p:nvPr/>
        </p:nvSpPr>
        <p:spPr>
          <a:xfrm>
            <a:off x="762000" y="457200"/>
            <a:ext cx="7543800" cy="5867400"/>
          </a:xfrm>
          <a:prstGeom prst="rect">
            <a:avLst/>
          </a:prstGeom>
        </p:spPr>
        <p:txBody>
          <a:bodyPr>
            <a:noAutofit/>
          </a:bodyPr>
          <a:lstStyle/>
          <a:p>
            <a:pPr marR="0" lvl="0" algn="just" defTabSz="914400" rtl="1" fontAlgn="auto">
              <a:lnSpc>
                <a:spcPct val="170000"/>
              </a:lnSpc>
              <a:spcBef>
                <a:spcPts val="700"/>
              </a:spcBef>
              <a:spcAft>
                <a:spcPts val="0"/>
              </a:spcAft>
              <a:buClr>
                <a:schemeClr val="accent2"/>
              </a:buClr>
              <a:buSzPct val="60000"/>
              <a:tabLst/>
              <a:defRPr/>
            </a:pPr>
            <a:r>
              <a:rPr lang="ar-SA" sz="3600" b="1" cap="all"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5- </a:t>
            </a:r>
            <a:r>
              <a:rPr lang="ar-SA" sz="36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فعل الطفل المخالف للعادات والعرف : </a:t>
            </a:r>
          </a:p>
          <a:p>
            <a:pPr marL="320040" marR="0" lvl="0" indent="-320040" algn="just" defTabSz="914400" rtl="1" fontAlgn="auto">
              <a:lnSpc>
                <a:spcPct val="170000"/>
              </a:lnSpc>
              <a:spcBef>
                <a:spcPts val="700"/>
              </a:spcBef>
              <a:spcAft>
                <a:spcPts val="0"/>
              </a:spcAft>
              <a:buClr>
                <a:schemeClr val="accent2"/>
              </a:buClr>
              <a:buSzPct val="60000"/>
              <a:buFont typeface="Wingdings"/>
              <a:buChar char=""/>
              <a:tabLst/>
              <a:defRPr/>
            </a:pP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عندما يفعل الطفل شيئاً مخالفاً للعرف السائد ويحاول شخص آخر قريب أن يهينه أو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يلومه فإن الوالدين يسرعان لإفهام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هذا الشخص أن الخطأ ليس خطأ الطفل ،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فعله كان بسبب عدم إدراكه لما </a:t>
            </a:r>
            <a:r>
              <a:rPr lang="ar-SA" sz="3600" b="1" cap="all" dirty="0" err="1">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يتطلبه</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الموقف.  </a:t>
            </a:r>
            <a:endParaRPr lang="en-US"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61876505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477000"/>
            <a:ext cx="9144000" cy="381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rot="5400000">
            <a:off x="5562600" y="3276600"/>
            <a:ext cx="6858000" cy="3048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p:cNvSpPr txBox="1">
            <a:spLocks/>
          </p:cNvSpPr>
          <p:nvPr/>
        </p:nvSpPr>
        <p:spPr>
          <a:xfrm>
            <a:off x="876300" y="457200"/>
            <a:ext cx="7391400" cy="5867400"/>
          </a:xfrm>
          <a:prstGeom prst="rect">
            <a:avLst/>
          </a:prstGeom>
        </p:spPr>
        <p:txBody>
          <a:bodyPr>
            <a:normAutofit/>
          </a:bodyPr>
          <a:lstStyle/>
          <a:p>
            <a:pPr lvl="0" algn="ctr" rtl="1">
              <a:lnSpc>
                <a:spcPct val="150000"/>
              </a:lnSpc>
              <a:spcBef>
                <a:spcPts val="700"/>
              </a:spcBef>
              <a:buClr>
                <a:schemeClr val="accent2"/>
              </a:buClr>
              <a:buSzPct val="60000"/>
              <a:defRPr/>
            </a:pPr>
            <a:r>
              <a:rPr lang="ar-SA" sz="3600" b="1" cap="all"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فعل </a:t>
            </a:r>
            <a:r>
              <a:rPr lang="ar-SA" sz="36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المخالف للعادات والعرف : </a:t>
            </a:r>
            <a:endParaRPr lang="ar-SA" sz="3600" b="1" cap="all"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320040" lvl="0" indent="-320040" algn="just" rtl="1">
              <a:lnSpc>
                <a:spcPct val="150000"/>
              </a:lnSpc>
              <a:spcBef>
                <a:spcPts val="700"/>
              </a:spcBef>
              <a:buClr>
                <a:schemeClr val="accent2"/>
              </a:buClr>
              <a:buSzPct val="60000"/>
              <a:buFont typeface="Wingdings"/>
              <a:buChar char=""/>
              <a:defRPr/>
            </a:pP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وبذلك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يساعدان طفلهما على فهم البيئة ولا يقللان من شأن تقدير الطفل للموقف أو لنفسه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وينمو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على قدر من الاعتزاز بالنفس واحترام الذات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والرغبة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استكشاف مواقف جديدة ودون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يشعر بأن الأشخاص الآخرين سوف ينتهزون الفرصة للتقليل من شأن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a:t>
            </a:r>
            <a:endParaRPr lang="en-US"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04800"/>
            <a:ext cx="8537448" cy="990600"/>
          </a:xfrm>
        </p:spPr>
        <p:txBody>
          <a:bodyPr>
            <a:noAutofit/>
          </a:bodyPr>
          <a:lstStyle/>
          <a:p>
            <a:pPr algn="ctr" rtl="1">
              <a:lnSpc>
                <a:spcPct val="150000"/>
              </a:lnSpc>
              <a:spcBef>
                <a:spcPts val="700"/>
              </a:spcBef>
              <a:buClr>
                <a:schemeClr val="accent2"/>
              </a:buClr>
              <a:buSzPct val="60000"/>
            </a:pPr>
            <a:r>
              <a:rPr lang="ar-SA" sz="36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a:t>
            </a:r>
            <a:r>
              <a:rPr lang="ar-SA" sz="3600" b="1" cap="all"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نكتشف </a:t>
            </a:r>
            <a:r>
              <a:rPr lang="ar-SA" sz="36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الحاجة للتحرر النسبي من الشعور بالذنب؟</a:t>
            </a:r>
            <a:endParaRPr lang="en-US" sz="36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sz="quarter" idx="1"/>
          </p:nvPr>
        </p:nvSpPr>
        <p:spPr>
          <a:xfrm>
            <a:off x="838200" y="1447800"/>
            <a:ext cx="7467600" cy="4800600"/>
          </a:xfrm>
        </p:spPr>
        <p:txBody>
          <a:bodyPr>
            <a:noAutofit/>
          </a:bodyPr>
          <a:lstStyle/>
          <a:p>
            <a:pPr algn="just" rtl="1">
              <a:lnSpc>
                <a:spcPct val="150000"/>
              </a:lnSpc>
            </a:pP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عملية النمو التي يمر بها الطفل هي أيضاً عملية ارتكاب الأخطاء حيث أن بعض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لديهم معايير بالغة التفوق لأنفسهم، لدرجة أنهم يحسون بالذنب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تجاه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الكثير من إنجازاتهم،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وفي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بعض الأحيان يضع الكبار للأطفال معايير تفوق قدراتهم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وتكون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النتيجة أن تتكون لدى الطفل إحساس عميق بالذنب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ويشعر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بعدم الكفاءة وعدم الأمان.</a:t>
            </a:r>
          </a:p>
          <a:p>
            <a:pPr algn="just" rtl="1">
              <a:lnSpc>
                <a:spcPct val="150000"/>
              </a:lnSpc>
            </a:pP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الإحساس بالذنب هو إحساس ( بالتلوث الداخلي ) وهو إحساس بعدم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الانتماء.</a:t>
            </a:r>
            <a:endParaRPr lang="en-US"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153400" cy="990600"/>
          </a:xfrm>
        </p:spPr>
        <p:txBody>
          <a:bodyPr>
            <a:noAutofit/>
          </a:bodyPr>
          <a:lstStyle/>
          <a:p>
            <a:pPr algn="ctr" rtl="1">
              <a:lnSpc>
                <a:spcPct val="150000"/>
              </a:lnSpc>
              <a:spcBef>
                <a:spcPts val="700"/>
              </a:spcBef>
              <a:buClr>
                <a:schemeClr val="accent2"/>
              </a:buClr>
              <a:buSzPct val="60000"/>
            </a:pPr>
            <a:r>
              <a:rPr lang="ar-SA" sz="28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ماهي </a:t>
            </a:r>
            <a:r>
              <a:rPr lang="ar-SA" sz="2800" b="1" cap="all"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الأعراض </a:t>
            </a:r>
            <a:r>
              <a:rPr lang="ar-SA" sz="28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التي تظهر على الطفل الذي </a:t>
            </a:r>
            <a:r>
              <a:rPr lang="ar-SA" sz="2800" b="1" cap="all"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يكون </a:t>
            </a:r>
            <a:r>
              <a:rPr lang="ar-SA" sz="28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لديه الإحساس بالذنب؟</a:t>
            </a:r>
            <a:endParaRPr lang="en-US" sz="28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sz="quarter" idx="1"/>
          </p:nvPr>
        </p:nvSpPr>
        <p:spPr>
          <a:xfrm>
            <a:off x="838200" y="1524000"/>
            <a:ext cx="7467600" cy="4724400"/>
          </a:xfrm>
        </p:spPr>
        <p:txBody>
          <a:bodyPr>
            <a:noAutofit/>
          </a:bodyPr>
          <a:lstStyle/>
          <a:p>
            <a:pPr marL="0" indent="0" algn="just" rtl="1">
              <a:lnSpc>
                <a:spcPct val="170000"/>
              </a:lnSpc>
              <a:buNone/>
            </a:pPr>
            <a:r>
              <a:rPr lang="ar-SA" sz="3600" b="1" cap="all"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a:t>
            </a:r>
            <a:r>
              <a:rPr lang="ar-SA" sz="36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خلال الحديث والأفعال : </a:t>
            </a:r>
          </a:p>
          <a:p>
            <a:pPr algn="just" rtl="1">
              <a:lnSpc>
                <a:spcPct val="170000"/>
              </a:lnSpc>
            </a:pP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إن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الذين يحسون بالحاجة إلى التحرر من الذنب قد يظهرون ذلك في حديثهم، وحول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علاقاتهم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بالناس : كأن يقول أنه يود لو لم يكذب على أمه أو على معلمته، أو أنه يرغب في ألا يتعالى على الفقراء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وغير المتعلمين.</a:t>
            </a:r>
            <a:endPar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88465887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153400" cy="990600"/>
          </a:xfrm>
        </p:spPr>
        <p:txBody>
          <a:bodyPr>
            <a:noAutofit/>
          </a:bodyPr>
          <a:lstStyle/>
          <a:p>
            <a:pPr algn="ctr" rtl="1">
              <a:lnSpc>
                <a:spcPct val="150000"/>
              </a:lnSpc>
              <a:spcBef>
                <a:spcPts val="700"/>
              </a:spcBef>
              <a:buClr>
                <a:schemeClr val="accent2"/>
              </a:buClr>
              <a:buSzPct val="60000"/>
            </a:pPr>
            <a:r>
              <a:rPr lang="ar-SA" sz="36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من خلال الحديث والأفعال :</a:t>
            </a:r>
            <a:endParaRPr lang="en-US" sz="36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sz="quarter" idx="1"/>
          </p:nvPr>
        </p:nvSpPr>
        <p:spPr>
          <a:xfrm>
            <a:off x="838200" y="1524000"/>
            <a:ext cx="7696200" cy="4495800"/>
          </a:xfrm>
        </p:spPr>
        <p:txBody>
          <a:bodyPr>
            <a:noAutofit/>
          </a:bodyPr>
          <a:lstStyle/>
          <a:p>
            <a:pPr algn="just" rtl="1">
              <a:lnSpc>
                <a:spcPct val="170000"/>
              </a:lnSpc>
            </a:pP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أنه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يرغب لو أنه لم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يهزأ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أبداً بالآخرين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أنه يود لو يحب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الصغار قدر حبه للأطفال الكبار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الذين في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سنه،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وكثيراً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يقول :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يود لو أن والديه لا يتوقعان منه مثل هذا القدر من الطاعة ، وقد يعبر عن الإحساس بالذنب نحو أفعاله فيقول : ياليتنى لم أقل ألفاظا بذيئة أو أغش في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الامتحان، أو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 يود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لم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يفقد السطيرة على أعصابه.</a:t>
            </a: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477000"/>
            <a:ext cx="9144000" cy="381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rot="5400000">
            <a:off x="5562600" y="3276600"/>
            <a:ext cx="6858000" cy="3048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p:cNvSpPr txBox="1">
            <a:spLocks/>
          </p:cNvSpPr>
          <p:nvPr/>
        </p:nvSpPr>
        <p:spPr>
          <a:xfrm>
            <a:off x="838200" y="533400"/>
            <a:ext cx="7467600" cy="5867400"/>
          </a:xfrm>
          <a:prstGeom prst="rect">
            <a:avLst/>
          </a:prstGeom>
        </p:spPr>
        <p:txBody>
          <a:bodyPr>
            <a:noAutofit/>
          </a:bodyPr>
          <a:lstStyle/>
          <a:p>
            <a:pPr algn="just" rtl="1">
              <a:lnSpc>
                <a:spcPct val="150000"/>
              </a:lnSpc>
              <a:spcBef>
                <a:spcPts val="700"/>
              </a:spcBef>
              <a:buClr>
                <a:schemeClr val="accent2"/>
              </a:buClr>
              <a:buSzPct val="60000"/>
              <a:defRPr/>
            </a:pPr>
            <a:r>
              <a:rPr lang="ar-SA" sz="32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a:t>
            </a:r>
            <a:r>
              <a:rPr lang="ar-SA" sz="3200" b="1" cap="all"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محاولة </a:t>
            </a:r>
            <a:r>
              <a:rPr lang="ar-SA" sz="32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تجنب معلمه أو أشخاص لهم </a:t>
            </a:r>
            <a:r>
              <a:rPr lang="ar-SA" sz="3200" b="1" cap="all"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سلطة </a:t>
            </a:r>
            <a:r>
              <a:rPr lang="ar-SA" sz="32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a:t>
            </a:r>
            <a:r>
              <a:rPr lang="ar-SA" sz="3200" b="1" cap="all"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خلال: </a:t>
            </a:r>
            <a:endParaRPr lang="ar-SA" sz="32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320040" indent="-320040" algn="just" rtl="1">
              <a:lnSpc>
                <a:spcPct val="150000"/>
              </a:lnSpc>
              <a:spcBef>
                <a:spcPts val="700"/>
              </a:spcBef>
              <a:buClr>
                <a:schemeClr val="accent2"/>
              </a:buClr>
              <a:buSzPct val="60000"/>
              <a:buFont typeface="Wingdings"/>
              <a:buChar char=""/>
              <a:defRPr/>
            </a:pP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 يفصح الطفل عن حاجته للتحرر من الإحساس الشديد بالذنب بمحاولة تجنب معلمه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غيره من ذوي السلطة،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وذلك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بأن يلوم نفسه على نقائص قد تكون وهمية أو حقيقية،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يعزل نفسه أو يقلق أكثر من اللازم لأخطاء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بسيطة، وقد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يبكي كثيراً بسهولة،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وعادة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يبدي مثل هذا الطفل علامات التخوف أو الجزع أو عدم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الاستقرار.</a:t>
            </a:r>
            <a:endParaRPr lang="en-US"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320040" marR="0" lvl="0" indent="-320040" algn="just" defTabSz="914400" rtl="1" eaLnBrk="1" fontAlgn="auto" latinLnBrk="0" hangingPunct="1">
              <a:lnSpc>
                <a:spcPct val="100000"/>
              </a:lnSpc>
              <a:spcBef>
                <a:spcPts val="700"/>
              </a:spcBef>
              <a:spcAft>
                <a:spcPts val="0"/>
              </a:spcAft>
              <a:buClr>
                <a:schemeClr val="accent2"/>
              </a:buClr>
              <a:buSzPct val="60000"/>
              <a:buFont typeface="Wingdings"/>
              <a:buChar char=""/>
              <a:tabLst/>
              <a:defRPr/>
            </a:pPr>
            <a:endParaRPr kumimoji="0" lang="en-US" sz="3600" b="0" i="0" u="none" strike="noStrike" kern="1200" cap="none" spc="0" normalizeH="0" baseline="0" noProof="0" dirty="0">
              <a:ln>
                <a:noFill/>
              </a:ln>
              <a:solidFill>
                <a:schemeClr val="tx1"/>
              </a:solidFill>
              <a:effectLst/>
              <a:uLnTx/>
              <a:uFillTx/>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477000"/>
            <a:ext cx="9144000" cy="381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rot="5400000">
            <a:off x="5562600" y="3276600"/>
            <a:ext cx="6858000" cy="3048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p:cNvSpPr txBox="1">
            <a:spLocks/>
          </p:cNvSpPr>
          <p:nvPr/>
        </p:nvSpPr>
        <p:spPr>
          <a:xfrm>
            <a:off x="838200" y="533400"/>
            <a:ext cx="7467600" cy="5867400"/>
          </a:xfrm>
          <a:prstGeom prst="rect">
            <a:avLst/>
          </a:prstGeom>
        </p:spPr>
        <p:txBody>
          <a:bodyPr>
            <a:noAutofit/>
          </a:bodyPr>
          <a:lstStyle/>
          <a:p>
            <a:pPr algn="ctr" rtl="1">
              <a:lnSpc>
                <a:spcPct val="150000"/>
              </a:lnSpc>
              <a:spcBef>
                <a:spcPts val="700"/>
              </a:spcBef>
              <a:buClr>
                <a:schemeClr val="accent2"/>
              </a:buClr>
              <a:buSzPct val="60000"/>
              <a:defRPr/>
            </a:pPr>
            <a:r>
              <a:rPr lang="ar-SA" sz="3200" b="1" cap="all"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محاولة </a:t>
            </a:r>
            <a:r>
              <a:rPr lang="ar-SA" sz="32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تجنب معلمه أو أشخاص لهم </a:t>
            </a:r>
            <a:r>
              <a:rPr lang="ar-SA" sz="3200" b="1" cap="all"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سلطة </a:t>
            </a:r>
            <a:r>
              <a:rPr lang="ar-SA" sz="32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a:t>
            </a:r>
            <a:r>
              <a:rPr lang="ar-SA" sz="3200" b="1" cap="all"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خلال: </a:t>
            </a:r>
            <a:endParaRPr lang="ar-SA" sz="32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320040" indent="-320040" algn="just" rtl="1">
              <a:lnSpc>
                <a:spcPct val="150000"/>
              </a:lnSpc>
              <a:spcBef>
                <a:spcPts val="700"/>
              </a:spcBef>
              <a:buClr>
                <a:schemeClr val="accent2"/>
              </a:buClr>
              <a:buSzPct val="60000"/>
              <a:buFont typeface="Wingdings"/>
              <a:buChar char=""/>
              <a:defRPr/>
            </a:pP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يكون حي الضمير وخجولا قلقاً وسط الآخرين وقد يلتصق بأمة ويكون هادئاً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وقد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يكون وسواسياً يغسل يديه عدة مرات بدون داعي،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ويطالب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الكبار بشكل متكرر بالتصريح بأنه يسلك سلوكاً حسناً أو يؤدي عمله بإتقان،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وأحياناً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 يروي مثل هذا الطفل قصصاً عن (صديق له) إرتكب مثل هذه المخالفة في حين أنها مجرد حلقة في حياته هو.</a:t>
            </a:r>
            <a:endParaRPr lang="en-US"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320040" marR="0" lvl="0" indent="-320040" algn="just" defTabSz="914400" rtl="1" eaLnBrk="1" fontAlgn="auto" latinLnBrk="0" hangingPunct="1">
              <a:lnSpc>
                <a:spcPct val="100000"/>
              </a:lnSpc>
              <a:spcBef>
                <a:spcPts val="700"/>
              </a:spcBef>
              <a:spcAft>
                <a:spcPts val="0"/>
              </a:spcAft>
              <a:buClr>
                <a:schemeClr val="accent2"/>
              </a:buClr>
              <a:buSzPct val="60000"/>
              <a:buFont typeface="Wingdings"/>
              <a:buChar char=""/>
              <a:tabLst/>
              <a:defRPr/>
            </a:pPr>
            <a:endParaRPr kumimoji="0" lang="en-US" sz="3600" b="0" i="0" u="none" strike="noStrike" kern="1200" cap="none" spc="0" normalizeH="0" baseline="0" noProof="0" dirty="0">
              <a:ln>
                <a:noFill/>
              </a:ln>
              <a:solidFill>
                <a:schemeClr val="tx1"/>
              </a:solidFill>
              <a:effectLst/>
              <a:uLnTx/>
              <a:uFillTx/>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73263725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477000"/>
            <a:ext cx="9144000" cy="381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rot="5400000">
            <a:off x="5562600" y="3276600"/>
            <a:ext cx="6858000" cy="3048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p:cNvSpPr txBox="1">
            <a:spLocks/>
          </p:cNvSpPr>
          <p:nvPr/>
        </p:nvSpPr>
        <p:spPr>
          <a:xfrm>
            <a:off x="838200" y="457200"/>
            <a:ext cx="7391400" cy="5867400"/>
          </a:xfrm>
          <a:prstGeom prst="rect">
            <a:avLst/>
          </a:prstGeom>
        </p:spPr>
        <p:txBody>
          <a:bodyPr>
            <a:noAutofit/>
          </a:bodyPr>
          <a:lstStyle/>
          <a:p>
            <a:pPr algn="just" rtl="1">
              <a:lnSpc>
                <a:spcPct val="150000"/>
              </a:lnSpc>
              <a:spcBef>
                <a:spcPts val="700"/>
              </a:spcBef>
              <a:buClr>
                <a:schemeClr val="accent2"/>
              </a:buClr>
              <a:buSzPct val="60000"/>
              <a:defRPr/>
            </a:pPr>
            <a:r>
              <a:rPr lang="ar-SA" sz="3600" b="1" cap="all"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السخرية والاستهزاء بالطفل : </a:t>
            </a:r>
          </a:p>
          <a:p>
            <a:pPr marL="320040" indent="-320040" algn="just" rtl="1">
              <a:lnSpc>
                <a:spcPct val="150000"/>
              </a:lnSpc>
              <a:spcBef>
                <a:spcPts val="700"/>
              </a:spcBef>
              <a:buClr>
                <a:schemeClr val="accent2"/>
              </a:buClr>
              <a:buSzPct val="60000"/>
              <a:buFont typeface="Wingdings"/>
              <a:buChar char=""/>
              <a:defRPr/>
            </a:pP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بعض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يرغمون على تحمل السخرية منهم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ويلقون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الإستهزاء بهم أكثر مما يجب،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وأحياناً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يندد علناً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ووسط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الجماعة بطفل أتى عملاً لا يحبه أحد الراشدين ..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وتستخدم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المبادئ الأخلاقية للحكم على سلوك الطفل حتى ولو كان الطفل جاهلاً بتلك المبادئ .. إن الحكم المتسرع قد يكون بالغ الضرر للأمان العاطفي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للأطفال.</a:t>
            </a:r>
            <a:endParaRPr lang="en-US"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477000"/>
            <a:ext cx="9144000" cy="381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rot="5400000">
            <a:off x="5562600" y="3276600"/>
            <a:ext cx="6858000" cy="3048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p:cNvSpPr txBox="1">
            <a:spLocks/>
          </p:cNvSpPr>
          <p:nvPr/>
        </p:nvSpPr>
        <p:spPr>
          <a:xfrm>
            <a:off x="838200" y="457200"/>
            <a:ext cx="7391400" cy="5867400"/>
          </a:xfrm>
          <a:prstGeom prst="rect">
            <a:avLst/>
          </a:prstGeom>
        </p:spPr>
        <p:txBody>
          <a:bodyPr>
            <a:noAutofit/>
          </a:bodyPr>
          <a:lstStyle/>
          <a:p>
            <a:pPr algn="ctr" rtl="1">
              <a:lnSpc>
                <a:spcPct val="150000"/>
              </a:lnSpc>
              <a:spcBef>
                <a:spcPts val="700"/>
              </a:spcBef>
              <a:buClr>
                <a:schemeClr val="accent2"/>
              </a:buClr>
              <a:buSzPct val="60000"/>
              <a:defRPr/>
            </a:pPr>
            <a:r>
              <a:rPr lang="ar-SA" sz="36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a:t>
            </a:r>
            <a:r>
              <a:rPr lang="ar-SA" sz="3600" b="1" cap="all"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السخرية والاستهزاء بالطفل : </a:t>
            </a:r>
          </a:p>
          <a:p>
            <a:pPr marL="320040" indent="-320040" algn="just" rtl="1">
              <a:lnSpc>
                <a:spcPct val="150000"/>
              </a:lnSpc>
              <a:spcBef>
                <a:spcPts val="700"/>
              </a:spcBef>
              <a:buClr>
                <a:schemeClr val="accent2"/>
              </a:buClr>
              <a:buSzPct val="60000"/>
              <a:buFont typeface="Wingdings"/>
              <a:buChar char=""/>
              <a:defRPr/>
            </a:pP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كما يحدث عندما نقول للطفل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إن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أحداً لم يفعل ذلك من قبل) أو (أنت ولد خبيث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وشرير</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أو (لم أكن أتوقع منك ذلك أبداً) كما أن المداومة على إبداء ملاحظات مثل (أنظر كيف يتصرف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الآخرين تصرفاً حسناً) هذه الملاحظات قد يكون لها تأثير مماثل على الطفل الذي يحتاج إلى التحرر من الشعور بالذنب.</a:t>
            </a:r>
            <a:endParaRPr lang="en-US"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80987685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477000"/>
            <a:ext cx="9144000" cy="381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rot="5400000">
            <a:off x="5562600" y="3276600"/>
            <a:ext cx="6858000" cy="3048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p:cNvSpPr txBox="1">
            <a:spLocks/>
          </p:cNvSpPr>
          <p:nvPr/>
        </p:nvSpPr>
        <p:spPr>
          <a:xfrm>
            <a:off x="838200" y="381000"/>
            <a:ext cx="7315200" cy="5486400"/>
          </a:xfrm>
          <a:prstGeom prst="rect">
            <a:avLst/>
          </a:prstGeom>
        </p:spPr>
        <p:txBody>
          <a:bodyPr>
            <a:noAutofit/>
          </a:bodyPr>
          <a:lstStyle/>
          <a:p>
            <a:pPr algn="just" rtl="1">
              <a:lnSpc>
                <a:spcPct val="160000"/>
              </a:lnSpc>
              <a:spcBef>
                <a:spcPts val="700"/>
              </a:spcBef>
              <a:buClr>
                <a:schemeClr val="accent2"/>
              </a:buClr>
              <a:buSzPct val="60000"/>
              <a:defRPr/>
            </a:pPr>
            <a:r>
              <a:rPr lang="ar-SA" sz="3600" b="1" cap="all"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4-  </a:t>
            </a:r>
            <a:r>
              <a:rPr lang="ar-SA" sz="36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بداية الملاحظات </a:t>
            </a:r>
            <a:r>
              <a:rPr lang="ar-SA" sz="3600" b="1" cap="all"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بصفه دائمة ومتكررة : </a:t>
            </a:r>
          </a:p>
          <a:p>
            <a:pPr marL="320040" indent="-320040" algn="just" rtl="1">
              <a:lnSpc>
                <a:spcPct val="160000"/>
              </a:lnSpc>
              <a:spcBef>
                <a:spcPts val="700"/>
              </a:spcBef>
              <a:buClr>
                <a:schemeClr val="accent2"/>
              </a:buClr>
              <a:buSzPct val="60000"/>
              <a:buFont typeface="Wingdings"/>
              <a:buChar char=""/>
              <a:defRPr/>
            </a:pP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كما أن المداومة على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بدأ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ملاحظات مثل ” أنظر كيف يتصرف الآخرين تصرفاً حسنا ” أو ” تذكر أن الله يراك ” أو سوف ” اخبر والدك عنك ” هذه الملاحظات قد يكون لها تأثير على الطفل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الذى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يحتاج إلى التحرر النسبي من الشعور بالذنب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477000"/>
            <a:ext cx="9144000" cy="381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rot="5400000">
            <a:off x="5562600" y="3276600"/>
            <a:ext cx="6858000" cy="3048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p:cNvSpPr txBox="1">
            <a:spLocks/>
          </p:cNvSpPr>
          <p:nvPr/>
        </p:nvSpPr>
        <p:spPr>
          <a:xfrm>
            <a:off x="838200" y="381000"/>
            <a:ext cx="7391400" cy="5867400"/>
          </a:xfrm>
          <a:prstGeom prst="rect">
            <a:avLst/>
          </a:prstGeom>
        </p:spPr>
        <p:txBody>
          <a:bodyPr>
            <a:noAutofit/>
          </a:bodyPr>
          <a:lstStyle/>
          <a:p>
            <a:pPr marL="320040" indent="-320040" algn="just" rtl="1">
              <a:lnSpc>
                <a:spcPct val="160000"/>
              </a:lnSpc>
              <a:spcBef>
                <a:spcPts val="700"/>
              </a:spcBef>
              <a:buClr>
                <a:schemeClr val="accent2"/>
              </a:buClr>
              <a:buSzPct val="60000"/>
              <a:buFont typeface="Wingdings"/>
              <a:buChar char=""/>
              <a:defRPr/>
            </a:pPr>
            <a:r>
              <a:rPr lang="ar-SA" sz="36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5- </a:t>
            </a:r>
            <a:r>
              <a:rPr lang="ar-SA" sz="3600" b="1" cap="all"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 يتسبب الراشدين أحياناً في تضخيم الشعور </a:t>
            </a:r>
            <a:r>
              <a:rPr lang="ar-SA" sz="36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بالذنب: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عندما تستمر بتذكير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بأخطائهم</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وعند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توبيخ الطفل على أفعال وكلمات اقتبسوها من الراشدين</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وعندما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نتصرف كما لو أننا نفعل دائماً الشيء الصحيح، و عندما لا نسمح للطفل بالتعبير جيداً عما يحسه نحو الأشياء</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فإنه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 يجد مبررا على خلاف ما كنا نتوقعه ، كما أن أحاسيس الذنب لدى الطفل قد تزداد شدة إذا استمر الراشدون الحكم على أفعاله بمعاييرنا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وتوقعاتنا نحن.</a:t>
            </a:r>
            <a:endParaRPr lang="en-US"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333627843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81000"/>
            <a:ext cx="7467600" cy="990600"/>
          </a:xfrm>
        </p:spPr>
        <p:txBody>
          <a:bodyPr>
            <a:noAutofit/>
          </a:bodyPr>
          <a:lstStyle/>
          <a:p>
            <a:pPr algn="ctr" rtl="1">
              <a:lnSpc>
                <a:spcPct val="150000"/>
              </a:lnSpc>
              <a:spcBef>
                <a:spcPts val="700"/>
              </a:spcBef>
              <a:buClr>
                <a:schemeClr val="accent2"/>
              </a:buClr>
              <a:buSzPct val="60000"/>
            </a:pPr>
            <a:r>
              <a:rPr lang="ar-SA" sz="28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ماهي أنواع المشاعر التي تولدت لدى الطفل الذي تكون لديه الإحساس </a:t>
            </a:r>
            <a:r>
              <a:rPr lang="ar-SA" sz="2800" b="1" cap="all"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بالذنب؟</a:t>
            </a:r>
            <a:endParaRPr lang="en-US" sz="28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sz="quarter" idx="1"/>
          </p:nvPr>
        </p:nvSpPr>
        <p:spPr>
          <a:xfrm>
            <a:off x="838200" y="1676400"/>
            <a:ext cx="7391400" cy="4800600"/>
          </a:xfrm>
        </p:spPr>
        <p:txBody>
          <a:bodyPr>
            <a:noAutofit/>
          </a:bodyPr>
          <a:lstStyle/>
          <a:p>
            <a:pPr algn="just" rtl="1">
              <a:lnSpc>
                <a:spcPct val="150000"/>
              </a:lnSpc>
            </a:pPr>
            <a:r>
              <a:rPr lang="ar-SA" sz="3600" b="1" cap="all"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cap="all"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 يشعر الطفل بالخجل من نفسه</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أو بأنه غير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وفى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غير أمين،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وربما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يشعر بأنه فريد في أخطائه، ولا يحس باحترام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وتقدير كافٍ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لنفسه .. و كثيراً ما يشعر مثل هذا الطفل بالحرج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وضآلة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الشأن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والخجل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حتى من أحلامه، و ربما يكون دائماً منحرف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المزاج.</a:t>
            </a:r>
            <a:endPar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81000"/>
            <a:ext cx="7467600" cy="990600"/>
          </a:xfrm>
        </p:spPr>
        <p:txBody>
          <a:bodyPr>
            <a:noAutofit/>
          </a:bodyPr>
          <a:lstStyle/>
          <a:p>
            <a:pPr algn="ctr" rtl="1">
              <a:lnSpc>
                <a:spcPct val="150000"/>
              </a:lnSpc>
              <a:spcBef>
                <a:spcPts val="700"/>
              </a:spcBef>
              <a:buClr>
                <a:schemeClr val="accent2"/>
              </a:buClr>
              <a:buSzPct val="60000"/>
            </a:pPr>
            <a:r>
              <a:rPr lang="ar-SA" sz="28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ماهي أنواع المشاعر التي تولدت لدى الطفل الذي تكون لديه الإحساس </a:t>
            </a:r>
            <a:r>
              <a:rPr lang="ar-SA" sz="2800" b="1" cap="all"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بالذنب؟</a:t>
            </a:r>
            <a:endParaRPr lang="en-US" sz="28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sz="quarter" idx="1"/>
          </p:nvPr>
        </p:nvSpPr>
        <p:spPr>
          <a:xfrm>
            <a:off x="838200" y="1676400"/>
            <a:ext cx="7391400" cy="4800600"/>
          </a:xfrm>
        </p:spPr>
        <p:txBody>
          <a:bodyPr>
            <a:noAutofit/>
          </a:bodyPr>
          <a:lstStyle/>
          <a:p>
            <a:pPr algn="just" rtl="1">
              <a:lnSpc>
                <a:spcPct val="150000"/>
              </a:lnSpc>
            </a:pP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ويظن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 دائماً يفعل شيئاً غير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الصواب،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 هل من الممكن أن يشعر بأنه يجب أن يكون الأول في كل أو أغلب المسابقات المدرسية مثلاً؟ و هل من الضروري أن يشعر بالخجل من بعض الأخطاء التي وقع فيها في الألعاب؟ ولو فعلنا ذلك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وتركناه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يشعر شعوراً عاماً بالذنب حول المتاعب التي يظن أنه يسببها نكون قد ظلمناه دون الأخذ بيده.</a:t>
            </a:r>
          </a:p>
        </p:txBody>
      </p:sp>
    </p:spTree>
    <p:extLst>
      <p:ext uri="{BB962C8B-B14F-4D97-AF65-F5344CB8AC3E}">
        <p14:creationId xmlns:p14="http://schemas.microsoft.com/office/powerpoint/2010/main" val="352829119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وسيلة شرح على شكل سحابة 5"/>
          <p:cNvSpPr/>
          <p:nvPr/>
        </p:nvSpPr>
        <p:spPr>
          <a:xfrm>
            <a:off x="1600200" y="2057400"/>
            <a:ext cx="6096000" cy="3276600"/>
          </a:xfrm>
          <a:prstGeom prst="cloudCallou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0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الوفاء بالحاجة إلى التحرر النسبي من الإحساس بالذنب</a:t>
            </a:r>
            <a:r>
              <a:rPr lang="ar-SA" sz="3600" b="1" dirty="0" smtClean="0">
                <a:solidFill>
                  <a:srgbClr val="C00000"/>
                </a:solidFill>
              </a:rPr>
              <a:t> </a:t>
            </a:r>
          </a:p>
          <a:p>
            <a:pPr algn="ctr"/>
            <a:r>
              <a:rPr lang="ar-SA" sz="3200" b="1" dirty="0" smtClean="0">
                <a:solidFill>
                  <a:schemeClr val="tx1"/>
                </a:solidFill>
              </a:rPr>
              <a:t> </a:t>
            </a:r>
            <a:endParaRPr lang="ar-SA" sz="3200" b="1"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676400"/>
            <a:ext cx="7162800" cy="990600"/>
          </a:xfrm>
        </p:spPr>
        <p:txBody>
          <a:bodyPr>
            <a:noAutofit/>
          </a:bodyPr>
          <a:lstStyle/>
          <a:p>
            <a:pPr algn="ctr" rtl="1">
              <a:lnSpc>
                <a:spcPct val="150000"/>
              </a:lnSpc>
              <a:spcBef>
                <a:spcPts val="700"/>
              </a:spcBef>
              <a:buClr>
                <a:schemeClr val="accent2"/>
              </a:buClr>
              <a:buSzPct val="60000"/>
            </a:pPr>
            <a:r>
              <a:rPr lang="ar-SA" sz="36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ماذا يجب أن يفعله المربون للوفاء بالحاجة إلى التحرر النسبي من الشعور بالذنب؟</a:t>
            </a:r>
            <a:endParaRPr lang="en-US" sz="36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sz="quarter" idx="1"/>
          </p:nvPr>
        </p:nvSpPr>
        <p:spPr>
          <a:xfrm>
            <a:off x="838200" y="3200400"/>
            <a:ext cx="7315200" cy="3048000"/>
          </a:xfrm>
        </p:spPr>
        <p:txBody>
          <a:bodyPr>
            <a:noAutofit/>
          </a:bodyPr>
          <a:lstStyle/>
          <a:p>
            <a:pPr algn="just" rtl="1">
              <a:lnSpc>
                <a:spcPct val="160000"/>
              </a:lnSpc>
            </a:pP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أهم الأشياء التي يجب أن نعملها نحن الآباء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والمربين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لصغارنا حتى نساعدهم على التحرر من الإحساس العميق بالذنب ما يلي</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en-US"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81000"/>
            <a:ext cx="7162800" cy="990600"/>
          </a:xfrm>
        </p:spPr>
        <p:txBody>
          <a:bodyPr>
            <a:noAutofit/>
          </a:bodyPr>
          <a:lstStyle/>
          <a:p>
            <a:pPr algn="r" rtl="1">
              <a:lnSpc>
                <a:spcPct val="160000"/>
              </a:lnSpc>
            </a:pPr>
            <a:r>
              <a:rPr lang="ar-SA" sz="36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لا يوجد إنسان كامل </a:t>
            </a:r>
            <a:r>
              <a:rPr lang="ar-SA" sz="3600" b="1" cap="all"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ar-SA" sz="36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sz="quarter" idx="1"/>
          </p:nvPr>
        </p:nvSpPr>
        <p:spPr>
          <a:xfrm>
            <a:off x="838200" y="1600200"/>
            <a:ext cx="7315200" cy="5029200"/>
          </a:xfrm>
        </p:spPr>
        <p:txBody>
          <a:bodyPr>
            <a:noAutofit/>
          </a:bodyPr>
          <a:lstStyle/>
          <a:p>
            <a:pPr algn="just" rtl="1">
              <a:lnSpc>
                <a:spcPct val="160000"/>
              </a:lnSpc>
            </a:pP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نساعد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إدراك أنه لا يوجد إنسان كامل،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كل إنسان يرتكب الأخطاء، المهم ألا يكرر الخطأ طالما أدرك ذلك،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أخطاء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هي عادة تلك التي تكون متوقعة من أي شخص ينمو في عالم معقد</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lnSpc>
                <a:spcPct val="160000"/>
              </a:lnSpc>
            </a:pP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كما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نستطيع مساعدة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إدراك أننا قد نأسف قليلاً لارتكاب هذه الأخطاء،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ولكن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ليس من الضروري أن يتكون الإحساس بالذنب ..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وبدلاً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ذلك يجب أن نفهم هذه الأخطاء حتى لا نكررها.</a:t>
            </a:r>
          </a:p>
        </p:txBody>
      </p:sp>
    </p:spTree>
    <p:extLst>
      <p:ext uri="{BB962C8B-B14F-4D97-AF65-F5344CB8AC3E}">
        <p14:creationId xmlns:p14="http://schemas.microsoft.com/office/powerpoint/2010/main" val="86005496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477000"/>
            <a:ext cx="9144000" cy="381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rot="5400000">
            <a:off x="5562600" y="3276600"/>
            <a:ext cx="6858000" cy="3048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p:cNvSpPr txBox="1">
            <a:spLocks/>
          </p:cNvSpPr>
          <p:nvPr/>
        </p:nvSpPr>
        <p:spPr>
          <a:xfrm>
            <a:off x="914400" y="457200"/>
            <a:ext cx="7315200" cy="5791200"/>
          </a:xfrm>
          <a:prstGeom prst="rect">
            <a:avLst/>
          </a:prstGeom>
        </p:spPr>
        <p:txBody>
          <a:bodyPr>
            <a:noAutofit/>
          </a:bodyPr>
          <a:lstStyle/>
          <a:p>
            <a:pPr algn="just" rtl="1">
              <a:lnSpc>
                <a:spcPct val="150000"/>
              </a:lnSpc>
              <a:spcBef>
                <a:spcPts val="700"/>
              </a:spcBef>
              <a:buClr>
                <a:schemeClr val="accent2"/>
              </a:buClr>
              <a:buSzPct val="60000"/>
              <a:defRPr/>
            </a:pPr>
            <a:r>
              <a:rPr lang="ar-SA" sz="36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التأكد من فهم الطفل للقواعد والتعليمات : </a:t>
            </a:r>
          </a:p>
          <a:p>
            <a:pPr marL="320040" indent="-320040" algn="just" rtl="1">
              <a:lnSpc>
                <a:spcPct val="150000"/>
              </a:lnSpc>
              <a:spcBef>
                <a:spcPts val="700"/>
              </a:spcBef>
              <a:buClr>
                <a:schemeClr val="accent2"/>
              </a:buClr>
              <a:buSzPct val="60000"/>
              <a:buFont typeface="Wingdings"/>
              <a:buChar char=""/>
              <a:defRPr/>
            </a:pP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خبرة الطفل مع النمو تتضمن تعلم الكثير من القواعد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والتعليمات والقيم والمعايير</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ومع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انشغالنا نحن الكبار بأشياء كثيره في الحياة لا نجد الوقت المناسب لمساعدة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إدراك متطلبات المواقف ..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وعندما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يفعل الصغار شيئاً لا يتفق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والقواعد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فإننا ننهرهم أو نهينهم دون أن نتأكد من أن القواعد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والتعليمات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مفهومة لدى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والمفروض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نتأكد أولاً من أن القواعد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والتعليمات مفهومة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لدى الصغار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وإلا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أصبح من واجبنا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إفهامهم ومساعدتهم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الإدراك بدلاً من عقابهم. </a:t>
            </a:r>
            <a:endParaRPr lang="en-US"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477000"/>
            <a:ext cx="9144000" cy="381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rot="5400000">
            <a:off x="5562600" y="3276600"/>
            <a:ext cx="6858000" cy="3048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p:cNvSpPr txBox="1">
            <a:spLocks/>
          </p:cNvSpPr>
          <p:nvPr/>
        </p:nvSpPr>
        <p:spPr>
          <a:xfrm>
            <a:off x="952500" y="533400"/>
            <a:ext cx="7239000" cy="5791200"/>
          </a:xfrm>
          <a:prstGeom prst="rect">
            <a:avLst/>
          </a:prstGeom>
        </p:spPr>
        <p:txBody>
          <a:bodyPr>
            <a:normAutofit fontScale="77500" lnSpcReduction="20000"/>
          </a:bodyPr>
          <a:lstStyle/>
          <a:p>
            <a:pPr algn="just" rtl="1">
              <a:lnSpc>
                <a:spcPct val="150000"/>
              </a:lnSpc>
              <a:spcBef>
                <a:spcPts val="700"/>
              </a:spcBef>
              <a:buClr>
                <a:schemeClr val="accent2"/>
              </a:buClr>
              <a:buSzPct val="60000"/>
              <a:defRPr/>
            </a:pPr>
            <a:r>
              <a:rPr lang="ar-SA" sz="51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التقرب من الطفل : </a:t>
            </a:r>
          </a:p>
          <a:p>
            <a:pPr marL="320040" indent="-320040" algn="just" rtl="1">
              <a:lnSpc>
                <a:spcPct val="150000"/>
              </a:lnSpc>
              <a:spcBef>
                <a:spcPts val="700"/>
              </a:spcBef>
              <a:buClr>
                <a:schemeClr val="accent2"/>
              </a:buClr>
              <a:buSzPct val="60000"/>
              <a:buFont typeface="Wingdings"/>
              <a:buChar char=""/>
              <a:defRPr/>
            </a:pP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أن نكون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كآباء ومربين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أكثراً قرباً من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الذين يتولد لديهم إحساس بالذنب.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ولذا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أن نساعدهم على أن يكونوا على استعداد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لأي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موقف يمرون به ،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وعندما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نلاحظهم عن قرب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وعناية</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يجب التأكد من اكتشاف علاقات الإجادة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والأعمال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الطيبة.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نمدحهم في كل مناسبة نجدها خاصة بالأعمال الجيدة التي قاموا بها. وأن نتأكد من ألا نمتدحهم لمجرد النتيجة النهائية لأن ذلك قد يولد لديهم رغبة شديدة في المدح لدرجة أنهم يعودون لإرتكاب أفعال ملتوية للحصول على المدح ..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نتأكد من أن تكون المكافآت منصبة على إجراءات الإنجاز.</a:t>
            </a:r>
          </a:p>
          <a:p>
            <a:pPr marL="320040" indent="-320040" algn="just" rtl="1">
              <a:lnSpc>
                <a:spcPct val="150000"/>
              </a:lnSpc>
              <a:spcBef>
                <a:spcPts val="700"/>
              </a:spcBef>
              <a:buClr>
                <a:schemeClr val="accent2"/>
              </a:buClr>
              <a:buSzPct val="60000"/>
              <a:buFont typeface="Wingdings"/>
              <a:buChar char=""/>
              <a:defRPr/>
            </a:pPr>
            <a:endParaRPr lang="en-US"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477000"/>
            <a:ext cx="9144000" cy="381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rot="5400000">
            <a:off x="5562600" y="3276600"/>
            <a:ext cx="6858000" cy="3048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p:cNvSpPr txBox="1">
            <a:spLocks/>
          </p:cNvSpPr>
          <p:nvPr/>
        </p:nvSpPr>
        <p:spPr>
          <a:xfrm>
            <a:off x="838200" y="457200"/>
            <a:ext cx="7391400" cy="5867400"/>
          </a:xfrm>
          <a:prstGeom prst="rect">
            <a:avLst/>
          </a:prstGeom>
        </p:spPr>
        <p:txBody>
          <a:bodyPr>
            <a:noAutofit/>
          </a:bodyPr>
          <a:lstStyle/>
          <a:p>
            <a:pPr algn="just" rtl="1">
              <a:lnSpc>
                <a:spcPct val="150000"/>
              </a:lnSpc>
              <a:spcBef>
                <a:spcPts val="700"/>
              </a:spcBef>
              <a:buClr>
                <a:schemeClr val="accent2"/>
              </a:buClr>
              <a:buSzPct val="60000"/>
              <a:defRPr/>
            </a:pPr>
            <a:r>
              <a:rPr lang="ar-SA" sz="36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4- التخلص من الماضي : </a:t>
            </a:r>
          </a:p>
          <a:p>
            <a:pPr marL="320040" indent="-320040" algn="just" rtl="1">
              <a:lnSpc>
                <a:spcPct val="150000"/>
              </a:lnSpc>
              <a:spcBef>
                <a:spcPts val="700"/>
              </a:spcBef>
              <a:buClr>
                <a:schemeClr val="accent2"/>
              </a:buClr>
              <a:buSzPct val="60000"/>
              <a:buFont typeface="Wingdings"/>
              <a:buChar char=""/>
              <a:defRPr/>
            </a:pP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مساعدة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إدراك أن الماضي هو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فترة قد انتهت وأننا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الآن نعيش في الحاضر ..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كل يوم يتيح لنا فرص يجب أن نستغلها، ومن الممكن أن نجعلهم يتحدثون عن (أخطاء الماضي) ونحللها معهم،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ونساعدهم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إدراك أن إفتقادهم للخبرة قد يكون هو السبب في أي أخطاء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ارتكبوها،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أي أنهم لم يكونوا يقصدون عمل الخطأ، وأن التعلم الذي حصلوا عليه من ذلك الخطأ الذي سبق و ارتكبوه كان شيئاً طبيعياً و كثيراً ما يمر به الفرد.</a:t>
            </a:r>
            <a:endParaRPr lang="en-US"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477000"/>
            <a:ext cx="9144000" cy="381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rot="5400000">
            <a:off x="5562600" y="3276600"/>
            <a:ext cx="6858000" cy="3048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p:cNvSpPr txBox="1">
            <a:spLocks/>
          </p:cNvSpPr>
          <p:nvPr/>
        </p:nvSpPr>
        <p:spPr>
          <a:xfrm>
            <a:off x="838200" y="609600"/>
            <a:ext cx="7315200" cy="5867400"/>
          </a:xfrm>
          <a:prstGeom prst="rect">
            <a:avLst/>
          </a:prstGeom>
        </p:spPr>
        <p:txBody>
          <a:bodyPr>
            <a:normAutofit fontScale="55000" lnSpcReduction="20000"/>
          </a:bodyPr>
          <a:lstStyle/>
          <a:p>
            <a:pPr algn="just" rtl="1">
              <a:lnSpc>
                <a:spcPct val="170000"/>
              </a:lnSpc>
              <a:spcBef>
                <a:spcPts val="700"/>
              </a:spcBef>
              <a:buClr>
                <a:schemeClr val="accent2"/>
              </a:buClr>
              <a:buSzPct val="60000"/>
              <a:defRPr/>
            </a:pPr>
            <a:r>
              <a:rPr lang="ar-SA" sz="5100" b="1" cap="all"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5- ضرورة التعرف على الأنماط السلوكية لمختلف الطبقات الاجتماعية </a:t>
            </a:r>
            <a:r>
              <a:rPr lang="ar-SA" sz="51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ar-SA" sz="51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320040" indent="-320040" algn="just" rtl="1">
              <a:lnSpc>
                <a:spcPct val="150000"/>
              </a:lnSpc>
              <a:spcBef>
                <a:spcPts val="700"/>
              </a:spcBef>
              <a:buClr>
                <a:schemeClr val="accent2"/>
              </a:buClr>
              <a:buSzPct val="60000"/>
              <a:buFont typeface="Wingdings"/>
              <a:buChar char=""/>
              <a:defRPr/>
            </a:pPr>
            <a:r>
              <a:rPr lang="ar-SA" sz="51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يحتاج </a:t>
            </a:r>
            <a:r>
              <a:rPr lang="ar-SA" sz="51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المربون أن يتعلموا شيئاً عن سلوك </a:t>
            </a:r>
            <a:r>
              <a:rPr lang="ar-SA" sz="51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الذين </a:t>
            </a:r>
            <a:r>
              <a:rPr lang="ar-SA" sz="51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يأتون من طبقات اقتصادية </a:t>
            </a:r>
            <a:r>
              <a:rPr lang="ar-SA" sz="51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واجتماعية </a:t>
            </a:r>
            <a:r>
              <a:rPr lang="ar-SA" sz="51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مختلفة .. </a:t>
            </a:r>
            <a:r>
              <a:rPr lang="ar-SA" sz="51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وحيث </a:t>
            </a:r>
            <a:r>
              <a:rPr lang="ar-SA" sz="51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أساليب التربية تختلف باختلاف هذه الطبقات .. فالمكافآت </a:t>
            </a:r>
            <a:r>
              <a:rPr lang="ar-SA" sz="51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والعقوبات </a:t>
            </a:r>
            <a:r>
              <a:rPr lang="ar-SA" sz="51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تختلف </a:t>
            </a:r>
            <a:r>
              <a:rPr lang="ar-SA" sz="51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وتمنح </a:t>
            </a:r>
            <a:r>
              <a:rPr lang="ar-SA" sz="51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لأنواع مختلفة من السلوك </a:t>
            </a:r>
            <a:r>
              <a:rPr lang="ar-SA" sz="51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واللغة </a:t>
            </a:r>
            <a:r>
              <a:rPr lang="ar-SA" sz="51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التي تستخدم </a:t>
            </a:r>
            <a:r>
              <a:rPr lang="ar-SA" sz="51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وعادات </a:t>
            </a:r>
            <a:r>
              <a:rPr lang="ar-SA" sz="51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النظافة، </a:t>
            </a:r>
            <a:r>
              <a:rPr lang="ar-SA" sz="51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ونوع </a:t>
            </a:r>
            <a:r>
              <a:rPr lang="ar-SA" sz="51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الملابس تختلف هي الأخرى بقدر ملحوظ، و المربي في المدرسة كمعلم يجب أن يعلم أن </a:t>
            </a:r>
            <a:r>
              <a:rPr lang="ar-SA" sz="5100" b="1" cap="all" dirty="0" err="1">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إتجاهات</a:t>
            </a:r>
            <a:r>
              <a:rPr lang="ar-SA" sz="51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51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51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تنمو من خبراتهم، و الإتجاهات التي يظهرونها إنما تنبع من خلفياتهم الخاصة. </a:t>
            </a:r>
            <a:r>
              <a:rPr lang="ar-SA" sz="51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ويجب </a:t>
            </a:r>
            <a:r>
              <a:rPr lang="ar-SA" sz="51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يعلم المدرس كيف يتعامل مع هذه الإتجاهات بطرق تؤدي إلى تقوية الأمان الداخلي للأطفال.</a:t>
            </a:r>
            <a:endParaRPr lang="en-US" sz="51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477000"/>
            <a:ext cx="9144000" cy="381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rot="5400000">
            <a:off x="5562600" y="3276600"/>
            <a:ext cx="6858000" cy="3048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p:cNvSpPr txBox="1">
            <a:spLocks/>
          </p:cNvSpPr>
          <p:nvPr/>
        </p:nvSpPr>
        <p:spPr>
          <a:xfrm>
            <a:off x="838200" y="457200"/>
            <a:ext cx="7391400" cy="5867400"/>
          </a:xfrm>
          <a:prstGeom prst="rect">
            <a:avLst/>
          </a:prstGeom>
        </p:spPr>
        <p:txBody>
          <a:bodyPr>
            <a:noAutofit/>
          </a:bodyPr>
          <a:lstStyle/>
          <a:p>
            <a:pPr algn="just" rtl="1">
              <a:lnSpc>
                <a:spcPct val="160000"/>
              </a:lnSpc>
              <a:spcBef>
                <a:spcPts val="700"/>
              </a:spcBef>
              <a:buClr>
                <a:schemeClr val="accent2"/>
              </a:buClr>
              <a:buSzPct val="60000"/>
              <a:defRPr/>
            </a:pPr>
            <a:r>
              <a:rPr lang="ar-SA" sz="36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6- التعرف على أسباب هروب الطفل : </a:t>
            </a:r>
          </a:p>
          <a:p>
            <a:pPr marL="320040" indent="-320040" algn="just" rtl="1">
              <a:lnSpc>
                <a:spcPct val="160000"/>
              </a:lnSpc>
              <a:spcBef>
                <a:spcPts val="700"/>
              </a:spcBef>
              <a:buClr>
                <a:schemeClr val="accent2"/>
              </a:buClr>
              <a:buSzPct val="60000"/>
              <a:buFont typeface="Wingdings"/>
              <a:buChar char=""/>
              <a:defRPr/>
            </a:pP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أن يكون الآباء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والمربون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مرهفي الحس مع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الذين يهربون من أشياء بصفة عامة سواء كان ذلك مع بيئة المنزل أو بيئة المدرسة،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وهل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الهروب من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الالتزامات كلها بوجه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عام أو نوع معين من الإلتزامات؟ فإن هؤلاء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 يبدون أعراضاً قد يكون لها ارتباطاً بالذنب ..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ووظيفتنا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كمربين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وآباء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هي أن نتعرف على الأعراض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نحس بحاجة هذا الطفل لمزيد من احترام الذات و مشاعر القيمة الذاتية</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en-US"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477000"/>
            <a:ext cx="9144000" cy="381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rot="5400000">
            <a:off x="5562600" y="3276600"/>
            <a:ext cx="6858000" cy="3048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p:cNvSpPr txBox="1">
            <a:spLocks/>
          </p:cNvSpPr>
          <p:nvPr/>
        </p:nvSpPr>
        <p:spPr>
          <a:xfrm>
            <a:off x="838200" y="457200"/>
            <a:ext cx="7391400" cy="5867400"/>
          </a:xfrm>
          <a:prstGeom prst="rect">
            <a:avLst/>
          </a:prstGeom>
        </p:spPr>
        <p:txBody>
          <a:bodyPr>
            <a:noAutofit/>
          </a:bodyPr>
          <a:lstStyle/>
          <a:p>
            <a:pPr algn="ctr" rtl="1">
              <a:lnSpc>
                <a:spcPct val="160000"/>
              </a:lnSpc>
              <a:spcBef>
                <a:spcPts val="700"/>
              </a:spcBef>
              <a:buClr>
                <a:schemeClr val="accent2"/>
              </a:buClr>
              <a:buSzPct val="60000"/>
              <a:defRPr/>
            </a:pPr>
            <a:r>
              <a:rPr lang="ar-SA" sz="3600" b="1" cap="all"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a:t>
            </a:r>
            <a:r>
              <a:rPr lang="ar-SA" sz="36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التعرف على أسباب هروب الطفل : </a:t>
            </a:r>
          </a:p>
          <a:p>
            <a:pPr marL="320040" indent="-320040" algn="just" rtl="1">
              <a:lnSpc>
                <a:spcPct val="160000"/>
              </a:lnSpc>
              <a:spcBef>
                <a:spcPts val="700"/>
              </a:spcBef>
              <a:buClr>
                <a:schemeClr val="accent2"/>
              </a:buClr>
              <a:buSzPct val="60000"/>
              <a:buFont typeface="Wingdings"/>
              <a:buChar char=""/>
              <a:defRPr/>
            </a:pP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لايستطيع بعض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تحقيق الانجاز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لدرجة أنه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يلجأ إلى الكذب أو الغش أو السرقة لكي يحصل على مكافأة من المدرس أو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الوالدين ، وفي بعض المواقف قد يشعر بالحرج من نفسه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وباحتقارها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لأنه عبر عن هذه الحاجة بتلك الطريق الخاطئة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en-US"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37601608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477000"/>
            <a:ext cx="9144000" cy="381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rot="5400000">
            <a:off x="5562600" y="3276600"/>
            <a:ext cx="6858000" cy="3048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p:cNvSpPr txBox="1">
            <a:spLocks/>
          </p:cNvSpPr>
          <p:nvPr/>
        </p:nvSpPr>
        <p:spPr>
          <a:xfrm>
            <a:off x="838200" y="457200"/>
            <a:ext cx="7391400" cy="6019800"/>
          </a:xfrm>
          <a:prstGeom prst="rect">
            <a:avLst/>
          </a:prstGeom>
          <a:solidFill>
            <a:schemeClr val="bg1"/>
          </a:solidFill>
        </p:spPr>
        <p:txBody>
          <a:bodyPr>
            <a:noAutofit/>
          </a:bodyPr>
          <a:lstStyle/>
          <a:p>
            <a:pPr algn="just" rtl="1">
              <a:lnSpc>
                <a:spcPct val="150000"/>
              </a:lnSpc>
              <a:spcBef>
                <a:spcPts val="700"/>
              </a:spcBef>
              <a:buClr>
                <a:schemeClr val="accent2"/>
              </a:buClr>
              <a:buSzPct val="60000"/>
              <a:defRPr/>
            </a:pPr>
            <a:r>
              <a:rPr lang="ar-SA" sz="36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7- </a:t>
            </a:r>
            <a:r>
              <a:rPr lang="ar-SA" sz="3600" b="1" cap="all"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معالجة سرقة </a:t>
            </a:r>
            <a:r>
              <a:rPr lang="ar-SA" sz="36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 </a:t>
            </a:r>
          </a:p>
          <a:p>
            <a:pPr marL="320040" indent="-320040" algn="just" rtl="1">
              <a:lnSpc>
                <a:spcPct val="150000"/>
              </a:lnSpc>
              <a:spcBef>
                <a:spcPts val="700"/>
              </a:spcBef>
              <a:buClr>
                <a:schemeClr val="accent2"/>
              </a:buClr>
              <a:buSzPct val="60000"/>
              <a:buFont typeface="Wingdings"/>
              <a:buChar char=""/>
              <a:defRPr/>
            </a:pP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المواقف التي يرتكب فيها الطفل سرقة ما أو يخفي نقوداً أو قطعة ملابس ...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إلخ،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علينا نحن الآباء أو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المعلمين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المدرسة مسئوليات خاصة نحو هذه المواقف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ويجب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نعالج الموقف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بمنتهى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الثقة في كل طفل،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ويجب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نكون حذرين في عدم إعطاء إنطباع بأننا قد نشك في واحد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أكثر</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ولكن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الموضوع سوف يتضح بشكل أو بآخر،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وأنه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إذا كان هناك خطأ </a:t>
            </a:r>
            <a:r>
              <a:rPr lang="ar-SA" sz="3200" b="1" cap="all" dirty="0" err="1"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إرتكب</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فإن هذا الخطأ يمكن علاجه.</a:t>
            </a:r>
            <a:endParaRPr lang="en-US"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477000"/>
            <a:ext cx="9144000" cy="381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rot="5400000">
            <a:off x="5562600" y="3276600"/>
            <a:ext cx="6858000" cy="3048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p:cNvSpPr txBox="1">
            <a:spLocks/>
          </p:cNvSpPr>
          <p:nvPr/>
        </p:nvSpPr>
        <p:spPr>
          <a:xfrm>
            <a:off x="762000" y="457200"/>
            <a:ext cx="7467600" cy="5867400"/>
          </a:xfrm>
          <a:prstGeom prst="rect">
            <a:avLst/>
          </a:prstGeom>
        </p:spPr>
        <p:txBody>
          <a:bodyPr>
            <a:noAutofit/>
          </a:bodyPr>
          <a:lstStyle/>
          <a:p>
            <a:pPr algn="just" rtl="1">
              <a:lnSpc>
                <a:spcPct val="150000"/>
              </a:lnSpc>
              <a:spcBef>
                <a:spcPts val="700"/>
              </a:spcBef>
              <a:buClr>
                <a:schemeClr val="accent2"/>
              </a:buClr>
              <a:buSzPct val="60000"/>
              <a:defRPr/>
            </a:pPr>
            <a:r>
              <a:rPr lang="ar-SA" sz="36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8- لوم الطفل : </a:t>
            </a:r>
          </a:p>
          <a:p>
            <a:pPr marL="320040" indent="-320040" algn="just" rtl="1">
              <a:lnSpc>
                <a:spcPct val="150000"/>
              </a:lnSpc>
              <a:spcBef>
                <a:spcPts val="700"/>
              </a:spcBef>
              <a:buClr>
                <a:schemeClr val="accent2"/>
              </a:buClr>
              <a:buSzPct val="60000"/>
              <a:buFont typeface="Wingdings"/>
              <a:buChar char=""/>
              <a:defRPr/>
            </a:pP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الطفل الذي لديه إحساس بالذنب كثيراً ما يلوم نفسه،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ويشعر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بأنه ليس جيد، أو على الأقل ليس بدرجة الآخرين و يميل للإكتئاب ..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وعندما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يفصح عن هذه المشاعر يجب على الآباء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والمعلمين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يصغوا لهذه التفسيرات،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ويحتفظوا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بها في ذاكرتهم .. فالطفل يريد أن يحصل على خبرات يشعر فيها بأنه موفق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وله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قيمته مثل الآخرين، إنه يريد أن يطمئن إلى ذلك،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ومهمة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الآباء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والمربين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هي أن يجدوا مواقف يستطيع فيها أن ينجح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ويلاحظ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هذه الأشياء، </a:t>
            </a:r>
            <a:r>
              <a:rPr lang="ar-SA" sz="28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sz="28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يخبروه بأشياء طيبة عن نفسه.</a:t>
            </a:r>
            <a:endParaRPr lang="en-US"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477000"/>
            <a:ext cx="9144000" cy="381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rot="5400000">
            <a:off x="5562600" y="3276600"/>
            <a:ext cx="6858000" cy="3048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p:cNvSpPr txBox="1">
            <a:spLocks/>
          </p:cNvSpPr>
          <p:nvPr/>
        </p:nvSpPr>
        <p:spPr>
          <a:xfrm>
            <a:off x="914400" y="457200"/>
            <a:ext cx="7391400" cy="6019800"/>
          </a:xfrm>
          <a:prstGeom prst="rect">
            <a:avLst/>
          </a:prstGeom>
          <a:solidFill>
            <a:schemeClr val="bg1"/>
          </a:solidFill>
        </p:spPr>
        <p:txBody>
          <a:bodyPr>
            <a:noAutofit/>
          </a:bodyPr>
          <a:lstStyle/>
          <a:p>
            <a:pPr marL="320040" indent="-320040" algn="just" rtl="1">
              <a:lnSpc>
                <a:spcPct val="160000"/>
              </a:lnSpc>
              <a:spcBef>
                <a:spcPts val="700"/>
              </a:spcBef>
              <a:buClr>
                <a:schemeClr val="accent2"/>
              </a:buClr>
              <a:buSzPct val="60000"/>
              <a:buFont typeface="Wingdings"/>
              <a:buChar char=""/>
              <a:defRPr/>
            </a:pP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بعض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يبدون  كأنهم محصننون ضد الفشل، لقد مروا بدورات متتالية من خبرات النجاح .. لقد أصر الوالدان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والمربون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بفرط إهتمامهم على تحقيق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الكمال، وعندما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يتعلم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تقدير المواقف المختلفة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ومتطلباته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المختلفة فإنهم يتعلمون أن يقدروا قيمة سلوكهم بواقعية أكثر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ويتعلمون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تفكيرنا ليس دائماً بمعيار الكمال</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kumimoji="0" lang="en-US" sz="3200" b="0" i="0" u="none" strike="noStrike" kern="1200" cap="none" spc="0" normalizeH="0" baseline="0" noProof="0" dirty="0">
              <a:ln>
                <a:noFill/>
              </a:ln>
              <a:solidFill>
                <a:schemeClr val="tx1"/>
              </a:solidFill>
              <a:effectLst/>
              <a:uLnTx/>
              <a:uFillTx/>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477000"/>
            <a:ext cx="9144000" cy="381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rot="5400000">
            <a:off x="5562600" y="3276600"/>
            <a:ext cx="6858000" cy="3048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p:cNvSpPr txBox="1">
            <a:spLocks/>
          </p:cNvSpPr>
          <p:nvPr/>
        </p:nvSpPr>
        <p:spPr>
          <a:xfrm>
            <a:off x="838200" y="457200"/>
            <a:ext cx="7467600" cy="6019800"/>
          </a:xfrm>
          <a:prstGeom prst="rect">
            <a:avLst/>
          </a:prstGeom>
          <a:solidFill>
            <a:schemeClr val="bg1"/>
          </a:solidFill>
        </p:spPr>
        <p:txBody>
          <a:bodyPr>
            <a:noAutofit/>
          </a:bodyPr>
          <a:lstStyle/>
          <a:p>
            <a:pPr marL="320040" indent="-320040" algn="just" rtl="1">
              <a:lnSpc>
                <a:spcPct val="160000"/>
              </a:lnSpc>
              <a:spcBef>
                <a:spcPts val="700"/>
              </a:spcBef>
              <a:buClr>
                <a:schemeClr val="accent2"/>
              </a:buClr>
              <a:buSzPct val="60000"/>
              <a:buFont typeface="Wingdings"/>
              <a:buChar char=""/>
              <a:defRPr/>
            </a:pP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يظن بعض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الراشدين الناجحين لم </a:t>
            </a:r>
            <a:r>
              <a:rPr lang="ar-SA" sz="3600" b="1" cap="all" dirty="0" err="1">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يرتكبوا</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خطأ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حياتهم ،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الناجحين مروا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بمرحلة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الطفولة دون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600" b="1" cap="all" dirty="0" err="1">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يرتكبوا</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خطأ واحداً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وعلى المربين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والآباء مساعدة الأطفال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أن يدركوا أن الناجحين هم أيضا مروا بنفس المشاكل وواجهوا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أخطاء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وتلقوا المساعدة للاستفادة من تلك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الأخطاء.</a:t>
            </a:r>
            <a:endPar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320040" indent="-320040" algn="just" rtl="1">
              <a:spcBef>
                <a:spcPts val="700"/>
              </a:spcBef>
              <a:buClr>
                <a:schemeClr val="accent2"/>
              </a:buClr>
              <a:buSzPct val="60000"/>
              <a:defRPr/>
            </a:pPr>
            <a:endParaRPr kumimoji="0" lang="en-US" sz="3200" b="0" i="0" u="none" strike="noStrike" kern="1200" cap="none" spc="0" normalizeH="0" baseline="0" noProof="0" dirty="0">
              <a:ln>
                <a:noFill/>
              </a:ln>
              <a:solidFill>
                <a:schemeClr val="tx1"/>
              </a:solidFill>
              <a:effectLst/>
              <a:uLnTx/>
              <a:uFillTx/>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26670499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905000"/>
            <a:ext cx="7315200" cy="990600"/>
          </a:xfrm>
        </p:spPr>
        <p:txBody>
          <a:bodyPr>
            <a:noAutofit/>
          </a:bodyPr>
          <a:lstStyle/>
          <a:p>
            <a:pPr algn="ctr" rtl="1">
              <a:lnSpc>
                <a:spcPct val="150000"/>
              </a:lnSpc>
              <a:spcBef>
                <a:spcPts val="700"/>
              </a:spcBef>
              <a:buClr>
                <a:schemeClr val="accent2"/>
              </a:buClr>
              <a:buSzPct val="60000"/>
            </a:pPr>
            <a:r>
              <a:rPr lang="ar-SA"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ماذا يجب أن يبتعد عنه المربون لضمان التحرر النسبي من الشعور بالذنب؟</a:t>
            </a:r>
            <a:endParaRPr lang="en-US"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sz="quarter" idx="1"/>
          </p:nvPr>
        </p:nvSpPr>
        <p:spPr>
          <a:xfrm>
            <a:off x="838200" y="3657600"/>
            <a:ext cx="7467600" cy="2590800"/>
          </a:xfrm>
        </p:spPr>
        <p:txBody>
          <a:bodyPr>
            <a:normAutofit/>
          </a:bodyPr>
          <a:lstStyle/>
          <a:p>
            <a:pPr algn="just" rtl="1">
              <a:lnSpc>
                <a:spcPct val="150000"/>
              </a:lnSpc>
            </a:pP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هناك أشياء كثيرة يمكن للآباء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والمربين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يتجنبوها ليساعدوا الطفل على التحرر من الشعور العميق بالذنب، منها:</a:t>
            </a:r>
          </a:p>
          <a:p>
            <a:pPr algn="just" rtl="1"/>
            <a:endParaRPr lang="ar-SA" sz="2800" dirty="0" smtClean="0">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838200" y="1676400"/>
            <a:ext cx="7391400" cy="4800600"/>
          </a:xfrm>
        </p:spPr>
        <p:txBody>
          <a:bodyPr>
            <a:normAutofit/>
          </a:bodyPr>
          <a:lstStyle/>
          <a:p>
            <a:pPr algn="just" rtl="1">
              <a:lnSpc>
                <a:spcPct val="150000"/>
              </a:lnSpc>
            </a:pP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على المربين كراشدين ناضجين أن يكونوا أكثر موضوعية،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وأكثر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رصانة، ولا يحكموا على الطفل قبل أن تجتمع لديهم الأدلة، ولا يجب أن يفترضوا أنهم يعرفون ما يريده الطفل أكثر منه فهو لا يزال صغيراً، أو أنهم يعرفون مشاعره أكثر منه. </a:t>
            </a:r>
          </a:p>
          <a:p>
            <a:pPr algn="just" rtl="1"/>
            <a:endParaRPr lang="ar-SA" sz="2800" dirty="0" smtClean="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97739096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477000"/>
            <a:ext cx="9144000" cy="381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rot="5400000">
            <a:off x="5562600" y="3276600"/>
            <a:ext cx="6858000" cy="3048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p:cNvSpPr txBox="1">
            <a:spLocks/>
          </p:cNvSpPr>
          <p:nvPr/>
        </p:nvSpPr>
        <p:spPr>
          <a:xfrm>
            <a:off x="914400" y="1371600"/>
            <a:ext cx="7239000" cy="4953000"/>
          </a:xfrm>
          <a:prstGeom prst="rect">
            <a:avLst/>
          </a:prstGeom>
        </p:spPr>
        <p:txBody>
          <a:bodyPr>
            <a:noAutofit/>
          </a:bodyPr>
          <a:lstStyle/>
          <a:p>
            <a:pPr marL="320040" indent="-320040" algn="just" rtl="1">
              <a:lnSpc>
                <a:spcPct val="150000"/>
              </a:lnSpc>
              <a:spcBef>
                <a:spcPts val="700"/>
              </a:spcBef>
              <a:buClr>
                <a:schemeClr val="accent2"/>
              </a:buClr>
              <a:buSzPct val="60000"/>
              <a:buFont typeface="Wingdings"/>
              <a:buChar char=""/>
              <a:defRPr/>
            </a:pP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يجب أن يتعلم الآباء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والمربون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تكرار التعليق على أحداث مضت، واستعادة بعض الأحداث التي جرت منذ أسبوع أو شهر..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يتجنبوا افتراض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سوء الأخلاق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المستديم </a:t>
            </a:r>
            <a:r>
              <a:rPr lang="ar-SA" sz="3600" b="1" cap="all" dirty="0" err="1"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بناءاً</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موقف سلوكي واحد</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477000"/>
            <a:ext cx="9144000" cy="381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rot="5400000">
            <a:off x="5562600" y="3276600"/>
            <a:ext cx="6858000" cy="3048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p:cNvSpPr txBox="1">
            <a:spLocks/>
          </p:cNvSpPr>
          <p:nvPr/>
        </p:nvSpPr>
        <p:spPr>
          <a:xfrm>
            <a:off x="838200" y="1524000"/>
            <a:ext cx="7315200" cy="4648200"/>
          </a:xfrm>
          <a:prstGeom prst="rect">
            <a:avLst/>
          </a:prstGeom>
        </p:spPr>
        <p:txBody>
          <a:bodyPr>
            <a:noAutofit/>
          </a:bodyPr>
          <a:lstStyle/>
          <a:p>
            <a:pPr marL="320040" indent="-320040" algn="just" rtl="1">
              <a:lnSpc>
                <a:spcPct val="150000"/>
              </a:lnSpc>
              <a:spcBef>
                <a:spcPts val="700"/>
              </a:spcBef>
              <a:buClr>
                <a:schemeClr val="accent2"/>
              </a:buClr>
              <a:buSzPct val="60000"/>
              <a:buFont typeface="Wingdings"/>
              <a:buChar char=""/>
              <a:defRPr/>
            </a:pP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 يجب أن يفترض الآباء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والمربون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يعرفون القواعد والتعليمات، أو لأنهم خالفوها فإنهم فعلوا ذلك عن عمد، أو بدون مبالاة، و ألا يفترضوا أن هذه القواعد قد عُلمت ثم نُسيت، أو لأنها عُلمت حديثاً أصبح من الواجب تذكرها</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06828780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477000"/>
            <a:ext cx="9144000" cy="381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rot="5400000">
            <a:off x="5562600" y="3276600"/>
            <a:ext cx="6858000" cy="3048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p:cNvSpPr txBox="1">
            <a:spLocks/>
          </p:cNvSpPr>
          <p:nvPr/>
        </p:nvSpPr>
        <p:spPr>
          <a:xfrm>
            <a:off x="838200" y="1676400"/>
            <a:ext cx="7391400" cy="3810000"/>
          </a:xfrm>
          <a:prstGeom prst="rect">
            <a:avLst/>
          </a:prstGeom>
        </p:spPr>
        <p:txBody>
          <a:bodyPr>
            <a:noAutofit/>
          </a:bodyPr>
          <a:lstStyle/>
          <a:p>
            <a:pPr marL="320040" indent="-320040" algn="just" rtl="1">
              <a:lnSpc>
                <a:spcPct val="150000"/>
              </a:lnSpc>
              <a:spcBef>
                <a:spcPts val="700"/>
              </a:spcBef>
              <a:buClr>
                <a:schemeClr val="accent2"/>
              </a:buClr>
              <a:buSzPct val="60000"/>
              <a:buFont typeface="Wingdings"/>
              <a:buChar char=""/>
              <a:defRPr/>
            </a:pP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4-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أن يكون الآباء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والمربون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شديدي الحرص في محاولتهم تجنب المواقف التي تجعل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يشعرون بالخجل من أنفسهم، أو يشعرون بالضعف وعدم الكفاءة.</a:t>
            </a:r>
            <a:endParaRPr lang="en-US"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06828780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477000"/>
            <a:ext cx="9144000" cy="381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rot="5400000">
            <a:off x="5562600" y="3276600"/>
            <a:ext cx="6858000" cy="3048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p:cNvSpPr txBox="1">
            <a:spLocks/>
          </p:cNvSpPr>
          <p:nvPr/>
        </p:nvSpPr>
        <p:spPr>
          <a:xfrm>
            <a:off x="838200" y="1447800"/>
            <a:ext cx="7391400" cy="4800600"/>
          </a:xfrm>
          <a:prstGeom prst="rect">
            <a:avLst/>
          </a:prstGeom>
        </p:spPr>
        <p:txBody>
          <a:bodyPr>
            <a:noAutofit/>
          </a:bodyPr>
          <a:lstStyle/>
          <a:p>
            <a:pPr marL="320040" indent="-320040" algn="just" rtl="1">
              <a:lnSpc>
                <a:spcPct val="150000"/>
              </a:lnSpc>
              <a:spcBef>
                <a:spcPts val="700"/>
              </a:spcBef>
              <a:buClr>
                <a:schemeClr val="accent2"/>
              </a:buClr>
              <a:buSzPct val="60000"/>
              <a:buFont typeface="Wingdings"/>
              <a:buChar char=""/>
              <a:defRPr/>
            </a:pP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5- يجب ألا يصرخ الآباء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والمربون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وجه الطفل إذا هرب أو لتهربه من المدرسة، أو لابتعاده عن المنزل، ولا يجب أن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يصفوه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كشخص يخاف تحمل نتائج عمله أو الوفاء بالتزاماته ..  إن ذلك يشبه تعنيفه لأشياء يشعر أنه لا دخل له فيها، فالطفل يحتاج للشجاعة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ولن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يحصل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عليها بالشدة .</a:t>
            </a:r>
            <a:endPar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477000"/>
            <a:ext cx="9144000" cy="381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rot="5400000">
            <a:off x="5562600" y="3276600"/>
            <a:ext cx="6858000" cy="3048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p:cNvSpPr txBox="1">
            <a:spLocks/>
          </p:cNvSpPr>
          <p:nvPr/>
        </p:nvSpPr>
        <p:spPr>
          <a:xfrm>
            <a:off x="838200" y="1371600"/>
            <a:ext cx="7391400" cy="4876800"/>
          </a:xfrm>
          <a:prstGeom prst="rect">
            <a:avLst/>
          </a:prstGeom>
        </p:spPr>
        <p:txBody>
          <a:bodyPr>
            <a:noAutofit/>
          </a:bodyPr>
          <a:lstStyle/>
          <a:p>
            <a:pPr marL="320040" indent="-320040" algn="just" rtl="1">
              <a:lnSpc>
                <a:spcPct val="150000"/>
              </a:lnSpc>
              <a:spcBef>
                <a:spcPts val="700"/>
              </a:spcBef>
              <a:buClr>
                <a:schemeClr val="accent2"/>
              </a:buClr>
              <a:buSzPct val="60000"/>
              <a:buFont typeface="Wingdings"/>
              <a:buChar char=""/>
              <a:defRPr/>
            </a:pP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6-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أن يتجنب الآباء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والمربون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الإيحاء للطفل بفكرة أن الراشدين المتميزين كانوا ملائكة في طفولتهم، و أنهم لم يفعلوا شيئاً رديئاً في شبابهم، و أن يتجنبوا إعطاء فكرة أن الراشدين لا يخطئون أبداً، أو أنهم إذا أخطأوا فلابد أنها أخطاء صغيرة، وأن يتجنبوا إعطاء فكرة أن الراشدين ليس لديهم إحساس بالذنب نحو بعض المواقف التي يجدون أنفسهم فيها.</a:t>
            </a:r>
            <a:endParaRPr lang="en-US"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347937328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477000"/>
            <a:ext cx="9144000" cy="381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rot="5400000">
            <a:off x="5562600" y="3276600"/>
            <a:ext cx="6858000" cy="3048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p:cNvSpPr txBox="1">
            <a:spLocks/>
          </p:cNvSpPr>
          <p:nvPr/>
        </p:nvSpPr>
        <p:spPr>
          <a:xfrm>
            <a:off x="914400" y="1676400"/>
            <a:ext cx="7391400" cy="4114800"/>
          </a:xfrm>
          <a:prstGeom prst="rect">
            <a:avLst/>
          </a:prstGeom>
        </p:spPr>
        <p:txBody>
          <a:bodyPr>
            <a:noAutofit/>
          </a:bodyPr>
          <a:lstStyle/>
          <a:p>
            <a:pPr marL="320040" indent="-320040" algn="just" rtl="1">
              <a:lnSpc>
                <a:spcPct val="150000"/>
              </a:lnSpc>
              <a:spcBef>
                <a:spcPts val="700"/>
              </a:spcBef>
              <a:buClr>
                <a:schemeClr val="accent2"/>
              </a:buClr>
              <a:buSzPct val="60000"/>
              <a:buFont typeface="Wingdings"/>
              <a:buChar char=""/>
              <a:defRPr/>
            </a:pP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7- عندما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يكذب الطفل أو يسرق أو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يغش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ألا يجعل الآباء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والمربين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ذلك موضوع إثارة علنية فيعيروه أو يحقروه أو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يحطون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قدره .. فإذا فعلوا ذلك فإنهم يزيدون من شعوره بالذنب،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ولا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يكونوا بذلك قد ساعدوه على فهم سلوكه</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477000"/>
            <a:ext cx="9144000" cy="381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rot="5400000">
            <a:off x="5562600" y="3276600"/>
            <a:ext cx="6858000" cy="3048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p:cNvSpPr txBox="1">
            <a:spLocks/>
          </p:cNvSpPr>
          <p:nvPr/>
        </p:nvSpPr>
        <p:spPr>
          <a:xfrm>
            <a:off x="914400" y="1524000"/>
            <a:ext cx="7391400" cy="4495800"/>
          </a:xfrm>
          <a:prstGeom prst="rect">
            <a:avLst/>
          </a:prstGeom>
        </p:spPr>
        <p:txBody>
          <a:bodyPr>
            <a:noAutofit/>
          </a:bodyPr>
          <a:lstStyle/>
          <a:p>
            <a:pPr marL="320040" indent="-320040" algn="just" rtl="1">
              <a:lnSpc>
                <a:spcPct val="150000"/>
              </a:lnSpc>
              <a:spcBef>
                <a:spcPts val="700"/>
              </a:spcBef>
              <a:buClr>
                <a:schemeClr val="accent2"/>
              </a:buClr>
              <a:buSzPct val="60000"/>
              <a:buFont typeface="Wingdings"/>
              <a:buChar char=""/>
              <a:defRPr/>
            </a:pP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8- من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خلال علاقة الآباء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والمربين بالأطفال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أن يؤكد الكبار للصغار مراراً و تكراراً أنه ليس عيباً أن يفشل الإنسان، و لكن المهم أن يتعلم من فشله ولا يكرر الخطأ، وعلى الكبار أن يساعدوهم على إدراك أن تحليل الفشل يكون عادة بداية النجاح في المستقبل،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يتجنب الآباء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والمربون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الربط بين الفشل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والعار والخجل والتقليل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شأن الذات.</a:t>
            </a:r>
            <a:endParaRPr lang="en-US"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419282665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477000"/>
            <a:ext cx="9144000" cy="381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rot="5400000">
            <a:off x="5562600" y="3276600"/>
            <a:ext cx="6858000" cy="3048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p:cNvSpPr txBox="1">
            <a:spLocks/>
          </p:cNvSpPr>
          <p:nvPr/>
        </p:nvSpPr>
        <p:spPr>
          <a:xfrm>
            <a:off x="914400" y="1676400"/>
            <a:ext cx="7239000" cy="3352800"/>
          </a:xfrm>
          <a:prstGeom prst="rect">
            <a:avLst/>
          </a:prstGeom>
        </p:spPr>
        <p:txBody>
          <a:bodyPr>
            <a:normAutofit lnSpcReduction="10000"/>
          </a:bodyPr>
          <a:lstStyle/>
          <a:p>
            <a:pPr marL="320040" indent="-320040" algn="just" rtl="1">
              <a:lnSpc>
                <a:spcPct val="150000"/>
              </a:lnSpc>
              <a:spcBef>
                <a:spcPts val="700"/>
              </a:spcBef>
              <a:buClr>
                <a:schemeClr val="accent2"/>
              </a:buClr>
              <a:buSzPct val="60000"/>
              <a:buFont typeface="Wingdings"/>
              <a:buChar char=""/>
              <a:defRPr/>
            </a:pP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9- أن يتجنب الآباء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والمربون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بقدر الإمكان إعطاء هؤلاء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واجبات لا يستطيعون إنجازها، أو التقليل من شأنهم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علناً</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أو معايرتهم أو إحراجهم لأخطاء صغيرة متكررة.</a:t>
            </a:r>
          </a:p>
          <a:p>
            <a:pPr marL="320040" indent="-320040" algn="just" rtl="1">
              <a:spcBef>
                <a:spcPts val="700"/>
              </a:spcBef>
              <a:buClr>
                <a:schemeClr val="accent2"/>
              </a:buClr>
              <a:buSzPct val="60000"/>
              <a:buFont typeface="Wingdings"/>
              <a:buChar char=""/>
              <a:defRPr/>
            </a:pPr>
            <a:endParaRPr kumimoji="0" lang="en-US" sz="2800" b="0" i="0" u="none" strike="noStrike" kern="1200" cap="none" spc="0" normalizeH="0" baseline="0" noProof="0" dirty="0">
              <a:ln>
                <a:noFill/>
              </a:ln>
              <a:solidFill>
                <a:schemeClr val="tx1"/>
              </a:solidFill>
              <a:effectLst/>
              <a:uLnTx/>
              <a:uFillTx/>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81000"/>
            <a:ext cx="7086600" cy="990600"/>
          </a:xfrm>
        </p:spPr>
        <p:txBody>
          <a:bodyPr>
            <a:noAutofit/>
          </a:bodyPr>
          <a:lstStyle/>
          <a:p>
            <a:pPr marL="320040" indent="-320040" algn="just" rtl="1">
              <a:lnSpc>
                <a:spcPct val="150000"/>
              </a:lnSpc>
              <a:spcBef>
                <a:spcPts val="700"/>
              </a:spcBef>
              <a:buClr>
                <a:schemeClr val="accent2"/>
              </a:buClr>
              <a:buSzPct val="60000"/>
              <a:buFont typeface="Wingdings"/>
              <a:buChar char=""/>
            </a:pPr>
            <a:r>
              <a:rPr lang="ar-SA" sz="36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التحرر النسبي من الشعور بالذنب؟</a:t>
            </a:r>
            <a:endParaRPr lang="en-US" sz="36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sz="quarter" idx="1"/>
          </p:nvPr>
        </p:nvSpPr>
        <p:spPr>
          <a:xfrm>
            <a:off x="914400" y="1600200"/>
            <a:ext cx="7315200" cy="4648200"/>
          </a:xfrm>
        </p:spPr>
        <p:txBody>
          <a:bodyPr>
            <a:noAutofit/>
          </a:bodyPr>
          <a:lstStyle/>
          <a:p>
            <a:pPr marL="0" indent="0" algn="just" rtl="1">
              <a:lnSpc>
                <a:spcPct val="150000"/>
              </a:lnSpc>
              <a:buNone/>
            </a:pPr>
            <a:r>
              <a:rPr lang="ar-SA" sz="3200" b="1" u="sng"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يتم </a:t>
            </a:r>
            <a:r>
              <a:rPr lang="ar-SA" sz="3200" b="1" u="sng"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التحرر النسبي من الشعور بالذنب من خلال:</a:t>
            </a:r>
          </a:p>
          <a:p>
            <a:pPr algn="just" rtl="1">
              <a:lnSpc>
                <a:spcPct val="150000"/>
              </a:lnSpc>
            </a:pP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الرسم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كوسيلة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لتحرير الطفل من إحساسه بالذنب لأنه يوجد فيه جانب تعبيري و آخر تطبيقي.</a:t>
            </a:r>
          </a:p>
          <a:p>
            <a:pPr algn="just" rtl="1">
              <a:lnSpc>
                <a:spcPct val="150000"/>
              </a:lnSpc>
            </a:pP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الموسيقى أو مشاهدة أو قراءة قصة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لشخص عرف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خطأه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وعاد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إلى الصواب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وتقبلته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جماعته كفرد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وكمواطن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ناضج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ومحبوب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دون إشعاره بعقدة الذنب لأخطاء إرتكبها عن جهل.</a:t>
            </a: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457200"/>
            <a:ext cx="8534400" cy="758952"/>
          </a:xfrm>
        </p:spPr>
        <p:txBody>
          <a:bodyPr>
            <a:noAutofit/>
          </a:bodyPr>
          <a:lstStyle/>
          <a:p>
            <a:pPr algn="ctr" rtl="1">
              <a:lnSpc>
                <a:spcPct val="150000"/>
              </a:lnSpc>
              <a:spcBef>
                <a:spcPts val="700"/>
              </a:spcBef>
              <a:buClr>
                <a:schemeClr val="accent2"/>
              </a:buClr>
              <a:buSzPct val="60000"/>
            </a:pPr>
            <a:r>
              <a:rPr lang="ar-SA"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الحاجة إلى التحرر النسبي من الخوف</a:t>
            </a:r>
          </a:p>
        </p:txBody>
      </p:sp>
      <p:pic>
        <p:nvPicPr>
          <p:cNvPr id="1026" name="Picture 2"/>
          <p:cNvPicPr>
            <a:picLocks noGrp="1" noChangeAspect="1" noChangeArrowheads="1"/>
          </p:cNvPicPr>
          <p:nvPr>
            <p:ph sz="quarter" idx="1"/>
          </p:nvPr>
        </p:nvPicPr>
        <p:blipFill>
          <a:blip r:embed="rId2" cstate="print"/>
          <a:srcRect/>
          <a:stretch>
            <a:fillRect/>
          </a:stretch>
        </p:blipFill>
        <p:spPr bwMode="auto">
          <a:xfrm>
            <a:off x="838200" y="1765110"/>
            <a:ext cx="2664296" cy="3240360"/>
          </a:xfrm>
          <a:prstGeom prst="snip2DiagRect">
            <a:avLst/>
          </a:prstGeom>
          <a:solidFill>
            <a:srgbClr val="FFFFFF">
              <a:shade val="85000"/>
            </a:srgbClr>
          </a:solidFill>
          <a:ln w="88900" cap="sq">
            <a:solidFill>
              <a:srgbClr val="FFAC33"/>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5" name="صورة 4" descr="imagesCAKA63A2.jpg"/>
          <p:cNvPicPr>
            <a:picLocks noChangeAspect="1"/>
          </p:cNvPicPr>
          <p:nvPr/>
        </p:nvPicPr>
        <p:blipFill>
          <a:blip r:embed="rId3" cstate="print"/>
          <a:stretch>
            <a:fillRect/>
          </a:stretch>
        </p:blipFill>
        <p:spPr>
          <a:xfrm>
            <a:off x="4953000" y="1752600"/>
            <a:ext cx="3262089" cy="2016224"/>
          </a:xfrm>
          <a:prstGeom prst="rect">
            <a:avLst/>
          </a:prstGeom>
          <a:solidFill>
            <a:srgbClr val="FFFFFF">
              <a:shade val="85000"/>
            </a:srgbClr>
          </a:solidFill>
          <a:ln w="190500" cap="rnd">
            <a:solidFill>
              <a:srgbClr val="FFAC33"/>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6" name="صورة 5" descr="imagesCARNNFVH.jpg"/>
          <p:cNvPicPr>
            <a:picLocks noChangeAspect="1"/>
          </p:cNvPicPr>
          <p:nvPr/>
        </p:nvPicPr>
        <p:blipFill>
          <a:blip r:embed="rId4" cstate="print"/>
          <a:stretch>
            <a:fillRect/>
          </a:stretch>
        </p:blipFill>
        <p:spPr>
          <a:xfrm>
            <a:off x="3706505" y="3794982"/>
            <a:ext cx="3835127" cy="2361431"/>
          </a:xfrm>
          <a:prstGeom prst="ellipse">
            <a:avLst/>
          </a:prstGeom>
          <a:ln w="190500" cap="rnd">
            <a:solidFill>
              <a:srgbClr val="FFAC33"/>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مربع نص 15"/>
          <p:cNvSpPr txBox="1"/>
          <p:nvPr/>
        </p:nvSpPr>
        <p:spPr>
          <a:xfrm>
            <a:off x="609600" y="609600"/>
            <a:ext cx="7696200" cy="5432256"/>
          </a:xfrm>
          <a:prstGeom prst="rect">
            <a:avLst/>
          </a:prstGeom>
          <a:ln/>
        </p:spPr>
        <p:style>
          <a:lnRef idx="2">
            <a:schemeClr val="accent2"/>
          </a:lnRef>
          <a:fillRef idx="1">
            <a:schemeClr val="lt1"/>
          </a:fillRef>
          <a:effectRef idx="0">
            <a:schemeClr val="accent2"/>
          </a:effectRef>
          <a:fontRef idx="minor">
            <a:schemeClr val="dk1"/>
          </a:fontRef>
        </p:style>
        <p:txBody>
          <a:bodyPr wrap="square" rtlCol="1">
            <a:spAutoFit/>
          </a:bodyPr>
          <a:lstStyle/>
          <a:p>
            <a:pPr algn="r" eaLnBrk="1" hangingPunct="1"/>
            <a:endParaRPr lang="ar-SA" sz="2400" u="sng" dirty="0" smtClean="0">
              <a:solidFill>
                <a:srgbClr val="FF0000"/>
              </a:solidFill>
              <a:latin typeface="Arial Unicode MS" pitchFamily="34" charset="-128"/>
              <a:ea typeface="Arial Unicode MS" pitchFamily="34" charset="-128"/>
              <a:cs typeface="Arial Unicode MS" pitchFamily="34" charset="-128"/>
            </a:endParaRPr>
          </a:p>
          <a:p>
            <a:pPr algn="ctr" rtl="1">
              <a:lnSpc>
                <a:spcPct val="150000"/>
              </a:lnSpc>
              <a:spcBef>
                <a:spcPts val="700"/>
              </a:spcBef>
              <a:buClr>
                <a:schemeClr val="accent2"/>
              </a:buClr>
              <a:buSzPct val="60000"/>
            </a:pPr>
            <a:r>
              <a:rPr lang="ar-SA" sz="32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وسوف يتم من خلال هذا العرض الاجابة على التساؤلات التالية:-</a:t>
            </a:r>
            <a:endParaRPr lang="ar-SA" sz="32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320040" indent="-320040" algn="just" rtl="1">
              <a:lnSpc>
                <a:spcPct val="150000"/>
              </a:lnSpc>
              <a:spcBef>
                <a:spcPts val="700"/>
              </a:spcBef>
              <a:buClr>
                <a:schemeClr val="accent2"/>
              </a:buClr>
              <a:buSzPct val="60000"/>
              <a:buFont typeface="Wingdings"/>
              <a:buChar char=""/>
            </a:pPr>
            <a:r>
              <a:rPr lang="ar-SA" sz="32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طبيعة العلاقة بين الأم والطفل في السنوات الأولى من العمر ؟</a:t>
            </a:r>
          </a:p>
          <a:p>
            <a:pPr marL="320040" indent="-320040" algn="just" rtl="1">
              <a:lnSpc>
                <a:spcPct val="150000"/>
              </a:lnSpc>
              <a:spcBef>
                <a:spcPts val="700"/>
              </a:spcBef>
              <a:buClr>
                <a:schemeClr val="accent2"/>
              </a:buClr>
              <a:buSzPct val="60000"/>
              <a:buFont typeface="Wingdings"/>
              <a:buChar char=""/>
            </a:pPr>
            <a:r>
              <a:rPr lang="ar-SA" sz="32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هل </a:t>
            </a:r>
            <a:r>
              <a:rPr lang="ar-SA" sz="32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الطبيعي </a:t>
            </a:r>
            <a:r>
              <a:rPr lang="ar-SA" sz="32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إخافة </a:t>
            </a:r>
            <a:r>
              <a:rPr lang="ar-SA" sz="32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a:t>
            </a:r>
            <a:r>
              <a:rPr lang="ar-SA" sz="32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2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320040" indent="-320040" algn="just" rtl="1">
              <a:lnSpc>
                <a:spcPct val="150000"/>
              </a:lnSpc>
              <a:spcBef>
                <a:spcPts val="700"/>
              </a:spcBef>
              <a:buClr>
                <a:schemeClr val="accent2"/>
              </a:buClr>
              <a:buSzPct val="60000"/>
              <a:buFont typeface="Wingdings"/>
              <a:buChar char=""/>
            </a:pPr>
            <a:r>
              <a:rPr lang="ar-SA" sz="32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a:t>
            </a:r>
            <a:r>
              <a:rPr lang="ar-SA" sz="32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تصبح شخصية الطفل عند تحرره من </a:t>
            </a:r>
            <a:r>
              <a:rPr lang="ar-SA" sz="32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الخوف؟ </a:t>
            </a:r>
            <a:endParaRPr lang="ar-SA" sz="32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320040" indent="-320040" algn="just" rtl="1">
              <a:lnSpc>
                <a:spcPct val="150000"/>
              </a:lnSpc>
              <a:spcBef>
                <a:spcPts val="700"/>
              </a:spcBef>
              <a:buClr>
                <a:schemeClr val="accent2"/>
              </a:buClr>
              <a:buSzPct val="60000"/>
              <a:buFont typeface="Wingdings"/>
              <a:buChar char=""/>
            </a:pPr>
            <a:r>
              <a:rPr lang="ar-SA" sz="32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a:t>
            </a:r>
            <a:r>
              <a:rPr lang="ar-SA" sz="32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تكتشف الحاجة إلى التحرر النسبي من </a:t>
            </a:r>
            <a:r>
              <a:rPr lang="ar-SA" sz="32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الخوف؟</a:t>
            </a:r>
            <a:endParaRPr lang="ar-SA" sz="32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320040" indent="-320040" algn="just" rtl="1">
              <a:lnSpc>
                <a:spcPct val="150000"/>
              </a:lnSpc>
              <a:spcBef>
                <a:spcPts val="700"/>
              </a:spcBef>
              <a:buClr>
                <a:schemeClr val="accent2"/>
              </a:buClr>
              <a:buSzPct val="60000"/>
              <a:buFont typeface="Wingdings"/>
              <a:buChar char=""/>
            </a:pPr>
            <a:r>
              <a:rPr lang="ar-SA" sz="32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a:t>
            </a:r>
            <a:r>
              <a:rPr lang="ar-SA" sz="32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هي مشاعر الطفل الناتجة من تلك المخاوف </a:t>
            </a:r>
            <a:r>
              <a:rPr lang="ar-SA" sz="32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المتعددة؟</a:t>
            </a:r>
            <a:endParaRPr lang="ar-SA" sz="32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شكل بيضاوي 2"/>
          <p:cNvSpPr/>
          <p:nvPr/>
        </p:nvSpPr>
        <p:spPr>
          <a:xfrm>
            <a:off x="37531" y="3149032"/>
            <a:ext cx="2447925" cy="2303462"/>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w="76200">
            <a:noFill/>
            <a:prstDash val="solid"/>
          </a:ln>
          <a:effectLst>
            <a:glow rad="101600">
              <a:schemeClr val="accent2">
                <a:satMod val="175000"/>
                <a:alpha val="40000"/>
              </a:schemeClr>
            </a:glow>
            <a:outerShdw blurRad="107950" dist="12700" dir="5400000" algn="ctr">
              <a:srgbClr val="000000"/>
            </a:outerShdw>
          </a:effectLst>
          <a:scene3d>
            <a:camera prst="perspectiveHeroicExtremeRightFacing"/>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spTree>
    <p:extLst>
      <p:ext uri="{BB962C8B-B14F-4D97-AF65-F5344CB8AC3E}">
        <p14:creationId xmlns:p14="http://schemas.microsoft.com/office/powerpoint/2010/main" val="41013701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500"/>
                                        <p:tgtEl>
                                          <p:spTgt spid="16"/>
                                        </p:tgtEl>
                                      </p:cBhvr>
                                    </p:animEffect>
                                  </p:childTnLst>
                                </p:cTn>
                              </p:par>
                            </p:childTnLst>
                          </p:cTn>
                        </p:par>
                        <p:par>
                          <p:cTn id="8" fill="hold">
                            <p:stCondLst>
                              <p:cond delay="500"/>
                            </p:stCondLst>
                            <p:childTnLst>
                              <p:par>
                                <p:cTn id="9" presetID="6"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circle(in)">
                                      <p:cBhvr>
                                        <p:cTn id="11"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مربع نص 15"/>
          <p:cNvSpPr txBox="1"/>
          <p:nvPr/>
        </p:nvSpPr>
        <p:spPr>
          <a:xfrm>
            <a:off x="609600" y="1038776"/>
            <a:ext cx="7696200" cy="4611519"/>
          </a:xfrm>
          <a:prstGeom prst="rect">
            <a:avLst/>
          </a:prstGeom>
          <a:ln/>
        </p:spPr>
        <p:style>
          <a:lnRef idx="2">
            <a:schemeClr val="accent2"/>
          </a:lnRef>
          <a:fillRef idx="1">
            <a:schemeClr val="lt1"/>
          </a:fillRef>
          <a:effectRef idx="0">
            <a:schemeClr val="accent2"/>
          </a:effectRef>
          <a:fontRef idx="minor">
            <a:schemeClr val="dk1"/>
          </a:fontRef>
        </p:style>
        <p:txBody>
          <a:bodyPr wrap="square" rtlCol="1">
            <a:spAutoFit/>
          </a:bodyPr>
          <a:lstStyle/>
          <a:p>
            <a:pPr algn="r" rtl="1">
              <a:lnSpc>
                <a:spcPct val="150000"/>
              </a:lnSpc>
              <a:spcBef>
                <a:spcPts val="700"/>
              </a:spcBef>
              <a:buClr>
                <a:schemeClr val="accent2"/>
              </a:buClr>
              <a:buSzPct val="60000"/>
            </a:pPr>
            <a:r>
              <a:rPr lang="ar-SA" sz="44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التساؤلات</a:t>
            </a:r>
            <a:endParaRPr lang="ar-SA" sz="4400" b="1" cap="all"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320040" indent="-320040" algn="just" rtl="1">
              <a:lnSpc>
                <a:spcPct val="150000"/>
              </a:lnSpc>
              <a:spcBef>
                <a:spcPts val="700"/>
              </a:spcBef>
              <a:buClr>
                <a:schemeClr val="accent2"/>
              </a:buClr>
              <a:buSzPct val="60000"/>
              <a:buFont typeface="Wingdings"/>
              <a:buChar char=""/>
            </a:pP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ماذا </a:t>
            </a:r>
            <a:r>
              <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أن يبتعد عنه المربون لضمان التحرر النسبي من الخوف </a:t>
            </a: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320040" indent="-320040" algn="just" rtl="1">
              <a:lnSpc>
                <a:spcPct val="150000"/>
              </a:lnSpc>
              <a:spcBef>
                <a:spcPts val="700"/>
              </a:spcBef>
              <a:buClr>
                <a:schemeClr val="accent2"/>
              </a:buClr>
              <a:buSzPct val="60000"/>
              <a:buFont typeface="Wingdings"/>
              <a:buChar char=""/>
            </a:pP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ماذا </a:t>
            </a:r>
            <a:r>
              <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a:t>
            </a: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يفعله المربون والآباء </a:t>
            </a: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للوفاء بالحاجة </a:t>
            </a:r>
            <a:r>
              <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إلى التحرر النسبي من الخوف </a:t>
            </a: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ar-SA" sz="3600" b="1" cap="all"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شكل بيضاوي 2"/>
          <p:cNvSpPr/>
          <p:nvPr/>
        </p:nvSpPr>
        <p:spPr>
          <a:xfrm>
            <a:off x="457200" y="233803"/>
            <a:ext cx="2449512" cy="1975997"/>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w="76200">
            <a:noFill/>
            <a:prstDash val="solid"/>
          </a:ln>
          <a:effectLst>
            <a:glow rad="101600">
              <a:schemeClr val="accent2">
                <a:satMod val="175000"/>
                <a:alpha val="40000"/>
              </a:schemeClr>
            </a:glow>
            <a:outerShdw blurRad="107950" dist="12700" dir="5400000" algn="ctr">
              <a:srgbClr val="000000"/>
            </a:outerShdw>
            <a:reflection blurRad="6350" stA="52000" endA="300" endPos="35000" dir="5400000" sy="-100000" algn="bl" rotWithShape="0"/>
          </a:effectLst>
          <a:scene3d>
            <a:camera prst="perspectiveHeroicExtremeRightFacing"/>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spTree>
    <p:extLst>
      <p:ext uri="{BB962C8B-B14F-4D97-AF65-F5344CB8AC3E}">
        <p14:creationId xmlns:p14="http://schemas.microsoft.com/office/powerpoint/2010/main" val="102218468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500"/>
                                        <p:tgtEl>
                                          <p:spTgt spid="16"/>
                                        </p:tgtEl>
                                      </p:cBhvr>
                                    </p:animEffect>
                                  </p:childTnLst>
                                </p:cTn>
                              </p:par>
                            </p:childTnLst>
                          </p:cTn>
                        </p:par>
                        <p:par>
                          <p:cTn id="8" fill="hold">
                            <p:stCondLst>
                              <p:cond delay="500"/>
                            </p:stCondLst>
                            <p:childTnLst>
                              <p:par>
                                <p:cTn id="9" presetID="6"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circle(in)">
                                      <p:cBhvr>
                                        <p:cTn id="11"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dirty="0"/>
          </a:p>
        </p:txBody>
      </p:sp>
      <p:pic>
        <p:nvPicPr>
          <p:cNvPr id="1028"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0" y="288280"/>
            <a:ext cx="9144000" cy="6569720"/>
          </a:xfrm>
          <a:prstGeom prst="rect">
            <a:avLst/>
          </a:prstGeom>
          <a:noFill/>
        </p:spPr>
      </p:pic>
      <p:sp>
        <p:nvSpPr>
          <p:cNvPr id="10" name="شكل بيضاوي 9"/>
          <p:cNvSpPr/>
          <p:nvPr/>
        </p:nvSpPr>
        <p:spPr>
          <a:xfrm>
            <a:off x="1500166" y="4286256"/>
            <a:ext cx="2447925" cy="2303462"/>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76200">
            <a:noFill/>
            <a:prstDash val="solid"/>
          </a:ln>
          <a:effectLst>
            <a:glow rad="101600">
              <a:schemeClr val="accent2">
                <a:satMod val="175000"/>
                <a:alpha val="40000"/>
              </a:schemeClr>
            </a:glow>
            <a:outerShdw blurRad="107950" dist="12700" dir="5400000" algn="ctr">
              <a:srgbClr val="000000"/>
            </a:outerShdw>
          </a:effectLst>
          <a:scene3d>
            <a:camera prst="perspectiveHeroicExtremeRightFacing"/>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pic>
        <p:nvPicPr>
          <p:cNvPr id="11"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0" y="-228600"/>
            <a:ext cx="9144000" cy="6553200"/>
          </a:xfrm>
          <a:prstGeom prst="rect">
            <a:avLst/>
          </a:prstGeom>
          <a:noFill/>
        </p:spPr>
      </p:pic>
      <p:sp>
        <p:nvSpPr>
          <p:cNvPr id="12" name="وسيلة شرح مستطيلة 11"/>
          <p:cNvSpPr/>
          <p:nvPr/>
        </p:nvSpPr>
        <p:spPr>
          <a:xfrm>
            <a:off x="1500166" y="0"/>
            <a:ext cx="7399339" cy="1357298"/>
          </a:xfrm>
          <a:prstGeom prst="wedgeRectCallout">
            <a:avLst>
              <a:gd name="adj1" fmla="val -20746"/>
              <a:gd name="adj2" fmla="val 176963"/>
            </a:avLst>
          </a:prstGeom>
          <a:solidFill>
            <a:schemeClr val="accent3">
              <a:lumMod val="20000"/>
              <a:lumOff val="80000"/>
            </a:schemeClr>
          </a:solidFill>
        </p:spPr>
        <p:style>
          <a:lnRef idx="0">
            <a:schemeClr val="accent2"/>
          </a:lnRef>
          <a:fillRef idx="3">
            <a:schemeClr val="accent2"/>
          </a:fillRef>
          <a:effectRef idx="3">
            <a:schemeClr val="accent2"/>
          </a:effectRef>
          <a:fontRef idx="minor">
            <a:schemeClr val="lt1"/>
          </a:fontRef>
        </p:style>
        <p:txBody>
          <a:bodyPr rtlCol="1"/>
          <a:lstStyle/>
          <a:p>
            <a:pPr algn="ctr" rtl="1">
              <a:defRPr/>
            </a:pPr>
            <a:r>
              <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علاقات </a:t>
            </a: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الأم </a:t>
            </a:r>
            <a:r>
              <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بطفلها في </a:t>
            </a: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الأيام الأولى </a:t>
            </a:r>
            <a:r>
              <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a:t>
            </a: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الطفولة</a:t>
            </a:r>
            <a:endParaRPr lang="ar-SA" sz="2800" b="1" dirty="0">
              <a:solidFill>
                <a:schemeClr val="bg1"/>
              </a:solidFill>
              <a:latin typeface="Arial Unicode MS" pitchFamily="34" charset="-128"/>
              <a:ea typeface="Arial Unicode MS" pitchFamily="34" charset="-128"/>
              <a:cs typeface="Arial Unicode MS" pitchFamily="34" charset="-128"/>
            </a:endParaRPr>
          </a:p>
          <a:p>
            <a:pPr algn="ctr">
              <a:defRPr/>
            </a:pPr>
            <a:endParaRPr lang="ar-SA" dirty="0">
              <a:solidFill>
                <a:schemeClr val="bg1"/>
              </a:solidFill>
            </a:endParaRPr>
          </a:p>
        </p:txBody>
      </p:sp>
      <p:sp>
        <p:nvSpPr>
          <p:cNvPr id="13" name="مستطيل 12"/>
          <p:cNvSpPr/>
          <p:nvPr/>
        </p:nvSpPr>
        <p:spPr>
          <a:xfrm>
            <a:off x="857224" y="1357298"/>
            <a:ext cx="8143900" cy="4786346"/>
          </a:xfrm>
          <a:prstGeom prst="rect">
            <a:avLst/>
          </a:prstGeom>
          <a:ln w="76200"/>
        </p:spPr>
        <p:style>
          <a:lnRef idx="2">
            <a:schemeClr val="accent2"/>
          </a:lnRef>
          <a:fillRef idx="1">
            <a:schemeClr val="lt1"/>
          </a:fillRef>
          <a:effectRef idx="0">
            <a:schemeClr val="accent2"/>
          </a:effectRef>
          <a:fontRef idx="minor">
            <a:schemeClr val="dk1"/>
          </a:fontRef>
        </p:style>
        <p:txBody>
          <a:bodyPr rtlCol="1" anchor="ctr"/>
          <a:lstStyle/>
          <a:p>
            <a:pPr algn="ctr">
              <a:defRPr/>
            </a:pPr>
            <a:endParaRPr lang="ar-SA"/>
          </a:p>
        </p:txBody>
      </p:sp>
      <p:sp>
        <p:nvSpPr>
          <p:cNvPr id="14" name="مستطيل 13"/>
          <p:cNvSpPr/>
          <p:nvPr/>
        </p:nvSpPr>
        <p:spPr>
          <a:xfrm>
            <a:off x="857224" y="1500174"/>
            <a:ext cx="8001056" cy="4149854"/>
          </a:xfrm>
          <a:prstGeom prst="rect">
            <a:avLst/>
          </a:prstGeom>
        </p:spPr>
        <p:txBody>
          <a:bodyPr wrap="square">
            <a:spAutoFit/>
          </a:bodyPr>
          <a:lstStyle/>
          <a:p>
            <a:pPr marL="320040" indent="-320040" algn="just" rtl="1">
              <a:lnSpc>
                <a:spcPct val="150000"/>
              </a:lnSpc>
              <a:spcBef>
                <a:spcPts val="700"/>
              </a:spcBef>
              <a:buClr>
                <a:schemeClr val="accent2"/>
              </a:buClr>
              <a:buSzPct val="60000"/>
              <a:buFont typeface="Wingdings"/>
              <a:buChar char=""/>
            </a:pPr>
            <a:r>
              <a:rPr lang="ar-SA" sz="2800" b="1" cap="all"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طبيعة العلاقة بين الأم والطفل في السنوات الأولى من العمر ؟ </a:t>
            </a:r>
          </a:p>
          <a:p>
            <a:pPr marL="320040" indent="-320040" algn="just" rtl="1">
              <a:lnSpc>
                <a:spcPct val="150000"/>
              </a:lnSpc>
              <a:spcBef>
                <a:spcPts val="700"/>
              </a:spcBef>
              <a:buClr>
                <a:schemeClr val="accent2"/>
              </a:buClr>
              <a:buSzPct val="60000"/>
              <a:buFont typeface="Wingdings"/>
              <a:buChar char=""/>
            </a:pPr>
            <a:r>
              <a:rPr lang="ar-SA" sz="28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تتسم العلاقات بين الأم والطفل في الأيام الأولى من الطفولة بالحنان والحب والدفء </a:t>
            </a:r>
            <a:r>
              <a:rPr lang="ar-SA" sz="28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والاحتضان, كما تتسم </a:t>
            </a:r>
            <a:r>
              <a:rPr lang="ar-SA" sz="28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بالعواطف والسلوك </a:t>
            </a:r>
            <a:r>
              <a:rPr lang="ar-SA" sz="28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الإيجابي الذي </a:t>
            </a:r>
            <a:r>
              <a:rPr lang="ar-SA" sz="28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يعمل على التقليل من شعور الطفل بالخوف إذا دعت الحاجة.</a:t>
            </a:r>
          </a:p>
          <a:p>
            <a:pPr marL="320040" indent="-320040" algn="just" rtl="1">
              <a:lnSpc>
                <a:spcPct val="150000"/>
              </a:lnSpc>
              <a:spcBef>
                <a:spcPts val="700"/>
              </a:spcBef>
              <a:buClr>
                <a:schemeClr val="accent2"/>
              </a:buClr>
              <a:buSzPct val="60000"/>
              <a:buFont typeface="Wingdings"/>
              <a:buChar char=""/>
            </a:pPr>
            <a:r>
              <a:rPr lang="ar-SA" sz="28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28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والواقع </a:t>
            </a:r>
            <a:r>
              <a:rPr lang="ar-SA" sz="28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المبالغة في الحماية غالبا ما تفقد الطفل الاعتماد على نفسه والخوف من مواجهة المواقف الجديدة ,وقد يصبح الخوف قاعدة عامة تعترى </a:t>
            </a:r>
            <a:r>
              <a:rPr lang="ar-SA" sz="28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a:t>
            </a:r>
            <a:endParaRPr lang="ar-SA" sz="28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5" name="شكل بيضاوي 14"/>
          <p:cNvSpPr/>
          <p:nvPr/>
        </p:nvSpPr>
        <p:spPr>
          <a:xfrm>
            <a:off x="185726" y="-381000"/>
            <a:ext cx="1643074" cy="2455860"/>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ffectLst>
            <a:glow rad="139700">
              <a:schemeClr val="accent2">
                <a:satMod val="175000"/>
                <a:alpha val="40000"/>
              </a:schemeClr>
            </a:glow>
            <a:outerShdw blurRad="50800" dist="38100" dir="10800000" algn="r" rotWithShape="0">
              <a:prstClr val="black">
                <a:alpha val="40000"/>
              </a:prstClr>
            </a:outerShdw>
            <a:softEdge rad="63500"/>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spTree>
    <p:extLst>
      <p:ext uri="{BB962C8B-B14F-4D97-AF65-F5344CB8AC3E}">
        <p14:creationId xmlns:p14="http://schemas.microsoft.com/office/powerpoint/2010/main" val="39859898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par>
                          <p:cTn id="8" fill="hold">
                            <p:stCondLst>
                              <p:cond delay="500"/>
                            </p:stCondLst>
                            <p:childTnLst>
                              <p:par>
                                <p:cTn id="9" presetID="6"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circle(in)">
                                      <p:cBhvr>
                                        <p:cTn id="11" dur="2000"/>
                                        <p:tgtEl>
                                          <p:spTgt spid="10"/>
                                        </p:tgtEl>
                                      </p:cBhvr>
                                    </p:animEffect>
                                  </p:childTnLst>
                                </p:cTn>
                              </p:par>
                            </p:childTnLst>
                          </p:cTn>
                        </p:par>
                        <p:par>
                          <p:cTn id="12" fill="hold">
                            <p:stCondLst>
                              <p:cond delay="2500"/>
                            </p:stCondLst>
                            <p:childTnLst>
                              <p:par>
                                <p:cTn id="13" presetID="16" presetClass="entr" presetSubtype="21"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arn(inVertical)">
                                      <p:cBhvr>
                                        <p:cTn id="15" dur="500"/>
                                        <p:tgtEl>
                                          <p:spTgt spid="13"/>
                                        </p:tgtEl>
                                      </p:cBhvr>
                                    </p:animEffect>
                                  </p:childTnLst>
                                </p:cTn>
                              </p:par>
                            </p:childTnLst>
                          </p:cTn>
                        </p:par>
                        <p:par>
                          <p:cTn id="16" fill="hold">
                            <p:stCondLst>
                              <p:cond delay="3000"/>
                            </p:stCondLst>
                            <p:childTnLst>
                              <p:par>
                                <p:cTn id="17" presetID="21" presetClass="entr" presetSubtype="1"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heel(1)">
                                      <p:cBhvr>
                                        <p:cTn id="19"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P spid="1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dirty="0"/>
          </a:p>
        </p:txBody>
      </p:sp>
      <p:pic>
        <p:nvPicPr>
          <p:cNvPr id="1028"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304800" y="-76200"/>
            <a:ext cx="8991600" cy="6934200"/>
          </a:xfrm>
          <a:prstGeom prst="rect">
            <a:avLst/>
          </a:prstGeom>
          <a:noFill/>
        </p:spPr>
      </p:pic>
      <p:sp>
        <p:nvSpPr>
          <p:cNvPr id="10" name="شكل بيضاوي 9"/>
          <p:cNvSpPr/>
          <p:nvPr/>
        </p:nvSpPr>
        <p:spPr>
          <a:xfrm>
            <a:off x="1500166" y="4286256"/>
            <a:ext cx="2447925" cy="2303462"/>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76200">
            <a:noFill/>
            <a:prstDash val="solid"/>
          </a:ln>
          <a:effectLst>
            <a:glow rad="101600">
              <a:schemeClr val="accent2">
                <a:satMod val="175000"/>
                <a:alpha val="40000"/>
              </a:schemeClr>
            </a:glow>
            <a:outerShdw blurRad="107950" dist="12700" dir="5400000" algn="ctr">
              <a:srgbClr val="000000"/>
            </a:outerShdw>
          </a:effectLst>
          <a:scene3d>
            <a:camera prst="perspectiveHeroicExtremeRightFacing"/>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pic>
        <p:nvPicPr>
          <p:cNvPr id="11"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0" y="0"/>
            <a:ext cx="9144000" cy="6589718"/>
          </a:xfrm>
          <a:prstGeom prst="rect">
            <a:avLst/>
          </a:prstGeom>
          <a:noFill/>
        </p:spPr>
      </p:pic>
      <p:sp>
        <p:nvSpPr>
          <p:cNvPr id="6" name="مستطيل 5"/>
          <p:cNvSpPr/>
          <p:nvPr/>
        </p:nvSpPr>
        <p:spPr>
          <a:xfrm>
            <a:off x="1428728" y="1500174"/>
            <a:ext cx="7572428" cy="5205426"/>
          </a:xfrm>
          <a:prstGeom prst="rect">
            <a:avLst/>
          </a:prstGeom>
          <a:ln w="76200"/>
        </p:spPr>
        <p:style>
          <a:lnRef idx="2">
            <a:schemeClr val="accent2"/>
          </a:lnRef>
          <a:fillRef idx="1">
            <a:schemeClr val="lt1"/>
          </a:fillRef>
          <a:effectRef idx="0">
            <a:schemeClr val="accent2"/>
          </a:effectRef>
          <a:fontRef idx="minor">
            <a:schemeClr val="dk1"/>
          </a:fontRef>
        </p:style>
        <p:txBody>
          <a:bodyPr rtlCol="1" anchor="ctr"/>
          <a:lstStyle/>
          <a:p>
            <a:pPr algn="ctr">
              <a:defRPr/>
            </a:pPr>
            <a:endParaRPr lang="ar-SA"/>
          </a:p>
        </p:txBody>
      </p:sp>
      <p:sp>
        <p:nvSpPr>
          <p:cNvPr id="7" name="مستطيل 6"/>
          <p:cNvSpPr/>
          <p:nvPr/>
        </p:nvSpPr>
        <p:spPr>
          <a:xfrm>
            <a:off x="1500166" y="1580654"/>
            <a:ext cx="7500990" cy="5009064"/>
          </a:xfrm>
          <a:prstGeom prst="rect">
            <a:avLst/>
          </a:prstGeom>
        </p:spPr>
        <p:txBody>
          <a:bodyPr wrap="square">
            <a:spAutoFit/>
          </a:bodyPr>
          <a:lstStyle/>
          <a:p>
            <a:pPr marL="320040" indent="-320040" algn="just" rtl="1">
              <a:lnSpc>
                <a:spcPct val="150000"/>
              </a:lnSpc>
              <a:spcBef>
                <a:spcPts val="700"/>
              </a:spcBef>
              <a:buClr>
                <a:schemeClr val="accent2"/>
              </a:buClr>
              <a:buSzPct val="60000"/>
              <a:buFont typeface="Wingdings"/>
              <a:buChar char=""/>
            </a:pPr>
            <a:r>
              <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الأم تعلم بالغريزة أنه ليس من المستحسن إخافة </a:t>
            </a: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وهناك </a:t>
            </a:r>
            <a:r>
              <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بعض المثيرات التي تجعل رغباتها في هذا المجال </a:t>
            </a: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متعذرة، وعندما </a:t>
            </a:r>
            <a:r>
              <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يحدث ذلك فإنها تشعر بقلق شديد، </a:t>
            </a: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لأنها </a:t>
            </a:r>
            <a:r>
              <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ترغب في ألا يكون طفلها </a:t>
            </a: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خائفا, وأن </a:t>
            </a:r>
            <a:r>
              <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يستطيع الاعتماد على نفسه وأن يكون مستقلا، ولذلك لابد وأن يكون به شيء من الجرأة وحب المغامرة </a:t>
            </a: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وسيلة شرح مستطيلة 7"/>
          <p:cNvSpPr/>
          <p:nvPr/>
        </p:nvSpPr>
        <p:spPr>
          <a:xfrm>
            <a:off x="2357422" y="500042"/>
            <a:ext cx="6042017" cy="714380"/>
          </a:xfrm>
          <a:prstGeom prst="wedgeRectCallout">
            <a:avLst>
              <a:gd name="adj1" fmla="val -21290"/>
              <a:gd name="adj2" fmla="val 84677"/>
            </a:avLst>
          </a:prstGeom>
          <a:solidFill>
            <a:schemeClr val="accent3">
              <a:lumMod val="20000"/>
              <a:lumOff val="80000"/>
            </a:schemeClr>
          </a:solidFill>
        </p:spPr>
        <p:style>
          <a:lnRef idx="0">
            <a:schemeClr val="accent2"/>
          </a:lnRef>
          <a:fillRef idx="3">
            <a:schemeClr val="accent2"/>
          </a:fillRef>
          <a:effectRef idx="3">
            <a:schemeClr val="accent2"/>
          </a:effectRef>
          <a:fontRef idx="minor">
            <a:schemeClr val="lt1"/>
          </a:fontRef>
        </p:style>
        <p:txBody>
          <a:bodyPr rtlCol="1"/>
          <a:lstStyle/>
          <a:p>
            <a:pPr algn="ctr" rtl="1">
              <a:defRPr/>
            </a:pPr>
            <a:r>
              <a:rPr lang="ar-SA" sz="40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هل من الطبيعي </a:t>
            </a:r>
            <a:r>
              <a:rPr lang="ar-SA" sz="40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إخافة </a:t>
            </a:r>
            <a:r>
              <a:rPr lang="ar-SA" sz="40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 </a:t>
            </a:r>
          </a:p>
          <a:p>
            <a:pPr algn="ctr">
              <a:defRPr/>
            </a:pPr>
            <a:endParaRPr lang="ar-SA" b="1" dirty="0">
              <a:solidFill>
                <a:srgbClr val="C00000"/>
              </a:solidFill>
              <a:effectLst>
                <a:outerShdw blurRad="38100" dist="38100" dir="2700000" algn="tl">
                  <a:srgbClr val="000000">
                    <a:alpha val="43137"/>
                  </a:srgbClr>
                </a:outerShdw>
              </a:effectLst>
            </a:endParaRPr>
          </a:p>
        </p:txBody>
      </p:sp>
      <p:pic>
        <p:nvPicPr>
          <p:cNvPr id="9" name="Picture 20"/>
          <p:cNvPicPr>
            <a:picLocks noChangeAspect="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0" y="-209168"/>
            <a:ext cx="1600200" cy="3180968"/>
          </a:xfrm>
          <a:prstGeom prst="ellipse">
            <a:avLst/>
          </a:prstGeom>
          <a:ln>
            <a:noFill/>
          </a:ln>
          <a:effectLst>
            <a:softEdge rad="112500"/>
          </a:effectLst>
        </p:spPr>
      </p:pic>
    </p:spTree>
    <p:extLst>
      <p:ext uri="{BB962C8B-B14F-4D97-AF65-F5344CB8AC3E}">
        <p14:creationId xmlns:p14="http://schemas.microsoft.com/office/powerpoint/2010/main" val="240742917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6"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circle(in)">
                                      <p:cBhvr>
                                        <p:cTn id="11" dur="2000"/>
                                        <p:tgtEl>
                                          <p:spTgt spid="10"/>
                                        </p:tgtEl>
                                      </p:cBhvr>
                                    </p:animEffect>
                                  </p:childTnLst>
                                </p:cTn>
                              </p:par>
                            </p:childTnLst>
                          </p:cTn>
                        </p:par>
                        <p:par>
                          <p:cTn id="12" fill="hold">
                            <p:stCondLst>
                              <p:cond delay="2500"/>
                            </p:stCondLst>
                            <p:childTnLst>
                              <p:par>
                                <p:cTn id="13" presetID="16" presetClass="entr" presetSubtype="2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randombar(horizontal)">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animBg="1"/>
      <p:bldP spid="8"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dirty="0"/>
          </a:p>
        </p:txBody>
      </p:sp>
      <p:pic>
        <p:nvPicPr>
          <p:cNvPr id="1028"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0" y="-357214"/>
            <a:ext cx="9467816" cy="7330008"/>
          </a:xfrm>
          <a:prstGeom prst="rect">
            <a:avLst/>
          </a:prstGeom>
          <a:noFill/>
        </p:spPr>
      </p:pic>
      <p:sp>
        <p:nvSpPr>
          <p:cNvPr id="10" name="شكل بيضاوي 9"/>
          <p:cNvSpPr/>
          <p:nvPr/>
        </p:nvSpPr>
        <p:spPr>
          <a:xfrm>
            <a:off x="1500166" y="4286256"/>
            <a:ext cx="2447925" cy="2303462"/>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76200">
            <a:noFill/>
            <a:prstDash val="solid"/>
          </a:ln>
          <a:effectLst>
            <a:glow rad="101600">
              <a:schemeClr val="accent2">
                <a:satMod val="175000"/>
                <a:alpha val="40000"/>
              </a:schemeClr>
            </a:glow>
            <a:outerShdw blurRad="107950" dist="12700" dir="5400000" algn="ctr">
              <a:srgbClr val="000000"/>
            </a:outerShdw>
          </a:effectLst>
          <a:scene3d>
            <a:camera prst="perspectiveHeroicExtremeRightFacing"/>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pic>
        <p:nvPicPr>
          <p:cNvPr id="11"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0" y="-285776"/>
            <a:ext cx="9467816" cy="7330008"/>
          </a:xfrm>
          <a:prstGeom prst="rect">
            <a:avLst/>
          </a:prstGeom>
          <a:noFill/>
        </p:spPr>
      </p:pic>
      <p:sp>
        <p:nvSpPr>
          <p:cNvPr id="6" name="مستطيل 5"/>
          <p:cNvSpPr/>
          <p:nvPr/>
        </p:nvSpPr>
        <p:spPr>
          <a:xfrm>
            <a:off x="1428728" y="1500174"/>
            <a:ext cx="7572428" cy="4668848"/>
          </a:xfrm>
          <a:prstGeom prst="rect">
            <a:avLst/>
          </a:prstGeom>
          <a:ln w="76200"/>
        </p:spPr>
        <p:style>
          <a:lnRef idx="2">
            <a:schemeClr val="accent2"/>
          </a:lnRef>
          <a:fillRef idx="1">
            <a:schemeClr val="lt1"/>
          </a:fillRef>
          <a:effectRef idx="0">
            <a:schemeClr val="accent2"/>
          </a:effectRef>
          <a:fontRef idx="minor">
            <a:schemeClr val="dk1"/>
          </a:fontRef>
        </p:style>
        <p:txBody>
          <a:bodyPr rtlCol="1" anchor="ctr"/>
          <a:lstStyle/>
          <a:p>
            <a:pPr algn="ctr">
              <a:defRPr/>
            </a:pPr>
            <a:endParaRPr lang="ar-SA"/>
          </a:p>
        </p:txBody>
      </p:sp>
      <p:sp>
        <p:nvSpPr>
          <p:cNvPr id="7" name="مستطيل 6"/>
          <p:cNvSpPr/>
          <p:nvPr/>
        </p:nvSpPr>
        <p:spPr>
          <a:xfrm>
            <a:off x="1428728" y="1785926"/>
            <a:ext cx="7500990" cy="4247317"/>
          </a:xfrm>
          <a:prstGeom prst="rect">
            <a:avLst/>
          </a:prstGeom>
        </p:spPr>
        <p:txBody>
          <a:bodyPr wrap="square">
            <a:spAutoFit/>
          </a:bodyPr>
          <a:lstStyle/>
          <a:p>
            <a:pPr marL="320040" indent="-320040" algn="just" rtl="1">
              <a:lnSpc>
                <a:spcPct val="150000"/>
              </a:lnSpc>
              <a:spcBef>
                <a:spcPts val="700"/>
              </a:spcBef>
              <a:buClr>
                <a:schemeClr val="accent2"/>
              </a:buClr>
              <a:buSzPct val="60000"/>
              <a:buFont typeface="Wingdings"/>
              <a:buChar char=""/>
            </a:pP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وهي </a:t>
            </a:r>
            <a:r>
              <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تعرف معرفة تكاد تكون غريزية أن سلوك الطفل الخائف ليس في </a:t>
            </a: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صالحه, وإذا </a:t>
            </a:r>
            <a:r>
              <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حدث أن قام </a:t>
            </a: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الأكبر في الأسرة أو الأقارب أو أطفال الجيران أو الزائرين بخلق مواقف تثير الخوف في قلب الطفل الصغير، </a:t>
            </a: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فإن </a:t>
            </a:r>
            <a:r>
              <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الأم سوف تحتج وتبين لهم الضرر الذي يمكن أن يحدثه ذلك .</a:t>
            </a:r>
            <a:endParaRPr lang="en-US"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وسيلة شرح مستطيلة 7"/>
          <p:cNvSpPr/>
          <p:nvPr/>
        </p:nvSpPr>
        <p:spPr>
          <a:xfrm>
            <a:off x="2357422" y="500042"/>
            <a:ext cx="6042017" cy="714380"/>
          </a:xfrm>
          <a:prstGeom prst="wedgeRectCallout">
            <a:avLst>
              <a:gd name="adj1" fmla="val -21290"/>
              <a:gd name="adj2" fmla="val 84677"/>
            </a:avLst>
          </a:prstGeom>
          <a:solidFill>
            <a:schemeClr val="accent3">
              <a:lumMod val="20000"/>
              <a:lumOff val="80000"/>
            </a:schemeClr>
          </a:solidFill>
        </p:spPr>
        <p:style>
          <a:lnRef idx="0">
            <a:schemeClr val="accent2"/>
          </a:lnRef>
          <a:fillRef idx="3">
            <a:schemeClr val="accent2"/>
          </a:fillRef>
          <a:effectRef idx="3">
            <a:schemeClr val="accent2"/>
          </a:effectRef>
          <a:fontRef idx="minor">
            <a:schemeClr val="lt1"/>
          </a:fontRef>
        </p:style>
        <p:txBody>
          <a:bodyPr rtlCol="1"/>
          <a:lstStyle/>
          <a:p>
            <a:pPr algn="ctr" rtl="1">
              <a:defRPr/>
            </a:pPr>
            <a:r>
              <a:rPr lang="ar-SA" sz="44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هل من الطبيعي </a:t>
            </a:r>
            <a:r>
              <a:rPr lang="ar-SA" sz="44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إخافة </a:t>
            </a:r>
            <a:r>
              <a:rPr lang="ar-SA" sz="44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 </a:t>
            </a:r>
          </a:p>
          <a:p>
            <a:pPr algn="ctr">
              <a:defRPr/>
            </a:pPr>
            <a:endParaRPr lang="ar-SA" b="1" dirty="0">
              <a:solidFill>
                <a:srgbClr val="C00000"/>
              </a:solidFill>
              <a:effectLst>
                <a:outerShdw blurRad="38100" dist="38100" dir="2700000" algn="tl">
                  <a:srgbClr val="000000">
                    <a:alpha val="43137"/>
                  </a:srgbClr>
                </a:outerShdw>
              </a:effectLst>
            </a:endParaRPr>
          </a:p>
        </p:txBody>
      </p:sp>
      <p:pic>
        <p:nvPicPr>
          <p:cNvPr id="9" name="Picture 20"/>
          <p:cNvPicPr>
            <a:picLocks noChangeAspect="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0" y="-209168"/>
            <a:ext cx="1600200" cy="3180968"/>
          </a:xfrm>
          <a:prstGeom prst="ellipse">
            <a:avLst/>
          </a:prstGeom>
          <a:ln>
            <a:noFill/>
          </a:ln>
          <a:effectLst>
            <a:softEdge rad="112500"/>
          </a:effectLst>
        </p:spPr>
      </p:pic>
    </p:spTree>
    <p:extLst>
      <p:ext uri="{BB962C8B-B14F-4D97-AF65-F5344CB8AC3E}">
        <p14:creationId xmlns:p14="http://schemas.microsoft.com/office/powerpoint/2010/main" val="353704057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6"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circle(in)">
                                      <p:cBhvr>
                                        <p:cTn id="11" dur="2000"/>
                                        <p:tgtEl>
                                          <p:spTgt spid="10"/>
                                        </p:tgtEl>
                                      </p:cBhvr>
                                    </p:animEffect>
                                  </p:childTnLst>
                                </p:cTn>
                              </p:par>
                            </p:childTnLst>
                          </p:cTn>
                        </p:par>
                        <p:par>
                          <p:cTn id="12" fill="hold">
                            <p:stCondLst>
                              <p:cond delay="2500"/>
                            </p:stCondLst>
                            <p:childTnLst>
                              <p:par>
                                <p:cTn id="13" presetID="16" presetClass="entr" presetSubtype="2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randombar(horizontal)">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animBg="1"/>
      <p:bldP spid="8"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مربع نص 3"/>
          <p:cNvSpPr txBox="1">
            <a:spLocks noChangeArrowheads="1"/>
          </p:cNvSpPr>
          <p:nvPr/>
        </p:nvSpPr>
        <p:spPr bwMode="auto">
          <a:xfrm>
            <a:off x="2700338" y="1349375"/>
            <a:ext cx="58324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endParaRPr lang="ar-SA"/>
          </a:p>
        </p:txBody>
      </p:sp>
      <p:sp>
        <p:nvSpPr>
          <p:cNvPr id="4" name="وسيلة شرح مستطيلة 3"/>
          <p:cNvSpPr/>
          <p:nvPr/>
        </p:nvSpPr>
        <p:spPr>
          <a:xfrm>
            <a:off x="2571736" y="500042"/>
            <a:ext cx="5357850" cy="857256"/>
          </a:xfrm>
          <a:prstGeom prst="wedgeRectCallout">
            <a:avLst>
              <a:gd name="adj1" fmla="val -21109"/>
              <a:gd name="adj2" fmla="val 92709"/>
            </a:avLst>
          </a:prstGeom>
          <a:solidFill>
            <a:schemeClr val="bg2"/>
          </a:solidFill>
        </p:spPr>
        <p:style>
          <a:lnRef idx="0">
            <a:schemeClr val="accent2"/>
          </a:lnRef>
          <a:fillRef idx="3">
            <a:schemeClr val="accent2"/>
          </a:fillRef>
          <a:effectRef idx="3">
            <a:schemeClr val="accent2"/>
          </a:effectRef>
          <a:fontRef idx="minor">
            <a:schemeClr val="lt1"/>
          </a:fontRef>
        </p:style>
        <p:txBody>
          <a:bodyPr rtlCol="1"/>
          <a:lstStyle/>
          <a:p>
            <a:pPr algn="ctr" rtl="1">
              <a:defRPr/>
            </a:pPr>
            <a:r>
              <a:rPr lang="ar-SA" sz="4400" b="1" cap="all"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الفرق بين الخوف والحذر </a:t>
            </a:r>
            <a:r>
              <a:rPr lang="ar-SA" sz="2800" dirty="0"/>
              <a:t>:</a:t>
            </a:r>
          </a:p>
        </p:txBody>
      </p:sp>
      <p:sp>
        <p:nvSpPr>
          <p:cNvPr id="19" name="شكل بيضاوي 18"/>
          <p:cNvSpPr/>
          <p:nvPr/>
        </p:nvSpPr>
        <p:spPr>
          <a:xfrm>
            <a:off x="145538" y="4653136"/>
            <a:ext cx="1226345" cy="1127022"/>
          </a:xfrm>
          <a:prstGeom prst="ellipse">
            <a:avLst/>
          </a:prstGeom>
          <a:blipFill dpi="0" rotWithShape="1">
            <a:blip r:embed="rId2" cstate="print">
              <a:lum bright="70000" contrast="-70000"/>
              <a:extLst>
                <a:ext uri="{28A0092B-C50C-407E-A947-70E740481C1C}">
                  <a14:useLocalDpi xmlns:a14="http://schemas.microsoft.com/office/drawing/2010/main" val="0"/>
                </a:ext>
              </a:extLst>
            </a:blip>
            <a:srcRect/>
            <a:stretch>
              <a:fillRect/>
            </a:stretch>
          </a:blipFill>
          <a:ln w="3175">
            <a:solidFill>
              <a:srgbClr val="C00000"/>
            </a:solidFill>
          </a:ln>
          <a:effectLst>
            <a:outerShdw blurRad="50800" dist="38100" dir="10800000" algn="r" rotWithShape="0">
              <a:prstClr val="black">
                <a:alpha val="40000"/>
              </a:prstClr>
            </a:outerShdw>
            <a:softEdge rad="63500"/>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sp>
        <p:nvSpPr>
          <p:cNvPr id="18" name="شكل بيضاوي 17"/>
          <p:cNvSpPr/>
          <p:nvPr/>
        </p:nvSpPr>
        <p:spPr>
          <a:xfrm>
            <a:off x="132444" y="3068960"/>
            <a:ext cx="2007755" cy="1872208"/>
          </a:xfrm>
          <a:prstGeom prst="ellipse">
            <a:avLst/>
          </a:prstGeom>
          <a:blipFill dpi="0" rotWithShape="1">
            <a:blip r:embed="rId3"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a:blipFill>
          <a:ln w="12700">
            <a:solidFill>
              <a:srgbClr val="C00000"/>
            </a:solidFill>
          </a:ln>
          <a:effectLst>
            <a:outerShdw blurRad="50800" dist="38100" dir="10800000" algn="r" rotWithShape="0">
              <a:prstClr val="black">
                <a:alpha val="40000"/>
              </a:prstClr>
            </a:outerShdw>
            <a:softEdge rad="63500"/>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sp>
        <p:nvSpPr>
          <p:cNvPr id="12" name="شكل بيضاوي 11"/>
          <p:cNvSpPr/>
          <p:nvPr/>
        </p:nvSpPr>
        <p:spPr>
          <a:xfrm>
            <a:off x="265043" y="1122871"/>
            <a:ext cx="2092379" cy="2234691"/>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rgbClr val="C00000"/>
            </a:solidFill>
          </a:ln>
          <a:effectLst>
            <a:outerShdw blurRad="50800" dist="38100" dir="10800000" algn="r" rotWithShape="0">
              <a:prstClr val="black">
                <a:alpha val="40000"/>
              </a:prstClr>
            </a:outerShdw>
            <a:softEdge rad="63500"/>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sp>
        <p:nvSpPr>
          <p:cNvPr id="3" name="شكل بيضاوي 2"/>
          <p:cNvSpPr/>
          <p:nvPr/>
        </p:nvSpPr>
        <p:spPr>
          <a:xfrm>
            <a:off x="2071671" y="1714488"/>
            <a:ext cx="6572296" cy="4535488"/>
          </a:xfrm>
          <a:prstGeom prst="ellipse">
            <a:avLst/>
          </a:prstGeom>
          <a:solidFill>
            <a:schemeClr val="bg1">
              <a:lumMod val="95000"/>
            </a:schemeClr>
          </a:solidFill>
          <a:ln w="57150"/>
        </p:spPr>
        <p:style>
          <a:lnRef idx="1">
            <a:schemeClr val="accent2"/>
          </a:lnRef>
          <a:fillRef idx="2">
            <a:schemeClr val="accent2"/>
          </a:fillRef>
          <a:effectRef idx="1">
            <a:schemeClr val="accent2"/>
          </a:effectRef>
          <a:fontRef idx="minor">
            <a:schemeClr val="dk1"/>
          </a:fontRef>
        </p:style>
        <p:txBody>
          <a:bodyPr rtlCol="1" anchor="ctr"/>
          <a:lstStyle/>
          <a:p>
            <a:pPr marL="320040" indent="-320040" algn="just" rtl="1">
              <a:lnSpc>
                <a:spcPct val="150000"/>
              </a:lnSpc>
              <a:spcBef>
                <a:spcPts val="700"/>
              </a:spcBef>
              <a:buClr>
                <a:schemeClr val="accent2"/>
              </a:buClr>
              <a:buSzPct val="60000"/>
              <a:buFont typeface="Wingdings"/>
              <a:buChar char=""/>
              <a:defRPr/>
            </a:pPr>
            <a:r>
              <a:rPr lang="ar-SA" sz="1600" dirty="0" smtClean="0">
                <a:latin typeface="Arial Unicode MS" pitchFamily="34" charset="-128"/>
                <a:ea typeface="Arial Unicode MS" pitchFamily="34" charset="-128"/>
                <a:cs typeface="Arial Unicode MS" pitchFamily="34" charset="-128"/>
              </a:rPr>
              <a:t>  </a:t>
            </a:r>
            <a:r>
              <a:rPr lang="ar-SA" sz="2400" b="1" cap="all"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تحاول الأم مساعدة طفلها على رؤية الفرق بين الخوف والحذر , وفي مراحل معينة من حياة الطفل نجدها تريده أن يكون حذرا , عند استخدام المقص مثلا , ولكنها </a:t>
            </a:r>
            <a:r>
              <a:rPr lang="ar-SA" sz="2400" b="1" cap="all"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 تريده أن </a:t>
            </a:r>
            <a:r>
              <a:rPr lang="ar-SA" sz="2400" b="1" cap="all"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يخاف منه , وتريده أن يكون حذرا عند تسلق الأماكن المرتفعة (العالية) , ولكنها </a:t>
            </a:r>
            <a:r>
              <a:rPr lang="ar-SA" sz="2400" b="1" cap="all"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 تريده أن </a:t>
            </a:r>
            <a:r>
              <a:rPr lang="ar-SA" sz="2400" b="1" cap="all"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يخاف مجرد الابتعاد عن الأرض .</a:t>
            </a:r>
            <a:endParaRPr lang="en-US" sz="2400" b="1" cap="all"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80375176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par>
                          <p:cTn id="12" fill="hold">
                            <p:stCondLst>
                              <p:cond delay="1000"/>
                            </p:stCondLst>
                            <p:childTnLst>
                              <p:par>
                                <p:cTn id="13" presetID="23" presetClass="entr" presetSubtype="16"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childTnLst>
                                </p:cTn>
                              </p:par>
                            </p:childTnLst>
                          </p:cTn>
                        </p:par>
                        <p:par>
                          <p:cTn id="17" fill="hold">
                            <p:stCondLst>
                              <p:cond delay="1500"/>
                            </p:stCondLst>
                            <p:childTnLst>
                              <p:par>
                                <p:cTn id="18" presetID="23" presetClass="entr" presetSubtype="16"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500" fill="hold"/>
                                        <p:tgtEl>
                                          <p:spTgt spid="18"/>
                                        </p:tgtEl>
                                        <p:attrNameLst>
                                          <p:attrName>ppt_w</p:attrName>
                                        </p:attrNameLst>
                                      </p:cBhvr>
                                      <p:tavLst>
                                        <p:tav tm="0">
                                          <p:val>
                                            <p:fltVal val="0"/>
                                          </p:val>
                                        </p:tav>
                                        <p:tav tm="100000">
                                          <p:val>
                                            <p:strVal val="#ppt_w"/>
                                          </p:val>
                                        </p:tav>
                                      </p:tavLst>
                                    </p:anim>
                                    <p:anim calcmode="lin" valueType="num">
                                      <p:cBhvr>
                                        <p:cTn id="21" dur="500" fill="hold"/>
                                        <p:tgtEl>
                                          <p:spTgt spid="18"/>
                                        </p:tgtEl>
                                        <p:attrNameLst>
                                          <p:attrName>ppt_h</p:attrName>
                                        </p:attrNameLst>
                                      </p:cBhvr>
                                      <p:tavLst>
                                        <p:tav tm="0">
                                          <p:val>
                                            <p:fltVal val="0"/>
                                          </p:val>
                                        </p:tav>
                                        <p:tav tm="100000">
                                          <p:val>
                                            <p:strVal val="#ppt_h"/>
                                          </p:val>
                                        </p:tav>
                                      </p:tavLst>
                                    </p:anim>
                                  </p:childTnLst>
                                </p:cTn>
                              </p:par>
                            </p:childTnLst>
                          </p:cTn>
                        </p:par>
                        <p:par>
                          <p:cTn id="22" fill="hold">
                            <p:stCondLst>
                              <p:cond delay="2000"/>
                            </p:stCondLst>
                            <p:childTnLst>
                              <p:par>
                                <p:cTn id="23" presetID="23" presetClass="entr" presetSubtype="16"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p:cTn id="25" dur="500" fill="hold"/>
                                        <p:tgtEl>
                                          <p:spTgt spid="19"/>
                                        </p:tgtEl>
                                        <p:attrNameLst>
                                          <p:attrName>ppt_w</p:attrName>
                                        </p:attrNameLst>
                                      </p:cBhvr>
                                      <p:tavLst>
                                        <p:tav tm="0">
                                          <p:val>
                                            <p:fltVal val="0"/>
                                          </p:val>
                                        </p:tav>
                                        <p:tav tm="100000">
                                          <p:val>
                                            <p:strVal val="#ppt_w"/>
                                          </p:val>
                                        </p:tav>
                                      </p:tavLst>
                                    </p:anim>
                                    <p:anim calcmode="lin" valueType="num">
                                      <p:cBhvr>
                                        <p:cTn id="26" dur="500" fill="hold"/>
                                        <p:tgtEl>
                                          <p:spTgt spid="1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9" grpId="0" animBg="1"/>
      <p:bldP spid="18" grpId="0" animBg="1"/>
      <p:bldP spid="12" grpId="0" animBg="1"/>
      <p:bldP spid="3"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dirty="0"/>
          </a:p>
        </p:txBody>
      </p:sp>
      <p:pic>
        <p:nvPicPr>
          <p:cNvPr id="11"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6" name="مستطيل 5"/>
          <p:cNvSpPr/>
          <p:nvPr/>
        </p:nvSpPr>
        <p:spPr>
          <a:xfrm>
            <a:off x="285720" y="0"/>
            <a:ext cx="1760282" cy="2618752"/>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tx1"/>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sp>
        <p:nvSpPr>
          <p:cNvPr id="7" name="مستطيل 6"/>
          <p:cNvSpPr/>
          <p:nvPr/>
        </p:nvSpPr>
        <p:spPr>
          <a:xfrm>
            <a:off x="285720" y="3071810"/>
            <a:ext cx="1760282" cy="2618752"/>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solidFill>
              <a:schemeClr val="tx1"/>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sp>
        <p:nvSpPr>
          <p:cNvPr id="8" name="سهم إلى اليمين 7"/>
          <p:cNvSpPr/>
          <p:nvPr/>
        </p:nvSpPr>
        <p:spPr>
          <a:xfrm>
            <a:off x="1928794" y="1500174"/>
            <a:ext cx="571504" cy="2143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سهم إلى اليمين 8"/>
          <p:cNvSpPr/>
          <p:nvPr/>
        </p:nvSpPr>
        <p:spPr>
          <a:xfrm>
            <a:off x="1928794" y="4071942"/>
            <a:ext cx="571504" cy="2143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2" name="وسيلة شرح مستطيلة 11"/>
          <p:cNvSpPr/>
          <p:nvPr/>
        </p:nvSpPr>
        <p:spPr>
          <a:xfrm>
            <a:off x="2857488" y="214290"/>
            <a:ext cx="6096089" cy="790874"/>
          </a:xfrm>
          <a:prstGeom prst="wedgeRectCallout">
            <a:avLst>
              <a:gd name="adj1" fmla="val -21109"/>
              <a:gd name="adj2" fmla="val 92709"/>
            </a:avLst>
          </a:prstGeom>
          <a:solidFill>
            <a:schemeClr val="accent3">
              <a:lumMod val="20000"/>
              <a:lumOff val="80000"/>
            </a:schemeClr>
          </a:solidFill>
        </p:spPr>
        <p:style>
          <a:lnRef idx="0">
            <a:schemeClr val="accent2"/>
          </a:lnRef>
          <a:fillRef idx="3">
            <a:schemeClr val="accent2"/>
          </a:fillRef>
          <a:effectRef idx="3">
            <a:schemeClr val="accent2"/>
          </a:effectRef>
          <a:fontRef idx="minor">
            <a:schemeClr val="lt1"/>
          </a:fontRef>
        </p:style>
        <p:txBody>
          <a:bodyPr rtlCol="1"/>
          <a:lstStyle/>
          <a:p>
            <a:pPr algn="ctr">
              <a:defRPr/>
            </a:pPr>
            <a:r>
              <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تصبح شخصية الطفل عند تحرره من الخوف</a:t>
            </a:r>
          </a:p>
        </p:txBody>
      </p:sp>
      <p:sp>
        <p:nvSpPr>
          <p:cNvPr id="13" name="مستطيل ذو زوايا قطرية مستديرة 12"/>
          <p:cNvSpPr/>
          <p:nvPr/>
        </p:nvSpPr>
        <p:spPr>
          <a:xfrm>
            <a:off x="1981200" y="1500174"/>
            <a:ext cx="7097998" cy="4286280"/>
          </a:xfrm>
          <a:prstGeom prst="round2DiagRect">
            <a:avLst/>
          </a:prstGeom>
          <a:solidFill>
            <a:schemeClr val="tx1"/>
          </a:solidFill>
          <a:ln w="57150"/>
        </p:spPr>
        <p:style>
          <a:lnRef idx="1">
            <a:schemeClr val="accent2"/>
          </a:lnRef>
          <a:fillRef idx="2">
            <a:schemeClr val="accent2"/>
          </a:fillRef>
          <a:effectRef idx="1">
            <a:schemeClr val="accent2"/>
          </a:effectRef>
          <a:fontRef idx="minor">
            <a:schemeClr val="dk1"/>
          </a:fontRef>
        </p:style>
        <p:txBody>
          <a:bodyPr rtlCol="1" anchor="ctr"/>
          <a:lstStyle/>
          <a:p>
            <a:pPr algn="ctr" rtl="1">
              <a:defRPr/>
            </a:pPr>
            <a:r>
              <a:rPr lang="ar-SA" sz="2400" dirty="0" smtClean="0">
                <a:latin typeface="Arial Unicode MS" pitchFamily="34" charset="-128"/>
                <a:ea typeface="Arial Unicode MS" pitchFamily="34" charset="-128"/>
                <a:cs typeface="Arial Unicode MS" pitchFamily="34" charset="-128"/>
              </a:rPr>
              <a:t> </a:t>
            </a:r>
          </a:p>
          <a:p>
            <a:pPr algn="ctr" rtl="1">
              <a:defRPr/>
            </a:pPr>
            <a:endParaRPr lang="ar-SA" sz="2400" b="1" u="sng" dirty="0" smtClean="0">
              <a:solidFill>
                <a:srgbClr val="FF0000"/>
              </a:solidFill>
              <a:latin typeface="Arial Unicode MS" pitchFamily="34" charset="-128"/>
              <a:ea typeface="Arial Unicode MS" pitchFamily="34" charset="-128"/>
              <a:cs typeface="Arial Unicode MS" pitchFamily="34" charset="-128"/>
            </a:endParaRPr>
          </a:p>
          <a:p>
            <a:pPr marL="320040" indent="-320040" algn="just" rtl="1">
              <a:lnSpc>
                <a:spcPct val="150000"/>
              </a:lnSpc>
              <a:spcBef>
                <a:spcPts val="700"/>
              </a:spcBef>
              <a:buClr>
                <a:schemeClr val="accent2"/>
              </a:buClr>
              <a:buSzPct val="60000"/>
              <a:buFont typeface="Wingdings"/>
              <a:buChar char=""/>
              <a:defRPr/>
            </a:pP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يتعلم من أمه </a:t>
            </a: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مئات </a:t>
            </a:r>
            <a:r>
              <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الوسائل </a:t>
            </a: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بأنها </a:t>
            </a:r>
            <a:r>
              <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لن تخيفه أو تفزعه , إنه يتعلم أن يتحرر من الخوف .. وبمرور الوقت يتوقع ذلك ويصبح حقا له </a:t>
            </a: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وعندما </a:t>
            </a:r>
            <a:r>
              <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يتحقق ذلك</a:t>
            </a: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ctr" rtl="1">
              <a:defRPr/>
            </a:pPr>
            <a:endParaRPr lang="ar-SA" sz="2400" dirty="0">
              <a:latin typeface="Arial Unicode MS" pitchFamily="34" charset="-128"/>
              <a:ea typeface="Arial Unicode MS" pitchFamily="34" charset="-128"/>
              <a:cs typeface="Arial Unicode MS" pitchFamily="34" charset="-128"/>
            </a:endParaRPr>
          </a:p>
          <a:p>
            <a:pPr algn="ctr">
              <a:defRPr/>
            </a:pPr>
            <a:endParaRPr lang="ar-SA" sz="2000" dirty="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96807353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barn(inVertical)">
                                      <p:cBhvr>
                                        <p:cTn id="11" dur="500"/>
                                        <p:tgtEl>
                                          <p:spTgt spid="13"/>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2" grpId="0" animBg="1"/>
      <p:bldP spid="13"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dirty="0"/>
          </a:p>
        </p:txBody>
      </p:sp>
      <p:pic>
        <p:nvPicPr>
          <p:cNvPr id="11"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6" name="مستطيل 5"/>
          <p:cNvSpPr/>
          <p:nvPr/>
        </p:nvSpPr>
        <p:spPr>
          <a:xfrm>
            <a:off x="285720" y="0"/>
            <a:ext cx="1760282" cy="2618752"/>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tx1"/>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sp>
        <p:nvSpPr>
          <p:cNvPr id="7" name="مستطيل 6"/>
          <p:cNvSpPr/>
          <p:nvPr/>
        </p:nvSpPr>
        <p:spPr>
          <a:xfrm>
            <a:off x="285720" y="3071810"/>
            <a:ext cx="1760282" cy="2618752"/>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solidFill>
              <a:schemeClr val="tx1"/>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sp>
        <p:nvSpPr>
          <p:cNvPr id="8" name="سهم إلى اليمين 7"/>
          <p:cNvSpPr/>
          <p:nvPr/>
        </p:nvSpPr>
        <p:spPr>
          <a:xfrm>
            <a:off x="1928794" y="1500174"/>
            <a:ext cx="571504" cy="2143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سهم إلى اليمين 8"/>
          <p:cNvSpPr/>
          <p:nvPr/>
        </p:nvSpPr>
        <p:spPr>
          <a:xfrm>
            <a:off x="1928794" y="4071942"/>
            <a:ext cx="571504" cy="2143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2" name="وسيلة شرح مستطيلة 11"/>
          <p:cNvSpPr/>
          <p:nvPr/>
        </p:nvSpPr>
        <p:spPr>
          <a:xfrm>
            <a:off x="2857488" y="214290"/>
            <a:ext cx="6096089" cy="790874"/>
          </a:xfrm>
          <a:prstGeom prst="wedgeRectCallout">
            <a:avLst>
              <a:gd name="adj1" fmla="val -21109"/>
              <a:gd name="adj2" fmla="val 92709"/>
            </a:avLst>
          </a:prstGeom>
          <a:solidFill>
            <a:schemeClr val="accent1">
              <a:lumMod val="20000"/>
              <a:lumOff val="80000"/>
            </a:schemeClr>
          </a:solidFill>
        </p:spPr>
        <p:style>
          <a:lnRef idx="0">
            <a:schemeClr val="accent2"/>
          </a:lnRef>
          <a:fillRef idx="3">
            <a:schemeClr val="accent2"/>
          </a:fillRef>
          <a:effectRef idx="3">
            <a:schemeClr val="accent2"/>
          </a:effectRef>
          <a:fontRef idx="minor">
            <a:schemeClr val="lt1"/>
          </a:fontRef>
        </p:style>
        <p:txBody>
          <a:bodyPr rtlCol="1"/>
          <a:lstStyle/>
          <a:p>
            <a:pPr algn="ctr">
              <a:defRPr/>
            </a:pPr>
            <a:r>
              <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تصبح شخصية الطفل عند تحرره من الخوف</a:t>
            </a:r>
          </a:p>
        </p:txBody>
      </p:sp>
      <p:sp>
        <p:nvSpPr>
          <p:cNvPr id="13" name="مستطيل ذو زوايا قطرية مستديرة 12"/>
          <p:cNvSpPr/>
          <p:nvPr/>
        </p:nvSpPr>
        <p:spPr>
          <a:xfrm>
            <a:off x="2428860" y="1357298"/>
            <a:ext cx="6715140" cy="4286280"/>
          </a:xfrm>
          <a:prstGeom prst="round2DiagRect">
            <a:avLst/>
          </a:prstGeom>
          <a:solidFill>
            <a:schemeClr val="tx1"/>
          </a:solidFill>
          <a:ln w="57150"/>
        </p:spPr>
        <p:style>
          <a:lnRef idx="1">
            <a:schemeClr val="accent2"/>
          </a:lnRef>
          <a:fillRef idx="2">
            <a:schemeClr val="accent2"/>
          </a:fillRef>
          <a:effectRef idx="1">
            <a:schemeClr val="accent2"/>
          </a:effectRef>
          <a:fontRef idx="minor">
            <a:schemeClr val="dk1"/>
          </a:fontRef>
        </p:style>
        <p:txBody>
          <a:bodyPr rtlCol="1" anchor="ctr"/>
          <a:lstStyle/>
          <a:p>
            <a:pPr algn="ctr" rtl="1">
              <a:defRPr/>
            </a:pPr>
            <a:r>
              <a:rPr lang="ar-SA" sz="2400" dirty="0" smtClean="0">
                <a:latin typeface="Arial Unicode MS" pitchFamily="34" charset="-128"/>
                <a:ea typeface="Arial Unicode MS" pitchFamily="34" charset="-128"/>
                <a:cs typeface="Arial Unicode MS" pitchFamily="34" charset="-128"/>
              </a:rPr>
              <a:t> </a:t>
            </a:r>
          </a:p>
          <a:p>
            <a:pPr algn="ctr" rtl="1">
              <a:defRPr/>
            </a:pPr>
            <a:endParaRPr lang="ar-SA" sz="2400" b="1" u="sng" dirty="0" smtClean="0">
              <a:solidFill>
                <a:srgbClr val="FF0000"/>
              </a:solidFill>
              <a:latin typeface="Arial Unicode MS" pitchFamily="34" charset="-128"/>
              <a:ea typeface="Arial Unicode MS" pitchFamily="34" charset="-128"/>
              <a:cs typeface="Arial Unicode MS" pitchFamily="34" charset="-128"/>
            </a:endParaRPr>
          </a:p>
          <a:p>
            <a:pPr marL="320040" indent="-320040" algn="just" rtl="1">
              <a:lnSpc>
                <a:spcPct val="150000"/>
              </a:lnSpc>
              <a:spcBef>
                <a:spcPts val="700"/>
              </a:spcBef>
              <a:buClr>
                <a:schemeClr val="accent2"/>
              </a:buClr>
              <a:buSzPct val="60000"/>
              <a:buFont typeface="Wingdings"/>
              <a:buChar char=""/>
              <a:defRPr/>
            </a:pP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فإن </a:t>
            </a:r>
            <a:r>
              <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يصبح شخصا أكثر استقلالا وأكثر احتراما لذاته , </a:t>
            </a: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ويستطيع </a:t>
            </a:r>
            <a:r>
              <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استخدام شخصيته في استكشاف العالم من حوله ,وفي أن يكون شخصا في حد ذاته متجردا من القلق والشكوك التي يولدها الخوف</a:t>
            </a: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ctr" rtl="1">
              <a:defRPr/>
            </a:pPr>
            <a:endParaRPr lang="ar-SA" sz="2400" dirty="0">
              <a:latin typeface="Arial Unicode MS" pitchFamily="34" charset="-128"/>
              <a:ea typeface="Arial Unicode MS" pitchFamily="34" charset="-128"/>
              <a:cs typeface="Arial Unicode MS" pitchFamily="34" charset="-128"/>
            </a:endParaRPr>
          </a:p>
          <a:p>
            <a:pPr algn="ctr">
              <a:defRPr/>
            </a:pPr>
            <a:endParaRPr lang="ar-SA" sz="2000" dirty="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00528590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barn(inVertical)">
                                      <p:cBhvr>
                                        <p:cTn id="11" dur="500"/>
                                        <p:tgtEl>
                                          <p:spTgt spid="13"/>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2" grpId="0" animBg="1"/>
      <p:bldP spid="13"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dirty="0"/>
          </a:p>
        </p:txBody>
      </p:sp>
      <p:pic>
        <p:nvPicPr>
          <p:cNvPr id="1028"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0" y="0"/>
            <a:ext cx="9467816" cy="6858000"/>
          </a:xfrm>
          <a:prstGeom prst="rect">
            <a:avLst/>
          </a:prstGeom>
          <a:noFill/>
        </p:spPr>
      </p:pic>
      <p:sp>
        <p:nvSpPr>
          <p:cNvPr id="10" name="شكل بيضاوي 9"/>
          <p:cNvSpPr/>
          <p:nvPr/>
        </p:nvSpPr>
        <p:spPr>
          <a:xfrm>
            <a:off x="1500166" y="4286256"/>
            <a:ext cx="2447925" cy="2303462"/>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76200">
            <a:noFill/>
            <a:prstDash val="solid"/>
          </a:ln>
          <a:effectLst>
            <a:glow rad="101600">
              <a:schemeClr val="accent2">
                <a:satMod val="175000"/>
                <a:alpha val="40000"/>
              </a:schemeClr>
            </a:glow>
            <a:outerShdw blurRad="107950" dist="12700" dir="5400000" algn="ctr">
              <a:srgbClr val="000000"/>
            </a:outerShdw>
          </a:effectLst>
          <a:scene3d>
            <a:camera prst="perspectiveHeroicExtremeRightFacing"/>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pic>
        <p:nvPicPr>
          <p:cNvPr id="11"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0" y="285728"/>
            <a:ext cx="9296400" cy="5972686"/>
          </a:xfrm>
          <a:prstGeom prst="rect">
            <a:avLst/>
          </a:prstGeom>
          <a:noFill/>
        </p:spPr>
      </p:pic>
      <p:sp>
        <p:nvSpPr>
          <p:cNvPr id="6" name="مستطيل 5"/>
          <p:cNvSpPr/>
          <p:nvPr/>
        </p:nvSpPr>
        <p:spPr>
          <a:xfrm>
            <a:off x="271475" y="152400"/>
            <a:ext cx="1760282" cy="2261562"/>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solidFill>
              <a:schemeClr val="tx1"/>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sp>
        <p:nvSpPr>
          <p:cNvPr id="7" name="مستطيل 6"/>
          <p:cNvSpPr/>
          <p:nvPr/>
        </p:nvSpPr>
        <p:spPr>
          <a:xfrm>
            <a:off x="214282" y="2976880"/>
            <a:ext cx="1760282" cy="2618752"/>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solidFill>
              <a:schemeClr val="tx1"/>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sp>
        <p:nvSpPr>
          <p:cNvPr id="12" name="وسيلة شرح مستطيلة 11"/>
          <p:cNvSpPr/>
          <p:nvPr/>
        </p:nvSpPr>
        <p:spPr>
          <a:xfrm>
            <a:off x="2751847" y="464323"/>
            <a:ext cx="6096089" cy="894965"/>
          </a:xfrm>
          <a:prstGeom prst="wedgeRectCallout">
            <a:avLst>
              <a:gd name="adj1" fmla="val -21109"/>
              <a:gd name="adj2" fmla="val 92709"/>
            </a:avLst>
          </a:prstGeom>
          <a:solidFill>
            <a:schemeClr val="accent1">
              <a:lumMod val="20000"/>
              <a:lumOff val="80000"/>
            </a:schemeClr>
          </a:solidFill>
        </p:spPr>
        <p:style>
          <a:lnRef idx="0">
            <a:schemeClr val="accent2"/>
          </a:lnRef>
          <a:fillRef idx="3">
            <a:schemeClr val="accent2"/>
          </a:fillRef>
          <a:effectRef idx="3">
            <a:schemeClr val="accent2"/>
          </a:effectRef>
          <a:fontRef idx="minor">
            <a:schemeClr val="lt1"/>
          </a:fontRef>
        </p:style>
        <p:txBody>
          <a:bodyPr rtlCol="1"/>
          <a:lstStyle/>
          <a:p>
            <a:pPr algn="ctr">
              <a:defRPr/>
            </a:pPr>
            <a:r>
              <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تصبح شخصية الطفل عند تحرره من الخوف</a:t>
            </a:r>
          </a:p>
        </p:txBody>
      </p:sp>
      <p:sp>
        <p:nvSpPr>
          <p:cNvPr id="13" name="مستطيل ذو زوايا قطرية مستديرة 12"/>
          <p:cNvSpPr/>
          <p:nvPr/>
        </p:nvSpPr>
        <p:spPr>
          <a:xfrm>
            <a:off x="2238437" y="1752600"/>
            <a:ext cx="6715140" cy="4381528"/>
          </a:xfrm>
          <a:prstGeom prst="round2DiagRect">
            <a:avLst/>
          </a:prstGeom>
          <a:solidFill>
            <a:schemeClr val="tx1"/>
          </a:solidFill>
          <a:ln w="57150"/>
        </p:spPr>
        <p:style>
          <a:lnRef idx="1">
            <a:schemeClr val="accent2"/>
          </a:lnRef>
          <a:fillRef idx="2">
            <a:schemeClr val="accent2"/>
          </a:fillRef>
          <a:effectRef idx="1">
            <a:schemeClr val="accent2"/>
          </a:effectRef>
          <a:fontRef idx="minor">
            <a:schemeClr val="dk1"/>
          </a:fontRef>
        </p:style>
        <p:txBody>
          <a:bodyPr rtlCol="1" anchor="ctr"/>
          <a:lstStyle/>
          <a:p>
            <a:pPr algn="just" rtl="1">
              <a:lnSpc>
                <a:spcPct val="150000"/>
              </a:lnSpc>
              <a:spcBef>
                <a:spcPts val="700"/>
              </a:spcBef>
              <a:buClr>
                <a:schemeClr val="accent2"/>
              </a:buClr>
              <a:buSzPct val="60000"/>
              <a:defRPr/>
            </a:pPr>
            <a:r>
              <a:rPr lang="ar-SA" sz="3600" b="1" u="sng"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أما</a:t>
            </a:r>
            <a:r>
              <a:rPr lang="ar-SA" sz="2800" b="1" u="sng" dirty="0" smtClean="0">
                <a:solidFill>
                  <a:srgbClr val="FF0000"/>
                </a:solidFill>
                <a:latin typeface="Arial Unicode MS" pitchFamily="34" charset="-128"/>
                <a:ea typeface="Arial Unicode MS" pitchFamily="34" charset="-128"/>
                <a:cs typeface="Arial Unicode MS" pitchFamily="34" charset="-128"/>
              </a:rPr>
              <a:t> </a:t>
            </a:r>
            <a:r>
              <a:rPr lang="ar-SA" sz="3600" b="1" u="sng"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a:t>
            </a:r>
            <a:r>
              <a:rPr lang="ar-SA" sz="3600" b="1" u="sng"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حالة </a:t>
            </a:r>
            <a:r>
              <a:rPr lang="ar-SA" sz="3600" b="1" u="sng"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عدم تحرره من الخوف : </a:t>
            </a:r>
            <a:endParaRPr lang="en-US" sz="3600" b="1" u="sng"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320040" indent="-320040" algn="just" rtl="1">
              <a:lnSpc>
                <a:spcPct val="150000"/>
              </a:lnSpc>
              <a:spcBef>
                <a:spcPts val="700"/>
              </a:spcBef>
              <a:buClr>
                <a:schemeClr val="accent2"/>
              </a:buClr>
              <a:buSzPct val="60000"/>
              <a:buFont typeface="Wingdings"/>
              <a:buChar char=""/>
              <a:defRPr/>
            </a:pPr>
            <a:r>
              <a:rPr lang="ar-SA" sz="28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إذا </a:t>
            </a:r>
            <a:r>
              <a:rPr lang="ar-SA" sz="28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كانت السيطرة على سلوك الطفل وتوجيهه متأثرة إلى حد كبير بالخوف ...</a:t>
            </a:r>
            <a:r>
              <a:rPr lang="ar-SA" sz="28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فإن </a:t>
            </a:r>
            <a:r>
              <a:rPr lang="ar-SA" sz="28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حاجة الطفل </a:t>
            </a:r>
            <a:r>
              <a:rPr lang="ar-SA" sz="28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إلى </a:t>
            </a:r>
            <a:r>
              <a:rPr lang="ar-SA" sz="28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الأمان الداخلي تواجه تهديدا مرة </a:t>
            </a:r>
            <a:r>
              <a:rPr lang="ar-SA" sz="28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أخرى, ولا </a:t>
            </a:r>
            <a:r>
              <a:rPr lang="ar-SA" sz="28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يستطيع أن يعمل كشخصية مستقلة أو كشخص واثق من </a:t>
            </a:r>
            <a:r>
              <a:rPr lang="ar-SA" sz="28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نفسه, وينعكس </a:t>
            </a:r>
            <a:r>
              <a:rPr lang="ar-SA" sz="28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القلق الذي يولده الخوف على أنماط من السلوك </a:t>
            </a:r>
            <a:r>
              <a:rPr lang="ar-SA" sz="28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غير المرغوب </a:t>
            </a:r>
            <a:r>
              <a:rPr lang="ar-SA" sz="28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فيها </a:t>
            </a:r>
            <a:r>
              <a:rPr lang="ar-SA" sz="28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1600" dirty="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87961096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barn(inVertical)">
                                      <p:cBhvr>
                                        <p:cTn id="11" dur="500"/>
                                        <p:tgtEl>
                                          <p:spTgt spid="13"/>
                                        </p:tgtEl>
                                      </p:cBhvr>
                                    </p:animEffect>
                                  </p:childTnLst>
                                </p:cTn>
                              </p:par>
                            </p:childTnLst>
                          </p:cTn>
                        </p:par>
                        <p:par>
                          <p:cTn id="12" fill="hold">
                            <p:stCondLst>
                              <p:cond delay="1000"/>
                            </p:stCondLst>
                            <p:childTnLst>
                              <p:par>
                                <p:cTn id="13" presetID="6" presetClass="entr" presetSubtype="16"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circle(in)">
                                      <p:cBhvr>
                                        <p:cTn id="15" dur="1000"/>
                                        <p:tgtEl>
                                          <p:spTgt spid="10"/>
                                        </p:tgtEl>
                                      </p:cBhvr>
                                    </p:animEffect>
                                  </p:childTnLst>
                                </p:cTn>
                              </p:par>
                            </p:childTnLst>
                          </p:cTn>
                        </p:par>
                        <p:par>
                          <p:cTn id="16" fill="hold">
                            <p:stCondLst>
                              <p:cond delay="2000"/>
                            </p:stCondLst>
                            <p:childTnLst>
                              <p:par>
                                <p:cTn id="17" presetID="22" presetClass="entr" presetSubtype="4"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par>
                          <p:cTn id="20" fill="hold">
                            <p:stCondLst>
                              <p:cond delay="2500"/>
                            </p:stCondLst>
                            <p:childTnLst>
                              <p:par>
                                <p:cTn id="21" presetID="22" presetClass="entr" presetSubtype="4"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animBg="1"/>
      <p:bldP spid="7" grpId="0" animBg="1"/>
      <p:bldP spid="12" grpId="0" animBg="1"/>
      <p:bldP spid="13"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dirty="0"/>
          </a:p>
        </p:txBody>
      </p:sp>
      <p:pic>
        <p:nvPicPr>
          <p:cNvPr id="1028"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0" y="0"/>
            <a:ext cx="9144000" cy="6972794"/>
          </a:xfrm>
          <a:prstGeom prst="rect">
            <a:avLst/>
          </a:prstGeom>
          <a:noFill/>
        </p:spPr>
      </p:pic>
      <p:sp>
        <p:nvSpPr>
          <p:cNvPr id="10" name="شكل بيضاوي 9"/>
          <p:cNvSpPr/>
          <p:nvPr/>
        </p:nvSpPr>
        <p:spPr>
          <a:xfrm>
            <a:off x="1500166" y="4286256"/>
            <a:ext cx="2447925" cy="2303462"/>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76200">
            <a:noFill/>
            <a:prstDash val="solid"/>
          </a:ln>
          <a:effectLst>
            <a:glow rad="101600">
              <a:schemeClr val="accent2">
                <a:satMod val="175000"/>
                <a:alpha val="40000"/>
              </a:schemeClr>
            </a:glow>
            <a:outerShdw blurRad="107950" dist="12700" dir="5400000" algn="ctr">
              <a:srgbClr val="000000"/>
            </a:outerShdw>
          </a:effectLst>
          <a:scene3d>
            <a:camera prst="perspectiveHeroicExtremeRightFacing"/>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pic>
        <p:nvPicPr>
          <p:cNvPr id="11"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1" y="304800"/>
            <a:ext cx="9144000" cy="6553200"/>
          </a:xfrm>
          <a:prstGeom prst="rect">
            <a:avLst/>
          </a:prstGeom>
          <a:noFill/>
        </p:spPr>
      </p:pic>
      <p:sp>
        <p:nvSpPr>
          <p:cNvPr id="6" name="وسيلة شرح مستطيلة 5"/>
          <p:cNvSpPr/>
          <p:nvPr/>
        </p:nvSpPr>
        <p:spPr>
          <a:xfrm>
            <a:off x="1912872" y="533400"/>
            <a:ext cx="6929486" cy="1000132"/>
          </a:xfrm>
          <a:prstGeom prst="wedgeRectCallout">
            <a:avLst>
              <a:gd name="adj1" fmla="val -21109"/>
              <a:gd name="adj2" fmla="val 92709"/>
            </a:avLst>
          </a:prstGeom>
          <a:solidFill>
            <a:schemeClr val="tx1"/>
          </a:solidFill>
        </p:spPr>
        <p:style>
          <a:lnRef idx="0">
            <a:schemeClr val="accent2"/>
          </a:lnRef>
          <a:fillRef idx="3">
            <a:schemeClr val="accent2"/>
          </a:fillRef>
          <a:effectRef idx="3">
            <a:schemeClr val="accent2"/>
          </a:effectRef>
          <a:fontRef idx="minor">
            <a:schemeClr val="lt1"/>
          </a:fontRef>
        </p:style>
        <p:txBody>
          <a:bodyPr rtlCol="1"/>
          <a:lstStyle/>
          <a:p>
            <a:pPr marL="320040" indent="-320040" algn="just" rtl="1">
              <a:lnSpc>
                <a:spcPct val="150000"/>
              </a:lnSpc>
              <a:spcBef>
                <a:spcPts val="700"/>
              </a:spcBef>
              <a:buClr>
                <a:schemeClr val="accent2"/>
              </a:buClr>
              <a:buSzPct val="60000"/>
              <a:buFont typeface="Wingdings"/>
              <a:buChar char=""/>
              <a:defRPr/>
            </a:pPr>
            <a:r>
              <a:rPr lang="ar-SA" sz="3600" b="1" cap="all"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a:t>
            </a:r>
            <a:r>
              <a:rPr lang="ar-SA" sz="2800" b="1" dirty="0">
                <a:solidFill>
                  <a:srgbClr val="FF0000"/>
                </a:solidFill>
                <a:latin typeface="Arial Unicode MS" pitchFamily="34" charset="-128"/>
                <a:ea typeface="Arial Unicode MS" pitchFamily="34" charset="-128"/>
                <a:cs typeface="Arial Unicode MS" pitchFamily="34" charset="-128"/>
              </a:rPr>
              <a:t> </a:t>
            </a:r>
            <a:r>
              <a:rPr lang="ar-SA" sz="3600" b="1" cap="all"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تكتشف</a:t>
            </a:r>
            <a:r>
              <a:rPr lang="ar-SA" sz="2800" b="1" dirty="0">
                <a:solidFill>
                  <a:srgbClr val="FF0000"/>
                </a:solidFill>
                <a:latin typeface="Arial Unicode MS" pitchFamily="34" charset="-128"/>
                <a:ea typeface="Arial Unicode MS" pitchFamily="34" charset="-128"/>
                <a:cs typeface="Arial Unicode MS" pitchFamily="34" charset="-128"/>
              </a:rPr>
              <a:t> </a:t>
            </a:r>
            <a:r>
              <a:rPr lang="ar-SA" sz="36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الحاجة إلى </a:t>
            </a:r>
            <a:r>
              <a:rPr lang="ar-SA" sz="3600" b="1" cap="all"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التحرر النسبي من </a:t>
            </a:r>
            <a:r>
              <a:rPr lang="ar-SA" sz="36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الخوف؟</a:t>
            </a:r>
            <a:endParaRPr lang="ar-SA" sz="3600" b="1" cap="all"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9" name="مستطيل 8"/>
          <p:cNvSpPr/>
          <p:nvPr/>
        </p:nvSpPr>
        <p:spPr>
          <a:xfrm>
            <a:off x="2214546" y="1785926"/>
            <a:ext cx="6929454" cy="3046988"/>
          </a:xfrm>
          <a:prstGeom prst="rect">
            <a:avLst/>
          </a:prstGeom>
          <a:solidFill>
            <a:schemeClr val="tx1"/>
          </a:solidFill>
        </p:spPr>
        <p:txBody>
          <a:bodyPr wrap="square">
            <a:spAutoFit/>
          </a:bodyPr>
          <a:lstStyle/>
          <a:p>
            <a:pPr marL="320040" indent="-320040" algn="just" rtl="1">
              <a:lnSpc>
                <a:spcPct val="150000"/>
              </a:lnSpc>
              <a:spcBef>
                <a:spcPts val="700"/>
              </a:spcBef>
              <a:buClr>
                <a:schemeClr val="accent2"/>
              </a:buClr>
              <a:buSzPct val="60000"/>
              <a:buFont typeface="Wingdings"/>
              <a:buChar char=""/>
              <a:defRPr/>
            </a:pPr>
            <a:r>
              <a:rPr lang="ar-SA" sz="32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الذي لديه مخاوف كثيرة وقلق متواصل , طفل يصعب تعليمه ...إن الطفل الكثير الخوف ليس طفل متزنا، وقد يكون ذا تأثير سيء, (</a:t>
            </a:r>
            <a:r>
              <a:rPr lang="ar-SA" sz="32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وإن </a:t>
            </a:r>
            <a:r>
              <a:rPr lang="ar-SA" sz="32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كان غير مباشر) على سلوك الجماعة كلها</a:t>
            </a:r>
            <a:r>
              <a:rPr lang="ar-SA" sz="32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2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2" name="مربع نص 5"/>
          <p:cNvSpPr txBox="1">
            <a:spLocks noChangeArrowheads="1"/>
          </p:cNvSpPr>
          <p:nvPr/>
        </p:nvSpPr>
        <p:spPr bwMode="auto">
          <a:xfrm>
            <a:off x="2259004" y="4750628"/>
            <a:ext cx="6840537" cy="1569660"/>
          </a:xfrm>
          <a:prstGeom prst="rect">
            <a:avLst/>
          </a:prstGeom>
          <a:solidFill>
            <a:schemeClr val="tx1"/>
          </a:solidFill>
          <a:ln>
            <a:noFill/>
          </a:ln>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marL="320040" indent="-320040" algn="just" rtl="1" eaLnBrk="1" hangingPunct="1">
              <a:lnSpc>
                <a:spcPct val="150000"/>
              </a:lnSpc>
              <a:spcBef>
                <a:spcPts val="700"/>
              </a:spcBef>
              <a:buClr>
                <a:schemeClr val="accent2"/>
              </a:buClr>
              <a:buSzPct val="60000"/>
              <a:buFont typeface="Wingdings"/>
              <a:buChar char=""/>
              <a:defRPr/>
            </a:pPr>
            <a:r>
              <a:rPr lang="ar-SA" sz="32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نود أن نعرف هؤلاء </a:t>
            </a:r>
            <a:r>
              <a:rPr lang="ar-SA" sz="32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2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الذين لديهم مخاوف غير معقولة ومخاوف من أشياء ما كان يجب </a:t>
            </a:r>
            <a:r>
              <a:rPr lang="ar-SA" sz="32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2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يخافوا منها </a:t>
            </a:r>
            <a:r>
              <a:rPr lang="ar-SA" sz="32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من </a:t>
            </a:r>
            <a:r>
              <a:rPr lang="ar-SA" sz="32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ذلك </a:t>
            </a:r>
            <a:r>
              <a:rPr lang="ar-SA" sz="32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2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13" name="Picture 20"/>
          <p:cNvPicPr>
            <a:picLocks noChangeAspect="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0" y="-209168"/>
            <a:ext cx="1600200" cy="3180968"/>
          </a:xfrm>
          <a:prstGeom prst="ellipse">
            <a:avLst/>
          </a:prstGeom>
          <a:ln>
            <a:noFill/>
          </a:ln>
          <a:effectLst>
            <a:softEdge rad="112500"/>
          </a:effectLst>
        </p:spPr>
      </p:pic>
    </p:spTree>
    <p:extLst>
      <p:ext uri="{BB962C8B-B14F-4D97-AF65-F5344CB8AC3E}">
        <p14:creationId xmlns:p14="http://schemas.microsoft.com/office/powerpoint/2010/main" val="318324288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6" presetClass="entr" presetSubtype="16"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circle(in)">
                                      <p:cBhvr>
                                        <p:cTn id="16" dur="2000"/>
                                        <p:tgtEl>
                                          <p:spTgt spid="10"/>
                                        </p:tgtEl>
                                      </p:cBhvr>
                                    </p:animEffect>
                                  </p:childTnLst>
                                </p:cTn>
                              </p:par>
                            </p:childTnLst>
                          </p:cTn>
                        </p:par>
                        <p:par>
                          <p:cTn id="17" fill="hold">
                            <p:stCondLst>
                              <p:cond delay="3000"/>
                            </p:stCondLst>
                            <p:childTnLst>
                              <p:par>
                                <p:cTn id="18" presetID="22" presetClass="entr" presetSubtype="4"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down)">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randombar(horizontal)">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animBg="1"/>
      <p:bldP spid="9" grpId="0" animBg="1"/>
      <p:bldP spid="12"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dirty="0"/>
          </a:p>
        </p:txBody>
      </p:sp>
      <p:pic>
        <p:nvPicPr>
          <p:cNvPr id="1028"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0" y="-152400"/>
            <a:ext cx="8839200" cy="7125194"/>
          </a:xfrm>
          <a:prstGeom prst="rect">
            <a:avLst/>
          </a:prstGeom>
          <a:noFill/>
        </p:spPr>
      </p:pic>
      <p:sp>
        <p:nvSpPr>
          <p:cNvPr id="10" name="شكل بيضاوي 9"/>
          <p:cNvSpPr/>
          <p:nvPr/>
        </p:nvSpPr>
        <p:spPr>
          <a:xfrm>
            <a:off x="1500166" y="4286256"/>
            <a:ext cx="2447925" cy="2303462"/>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76200">
            <a:noFill/>
            <a:prstDash val="solid"/>
          </a:ln>
          <a:effectLst>
            <a:glow rad="101600">
              <a:schemeClr val="accent2">
                <a:satMod val="175000"/>
                <a:alpha val="40000"/>
              </a:schemeClr>
            </a:glow>
            <a:outerShdw blurRad="107950" dist="12700" dir="5400000" algn="ctr">
              <a:srgbClr val="000000"/>
            </a:outerShdw>
          </a:effectLst>
          <a:scene3d>
            <a:camera prst="perspectiveHeroicExtremeRightFacing"/>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pic>
        <p:nvPicPr>
          <p:cNvPr id="11"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0" y="-152400"/>
            <a:ext cx="9144000" cy="7010400"/>
          </a:xfrm>
          <a:prstGeom prst="rect">
            <a:avLst/>
          </a:prstGeom>
          <a:noFill/>
        </p:spPr>
      </p:pic>
      <p:sp>
        <p:nvSpPr>
          <p:cNvPr id="6" name="مستطيل 5"/>
          <p:cNvSpPr/>
          <p:nvPr/>
        </p:nvSpPr>
        <p:spPr>
          <a:xfrm>
            <a:off x="0" y="428604"/>
            <a:ext cx="2089150" cy="2701925"/>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sp>
        <p:nvSpPr>
          <p:cNvPr id="7" name="مستطيل 6"/>
          <p:cNvSpPr/>
          <p:nvPr/>
        </p:nvSpPr>
        <p:spPr>
          <a:xfrm>
            <a:off x="2143108" y="0"/>
            <a:ext cx="6696092" cy="6589718"/>
          </a:xfrm>
          <a:prstGeom prst="rect">
            <a:avLst/>
          </a:prstGeom>
          <a:solidFill>
            <a:schemeClr val="tx1"/>
          </a:solidFill>
          <a:ln>
            <a:noFill/>
          </a:ln>
          <a:effectLst>
            <a:glow rad="139700">
              <a:schemeClr val="accent2">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endParaRPr lang="ar-SA" sz="3200" u="sng" dirty="0" smtClean="0">
              <a:solidFill>
                <a:srgbClr val="FF0000"/>
              </a:solidFill>
              <a:latin typeface="Arial Unicode MS" pitchFamily="34" charset="-128"/>
              <a:ea typeface="Arial Unicode MS" pitchFamily="34" charset="-128"/>
              <a:cs typeface="Arial Unicode MS" pitchFamily="34" charset="-128"/>
            </a:endParaRPr>
          </a:p>
          <a:p>
            <a:pPr algn="just" rtl="1">
              <a:lnSpc>
                <a:spcPct val="150000"/>
              </a:lnSpc>
              <a:spcBef>
                <a:spcPts val="700"/>
              </a:spcBef>
              <a:buClr>
                <a:schemeClr val="accent2"/>
              </a:buClr>
              <a:buSzPct val="60000"/>
              <a:defRPr/>
            </a:pPr>
            <a:r>
              <a:rPr lang="ar-SA" sz="3600" b="1" cap="all"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a:t>
            </a:r>
            <a:r>
              <a:rPr lang="ar-SA" sz="36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السلوك المزمن  للطفل الكثير الخوف : </a:t>
            </a:r>
          </a:p>
          <a:p>
            <a:pPr marL="320040" indent="-320040" algn="just" rtl="1">
              <a:lnSpc>
                <a:spcPct val="150000"/>
              </a:lnSpc>
              <a:spcBef>
                <a:spcPts val="700"/>
              </a:spcBef>
              <a:buClr>
                <a:schemeClr val="accent2"/>
              </a:buClr>
              <a:buSzPct val="60000"/>
              <a:buFont typeface="Wingdings"/>
              <a:buChar char=""/>
              <a:defRPr/>
            </a:pPr>
            <a:r>
              <a:rPr lang="ar-SA" sz="32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اهتمامنا ينصب على السلوك المزمن للطفل الكثير الخوف, تلك السلوكيات التي تحمل طابع التميز, إن كثيرا من المخاوف يعبر عنها </a:t>
            </a:r>
            <a:r>
              <a:rPr lang="ar-SA" sz="32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2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لفظيا، وبطريقة أو بأخرى يعبرون عادة عن الخوف من أشخاص ذوى سلطة (رجال شرطة </a:t>
            </a:r>
            <a:r>
              <a:rPr lang="ar-SA" sz="32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ناظر المدرسة, </a:t>
            </a:r>
            <a:r>
              <a:rPr lang="ar-SA" sz="32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المدرسين , الأطباء أو من الأب ......الخ ) وكثيرا ما يبدى الطفل خوفه من الموت, أو أن أباه أو أمه أو معلمه سيموت </a:t>
            </a:r>
            <a:r>
              <a:rPr lang="ar-SA" sz="32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en-US" sz="2000" dirty="0">
              <a:solidFill>
                <a:schemeClr val="tx1"/>
              </a:solidFill>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47672787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6" presetClass="entr" presetSubtype="16"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circle(in)">
                                      <p:cBhvr>
                                        <p:cTn id="13" dur="2000"/>
                                        <p:tgtEl>
                                          <p:spTgt spid="10"/>
                                        </p:tgtEl>
                                      </p:cBhvr>
                                    </p:animEffect>
                                  </p:childTnLst>
                                </p:cTn>
                              </p:par>
                            </p:childTnLst>
                          </p:cTn>
                        </p:par>
                        <p:par>
                          <p:cTn id="14" fill="hold">
                            <p:stCondLst>
                              <p:cond delay="3000"/>
                            </p:stCondLst>
                            <p:childTnLst>
                              <p:par>
                                <p:cTn id="15" presetID="16" presetClass="entr" presetSubtype="21"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animBg="1"/>
      <p:bldP spid="7"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dirty="0"/>
          </a:p>
        </p:txBody>
      </p:sp>
      <p:pic>
        <p:nvPicPr>
          <p:cNvPr id="1028"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10" name="شكل بيضاوي 9"/>
          <p:cNvSpPr/>
          <p:nvPr/>
        </p:nvSpPr>
        <p:spPr>
          <a:xfrm>
            <a:off x="1500166" y="4286256"/>
            <a:ext cx="2447925" cy="2303462"/>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76200">
            <a:noFill/>
            <a:prstDash val="solid"/>
          </a:ln>
          <a:effectLst>
            <a:glow rad="101600">
              <a:schemeClr val="accent2">
                <a:satMod val="175000"/>
                <a:alpha val="40000"/>
              </a:schemeClr>
            </a:glow>
            <a:outerShdw blurRad="107950" dist="12700" dir="5400000" algn="ctr">
              <a:srgbClr val="000000"/>
            </a:outerShdw>
          </a:effectLst>
          <a:scene3d>
            <a:camera prst="perspectiveHeroicExtremeRightFacing"/>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pic>
        <p:nvPicPr>
          <p:cNvPr id="11"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0" y="152400"/>
            <a:ext cx="8839200" cy="6320328"/>
          </a:xfrm>
          <a:prstGeom prst="rect">
            <a:avLst/>
          </a:prstGeom>
          <a:noFill/>
        </p:spPr>
      </p:pic>
      <p:sp>
        <p:nvSpPr>
          <p:cNvPr id="6" name="مستطيل 5"/>
          <p:cNvSpPr/>
          <p:nvPr/>
        </p:nvSpPr>
        <p:spPr>
          <a:xfrm>
            <a:off x="0" y="428604"/>
            <a:ext cx="2089150" cy="2701925"/>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sp>
        <p:nvSpPr>
          <p:cNvPr id="7" name="مستطيل 6"/>
          <p:cNvSpPr/>
          <p:nvPr/>
        </p:nvSpPr>
        <p:spPr>
          <a:xfrm>
            <a:off x="1905000" y="237302"/>
            <a:ext cx="6934200" cy="5706298"/>
          </a:xfrm>
          <a:prstGeom prst="rect">
            <a:avLst/>
          </a:prstGeom>
          <a:solidFill>
            <a:schemeClr val="tx1"/>
          </a:solidFill>
          <a:ln>
            <a:noFill/>
          </a:ln>
          <a:effectLst>
            <a:glow rad="139700">
              <a:schemeClr val="accent2">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320040" indent="-320040" algn="just" rtl="1">
              <a:lnSpc>
                <a:spcPct val="150000"/>
              </a:lnSpc>
              <a:spcBef>
                <a:spcPts val="700"/>
              </a:spcBef>
              <a:buClr>
                <a:schemeClr val="accent2"/>
              </a:buClr>
              <a:buSzPct val="60000"/>
              <a:buFont typeface="Wingdings"/>
              <a:buChar char=""/>
              <a:defRPr/>
            </a:pPr>
            <a:r>
              <a:rPr lang="ar-SA" sz="32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a:t>
            </a:r>
            <a:r>
              <a:rPr lang="ar-SA" sz="32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هذا النوع يبدى عادة اهتماما بالحاجة للحذر من مزاولة الألعاب أو من المرض, وقد يتحدث عن الجوانب الخطرة للآلات أو السيارات , أو الطائرات أو الأدوات الكهربية .. وكثيرا ما يكشف هؤلاء </a:t>
            </a:r>
            <a:r>
              <a:rPr lang="ar-SA" sz="32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2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أحاديثهم عن الخوف من الحشرات والحيوانات </a:t>
            </a:r>
            <a:r>
              <a:rPr lang="ar-SA" sz="32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مثل القطط </a:t>
            </a:r>
            <a:r>
              <a:rPr lang="ar-SA" sz="32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والكلاب والأسود والنمور </a:t>
            </a:r>
            <a:r>
              <a:rPr lang="ar-SA" sz="32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2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الخ </a:t>
            </a:r>
            <a:r>
              <a:rPr lang="ar-SA" sz="32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ما </a:t>
            </a:r>
            <a:r>
              <a:rPr lang="ar-SA" sz="32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شابه ذلك , وأحيانا نسمع طفلا يقول </a:t>
            </a:r>
            <a:r>
              <a:rPr lang="ar-SA" sz="32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 </a:t>
            </a:r>
            <a:r>
              <a:rPr lang="ar-SA" sz="32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خائف من أطفال آخرين, وهم </a:t>
            </a:r>
            <a:r>
              <a:rPr lang="ar-SA" sz="32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أكثر </a:t>
            </a:r>
            <a:r>
              <a:rPr lang="ar-SA" sz="32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عدوانية, أو الأكبر </a:t>
            </a:r>
            <a:r>
              <a:rPr lang="ar-SA" sz="32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سنا منه.</a:t>
            </a:r>
          </a:p>
          <a:p>
            <a:pPr algn="ctr" rtl="1">
              <a:defRPr/>
            </a:pPr>
            <a:endParaRPr lang="en-US" sz="2000" dirty="0">
              <a:solidFill>
                <a:schemeClr val="tx1"/>
              </a:solidFill>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3183104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6" presetClass="entr" presetSubtype="16"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circle(in)">
                                      <p:cBhvr>
                                        <p:cTn id="13" dur="2000"/>
                                        <p:tgtEl>
                                          <p:spTgt spid="10"/>
                                        </p:tgtEl>
                                      </p:cBhvr>
                                    </p:animEffect>
                                  </p:childTnLst>
                                </p:cTn>
                              </p:par>
                            </p:childTnLst>
                          </p:cTn>
                        </p:par>
                        <p:par>
                          <p:cTn id="14" fill="hold">
                            <p:stCondLst>
                              <p:cond delay="3000"/>
                            </p:stCondLst>
                            <p:childTnLst>
                              <p:par>
                                <p:cTn id="15" presetID="16" presetClass="entr" presetSubtype="21"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animBg="1"/>
      <p:bldP spid="7"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dirty="0"/>
          </a:p>
        </p:txBody>
      </p:sp>
      <p:pic>
        <p:nvPicPr>
          <p:cNvPr id="1028"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0" y="-152400"/>
            <a:ext cx="9144000" cy="7125194"/>
          </a:xfrm>
          <a:prstGeom prst="rect">
            <a:avLst/>
          </a:prstGeom>
          <a:noFill/>
        </p:spPr>
      </p:pic>
      <p:sp>
        <p:nvSpPr>
          <p:cNvPr id="10" name="شكل بيضاوي 9"/>
          <p:cNvSpPr/>
          <p:nvPr/>
        </p:nvSpPr>
        <p:spPr>
          <a:xfrm>
            <a:off x="1500166" y="4286256"/>
            <a:ext cx="2447925" cy="2303462"/>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76200">
            <a:noFill/>
            <a:prstDash val="solid"/>
          </a:ln>
          <a:effectLst>
            <a:glow rad="101600">
              <a:schemeClr val="accent2">
                <a:satMod val="175000"/>
                <a:alpha val="40000"/>
              </a:schemeClr>
            </a:glow>
            <a:outerShdw blurRad="107950" dist="12700" dir="5400000" algn="ctr">
              <a:srgbClr val="000000"/>
            </a:outerShdw>
          </a:effectLst>
          <a:scene3d>
            <a:camera prst="perspectiveHeroicExtremeRightFacing"/>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pic>
        <p:nvPicPr>
          <p:cNvPr id="11"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0" y="-152400"/>
            <a:ext cx="9095308" cy="7010400"/>
          </a:xfrm>
          <a:prstGeom prst="rect">
            <a:avLst/>
          </a:prstGeom>
          <a:noFill/>
        </p:spPr>
      </p:pic>
      <p:sp>
        <p:nvSpPr>
          <p:cNvPr id="6" name="مستطيل 5"/>
          <p:cNvSpPr/>
          <p:nvPr/>
        </p:nvSpPr>
        <p:spPr>
          <a:xfrm>
            <a:off x="214282" y="714356"/>
            <a:ext cx="1714512" cy="2071702"/>
          </a:xfrm>
          <a:prstGeom prst="rect">
            <a:avLst/>
          </a:prstGeom>
          <a:blipFill dpi="0" rotWithShape="1">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sp>
        <p:nvSpPr>
          <p:cNvPr id="8" name="مستطيل 7"/>
          <p:cNvSpPr/>
          <p:nvPr/>
        </p:nvSpPr>
        <p:spPr>
          <a:xfrm>
            <a:off x="2089149" y="1699351"/>
            <a:ext cx="6978863" cy="4337085"/>
          </a:xfrm>
          <a:prstGeom prst="rect">
            <a:avLst/>
          </a:prstGeom>
          <a:solidFill>
            <a:schemeClr val="tx1"/>
          </a:solidFill>
        </p:spPr>
        <p:txBody>
          <a:bodyPr wrap="square">
            <a:spAutoFit/>
          </a:bodyPr>
          <a:lstStyle/>
          <a:p>
            <a:pPr marL="320040" indent="-320040" algn="just" rtl="1">
              <a:lnSpc>
                <a:spcPct val="150000"/>
              </a:lnSpc>
              <a:spcBef>
                <a:spcPts val="700"/>
              </a:spcBef>
              <a:buClr>
                <a:schemeClr val="accent2"/>
              </a:buClr>
              <a:buSzPct val="60000"/>
              <a:buFont typeface="Wingdings"/>
              <a:buChar char=""/>
              <a:defRPr/>
            </a:pP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وكذلك </a:t>
            </a:r>
            <a:r>
              <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الخوف </a:t>
            </a: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الظلام </a:t>
            </a:r>
            <a:r>
              <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الرعد أو البرق أو الرياح أو المطر أو العواصف أو النار </a:t>
            </a: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320040" indent="-320040" algn="just" rtl="1">
              <a:lnSpc>
                <a:spcPct val="150000"/>
              </a:lnSpc>
              <a:spcBef>
                <a:spcPts val="700"/>
              </a:spcBef>
              <a:buClr>
                <a:schemeClr val="accent2"/>
              </a:buClr>
              <a:buSzPct val="60000"/>
              <a:buFont typeface="Wingdings"/>
              <a:buChar char=""/>
              <a:defRPr/>
            </a:pP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وكثيرا </a:t>
            </a:r>
            <a:r>
              <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يبدى خوفًا حقيقياً من الفشل </a:t>
            </a: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مثل هذا الطفل </a:t>
            </a:r>
            <a:r>
              <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الذي يسألك </a:t>
            </a: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r>
              <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هل سأنجح</a:t>
            </a: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إنه يخاف من أن يحصل على درجات رديئة في </a:t>
            </a: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المدرسة. </a:t>
            </a:r>
            <a:endParaRPr lang="ar-SA" dirty="0"/>
          </a:p>
        </p:txBody>
      </p:sp>
      <p:sp>
        <p:nvSpPr>
          <p:cNvPr id="9" name="مستطيل 8"/>
          <p:cNvSpPr/>
          <p:nvPr/>
        </p:nvSpPr>
        <p:spPr>
          <a:xfrm>
            <a:off x="0" y="3357562"/>
            <a:ext cx="2089150" cy="2643206"/>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spTree>
    <p:extLst>
      <p:ext uri="{BB962C8B-B14F-4D97-AF65-F5344CB8AC3E}">
        <p14:creationId xmlns:p14="http://schemas.microsoft.com/office/powerpoint/2010/main" val="290129140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par>
                          <p:cTn id="8" fill="hold">
                            <p:stCondLst>
                              <p:cond delay="2000"/>
                            </p:stCondLst>
                            <p:childTnLst>
                              <p:par>
                                <p:cTn id="9" presetID="16" presetClass="entr" presetSubtype="2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inVertical)">
                                      <p:cBhvr>
                                        <p:cTn id="11" dur="500"/>
                                        <p:tgtEl>
                                          <p:spTgt spid="6"/>
                                        </p:tgtEl>
                                      </p:cBhvr>
                                    </p:animEffect>
                                  </p:childTnLst>
                                </p:cTn>
                              </p:par>
                            </p:childTnLst>
                          </p:cTn>
                        </p:par>
                        <p:par>
                          <p:cTn id="12" fill="hold">
                            <p:stCondLst>
                              <p:cond delay="2500"/>
                            </p:stCondLst>
                            <p:childTnLst>
                              <p:par>
                                <p:cTn id="13" presetID="16" presetClass="entr" presetSubtype="21"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animBg="1"/>
      <p:bldP spid="9"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dirty="0"/>
          </a:p>
        </p:txBody>
      </p:sp>
      <p:pic>
        <p:nvPicPr>
          <p:cNvPr id="1028"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0" y="-152400"/>
            <a:ext cx="9144000" cy="7125194"/>
          </a:xfrm>
          <a:prstGeom prst="rect">
            <a:avLst/>
          </a:prstGeom>
          <a:noFill/>
        </p:spPr>
      </p:pic>
      <p:sp>
        <p:nvSpPr>
          <p:cNvPr id="10" name="شكل بيضاوي 9"/>
          <p:cNvSpPr/>
          <p:nvPr/>
        </p:nvSpPr>
        <p:spPr>
          <a:xfrm>
            <a:off x="1500166" y="4286256"/>
            <a:ext cx="2447925" cy="2303462"/>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76200">
            <a:noFill/>
            <a:prstDash val="solid"/>
          </a:ln>
          <a:effectLst>
            <a:glow rad="101600">
              <a:schemeClr val="accent2">
                <a:satMod val="175000"/>
                <a:alpha val="40000"/>
              </a:schemeClr>
            </a:glow>
            <a:outerShdw blurRad="107950" dist="12700" dir="5400000" algn="ctr">
              <a:srgbClr val="000000"/>
            </a:outerShdw>
          </a:effectLst>
          <a:scene3d>
            <a:camera prst="perspectiveHeroicExtremeRightFacing"/>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pic>
        <p:nvPicPr>
          <p:cNvPr id="11"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0" y="-152400"/>
            <a:ext cx="9095308" cy="7010400"/>
          </a:xfrm>
          <a:prstGeom prst="rect">
            <a:avLst/>
          </a:prstGeom>
          <a:noFill/>
        </p:spPr>
      </p:pic>
      <p:sp>
        <p:nvSpPr>
          <p:cNvPr id="6" name="مستطيل 5"/>
          <p:cNvSpPr/>
          <p:nvPr/>
        </p:nvSpPr>
        <p:spPr>
          <a:xfrm>
            <a:off x="214282" y="714356"/>
            <a:ext cx="1714512" cy="2071702"/>
          </a:xfrm>
          <a:prstGeom prst="rect">
            <a:avLst/>
          </a:prstGeom>
          <a:blipFill dpi="0" rotWithShape="1">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sp>
        <p:nvSpPr>
          <p:cNvPr id="8" name="مستطيل 7"/>
          <p:cNvSpPr/>
          <p:nvPr/>
        </p:nvSpPr>
        <p:spPr>
          <a:xfrm>
            <a:off x="2089150" y="739279"/>
            <a:ext cx="6953842" cy="5999078"/>
          </a:xfrm>
          <a:prstGeom prst="rect">
            <a:avLst/>
          </a:prstGeom>
          <a:solidFill>
            <a:schemeClr val="tx1"/>
          </a:solidFill>
        </p:spPr>
        <p:txBody>
          <a:bodyPr wrap="square">
            <a:spAutoFit/>
          </a:bodyPr>
          <a:lstStyle/>
          <a:p>
            <a:pPr marL="320040" indent="-320040" algn="just" rtl="1">
              <a:lnSpc>
                <a:spcPct val="150000"/>
              </a:lnSpc>
              <a:spcBef>
                <a:spcPts val="700"/>
              </a:spcBef>
              <a:buClr>
                <a:schemeClr val="accent2"/>
              </a:buClr>
              <a:buSzPct val="60000"/>
              <a:buFont typeface="Wingdings"/>
              <a:buChar char=""/>
              <a:defRPr/>
            </a:pP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a:t>
            </a:r>
            <a:r>
              <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يكون الخوف </a:t>
            </a: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مما </a:t>
            </a:r>
            <a:r>
              <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يقوله الناس عن </a:t>
            </a: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ملابسه, أو حاجاته</a:t>
            </a:r>
            <a:r>
              <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أو أبويه, أو مسكنه, أو ملامح وجهة, أو كلامه أو </a:t>
            </a: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أخلاقه</a:t>
            </a:r>
            <a:r>
              <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...الخ </a:t>
            </a: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ويخاف أن يأخذ الشهادة المدرسية معه إلى </a:t>
            </a: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المنزل. </a:t>
            </a:r>
            <a:endPar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320040" indent="-320040" algn="just" rtl="1">
              <a:lnSpc>
                <a:spcPct val="150000"/>
              </a:lnSpc>
              <a:spcBef>
                <a:spcPts val="700"/>
              </a:spcBef>
              <a:buClr>
                <a:schemeClr val="accent2"/>
              </a:buClr>
              <a:buSzPct val="60000"/>
              <a:buFont typeface="Wingdings"/>
              <a:buChar char=""/>
              <a:defRPr/>
            </a:pP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والخوف </a:t>
            </a:r>
            <a:r>
              <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السخرية </a:t>
            </a: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به ,  </a:t>
            </a:r>
            <a:r>
              <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كما أنه قد يكون شديد الخوف مما يقوله الناس عن حقيقة كونه فردا من طبقة أقل اقتصادياً أو اجتماعيًا </a:t>
            </a: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r>
              <a:rPr lang="ar-SA" sz="2800" dirty="0" smtClean="0">
                <a:latin typeface="Arial Unicode MS" pitchFamily="34" charset="-128"/>
                <a:ea typeface="Arial Unicode MS" pitchFamily="34" charset="-128"/>
                <a:cs typeface="Arial Unicode MS" pitchFamily="34" charset="-128"/>
              </a:rPr>
              <a:t>أو دينيًا عن زملائه </a:t>
            </a:r>
            <a:r>
              <a:rPr lang="ar-SA" dirty="0" smtClean="0">
                <a:latin typeface="Arial Unicode MS" pitchFamily="34" charset="-128"/>
                <a:ea typeface="Arial Unicode MS" pitchFamily="34" charset="-128"/>
                <a:cs typeface="Arial Unicode MS" pitchFamily="34" charset="-128"/>
              </a:rPr>
              <a:t>.</a:t>
            </a:r>
            <a:endParaRPr lang="ar-SA" dirty="0"/>
          </a:p>
        </p:txBody>
      </p:sp>
      <p:sp>
        <p:nvSpPr>
          <p:cNvPr id="9" name="مستطيل 8"/>
          <p:cNvSpPr/>
          <p:nvPr/>
        </p:nvSpPr>
        <p:spPr>
          <a:xfrm>
            <a:off x="0" y="3357562"/>
            <a:ext cx="2089150" cy="2643206"/>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spTree>
    <p:extLst>
      <p:ext uri="{BB962C8B-B14F-4D97-AF65-F5344CB8AC3E}">
        <p14:creationId xmlns:p14="http://schemas.microsoft.com/office/powerpoint/2010/main" val="371386459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inVertical)">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animBg="1"/>
      <p:bldP spid="9"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dirty="0"/>
          </a:p>
        </p:txBody>
      </p:sp>
      <p:pic>
        <p:nvPicPr>
          <p:cNvPr id="1028"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0" y="0"/>
            <a:ext cx="8991600" cy="6972794"/>
          </a:xfrm>
          <a:prstGeom prst="rect">
            <a:avLst/>
          </a:prstGeom>
          <a:noFill/>
        </p:spPr>
      </p:pic>
      <p:sp>
        <p:nvSpPr>
          <p:cNvPr id="10" name="شكل بيضاوي 9"/>
          <p:cNvSpPr/>
          <p:nvPr/>
        </p:nvSpPr>
        <p:spPr>
          <a:xfrm>
            <a:off x="1500166" y="4286256"/>
            <a:ext cx="2447925" cy="2303462"/>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76200">
            <a:noFill/>
            <a:prstDash val="solid"/>
          </a:ln>
          <a:effectLst>
            <a:glow rad="101600">
              <a:schemeClr val="accent2">
                <a:satMod val="175000"/>
                <a:alpha val="40000"/>
              </a:schemeClr>
            </a:glow>
            <a:outerShdw blurRad="107950" dist="12700" dir="5400000" algn="ctr">
              <a:srgbClr val="000000"/>
            </a:outerShdw>
          </a:effectLst>
          <a:scene3d>
            <a:camera prst="perspectiveHeroicExtremeRightFacing"/>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pic>
        <p:nvPicPr>
          <p:cNvPr id="11"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6" name="مستطيل 5"/>
          <p:cNvSpPr/>
          <p:nvPr/>
        </p:nvSpPr>
        <p:spPr>
          <a:xfrm>
            <a:off x="285720" y="500042"/>
            <a:ext cx="2571768" cy="2286016"/>
          </a:xfrm>
          <a:prstGeom prst="rect">
            <a:avLst/>
          </a:prstGeom>
          <a:blipFill dpi="0" rotWithShape="1">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sp>
        <p:nvSpPr>
          <p:cNvPr id="7" name="مستطيل 6"/>
          <p:cNvSpPr/>
          <p:nvPr/>
        </p:nvSpPr>
        <p:spPr>
          <a:xfrm>
            <a:off x="142844" y="3071810"/>
            <a:ext cx="1857388" cy="2214578"/>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sp>
        <p:nvSpPr>
          <p:cNvPr id="8" name="مستطيل 7"/>
          <p:cNvSpPr/>
          <p:nvPr/>
        </p:nvSpPr>
        <p:spPr>
          <a:xfrm>
            <a:off x="2857488" y="0"/>
            <a:ext cx="6010276" cy="6365845"/>
          </a:xfrm>
          <a:prstGeom prst="rect">
            <a:avLst/>
          </a:prstGeom>
          <a:solidFill>
            <a:schemeClr val="tx1"/>
          </a:solidFill>
        </p:spPr>
        <p:txBody>
          <a:bodyPr wrap="square">
            <a:spAutoFit/>
          </a:bodyPr>
          <a:lstStyle/>
          <a:p>
            <a:pPr algn="ctr" rtl="1"/>
            <a:endParaRPr lang="ar-SA" sz="1600" dirty="0" smtClean="0">
              <a:latin typeface="Arial Unicode MS" pitchFamily="34" charset="-128"/>
              <a:ea typeface="Arial Unicode MS" pitchFamily="34" charset="-128"/>
              <a:cs typeface="Arial Unicode MS" pitchFamily="34" charset="-128"/>
            </a:endParaRPr>
          </a:p>
          <a:p>
            <a:pPr algn="just" rtl="1">
              <a:lnSpc>
                <a:spcPct val="150000"/>
              </a:lnSpc>
              <a:spcBef>
                <a:spcPts val="700"/>
              </a:spcBef>
              <a:buClr>
                <a:schemeClr val="accent2"/>
              </a:buClr>
              <a:buSzPct val="60000"/>
              <a:defRPr/>
            </a:pPr>
            <a:r>
              <a:rPr lang="ar-SA" sz="32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الخوف من الظواهر التجريدية : </a:t>
            </a:r>
          </a:p>
          <a:p>
            <a:pPr marL="320040" indent="-320040" algn="just" rtl="1">
              <a:lnSpc>
                <a:spcPct val="150000"/>
              </a:lnSpc>
              <a:spcBef>
                <a:spcPts val="700"/>
              </a:spcBef>
              <a:buClr>
                <a:schemeClr val="accent2"/>
              </a:buClr>
              <a:buSzPct val="60000"/>
              <a:buFont typeface="Wingdings"/>
              <a:buChar char=""/>
              <a:defRPr/>
            </a:pPr>
            <a:r>
              <a:rPr lang="ar-SA" sz="32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وكثيرا ما يبدى هؤلاء </a:t>
            </a:r>
            <a:r>
              <a:rPr lang="ar-SA" sz="32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2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الخوف من الظواهر التجريدية </a:t>
            </a:r>
            <a:r>
              <a:rPr lang="ar-SA" sz="32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مثل: الأشباح </a:t>
            </a:r>
            <a:r>
              <a:rPr lang="ar-SA" sz="32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والعفاريت والرجال الأشرار .. كقولهم (العفريت سيخطفنا ) كما قد يعبروا  عن الخوف من الله .. ومثل هذا الطفل قد يخاف من نفسه, وأحيانا يهرب من المنزل, أو من المدرسة أو من الملعب، وقد يظل طول حياته مختبئا, وقد يقضي وقتا طويلا في أحلام  اليقظة, قلقًا مما قد يحدث.</a:t>
            </a:r>
            <a:endParaRPr lang="en-US" sz="32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49144884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animBg="1"/>
      <p:bldP spid="7"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dirty="0"/>
          </a:p>
        </p:txBody>
      </p:sp>
      <p:pic>
        <p:nvPicPr>
          <p:cNvPr id="1028"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0" y="0"/>
            <a:ext cx="8915400" cy="6972794"/>
          </a:xfrm>
          <a:prstGeom prst="rect">
            <a:avLst/>
          </a:prstGeom>
          <a:noFill/>
        </p:spPr>
      </p:pic>
      <p:sp>
        <p:nvSpPr>
          <p:cNvPr id="10" name="شكل بيضاوي 9"/>
          <p:cNvSpPr/>
          <p:nvPr/>
        </p:nvSpPr>
        <p:spPr>
          <a:xfrm>
            <a:off x="1500166" y="4286256"/>
            <a:ext cx="2447925" cy="2303462"/>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76200">
            <a:noFill/>
            <a:prstDash val="solid"/>
          </a:ln>
          <a:effectLst>
            <a:glow rad="101600">
              <a:schemeClr val="accent2">
                <a:satMod val="175000"/>
                <a:alpha val="40000"/>
              </a:schemeClr>
            </a:glow>
            <a:outerShdw blurRad="107950" dist="12700" dir="5400000" algn="ctr">
              <a:srgbClr val="000000"/>
            </a:outerShdw>
          </a:effectLst>
          <a:scene3d>
            <a:camera prst="perspectiveHeroicExtremeRightFacing"/>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pic>
        <p:nvPicPr>
          <p:cNvPr id="11"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6" name="مربع نص 5"/>
          <p:cNvSpPr txBox="1"/>
          <p:nvPr/>
        </p:nvSpPr>
        <p:spPr>
          <a:xfrm>
            <a:off x="1535423" y="590640"/>
            <a:ext cx="5286380" cy="5999078"/>
          </a:xfrm>
          <a:prstGeom prst="rect">
            <a:avLst/>
          </a:prstGeom>
          <a:solidFill>
            <a:schemeClr val="tx1"/>
          </a:solidFill>
        </p:spPr>
        <p:txBody>
          <a:bodyPr wrap="square" rtlCol="1">
            <a:spAutoFit/>
          </a:bodyPr>
          <a:lstStyle/>
          <a:p>
            <a:pPr marL="320040" indent="-320040" algn="just" rtl="1">
              <a:lnSpc>
                <a:spcPct val="150000"/>
              </a:lnSpc>
              <a:spcBef>
                <a:spcPts val="700"/>
              </a:spcBef>
              <a:buClr>
                <a:schemeClr val="accent2"/>
              </a:buClr>
              <a:buSzPct val="60000"/>
              <a:buFont typeface="Wingdings"/>
              <a:buChar char=""/>
              <a:defRPr/>
            </a:pP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الذين تعرضوا لتلك المخاوف من أشياء عديدة معرضون للتصرف </a:t>
            </a: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بعصبية </a:t>
            </a:r>
            <a:r>
              <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عندما يتقدمون للامتحان أو المشاركة في الفصل أو </a:t>
            </a: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الألعاب. </a:t>
            </a:r>
            <a:endPar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320040" indent="-320040" algn="just" rtl="1">
              <a:lnSpc>
                <a:spcPct val="150000"/>
              </a:lnSpc>
              <a:spcBef>
                <a:spcPts val="700"/>
              </a:spcBef>
              <a:buClr>
                <a:schemeClr val="accent2"/>
              </a:buClr>
              <a:buSzPct val="60000"/>
              <a:buFont typeface="Wingdings"/>
              <a:buChar char=""/>
              <a:defRPr/>
            </a:pP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a:t>
            </a:r>
            <a:r>
              <a:rPr lang="ar-SA" sz="36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العصبي يعانى من أعراض خوف جسمانية منها شحوب اللون </a:t>
            </a: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والارتجاف </a:t>
            </a:r>
            <a:r>
              <a:rPr lang="ar-SA" sz="3600" b="1" cap="all" dirty="0" err="1"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والتقيئ</a:t>
            </a:r>
            <a:r>
              <a:rPr lang="ar-SA" sz="36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2400" dirty="0" smtClean="0">
                <a:latin typeface="Arial Unicode MS" pitchFamily="34" charset="-128"/>
                <a:ea typeface="Arial Unicode MS" pitchFamily="34" charset="-128"/>
                <a:cs typeface="Arial Unicode MS" pitchFamily="34" charset="-128"/>
              </a:rPr>
              <a:t>أو الإغماء</a:t>
            </a:r>
            <a:endParaRPr lang="ar-SA" sz="3200" dirty="0"/>
          </a:p>
        </p:txBody>
      </p:sp>
      <p:sp>
        <p:nvSpPr>
          <p:cNvPr id="8" name="مخطط انسيابي: مهلة 7"/>
          <p:cNvSpPr/>
          <p:nvPr/>
        </p:nvSpPr>
        <p:spPr>
          <a:xfrm>
            <a:off x="7086600" y="428603"/>
            <a:ext cx="1922518" cy="2637761"/>
          </a:xfrm>
          <a:prstGeom prst="flowChartDelay">
            <a:avLst/>
          </a:prstGeom>
          <a:blipFill>
            <a:blip r:embed="rId4" cstate="print">
              <a:extLst/>
            </a:blip>
            <a:stretch>
              <a:fillRect/>
            </a:stretch>
          </a:blipFill>
          <a:ln>
            <a:noFill/>
          </a:ln>
          <a:effectLst>
            <a:glow rad="139700">
              <a:schemeClr val="accent2">
                <a:satMod val="175000"/>
                <a:alpha val="40000"/>
              </a:schemeClr>
            </a:glow>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مخطط انسيابي: مهلة 8"/>
          <p:cNvSpPr/>
          <p:nvPr/>
        </p:nvSpPr>
        <p:spPr>
          <a:xfrm>
            <a:off x="7086601" y="3357562"/>
            <a:ext cx="2057400" cy="2494315"/>
          </a:xfrm>
          <a:prstGeom prst="flowChartDelay">
            <a:avLst/>
          </a:prstGeom>
          <a:blipFill>
            <a:blip r:embed="rId5" cstate="print">
              <a:grayscl/>
            </a:blip>
            <a:stretch>
              <a:fillRect/>
            </a:stretch>
          </a:blipFill>
          <a:ln>
            <a:noFill/>
          </a:ln>
          <a:effectLst>
            <a:glow rad="139700">
              <a:schemeClr val="accent2">
                <a:satMod val="175000"/>
                <a:alpha val="40000"/>
              </a:schemeClr>
            </a:glow>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84117975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par>
                          <p:cTn id="8" fill="hold">
                            <p:stCondLst>
                              <p:cond delay="2000"/>
                            </p:stCondLst>
                            <p:childTnLst>
                              <p:par>
                                <p:cTn id="9" presetID="14" presetClass="entr" presetSubtype="1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childTnLst>
                          </p:cTn>
                        </p:par>
                        <p:par>
                          <p:cTn id="12" fill="hold">
                            <p:stCondLst>
                              <p:cond delay="2500"/>
                            </p:stCondLst>
                            <p:childTnLst>
                              <p:par>
                                <p:cTn id="13" presetID="14" presetClass="entr" presetSubtype="1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randombar(horizontal)">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animBg="1"/>
      <p:bldP spid="9"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dirty="0"/>
          </a:p>
        </p:txBody>
      </p:sp>
      <p:pic>
        <p:nvPicPr>
          <p:cNvPr id="1028"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0" y="0"/>
            <a:ext cx="8839200" cy="6972794"/>
          </a:xfrm>
          <a:prstGeom prst="rect">
            <a:avLst/>
          </a:prstGeom>
          <a:noFill/>
        </p:spPr>
      </p:pic>
      <p:sp>
        <p:nvSpPr>
          <p:cNvPr id="10" name="شكل بيضاوي 9"/>
          <p:cNvSpPr/>
          <p:nvPr/>
        </p:nvSpPr>
        <p:spPr>
          <a:xfrm>
            <a:off x="1500166" y="4286256"/>
            <a:ext cx="2447925" cy="2303462"/>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76200">
            <a:noFill/>
            <a:prstDash val="solid"/>
          </a:ln>
          <a:effectLst>
            <a:glow rad="101600">
              <a:schemeClr val="accent2">
                <a:satMod val="175000"/>
                <a:alpha val="40000"/>
              </a:schemeClr>
            </a:glow>
            <a:outerShdw blurRad="107950" dist="12700" dir="5400000" algn="ctr">
              <a:srgbClr val="000000"/>
            </a:outerShdw>
          </a:effectLst>
          <a:scene3d>
            <a:camera prst="perspectiveHeroicExtremeRightFacing"/>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pic>
        <p:nvPicPr>
          <p:cNvPr id="11"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7" name="مستطيل 6"/>
          <p:cNvSpPr/>
          <p:nvPr/>
        </p:nvSpPr>
        <p:spPr>
          <a:xfrm>
            <a:off x="2819400" y="634957"/>
            <a:ext cx="6143636" cy="5999078"/>
          </a:xfrm>
          <a:prstGeom prst="rect">
            <a:avLst/>
          </a:prstGeom>
        </p:spPr>
        <p:txBody>
          <a:bodyPr wrap="square">
            <a:spAutoFit/>
          </a:bodyPr>
          <a:lstStyle/>
          <a:p>
            <a:pPr marL="320040" indent="-320040" algn="just" rtl="1">
              <a:lnSpc>
                <a:spcPct val="150000"/>
              </a:lnSpc>
              <a:spcBef>
                <a:spcPts val="700"/>
              </a:spcBef>
              <a:buClr>
                <a:schemeClr val="accent2"/>
              </a:buClr>
              <a:buSzPct val="60000"/>
              <a:buFont typeface="Wingdings"/>
              <a:buChar char=""/>
              <a:defRPr/>
            </a:pP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الظواهر الشائعة في هؤلاء الأطفال  الخائفين التنقل </a:t>
            </a: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بين الاسترخاء والتوتر , وضعف لا سبب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له، وغثيان , وأرق ,وسلس </a:t>
            </a: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البول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وغيرها.</a:t>
            </a:r>
          </a:p>
          <a:p>
            <a:pPr marL="320040" indent="-320040" algn="just" rtl="1">
              <a:lnSpc>
                <a:spcPct val="150000"/>
              </a:lnSpc>
              <a:spcBef>
                <a:spcPts val="700"/>
              </a:spcBef>
              <a:buClr>
                <a:schemeClr val="accent2"/>
              </a:buClr>
              <a:buSzPct val="60000"/>
              <a:buFont typeface="Wingdings"/>
              <a:buChar char=""/>
              <a:defRPr/>
            </a:pP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الطفل ذا الحاجة الشديدة للتحرر من الخوف قد يكون أيضا طفلا غير متعاون , إنه قد يرفض الاشتراك في ألعاب المدرسة, وقد يتوسل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لإعفائه منها. </a:t>
            </a:r>
            <a:endPar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مخطط انسيابي: مهلة 7"/>
          <p:cNvSpPr/>
          <p:nvPr/>
        </p:nvSpPr>
        <p:spPr>
          <a:xfrm>
            <a:off x="107504" y="862677"/>
            <a:ext cx="2249918" cy="2637761"/>
          </a:xfrm>
          <a:prstGeom prst="flowChartDelay">
            <a:avLst/>
          </a:prstGeom>
          <a:blipFill>
            <a:blip r:embed="rId4" cstate="print">
              <a:extLst/>
            </a:blip>
            <a:stretch>
              <a:fillRect/>
            </a:stretch>
          </a:blipFill>
          <a:ln>
            <a:noFill/>
          </a:ln>
          <a:effectLst>
            <a:glow rad="139700">
              <a:schemeClr val="accent2">
                <a:satMod val="175000"/>
                <a:alpha val="40000"/>
              </a:schemeClr>
            </a:glow>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مخطط انسيابي: مهلة 8"/>
          <p:cNvSpPr/>
          <p:nvPr/>
        </p:nvSpPr>
        <p:spPr>
          <a:xfrm>
            <a:off x="88189" y="3789040"/>
            <a:ext cx="1697729" cy="2494315"/>
          </a:xfrm>
          <a:prstGeom prst="flowChartDelay">
            <a:avLst/>
          </a:prstGeom>
          <a:blipFill>
            <a:blip r:embed="rId5" cstate="print">
              <a:grayscl/>
            </a:blip>
            <a:stretch>
              <a:fillRect/>
            </a:stretch>
          </a:blipFill>
          <a:ln>
            <a:noFill/>
          </a:ln>
          <a:effectLst>
            <a:glow rad="139700">
              <a:schemeClr val="accent2">
                <a:satMod val="175000"/>
                <a:alpha val="40000"/>
              </a:schemeClr>
            </a:glow>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05207350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par>
                          <p:cTn id="8" fill="hold">
                            <p:stCondLst>
                              <p:cond delay="2000"/>
                            </p:stCondLst>
                            <p:childTnLst>
                              <p:par>
                                <p:cTn id="9" presetID="14" presetClass="entr" presetSubtype="1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childTnLst>
                          </p:cTn>
                        </p:par>
                        <p:par>
                          <p:cTn id="12" fill="hold">
                            <p:stCondLst>
                              <p:cond delay="2500"/>
                            </p:stCondLst>
                            <p:childTnLst>
                              <p:par>
                                <p:cTn id="13" presetID="14" presetClass="entr" presetSubtype="1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randombar(horizontal)">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animBg="1"/>
      <p:bldP spid="9"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dirty="0"/>
          </a:p>
        </p:txBody>
      </p:sp>
      <p:pic>
        <p:nvPicPr>
          <p:cNvPr id="1028"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0" y="0"/>
            <a:ext cx="9144000" cy="6816136"/>
          </a:xfrm>
          <a:prstGeom prst="rect">
            <a:avLst/>
          </a:prstGeom>
          <a:noFill/>
        </p:spPr>
      </p:pic>
      <p:sp>
        <p:nvSpPr>
          <p:cNvPr id="10" name="شكل بيضاوي 9"/>
          <p:cNvSpPr/>
          <p:nvPr/>
        </p:nvSpPr>
        <p:spPr>
          <a:xfrm>
            <a:off x="1500166" y="4286256"/>
            <a:ext cx="2447925" cy="2303462"/>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76200">
            <a:noFill/>
            <a:prstDash val="solid"/>
          </a:ln>
          <a:effectLst>
            <a:glow rad="101600">
              <a:schemeClr val="accent2">
                <a:satMod val="175000"/>
                <a:alpha val="40000"/>
              </a:schemeClr>
            </a:glow>
            <a:outerShdw blurRad="107950" dist="12700" dir="5400000" algn="ctr">
              <a:srgbClr val="000000"/>
            </a:outerShdw>
          </a:effectLst>
          <a:scene3d>
            <a:camera prst="perspectiveHeroicExtremeRightFacing"/>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pic>
        <p:nvPicPr>
          <p:cNvPr id="11"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7" name="مستطيل 6"/>
          <p:cNvSpPr/>
          <p:nvPr/>
        </p:nvSpPr>
        <p:spPr>
          <a:xfrm>
            <a:off x="2819400" y="634957"/>
            <a:ext cx="6143636" cy="3136756"/>
          </a:xfrm>
          <a:prstGeom prst="rect">
            <a:avLst/>
          </a:prstGeom>
          <a:solidFill>
            <a:schemeClr val="tx1"/>
          </a:solidFill>
        </p:spPr>
        <p:txBody>
          <a:bodyPr wrap="square">
            <a:spAutoFit/>
          </a:bodyPr>
          <a:lstStyle/>
          <a:p>
            <a:pPr marL="320040" indent="-320040" algn="just" rtl="1">
              <a:lnSpc>
                <a:spcPct val="150000"/>
              </a:lnSpc>
              <a:spcBef>
                <a:spcPts val="700"/>
              </a:spcBef>
              <a:buClr>
                <a:schemeClr val="accent2"/>
              </a:buClr>
              <a:buSzPct val="60000"/>
              <a:buFont typeface="Wingdings"/>
              <a:buChar char=""/>
              <a:defRPr/>
            </a:pP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هذا النوع من الأطفال يرفض عادة تجربة أشياء جديدة .</a:t>
            </a:r>
          </a:p>
          <a:p>
            <a:pPr marL="320040" indent="-320040" algn="just" rtl="1">
              <a:lnSpc>
                <a:spcPct val="150000"/>
              </a:lnSpc>
              <a:spcBef>
                <a:spcPts val="700"/>
              </a:spcBef>
              <a:buClr>
                <a:schemeClr val="accent2"/>
              </a:buClr>
              <a:buSzPct val="60000"/>
              <a:buFont typeface="Wingdings"/>
              <a:buChar char=""/>
              <a:defRPr/>
            </a:pP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والطفل </a:t>
            </a: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كثير المخاوف طفل غير متزن, وقد يكون ذا تأثير سيء على سلوك الآخرين</a:t>
            </a: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مخطط انسيابي: مهلة 7"/>
          <p:cNvSpPr/>
          <p:nvPr/>
        </p:nvSpPr>
        <p:spPr>
          <a:xfrm>
            <a:off x="107504" y="862677"/>
            <a:ext cx="2249918" cy="2637761"/>
          </a:xfrm>
          <a:prstGeom prst="flowChartDelay">
            <a:avLst/>
          </a:prstGeom>
          <a:blipFill>
            <a:blip r:embed="rId4" cstate="print">
              <a:extLst/>
            </a:blip>
            <a:stretch>
              <a:fillRect/>
            </a:stretch>
          </a:blipFill>
          <a:ln>
            <a:noFill/>
          </a:ln>
          <a:effectLst>
            <a:glow rad="139700">
              <a:schemeClr val="accent2">
                <a:satMod val="175000"/>
                <a:alpha val="40000"/>
              </a:schemeClr>
            </a:glow>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مخطط انسيابي: مهلة 8"/>
          <p:cNvSpPr/>
          <p:nvPr/>
        </p:nvSpPr>
        <p:spPr>
          <a:xfrm>
            <a:off x="88189" y="3789040"/>
            <a:ext cx="1697729" cy="2494315"/>
          </a:xfrm>
          <a:prstGeom prst="flowChartDelay">
            <a:avLst/>
          </a:prstGeom>
          <a:blipFill>
            <a:blip r:embed="rId5" cstate="print">
              <a:grayscl/>
            </a:blip>
            <a:stretch>
              <a:fillRect/>
            </a:stretch>
          </a:blipFill>
          <a:ln>
            <a:noFill/>
          </a:ln>
          <a:effectLst>
            <a:glow rad="139700">
              <a:schemeClr val="accent2">
                <a:satMod val="175000"/>
                <a:alpha val="40000"/>
              </a:schemeClr>
            </a:glow>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10988176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par>
                          <p:cTn id="8" fill="hold">
                            <p:stCondLst>
                              <p:cond delay="2000"/>
                            </p:stCondLst>
                            <p:childTnLst>
                              <p:par>
                                <p:cTn id="9" presetID="14" presetClass="entr" presetSubtype="1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childTnLst>
                          </p:cTn>
                        </p:par>
                        <p:par>
                          <p:cTn id="12" fill="hold">
                            <p:stCondLst>
                              <p:cond delay="2500"/>
                            </p:stCondLst>
                            <p:childTnLst>
                              <p:par>
                                <p:cTn id="13" presetID="14" presetClass="entr" presetSubtype="1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randombar(horizontal)">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animBg="1"/>
      <p:bldP spid="9"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dirty="0"/>
          </a:p>
        </p:txBody>
      </p:sp>
      <p:sp>
        <p:nvSpPr>
          <p:cNvPr id="10" name="شكل بيضاوي 9"/>
          <p:cNvSpPr/>
          <p:nvPr/>
        </p:nvSpPr>
        <p:spPr>
          <a:xfrm>
            <a:off x="1500166" y="4286256"/>
            <a:ext cx="2447925" cy="2303462"/>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w="76200">
            <a:noFill/>
            <a:prstDash val="solid"/>
          </a:ln>
          <a:effectLst>
            <a:glow rad="101600">
              <a:schemeClr val="accent2">
                <a:satMod val="175000"/>
                <a:alpha val="40000"/>
              </a:schemeClr>
            </a:glow>
            <a:outerShdw blurRad="107950" dist="12700" dir="5400000" algn="ctr">
              <a:srgbClr val="000000"/>
            </a:outerShdw>
          </a:effectLst>
          <a:scene3d>
            <a:camera prst="perspectiveHeroicExtremeRightFacing"/>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pic>
        <p:nvPicPr>
          <p:cNvPr id="11" name="Picture 4" descr="C:\Users\Atheer World\Desktop\محاضرات الثقافه الصحيه\5515682136824.jpg"/>
          <p:cNvPicPr>
            <a:picLocks noChangeAspect="1" noChangeArrowheads="1"/>
          </p:cNvPicPr>
          <p:nvPr/>
        </p:nvPicPr>
        <p:blipFill>
          <a:blip r:embed="rId3" cstate="print"/>
          <a:srcRect/>
          <a:stretch>
            <a:fillRect/>
          </a:stretch>
        </p:blipFill>
        <p:spPr bwMode="auto">
          <a:xfrm>
            <a:off x="0" y="-152400"/>
            <a:ext cx="9467816" cy="7010400"/>
          </a:xfrm>
          <a:prstGeom prst="rect">
            <a:avLst/>
          </a:prstGeom>
          <a:noFill/>
        </p:spPr>
      </p:pic>
      <p:sp>
        <p:nvSpPr>
          <p:cNvPr id="6" name="مستطيل 5"/>
          <p:cNvSpPr/>
          <p:nvPr/>
        </p:nvSpPr>
        <p:spPr>
          <a:xfrm>
            <a:off x="1690681" y="1143000"/>
            <a:ext cx="7453319" cy="5715000"/>
          </a:xfrm>
          <a:prstGeom prst="rect">
            <a:avLst/>
          </a:prstGeom>
          <a:solidFill>
            <a:schemeClr val="tx1"/>
          </a:solidFill>
          <a:ln w="57150"/>
        </p:spPr>
        <p:style>
          <a:lnRef idx="1">
            <a:schemeClr val="accent2"/>
          </a:lnRef>
          <a:fillRef idx="2">
            <a:schemeClr val="accent2"/>
          </a:fillRef>
          <a:effectRef idx="1">
            <a:schemeClr val="accent2"/>
          </a:effectRef>
          <a:fontRef idx="minor">
            <a:schemeClr val="dk1"/>
          </a:fontRef>
        </p:style>
        <p:txBody>
          <a:bodyPr rtlCol="1" anchor="ctr"/>
          <a:lstStyle/>
          <a:p>
            <a:pPr marL="342900" indent="-342900" algn="r" rtl="1">
              <a:lnSpc>
                <a:spcPct val="150000"/>
              </a:lnSpc>
            </a:pPr>
            <a:r>
              <a:rPr lang="ar-SA" sz="4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a:t>
            </a:r>
            <a:r>
              <a:rPr lang="ar-SA" sz="4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السمع عن طريق التحذير : </a:t>
            </a:r>
          </a:p>
          <a:p>
            <a:pPr marL="342900" indent="-342900" algn="just" rtl="1">
              <a:lnSpc>
                <a:spcPct val="150000"/>
              </a:lnSpc>
              <a:buFont typeface="Arial" pitchFamily="34" charset="0"/>
              <a:buChar char="•"/>
            </a:pP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إننا كثيراً </a:t>
            </a: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نسمع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أناساً </a:t>
            </a: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يحذرونه بقولهم مثلا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الشرطة ستتولى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أمرك) (</a:t>
            </a: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سوف ينتهي بك الأمر إلى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الإصلاحية) </a:t>
            </a: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en-US"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342900" indent="-342900" algn="just" rtl="1">
              <a:lnSpc>
                <a:spcPct val="150000"/>
              </a:lnSpc>
              <a:buFont typeface="Arial" pitchFamily="34" charset="0"/>
              <a:buChar char="•"/>
            </a:pP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والطفل </a:t>
            </a: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المذعور يتلقى عادة تهديدات مثل :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سأضعك في الدولاب إذا لم ترتدع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(سأضعك </a:t>
            </a: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غرفة الفئران</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7" name="وسيلة شرح مستطيلة 6"/>
          <p:cNvSpPr/>
          <p:nvPr/>
        </p:nvSpPr>
        <p:spPr>
          <a:xfrm>
            <a:off x="1845456" y="91100"/>
            <a:ext cx="7143768" cy="1520651"/>
          </a:xfrm>
          <a:prstGeom prst="wedgeRectCallout">
            <a:avLst>
              <a:gd name="adj1" fmla="val -21109"/>
              <a:gd name="adj2" fmla="val 92709"/>
            </a:avLst>
          </a:prstGeom>
          <a:solidFill>
            <a:schemeClr val="accent3">
              <a:lumMod val="20000"/>
              <a:lumOff val="80000"/>
            </a:schemeClr>
          </a:solidFill>
        </p:spPr>
        <p:style>
          <a:lnRef idx="0">
            <a:schemeClr val="accent2"/>
          </a:lnRef>
          <a:fillRef idx="3">
            <a:schemeClr val="accent2"/>
          </a:fillRef>
          <a:effectRef idx="3">
            <a:schemeClr val="accent2"/>
          </a:effectRef>
          <a:fontRef idx="minor">
            <a:schemeClr val="lt1"/>
          </a:fontRef>
        </p:style>
        <p:txBody>
          <a:bodyPr rtlCol="1"/>
          <a:lstStyle/>
          <a:p>
            <a:pPr algn="ctr">
              <a:defRPr/>
            </a:pPr>
            <a:r>
              <a:rPr lang="ar-SA" sz="40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قد يفعله الراشدون وقد يؤدي </a:t>
            </a:r>
            <a:r>
              <a:rPr lang="ar-SA" sz="40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إلى </a:t>
            </a:r>
            <a:r>
              <a:rPr lang="ar-SA" sz="40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زيادة المخاوف غير المعقولة لدى هذا الطفل</a:t>
            </a:r>
          </a:p>
        </p:txBody>
      </p:sp>
      <p:sp>
        <p:nvSpPr>
          <p:cNvPr id="8" name="مستطيل 7"/>
          <p:cNvSpPr/>
          <p:nvPr/>
        </p:nvSpPr>
        <p:spPr>
          <a:xfrm>
            <a:off x="142844" y="571480"/>
            <a:ext cx="1656184" cy="2080543"/>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مستطيل 8"/>
          <p:cNvSpPr/>
          <p:nvPr/>
        </p:nvSpPr>
        <p:spPr>
          <a:xfrm>
            <a:off x="285720" y="2857496"/>
            <a:ext cx="1500166" cy="2080543"/>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193256264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6" presetClass="entr" presetSubtype="16"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circle(in)">
                                      <p:cBhvr>
                                        <p:cTn id="17" dur="2000"/>
                                        <p:tgtEl>
                                          <p:spTgt spid="10"/>
                                        </p:tgtEl>
                                      </p:cBhvr>
                                    </p:animEffect>
                                  </p:childTnLst>
                                </p:cTn>
                              </p:par>
                            </p:childTnLst>
                          </p:cTn>
                        </p:par>
                        <p:par>
                          <p:cTn id="18" fill="hold">
                            <p:stCondLst>
                              <p:cond delay="3500"/>
                            </p:stCondLst>
                            <p:childTnLst>
                              <p:par>
                                <p:cTn id="19" presetID="21" presetClass="entr" presetSubtype="1"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heel(1)">
                                      <p:cBhvr>
                                        <p:cTn id="21" dur="2000"/>
                                        <p:tgtEl>
                                          <p:spTgt spid="8"/>
                                        </p:tgtEl>
                                      </p:cBhvr>
                                    </p:animEffect>
                                  </p:childTnLst>
                                </p:cTn>
                              </p:par>
                            </p:childTnLst>
                          </p:cTn>
                        </p:par>
                        <p:par>
                          <p:cTn id="22" fill="hold">
                            <p:stCondLst>
                              <p:cond delay="5500"/>
                            </p:stCondLst>
                            <p:childTnLst>
                              <p:par>
                                <p:cTn id="23" presetID="21" presetClass="entr" presetSubtype="1"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heel(1)">
                                      <p:cBhvr>
                                        <p:cTn id="25"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animBg="1"/>
      <p:bldP spid="7" grpId="0" animBg="1"/>
      <p:bldP spid="8" grpId="0" animBg="1"/>
      <p:bldP spid="9"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dirty="0"/>
          </a:p>
        </p:txBody>
      </p:sp>
      <p:sp>
        <p:nvSpPr>
          <p:cNvPr id="10" name="شكل بيضاوي 9"/>
          <p:cNvSpPr/>
          <p:nvPr/>
        </p:nvSpPr>
        <p:spPr>
          <a:xfrm>
            <a:off x="1500166" y="4286256"/>
            <a:ext cx="2447925" cy="2303462"/>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w="76200">
            <a:noFill/>
            <a:prstDash val="solid"/>
          </a:ln>
          <a:effectLst>
            <a:glow rad="101600">
              <a:schemeClr val="accent2">
                <a:satMod val="175000"/>
                <a:alpha val="40000"/>
              </a:schemeClr>
            </a:glow>
            <a:outerShdw blurRad="107950" dist="12700" dir="5400000" algn="ctr">
              <a:srgbClr val="000000"/>
            </a:outerShdw>
          </a:effectLst>
          <a:scene3d>
            <a:camera prst="perspectiveHeroicExtremeRightFacing"/>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pic>
        <p:nvPicPr>
          <p:cNvPr id="11" name="Picture 4" descr="C:\Users\Atheer World\Desktop\محاضرات الثقافه الصحيه\5515682136824.jpg"/>
          <p:cNvPicPr>
            <a:picLocks noChangeAspect="1" noChangeArrowheads="1"/>
          </p:cNvPicPr>
          <p:nvPr/>
        </p:nvPicPr>
        <p:blipFill>
          <a:blip r:embed="rId3" cstate="print"/>
          <a:srcRect/>
          <a:stretch>
            <a:fillRect/>
          </a:stretch>
        </p:blipFill>
        <p:spPr bwMode="auto">
          <a:xfrm>
            <a:off x="0" y="-152400"/>
            <a:ext cx="9467816" cy="7010400"/>
          </a:xfrm>
          <a:prstGeom prst="rect">
            <a:avLst/>
          </a:prstGeom>
          <a:noFill/>
        </p:spPr>
      </p:pic>
      <p:sp>
        <p:nvSpPr>
          <p:cNvPr id="6" name="مستطيل 5"/>
          <p:cNvSpPr/>
          <p:nvPr/>
        </p:nvSpPr>
        <p:spPr>
          <a:xfrm>
            <a:off x="1690681" y="1143000"/>
            <a:ext cx="7453319" cy="5715000"/>
          </a:xfrm>
          <a:prstGeom prst="rect">
            <a:avLst/>
          </a:prstGeom>
          <a:solidFill>
            <a:schemeClr val="tx1"/>
          </a:solidFill>
          <a:ln w="57150"/>
        </p:spPr>
        <p:style>
          <a:lnRef idx="1">
            <a:schemeClr val="accent2"/>
          </a:lnRef>
          <a:fillRef idx="2">
            <a:schemeClr val="accent2"/>
          </a:fillRef>
          <a:effectRef idx="1">
            <a:schemeClr val="accent2"/>
          </a:effectRef>
          <a:fontRef idx="minor">
            <a:schemeClr val="dk1"/>
          </a:fontRef>
        </p:style>
        <p:txBody>
          <a:bodyPr rtlCol="1" anchor="ctr"/>
          <a:lstStyle/>
          <a:p>
            <a:pPr algn="just" rtl="1">
              <a:lnSpc>
                <a:spcPct val="150000"/>
              </a:lnSpc>
            </a:pP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السمع عن طريق التهديد : </a:t>
            </a:r>
          </a:p>
          <a:p>
            <a:pPr marL="342900" indent="-342900" algn="just" rtl="1">
              <a:lnSpc>
                <a:spcPct val="150000"/>
              </a:lnSpc>
              <a:buFont typeface="Arial" pitchFamily="34" charset="0"/>
              <a:buChar char="•"/>
            </a:pP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الخوف من الاصابة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 </a:t>
            </a: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يتزايد بسبب ما قد يقال له مثل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 </a:t>
            </a: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تجرح اصبعك اذا استعملت هذا</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وكم سمعنا الراشدين يقولون للأطفال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 </a:t>
            </a: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تقترب من النار سوف تحرقك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أو (</a:t>
            </a: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كن حذرا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وإلا </a:t>
            </a: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أصبت بالعدوى</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7" name="وسيلة شرح مستطيلة 6"/>
          <p:cNvSpPr/>
          <p:nvPr/>
        </p:nvSpPr>
        <p:spPr>
          <a:xfrm>
            <a:off x="1845456" y="91100"/>
            <a:ext cx="7143768" cy="1520651"/>
          </a:xfrm>
          <a:prstGeom prst="wedgeRectCallout">
            <a:avLst>
              <a:gd name="adj1" fmla="val -21109"/>
              <a:gd name="adj2" fmla="val 92709"/>
            </a:avLst>
          </a:prstGeom>
          <a:solidFill>
            <a:schemeClr val="accent3">
              <a:lumMod val="20000"/>
              <a:lumOff val="80000"/>
            </a:schemeClr>
          </a:solidFill>
        </p:spPr>
        <p:style>
          <a:lnRef idx="0">
            <a:schemeClr val="accent2"/>
          </a:lnRef>
          <a:fillRef idx="3">
            <a:schemeClr val="accent2"/>
          </a:fillRef>
          <a:effectRef idx="3">
            <a:schemeClr val="accent2"/>
          </a:effectRef>
          <a:fontRef idx="minor">
            <a:schemeClr val="lt1"/>
          </a:fontRef>
        </p:style>
        <p:txBody>
          <a:bodyPr rtlCol="1"/>
          <a:lstStyle/>
          <a:p>
            <a:pPr algn="ctr">
              <a:defRPr/>
            </a:pPr>
            <a:r>
              <a:rPr lang="ar-SA" sz="32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ما يفعله </a:t>
            </a:r>
            <a:r>
              <a:rPr lang="ar-SA" sz="32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الراشدون وقد يؤدي </a:t>
            </a:r>
            <a:r>
              <a:rPr lang="ar-SA" sz="3200" b="1" cap="all"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إلى </a:t>
            </a:r>
            <a:r>
              <a:rPr lang="ar-SA" sz="3200" b="1" cap="all"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زيادة المخاوف غير المعقولة لدى هذا الطفل</a:t>
            </a:r>
          </a:p>
        </p:txBody>
      </p:sp>
      <p:sp>
        <p:nvSpPr>
          <p:cNvPr id="8" name="مستطيل 7"/>
          <p:cNvSpPr/>
          <p:nvPr/>
        </p:nvSpPr>
        <p:spPr>
          <a:xfrm>
            <a:off x="142844" y="571480"/>
            <a:ext cx="1656184" cy="2080543"/>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مستطيل 8"/>
          <p:cNvSpPr/>
          <p:nvPr/>
        </p:nvSpPr>
        <p:spPr>
          <a:xfrm>
            <a:off x="285720" y="2857496"/>
            <a:ext cx="1500166" cy="2080543"/>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96282409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6" presetClass="entr" presetSubtype="16"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circle(in)">
                                      <p:cBhvr>
                                        <p:cTn id="17" dur="2000"/>
                                        <p:tgtEl>
                                          <p:spTgt spid="10"/>
                                        </p:tgtEl>
                                      </p:cBhvr>
                                    </p:animEffect>
                                  </p:childTnLst>
                                </p:cTn>
                              </p:par>
                            </p:childTnLst>
                          </p:cTn>
                        </p:par>
                        <p:par>
                          <p:cTn id="18" fill="hold">
                            <p:stCondLst>
                              <p:cond delay="3500"/>
                            </p:stCondLst>
                            <p:childTnLst>
                              <p:par>
                                <p:cTn id="19" presetID="21" presetClass="entr" presetSubtype="1"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heel(1)">
                                      <p:cBhvr>
                                        <p:cTn id="21" dur="2000"/>
                                        <p:tgtEl>
                                          <p:spTgt spid="8"/>
                                        </p:tgtEl>
                                      </p:cBhvr>
                                    </p:animEffect>
                                  </p:childTnLst>
                                </p:cTn>
                              </p:par>
                            </p:childTnLst>
                          </p:cTn>
                        </p:par>
                        <p:par>
                          <p:cTn id="22" fill="hold">
                            <p:stCondLst>
                              <p:cond delay="5500"/>
                            </p:stCondLst>
                            <p:childTnLst>
                              <p:par>
                                <p:cTn id="23" presetID="21" presetClass="entr" presetSubtype="1"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heel(1)">
                                      <p:cBhvr>
                                        <p:cTn id="25"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animBg="1"/>
      <p:bldP spid="7" grpId="0" animBg="1"/>
      <p:bldP spid="8" grpId="0" animBg="1"/>
      <p:bldP spid="9"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dirty="0"/>
          </a:p>
        </p:txBody>
      </p:sp>
      <p:sp>
        <p:nvSpPr>
          <p:cNvPr id="10" name="شكل بيضاوي 9"/>
          <p:cNvSpPr/>
          <p:nvPr/>
        </p:nvSpPr>
        <p:spPr>
          <a:xfrm>
            <a:off x="1500166" y="4286256"/>
            <a:ext cx="2447925" cy="2303462"/>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w="76200">
            <a:noFill/>
            <a:prstDash val="solid"/>
          </a:ln>
          <a:effectLst>
            <a:glow rad="101600">
              <a:schemeClr val="accent2">
                <a:satMod val="175000"/>
                <a:alpha val="40000"/>
              </a:schemeClr>
            </a:glow>
            <a:outerShdw blurRad="107950" dist="12700" dir="5400000" algn="ctr">
              <a:srgbClr val="000000"/>
            </a:outerShdw>
          </a:effectLst>
          <a:scene3d>
            <a:camera prst="perspectiveHeroicExtremeRightFacing"/>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pic>
        <p:nvPicPr>
          <p:cNvPr id="11" name="Picture 4" descr="C:\Users\Atheer World\Desktop\محاضرات الثقافه الصحيه\5515682136824.jpg"/>
          <p:cNvPicPr>
            <a:picLocks noChangeAspect="1" noChangeArrowheads="1"/>
          </p:cNvPicPr>
          <p:nvPr/>
        </p:nvPicPr>
        <p:blipFill>
          <a:blip r:embed="rId3" cstate="print"/>
          <a:srcRect/>
          <a:stretch>
            <a:fillRect/>
          </a:stretch>
        </p:blipFill>
        <p:spPr bwMode="auto">
          <a:xfrm>
            <a:off x="0" y="0"/>
            <a:ext cx="9296400" cy="6705600"/>
          </a:xfrm>
          <a:prstGeom prst="rect">
            <a:avLst/>
          </a:prstGeom>
          <a:noFill/>
        </p:spPr>
      </p:pic>
      <p:sp>
        <p:nvSpPr>
          <p:cNvPr id="6" name="مستطيل 5"/>
          <p:cNvSpPr/>
          <p:nvPr/>
        </p:nvSpPr>
        <p:spPr>
          <a:xfrm>
            <a:off x="1857357" y="642918"/>
            <a:ext cx="7134244" cy="5214974"/>
          </a:xfrm>
          <a:prstGeom prst="rect">
            <a:avLst/>
          </a:prstGeom>
          <a:solidFill>
            <a:schemeClr val="tx1"/>
          </a:solidFill>
          <a:ln w="57150"/>
        </p:spPr>
        <p:style>
          <a:lnRef idx="1">
            <a:schemeClr val="accent2"/>
          </a:lnRef>
          <a:fillRef idx="2">
            <a:schemeClr val="accent2"/>
          </a:fillRef>
          <a:effectRef idx="1">
            <a:schemeClr val="accent2"/>
          </a:effectRef>
          <a:fontRef idx="minor">
            <a:schemeClr val="dk1"/>
          </a:fontRef>
        </p:style>
        <p:txBody>
          <a:bodyPr rtlCol="1" anchor="ctr"/>
          <a:lstStyle/>
          <a:p>
            <a:pPr marL="342900" indent="-342900" algn="just" rtl="1"/>
            <a:r>
              <a:rPr lang="ar-SA" sz="32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الخوف عن طريق الاستدلال : </a:t>
            </a:r>
            <a:endParaRPr lang="en-US" sz="32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342900" indent="-342900" algn="just" rtl="1">
              <a:buFont typeface="Arial" pitchFamily="34" charset="0"/>
              <a:buChar char="•"/>
            </a:pP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وأحيانا يبث الخوف عن طريق الاستدلال كأن يقول الراشد للطفل: </a:t>
            </a: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أسرع </a:t>
            </a: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الى الداخل </a:t>
            </a: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a:t>
            </a: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السماء تبرق </a:t>
            </a: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أو ( لا </a:t>
            </a: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تخرج ..هناك الظلام </a:t>
            </a: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سائد) </a:t>
            </a: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marL="342900" indent="-342900" algn="just" rtl="1">
              <a:buFont typeface="Arial" pitchFamily="34" charset="0"/>
              <a:buChar char="•"/>
            </a:pP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ومن هؤلاء </a:t>
            </a: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الذين يعانون من الخوف نجد أطفالا مثقلين بهموم أخرى , عندما يكثر قول أحد الوالدين له : </a:t>
            </a: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(سوف </a:t>
            </a: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تندم عندما أموت </a:t>
            </a: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انتبه ... سوف تقع </a:t>
            </a: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342900" indent="-342900" algn="just" rtl="1">
              <a:buFont typeface="Arial" pitchFamily="34" charset="0"/>
              <a:buChar char="•"/>
            </a:pP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وبعد </a:t>
            </a: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ذلك ... هل يستطيع الآباء والمربون أن يدركوا مشاعر </a:t>
            </a: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الذين يعتريهم الخوف </a:t>
            </a: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وهل يظن الآباء أو المربون  أن أيا من هذه البيانات تعبر عن مشاعر مثل هذا الطفل</a:t>
            </a: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1600" dirty="0" smtClean="0">
              <a:solidFill>
                <a:schemeClr val="bg1"/>
              </a:solidFill>
              <a:latin typeface="Arial Unicode MS" pitchFamily="34" charset="-128"/>
              <a:ea typeface="Arial Unicode MS" pitchFamily="34" charset="-128"/>
              <a:cs typeface="Arial Unicode MS" pitchFamily="34" charset="-128"/>
            </a:endParaRPr>
          </a:p>
        </p:txBody>
      </p:sp>
      <p:sp>
        <p:nvSpPr>
          <p:cNvPr id="8" name="مستطيل 7"/>
          <p:cNvSpPr/>
          <p:nvPr/>
        </p:nvSpPr>
        <p:spPr>
          <a:xfrm>
            <a:off x="142844" y="571480"/>
            <a:ext cx="1656184" cy="2080543"/>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مستطيل 8"/>
          <p:cNvSpPr/>
          <p:nvPr/>
        </p:nvSpPr>
        <p:spPr>
          <a:xfrm>
            <a:off x="214282" y="3071810"/>
            <a:ext cx="1500166" cy="2080543"/>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87233418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6" presetClass="entr" presetSubtype="16"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circle(in)">
                                      <p:cBhvr>
                                        <p:cTn id="13" dur="2000"/>
                                        <p:tgtEl>
                                          <p:spTgt spid="10"/>
                                        </p:tgtEl>
                                      </p:cBhvr>
                                    </p:animEffect>
                                  </p:childTnLst>
                                </p:cTn>
                              </p:par>
                            </p:childTnLst>
                          </p:cTn>
                        </p:par>
                        <p:par>
                          <p:cTn id="14" fill="hold">
                            <p:stCondLst>
                              <p:cond delay="3000"/>
                            </p:stCondLst>
                            <p:childTnLst>
                              <p:par>
                                <p:cTn id="15" presetID="21" presetClass="entr" presetSubtype="1"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heel(1)">
                                      <p:cBhvr>
                                        <p:cTn id="17" dur="2000"/>
                                        <p:tgtEl>
                                          <p:spTgt spid="8"/>
                                        </p:tgtEl>
                                      </p:cBhvr>
                                    </p:animEffect>
                                  </p:childTnLst>
                                </p:cTn>
                              </p:par>
                            </p:childTnLst>
                          </p:cTn>
                        </p:par>
                        <p:par>
                          <p:cTn id="18" fill="hold">
                            <p:stCondLst>
                              <p:cond delay="5000"/>
                            </p:stCondLst>
                            <p:childTnLst>
                              <p:par>
                                <p:cTn id="19" presetID="21" presetClass="entr" presetSubtype="1"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heel(1)">
                                      <p:cBhvr>
                                        <p:cTn id="21"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animBg="1"/>
      <p:bldP spid="8" grpId="0" animBg="1"/>
      <p:bldP spid="9"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dirty="0"/>
          </a:p>
        </p:txBody>
      </p:sp>
      <p:pic>
        <p:nvPicPr>
          <p:cNvPr id="1028"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0" y="-76200"/>
            <a:ext cx="9220200" cy="6934200"/>
          </a:xfrm>
          <a:prstGeom prst="rect">
            <a:avLst/>
          </a:prstGeom>
          <a:noFill/>
        </p:spPr>
      </p:pic>
      <p:sp>
        <p:nvSpPr>
          <p:cNvPr id="6" name="مستطيل 5"/>
          <p:cNvSpPr/>
          <p:nvPr/>
        </p:nvSpPr>
        <p:spPr>
          <a:xfrm>
            <a:off x="381000" y="1371600"/>
            <a:ext cx="8490083" cy="5284365"/>
          </a:xfrm>
          <a:prstGeom prst="rect">
            <a:avLst/>
          </a:prstGeom>
          <a:solidFill>
            <a:schemeClr val="tx1"/>
          </a:solidFill>
          <a:ln w="57150"/>
        </p:spPr>
        <p:style>
          <a:lnRef idx="1">
            <a:schemeClr val="accent2"/>
          </a:lnRef>
          <a:fillRef idx="2">
            <a:schemeClr val="accent2"/>
          </a:fillRef>
          <a:effectRef idx="1">
            <a:schemeClr val="accent2"/>
          </a:effectRef>
          <a:fontRef idx="minor">
            <a:schemeClr val="dk1"/>
          </a:fontRef>
        </p:style>
        <p:txBody>
          <a:bodyPr rtlCol="1" anchor="ctr"/>
          <a:lstStyle/>
          <a:p>
            <a:pPr algn="just" rtl="1">
              <a:lnSpc>
                <a:spcPct val="150000"/>
              </a:lnSpc>
            </a:pP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إنه يشعر بتوتر أعصابه معظم الوقت, يحس بالتعب والغثيان عندما يخاف, يشعر بدوار أو بالشلل في أوقات كثيرة, إنه يخاف من رجال الشرطة, والناظر, والمدرسين, ويخاف من التسميع في الفصل, إنه يخشى إعادة التحدث عن تجربة خطرة  أو حادثة ما، وكثيرا ما يشعر بالاستنكار نحو </a:t>
            </a: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الآخرين </a:t>
            </a: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لعدم مساعدتهم على إزالة مخاوفه, وقد يشعر بأن الأشياء الغريبة والخبرات الجديدة تهديد </a:t>
            </a: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لأمانة، </a:t>
            </a: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وفي بعض الأحيان يخاف من أن يعتبر جبانا, وقد يكون مندفعا في الظاهر, كثير الضوضاء, ويتظاهر بعدم الخوف, ولكنه في داخلة يكاد يرتجف </a:t>
            </a: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خوفاً ورعباً </a:t>
            </a: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en-US"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7" name="وسيلة شرح مستطيلة 6"/>
          <p:cNvSpPr/>
          <p:nvPr/>
        </p:nvSpPr>
        <p:spPr>
          <a:xfrm>
            <a:off x="1371600" y="142852"/>
            <a:ext cx="7081819" cy="864589"/>
          </a:xfrm>
          <a:prstGeom prst="wedgeRectCallout">
            <a:avLst>
              <a:gd name="adj1" fmla="val -21109"/>
              <a:gd name="adj2" fmla="val 92709"/>
            </a:avLst>
          </a:prstGeom>
          <a:solidFill>
            <a:schemeClr val="accent3">
              <a:lumMod val="20000"/>
              <a:lumOff val="80000"/>
            </a:schemeClr>
          </a:solidFill>
        </p:spPr>
        <p:style>
          <a:lnRef idx="0">
            <a:schemeClr val="accent2"/>
          </a:lnRef>
          <a:fillRef idx="3">
            <a:schemeClr val="accent2"/>
          </a:fillRef>
          <a:effectRef idx="3">
            <a:schemeClr val="accent2"/>
          </a:effectRef>
          <a:fontRef idx="minor">
            <a:schemeClr val="lt1"/>
          </a:fontRef>
        </p:style>
        <p:txBody>
          <a:bodyPr rtlCol="1"/>
          <a:lstStyle/>
          <a:p>
            <a:pPr algn="ctr">
              <a:defRPr/>
            </a:pP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هي مشاعر الطفل الناتجة من تلك المخاوف المتعددة ؟</a:t>
            </a:r>
            <a:r>
              <a:rPr lang="ar-SA" sz="2800" dirty="0" smtClean="0">
                <a:solidFill>
                  <a:schemeClr val="tx1"/>
                </a:solidFill>
                <a:latin typeface="Arial Unicode MS" pitchFamily="34" charset="-128"/>
                <a:ea typeface="Arial Unicode MS" pitchFamily="34" charset="-128"/>
                <a:cs typeface="Arial Unicode MS" pitchFamily="34" charset="-128"/>
              </a:rPr>
              <a:t> </a:t>
            </a:r>
            <a:endParaRPr lang="ar-SA" sz="2800" dirty="0">
              <a:solidFill>
                <a:schemeClr val="tx1"/>
              </a:solidFill>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42628573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dirty="0"/>
          </a:p>
        </p:txBody>
      </p:sp>
      <p:pic>
        <p:nvPicPr>
          <p:cNvPr id="1028"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0" y="-76200"/>
            <a:ext cx="9220200" cy="6934200"/>
          </a:xfrm>
          <a:prstGeom prst="rect">
            <a:avLst/>
          </a:prstGeom>
          <a:noFill/>
        </p:spPr>
      </p:pic>
      <p:sp>
        <p:nvSpPr>
          <p:cNvPr id="6" name="مستطيل 5"/>
          <p:cNvSpPr/>
          <p:nvPr/>
        </p:nvSpPr>
        <p:spPr>
          <a:xfrm>
            <a:off x="381000" y="1371600"/>
            <a:ext cx="8490083" cy="5284365"/>
          </a:xfrm>
          <a:prstGeom prst="rect">
            <a:avLst/>
          </a:prstGeom>
          <a:solidFill>
            <a:schemeClr val="tx1"/>
          </a:solidFill>
          <a:ln w="57150"/>
        </p:spPr>
        <p:style>
          <a:lnRef idx="1">
            <a:schemeClr val="accent2"/>
          </a:lnRef>
          <a:fillRef idx="2">
            <a:schemeClr val="accent2"/>
          </a:fillRef>
          <a:effectRef idx="1">
            <a:schemeClr val="accent2"/>
          </a:effectRef>
          <a:fontRef idx="minor">
            <a:schemeClr val="dk1"/>
          </a:fontRef>
        </p:style>
        <p:txBody>
          <a:bodyPr rtlCol="1" anchor="ctr"/>
          <a:lstStyle/>
          <a:p>
            <a:pPr algn="just" rtl="1">
              <a:lnSpc>
                <a:spcPct val="150000"/>
              </a:lnSpc>
            </a:pP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a:t>
            </a: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مثل هذا الطفل قد يشعر غالبا بالرغبة في الانزواء في حجرته , وقد يخفي رأسه بوسادته , وقد يود أن يتغلب على مخاوفه , وكثيرا ما يرغب بشدة في أن يقنع الراشدين بمدى ما تتسم به بعض الأشياء فعلا من الفظاعة.</a:t>
            </a:r>
          </a:p>
        </p:txBody>
      </p:sp>
      <p:sp>
        <p:nvSpPr>
          <p:cNvPr id="7" name="وسيلة شرح مستطيلة 6"/>
          <p:cNvSpPr/>
          <p:nvPr/>
        </p:nvSpPr>
        <p:spPr>
          <a:xfrm>
            <a:off x="1371600" y="142852"/>
            <a:ext cx="7081819" cy="864589"/>
          </a:xfrm>
          <a:prstGeom prst="wedgeRectCallout">
            <a:avLst>
              <a:gd name="adj1" fmla="val -21109"/>
              <a:gd name="adj2" fmla="val 92709"/>
            </a:avLst>
          </a:prstGeom>
          <a:solidFill>
            <a:schemeClr val="accent3">
              <a:lumMod val="20000"/>
              <a:lumOff val="80000"/>
            </a:schemeClr>
          </a:solidFill>
        </p:spPr>
        <p:style>
          <a:lnRef idx="0">
            <a:schemeClr val="accent2"/>
          </a:lnRef>
          <a:fillRef idx="3">
            <a:schemeClr val="accent2"/>
          </a:fillRef>
          <a:effectRef idx="3">
            <a:schemeClr val="accent2"/>
          </a:effectRef>
          <a:fontRef idx="minor">
            <a:schemeClr val="lt1"/>
          </a:fontRef>
        </p:style>
        <p:txBody>
          <a:bodyPr rtlCol="1"/>
          <a:lstStyle/>
          <a:p>
            <a:pPr algn="ctr">
              <a:defRPr/>
            </a:pP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هي مشاعر الطفل الناتجة من تلك المخاوف المتعددة ؟</a:t>
            </a:r>
            <a:r>
              <a:rPr lang="ar-SA" sz="2800" dirty="0" smtClean="0">
                <a:solidFill>
                  <a:schemeClr val="tx1"/>
                </a:solidFill>
                <a:latin typeface="Arial Unicode MS" pitchFamily="34" charset="-128"/>
                <a:ea typeface="Arial Unicode MS" pitchFamily="34" charset="-128"/>
                <a:cs typeface="Arial Unicode MS" pitchFamily="34" charset="-128"/>
              </a:rPr>
              <a:t> </a:t>
            </a:r>
            <a:endParaRPr lang="ar-SA" sz="2800" dirty="0">
              <a:solidFill>
                <a:schemeClr val="tx1"/>
              </a:solidFill>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57022171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dirty="0"/>
          </a:p>
        </p:txBody>
      </p:sp>
      <p:pic>
        <p:nvPicPr>
          <p:cNvPr id="11"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6" name="وسيلة شرح مستطيلة 5"/>
          <p:cNvSpPr/>
          <p:nvPr/>
        </p:nvSpPr>
        <p:spPr>
          <a:xfrm>
            <a:off x="2362200" y="228600"/>
            <a:ext cx="6524625" cy="1237736"/>
          </a:xfrm>
          <a:prstGeom prst="wedgeRectCallout">
            <a:avLst>
              <a:gd name="adj1" fmla="val -21109"/>
              <a:gd name="adj2" fmla="val 92709"/>
            </a:avLst>
          </a:prstGeom>
          <a:solidFill>
            <a:schemeClr val="accent2">
              <a:lumMod val="20000"/>
              <a:lumOff val="80000"/>
            </a:schemeClr>
          </a:solidFill>
        </p:spPr>
        <p:style>
          <a:lnRef idx="0">
            <a:schemeClr val="accent2"/>
          </a:lnRef>
          <a:fillRef idx="3">
            <a:schemeClr val="accent2"/>
          </a:fillRef>
          <a:effectRef idx="3">
            <a:schemeClr val="accent2"/>
          </a:effectRef>
          <a:fontRef idx="minor">
            <a:schemeClr val="lt1"/>
          </a:fontRef>
        </p:style>
        <p:txBody>
          <a:bodyPr rtlCol="1"/>
          <a:lstStyle/>
          <a:p>
            <a:pPr algn="ctr" rtl="1">
              <a:defRPr/>
            </a:pPr>
            <a:r>
              <a:rPr lang="ar-SA" sz="40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الوفاء بالحاجة الى التحرر النسبي من الخوف : </a:t>
            </a:r>
          </a:p>
        </p:txBody>
      </p:sp>
      <p:sp>
        <p:nvSpPr>
          <p:cNvPr id="7" name="مستطيل 6"/>
          <p:cNvSpPr/>
          <p:nvPr/>
        </p:nvSpPr>
        <p:spPr>
          <a:xfrm>
            <a:off x="500034" y="1714488"/>
            <a:ext cx="8262965" cy="4929222"/>
          </a:xfrm>
          <a:prstGeom prst="rect">
            <a:avLst/>
          </a:prstGeom>
          <a:ln w="57150"/>
        </p:spPr>
        <p:style>
          <a:lnRef idx="2">
            <a:schemeClr val="accent2"/>
          </a:lnRef>
          <a:fillRef idx="1">
            <a:schemeClr val="lt1"/>
          </a:fillRef>
          <a:effectRef idx="0">
            <a:schemeClr val="accent2"/>
          </a:effectRef>
          <a:fontRef idx="minor">
            <a:schemeClr val="dk1"/>
          </a:fontRef>
        </p:style>
        <p:txBody>
          <a:bodyPr rtlCol="1" anchor="ctr"/>
          <a:lstStyle/>
          <a:p>
            <a:pPr algn="just" rtl="1">
              <a:lnSpc>
                <a:spcPct val="150000"/>
              </a:lnSpc>
            </a:pPr>
            <a:r>
              <a:rPr lang="ar-SA" sz="2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علينا </a:t>
            </a:r>
            <a:r>
              <a:rPr lang="ar-SA" sz="28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نحذر </a:t>
            </a:r>
            <a:r>
              <a:rPr lang="ar-SA" sz="2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الآباء </a:t>
            </a:r>
            <a:r>
              <a:rPr lang="ar-SA" sz="28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والمربين من اعتبار </a:t>
            </a:r>
            <a:r>
              <a:rPr lang="ar-SA" sz="2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الخوف) </a:t>
            </a:r>
            <a:r>
              <a:rPr lang="ar-SA" sz="28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هو سمة </a:t>
            </a:r>
            <a:r>
              <a:rPr lang="ar-SA" sz="2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28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الذين يطلق عليهم صفة </a:t>
            </a:r>
            <a:r>
              <a:rPr lang="ar-SA" sz="2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r>
              <a:rPr lang="ar-SA" sz="28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ناعم ,</a:t>
            </a:r>
            <a:r>
              <a:rPr lang="ar-SA" sz="2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دلوعة)  </a:t>
            </a:r>
            <a:r>
              <a:rPr lang="ar-SA" sz="28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كثير البكاء </a:t>
            </a:r>
            <a:r>
              <a:rPr lang="ar-SA" sz="2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و(الزن) </a:t>
            </a:r>
            <a:r>
              <a:rPr lang="ar-SA" sz="28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ليس هو فقط الذي لديه مخاوف عميقة ,بل قد يشاركه في ذلك أطفال يتسمون بالخشونة والعدوانية ..أننا غير متأكدين مما </a:t>
            </a:r>
            <a:r>
              <a:rPr lang="ar-SA" sz="2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إذا </a:t>
            </a:r>
            <a:r>
              <a:rPr lang="ar-SA" sz="28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كانت بعض المخاوف تورث في التركيب العضوي أو مع الشخصية </a:t>
            </a:r>
            <a:r>
              <a:rPr lang="ar-SA" sz="2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ولكننا </a:t>
            </a:r>
            <a:r>
              <a:rPr lang="ar-SA" sz="28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نعلم أنه في أولى لحظات الحياة تولد الضوضاء الشديدة سلوكا يوصف </a:t>
            </a:r>
            <a:r>
              <a:rPr lang="ar-SA" sz="2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بأنه </a:t>
            </a:r>
            <a:r>
              <a:rPr lang="ar-SA" sz="28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خوف . ونعلم كذلك </a:t>
            </a:r>
            <a:r>
              <a:rPr lang="ar-SA" sz="2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جزءاً كبيراً </a:t>
            </a:r>
            <a:r>
              <a:rPr lang="ar-SA" sz="28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عدم الأمان لدى </a:t>
            </a:r>
            <a:r>
              <a:rPr lang="ar-SA" sz="2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28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يبدو أنها تولد </a:t>
            </a:r>
            <a:r>
              <a:rPr lang="ar-SA" sz="2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توتراً </a:t>
            </a:r>
            <a:r>
              <a:rPr lang="ar-SA" sz="28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داخل الجسم , ولإزالة هذا التوتر يسلك </a:t>
            </a:r>
            <a:r>
              <a:rPr lang="ar-SA" sz="2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28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طرقا مختلفة تميل </a:t>
            </a:r>
            <a:r>
              <a:rPr lang="ar-SA" sz="2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إلى </a:t>
            </a:r>
            <a:r>
              <a:rPr lang="ar-SA" sz="28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تتحول </a:t>
            </a:r>
            <a:r>
              <a:rPr lang="ar-SA" sz="2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إلى </a:t>
            </a:r>
            <a:r>
              <a:rPr lang="ar-SA" sz="28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عادات</a:t>
            </a:r>
            <a:r>
              <a:rPr lang="ar-SA" sz="2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en-US" sz="28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31592452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dirty="0"/>
          </a:p>
        </p:txBody>
      </p:sp>
      <p:pic>
        <p:nvPicPr>
          <p:cNvPr id="1028"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0" y="0"/>
            <a:ext cx="9144001" cy="6972794"/>
          </a:xfrm>
          <a:prstGeom prst="rect">
            <a:avLst/>
          </a:prstGeom>
          <a:noFill/>
        </p:spPr>
      </p:pic>
      <p:pic>
        <p:nvPicPr>
          <p:cNvPr id="11"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0" y="381000"/>
            <a:ext cx="9144001" cy="5877414"/>
          </a:xfrm>
          <a:prstGeom prst="rect">
            <a:avLst/>
          </a:prstGeom>
          <a:noFill/>
        </p:spPr>
      </p:pic>
      <p:sp>
        <p:nvSpPr>
          <p:cNvPr id="6" name="وسيلة شرح مستطيلة 5"/>
          <p:cNvSpPr/>
          <p:nvPr/>
        </p:nvSpPr>
        <p:spPr>
          <a:xfrm>
            <a:off x="1928795" y="381000"/>
            <a:ext cx="7215206" cy="932936"/>
          </a:xfrm>
          <a:prstGeom prst="wedgeRectCallout">
            <a:avLst>
              <a:gd name="adj1" fmla="val -21109"/>
              <a:gd name="adj2" fmla="val 92709"/>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style>
          <a:lnRef idx="0">
            <a:schemeClr val="accent2"/>
          </a:lnRef>
          <a:fillRef idx="3">
            <a:schemeClr val="accent2"/>
          </a:fillRef>
          <a:effectRef idx="3">
            <a:schemeClr val="accent2"/>
          </a:effectRef>
          <a:fontRef idx="minor">
            <a:schemeClr val="lt1"/>
          </a:fontRef>
        </p:style>
        <p:txBody>
          <a:bodyPr rtlCol="1"/>
          <a:lstStyle/>
          <a:p>
            <a:pPr algn="ctr" rtl="1">
              <a:defRPr/>
            </a:pPr>
            <a:r>
              <a:rPr lang="ar-SA" sz="4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أهم الأهداف في محاولة التقليل من الخوف</a:t>
            </a:r>
            <a:r>
              <a:rPr lang="ar-SA" sz="4400" dirty="0" smtClean="0">
                <a:solidFill>
                  <a:srgbClr val="C00000"/>
                </a:solidFill>
                <a:effectLst>
                  <a:glow rad="101600">
                    <a:schemeClr val="bg1">
                      <a:lumMod val="75000"/>
                      <a:alpha val="60000"/>
                    </a:schemeClr>
                  </a:glow>
                </a:effectLst>
                <a:latin typeface="Arial Unicode MS" pitchFamily="34" charset="-128"/>
                <a:ea typeface="Arial Unicode MS" pitchFamily="34" charset="-128"/>
                <a:cs typeface="Arial Unicode MS" pitchFamily="34" charset="-128"/>
              </a:rPr>
              <a:t> </a:t>
            </a:r>
            <a:endParaRPr lang="ar-SA" sz="4400" dirty="0">
              <a:solidFill>
                <a:srgbClr val="C00000"/>
              </a:solidFill>
              <a:effectLst>
                <a:glow rad="101600">
                  <a:schemeClr val="bg1">
                    <a:lumMod val="75000"/>
                    <a:alpha val="60000"/>
                  </a:schemeClr>
                </a:glow>
              </a:effectLst>
              <a:latin typeface="Arial Unicode MS" pitchFamily="34" charset="-128"/>
              <a:ea typeface="Arial Unicode MS" pitchFamily="34" charset="-128"/>
              <a:cs typeface="Arial Unicode MS" pitchFamily="34" charset="-128"/>
            </a:endParaRPr>
          </a:p>
        </p:txBody>
      </p:sp>
      <p:sp>
        <p:nvSpPr>
          <p:cNvPr id="7" name="مستطيل 6"/>
          <p:cNvSpPr/>
          <p:nvPr/>
        </p:nvSpPr>
        <p:spPr>
          <a:xfrm>
            <a:off x="1000101" y="1643050"/>
            <a:ext cx="7915300" cy="5214950"/>
          </a:xfrm>
          <a:prstGeom prst="rect">
            <a:avLst/>
          </a:prstGeom>
          <a:ln w="57150"/>
        </p:spPr>
        <p:style>
          <a:lnRef idx="2">
            <a:schemeClr val="accent2"/>
          </a:lnRef>
          <a:fillRef idx="1">
            <a:schemeClr val="lt1"/>
          </a:fillRef>
          <a:effectRef idx="0">
            <a:schemeClr val="accent2"/>
          </a:effectRef>
          <a:fontRef idx="minor">
            <a:schemeClr val="dk1"/>
          </a:fontRef>
        </p:style>
        <p:txBody>
          <a:bodyPr rtlCol="1" anchor="ctr"/>
          <a:lstStyle/>
          <a:p>
            <a:pPr lvl="1" algn="just" rtl="1">
              <a:lnSpc>
                <a:spcPct val="150000"/>
              </a:lnSpc>
            </a:pPr>
            <a:r>
              <a:rPr lang="ar-SA" sz="28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إيجاد موقف يستطيع فيه الطفل أن يتحدث عنه . </a:t>
            </a:r>
          </a:p>
          <a:p>
            <a:pPr lvl="1" algn="just" rtl="1">
              <a:lnSpc>
                <a:spcPct val="150000"/>
              </a:lnSpc>
            </a:pPr>
            <a:r>
              <a:rPr lang="ar-SA" sz="28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إبراز هذه المخاوف على السطح قد يؤدي </a:t>
            </a:r>
            <a:r>
              <a:rPr lang="ar-SA" sz="2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إلى </a:t>
            </a:r>
            <a:r>
              <a:rPr lang="ar-SA" sz="28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إزالتها </a:t>
            </a:r>
            <a:r>
              <a:rPr lang="ar-SA" sz="2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إلى </a:t>
            </a:r>
            <a:r>
              <a:rPr lang="ar-SA" sz="28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حد ما.</a:t>
            </a:r>
          </a:p>
          <a:p>
            <a:pPr lvl="1" algn="just" rtl="1">
              <a:lnSpc>
                <a:spcPct val="150000"/>
              </a:lnSpc>
            </a:pPr>
            <a:r>
              <a:rPr lang="ar-SA" sz="28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إدراك </a:t>
            </a:r>
            <a:r>
              <a:rPr lang="ar-SA" sz="2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الآخرين </a:t>
            </a:r>
            <a:r>
              <a:rPr lang="ar-SA" sz="28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الذين لديهم مخاوف قد يكون عون في مساعدتهم على التخلص من مخاوفهم.</a:t>
            </a:r>
          </a:p>
          <a:p>
            <a:pPr lvl="1" algn="just" rtl="1">
              <a:lnSpc>
                <a:spcPct val="150000"/>
              </a:lnSpc>
            </a:pPr>
            <a:r>
              <a:rPr lang="ar-SA" sz="28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4-  </a:t>
            </a:r>
            <a:r>
              <a:rPr lang="ar-SA" sz="2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إدراك </a:t>
            </a:r>
            <a:r>
              <a:rPr lang="ar-SA" sz="28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الفرق بين الخوف والحذر يساعد أيضا , عندما يبدأ </a:t>
            </a:r>
            <a:r>
              <a:rPr lang="ar-SA" sz="2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28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تعلم كيف يواجهون المواقف المخيفة بمعالجة </a:t>
            </a:r>
            <a:r>
              <a:rPr lang="ar-SA" sz="2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حذره </a:t>
            </a:r>
            <a:r>
              <a:rPr lang="ar-SA" sz="28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بالإعداد والاستعداد , </a:t>
            </a:r>
            <a:r>
              <a:rPr lang="ar-SA" sz="2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فإن </a:t>
            </a:r>
            <a:r>
              <a:rPr lang="ar-SA" sz="28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ذلك يساعدهم </a:t>
            </a:r>
            <a:r>
              <a:rPr lang="ar-SA" sz="2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أيضا </a:t>
            </a:r>
            <a:r>
              <a:rPr lang="ar-SA" sz="28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مواجهة مخاوفهم وزيادة </a:t>
            </a:r>
            <a:r>
              <a:rPr lang="ar-SA" sz="2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الأمان </a:t>
            </a:r>
            <a:r>
              <a:rPr lang="ar-SA" sz="28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حياتهم الداخلية</a:t>
            </a:r>
            <a:r>
              <a:rPr lang="ar-SA" sz="2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en-US" sz="2000" dirty="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5102163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dirty="0"/>
          </a:p>
        </p:txBody>
      </p:sp>
      <p:pic>
        <p:nvPicPr>
          <p:cNvPr id="1028"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0" y="0"/>
            <a:ext cx="9144001" cy="6972794"/>
          </a:xfrm>
          <a:prstGeom prst="rect">
            <a:avLst/>
          </a:prstGeom>
          <a:noFill/>
        </p:spPr>
      </p:pic>
      <p:pic>
        <p:nvPicPr>
          <p:cNvPr id="11"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0" y="381000"/>
            <a:ext cx="9144001" cy="5877414"/>
          </a:xfrm>
          <a:prstGeom prst="rect">
            <a:avLst/>
          </a:prstGeom>
          <a:noFill/>
        </p:spPr>
      </p:pic>
      <p:sp>
        <p:nvSpPr>
          <p:cNvPr id="6" name="وسيلة شرح مستطيلة 5"/>
          <p:cNvSpPr/>
          <p:nvPr/>
        </p:nvSpPr>
        <p:spPr>
          <a:xfrm>
            <a:off x="1928795" y="381000"/>
            <a:ext cx="7215206" cy="932936"/>
          </a:xfrm>
          <a:prstGeom prst="wedgeRectCallout">
            <a:avLst>
              <a:gd name="adj1" fmla="val -21109"/>
              <a:gd name="adj2" fmla="val 92709"/>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style>
          <a:lnRef idx="0">
            <a:schemeClr val="accent2"/>
          </a:lnRef>
          <a:fillRef idx="3">
            <a:schemeClr val="accent2"/>
          </a:fillRef>
          <a:effectRef idx="3">
            <a:schemeClr val="accent2"/>
          </a:effectRef>
          <a:fontRef idx="minor">
            <a:schemeClr val="lt1"/>
          </a:fontRef>
        </p:style>
        <p:txBody>
          <a:bodyPr rtlCol="1"/>
          <a:lstStyle/>
          <a:p>
            <a:pPr algn="ctr" rtl="1">
              <a:defRPr/>
            </a:pPr>
            <a:r>
              <a:rPr lang="ar-SA" sz="44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أهم الأهداف في محاولة التقليل من الخوف</a:t>
            </a:r>
            <a:r>
              <a:rPr lang="ar-SA" sz="4400" dirty="0" smtClean="0">
                <a:solidFill>
                  <a:srgbClr val="C00000"/>
                </a:solidFill>
                <a:effectLst>
                  <a:glow rad="101600">
                    <a:schemeClr val="bg1">
                      <a:lumMod val="75000"/>
                      <a:alpha val="60000"/>
                    </a:schemeClr>
                  </a:glow>
                </a:effectLst>
                <a:latin typeface="Arial Unicode MS" pitchFamily="34" charset="-128"/>
                <a:ea typeface="Arial Unicode MS" pitchFamily="34" charset="-128"/>
                <a:cs typeface="Arial Unicode MS" pitchFamily="34" charset="-128"/>
              </a:rPr>
              <a:t> </a:t>
            </a:r>
            <a:endParaRPr lang="ar-SA" sz="4400" dirty="0">
              <a:solidFill>
                <a:srgbClr val="C00000"/>
              </a:solidFill>
              <a:effectLst>
                <a:glow rad="101600">
                  <a:schemeClr val="bg1">
                    <a:lumMod val="75000"/>
                    <a:alpha val="60000"/>
                  </a:schemeClr>
                </a:glow>
              </a:effectLst>
              <a:latin typeface="Arial Unicode MS" pitchFamily="34" charset="-128"/>
              <a:ea typeface="Arial Unicode MS" pitchFamily="34" charset="-128"/>
              <a:cs typeface="Arial Unicode MS" pitchFamily="34" charset="-128"/>
            </a:endParaRPr>
          </a:p>
        </p:txBody>
      </p:sp>
      <p:sp>
        <p:nvSpPr>
          <p:cNvPr id="7" name="مستطيل 6"/>
          <p:cNvSpPr/>
          <p:nvPr/>
        </p:nvSpPr>
        <p:spPr>
          <a:xfrm>
            <a:off x="1000101" y="1643050"/>
            <a:ext cx="7915300" cy="5214950"/>
          </a:xfrm>
          <a:prstGeom prst="rect">
            <a:avLst/>
          </a:prstGeom>
          <a:ln w="57150"/>
        </p:spPr>
        <p:style>
          <a:lnRef idx="2">
            <a:schemeClr val="accent2"/>
          </a:lnRef>
          <a:fillRef idx="1">
            <a:schemeClr val="lt1"/>
          </a:fillRef>
          <a:effectRef idx="0">
            <a:schemeClr val="accent2"/>
          </a:effectRef>
          <a:fontRef idx="minor">
            <a:schemeClr val="dk1"/>
          </a:fontRef>
        </p:style>
        <p:txBody>
          <a:bodyPr rtlCol="1" anchor="ctr"/>
          <a:lstStyle/>
          <a:p>
            <a:pPr algn="just" rtl="1">
              <a:lnSpc>
                <a:spcPct val="150000"/>
              </a:lnSpc>
            </a:pP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6- أن الطفل لا يستطيع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يكون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شخصية ايجابية </a:t>
            </a: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إذا كان يعيش تحت ضغط شديد من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الخوف. </a:t>
            </a:r>
            <a:endPar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pP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7- عندما يشعر بالعجز عن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مواجهة </a:t>
            </a: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مخاوفه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فإنه </a:t>
            </a: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يتوقف عن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مواصلة </a:t>
            </a: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جهوده نحو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التعلم. </a:t>
            </a:r>
            <a:endPar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pP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8- إن المخاوف الوهمية والحقيقية للأطفال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كثيراً </a:t>
            </a: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تكون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أقوى </a:t>
            </a: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مخاوف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الراشدين. </a:t>
            </a:r>
            <a:endPar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06644748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dirty="0"/>
          </a:p>
        </p:txBody>
      </p:sp>
      <p:pic>
        <p:nvPicPr>
          <p:cNvPr id="1028"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0" y="0"/>
            <a:ext cx="9144001" cy="6972794"/>
          </a:xfrm>
          <a:prstGeom prst="rect">
            <a:avLst/>
          </a:prstGeom>
          <a:noFill/>
        </p:spPr>
      </p:pic>
      <p:pic>
        <p:nvPicPr>
          <p:cNvPr id="11"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0" y="381000"/>
            <a:ext cx="9144001" cy="5877414"/>
          </a:xfrm>
          <a:prstGeom prst="rect">
            <a:avLst/>
          </a:prstGeom>
          <a:noFill/>
        </p:spPr>
      </p:pic>
      <p:sp>
        <p:nvSpPr>
          <p:cNvPr id="6" name="وسيلة شرح مستطيلة 5"/>
          <p:cNvSpPr/>
          <p:nvPr/>
        </p:nvSpPr>
        <p:spPr>
          <a:xfrm>
            <a:off x="1143000" y="381000"/>
            <a:ext cx="8001001" cy="932936"/>
          </a:xfrm>
          <a:prstGeom prst="wedgeRectCallout">
            <a:avLst>
              <a:gd name="adj1" fmla="val -21109"/>
              <a:gd name="adj2" fmla="val 92709"/>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style>
          <a:lnRef idx="0">
            <a:schemeClr val="accent2"/>
          </a:lnRef>
          <a:fillRef idx="3">
            <a:schemeClr val="accent2"/>
          </a:fillRef>
          <a:effectRef idx="3">
            <a:schemeClr val="accent2"/>
          </a:effectRef>
          <a:fontRef idx="minor">
            <a:schemeClr val="lt1"/>
          </a:fontRef>
        </p:style>
        <p:txBody>
          <a:bodyPr rtlCol="1"/>
          <a:lstStyle/>
          <a:p>
            <a:pPr algn="ctr" rtl="1">
              <a:defRPr/>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يجب أن يفعله المربون للوفاء بالحاجة الى التحرر النسبي من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الخوف</a:t>
            </a:r>
            <a:endParaRPr lang="ar-SA" sz="44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7" name="مستطيل 6"/>
          <p:cNvSpPr/>
          <p:nvPr/>
        </p:nvSpPr>
        <p:spPr>
          <a:xfrm>
            <a:off x="1000101" y="1643050"/>
            <a:ext cx="7915300" cy="5214950"/>
          </a:xfrm>
          <a:prstGeom prst="rect">
            <a:avLst/>
          </a:prstGeom>
          <a:ln w="57150"/>
        </p:spPr>
        <p:style>
          <a:lnRef idx="2">
            <a:schemeClr val="accent2"/>
          </a:lnRef>
          <a:fillRef idx="1">
            <a:schemeClr val="lt1"/>
          </a:fillRef>
          <a:effectRef idx="0">
            <a:schemeClr val="accent2"/>
          </a:effectRef>
          <a:fontRef idx="minor">
            <a:schemeClr val="dk1"/>
          </a:fontRef>
        </p:style>
        <p:txBody>
          <a:bodyPr rtlCol="1" anchor="ctr"/>
          <a:lstStyle/>
          <a:p>
            <a:pPr lvl="0" algn="just" rtl="1">
              <a:lnSpc>
                <a:spcPct val="150000"/>
              </a:lnSpc>
            </a:pP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هناك بعض الأشياء التي يمكن للآباء والمربين أن يفعلونها للتقليل من شعور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بالخوف ، ومن ذلك :</a:t>
            </a:r>
          </a:p>
          <a:p>
            <a:pPr lvl="0" algn="just" rtl="1">
              <a:lnSpc>
                <a:spcPct val="150000"/>
              </a:lnSpc>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الخوف من عدم الوصول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إلى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المستوى المحدد في المدرسة : </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lvl="0" algn="just" rtl="1">
              <a:lnSpc>
                <a:spcPct val="150000"/>
              </a:lnSpc>
            </a:pP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بعض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يخافوا ألا يصلوا إلى المستوى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المحدد لهم </a:t>
            </a: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المدرسة ,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وسوف نطرح  مثال صحيح  على ذلك </a:t>
            </a: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p>
          <a:p>
            <a:pPr algn="just" rtl="1">
              <a:lnSpc>
                <a:spcPct val="150000"/>
              </a:lnSpc>
            </a:pPr>
            <a:endPar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335334945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dirty="0"/>
          </a:p>
        </p:txBody>
      </p:sp>
      <p:pic>
        <p:nvPicPr>
          <p:cNvPr id="1028"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0" y="-228600"/>
            <a:ext cx="9144000" cy="7143776"/>
          </a:xfrm>
          <a:prstGeom prst="rect">
            <a:avLst/>
          </a:prstGeom>
          <a:noFill/>
        </p:spPr>
      </p:pic>
      <p:sp>
        <p:nvSpPr>
          <p:cNvPr id="8" name="مستطيل 7"/>
          <p:cNvSpPr/>
          <p:nvPr/>
        </p:nvSpPr>
        <p:spPr>
          <a:xfrm>
            <a:off x="437695" y="0"/>
            <a:ext cx="8553905" cy="6433270"/>
          </a:xfrm>
          <a:prstGeom prst="rect">
            <a:avLst/>
          </a:prstGeom>
          <a:ln w="57150"/>
        </p:spPr>
        <p:style>
          <a:lnRef idx="2">
            <a:schemeClr val="accent2"/>
          </a:lnRef>
          <a:fillRef idx="1">
            <a:schemeClr val="lt1"/>
          </a:fillRef>
          <a:effectRef idx="0">
            <a:schemeClr val="accent2"/>
          </a:effectRef>
          <a:fontRef idx="minor">
            <a:schemeClr val="dk1"/>
          </a:fontRef>
        </p:style>
        <p:txBody>
          <a:bodyPr rtlCol="1" anchor="ctr"/>
          <a:lstStyle/>
          <a:p>
            <a:pPr algn="r" rtl="1"/>
            <a:endParaRPr lang="en-US" sz="2800" dirty="0">
              <a:latin typeface="Arial Unicode MS" pitchFamily="34" charset="-128"/>
              <a:ea typeface="Arial Unicode MS" pitchFamily="34" charset="-128"/>
              <a:cs typeface="Arial Unicode MS" pitchFamily="34" charset="-128"/>
            </a:endParaRPr>
          </a:p>
        </p:txBody>
      </p:sp>
      <p:sp>
        <p:nvSpPr>
          <p:cNvPr id="9" name="مستطيل 8"/>
          <p:cNvSpPr/>
          <p:nvPr/>
        </p:nvSpPr>
        <p:spPr>
          <a:xfrm>
            <a:off x="685800" y="0"/>
            <a:ext cx="8153400" cy="6001643"/>
          </a:xfrm>
          <a:prstGeom prst="rect">
            <a:avLst/>
          </a:prstGeom>
        </p:spPr>
        <p:txBody>
          <a:bodyPr wrap="square">
            <a:spAutoFit/>
          </a:bodyPr>
          <a:lstStyle/>
          <a:p>
            <a:pPr lvl="0" algn="just" rtl="1">
              <a:lnSpc>
                <a:spcPct val="150000"/>
              </a:lnSpc>
            </a:pP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إذا كان سلوك المعلم يوحي بجزاء وعقاب شديد للأطفال الذين يحققون مستويات معينة أدنى من الذى يتوقعه منهم.. أو قد يكون الأطفال تعرضوا للإذلال في الماضي عندما انتقدت استجاباتهم الشفوية فتولد لديهم خوف من التسميع أو الكلام أمام الآخرين .. وعلى الآباء والمربين أن يرتبطوا بالأطفال بطريقة حنونة , بحيث أنهم عندما يعجزون عن تحقيق توقعات الكبار, فإن حب الكبار وحنانهم مع الصغار لن يجعل الصغار يرتدعون خوفا من العقاب والإهانة, التي يمكن أن تلحق بهم عند فشلهم مما قد يترك أثارا سيئة في نفوس الصغار تولد الخوف دائماً عند الفشل.</a:t>
            </a:r>
            <a:endParaRPr lang="ar-SA" sz="2000" dirty="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04941133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5"/>
          <p:cNvSpPr/>
          <p:nvPr/>
        </p:nvSpPr>
        <p:spPr>
          <a:xfrm>
            <a:off x="142844" y="533400"/>
            <a:ext cx="8775835" cy="5824558"/>
          </a:xfrm>
          <a:prstGeom prst="rect">
            <a:avLst/>
          </a:prstGeom>
          <a:ln w="57150"/>
        </p:spPr>
        <p:style>
          <a:lnRef idx="2">
            <a:schemeClr val="accent2"/>
          </a:lnRef>
          <a:fillRef idx="1">
            <a:schemeClr val="lt1"/>
          </a:fillRef>
          <a:effectRef idx="0">
            <a:schemeClr val="accent2"/>
          </a:effectRef>
          <a:fontRef idx="minor">
            <a:schemeClr val="dk1"/>
          </a:fontRef>
        </p:style>
        <p:txBody>
          <a:bodyPr rtlCol="1" anchor="ctr"/>
          <a:lstStyle/>
          <a:p>
            <a:pPr lvl="0" algn="just" rtl="1">
              <a:lnSpc>
                <a:spcPct val="150000"/>
              </a:lnSpc>
            </a:pPr>
            <a:r>
              <a:rPr lang="ar-SA" sz="2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التأكيد على إن الأخطاء الشائعة لا تسبب شعورا بالخوف : </a:t>
            </a:r>
          </a:p>
          <a:p>
            <a:pPr lvl="0" algn="just" rtl="1">
              <a:lnSpc>
                <a:spcPct val="150000"/>
              </a:lnSpc>
            </a:pPr>
            <a:r>
              <a:rPr lang="ar-SA" sz="28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وعلى الآباء والمربين أن يؤكدوا مرارا وتكرارا على أن بعض الأخطاء الشائعة في الحياة اليومية لا تسبب شعورا عميقا بالخوف </a:t>
            </a:r>
            <a:r>
              <a:rPr lang="ar-SA" sz="28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ولكن </a:t>
            </a:r>
            <a:r>
              <a:rPr lang="ar-SA" sz="28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أن تواجه بذكاء </a:t>
            </a:r>
            <a:r>
              <a:rPr lang="ar-SA" sz="28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ومن </a:t>
            </a:r>
            <a:r>
              <a:rPr lang="ar-SA" sz="28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الممكن انتهاز كل فرصة </a:t>
            </a:r>
            <a:r>
              <a:rPr lang="ar-SA" sz="28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لإثبات </a:t>
            </a:r>
            <a:r>
              <a:rPr lang="ar-SA" sz="28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المقص أو السكين يمكن أن يكونا خطرا , ولكن إذا </a:t>
            </a:r>
            <a:r>
              <a:rPr lang="ar-SA" sz="28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تناولنهما </a:t>
            </a:r>
            <a:r>
              <a:rPr lang="ar-SA" sz="28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كما يجب فإنه لا خطر منهما بالمرة</a:t>
            </a:r>
            <a:r>
              <a:rPr lang="ar-SA" sz="28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بل إنهما </a:t>
            </a:r>
            <a:r>
              <a:rPr lang="ar-SA" sz="28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أداتان مفيدتان ..ومن الممكن توضيح أن حركة المرور في الطرقات يمكن أن تنطوي على خطر على </a:t>
            </a:r>
            <a:r>
              <a:rPr lang="ar-SA" sz="28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28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ولكن فقط إذا لم يحترسوا لأنفسهم ويكونوا حذرين أو متبعين لإشارات المرور .. والفكرة هنا هي مساعدة الطفل على أدراك أن الخوف يمكن التخفيف منه بالاهتمام الواعي بالمواقف والتخطيط السليم له.</a:t>
            </a:r>
            <a:endParaRPr lang="en-US" sz="28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41990985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5"/>
          <p:cNvSpPr/>
          <p:nvPr/>
        </p:nvSpPr>
        <p:spPr>
          <a:xfrm>
            <a:off x="609600" y="0"/>
            <a:ext cx="8020080" cy="1143000"/>
          </a:xfrm>
          <a:prstGeom prst="rect">
            <a:avLst/>
          </a:prstGeom>
          <a:ln w="57150"/>
        </p:spPr>
        <p:style>
          <a:lnRef idx="2">
            <a:schemeClr val="accent2"/>
          </a:lnRef>
          <a:fillRef idx="1">
            <a:schemeClr val="lt1"/>
          </a:fillRef>
          <a:effectRef idx="0">
            <a:schemeClr val="accent2"/>
          </a:effectRef>
          <a:fontRef idx="minor">
            <a:schemeClr val="dk1"/>
          </a:fontRef>
        </p:style>
        <p:txBody>
          <a:bodyPr rtlCol="1" anchor="ctr"/>
          <a:lstStyle/>
          <a:p>
            <a:pPr lvl="0" algn="just" rtl="1">
              <a:lnSpc>
                <a:spcPct val="150000"/>
              </a:lnSpc>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وضع سياسة تهدف إلى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إقامة ألعاب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وأعمال واتصالات : </a:t>
            </a:r>
            <a:endParaRPr lang="en-US" sz="2400" dirty="0">
              <a:latin typeface="Arial Unicode MS" pitchFamily="34" charset="-128"/>
              <a:ea typeface="Arial Unicode MS" pitchFamily="34" charset="-128"/>
              <a:cs typeface="Arial Unicode MS" pitchFamily="34" charset="-128"/>
            </a:endParaRPr>
          </a:p>
        </p:txBody>
      </p:sp>
      <p:sp>
        <p:nvSpPr>
          <p:cNvPr id="12" name="مربع نص 11"/>
          <p:cNvSpPr txBox="1"/>
          <p:nvPr/>
        </p:nvSpPr>
        <p:spPr>
          <a:xfrm>
            <a:off x="152400" y="1600200"/>
            <a:ext cx="8915400" cy="4524315"/>
          </a:xfrm>
          <a:prstGeom prst="rect">
            <a:avLst/>
          </a:prstGeom>
          <a:solidFill>
            <a:schemeClr val="tx1"/>
          </a:solidFill>
          <a:ln w="50800">
            <a:solidFill>
              <a:schemeClr val="accent2"/>
            </a:solidFill>
          </a:ln>
        </p:spPr>
        <p:txBody>
          <a:bodyPr wrap="square" rtlCol="1">
            <a:spAutoFit/>
          </a:bodyPr>
          <a:lstStyle/>
          <a:p>
            <a:pPr lvl="0" algn="just" rtl="1">
              <a:lnSpc>
                <a:spcPct val="150000"/>
              </a:lnSpc>
            </a:pP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ويجب على </a:t>
            </a: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الآباء </a:t>
            </a: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والمربين أن يساعدوا على وضع </a:t>
            </a: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سياسة </a:t>
            </a: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تهدف إقامة ألعاب وأعمال واتصالات , تقتضي الارتباط بين </a:t>
            </a: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السن </a:t>
            </a: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نفسه </a:t>
            </a: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التركيب الجسماني نفسه </a:t>
            </a: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فالأطفال ذوى </a:t>
            </a: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الحجم الضئيل قد يتكون لديهم خوف من الأشخاص الضخام الأجسام إذا ما أجبروا على الاشتراك في ألعاب يضطرون فيها منافسة أطفال أثقل منهم وزنا , وبصفة عامة , يجب أن يراقبوا الاتصالات والمنافسات بحيث نضمن أن تكون هذه المنافسات والاتصالات اختيارية وأن تكون المهارات متقاربة .</a:t>
            </a:r>
            <a:endParaRPr lang="en-US"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2293451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dirty="0"/>
          </a:p>
        </p:txBody>
      </p:sp>
      <p:pic>
        <p:nvPicPr>
          <p:cNvPr id="1028"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0" y="-76200"/>
            <a:ext cx="9144000" cy="6934200"/>
          </a:xfrm>
          <a:prstGeom prst="rect">
            <a:avLst/>
          </a:prstGeom>
          <a:noFill/>
        </p:spPr>
      </p:pic>
      <p:pic>
        <p:nvPicPr>
          <p:cNvPr id="6" name="صورة 5" descr="654c2b4e080e.jpg"/>
          <p:cNvPicPr>
            <a:picLocks noChangeAspect="1"/>
          </p:cNvPicPr>
          <p:nvPr/>
        </p:nvPicPr>
        <p:blipFill>
          <a:blip r:embed="rId3" cstate="print">
            <a:grayscl/>
          </a:blip>
          <a:stretch>
            <a:fillRect/>
          </a:stretch>
        </p:blipFill>
        <p:spPr>
          <a:xfrm rot="20488706">
            <a:off x="814562" y="657446"/>
            <a:ext cx="2123225" cy="1426918"/>
          </a:xfrm>
          <a:prstGeom prst="rect">
            <a:avLst/>
          </a:prstGeom>
          <a:blipFill>
            <a:blip r:embed="rId4" cstate="print">
              <a:grayscl/>
            </a:blip>
            <a:stretch>
              <a:fillRect/>
            </a:stretch>
          </a:blipFill>
          <a:ln>
            <a:noFill/>
          </a:ln>
          <a:effectLst>
            <a:glow rad="139700">
              <a:schemeClr val="accent2">
                <a:satMod val="175000"/>
                <a:alpha val="40000"/>
              </a:schemeClr>
            </a:glow>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7" name="مستطيل 6"/>
          <p:cNvSpPr/>
          <p:nvPr/>
        </p:nvSpPr>
        <p:spPr>
          <a:xfrm>
            <a:off x="457200" y="0"/>
            <a:ext cx="8229600" cy="6629400"/>
          </a:xfrm>
          <a:prstGeom prst="rect">
            <a:avLst/>
          </a:prstGeom>
          <a:solidFill>
            <a:schemeClr val="tx1"/>
          </a:solidFill>
          <a:ln w="57150"/>
        </p:spPr>
        <p:style>
          <a:lnRef idx="1">
            <a:schemeClr val="accent2"/>
          </a:lnRef>
          <a:fillRef idx="2">
            <a:schemeClr val="accent2"/>
          </a:fillRef>
          <a:effectRef idx="1">
            <a:schemeClr val="accent2"/>
          </a:effectRef>
          <a:fontRef idx="minor">
            <a:schemeClr val="dk1"/>
          </a:fontRef>
        </p:style>
        <p:txBody>
          <a:bodyPr rtlCol="1" anchor="ctr"/>
          <a:lstStyle/>
          <a:p>
            <a:pPr lvl="0" algn="just" rtl="1">
              <a:lnSpc>
                <a:spcPct val="150000"/>
              </a:lnSpc>
            </a:pPr>
            <a:r>
              <a:rPr lang="ar-SA" sz="32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4- الخوف الشديد من الجراثيم : </a:t>
            </a:r>
          </a:p>
          <a:p>
            <a:pPr lvl="0" algn="just" rtl="1">
              <a:lnSpc>
                <a:spcPct val="150000"/>
              </a:lnSpc>
            </a:pP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وبعض الاباء والمربين يعطون انطباعا بالخوف الشديد من الجراثيم ... وهم يؤكدون أخطار التلوث من الأيدي القذرة </a:t>
            </a: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ومن </a:t>
            </a: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أكل الفواكة دون غسلها أو الشرب من كوب شرب منه آخر , وبعض </a:t>
            </a: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ينظرون إلى هذه الأشياء بجدية بالغة لدرجة أنهم تمنعهم من التمتع بالطعام ...أنهم يصبحون خائفين من الجراثيم ...وهنا يجب على الأباء والمربين أن يتجنبوا السباب , </a:t>
            </a: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والتهديد, والضرب </a:t>
            </a: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كوسيلة لتغير سلوك </a:t>
            </a: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وأن يحاولوا تقليل عدوانيتهم نحو </a:t>
            </a: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بقدر المستطاع </a:t>
            </a: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وبذلك </a:t>
            </a: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يصبح </a:t>
            </a: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أكثر ارتخاء واستعدادا للتعلم </a:t>
            </a: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وأقل </a:t>
            </a: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خوفا...</a:t>
            </a:r>
            <a:endParaRPr lang="en-US"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38803368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26"/>
          <p:cNvGrpSpPr>
            <a:grpSpLocks/>
          </p:cNvGrpSpPr>
          <p:nvPr/>
        </p:nvGrpSpPr>
        <p:grpSpPr bwMode="auto">
          <a:xfrm>
            <a:off x="2454524" y="185258"/>
            <a:ext cx="5915168" cy="962505"/>
            <a:chOff x="1849" y="63279"/>
            <a:chExt cx="2463507" cy="1174836"/>
          </a:xfrm>
        </p:grpSpPr>
        <p:sp>
          <p:nvSpPr>
            <p:cNvPr id="10" name="Text Box 29"/>
            <p:cNvSpPr txBox="1">
              <a:spLocks noChangeArrowheads="1"/>
            </p:cNvSpPr>
            <p:nvPr/>
          </p:nvSpPr>
          <p:spPr bwMode="auto">
            <a:xfrm>
              <a:off x="177850" y="177851"/>
              <a:ext cx="2287506" cy="858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algn="ctr" eaLnBrk="1" hangingPunct="1"/>
              <a:endParaRPr lang="zh-CN" altLang="en-US">
                <a:solidFill>
                  <a:srgbClr val="FFFFFF"/>
                </a:solidFill>
                <a:latin typeface="Calibri" pitchFamily="34" charset="0"/>
              </a:endParaRPr>
            </a:p>
          </p:txBody>
        </p:sp>
        <p:pic>
          <p:nvPicPr>
            <p:cNvPr id="8" name="图片 50" descr="1.png"/>
            <p:cNvPicPr>
              <a:picLocks noChangeAspect="1" noChangeArrowheads="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924740">
              <a:off x="1849" y="63279"/>
              <a:ext cx="635176" cy="1174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مستطيل 11"/>
          <p:cNvSpPr/>
          <p:nvPr/>
        </p:nvSpPr>
        <p:spPr>
          <a:xfrm>
            <a:off x="1795436" y="630894"/>
            <a:ext cx="7196164" cy="5798502"/>
          </a:xfrm>
          <a:prstGeom prst="rect">
            <a:avLst/>
          </a:prstGeom>
          <a:solidFill>
            <a:schemeClr val="bg1">
              <a:lumMod val="95000"/>
            </a:schemeClr>
          </a:solidFill>
          <a:ln w="57150"/>
        </p:spPr>
        <p:style>
          <a:lnRef idx="1">
            <a:schemeClr val="accent2"/>
          </a:lnRef>
          <a:fillRef idx="2">
            <a:schemeClr val="accent2"/>
          </a:fillRef>
          <a:effectRef idx="1">
            <a:schemeClr val="accent2"/>
          </a:effectRef>
          <a:fontRef idx="minor">
            <a:schemeClr val="dk1"/>
          </a:fontRef>
        </p:style>
        <p:txBody>
          <a:bodyPr rtlCol="1" anchor="ctr"/>
          <a:lstStyle/>
          <a:p>
            <a:pPr lvl="0" algn="just" rtl="1">
              <a:lnSpc>
                <a:spcPct val="150000"/>
              </a:lnSpc>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5- ميل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لعمل أشياء خطره : </a:t>
            </a:r>
          </a:p>
          <a:p>
            <a:pPr lvl="0" algn="just" rtl="1">
              <a:lnSpc>
                <a:spcPct val="150000"/>
              </a:lnSpc>
            </a:pP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يميل بعض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لعمل أشياء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(خطرة)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فهم يسرعون في نزول السلم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أو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يقفزون من أماكن مرتفعة , أو يأكلون الطباشير... وغيرها وهنا يجب أن تكون نصائح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الآباء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والمربين في مثل هذه المواقف رقيقة خالية من مظاهر التهويل , وقد يحدث أحيانا أن يجرح الطفل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إصبعه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يصاب بخدوش لسبب أو لآخر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en-US"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13" name="صورة 12" descr="wln3z1kae84ayj51kft1.jpg"/>
          <p:cNvPicPr>
            <a:picLocks noChangeAspect="1"/>
          </p:cNvPicPr>
          <p:nvPr/>
        </p:nvPicPr>
        <p:blipFill>
          <a:blip r:embed="rId3" cstate="print"/>
          <a:stretch>
            <a:fillRect/>
          </a:stretch>
        </p:blipFill>
        <p:spPr>
          <a:xfrm>
            <a:off x="214282" y="214290"/>
            <a:ext cx="1581154" cy="1755127"/>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14" name="صورة 13" descr="10423.jpg"/>
          <p:cNvPicPr>
            <a:picLocks noChangeAspect="1"/>
          </p:cNvPicPr>
          <p:nvPr/>
        </p:nvPicPr>
        <p:blipFill>
          <a:blip r:embed="rId4" cstate="print"/>
          <a:stretch>
            <a:fillRect/>
          </a:stretch>
        </p:blipFill>
        <p:spPr>
          <a:xfrm>
            <a:off x="214282" y="2214554"/>
            <a:ext cx="1571636" cy="1928825"/>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15" name="صورة 14" descr="z-45.jpg"/>
          <p:cNvPicPr>
            <a:picLocks noChangeAspect="1"/>
          </p:cNvPicPr>
          <p:nvPr/>
        </p:nvPicPr>
        <p:blipFill>
          <a:blip r:embed="rId5" cstate="print"/>
          <a:stretch>
            <a:fillRect/>
          </a:stretch>
        </p:blipFill>
        <p:spPr>
          <a:xfrm>
            <a:off x="285720" y="4429132"/>
            <a:ext cx="1500198" cy="1950720"/>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158426987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26"/>
          <p:cNvGrpSpPr>
            <a:grpSpLocks/>
          </p:cNvGrpSpPr>
          <p:nvPr/>
        </p:nvGrpSpPr>
        <p:grpSpPr bwMode="auto">
          <a:xfrm>
            <a:off x="2454524" y="185258"/>
            <a:ext cx="5915168" cy="962505"/>
            <a:chOff x="1849" y="63279"/>
            <a:chExt cx="2463507" cy="1174836"/>
          </a:xfrm>
        </p:grpSpPr>
        <p:sp>
          <p:nvSpPr>
            <p:cNvPr id="10" name="Text Box 29"/>
            <p:cNvSpPr txBox="1">
              <a:spLocks noChangeArrowheads="1"/>
            </p:cNvSpPr>
            <p:nvPr/>
          </p:nvSpPr>
          <p:spPr bwMode="auto">
            <a:xfrm>
              <a:off x="177850" y="177851"/>
              <a:ext cx="2287506" cy="858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algn="ctr" eaLnBrk="1" hangingPunct="1"/>
              <a:endParaRPr lang="zh-CN" altLang="en-US">
                <a:solidFill>
                  <a:srgbClr val="FFFFFF"/>
                </a:solidFill>
                <a:latin typeface="Calibri" pitchFamily="34" charset="0"/>
              </a:endParaRPr>
            </a:p>
          </p:txBody>
        </p:sp>
        <p:pic>
          <p:nvPicPr>
            <p:cNvPr id="8" name="图片 50" descr="1.png"/>
            <p:cNvPicPr>
              <a:picLocks noChangeAspect="1" noChangeArrowheads="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924740">
              <a:off x="1849" y="63279"/>
              <a:ext cx="635176" cy="1174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مستطيل 11"/>
          <p:cNvSpPr/>
          <p:nvPr/>
        </p:nvSpPr>
        <p:spPr>
          <a:xfrm>
            <a:off x="2057400" y="457200"/>
            <a:ext cx="6934200" cy="5972196"/>
          </a:xfrm>
          <a:prstGeom prst="rect">
            <a:avLst/>
          </a:prstGeom>
          <a:solidFill>
            <a:schemeClr val="bg1">
              <a:lumMod val="95000"/>
            </a:schemeClr>
          </a:solidFill>
          <a:ln w="57150"/>
        </p:spPr>
        <p:style>
          <a:lnRef idx="1">
            <a:schemeClr val="accent2"/>
          </a:lnRef>
          <a:fillRef idx="2">
            <a:schemeClr val="accent2"/>
          </a:fillRef>
          <a:effectRef idx="1">
            <a:schemeClr val="accent2"/>
          </a:effectRef>
          <a:fontRef idx="minor">
            <a:schemeClr val="dk1"/>
          </a:fontRef>
        </p:style>
        <p:txBody>
          <a:bodyPr rtlCol="1" anchor="ctr"/>
          <a:lstStyle/>
          <a:p>
            <a:pPr lvl="0" algn="just" rtl="1">
              <a:lnSpc>
                <a:spcPct val="150000"/>
              </a:lnSpc>
            </a:pP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وهنا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يفيد التصرف الحكيم من جانب المربين في ترك انطباع بالطرق السليمة لمواجهة مثل هذه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المواقف, وبدلاً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أن يقضوا الوقت في التظاهر بالخوف أو إخافة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يجب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عليهم أن يساعدوا الطفل على تحليل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الموقف,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وعمل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يجب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عمله , وربما أمكن استخلاص بعض الدروس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منه.</a:t>
            </a:r>
            <a:endParaRPr lang="en-US"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13" name="صورة 12" descr="wln3z1kae84ayj51kft1.jpg"/>
          <p:cNvPicPr>
            <a:picLocks noChangeAspect="1"/>
          </p:cNvPicPr>
          <p:nvPr/>
        </p:nvPicPr>
        <p:blipFill>
          <a:blip r:embed="rId3" cstate="print"/>
          <a:stretch>
            <a:fillRect/>
          </a:stretch>
        </p:blipFill>
        <p:spPr>
          <a:xfrm>
            <a:off x="214282" y="214290"/>
            <a:ext cx="1581154" cy="1755127"/>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14" name="صورة 13" descr="10423.jpg"/>
          <p:cNvPicPr>
            <a:picLocks noChangeAspect="1"/>
          </p:cNvPicPr>
          <p:nvPr/>
        </p:nvPicPr>
        <p:blipFill>
          <a:blip r:embed="rId4" cstate="print"/>
          <a:stretch>
            <a:fillRect/>
          </a:stretch>
        </p:blipFill>
        <p:spPr>
          <a:xfrm>
            <a:off x="214282" y="2214554"/>
            <a:ext cx="1571636" cy="1928825"/>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15" name="صورة 14" descr="z-45.jpg"/>
          <p:cNvPicPr>
            <a:picLocks noChangeAspect="1"/>
          </p:cNvPicPr>
          <p:nvPr/>
        </p:nvPicPr>
        <p:blipFill>
          <a:blip r:embed="rId5" cstate="print"/>
          <a:stretch>
            <a:fillRect/>
          </a:stretch>
        </p:blipFill>
        <p:spPr>
          <a:xfrm>
            <a:off x="285720" y="4429132"/>
            <a:ext cx="1500198" cy="1950720"/>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364120851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dirty="0"/>
          </a:p>
        </p:txBody>
      </p:sp>
      <p:pic>
        <p:nvPicPr>
          <p:cNvPr id="1028"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0" y="-357214"/>
            <a:ext cx="9467816" cy="7330008"/>
          </a:xfrm>
          <a:prstGeom prst="rect">
            <a:avLst/>
          </a:prstGeom>
          <a:noFill/>
        </p:spPr>
      </p:pic>
      <p:sp>
        <p:nvSpPr>
          <p:cNvPr id="5" name="Rectangle 1"/>
          <p:cNvSpPr>
            <a:spLocks noChangeArrowheads="1"/>
          </p:cNvSpPr>
          <p:nvPr/>
        </p:nvSpPr>
        <p:spPr bwMode="auto">
          <a:xfrm>
            <a:off x="533400" y="391190"/>
            <a:ext cx="8610600" cy="5909310"/>
          </a:xfrm>
          <a:prstGeom prst="rect">
            <a:avLst/>
          </a:prstGeom>
          <a:solidFill>
            <a:schemeClr val="tx1"/>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0" algn="just" rtl="1" fontAlgn="base">
              <a:lnSpc>
                <a:spcPct val="150000"/>
              </a:lnSpc>
              <a:spcBef>
                <a:spcPct val="0"/>
              </a:spcBef>
              <a:spcAft>
                <a:spcPct val="0"/>
              </a:spcAft>
              <a:buClrTx/>
              <a:buSzTx/>
              <a:tabLst/>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6- عدم الاستهزاء بمخاوف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وأنها واقعية</a:t>
            </a:r>
            <a:endPar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R="0" lvl="0" indent="0" algn="just" rtl="1" fontAlgn="base">
              <a:lnSpc>
                <a:spcPct val="150000"/>
              </a:lnSpc>
              <a:spcBef>
                <a:spcPct val="0"/>
              </a:spcBef>
              <a:spcAft>
                <a:spcPct val="0"/>
              </a:spcAft>
              <a:buClrTx/>
              <a:buSzTx/>
              <a:buFontTx/>
              <a:buChar char="•"/>
              <a:tabLst/>
            </a:pP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مخاوف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واقعية </a:t>
            </a: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وهي مهمة بالنسبة لهم وعندما يبدون بعض دلائل الخوف فعلى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الآباء </a:t>
            </a: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والمربين ألا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يسخروا منها </a:t>
            </a: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بل يجب أن يساعدوهم على التنفيس عنها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يظهروا التقدير والاهتمام بما يقولونه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يكون متعاطفين إزاء أول بادرة للتعبير عن هذه المخاوف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فالأطفال </a:t>
            </a: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لن يعبروا عنها إلا إذا كان هناك ضغط شديد في داخلهم وعندما يحدث ذلك فعلى المربين أن يقابلوها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بجدية </a:t>
            </a: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دون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سخرية. </a:t>
            </a:r>
            <a:endPar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337273797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dirty="0"/>
          </a:p>
        </p:txBody>
      </p:sp>
      <p:pic>
        <p:nvPicPr>
          <p:cNvPr id="1028"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0" y="-357214"/>
            <a:ext cx="9467816" cy="7330008"/>
          </a:xfrm>
          <a:prstGeom prst="rect">
            <a:avLst/>
          </a:prstGeom>
          <a:noFill/>
        </p:spPr>
      </p:pic>
      <p:sp>
        <p:nvSpPr>
          <p:cNvPr id="5" name="Rectangle 1"/>
          <p:cNvSpPr>
            <a:spLocks noChangeArrowheads="1"/>
          </p:cNvSpPr>
          <p:nvPr/>
        </p:nvSpPr>
        <p:spPr bwMode="auto">
          <a:xfrm>
            <a:off x="500034" y="583968"/>
            <a:ext cx="8643966" cy="5447645"/>
          </a:xfrm>
          <a:prstGeom prst="rect">
            <a:avLst/>
          </a:prstGeom>
          <a:solidFill>
            <a:schemeClr val="tx1"/>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0" algn="just" rtl="1" fontAlgn="base">
              <a:lnSpc>
                <a:spcPct val="150000"/>
              </a:lnSpc>
              <a:spcBef>
                <a:spcPct val="0"/>
              </a:spcBef>
              <a:spcAft>
                <a:spcPct val="0"/>
              </a:spcAft>
              <a:buClrTx/>
              <a:buSzTx/>
              <a:tabLst/>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7- يجب على الآباء والمربين حل مشاكل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الذين لديهم مخاوف واضطرابات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ملحة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p>
          <a:p>
            <a:pPr algn="just" rtl="1">
              <a:lnSpc>
                <a:spcPct val="150000"/>
              </a:lnSpc>
              <a:buFontTx/>
              <a:buChar char="•"/>
            </a:pP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على الآباء والمربين حل مشاكل </a:t>
            </a: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الذين لديهم مخاوف واضطرابات </a:t>
            </a: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ملحة بأن </a:t>
            </a: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يقترحوا على </a:t>
            </a: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أنهم إذا كانت لديهم مخاوف التي يرغبون في الحديث عنها فعليهم أن </a:t>
            </a: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يتكلمون معهم على </a:t>
            </a: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انفراد </a:t>
            </a: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يقوموا بطرح الموضوع برمته </a:t>
            </a: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أنهم </a:t>
            </a: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ينقلون إلى </a:t>
            </a: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فكره أن الكلام عن المخاوف </a:t>
            </a: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ليس خطئا، ويسرهم </a:t>
            </a:r>
            <a:r>
              <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يقابلوا الآباء والمربين ويتكلموا معهم عن مشاعرهم واضطراباتهم حتى تخف </a:t>
            </a: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حدتها. </a:t>
            </a:r>
            <a:endParaRPr lang="ar-SA" sz="32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22769211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dirty="0"/>
          </a:p>
        </p:txBody>
      </p:sp>
      <p:pic>
        <p:nvPicPr>
          <p:cNvPr id="1028"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0" y="-357214"/>
            <a:ext cx="9144000" cy="7330008"/>
          </a:xfrm>
          <a:prstGeom prst="rect">
            <a:avLst/>
          </a:prstGeom>
          <a:noFill/>
        </p:spPr>
      </p:pic>
      <p:sp>
        <p:nvSpPr>
          <p:cNvPr id="5" name="Rectangle 1"/>
          <p:cNvSpPr>
            <a:spLocks noChangeArrowheads="1"/>
          </p:cNvSpPr>
          <p:nvPr/>
        </p:nvSpPr>
        <p:spPr bwMode="auto">
          <a:xfrm>
            <a:off x="914400" y="1010483"/>
            <a:ext cx="8001000" cy="4247317"/>
          </a:xfrm>
          <a:prstGeom prst="rect">
            <a:avLst/>
          </a:prstGeom>
          <a:solidFill>
            <a:schemeClr val="tx1"/>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0" algn="just" rtl="1" fontAlgn="base">
              <a:lnSpc>
                <a:spcPct val="150000"/>
              </a:lnSpc>
              <a:spcBef>
                <a:spcPct val="0"/>
              </a:spcBef>
              <a:spcAft>
                <a:spcPct val="0"/>
              </a:spcAft>
              <a:buClrTx/>
              <a:buSzTx/>
              <a:tabLst/>
            </a:pP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8-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خوف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الأفكار الجديدة : </a:t>
            </a:r>
          </a:p>
          <a:p>
            <a:pPr algn="just" rtl="1">
              <a:lnSpc>
                <a:spcPct val="150000"/>
              </a:lnSpc>
              <a:buFontTx/>
              <a:buChar char="•"/>
            </a:pP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بعض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يشعرون بالخوف من الأفكار الجديدة وخاصة اللعب وكما أن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يتعلمون الخوف من الجديد والغريب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ويستطيع </a:t>
            </a:r>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الآباء التقليل من تلك المخاوف بكثرة التأكيد على عدم وجود علاقة بين الألعاب الجديدة والخوف ويمكن استخدام تحليل الموقف للطفل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69902140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dirty="0"/>
          </a:p>
        </p:txBody>
      </p:sp>
      <p:pic>
        <p:nvPicPr>
          <p:cNvPr id="1028"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0" y="-357214"/>
            <a:ext cx="9144000" cy="7330008"/>
          </a:xfrm>
          <a:prstGeom prst="rect">
            <a:avLst/>
          </a:prstGeom>
          <a:noFill/>
        </p:spPr>
      </p:pic>
      <p:sp>
        <p:nvSpPr>
          <p:cNvPr id="5" name="وسيلة شرح مستطيلة 4"/>
          <p:cNvSpPr/>
          <p:nvPr/>
        </p:nvSpPr>
        <p:spPr>
          <a:xfrm>
            <a:off x="827008" y="-76200"/>
            <a:ext cx="8143900" cy="1142960"/>
          </a:xfrm>
          <a:prstGeom prst="wedgeRectCallout">
            <a:avLst>
              <a:gd name="adj1" fmla="val -20888"/>
              <a:gd name="adj2" fmla="val 89270"/>
            </a:avLst>
          </a:prstGeom>
          <a:solidFill>
            <a:schemeClr val="accent6">
              <a:lumMod val="20000"/>
              <a:lumOff val="80000"/>
            </a:schemeClr>
          </a:solidFill>
        </p:spPr>
        <p:style>
          <a:lnRef idx="0">
            <a:schemeClr val="accent2"/>
          </a:lnRef>
          <a:fillRef idx="3">
            <a:schemeClr val="accent2"/>
          </a:fillRef>
          <a:effectRef idx="3">
            <a:schemeClr val="accent2"/>
          </a:effectRef>
          <a:fontRef idx="minor">
            <a:schemeClr val="lt1"/>
          </a:fontRef>
        </p:style>
        <p:txBody>
          <a:bodyPr rtlCol="1"/>
          <a:lstStyle/>
          <a:p>
            <a:pPr algn="r" rtl="1"/>
            <a:r>
              <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يجب أن يبتعد عنه المربون لضمان التحرر النسبي من </a:t>
            </a: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الخوف </a:t>
            </a:r>
            <a:endParaRPr lang="en-US"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9" name="مستطيل 8"/>
          <p:cNvSpPr/>
          <p:nvPr/>
        </p:nvSpPr>
        <p:spPr>
          <a:xfrm>
            <a:off x="653917" y="1500174"/>
            <a:ext cx="8185283" cy="5072098"/>
          </a:xfrm>
          <a:prstGeom prst="rect">
            <a:avLst/>
          </a:prstGeom>
          <a:solidFill>
            <a:schemeClr val="tx1"/>
          </a:solidFill>
          <a:ln w="57150"/>
        </p:spPr>
        <p:style>
          <a:lnRef idx="1">
            <a:schemeClr val="accent2"/>
          </a:lnRef>
          <a:fillRef idx="2">
            <a:schemeClr val="accent2"/>
          </a:fillRef>
          <a:effectRef idx="1">
            <a:schemeClr val="accent2"/>
          </a:effectRef>
          <a:fontRef idx="minor">
            <a:schemeClr val="dk1"/>
          </a:fontRef>
        </p:style>
        <p:txBody>
          <a:bodyPr rtlCol="1" anchor="ctr"/>
          <a:lstStyle/>
          <a:p>
            <a:pPr lvl="0" algn="just" rtl="1">
              <a:lnSpc>
                <a:spcPct val="150000"/>
              </a:lnSpc>
            </a:pP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هناك بعض الأشياء التي يجب على الآباء والمربين أن يتجنبوها حتى يتمكنوا من مساعده الأطفال على التحرر من الشعور بالخوف من ذلك:</a:t>
            </a:r>
          </a:p>
          <a:p>
            <a:pPr lvl="0" algn="just" rtl="1">
              <a:lnSpc>
                <a:spcPct val="150000"/>
              </a:lnSpc>
            </a:pP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2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الوصول للهدف : </a:t>
            </a:r>
          </a:p>
          <a:p>
            <a:pPr lvl="0" algn="just" rtl="1">
              <a:lnSpc>
                <a:spcPct val="150000"/>
              </a:lnSpc>
            </a:pPr>
            <a:r>
              <a:rPr lang="ar-SA" sz="3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يعلم أن الهدف في حد ذاته مكافأة ولكن عدم الوصول إليه قد يكون أحيانا جزاء شديد الوقع وإذا كان مصحوبا بتهديدات أو تحذيرات فإن ذلك يزيد من الخوف عند الطفل . </a:t>
            </a:r>
          </a:p>
        </p:txBody>
      </p:sp>
    </p:spTree>
    <p:extLst>
      <p:ext uri="{BB962C8B-B14F-4D97-AF65-F5344CB8AC3E}">
        <p14:creationId xmlns:p14="http://schemas.microsoft.com/office/powerpoint/2010/main" val="104142562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dirty="0"/>
          </a:p>
        </p:txBody>
      </p:sp>
      <p:pic>
        <p:nvPicPr>
          <p:cNvPr id="1028" name="Picture 4" descr="C:\Users\Atheer World\Desktop\محاضرات الثقافه الصحيه\5515682136824.jpg"/>
          <p:cNvPicPr>
            <a:picLocks noChangeAspect="1" noChangeArrowheads="1"/>
          </p:cNvPicPr>
          <p:nvPr/>
        </p:nvPicPr>
        <p:blipFill>
          <a:blip r:embed="rId2" cstate="print"/>
          <a:srcRect/>
          <a:stretch>
            <a:fillRect/>
          </a:stretch>
        </p:blipFill>
        <p:spPr bwMode="auto">
          <a:xfrm>
            <a:off x="0" y="-357214"/>
            <a:ext cx="9467816" cy="7330008"/>
          </a:xfrm>
          <a:prstGeom prst="rect">
            <a:avLst/>
          </a:prstGeom>
          <a:noFill/>
        </p:spPr>
      </p:pic>
      <p:sp>
        <p:nvSpPr>
          <p:cNvPr id="9" name="مستطيل 8"/>
          <p:cNvSpPr/>
          <p:nvPr/>
        </p:nvSpPr>
        <p:spPr>
          <a:xfrm>
            <a:off x="304800" y="1500174"/>
            <a:ext cx="8839201" cy="5072098"/>
          </a:xfrm>
          <a:prstGeom prst="rect">
            <a:avLst/>
          </a:prstGeom>
          <a:solidFill>
            <a:schemeClr val="tx1"/>
          </a:solidFill>
          <a:ln w="57150"/>
        </p:spPr>
        <p:style>
          <a:lnRef idx="1">
            <a:schemeClr val="accent2"/>
          </a:lnRef>
          <a:fillRef idx="2">
            <a:schemeClr val="accent2"/>
          </a:fillRef>
          <a:effectRef idx="1">
            <a:schemeClr val="accent2"/>
          </a:effectRef>
          <a:fontRef idx="minor">
            <a:schemeClr val="dk1"/>
          </a:fontRef>
        </p:style>
        <p:txBody>
          <a:bodyPr rtlCol="1" anchor="ctr"/>
          <a:lstStyle/>
          <a:p>
            <a:pPr lvl="0" algn="just" rtl="1">
              <a:lnSpc>
                <a:spcPct val="150000"/>
              </a:lnSpc>
            </a:pP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عدم بث الخوف في قلوب الأطفال :</a:t>
            </a:r>
          </a:p>
          <a:p>
            <a:pPr lvl="0" algn="just" rtl="1">
              <a:lnSpc>
                <a:spcPct val="150000"/>
              </a:lnSpc>
              <a:buFontTx/>
              <a:buChar char="•"/>
            </a:pPr>
            <a:r>
              <a:rPr lang="ar-SA" sz="3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ألا يبعث الآباء والمربون الخوف في قلوب الأطفال بشأن أحداث الحياة اليومية ولا يحكوا  لهم تفاصيل الحوادث الدموية ولا يقصوا عليهم قصصا عن أطفال معينين قد أذوا أنفسهم نتيجة تناولهم بعض الأدوات أو المواد ويساعدوا الأطفال على استخدام الذكاء في المواقف فهذا أفضل عون لهم.</a:t>
            </a:r>
            <a:endParaRPr lang="ar-SA" sz="36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5" name="Picture 20"/>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320936" y="-228600"/>
            <a:ext cx="2775064" cy="1728774"/>
          </a:xfrm>
          <a:prstGeom prst="ellipse">
            <a:avLst/>
          </a:prstGeom>
          <a:ln>
            <a:noFill/>
          </a:ln>
          <a:effectLst>
            <a:softEdge rad="112500"/>
          </a:effectLst>
        </p:spPr>
      </p:pic>
    </p:spTree>
    <p:extLst>
      <p:ext uri="{BB962C8B-B14F-4D97-AF65-F5344CB8AC3E}">
        <p14:creationId xmlns:p14="http://schemas.microsoft.com/office/powerpoint/2010/main" val="353039532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randombar(horizontal)">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ChangeArrowheads="1"/>
          </p:cNvSpPr>
          <p:nvPr/>
        </p:nvSpPr>
        <p:spPr bwMode="auto">
          <a:xfrm>
            <a:off x="714348" y="2269616"/>
            <a:ext cx="8072494" cy="3416320"/>
          </a:xfrm>
          <a:prstGeom prst="rect">
            <a:avLst/>
          </a:prstGeom>
          <a:solidFill>
            <a:schemeClr val="bg1">
              <a:lumMod val="95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50000"/>
              </a:lnSpc>
              <a:spcBef>
                <a:spcPct val="0"/>
              </a:spcBef>
              <a:spcAft>
                <a:spcPct val="0"/>
              </a:spcAft>
              <a:buClrTx/>
              <a:buSzTx/>
              <a:tabLst/>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عدم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إظهار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الانفعال أو الاشمئزاز من وجود الجراثيم : </a:t>
            </a:r>
          </a:p>
          <a:p>
            <a:pPr marL="355600" marR="0" lvl="0" indent="-355600" algn="just" defTabSz="914400" rtl="1" eaLnBrk="1" fontAlgn="base" latinLnBrk="0" hangingPunct="1">
              <a:lnSpc>
                <a:spcPct val="150000"/>
              </a:lnSpc>
              <a:spcBef>
                <a:spcPct val="0"/>
              </a:spcBef>
              <a:spcAft>
                <a:spcPct val="0"/>
              </a:spcAft>
              <a:buClrTx/>
              <a:buSzTx/>
              <a:buFontTx/>
              <a:buChar char="•"/>
              <a:tabLst/>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ألا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يظهروا الآباء والمربون انفعالا أو اشمئزازا لمجرد القليل من الاتساخ أو التهويل من أثر الجراثيم فيجب أن يحاولوا التقليل من الخوف من الجراثيم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en-US"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13" name="صورة 12" descr="CorporalPunishmentMini_fr-corpor1-1.jpg"/>
          <p:cNvPicPr>
            <a:picLocks noChangeAspect="1"/>
          </p:cNvPicPr>
          <p:nvPr/>
        </p:nvPicPr>
        <p:blipFill>
          <a:blip r:embed="rId2" cstate="print"/>
          <a:stretch>
            <a:fillRect/>
          </a:stretch>
        </p:blipFill>
        <p:spPr>
          <a:xfrm>
            <a:off x="0" y="285728"/>
            <a:ext cx="1919876" cy="204786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178045804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ChangeArrowheads="1"/>
          </p:cNvSpPr>
          <p:nvPr/>
        </p:nvSpPr>
        <p:spPr bwMode="auto">
          <a:xfrm>
            <a:off x="609601" y="316468"/>
            <a:ext cx="7924800" cy="6093976"/>
          </a:xfrm>
          <a:prstGeom prst="rect">
            <a:avLst/>
          </a:prstGeom>
          <a:solidFill>
            <a:schemeClr val="bg1">
              <a:lumMod val="95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rtl="1" eaLnBrk="0" hangingPunct="0">
              <a:lnSpc>
                <a:spcPct val="150000"/>
              </a:lnSpc>
            </a:pP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4-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عدم استقلال المواقف والأحداث غير العادية </a:t>
            </a:r>
            <a:r>
              <a:rPr lang="ar-SA" sz="3600" b="1" dirty="0" err="1"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لأخافة</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الأطفال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p>
          <a:p>
            <a:pPr marL="355600" indent="-355600" algn="just" rtl="1" eaLnBrk="0" hangingPunct="0">
              <a:lnSpc>
                <a:spcPct val="150000"/>
              </a:lnSpc>
              <a:buFontTx/>
              <a:buChar char="•"/>
            </a:pP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ألا نستغل المواقف والأحداث غير العادية لإخافة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نعطيهم الانطباع بأن ذلك يمكن أن يحدث لكل منهم في أي لحظة أو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يظهروا فزعا لمنظر الدم أو الخوف لوجود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ألم وأن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نعترف ونتقبل الشكوى منه ونعمل على مساعدته .</a:t>
            </a:r>
          </a:p>
          <a:p>
            <a:pPr marL="355600" indent="-355600" algn="just" rtl="1" eaLnBrk="0" hangingPunct="0">
              <a:lnSpc>
                <a:spcPct val="150000"/>
              </a:lnSpc>
              <a:buFontTx/>
              <a:buChar char="•"/>
            </a:pP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كما يجب أن يتحاشى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الآباء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والمربون بقدر الإمكان فترات السكون المثير للقلق ويتجنبوا تعبيرات خاصة قد تثير الفزع أو الرعب في قلوب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a:t>
            </a:r>
            <a:endParaRPr kumimoji="0" lang="ar-SA" sz="2800" b="0"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p:txBody>
      </p:sp>
    </p:spTree>
    <p:extLst>
      <p:ext uri="{BB962C8B-B14F-4D97-AF65-F5344CB8AC3E}">
        <p14:creationId xmlns:p14="http://schemas.microsoft.com/office/powerpoint/2010/main" val="372130189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مستطيل 12"/>
          <p:cNvSpPr/>
          <p:nvPr/>
        </p:nvSpPr>
        <p:spPr>
          <a:xfrm>
            <a:off x="1852594" y="762000"/>
            <a:ext cx="7139006" cy="5867400"/>
          </a:xfrm>
          <a:prstGeom prst="rect">
            <a:avLst/>
          </a:prstGeom>
          <a:ln w="57150"/>
        </p:spPr>
        <p:style>
          <a:lnRef idx="2">
            <a:schemeClr val="accent2"/>
          </a:lnRef>
          <a:fillRef idx="1">
            <a:schemeClr val="lt1"/>
          </a:fillRef>
          <a:effectRef idx="0">
            <a:schemeClr val="accent2"/>
          </a:effectRef>
          <a:fontRef idx="minor">
            <a:schemeClr val="dk1"/>
          </a:fontRef>
        </p:style>
        <p:txBody>
          <a:bodyPr rtlCol="1" anchor="ctr"/>
          <a:lstStyle/>
          <a:p>
            <a:pPr lvl="0" algn="r" rtl="1"/>
            <a:endParaRPr lang="en-US" sz="2800" dirty="0"/>
          </a:p>
        </p:txBody>
      </p:sp>
      <p:sp>
        <p:nvSpPr>
          <p:cNvPr id="43009" name="Rectangle 1"/>
          <p:cNvSpPr>
            <a:spLocks noChangeArrowheads="1"/>
          </p:cNvSpPr>
          <p:nvPr/>
        </p:nvSpPr>
        <p:spPr bwMode="auto">
          <a:xfrm>
            <a:off x="1973149" y="658535"/>
            <a:ext cx="6986606"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0" algn="just" rtl="1" fontAlgn="base">
              <a:lnSpc>
                <a:spcPct val="150000"/>
              </a:lnSpc>
              <a:spcBef>
                <a:spcPct val="0"/>
              </a:spcBef>
              <a:spcAft>
                <a:spcPct val="0"/>
              </a:spcAft>
              <a:buClrTx/>
              <a:buSzTx/>
              <a:tabLst/>
            </a:pPr>
            <a:r>
              <a:rPr lang="ar-SA" sz="32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5- يجب على الآباء والمربين عدم جبر </a:t>
            </a:r>
            <a:r>
              <a:rPr lang="ar-SA" sz="32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2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التنافس والتباري : </a:t>
            </a:r>
          </a:p>
          <a:p>
            <a:pPr marL="450850" marR="0" lvl="0" indent="-450850" algn="just" rtl="1" fontAlgn="base">
              <a:lnSpc>
                <a:spcPct val="150000"/>
              </a:lnSpc>
              <a:spcBef>
                <a:spcPct val="0"/>
              </a:spcBef>
              <a:spcAft>
                <a:spcPct val="0"/>
              </a:spcAft>
              <a:buClrTx/>
              <a:buSzTx/>
              <a:buFontTx/>
              <a:buChar char="•"/>
            </a:pP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على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الآباء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والمربين ألا يجبروا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التباري والتنافس لأن ذلك يخيفهم أحيانا فلا يكفي اختيار الطرفين من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دون أن يجعل الطرفين متساويين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نسبيا. </a:t>
            </a:r>
            <a:endParaRPr lang="en-US"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450850" marR="0" lvl="0" indent="-450850" algn="just" rtl="1" fontAlgn="base">
              <a:lnSpc>
                <a:spcPct val="150000"/>
              </a:lnSpc>
              <a:spcBef>
                <a:spcPct val="0"/>
              </a:spcBef>
              <a:spcAft>
                <a:spcPct val="0"/>
              </a:spcAft>
              <a:buClrTx/>
              <a:buSzTx/>
              <a:buFontTx/>
              <a:buChar char="•"/>
            </a:pP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ألا يظهر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الآباء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والمربون ردود فعل متطرفة إزاء سلوك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الخائفين وألا يفزعوا أو يصدموا لأفعالهم ولايقولوا لهم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يحتمل أن يحدث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لهم).</a:t>
            </a:r>
            <a:endPar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14" name="صورة 13" descr="539879women.jpg"/>
          <p:cNvPicPr>
            <a:picLocks noChangeAspect="1"/>
          </p:cNvPicPr>
          <p:nvPr/>
        </p:nvPicPr>
        <p:blipFill>
          <a:blip r:embed="rId2" cstate="print"/>
          <a:stretch>
            <a:fillRect/>
          </a:stretch>
        </p:blipFill>
        <p:spPr>
          <a:xfrm>
            <a:off x="0" y="357166"/>
            <a:ext cx="1928794" cy="3714776"/>
          </a:xfrm>
          <a:prstGeom prst="rect">
            <a:avLst/>
          </a:prstGeom>
          <a:ln>
            <a:noFill/>
          </a:ln>
          <a:effectLst>
            <a:softEdge rad="112500"/>
          </a:effectLst>
        </p:spPr>
      </p:pic>
    </p:spTree>
    <p:extLst>
      <p:ext uri="{BB962C8B-B14F-4D97-AF65-F5344CB8AC3E}">
        <p14:creationId xmlns:p14="http://schemas.microsoft.com/office/powerpoint/2010/main" val="387311274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مستطيل 11"/>
          <p:cNvSpPr/>
          <p:nvPr/>
        </p:nvSpPr>
        <p:spPr>
          <a:xfrm>
            <a:off x="685800" y="1071546"/>
            <a:ext cx="7815291" cy="5100654"/>
          </a:xfrm>
          <a:prstGeom prst="rect">
            <a:avLst/>
          </a:prstGeom>
          <a:ln w="57150"/>
        </p:spPr>
        <p:style>
          <a:lnRef idx="2">
            <a:schemeClr val="accent2"/>
          </a:lnRef>
          <a:fillRef idx="1">
            <a:schemeClr val="lt1"/>
          </a:fillRef>
          <a:effectRef idx="0">
            <a:schemeClr val="accent2"/>
          </a:effectRef>
          <a:fontRef idx="minor">
            <a:schemeClr val="dk1"/>
          </a:fontRef>
        </p:style>
        <p:txBody>
          <a:bodyPr rtlCol="1" anchor="ctr"/>
          <a:lstStyle/>
          <a:p>
            <a:pPr lvl="0" algn="r" rtl="1"/>
            <a:endParaRPr lang="ar-SA" sz="2800" u="sng" dirty="0" smtClean="0">
              <a:solidFill>
                <a:srgbClr val="FF0000"/>
              </a:solidFill>
              <a:latin typeface="Arial Unicode MS" pitchFamily="34" charset="-128"/>
              <a:ea typeface="Arial Unicode MS" pitchFamily="34" charset="-128"/>
              <a:cs typeface="Arial Unicode MS" pitchFamily="34" charset="-128"/>
            </a:endParaRPr>
          </a:p>
          <a:p>
            <a:pPr lvl="0" algn="r" rtl="1"/>
            <a:endParaRPr lang="ar-SA" sz="2800" u="sng" dirty="0" smtClean="0">
              <a:solidFill>
                <a:srgbClr val="FF0000"/>
              </a:solidFill>
              <a:latin typeface="Arial Unicode MS" pitchFamily="34" charset="-128"/>
              <a:ea typeface="Arial Unicode MS" pitchFamily="34" charset="-128"/>
              <a:cs typeface="Arial Unicode MS" pitchFamily="34" charset="-128"/>
            </a:endParaRPr>
          </a:p>
          <a:p>
            <a:pPr lvl="0" algn="r" rtl="1"/>
            <a:endParaRPr lang="ar-SA" sz="2800" u="sng" dirty="0" smtClean="0">
              <a:solidFill>
                <a:srgbClr val="FF0000"/>
              </a:solidFill>
              <a:latin typeface="Arial Unicode MS" pitchFamily="34" charset="-128"/>
              <a:ea typeface="Arial Unicode MS" pitchFamily="34" charset="-128"/>
              <a:cs typeface="Arial Unicode MS" pitchFamily="34" charset="-128"/>
            </a:endParaRPr>
          </a:p>
          <a:p>
            <a:pPr lvl="0" algn="r" rtl="1"/>
            <a:endParaRPr lang="ar-SA" sz="2800" u="sng" dirty="0" smtClean="0">
              <a:solidFill>
                <a:srgbClr val="FF0000"/>
              </a:solidFill>
              <a:latin typeface="Arial Unicode MS" pitchFamily="34" charset="-128"/>
              <a:ea typeface="Arial Unicode MS" pitchFamily="34" charset="-128"/>
              <a:cs typeface="Arial Unicode MS" pitchFamily="34" charset="-128"/>
            </a:endParaRPr>
          </a:p>
          <a:p>
            <a:pPr lvl="0" algn="just" rtl="1">
              <a:lnSpc>
                <a:spcPct val="150000"/>
              </a:lnSpc>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6-  عدم تأكيد الكراهية والحسد: </a:t>
            </a:r>
          </a:p>
          <a:p>
            <a:pPr lvl="0" algn="just" rtl="1">
              <a:lnSpc>
                <a:spcPct val="150000"/>
              </a:lnSpc>
            </a:pP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ألا يؤكد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الآباء والمربون على الكراهية والحسد والطمع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والمنافسة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باعتبارها الدوافع الوحيدة للحصول على أعلى المكافآت ، ولا يؤكدون للأطفال بأن أفضل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وسيلة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للتقدم هي تخطى الآخرين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ذلك يترك انطباعا بالخوف ويصبح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خوف من الآخرين ويزداد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اضطراب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أمنهم الداخلي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2800" dirty="0" smtClean="0"/>
          </a:p>
          <a:p>
            <a:pPr lvl="0" algn="r" rtl="1"/>
            <a:endParaRPr lang="ar-SA" sz="2800" dirty="0" smtClean="0"/>
          </a:p>
          <a:p>
            <a:pPr lvl="0" algn="r" rtl="1"/>
            <a:endParaRPr lang="ar-SA" sz="2800" dirty="0" smtClean="0"/>
          </a:p>
          <a:p>
            <a:pPr lvl="0" algn="r" rtl="1"/>
            <a:endParaRPr lang="ar-SA" sz="2800" dirty="0" smtClean="0"/>
          </a:p>
          <a:p>
            <a:pPr lvl="0" algn="r" rtl="1"/>
            <a:endParaRPr lang="ar-SA" sz="2800" dirty="0" smtClean="0"/>
          </a:p>
        </p:txBody>
      </p:sp>
    </p:spTree>
    <p:extLst>
      <p:ext uri="{BB962C8B-B14F-4D97-AF65-F5344CB8AC3E}">
        <p14:creationId xmlns:p14="http://schemas.microsoft.com/office/powerpoint/2010/main" val="352061258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1600200"/>
            <a:ext cx="7315200" cy="4648200"/>
          </a:xfrm>
        </p:spPr>
        <p:txBody>
          <a:bodyPr>
            <a:noAutofit/>
          </a:bodyPr>
          <a:lstStyle/>
          <a:p>
            <a:pPr marL="0" indent="0" algn="ctr" rtl="1">
              <a:lnSpc>
                <a:spcPct val="150000"/>
              </a:lnSpc>
              <a:buNone/>
            </a:pPr>
            <a:endParaRPr lang="ar-SA" sz="60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0" indent="0" algn="ctr" rtl="1">
              <a:lnSpc>
                <a:spcPct val="150000"/>
              </a:lnSpc>
              <a:buNone/>
            </a:pPr>
            <a:r>
              <a:rPr lang="ar-SA" sz="60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أسئلة المحاضرة </a:t>
            </a:r>
            <a:endParaRPr lang="ar-SA" sz="6000" b="1" cap="all"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76941268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1600200"/>
            <a:ext cx="7315200" cy="4648200"/>
          </a:xfrm>
        </p:spPr>
        <p:txBody>
          <a:bodyPr>
            <a:noAutofit/>
          </a:bodyPr>
          <a:lstStyle/>
          <a:p>
            <a:pPr marL="0" indent="0" algn="ctr" rtl="1">
              <a:lnSpc>
                <a:spcPct val="150000"/>
              </a:lnSpc>
              <a:buNone/>
            </a:pPr>
            <a:r>
              <a:rPr lang="ar-SA" sz="60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نساعد الطفل على التحرر النسبي مـــــن الشعـــــور بالذنب ؟ </a:t>
            </a:r>
            <a:endParaRPr lang="ar-SA" sz="6000" b="1" cap="all"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417790531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81000"/>
            <a:ext cx="7086600" cy="990600"/>
          </a:xfrm>
        </p:spPr>
        <p:txBody>
          <a:bodyPr>
            <a:noAutofit/>
          </a:bodyPr>
          <a:lstStyle/>
          <a:p>
            <a:pPr algn="ctr" rtl="1">
              <a:lnSpc>
                <a:spcPct val="150000"/>
              </a:lnSpc>
              <a:spcBef>
                <a:spcPts val="700"/>
              </a:spcBef>
              <a:buClr>
                <a:schemeClr val="accent2"/>
              </a:buClr>
              <a:buSzPct val="60000"/>
            </a:pPr>
            <a:r>
              <a:rPr lang="ar-SA" sz="3600" b="1" cap="all"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الإجابة </a:t>
            </a:r>
            <a:endParaRPr lang="en-US" sz="36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sz="quarter" idx="1"/>
          </p:nvPr>
        </p:nvSpPr>
        <p:spPr>
          <a:xfrm>
            <a:off x="914400" y="1600200"/>
            <a:ext cx="7315200" cy="4648200"/>
          </a:xfrm>
        </p:spPr>
        <p:txBody>
          <a:bodyPr>
            <a:noAutofit/>
          </a:bodyPr>
          <a:lstStyle/>
          <a:p>
            <a:pPr marL="0" indent="0" algn="just" rtl="1">
              <a:lnSpc>
                <a:spcPct val="150000"/>
              </a:lnSpc>
              <a:buNone/>
            </a:pPr>
            <a:r>
              <a:rPr lang="ar-SA" sz="3200" b="1" u="sng"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يتم </a:t>
            </a:r>
            <a:r>
              <a:rPr lang="ar-SA" sz="3200" b="1" u="sng"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التحرر النسبي من الشعور بالذنب من خلال:</a:t>
            </a:r>
          </a:p>
          <a:p>
            <a:pPr algn="just" rtl="1">
              <a:lnSpc>
                <a:spcPct val="150000"/>
              </a:lnSpc>
            </a:pP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الرسم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كوسيلة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لتحرير الطفل من إحساسه بالذنب لأنه يوجد فيه جانب تعبيري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وآخر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تطبيقي.</a:t>
            </a:r>
          </a:p>
          <a:p>
            <a:pPr algn="just" rtl="1">
              <a:lnSpc>
                <a:spcPct val="150000"/>
              </a:lnSpc>
            </a:pP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الموسيقى أو مشاهدة أو قراءة قصة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عرف خطأه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وعاد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إلى الصواب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وتقبلته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جماعته كفرد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وكمواطن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ناضج </a:t>
            </a:r>
            <a:r>
              <a:rPr lang="ar-SA" sz="32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ومحبوب </a:t>
            </a:r>
            <a:r>
              <a:rPr lang="ar-SA" sz="32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دون إشعاره بعقدة الذنب لأخطاء إرتكبها عن جهل.</a:t>
            </a:r>
          </a:p>
        </p:txBody>
      </p:sp>
    </p:spTree>
    <p:extLst>
      <p:ext uri="{BB962C8B-B14F-4D97-AF65-F5344CB8AC3E}">
        <p14:creationId xmlns:p14="http://schemas.microsoft.com/office/powerpoint/2010/main" val="276941268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وسيلة شرح مستطيلة 14"/>
          <p:cNvSpPr/>
          <p:nvPr/>
        </p:nvSpPr>
        <p:spPr>
          <a:xfrm rot="20463486">
            <a:off x="948832" y="1123345"/>
            <a:ext cx="6461910" cy="2522699"/>
          </a:xfrm>
          <a:prstGeom prst="wedgeRectCallout">
            <a:avLst>
              <a:gd name="adj1" fmla="val -20040"/>
              <a:gd name="adj2" fmla="val 49399"/>
            </a:avLst>
          </a:prstGeom>
        </p:spPr>
        <p:style>
          <a:lnRef idx="0">
            <a:schemeClr val="accent2"/>
          </a:lnRef>
          <a:fillRef idx="3">
            <a:schemeClr val="accent2"/>
          </a:fillRef>
          <a:effectRef idx="3">
            <a:schemeClr val="accent2"/>
          </a:effectRef>
          <a:fontRef idx="minor">
            <a:schemeClr val="lt1"/>
          </a:fontRef>
        </p:style>
        <p:txBody>
          <a:bodyPr rtlCol="1"/>
          <a:lstStyle/>
          <a:p>
            <a:pPr lvl="0" algn="ctr" rtl="1">
              <a:lnSpc>
                <a:spcPct val="150000"/>
              </a:lnSpc>
            </a:pPr>
            <a:r>
              <a:rPr lang="ar-SA" sz="80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شكرًا لحسن </a:t>
            </a:r>
            <a:r>
              <a:rPr lang="ar-SA" sz="80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استماعكم</a:t>
            </a:r>
            <a:endParaRPr lang="ar-SA" sz="80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مربع نص 2"/>
          <p:cNvSpPr txBox="1"/>
          <p:nvPr/>
        </p:nvSpPr>
        <p:spPr>
          <a:xfrm>
            <a:off x="3200400" y="4591992"/>
            <a:ext cx="3714750" cy="1569660"/>
          </a:xfrm>
          <a:prstGeom prst="rect">
            <a:avLst/>
          </a:prstGeom>
          <a:solidFill>
            <a:schemeClr val="accent6">
              <a:lumMod val="20000"/>
              <a:lumOff val="80000"/>
            </a:schemeClr>
          </a:solidFill>
          <a:ln w="41275" cmpd="sng">
            <a:solidFill>
              <a:srgbClr val="FF0000"/>
            </a:solidFill>
          </a:ln>
        </p:spPr>
        <p:txBody>
          <a:bodyPr rtlCol="1">
            <a:spAutoFit/>
          </a:bodyPr>
          <a:lstStyle/>
          <a:p>
            <a:pPr algn="ctr">
              <a:defRPr/>
            </a:pPr>
            <a:r>
              <a:rPr lang="ar-SA" sz="3200" b="1" dirty="0"/>
              <a:t>مع تحياتي </a:t>
            </a:r>
            <a:r>
              <a:rPr lang="ar-SA" sz="3200" b="1" dirty="0" smtClean="0"/>
              <a:t>لكن </a:t>
            </a:r>
            <a:r>
              <a:rPr lang="ar-SA" sz="3200" b="1" dirty="0"/>
              <a:t>جميعاً وتمنياتي للجميع بالنجاح</a:t>
            </a:r>
          </a:p>
          <a:p>
            <a:pPr algn="ctr"/>
            <a:r>
              <a:rPr lang="ar-SA" sz="32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د. </a:t>
            </a:r>
            <a:r>
              <a:rPr lang="ar-SA" sz="32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منى محروس </a:t>
            </a:r>
            <a:endParaRPr lang="ar-SA" sz="3200" b="1" dirty="0"/>
          </a:p>
        </p:txBody>
      </p:sp>
    </p:spTree>
    <p:extLst>
      <p:ext uri="{BB962C8B-B14F-4D97-AF65-F5344CB8AC3E}">
        <p14:creationId xmlns:p14="http://schemas.microsoft.com/office/powerpoint/2010/main" val="249380964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1687</TotalTime>
  <Words>5675</Words>
  <Application>Microsoft Office PowerPoint</Application>
  <PresentationFormat>عرض على الشاشة (3:4)‏</PresentationFormat>
  <Paragraphs>243</Paragraphs>
  <Slides>98</Slides>
  <Notes>5</Notes>
  <HiddenSlides>0</HiddenSlides>
  <MMClips>0</MMClips>
  <ScaleCrop>false</ScaleCrop>
  <HeadingPairs>
    <vt:vector size="4" baseType="variant">
      <vt:variant>
        <vt:lpstr>نسق</vt:lpstr>
      </vt:variant>
      <vt:variant>
        <vt:i4>1</vt:i4>
      </vt:variant>
      <vt:variant>
        <vt:lpstr>عناوين الشرائح</vt:lpstr>
      </vt:variant>
      <vt:variant>
        <vt:i4>98</vt:i4>
      </vt:variant>
    </vt:vector>
  </HeadingPairs>
  <TitlesOfParts>
    <vt:vector size="99" baseType="lpstr">
      <vt:lpstr>Median</vt:lpstr>
      <vt:lpstr>عرض تقديمي في PowerPoint</vt:lpstr>
      <vt:lpstr>استكمال حاجات النمو الاجتماعي للطفل الحاجة إلى التحرر النسبي من الذنب  الحاجة إلى التحرر النسبي من الخوف </vt:lpstr>
      <vt:lpstr>عناصر المحاضرة</vt:lpstr>
      <vt:lpstr>أهداف المحاضرة</vt:lpstr>
      <vt:lpstr>عرض تقديمي في PowerPoint</vt:lpstr>
      <vt:lpstr>من خلال هذا العرض سوف نجيب على الأسئلة التالية:-</vt:lpstr>
      <vt:lpstr>ما المقصود بالحاجة إلى التحرر النسبي من الشعور بالذنب؟</vt:lpstr>
      <vt:lpstr>ما المقصود بالحاجة إلى التحرر النسبي من الشعور بالذنب؟</vt:lpstr>
      <vt:lpstr>عرض تقديمي في PowerPoint</vt:lpstr>
      <vt:lpstr>هناك أخطاء يقع فيها الآباء والمربيون وهي على النحو التالي:</vt:lpstr>
      <vt:lpstr>تابع عدم صبر الوالدين في تعليم الطفل عادات الأكل والإخراج</vt:lpstr>
      <vt:lpstr>عرض تقديمي في PowerPoint</vt:lpstr>
      <vt:lpstr>عرض تقديمي في PowerPoint</vt:lpstr>
      <vt:lpstr>عرض تقديمي في PowerPoint</vt:lpstr>
      <vt:lpstr>عرض تقديمي في PowerPoint</vt:lpstr>
      <vt:lpstr>عرض تقديمي في PowerPoint</vt:lpstr>
      <vt:lpstr>كيف نكتشف الحاجة للتحرر النسبي من الشعور بالذنب؟</vt:lpstr>
      <vt:lpstr>ماهي الأعراض التي تظهر على الطفل الذي يكون لديه الإحساس بالذنب؟</vt:lpstr>
      <vt:lpstr>تابع من خلال الحديث والأفعال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ماهي أنواع المشاعر التي تولدت لدى الطفل الذي تكون لديه الإحساس بالذنب؟</vt:lpstr>
      <vt:lpstr>ماهي أنواع المشاعر التي تولدت لدى الطفل الذي تكون لديه الإحساس بالذنب؟</vt:lpstr>
      <vt:lpstr>عرض تقديمي في PowerPoint</vt:lpstr>
      <vt:lpstr>ماذا يجب أن يفعله المربون للوفاء بالحاجة إلى التحرر النسبي من الشعور بالذنب؟</vt:lpstr>
      <vt:lpstr>1-  لا يوجد إنسان كامل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ماذا يجب أن يبتعد عنه المربون لضمان التحرر النسبي من الشعور بالذنب؟</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كيف يتم التحرر النسبي من الشعور بالذنب؟</vt:lpstr>
      <vt:lpstr>الحاجة إلى التحرر النسبي من الخوف</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الإجابة </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الحاجة إلى التحرر النسبي من الذنب</dc:title>
  <dc:creator>UnLike^</dc:creator>
  <cp:lastModifiedBy>mona taha mahrous</cp:lastModifiedBy>
  <cp:revision>182</cp:revision>
  <dcterms:created xsi:type="dcterms:W3CDTF">2012-03-08T15:22:01Z</dcterms:created>
  <dcterms:modified xsi:type="dcterms:W3CDTF">2014-03-28T23:18:48Z</dcterms:modified>
</cp:coreProperties>
</file>