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1"/>
  </p:notesMasterIdLst>
  <p:handoutMasterIdLst>
    <p:handoutMasterId r:id="rId42"/>
  </p:handoutMasterIdLst>
  <p:sldIdLst>
    <p:sldId id="334" r:id="rId2"/>
    <p:sldId id="335" r:id="rId3"/>
    <p:sldId id="336" r:id="rId4"/>
    <p:sldId id="338" r:id="rId5"/>
    <p:sldId id="340" r:id="rId6"/>
    <p:sldId id="341" r:id="rId7"/>
    <p:sldId id="342" r:id="rId8"/>
    <p:sldId id="343" r:id="rId9"/>
    <p:sldId id="377" r:id="rId10"/>
    <p:sldId id="344" r:id="rId11"/>
    <p:sldId id="378" r:id="rId12"/>
    <p:sldId id="345" r:id="rId13"/>
    <p:sldId id="379" r:id="rId14"/>
    <p:sldId id="346" r:id="rId15"/>
    <p:sldId id="380" r:id="rId16"/>
    <p:sldId id="347" r:id="rId17"/>
    <p:sldId id="348" r:id="rId18"/>
    <p:sldId id="349" r:id="rId19"/>
    <p:sldId id="381" r:id="rId20"/>
    <p:sldId id="382" r:id="rId21"/>
    <p:sldId id="350" r:id="rId22"/>
    <p:sldId id="383" r:id="rId23"/>
    <p:sldId id="351" r:id="rId24"/>
    <p:sldId id="384" r:id="rId25"/>
    <p:sldId id="352" r:id="rId26"/>
    <p:sldId id="353" r:id="rId27"/>
    <p:sldId id="385" r:id="rId28"/>
    <p:sldId id="386" r:id="rId29"/>
    <p:sldId id="354" r:id="rId30"/>
    <p:sldId id="387" r:id="rId31"/>
    <p:sldId id="355" r:id="rId32"/>
    <p:sldId id="356" r:id="rId33"/>
    <p:sldId id="388" r:id="rId34"/>
    <p:sldId id="357" r:id="rId35"/>
    <p:sldId id="389" r:id="rId36"/>
    <p:sldId id="358" r:id="rId37"/>
    <p:sldId id="390" r:id="rId38"/>
    <p:sldId id="359" r:id="rId39"/>
    <p:sldId id="397" r:id="rId4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0" d="100"/>
          <a:sy n="70" d="100"/>
        </p:scale>
        <p:origin x="-130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39C3844D-7459-4B8E-A45A-75650BDE733A}" type="datetimeFigureOut">
              <a:rPr lang="ar-SA" smtClean="0"/>
              <a:pPr/>
              <a:t>6/25/1437</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7A97761D-D6A9-40AF-B96A-B4EED60DAE81}" type="slidenum">
              <a:rPr lang="ar-SA" smtClean="0"/>
              <a:pPr/>
              <a:t>‹#›</a:t>
            </a:fld>
            <a:endParaRPr lang="ar-SA"/>
          </a:p>
        </p:txBody>
      </p:sp>
    </p:spTree>
    <p:extLst>
      <p:ext uri="{BB962C8B-B14F-4D97-AF65-F5344CB8AC3E}">
        <p14:creationId xmlns:p14="http://schemas.microsoft.com/office/powerpoint/2010/main" val="1253119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74" y="0"/>
            <a:ext cx="2945659" cy="496411"/>
          </a:xfrm>
          <a:prstGeom prst="rect">
            <a:avLst/>
          </a:prstGeom>
        </p:spPr>
        <p:txBody>
          <a:bodyPr vert="horz" lIns="91440" tIns="45720" rIns="91440" bIns="45720" rtlCol="1"/>
          <a:lstStyle>
            <a:lvl1pPr algn="l">
              <a:defRPr sz="1200"/>
            </a:lvl1pPr>
          </a:lstStyle>
          <a:p>
            <a:fld id="{4EC2B67D-A61A-4B73-896E-9276FFB1C483}" type="datetimeFigureOut">
              <a:rPr lang="ar-SA" smtClean="0"/>
              <a:pPr/>
              <a:t>6/25/1437</a:t>
            </a:fld>
            <a:endParaRPr lang="ar-SA"/>
          </a:p>
        </p:txBody>
      </p:sp>
      <p:sp>
        <p:nvSpPr>
          <p:cNvPr id="4" name="عنصر نائب لصورة الشريحة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768" y="4715907"/>
            <a:ext cx="5438140" cy="4467701"/>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74" y="9430091"/>
            <a:ext cx="2945659" cy="496411"/>
          </a:xfrm>
          <a:prstGeom prst="rect">
            <a:avLst/>
          </a:prstGeom>
        </p:spPr>
        <p:txBody>
          <a:bodyPr vert="horz" lIns="91440" tIns="45720" rIns="91440" bIns="45720" rtlCol="1" anchor="b"/>
          <a:lstStyle>
            <a:lvl1pPr algn="l">
              <a:defRPr sz="1200"/>
            </a:lvl1pPr>
          </a:lstStyle>
          <a:p>
            <a:fld id="{F0B76250-B703-450B-B51E-6C41BA8B47F8}" type="slidenum">
              <a:rPr lang="ar-SA" smtClean="0"/>
              <a:pPr/>
              <a:t>‹#›</a:t>
            </a:fld>
            <a:endParaRPr lang="ar-SA"/>
          </a:p>
        </p:txBody>
      </p:sp>
    </p:spTree>
    <p:extLst>
      <p:ext uri="{BB962C8B-B14F-4D97-AF65-F5344CB8AC3E}">
        <p14:creationId xmlns:p14="http://schemas.microsoft.com/office/powerpoint/2010/main" val="2186614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1</a:t>
            </a:fld>
            <a:endParaRPr lang="ar-SA"/>
          </a:p>
        </p:txBody>
      </p:sp>
    </p:spTree>
    <p:extLst>
      <p:ext uri="{BB962C8B-B14F-4D97-AF65-F5344CB8AC3E}">
        <p14:creationId xmlns:p14="http://schemas.microsoft.com/office/powerpoint/2010/main" val="3543456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8C6BD5A-DC52-4EC0-B6A0-F8DE0029FE57}" type="datetimeFigureOut">
              <a:rPr lang="en-US" smtClean="0"/>
              <a:pPr/>
              <a:t>4/3/2016</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75B1F71-5A70-4D01-B81A-861C196AED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8C6BD5A-DC52-4EC0-B6A0-F8DE0029FE57}" type="datetimeFigureOut">
              <a:rPr lang="en-US" smtClean="0"/>
              <a:pPr/>
              <a:t>4/3/2016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8C6BD5A-DC52-4EC0-B6A0-F8DE0029FE57}" type="datetimeFigureOut">
              <a:rPr lang="en-US" smtClean="0"/>
              <a:pPr/>
              <a:t>4/3/2016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75B1F71-5A70-4D01-B81A-861C196AED20}"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8C6BD5A-DC52-4EC0-B6A0-F8DE0029FE57}" type="datetimeFigureOut">
              <a:rPr lang="en-US" smtClean="0"/>
              <a:pPr/>
              <a:t>4/3/2016</a:t>
            </a:fld>
            <a:endParaRPr lang="en-US"/>
          </a:p>
        </p:txBody>
      </p:sp>
      <p:sp>
        <p:nvSpPr>
          <p:cNvPr id="10" name="Slide Number Placeholder 9"/>
          <p:cNvSpPr>
            <a:spLocks noGrp="1"/>
          </p:cNvSpPr>
          <p:nvPr>
            <p:ph type="sldNum" sz="quarter" idx="16"/>
          </p:nvPr>
        </p:nvSpPr>
        <p:spPr/>
        <p:txBody>
          <a:bodyPr rtlCol="0"/>
          <a:lstStyle/>
          <a:p>
            <a:fld id="{375B1F71-5A70-4D01-B81A-861C196AED20}"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8C6BD5A-DC52-4EC0-B6A0-F8DE0029FE57}" type="datetimeFigureOut">
              <a:rPr lang="en-US" smtClean="0"/>
              <a:pPr/>
              <a:t>4/3/2016</a:t>
            </a:fld>
            <a:endParaRPr lang="en-US"/>
          </a:p>
        </p:txBody>
      </p:sp>
      <p:sp>
        <p:nvSpPr>
          <p:cNvPr id="12" name="Slide Number Placeholder 11"/>
          <p:cNvSpPr>
            <a:spLocks noGrp="1"/>
          </p:cNvSpPr>
          <p:nvPr>
            <p:ph type="sldNum" sz="quarter" idx="16"/>
          </p:nvPr>
        </p:nvSpPr>
        <p:spPr/>
        <p:txBody>
          <a:bodyPr rtlCol="0"/>
          <a:lstStyle/>
          <a:p>
            <a:fld id="{375B1F71-5A70-4D01-B81A-861C196AED20}"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C6BD5A-DC52-4EC0-B6A0-F8DE0029FE57}" type="datetimeFigureOut">
              <a:rPr lang="en-US" smtClean="0"/>
              <a:pPr/>
              <a:t>4/3/2016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6BD5A-DC52-4EC0-B6A0-F8DE0029FE57}" type="datetimeFigureOut">
              <a:rPr lang="en-US" smtClean="0"/>
              <a:pPr/>
              <a:t>4/3/2016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8C6BD5A-DC52-4EC0-B6A0-F8DE0029FE57}" type="datetimeFigureOut">
              <a:rPr lang="en-US" smtClean="0"/>
              <a:pPr/>
              <a:t>4/3/2016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8C6BD5A-DC52-4EC0-B6A0-F8DE0029FE57}" type="datetimeFigureOut">
              <a:rPr lang="en-US" smtClean="0"/>
              <a:pPr/>
              <a:t>4/3/2016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75B1F71-5A70-4D01-B81A-861C196AED20}"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C6BD5A-DC52-4EC0-B6A0-F8DE0029FE57}" type="datetimeFigureOut">
              <a:rPr lang="en-US" smtClean="0"/>
              <a:pPr/>
              <a:t>4/3/2016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8C6BD5A-DC52-4EC0-B6A0-F8DE0029FE57}" type="datetimeFigureOut">
              <a:rPr lang="en-US" smtClean="0"/>
              <a:pPr/>
              <a:t>4/3/2016</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75B1F71-5A70-4D01-B81A-861C196AED2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8C6BD5A-DC52-4EC0-B6A0-F8DE0029FE57}" type="datetimeFigureOut">
              <a:rPr lang="en-US" smtClean="0"/>
              <a:pPr/>
              <a:t>4/3/2016</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75B1F71-5A70-4D01-B81A-861C196AED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8200" y="2362200"/>
            <a:ext cx="7467600" cy="2438400"/>
          </a:xfrm>
          <a:solidFill>
            <a:schemeClr val="tx1"/>
          </a:solidFill>
        </p:spPr>
        <p:txBody>
          <a:bodyPr>
            <a:noAutofit/>
          </a:bodyPr>
          <a:lstStyle/>
          <a:p>
            <a:pPr algn="ctr" rtl="1">
              <a:lnSpc>
                <a:spcPct val="150000"/>
              </a:lnSpc>
              <a:spcBef>
                <a:spcPct val="50000"/>
              </a:spcBef>
            </a:pP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استكمال حاجات النمو الاجتماعي للطفل</a:t>
            </a:r>
            <a:b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br>
            <a:r>
              <a:rPr lang="ar-SA" sz="4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الحاجة إلى الفهم  </a:t>
            </a:r>
            <a:endParaRPr lang="en-US" sz="4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endParaRPr>
          </a:p>
        </p:txBody>
      </p:sp>
      <p:sp>
        <p:nvSpPr>
          <p:cNvPr id="7" name="Subtitle 6"/>
          <p:cNvSpPr>
            <a:spLocks noGrp="1"/>
          </p:cNvSpPr>
          <p:nvPr>
            <p:ph type="subTitle" idx="1"/>
          </p:nvPr>
        </p:nvSpPr>
        <p:spPr>
          <a:xfrm>
            <a:off x="1828800" y="609600"/>
            <a:ext cx="5715000" cy="1238534"/>
          </a:xfrm>
          <a:solidFill>
            <a:schemeClr val="tx1"/>
          </a:solidFill>
        </p:spPr>
        <p:txBody>
          <a:bodyPr>
            <a:noAutofit/>
          </a:bodyPr>
          <a:lstStyle/>
          <a:p>
            <a:pPr algn="ctr" rtl="1"/>
            <a:r>
              <a:rPr lang="ar-SA" sz="6000" b="1" cap="all">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المحاضرة </a:t>
            </a:r>
            <a:r>
              <a:rPr lang="ar-SA" sz="6000" b="1" cap="all"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الثامنة  </a:t>
            </a:r>
            <a:r>
              <a:rPr lang="ar-SA" sz="6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بعنوان</a:t>
            </a:r>
            <a:endParaRPr lang="ar-SA" sz="6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endParaRPr>
          </a:p>
        </p:txBody>
      </p:sp>
      <p:sp>
        <p:nvSpPr>
          <p:cNvPr id="2" name="مربع نص 1"/>
          <p:cNvSpPr txBox="1"/>
          <p:nvPr/>
        </p:nvSpPr>
        <p:spPr>
          <a:xfrm>
            <a:off x="1043485" y="4800600"/>
            <a:ext cx="3680915" cy="1323439"/>
          </a:xfrm>
          <a:prstGeom prst="rect">
            <a:avLst/>
          </a:prstGeom>
          <a:noFill/>
        </p:spPr>
        <p:txBody>
          <a:bodyPr wrap="square" rtlCol="1">
            <a:spAutoFit/>
          </a:bodyPr>
          <a:lstStyle/>
          <a:p>
            <a:pPr algn="ctr"/>
            <a:r>
              <a:rPr lang="ar-SA" sz="4000" b="1" dirty="0" smtClean="0">
                <a:solidFill>
                  <a:schemeClr val="bg1"/>
                </a:solidFill>
                <a:effectLst>
                  <a:outerShdw blurRad="38100" dist="38100" dir="2700000" algn="tl">
                    <a:srgbClr val="000000">
                      <a:alpha val="43137"/>
                    </a:srgbClr>
                  </a:outerShdw>
                </a:effectLst>
                <a:cs typeface="DecoType Naskh" pitchFamily="2" charset="-78"/>
              </a:rPr>
              <a:t>إعداد</a:t>
            </a:r>
          </a:p>
          <a:p>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6159165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761312" cy="1066800"/>
          </a:xfrm>
        </p:spPr>
        <p:txBody>
          <a:bodyPr>
            <a:normAutofit/>
          </a:bodyPr>
          <a:lstStyle/>
          <a:p>
            <a:pPr algn="ctr" rtl="1"/>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x-none"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80256" y="1600200"/>
            <a:ext cx="7625544" cy="3962400"/>
          </a:xfrm>
          <a:solidFill>
            <a:schemeClr val="lt1"/>
          </a:solidFill>
        </p:spPr>
        <p:txBody>
          <a:bodyPr>
            <a:noAutofit/>
          </a:bodyPr>
          <a:lstStyle/>
          <a:p>
            <a:pPr algn="just" rtl="1">
              <a:lnSpc>
                <a:spcPct val="150000"/>
              </a:lnSpc>
              <a:spcBef>
                <a:spcPct val="50000"/>
              </a:spcBef>
              <a:buClr>
                <a:schemeClr val="bg1"/>
              </a:buClr>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نتناول في هذه المحاضرة الحاجات الإجتماعية التالية:</a:t>
            </a:r>
          </a:p>
          <a:p>
            <a:pPr algn="just" rtl="1">
              <a:lnSpc>
                <a:spcPct val="150000"/>
              </a:lnSpc>
              <a:spcBef>
                <a:spcPct val="50000"/>
              </a:spcBef>
              <a:buFont typeface="Arial Unicode MS" pitchFamily="34" charset="-128"/>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الفهم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5629394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20000" cy="1143000"/>
          </a:xfrm>
        </p:spPr>
        <p:txBody>
          <a:bodyPr>
            <a:normAutofit/>
          </a:bodyPr>
          <a:lstStyle/>
          <a:p>
            <a:pPr algn="ct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 المحاضرة</a:t>
            </a:r>
            <a:endParaRPr lang="x-none"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09600" y="1295400"/>
            <a:ext cx="7848600" cy="5257800"/>
          </a:xfrm>
          <a:solidFill>
            <a:schemeClr val="bg1"/>
          </a:solidFill>
        </p:spPr>
        <p:txBody>
          <a:bodyPr>
            <a:noAutofit/>
          </a:bodyPr>
          <a:lstStyle/>
          <a:p>
            <a:pPr algn="just" rtl="1">
              <a:lnSpc>
                <a:spcPct val="150000"/>
              </a:lnSpc>
              <a:spcBef>
                <a:spcPct val="50000"/>
              </a:spcBef>
              <a:buFont typeface="Arial Unicode MS" pitchFamily="34" charset="-128"/>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الطالبات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الي الفهم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الطالبات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لما ما يجب أن يبتعد عنه الآباء والمربيون عند إشباع حاجة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الي الفهم .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3989215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7164288"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ubtitle 10"/>
          <p:cNvSpPr>
            <a:spLocks noGrp="1"/>
          </p:cNvSpPr>
          <p:nvPr>
            <p:ph type="subTitle" idx="1"/>
          </p:nvPr>
        </p:nvSpPr>
        <p:spPr>
          <a:xfrm>
            <a:off x="1905000" y="2362200"/>
            <a:ext cx="6400800" cy="1752600"/>
          </a:xfrm>
          <a:solidFill>
            <a:schemeClr val="lt1"/>
          </a:solidFill>
        </p:spPr>
        <p:txBody>
          <a:bodyPr>
            <a:noAutofit/>
          </a:bodyPr>
          <a:lstStyle/>
          <a:p>
            <a:pPr marL="320040" indent="-320040" algn="ctr" rtl="1">
              <a:lnSpc>
                <a:spcPct val="150000"/>
              </a:lnSpc>
              <a:spcBef>
                <a:spcPct val="50000"/>
              </a:spcBef>
            </a:pPr>
            <a:r>
              <a:rPr lang="ar-SA" sz="8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الفهم  </a:t>
            </a:r>
          </a:p>
        </p:txBody>
      </p:sp>
      <p:sp>
        <p:nvSpPr>
          <p:cNvPr id="6" name="Rectangle 5"/>
          <p:cNvSpPr/>
          <p:nvPr/>
        </p:nvSpPr>
        <p:spPr>
          <a:xfrm>
            <a:off x="0" y="0"/>
            <a:ext cx="9144000" cy="1268760"/>
          </a:xfrm>
          <a:prstGeom prst="rect">
            <a:avLst/>
          </a:prstGeom>
          <a:solidFill>
            <a:srgbClr val="FF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8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8" name="Rectangle 7"/>
          <p:cNvSpPr/>
          <p:nvPr/>
        </p:nvSpPr>
        <p:spPr>
          <a:xfrm rot="16200000">
            <a:off x="-2489347" y="3217540"/>
            <a:ext cx="6885385" cy="3955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95228" y="3195228"/>
            <a:ext cx="6858000" cy="4675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rot="16200000">
            <a:off x="-1979631" y="3368039"/>
            <a:ext cx="6949440" cy="18288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297283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7921752" cy="990600"/>
          </a:xfrm>
        </p:spPr>
        <p:txBody>
          <a:bodyPr>
            <a:noAutofit/>
          </a:bodyPr>
          <a:lstStyle/>
          <a:p>
            <a:pPr marL="320040" indent="-320040" algn="ctr" rtl="1">
              <a:lnSpc>
                <a:spcPct val="150000"/>
              </a:lnSpc>
              <a:spcBef>
                <a:spcPct val="50000"/>
              </a:spcBef>
              <a:buSzPct val="60000"/>
            </a:pPr>
            <a:r>
              <a:rPr lang="ar-SA" sz="4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هذا العرض سوف نجيب على الأسئلة التالية:-</a:t>
            </a:r>
            <a:endParaRPr lang="en-US"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12648" y="1600200"/>
            <a:ext cx="8063808" cy="4495800"/>
          </a:xfrm>
          <a:solidFill>
            <a:schemeClr val="lt1"/>
          </a:solidFill>
        </p:spPr>
        <p:txBody>
          <a:bodyPr>
            <a:noAutofit/>
          </a:bodyPr>
          <a:lstStyle/>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 بالحاجة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إكتشاف نقص 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يتجنبه  المربون من أجل الوفاء بالحاجة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إلى الفهم من خلال تثقيف الطفل عن طريق برامج التلفزيون؟</a:t>
            </a:r>
          </a:p>
        </p:txBody>
      </p:sp>
      <p:sp>
        <p:nvSpPr>
          <p:cNvPr id="4" name="Rectangle 3"/>
          <p:cNvSpPr/>
          <p:nvPr/>
        </p:nvSpPr>
        <p:spPr>
          <a:xfrm rot="16200000">
            <a:off x="5481228" y="3195228"/>
            <a:ext cx="6858000" cy="46754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dirty="0"/>
          </a:p>
        </p:txBody>
      </p:sp>
    </p:spTree>
    <p:extLst>
      <p:ext uri="{BB962C8B-B14F-4D97-AF65-F5344CB8AC3E}">
        <p14:creationId xmlns:p14="http://schemas.microsoft.com/office/powerpoint/2010/main" val="11479598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47800"/>
            <a:ext cx="8375848" cy="4953000"/>
          </a:xfrm>
          <a:solidFill>
            <a:schemeClr val="lt1"/>
          </a:solidFill>
        </p:spPr>
        <p:txBody>
          <a:bodyPr>
            <a:noAutofit/>
          </a:bodyPr>
          <a:lstStyle/>
          <a:p>
            <a:pPr algn="just" rtl="1">
              <a:lnSpc>
                <a:spcPct val="150000"/>
              </a:lnSpc>
              <a:spcBef>
                <a:spcPct val="50000"/>
              </a:spcBef>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بالحاجة إلى الفهم تناول الطفل لكل ما حوله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أدوات للعب، وكل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يقع تحت بصره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ويده وبحثه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وهناك وتنقيبه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فيما تحت يديه أو حوله، ليس إلا إشباعاً لحاجته إلى المعرفة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والفهم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وجود معنى لما حوله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واكتساب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المعارف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والمهارات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الأساسية لحياته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مكدوجل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الذي يجعل الطفل يعبث فيما حوله من أشياء هو 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الاستطلاع والرغبة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فهم العالم.</a:t>
            </a:r>
          </a:p>
        </p:txBody>
      </p:sp>
      <p:sp>
        <p:nvSpPr>
          <p:cNvPr id="5" name="Rectangle 4"/>
          <p:cNvSpPr/>
          <p:nvPr/>
        </p:nvSpPr>
        <p:spPr>
          <a:xfrm>
            <a:off x="0" y="0"/>
            <a:ext cx="9144000" cy="126876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rmAutofit/>
          </a:bodyPr>
          <a:lstStyle/>
          <a:p>
            <a:pPr marL="320040" indent="-320040" algn="ctr" rtl="1">
              <a:lnSpc>
                <a:spcPct val="150000"/>
              </a:lnSpc>
              <a:spcBef>
                <a:spcPct val="50000"/>
              </a:spcBef>
              <a:buSzPct val="60000"/>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 بالحاجة إلى الفهم؟</a:t>
            </a:r>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01981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55637"/>
            <a:ext cx="8229600" cy="5821363"/>
          </a:xfrm>
          <a:solidFill>
            <a:schemeClr val="lt1"/>
          </a:solidFill>
        </p:spPr>
        <p:txBody>
          <a:bodyPr>
            <a:normAutofit lnSpcReduction="10000"/>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يكتسب الطفل معلوماته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وتنمو معارفه: 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خبراته التي يمارسها بنفسه نتيجة استعماله لعضلاته أو عن طريق حواسه المختلفة التي تعتبر أبواب المعرفة، وعن طريق التساؤل و الإستفسار عما لا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يعرفه، واستخدام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مهاراته المختلفة في سبيل المعرفة مستخدماً في ذلك كل ما يتاح حوله من كتب أو دوائر معارف، أو برامج تلفزيونية .. إلخ،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ويقرأ</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ويسمع</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ويعمل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ويمارس</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ويعبث</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ويتأمل وصولاً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المعرفة.</a:t>
            </a: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6537654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7945288" cy="4800600"/>
          </a:xfrm>
          <a:solidFill>
            <a:schemeClr val="lt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تلاحظ أن بعض الأطفال يحيرهم هذا العالم بما فيه حيث أنهم لا يستطيعون تغير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فيه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تغيراً معقولاً، كما أننا نعتقد أن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الكبار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الأطفال في حالة طيبة،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نعتقد أن هناك أشياء يجب علينا أن نعرفها لأن معرفتنا بها تعطينا ثقة في أنفسنا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نعلمها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rgbClr val="FF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lt1"/>
          </a:solidFill>
        </p:spPr>
        <p:txBody>
          <a:bodyPr>
            <a:noAutofit/>
          </a:bodyPr>
          <a:lstStyle/>
          <a:p>
            <a:pPr marL="320040" indent="-320040" algn="ctr" rtl="1">
              <a:lnSpc>
                <a:spcPct val="150000"/>
              </a:lnSpc>
              <a:spcBef>
                <a:spcPct val="50000"/>
              </a:spcBef>
              <a:buSzPct val="60000"/>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8970888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59688" cy="5105400"/>
          </a:xfrm>
          <a:solidFill>
            <a:schemeClr val="lt1"/>
          </a:solidFill>
        </p:spPr>
        <p:txBody>
          <a:bodyPr>
            <a:noAutofit/>
          </a:bodyPr>
          <a:lstStyle/>
          <a:p>
            <a:pPr algn="just" rtl="1">
              <a:lnSpc>
                <a:spcPct val="150000"/>
              </a:lnSpc>
              <a:spcBef>
                <a:spcPct val="50000"/>
              </a:spcBef>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أطفال لا يعرفون الأسئلة التي يجب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يسألوها، وأحياناً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يسألون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ويسألون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لكنهم لا يحصلون على إجابات تشبع حاجتهم لمعرفة ما .. إن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أسئلتهم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بعض الأحيان تكون مباشرة بشكل مزعج،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ونختص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بمسائل شديدة التعارض مع الطبيعة، فإذا أهملت هذه الأسئلة في المدرسة،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كانت الإجابات المقدمة تؤدي إلى مزيد من الارتباك.</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ظن الطفل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لايفهم ما يجرى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حوله فإنه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يصاب باضطراب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عاطفي.</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rgbClr val="FF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lt1"/>
          </a:solidFill>
        </p:spPr>
        <p:txBody>
          <a:bodyPr>
            <a:noAutofit/>
          </a:bodyPr>
          <a:lstStyle/>
          <a:p>
            <a:pPr marL="320040" indent="-320040" algn="ctr" rtl="1">
              <a:lnSpc>
                <a:spcPct val="150000"/>
              </a:lnSpc>
              <a:spcBef>
                <a:spcPct val="50000"/>
              </a:spcBef>
              <a:buSzPct val="60000"/>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2506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5105400"/>
          </a:xfrm>
          <a:solidFill>
            <a:schemeClr val="lt1"/>
          </a:solidFill>
        </p:spPr>
        <p:txBody>
          <a:bodyPr>
            <a:noAutofit/>
          </a:bodyPr>
          <a:lstStyle/>
          <a:p>
            <a:pPr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هذه الأعراض التي قد تظهر على الأطفال:</a:t>
            </a:r>
          </a:p>
          <a:p>
            <a:pPr marL="531813" indent="-531813"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إصرار الطفل على إلقاء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متنوعة والحصول على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الإجابة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الفورية: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يلح على إلقاء أسئلة حول موضوعات منوعة، مطالباً بإجابة فورية عليها، ويتابع التحري والاستكشاف وتفاصيل الأشياء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والمواقف.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الأعراض التي تظهر على الأطفال الذين لا يفهمون ما يجري حولهم؟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581158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5105400"/>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يحصل على إجابات من والديه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ومدرسيه</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فإنه قد يشك في صحتها – ومن بين الأسئلة العديدة التي يطرحها: قد يقول (إنه يود لو يعلم لماذا  تنشب الحروب بهذه الكثرة في الوقت الذي يقول فيه الجميع أنهم يريدون السلام). وقد يتسائل الطفل لماذا يقال لنا أن الكذب  لا يجوز في حين يكذب الآباء والمربون علينا ؟ أو لماذا تطلبون منا عدم رمى الأوراق والعلب من السيارة في حين يفعل ذلك الكثير من الناس ؟ </a:t>
            </a:r>
          </a:p>
          <a:p>
            <a:pPr algn="just" rtl="1">
              <a:lnSpc>
                <a:spcPct val="15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الأعراض التي تظهر على الأطفال الذين لا يفهمون ما يجري حولهم؟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624286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تساوى الناس مع وجود اختلافات بينهم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يريد أن يعرف لماذا يقول الناس أن الجميع متساوون في حين يمتلك البعض أموالاً طائلة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يملكون إلا القليل) ، (إنه يود لو أن أحداً ساعده على معرفة الفرق بين الصواب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والخطأ</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(إنه يود أن يعرف شكل الله سبحانه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وتعالى)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إنه يود أن يعرف كيف جاء أخوه الصغير إلى الدنيا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2726099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فهم الطفل ورضاه لتفسير الكبار له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يكشف هذا الطفل عن عدم رضاه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وفهمه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للأشياء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والمواقف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يفسرها له الكبار، قد يقول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يحاولون إخفاء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شيء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عني) أو قد يسأل (لماذا يطلب الناس منا السكوت كلما سألت عن الفرق بين الولد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والبنت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عن الجنس).</a:t>
            </a:r>
          </a:p>
        </p:txBody>
      </p:sp>
    </p:spTree>
    <p:extLst>
      <p:ext uri="{BB962C8B-B14F-4D97-AF65-F5344CB8AC3E}">
        <p14:creationId xmlns:p14="http://schemas.microsoft.com/office/powerpoint/2010/main" val="20515859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09600"/>
            <a:ext cx="7391400" cy="55626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الرغبة في الحصول على مزيد من المعلومات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يعبر هؤلاء الأطفال عن رغبتهم في مزيد من المعلومات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نسمع الطفل يقول (أنه يود لو عرف كيف يحب وطنه حباً شديداً) أو أنه يود لو أن  والديه ساعداه أكثر على فهم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يقول لنا هؤلاء الأطفال أنهم يودون لو فهموا تلك الكلمات الطويلة التي يقرئونها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9886277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7848600" cy="62484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يتحمل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وحده مسؤولية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الحصول على المعلومات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يتخذ الطفل المحتاج للفهم عبء مسؤولية الحصول على معلومات على عاتقه وحده .. إنه قد يغفل آراء الآخرين دون سؤال،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يقرأ باستمرار.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يصبح مثل هذا الطفل عدوانياً في بحثه عن المعلومات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يشكك دائماً في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السلطة ، 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غير متسامح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ومتحامل</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يفكك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الآلية إلى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أجزائها، 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يكونون قادرين على التمييز،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ويقرأون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كتباً أعلى من مستوى فهمهم في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مختلف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الموضوعات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ويكثرون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استخدام المكتبة.</a:t>
            </a:r>
          </a:p>
        </p:txBody>
      </p:sp>
    </p:spTree>
    <p:extLst>
      <p:ext uri="{BB962C8B-B14F-4D97-AF65-F5344CB8AC3E}">
        <p14:creationId xmlns:p14="http://schemas.microsoft.com/office/powerpoint/2010/main" val="1605091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305800" cy="5867400"/>
          </a:xfrm>
          <a:solidFill>
            <a:schemeClr val="lt1"/>
          </a:solidFill>
        </p:spPr>
        <p:txBody>
          <a:bodyPr>
            <a:normAutofit fontScale="55000" lnSpcReduction="20000"/>
          </a:bodyPr>
          <a:lstStyle/>
          <a:p>
            <a:pPr algn="just" rtl="1">
              <a:lnSpc>
                <a:spcPct val="170000"/>
              </a:lnSpc>
              <a:spcBef>
                <a:spcPct val="50000"/>
              </a:spcBef>
              <a:buNone/>
            </a:pPr>
            <a:r>
              <a:rPr lang="ar-SA" sz="65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65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إيحاء الوالدين للطفل بالفهم عندما يكبر : </a:t>
            </a:r>
          </a:p>
          <a:p>
            <a:pPr algn="just" rtl="1">
              <a:lnSpc>
                <a:spcPct val="170000"/>
              </a:lnSpc>
              <a:spcBef>
                <a:spcPct val="50000"/>
              </a:spcBef>
            </a:pP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عادة يوحي الوالدين لهؤلاء الأطفال بأنهم سوف يفهمون فيما بعد،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الراشدين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والمدرسين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يفسرون لهم الأشياء التي تثير حيرتهم، ولكن هذه التفسيرات عادة لا تأتي،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نجد الراشدين يقولون لمثل هذا الطفل: (سوف تعرف الإجابة على ذلك عندما تكبر) أو (لقد شرحتها لك ثلاث مرات قبل ذلك) أو (.. لما أنت صغير </a:t>
            </a:r>
            <a:r>
              <a:rPr lang="ar-SA" sz="51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وبتسأل</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لما تكبر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ها تعمل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إيه ..؟) .. إلخ وعندما يواجه الطفل التأنيب باستمرار بتعليقات مثل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إنك تكثرين  من الأسئلة، لماذا لا تهدئي ؟) فكيف يكون شعوره؟ إذا لم نجب على أسئلته لكي يفهم؟ </a:t>
            </a:r>
          </a:p>
        </p:txBody>
      </p:sp>
    </p:spTree>
    <p:extLst>
      <p:ext uri="{BB962C8B-B14F-4D97-AF65-F5344CB8AC3E}">
        <p14:creationId xmlns:p14="http://schemas.microsoft.com/office/powerpoint/2010/main" val="1217771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a:solidFill>
            <a:schemeClr val="lt1"/>
          </a:solidFill>
        </p:spPr>
        <p:txBody>
          <a:bodyPr>
            <a:normAutofit fontScale="92500" lnSpcReduction="20000"/>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شعور الطفل بالارتباك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هذا الطفل يشعر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بالإرتباك</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الحيرة: إن هناك كثير مما يود معرفته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الناس لا يجيبون على  أسئلته إجابات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كافية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يقول: 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هؤلاء الراشدين أغبياء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والمدرسة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غبية، ولا تثير اهتمامنا، إنه يريد أن يفهم الأشياء التي تحيره، كما أنه يشعر بالإحباط الشديد لأن الناس لا يريدون مساعدته،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يتعمدون إرباكه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الراشدين لا يقولون له الحقيقة، أنه يشعر بالحيرة للفروق بين ما يقوله الراشدون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يفعلونه، أنه يشعر بارتياح عظيم عندما يحصل على إجابات لأسئلته الهامة.</a:t>
            </a: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672022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667000"/>
            <a:ext cx="7010400" cy="2667000"/>
          </a:xfrm>
          <a:solidFill>
            <a:schemeClr val="lt1"/>
          </a:solidFill>
        </p:spPr>
        <p:txBody>
          <a:bodyPr>
            <a:noAutofit/>
          </a:bodyPr>
          <a:lstStyle/>
          <a:p>
            <a:pPr algn="just" rtl="1">
              <a:lnSpc>
                <a:spcPct val="20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يمكن للآباء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يفعلوها للوفاء بحاجة الأطفال إلى الفهم، من ذلك</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609600" y="0"/>
            <a:ext cx="8534400" cy="13716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609600" y="116632"/>
            <a:ext cx="7490792" cy="1143000"/>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للوفاء بالحاجة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495712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524000"/>
            <a:ext cx="7181800" cy="4876800"/>
          </a:xfrm>
          <a:solidFill>
            <a:schemeClr val="lt1"/>
          </a:solidFill>
        </p:spPr>
        <p:txBody>
          <a:bodyPr>
            <a:noAutofit/>
          </a:bodyPr>
          <a:lstStyle/>
          <a:p>
            <a:pPr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تهيئة جو التسامح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المهم أن يهيء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جواً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التسامح، ويقصد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بالتسامح أن يحاول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إيجاد موقف يشعر فيه الأطفال بالحرية في إلقاء الأسئلة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وتبادل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الأفكار،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التسامح محكوماً بالأهداف التي يسعى الطفل لمعرفتها .. </a:t>
            </a:r>
          </a:p>
        </p:txBody>
      </p:sp>
      <p:sp>
        <p:nvSpPr>
          <p:cNvPr id="5" name="Rectangle 4"/>
          <p:cNvSpPr/>
          <p:nvPr/>
        </p:nvSpPr>
        <p:spPr>
          <a:xfrm>
            <a:off x="0" y="0"/>
            <a:ext cx="9144000" cy="13716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للوفاء بالحاجة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572750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4000"/>
            <a:ext cx="7334200" cy="4876800"/>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يدرك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الفور أن ذلك ماهو إلا علامة على الحاجة إلى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الفهم، 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يكونوا حذرين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ومتسامحين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أطفالهم فإنهم سيكبتون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العلامات،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ويظنون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أطفالهم ليست لديهم أية مشاكل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ليست الحقيقة، حيث أن الأطفال يحتاجون إلى كثير من الإجابات و الإستفسارات التي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كبتت ، وكبتها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بالطبع لا يعني زوالها.</a:t>
            </a:r>
          </a:p>
        </p:txBody>
      </p:sp>
      <p:sp>
        <p:nvSpPr>
          <p:cNvPr id="5" name="Rectangle 4"/>
          <p:cNvSpPr/>
          <p:nvPr/>
        </p:nvSpPr>
        <p:spPr>
          <a:xfrm>
            <a:off x="0" y="0"/>
            <a:ext cx="9144000" cy="13716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للوفاء بالحاجة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572750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457200"/>
            <a:ext cx="7391400" cy="5791200"/>
          </a:xfrm>
          <a:solidFill>
            <a:schemeClr val="lt1"/>
          </a:solidFill>
        </p:spPr>
        <p:txBody>
          <a:bodyPr>
            <a:normAutofit lnSpcReduction="10000"/>
          </a:bodyPr>
          <a:lstStyle/>
          <a:p>
            <a:pPr marL="0" indent="0" algn="just" rtl="1">
              <a:lnSpc>
                <a:spcPct val="150000"/>
              </a:lnSpc>
              <a:spcBef>
                <a:spcPct val="50000"/>
              </a:spcBef>
              <a:buNone/>
            </a:pPr>
            <a:r>
              <a:rPr lang="ar-SA" sz="2400" b="1" dirty="0" smtClean="0">
                <a:latin typeface="Arial Unicode MS" pitchFamily="34" charset="-128"/>
                <a:ea typeface="Arial Unicode MS" pitchFamily="34" charset="-128"/>
                <a:cs typeface="Arial Unicode MS" pitchFamily="34" charset="-128"/>
              </a:rPr>
              <a:t>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الاهتمام بالحاجة التي يسعى الطفل لمعرفتها في خفاء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إستطاعة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يبذلوا إهتماماً كبيراً بالغرض الذي يسعى الطفل إلى معرفته بطريقة مستترة،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وربما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التستر هو أكثر الطرق فاعلية،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الأطفال في مشروعات جماعية أو شخصية يستطيع الآباء أو المربون أن يثيروا معهم التساؤل عما يأملون في تحقيقه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السبب في أهميته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4368706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a:solidFill>
            <a:schemeClr val="lt1"/>
          </a:solidFill>
        </p:spPr>
        <p:txBody>
          <a:bodyPr>
            <a:normAutofit fontScale="85000" lnSpcReduction="20000"/>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يطرحها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ذات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المستوى المحلى أو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العالمي: </a:t>
            </a:r>
            <a:endPar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الأسئلة لدى الأطفال تتصل مباشرة بمشاكل في غاية الأهمية على الصعيد المحلي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والقومي والعالمي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الموضوعات تتسم بالتعقيد الشديد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 من الأطفال بالحيرة إزاءها، لذلك يجب على الآباء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يعدوا برامج جماعية يقدم فيها أفراد مختلفون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وجهات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نظر مختلفة بما يجعل الموضوعات أكثر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وضوحاً وتتبع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البرامج بفترات مناقشة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وفترات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ثم يعود الأطفال بعد ذلك بفترة ليثيروا التساؤلات التي ظهرت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لديهم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فيما بعد.</a:t>
            </a:r>
          </a:p>
        </p:txBody>
      </p:sp>
    </p:spTree>
    <p:extLst>
      <p:ext uri="{BB962C8B-B14F-4D97-AF65-F5344CB8AC3E}">
        <p14:creationId xmlns:p14="http://schemas.microsoft.com/office/powerpoint/2010/main" val="29499321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85800"/>
            <a:ext cx="7391400" cy="55626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طرح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يطرح الأطفال أحياناً الأسئلة بطريقة ساذجة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وبعيدة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الخداع، لذا يجب أن يكون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شديدي الحذر من أن يعطوا إنطباعاً بالدهشة لأن هذه الأسئلة ساذجة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محظورة، أو أن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لابد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شخصاً غير سوي لتقديم مثل هذه الأسئلة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974116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9436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الآباء والمربون أثارة موضوعات لها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لدى الطفل :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الأطفال أنفسهم لا يثيرون بعض الموضوعات الكبرى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يعملون في حدود اهتمامتهم – فإن المعلم (الأب) يجب أن يثير معهم بعض هذه الموضوعات مثل: ماهي مصادر الحقيقة؟ ماهي المعاني المختلفة للحرية؟ هل أصبحت الحروب من مميزات العلاقات الإنسانية في العالم؟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طرح مثل هذه التساؤلات تساعد الأطفال على فهم العالم الذي يعيشون فيه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وتساعدهم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إرساء قاعدة أكثر صلابة لتطوير أغراض خاصة بهم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022048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1722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تطور فهم الطفل :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المدرسة يستطيع الناظر (المدير) أن يرتب مع الصحف المحلية أو الإذاعة أو التلفاز تنظيم سلسلة من الندوات تناقش فيها موضوعات يطرحها الطفل ويرغب في معرفتها كل أسبوع على مدار السنة الدراسية تتعلق بالموضوعات التي يطرحها ويرغب في معرفتها ،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تضم مثل هذه الندوات بعض الخبراء سواء من المدرسة أو خارجها،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تطبع ملخصات لهذه الندوات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وتستخدم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كموضوعات للقراءة</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الذين حضروها أن يقدموا ملخصات شفوية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والهدف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ذلك تكوين فهم أكثر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وتطوير</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7191977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514600"/>
            <a:ext cx="6629400" cy="2971800"/>
          </a:xfrm>
          <a:solidFill>
            <a:schemeClr val="lt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يجب أن يتجنبها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يتجنبوا إحباط حاجة الطفل للفهم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ويشبعوا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حاجته النفسية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ومنها: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943800"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المربون من أجل الوفاء بالحاجة للفهم؟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057810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48768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اهتمام الطفل بالعالم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يثير الأطفال اهتماماتهم حول العالم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ومكانهم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يجب على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يقولوا لهم: (إننا لا نرى ما علاقة ذلك بالحساب أو القراءة أو ما ندرسه بالمدرسة)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الموضوع سوف تعمله عندما تكبر) أو (ليس هذا بمهم في الوقت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الحاضر).</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943800"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المربون من أجل الوفاء بالحاجة للفهم؟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740274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124328" cy="4876800"/>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الآباء والمربيون 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الظروف إنما يحرمون الطفل من فرصة التعبير عن إهتمامه بأنه لا يفهم العالم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حوله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إنهم بذلك يكبتون حاجة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كانوا يرغبون في بناء الطفل من أجل النمو يجب أن يوفروا له التسامح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والحرية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الحديث بما يجرى له بدل الكبت.</a:t>
            </a: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943800"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المربون من أجل الوفاء بالحاجة للفهم؟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740274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a:solidFill>
            <a:schemeClr val="lt1"/>
          </a:solidFill>
        </p:spPr>
        <p:txBody>
          <a:bodyPr>
            <a:noAutofit/>
          </a:bodyPr>
          <a:lstStyle/>
          <a:p>
            <a:pPr marL="0" indent="0" algn="just" rtl="1">
              <a:lnSpc>
                <a:spcPct val="150000"/>
              </a:lnSpc>
              <a:spcBef>
                <a:spcPct val="50000"/>
              </a:spcBef>
              <a:buNone/>
            </a:pP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عدم الشعور بالضعف في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حالة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الإجابة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تساؤلات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6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الآباء أو المربون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بأنهم ضعفاء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معلوماتهم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واستعداداتهم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لم يستطيعوا الإجابة على كل الأسئلة التي يطرحها الأطفال.كما يجب عدم إحراج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يطرحون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الأسئلة ويجب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يمتدحهم،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ويبين لهم أن العمل مع هذه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تساعدهم على فهم العالم فهما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أفضل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230183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a:solidFill>
            <a:schemeClr val="lt1"/>
          </a:solidFill>
        </p:spPr>
        <p:txBody>
          <a:bodyPr>
            <a:noAutofit/>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التنوع في مصادر المعرفة :</a:t>
            </a:r>
          </a:p>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يتقبل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الموارد المكتبية المتاحة بالمدرسة كما هي عليه، أو مصادر القراءة كمراجع ثابتة، بل يجب من خلال التنظيمات بين الوالدين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 أن يتوصلوا إلى إعتمادات إضافية للحصول على مزيد من الموارد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وتنوع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أوسع في وجهات النظر حول تلك المراجع لينوعوا من مصادر المعرفة.</a:t>
            </a:r>
          </a:p>
        </p:txBody>
      </p:sp>
    </p:spTree>
    <p:extLst>
      <p:ext uri="{BB962C8B-B14F-4D97-AF65-F5344CB8AC3E}">
        <p14:creationId xmlns:p14="http://schemas.microsoft.com/office/powerpoint/2010/main" val="6282530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85800"/>
            <a:ext cx="8991600" cy="6019800"/>
          </a:xfrm>
          <a:solidFill>
            <a:schemeClr val="lt1"/>
          </a:solidFill>
        </p:spPr>
        <p:txBody>
          <a:bodyPr>
            <a:normAutofit fontScale="77500" lnSpcReduction="20000"/>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يتجنب الآباء والمربون شغل الطفل بصورة دائمة : </a:t>
            </a:r>
          </a:p>
          <a:p>
            <a:pPr algn="just" rtl="1">
              <a:lnSpc>
                <a:spcPct val="160000"/>
              </a:lnSpc>
              <a:spcBef>
                <a:spcPct val="50000"/>
              </a:spcBef>
            </a:pP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يتجنب الآباء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التأكيد على (العمل الشاغل) للأطفال فالغرض الحقيقي ليس هو إشغالهم،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القيام بالعمل الذي يساهم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نموهم ..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وجزء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هذا النمو هو ما يتعلق باستيضاح الأغراض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وزيادة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البيئة،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الأطفال معاً – لا يتجنب المربون إثارة الأسئلة المتعلقة بالغرض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والقيمة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هم بصدده،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 إحساس الأطفال بالأمان الداخلي يزداد رسوخاً كلما اتضح لهم غرضهم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وقيمته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عندئذ يسعدون إلى ما يحاولون عمله بخصوص أنه سيزيدهم فهماً لما يستفسرون عنه و يودون معرفته.</a:t>
            </a:r>
          </a:p>
        </p:txBody>
      </p:sp>
    </p:spTree>
    <p:extLst>
      <p:ext uri="{BB962C8B-B14F-4D97-AF65-F5344CB8AC3E}">
        <p14:creationId xmlns:p14="http://schemas.microsoft.com/office/powerpoint/2010/main" val="921374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a:solidFill>
            <a:schemeClr val="lt1"/>
          </a:solidFill>
        </p:spPr>
        <p:txBody>
          <a:bodyPr>
            <a:noAutofit/>
          </a:bodyPr>
          <a:lstStyle/>
          <a:p>
            <a:pPr marL="0" indent="0" algn="just" rtl="1">
              <a:lnSpc>
                <a:spcPct val="17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تتسم بعض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بالضخامة : </a:t>
            </a:r>
          </a:p>
          <a:p>
            <a:pPr algn="just" rtl="1">
              <a:lnSpc>
                <a:spcPct val="17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بعض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الموضوعات (بالضخامة) فليس سبباً في إستبعادها من اهتمامات الآباء و المعلمين</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إذ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معظم المجتمعات تساعد في توضيح هذه الأمور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لذا يجب ألا يرتكب الآباء أو المربون خطأ في إبعاد بعض الموضوعات عن مجالات أسئلة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وتفكير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 بل يجب أن يهيئوا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لأطفالهم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المزيد من الفهم لأسئلتهم حتى يتم التخلص من كل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299345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a:solidFill>
            <a:schemeClr val="lt1"/>
          </a:solidFill>
        </p:spPr>
        <p:txBody>
          <a:bodyPr>
            <a:noAutofit/>
          </a:bodyPr>
          <a:lstStyle/>
          <a:p>
            <a:pPr algn="just" rtl="1">
              <a:lnSpc>
                <a:spcPct val="17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إعطاء الإنطباع بأن هذه الموضوعات تخرج عن نطاق إدراكهم و أنها لا ترتبط بتعليمهم الحالي لذا يجب أن يحاولوا بقدر الإمكان أن يساعدوا أطفالهم في إدراك العلاقات بين حياتهم الحالية وبين تلك المشاكل.</a:t>
            </a:r>
          </a:p>
        </p:txBody>
      </p:sp>
    </p:spTree>
    <p:extLst>
      <p:ext uri="{BB962C8B-B14F-4D97-AF65-F5344CB8AC3E}">
        <p14:creationId xmlns:p14="http://schemas.microsoft.com/office/powerpoint/2010/main" val="11177421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a:solidFill>
            <a:schemeClr val="lt1"/>
          </a:solidFill>
        </p:spPr>
        <p:txBody>
          <a:bodyPr>
            <a:noAutofit/>
          </a:bodyPr>
          <a:lstStyle/>
          <a:p>
            <a:pPr marL="0" indent="0" algn="just" rtl="1">
              <a:lnSpc>
                <a:spcPct val="160000"/>
              </a:lnSpc>
              <a:spcBef>
                <a:spcPct val="50000"/>
              </a:spcBef>
              <a:buNone/>
            </a:pP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عدم استخفاف الآباء والمربون بطبيعة الأسئلة التي يطرحها الاطفال : </a:t>
            </a:r>
          </a:p>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يبدي الآباء أو المربون أي ملاحظات عن الطبيعة السخيفة أو الساذجة لبعض الأسئلة، ولا يتركوا إنطباعاً بأنها غير هامة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 لها صلة بالمنهج</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يعتذروا عنها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تأجيلها.</a:t>
            </a:r>
            <a:endParaRPr lang="ar-SA" sz="3600" b="1" u="sng"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95576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7543800" cy="6019800"/>
          </a:xfrm>
          <a:solidFill>
            <a:schemeClr val="lt1"/>
          </a:solidFill>
        </p:spPr>
        <p:txBody>
          <a:bodyPr>
            <a:noAutofit/>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إضافة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الجديد إلى المنهج : </a:t>
            </a:r>
          </a:p>
          <a:p>
            <a:pPr algn="just" rtl="1">
              <a:lnSpc>
                <a:spcPct val="16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ألا يكتفي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المعلم بمجرد إضافة أنشطة إلى المنهج حتى ولو بدت (حديثة أو تقدمية) أن الغرض هو فهم أفضل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ومقصود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ومتطور وألا يقتبس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أشياء جديدة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إضافية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لم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إدراك كيفية مساهمتها في نمو الطفل.</a:t>
            </a:r>
          </a:p>
        </p:txBody>
      </p:sp>
    </p:spTree>
    <p:extLst>
      <p:ext uri="{BB962C8B-B14F-4D97-AF65-F5344CB8AC3E}">
        <p14:creationId xmlns:p14="http://schemas.microsoft.com/office/powerpoint/2010/main" val="14715430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4876800"/>
          </a:xfrm>
          <a:solidFill>
            <a:schemeClr val="lt1"/>
          </a:solidFill>
        </p:spPr>
        <p:txBody>
          <a:bodyPr>
            <a:noAutofit/>
          </a:bodyPr>
          <a:lstStyle/>
          <a:p>
            <a:pPr marL="627063" indent="-627063"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إشباع حاجة الطفل إلى الفهم عن طريق:</a:t>
            </a:r>
          </a:p>
          <a:p>
            <a:pPr marL="531813" indent="-531813"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حب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للمعرفة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وحاجته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الفهم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يمكن أن يشبعها الطفل من خلال تفاعله مع برامج التلفزيون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تقدمه من أفكار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وأشكال وسلوك ومفاهيم واتجاهات وقيم وأساليب تفكير.</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إلى الفهم من خلال تثقيف الطفل عن طريق برامج التلفزيون؟</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7278440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4876800"/>
          </a:xfrm>
          <a:solidFill>
            <a:schemeClr val="lt1"/>
          </a:solidFill>
        </p:spPr>
        <p:txBody>
          <a:bodyPr>
            <a:noAutofit/>
          </a:bodyPr>
          <a:lstStyle/>
          <a:p>
            <a:pPr marL="531813" indent="-531813"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تنادي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التربية الحديثة بمبدأ تعدد الخبرات و يتم ذلك من خلال استثارة تساؤلات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وتوجيهه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البحث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والاستفسار والمعرفة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لذلك يحسن ألا تعطي هذه البرامج الحلول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والمعارف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جاهزة للطفل، بل الأفضل أن توجهه لأن يبحث في الكتب فينمي عادة القراءة من خلال بحثه عن إجابات لتساؤلاته.</a:t>
            </a: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إلى الفهم من خلال تثقيف الطفل عن طريق برامج التلفزيون؟</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097603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685800"/>
            <a:ext cx="7162800" cy="5638800"/>
          </a:xfrm>
          <a:solidFill>
            <a:schemeClr val="lt1"/>
          </a:solidFill>
        </p:spPr>
        <p:txBody>
          <a:bodyPr>
            <a:normAutofit/>
          </a:bodyPr>
          <a:lstStyle/>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ذلك يبرز بوضوح الدور الذي يمكن أن تلعبه دوائر المعارف للأطفال، حيث تقدم لهم بشكل مبسط الرد على تساؤلاتهم، ومعرفة حقائق الكون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وأسرار الحياة، وللأسف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300772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WordArt 5"/>
          <p:cNvSpPr>
            <a:spLocks noChangeArrowheads="1" noChangeShapeType="1" noTextEdit="1"/>
          </p:cNvSpPr>
          <p:nvPr/>
        </p:nvSpPr>
        <p:spPr bwMode="auto">
          <a:xfrm>
            <a:off x="615950" y="609600"/>
            <a:ext cx="7772400" cy="3276600"/>
          </a:xfrm>
          <a:prstGeom prst="rect">
            <a:avLst/>
          </a:prstGeom>
        </p:spPr>
        <p:txBody>
          <a:bodyPr wrap="none" fromWordArt="1">
            <a:prstTxWarp prst="textPlain">
              <a:avLst>
                <a:gd name="adj" fmla="val 50000"/>
              </a:avLst>
            </a:prstTxWarp>
            <a:scene3d>
              <a:camera prst="legacyPerspectiveBottom">
                <a:rot lat="20999996" lon="0" rev="0"/>
              </a:camera>
              <a:lightRig rig="legacyFlat3" dir="r"/>
            </a:scene3d>
            <a:sp3d extrusionH="121893000" prstMaterial="legacyMatte">
              <a:extrusionClr>
                <a:srgbClr val="FFFFCC"/>
              </a:extrusionClr>
            </a:sp3d>
          </a:bodyPr>
          <a:lstStyle/>
          <a:p>
            <a:r>
              <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جزاكم الله خيراً </a:t>
            </a:r>
          </a:p>
          <a:p>
            <a:r>
              <a:rPr lang="ar-SA" sz="3600" b="1" kern="1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على حسن استماعكم</a:t>
            </a:r>
          </a:p>
        </p:txBody>
      </p:sp>
      <p:sp>
        <p:nvSpPr>
          <p:cNvPr id="3" name="مربع نص 2"/>
          <p:cNvSpPr txBox="1"/>
          <p:nvPr/>
        </p:nvSpPr>
        <p:spPr>
          <a:xfrm>
            <a:off x="357158" y="5429264"/>
            <a:ext cx="3286148" cy="954107"/>
          </a:xfrm>
          <a:prstGeom prst="rect">
            <a:avLst/>
          </a:prstGeom>
          <a:solidFill>
            <a:schemeClr val="bg1">
              <a:lumMod val="95000"/>
            </a:schemeClr>
          </a:solidFill>
          <a:ln w="38100">
            <a:solidFill>
              <a:srgbClr val="FF0000"/>
            </a:solidFill>
          </a:ln>
        </p:spPr>
        <p:txBody>
          <a:bodyPr wrap="square" rtlCol="1">
            <a:spAutoFit/>
          </a:bodyPr>
          <a:lstStyle/>
          <a:p>
            <a:pPr algn="ctr"/>
            <a:r>
              <a:rPr lang="ar-SA" sz="2800" b="1" dirty="0" smtClean="0">
                <a:latin typeface="Arial Unicode MS" pitchFamily="34" charset="-128"/>
                <a:ea typeface="Arial Unicode MS" pitchFamily="34" charset="-128"/>
                <a:cs typeface="Akhbar MT" pitchFamily="2" charset="-78"/>
              </a:rPr>
              <a:t>مع دعواتنا لكم بالنجاح والتوفيق</a:t>
            </a:r>
          </a:p>
          <a:p>
            <a:pPr algn="ctr"/>
            <a:r>
              <a:rPr lang="ar-SA" sz="2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a:t>
            </a: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28201919"/>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1501</TotalTime>
  <Words>2291</Words>
  <Application>Microsoft Office PowerPoint</Application>
  <PresentationFormat>عرض على الشاشة (3:4)‏</PresentationFormat>
  <Paragraphs>91</Paragraphs>
  <Slides>39</Slides>
  <Notes>1</Notes>
  <HiddenSlides>0</HiddenSlides>
  <MMClips>0</MMClips>
  <ScaleCrop>false</ScaleCrop>
  <HeadingPairs>
    <vt:vector size="4" baseType="variant">
      <vt:variant>
        <vt:lpstr>نسق</vt:lpstr>
      </vt:variant>
      <vt:variant>
        <vt:i4>1</vt:i4>
      </vt:variant>
      <vt:variant>
        <vt:lpstr>عناوين الشرائح</vt:lpstr>
      </vt:variant>
      <vt:variant>
        <vt:i4>39</vt:i4>
      </vt:variant>
    </vt:vector>
  </HeadingPairs>
  <TitlesOfParts>
    <vt:vector size="40" baseType="lpstr">
      <vt:lpstr>Median</vt:lpstr>
      <vt:lpstr>استكمال حاجات النمو الاجتماعي للطفل الحاجة إلى الفهم  </vt:lpstr>
      <vt:lpstr>عناصر المحاضرة</vt:lpstr>
      <vt:lpstr>أهداف المحاضرة</vt:lpstr>
      <vt:lpstr>عرض تقديمي في PowerPoint</vt:lpstr>
      <vt:lpstr>من خلال هذا العرض سوف نجيب على الأسئلة التالية:-</vt:lpstr>
      <vt:lpstr>مالمقصود بالحاجة إلى الفهم؟</vt:lpstr>
      <vt:lpstr>عرض تقديمي في PowerPoint</vt:lpstr>
      <vt:lpstr>كيف يتم اكتشاف نقص الحاجة إلى الفهم؟</vt:lpstr>
      <vt:lpstr>كيف يتم اكتشاف نقص الحاجة إلى الفهم؟</vt:lpstr>
      <vt:lpstr>ماهي الأعراض التي تظهر على الأطفال الذين لا يفهمون ما يجري حولهم؟</vt:lpstr>
      <vt:lpstr>ماهي الأعراض التي تظهر على الأطفال الذين لا يفهمون ما يجري حولهم؟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ماذا يجب أن يفعله المربون للوفاء بالحاجة إلى الفهم؟</vt:lpstr>
      <vt:lpstr>ماذا يجب أن يفعله المربون للوفاء بالحاجة إلى الفهم؟</vt:lpstr>
      <vt:lpstr>ماذا يجب أن يفعله المربون للوفاء بالحاجة إلى الفهم؟</vt:lpstr>
      <vt:lpstr>عرض تقديمي في PowerPoint</vt:lpstr>
      <vt:lpstr>عرض تقديمي في PowerPoint</vt:lpstr>
      <vt:lpstr>عرض تقديمي في PowerPoint</vt:lpstr>
      <vt:lpstr>عرض تقديمي في PowerPoint</vt:lpstr>
      <vt:lpstr>عرض تقديمي في PowerPoint</vt:lpstr>
      <vt:lpstr>ماهي الأشياء التي يجب أن يتجنبها المربون من أجل الوفاء بالحاجة للفهم؟</vt:lpstr>
      <vt:lpstr>ماهي الأشياء التي يجب أن يتجنبها المربون من أجل الوفاء بالحاجة للفهم؟</vt:lpstr>
      <vt:lpstr>ماهي الأشياء التي يجب أن يتجنبها المربون من أجل الوفاء بالحاجة للفهم؟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كيف يتم إشباع الحاجة إلى الفهم من خلال تثقيف الطفل عن طريق برامج التلفزيون؟</vt:lpstr>
      <vt:lpstr>كيف يتم إشباع الحاجة إلى الفهم من خلال تثقيف الطفل عن طريق برامج التلفزيون؟</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الحاجة إلى التحرر النسبي من الذنب</dc:title>
  <dc:creator>UnLike^</dc:creator>
  <cp:lastModifiedBy>mona taha mahrous</cp:lastModifiedBy>
  <cp:revision>175</cp:revision>
  <dcterms:created xsi:type="dcterms:W3CDTF">2012-03-08T15:22:01Z</dcterms:created>
  <dcterms:modified xsi:type="dcterms:W3CDTF">2016-04-03T13:58:45Z</dcterms:modified>
</cp:coreProperties>
</file>