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 id="2147483696" r:id="rId2"/>
  </p:sldMasterIdLst>
  <p:notesMasterIdLst>
    <p:notesMasterId r:id="rId34"/>
  </p:notesMasterIdLst>
  <p:sldIdLst>
    <p:sldId id="293" r:id="rId3"/>
    <p:sldId id="256" r:id="rId4"/>
    <p:sldId id="291" r:id="rId5"/>
    <p:sldId id="288"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6" r:id="rId25"/>
    <p:sldId id="277" r:id="rId26"/>
    <p:sldId id="278" r:id="rId27"/>
    <p:sldId id="279" r:id="rId28"/>
    <p:sldId id="281" r:id="rId29"/>
    <p:sldId id="283" r:id="rId30"/>
    <p:sldId id="285" r:id="rId31"/>
    <p:sldId id="287" r:id="rId32"/>
    <p:sldId id="292" r:id="rId33"/>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0975233-E9C6-4D45-BEF0-F9A9CC8E4A63}" type="datetimeFigureOut">
              <a:rPr lang="ar-EG" smtClean="0"/>
              <a:pPr/>
              <a:t>15/04/1437</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58B1889-9ED6-4828-9C5E-A9E5D1C5C5C1}" type="slidenum">
              <a:rPr lang="ar-EG" smtClean="0"/>
              <a:pPr/>
              <a:t>‹#›</a:t>
            </a:fld>
            <a:endParaRPr lang="ar-EG"/>
          </a:p>
        </p:txBody>
      </p:sp>
    </p:spTree>
    <p:extLst>
      <p:ext uri="{BB962C8B-B14F-4D97-AF65-F5344CB8AC3E}">
        <p14:creationId xmlns:p14="http://schemas.microsoft.com/office/powerpoint/2010/main" val="367455440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dirty="0"/>
          </a:p>
        </p:txBody>
      </p:sp>
      <p:sp>
        <p:nvSpPr>
          <p:cNvPr id="4" name="Slide Number Placeholder 3"/>
          <p:cNvSpPr>
            <a:spLocks noGrp="1"/>
          </p:cNvSpPr>
          <p:nvPr>
            <p:ph type="sldNum" sz="quarter" idx="10"/>
          </p:nvPr>
        </p:nvSpPr>
        <p:spPr/>
        <p:txBody>
          <a:bodyPr/>
          <a:lstStyle/>
          <a:p>
            <a:fld id="{F58B1889-9ED6-4828-9C5E-A9E5D1C5C5C1}" type="slidenum">
              <a:rPr lang="ar-EG" smtClean="0"/>
              <a:pPr/>
              <a:t>18</a:t>
            </a:fld>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62253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004574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90149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60310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280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799731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17798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15627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7001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4168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87719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D603B601-9D7B-46F3-9B20-886E4CC9E443}" type="slidenum">
              <a:rPr lang="en-US" smtClean="0">
                <a:solidFill>
                  <a:srgbClr val="FFFFFF"/>
                </a:solidFill>
              </a:rPr>
              <a:pPr/>
              <a:t>‹#›</a:t>
            </a:fld>
            <a:endParaRPr lang="en-US">
              <a:solidFill>
                <a:srgbClr val="FFFFFF"/>
              </a:solidFill>
            </a:endParaRP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ar-SA" smtClean="0"/>
              <a:t>انقر لتحرير نمط العنوان الرئيسي</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ar-SA" smtClean="0"/>
              <a:t>انقر لتحرير نمط العنوان الرئيسي</a:t>
            </a:r>
            <a:endParaRPr lang="en-US" dirty="0"/>
          </a:p>
        </p:txBody>
      </p:sp>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DC509027-AC66-46E1-9B9B-6528FBCF135D}" type="slidenum">
              <a:rPr lang="en-US" smtClean="0">
                <a:solidFill>
                  <a:srgbClr val="FFFFFF"/>
                </a:solidFill>
              </a:rPr>
              <a:pPr/>
              <a:t>‹#›</a:t>
            </a:fld>
            <a:endParaRPr lang="en-US">
              <a:solidFill>
                <a:srgbClr val="FFFFFF"/>
              </a:solidFill>
            </a:endParaRPr>
          </a:p>
        </p:txBody>
      </p:sp>
      <p:sp>
        <p:nvSpPr>
          <p:cNvPr id="8" name="Content Placeholder 7"/>
          <p:cNvSpPr>
            <a:spLocks noGrp="1"/>
          </p:cNvSpPr>
          <p:nvPr>
            <p:ph sz="quarter" idx="13"/>
          </p:nvPr>
        </p:nvSpPr>
        <p:spPr>
          <a:xfrm>
            <a:off x="609600" y="1600200"/>
            <a:ext cx="7924800" cy="4114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823B1EC1-4B94-4405-8A1F-68E0D97E4EEA}"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2" name="Title 1"/>
          <p:cNvSpPr>
            <a:spLocks noGrp="1"/>
          </p:cNvSpPr>
          <p:nvPr>
            <p:ph type="title"/>
          </p:nvPr>
        </p:nvSpPr>
        <p:spPr>
          <a:xfrm>
            <a:off x="609600" y="274638"/>
            <a:ext cx="7924800" cy="1143000"/>
          </a:xfrm>
        </p:spPr>
        <p:txBody>
          <a:bodyPr/>
          <a:lstStyle/>
          <a:p>
            <a:r>
              <a:rPr lang="ar-SA" smtClean="0"/>
              <a:t>انقر لتحرير نمط العنوان الرئيسي</a:t>
            </a:r>
            <a:endParaRPr lang="en-US" dirty="0"/>
          </a:p>
        </p:txBody>
      </p:sp>
      <p:sp>
        <p:nvSpPr>
          <p:cNvPr id="5" name="Date Placeholder 4"/>
          <p:cNvSpPr>
            <a:spLocks noGrp="1"/>
          </p:cNvSpPr>
          <p:nvPr>
            <p:ph type="dt" sz="half" idx="10"/>
          </p:nvPr>
        </p:nvSpPr>
        <p:spPr/>
        <p:txBody>
          <a:bodyPr/>
          <a:lstStyle/>
          <a:p>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F77F9876-E231-43E1-B315-83777813E02A}"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endParaRPr lang="en-US">
              <a:solidFill>
                <a:srgbClr val="FFFFFF"/>
              </a:solidFill>
            </a:endParaRPr>
          </a:p>
        </p:txBody>
      </p:sp>
      <p:sp>
        <p:nvSpPr>
          <p:cNvPr id="8" name="Footer Placeholder 7"/>
          <p:cNvSpPr>
            <a:spLocks noGrp="1"/>
          </p:cNvSpPr>
          <p:nvPr>
            <p:ph type="ftr" sz="quarter" idx="11"/>
          </p:nvPr>
        </p:nvSpPr>
        <p:spPr/>
        <p:txBody>
          <a:bodyPr/>
          <a:lstStyle/>
          <a:p>
            <a:endParaRPr lang="en-US">
              <a:solidFill>
                <a:srgbClr val="FFFFFF"/>
              </a:solidFill>
            </a:endParaRPr>
          </a:p>
        </p:txBody>
      </p:sp>
      <p:sp>
        <p:nvSpPr>
          <p:cNvPr id="9" name="Slide Number Placeholder 8"/>
          <p:cNvSpPr>
            <a:spLocks noGrp="1"/>
          </p:cNvSpPr>
          <p:nvPr>
            <p:ph type="sldNum" sz="quarter" idx="12"/>
          </p:nvPr>
        </p:nvSpPr>
        <p:spPr/>
        <p:txBody>
          <a:bodyPr/>
          <a:lstStyle/>
          <a:p>
            <a:fld id="{013CFB3E-F236-451E-9CD4-3D9303E4D7A1}"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endParaRPr lang="en-US">
              <a:solidFill>
                <a:srgbClr val="FFFFFF"/>
              </a:solidFill>
            </a:endParaRPr>
          </a:p>
        </p:txBody>
      </p:sp>
      <p:sp>
        <p:nvSpPr>
          <p:cNvPr id="4" name="Footer Placeholder 3"/>
          <p:cNvSpPr>
            <a:spLocks noGrp="1"/>
          </p:cNvSpPr>
          <p:nvPr>
            <p:ph type="ftr" sz="quarter" idx="11"/>
          </p:nvPr>
        </p:nvSpPr>
        <p:spPr/>
        <p:txBody>
          <a:bodyPr/>
          <a:lstStyle/>
          <a:p>
            <a:endParaRPr lang="en-US">
              <a:solidFill>
                <a:srgbClr val="FFFFFF"/>
              </a:solidFill>
            </a:endParaRPr>
          </a:p>
        </p:txBody>
      </p:sp>
      <p:sp>
        <p:nvSpPr>
          <p:cNvPr id="5" name="Slide Number Placeholder 4"/>
          <p:cNvSpPr>
            <a:spLocks noGrp="1"/>
          </p:cNvSpPr>
          <p:nvPr>
            <p:ph type="sldNum" sz="quarter" idx="12"/>
          </p:nvPr>
        </p:nvSpPr>
        <p:spPr/>
        <p:txBody>
          <a:bodyPr/>
          <a:lstStyle/>
          <a:p>
            <a:fld id="{23842D72-29B4-4E60-BFAA-8EFF7A33FE48}"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FFFFFF"/>
              </a:solidFill>
            </a:endParaRPr>
          </a:p>
        </p:txBody>
      </p:sp>
      <p:sp>
        <p:nvSpPr>
          <p:cNvPr id="3" name="Footer Placeholder 2"/>
          <p:cNvSpPr>
            <a:spLocks noGrp="1"/>
          </p:cNvSpPr>
          <p:nvPr>
            <p:ph type="ftr" sz="quarter" idx="11"/>
          </p:nvPr>
        </p:nvSpPr>
        <p:spPr/>
        <p:txBody>
          <a:bodyPr/>
          <a:lstStyle/>
          <a:p>
            <a:endParaRPr lang="en-US">
              <a:solidFill>
                <a:srgbClr val="FFFFFF"/>
              </a:solidFill>
            </a:endParaRPr>
          </a:p>
        </p:txBody>
      </p:sp>
      <p:sp>
        <p:nvSpPr>
          <p:cNvPr id="4" name="Slide Number Placeholder 3"/>
          <p:cNvSpPr>
            <a:spLocks noGrp="1"/>
          </p:cNvSpPr>
          <p:nvPr>
            <p:ph type="sldNum" sz="quarter" idx="12"/>
          </p:nvPr>
        </p:nvSpPr>
        <p:spPr/>
        <p:txBody>
          <a:bodyPr/>
          <a:lstStyle/>
          <a:p>
            <a:fld id="{C2C373F0-116D-4EE4-AC5A-A2049867B976}"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518535BF-0D29-40A3-A35A-9F9F0F115476}"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745E1683-780A-4C77-A49E-6CEC152B4DC1}"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70D056E-0169-44C3-A0D1-3CE12E28045F}"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C0BAD96D-4612-4CEE-8D7F-1AE470BBA5C7}" type="slidenum">
              <a:rPr lang="en-US" smtClean="0">
                <a:solidFill>
                  <a:srgbClr val="FFFFFF"/>
                </a:solidFill>
              </a:rPr>
              <a:pPr/>
              <a:t>‹#›</a:t>
            </a:fld>
            <a:endParaRPr lang="en-US">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val="2915308109"/>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pPr algn="l" rtl="0" fontAlgn="base">
              <a:spcBef>
                <a:spcPct val="0"/>
              </a:spcBef>
              <a:spcAft>
                <a:spcPct val="0"/>
              </a:spcAft>
            </a:pPr>
            <a:endParaRPr lang="en-US" smtClean="0">
              <a:solidFill>
                <a:srgbClr val="FFFFFF"/>
              </a:solidFill>
            </a:endParaRPr>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pPr rtl="0" fontAlgn="base">
              <a:spcBef>
                <a:spcPct val="0"/>
              </a:spcBef>
              <a:spcAft>
                <a:spcPct val="0"/>
              </a:spcAft>
            </a:pPr>
            <a:endParaRPr lang="en-US" smtClean="0">
              <a:solidFill>
                <a:srgbClr val="FFFFFF"/>
              </a:solidFill>
            </a:endParaRPr>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1" eaLnBrk="1" latinLnBrk="0" hangingPunct="1">
        <a:spcBef>
          <a:spcPct val="0"/>
        </a:spcBef>
        <a:buNone/>
        <a:defRPr sz="3000" kern="1200" cap="all" spc="50" baseline="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8640"/>
            <a:ext cx="7560840" cy="4830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318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2564904"/>
            <a:ext cx="7772400" cy="3240360"/>
          </a:xfrm>
        </p:spPr>
        <p:txBody>
          <a:bodyPr>
            <a:normAutofit/>
          </a:bodyPr>
          <a:lstStyle/>
          <a:p>
            <a:pPr algn="ctr"/>
            <a:r>
              <a:rPr lang="ar-SA" sz="4800" b="1" i="1" dirty="0" smtClean="0">
                <a:solidFill>
                  <a:srgbClr val="FFFF00"/>
                </a:solidFill>
              </a:rPr>
              <a:t>مفهوم </a:t>
            </a:r>
            <a:r>
              <a:rPr lang="ar-EG" sz="4800" b="1" i="1" dirty="0" smtClean="0">
                <a:solidFill>
                  <a:srgbClr val="FFFF00"/>
                </a:solidFill>
              </a:rPr>
              <a:t>المشكلات الاجتماعية </a:t>
            </a:r>
            <a:endParaRPr lang="ar-SA" sz="4800" b="1" i="1" dirty="0" smtClean="0">
              <a:solidFill>
                <a:srgbClr val="FFFF00"/>
              </a:solidFill>
            </a:endParaRPr>
          </a:p>
          <a:p>
            <a:pPr algn="ctr"/>
            <a:r>
              <a:rPr lang="ar-SA" sz="4800" b="1" i="1" dirty="0" smtClean="0">
                <a:solidFill>
                  <a:srgbClr val="FFFF00"/>
                </a:solidFill>
              </a:rPr>
              <a:t>ومحكاتها </a:t>
            </a:r>
          </a:p>
          <a:p>
            <a:pPr algn="ctr"/>
            <a:endParaRPr lang="ar-SA" sz="4800" b="1" dirty="0" smtClean="0">
              <a:solidFill>
                <a:srgbClr val="FFFF00"/>
              </a:solidFill>
            </a:endParaRPr>
          </a:p>
          <a:p>
            <a:pPr algn="ctr"/>
            <a:endParaRPr lang="ar-SA" sz="4800" b="1" dirty="0">
              <a:solidFill>
                <a:srgbClr val="FFFF00"/>
              </a:solidFill>
            </a:endParaRPr>
          </a:p>
        </p:txBody>
      </p:sp>
      <p:sp>
        <p:nvSpPr>
          <p:cNvPr id="2" name="Title 1"/>
          <p:cNvSpPr>
            <a:spLocks noGrp="1"/>
          </p:cNvSpPr>
          <p:nvPr>
            <p:ph type="ctrTitle"/>
          </p:nvPr>
        </p:nvSpPr>
        <p:spPr>
          <a:xfrm>
            <a:off x="611560" y="332656"/>
            <a:ext cx="7772400" cy="1829761"/>
          </a:xfrm>
        </p:spPr>
        <p:txBody>
          <a:bodyPr>
            <a:noAutofit/>
          </a:bodyPr>
          <a:lstStyle/>
          <a:p>
            <a:pPr algn="ctr"/>
            <a:r>
              <a:rPr lang="ar-EG" sz="4000" b="1" dirty="0" smtClean="0"/>
              <a:t>المحاضرة ال</a:t>
            </a:r>
            <a:r>
              <a:rPr lang="ar-SA" sz="4000" b="1" dirty="0" smtClean="0"/>
              <a:t>أ</a:t>
            </a:r>
            <a:r>
              <a:rPr lang="ar-EG" sz="4000" b="1" dirty="0" smtClean="0"/>
              <a:t>ولى من مقرر المشكلات الاجتماعية </a:t>
            </a:r>
            <a:r>
              <a:rPr lang="ar-SA" sz="4000" dirty="0"/>
              <a:t/>
            </a:r>
            <a:br>
              <a:rPr lang="ar-SA" sz="4000" dirty="0"/>
            </a:br>
            <a:r>
              <a:rPr lang="ar-SA" sz="4000" dirty="0" smtClean="0"/>
              <a:t> بعنوان </a:t>
            </a:r>
            <a:endParaRPr lang="ar-EG"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4000" b="1" dirty="0" smtClean="0">
                <a:solidFill>
                  <a:srgbClr val="FFFF00"/>
                </a:solidFill>
              </a:rPr>
              <a:t> أهداف المحاضرة :-</a:t>
            </a:r>
            <a:endParaRPr lang="ar-EG" sz="4000" b="1" dirty="0">
              <a:solidFill>
                <a:srgbClr val="FFFF00"/>
              </a:solidFill>
            </a:endParaRPr>
          </a:p>
        </p:txBody>
      </p:sp>
      <p:sp>
        <p:nvSpPr>
          <p:cNvPr id="3" name="Content Placeholder 2"/>
          <p:cNvSpPr>
            <a:spLocks noGrp="1"/>
          </p:cNvSpPr>
          <p:nvPr>
            <p:ph sz="quarter" idx="13"/>
          </p:nvPr>
        </p:nvSpPr>
        <p:spPr>
          <a:xfrm>
            <a:off x="323528" y="1600200"/>
            <a:ext cx="8496944" cy="4114800"/>
          </a:xfrm>
        </p:spPr>
        <p:txBody>
          <a:bodyPr>
            <a:normAutofit/>
          </a:bodyPr>
          <a:lstStyle/>
          <a:p>
            <a:pPr algn="just"/>
            <a:endParaRPr lang="ar-EG" sz="3600" b="1" dirty="0" smtClean="0">
              <a:solidFill>
                <a:srgbClr val="FFFF00"/>
              </a:solidFill>
            </a:endParaRPr>
          </a:p>
          <a:p>
            <a:pPr algn="just"/>
            <a:r>
              <a:rPr lang="ar-SA" sz="3600" b="1" dirty="0" smtClean="0">
                <a:solidFill>
                  <a:srgbClr val="FFFF00"/>
                </a:solidFill>
              </a:rPr>
              <a:t> تعرف الطالبات على الخطة التنفيذية للمقرر والموضوعات التي سيتم تناولها بمقرر المشكلات الاجتماعية </a:t>
            </a:r>
          </a:p>
          <a:p>
            <a:pPr algn="just"/>
            <a:r>
              <a:rPr lang="ar-SA" sz="3600" b="1" dirty="0" smtClean="0">
                <a:solidFill>
                  <a:srgbClr val="FFFF00"/>
                </a:solidFill>
              </a:rPr>
              <a:t>تعرف الطالبات على مفهوم المشكلات الاجتماعية </a:t>
            </a:r>
          </a:p>
          <a:p>
            <a:pPr algn="just"/>
            <a:endParaRPr lang="ar-EG" sz="3600" b="1" dirty="0" smtClean="0">
              <a:solidFill>
                <a:srgbClr val="FFFF00"/>
              </a:solidFill>
            </a:endParaRPr>
          </a:p>
          <a:p>
            <a:pPr algn="just"/>
            <a:endParaRPr lang="ar-EG" sz="36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b="1" dirty="0" smtClean="0">
                <a:solidFill>
                  <a:srgbClr val="FFFF00"/>
                </a:solidFill>
              </a:rPr>
              <a:t>عناصر المحاضرة</a:t>
            </a:r>
            <a:endParaRPr lang="ar-EG" sz="4000" b="1" dirty="0">
              <a:solidFill>
                <a:srgbClr val="FFFF00"/>
              </a:solidFill>
            </a:endParaRPr>
          </a:p>
        </p:txBody>
      </p:sp>
      <p:sp>
        <p:nvSpPr>
          <p:cNvPr id="3" name="Content Placeholder 2"/>
          <p:cNvSpPr>
            <a:spLocks noGrp="1"/>
          </p:cNvSpPr>
          <p:nvPr>
            <p:ph sz="quarter" idx="13"/>
          </p:nvPr>
        </p:nvSpPr>
        <p:spPr>
          <a:xfrm>
            <a:off x="611560" y="1484784"/>
            <a:ext cx="7924800" cy="4114800"/>
          </a:xfrm>
        </p:spPr>
        <p:txBody>
          <a:bodyPr/>
          <a:lstStyle/>
          <a:p>
            <a:pPr>
              <a:buNone/>
            </a:pPr>
            <a:r>
              <a:rPr lang="ar-EG" dirty="0" smtClean="0"/>
              <a:t>   </a:t>
            </a:r>
            <a:endParaRPr lang="ar-EG" b="1" dirty="0" smtClean="0"/>
          </a:p>
          <a:p>
            <a:pPr>
              <a:buNone/>
            </a:pPr>
            <a:r>
              <a:rPr lang="ar-EG" sz="3600" b="1" dirty="0" smtClean="0"/>
              <a:t>  </a:t>
            </a:r>
            <a:r>
              <a:rPr lang="ar-SA" sz="3600" b="1" dirty="0" smtClean="0"/>
              <a:t>1- </a:t>
            </a:r>
            <a:r>
              <a:rPr lang="ar-EG" sz="3600" b="1" dirty="0" smtClean="0"/>
              <a:t>مفهوم المشكلات .</a:t>
            </a:r>
            <a:endParaRPr lang="ar-SA" sz="3600" b="1" dirty="0" smtClean="0"/>
          </a:p>
          <a:p>
            <a:pPr>
              <a:buNone/>
            </a:pPr>
            <a:r>
              <a:rPr lang="ar-EG" sz="3600" b="1" dirty="0" smtClean="0"/>
              <a:t>  </a:t>
            </a:r>
            <a:r>
              <a:rPr lang="ar-SA" sz="3600" b="1" dirty="0" smtClean="0"/>
              <a:t>2 - </a:t>
            </a:r>
            <a:r>
              <a:rPr lang="ar-EG" sz="3600" b="1" dirty="0" smtClean="0"/>
              <a:t>تحديد المشكلة الاجتماعية . </a:t>
            </a:r>
            <a:endParaRPr lang="ar-SA" sz="3600" b="1" dirty="0" smtClean="0"/>
          </a:p>
          <a:p>
            <a:pPr>
              <a:buNone/>
            </a:pPr>
            <a:r>
              <a:rPr lang="ar-EG" sz="3600" b="1" dirty="0" smtClean="0"/>
              <a:t>   </a:t>
            </a:r>
            <a:r>
              <a:rPr lang="ar-SA" sz="3600" b="1" dirty="0" smtClean="0"/>
              <a:t>3- </a:t>
            </a:r>
            <a:r>
              <a:rPr lang="ar-EG" sz="3600" b="1" dirty="0" err="1" smtClean="0"/>
              <a:t>محكات</a:t>
            </a:r>
            <a:r>
              <a:rPr lang="ar-EG" sz="3600" b="1" dirty="0" smtClean="0"/>
              <a:t> المشكلات الاجتماعية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t> </a:t>
            </a:r>
            <a:r>
              <a:rPr lang="ar-EG" sz="3600" b="1" dirty="0" smtClean="0">
                <a:solidFill>
                  <a:srgbClr val="FFFF00"/>
                </a:solidFill>
              </a:rPr>
              <a:t>المشكلات الاجتماعية :</a:t>
            </a:r>
            <a:endParaRPr lang="ar-EG" sz="3600" b="1" dirty="0">
              <a:solidFill>
                <a:srgbClr val="FFFF00"/>
              </a:solidFill>
            </a:endParaRPr>
          </a:p>
        </p:txBody>
      </p:sp>
      <p:sp>
        <p:nvSpPr>
          <p:cNvPr id="3" name="Content Placeholder 2"/>
          <p:cNvSpPr>
            <a:spLocks noGrp="1"/>
          </p:cNvSpPr>
          <p:nvPr>
            <p:ph sz="quarter" idx="13"/>
          </p:nvPr>
        </p:nvSpPr>
        <p:spPr/>
        <p:txBody>
          <a:bodyPr>
            <a:normAutofit/>
          </a:bodyPr>
          <a:lstStyle/>
          <a:p>
            <a:pPr algn="just"/>
            <a:r>
              <a:rPr lang="ar-EG" sz="2800" b="1" dirty="0" smtClean="0"/>
              <a:t>يقدم الدكتور </a:t>
            </a:r>
            <a:r>
              <a:rPr lang="ar-SA" sz="2800" b="1" dirty="0" smtClean="0"/>
              <a:t>أ</a:t>
            </a:r>
            <a:r>
              <a:rPr lang="ar-EG" sz="2800" b="1" dirty="0" smtClean="0"/>
              <a:t>حمد زكي بدوي في معجمه ( معجم العلوم الاجتماعية ) تعريفاً للمشكلات الاجتماعية ينص على </a:t>
            </a:r>
            <a:r>
              <a:rPr lang="ar-SA" sz="2800" b="1" dirty="0" smtClean="0"/>
              <a:t>أ</a:t>
            </a:r>
            <a:r>
              <a:rPr lang="ar-EG" sz="2800" b="1" dirty="0" smtClean="0"/>
              <a:t>ن المشكلات الاجتماعية هي المفارقات بين المستويات المرغوبة والظروف الواقعية فهي مشكلات بمعنى </a:t>
            </a:r>
            <a:r>
              <a:rPr lang="ar-SA" sz="2800" b="1" dirty="0" smtClean="0"/>
              <a:t>أ</a:t>
            </a:r>
            <a:r>
              <a:rPr lang="ar-EG" sz="2800" b="1" dirty="0" smtClean="0"/>
              <a:t>نها تمثل اضطراباً وتعطيلاً لسير الامور بطريقة مرغوبة .....</a:t>
            </a:r>
          </a:p>
          <a:p>
            <a:pPr algn="just"/>
            <a:r>
              <a:rPr lang="ar-EG" sz="2800" b="1" dirty="0" smtClean="0"/>
              <a:t>وتتصل المشكلات الاجتماعية بالمسائل ذات الصفة الجمعية التي تشمل عدداً من </a:t>
            </a:r>
            <a:r>
              <a:rPr lang="ar-SA" sz="2800" b="1" dirty="0" smtClean="0"/>
              <a:t>أ</a:t>
            </a:r>
            <a:r>
              <a:rPr lang="ar-EG" sz="2800" b="1" dirty="0" smtClean="0"/>
              <a:t>فراد المجتمع بحيث تحول دون قيامهم ب</a:t>
            </a:r>
            <a:r>
              <a:rPr lang="ar-SA" sz="2800" b="1" dirty="0" smtClean="0"/>
              <a:t>أ</a:t>
            </a:r>
            <a:r>
              <a:rPr lang="ar-EG" sz="2800" b="1" dirty="0" smtClean="0"/>
              <a:t>دوارهم الاجتماعية وفق الاطار العام المتفق عليه والذي يتمشى مع المستويات </a:t>
            </a:r>
            <a:r>
              <a:rPr lang="ar-EG" sz="2800" b="1" dirty="0" err="1" smtClean="0"/>
              <a:t>المالوفة</a:t>
            </a:r>
            <a:r>
              <a:rPr lang="ar-EG" sz="2800" b="1" dirty="0" smtClean="0"/>
              <a:t> للجماع</a:t>
            </a:r>
            <a:r>
              <a:rPr lang="ar-SA" sz="2800" b="1" dirty="0" smtClean="0"/>
              <a:t>ة</a:t>
            </a:r>
            <a:r>
              <a:rPr lang="ar-EG" sz="2800" b="1" dirty="0" smtClean="0"/>
              <a:t> . </a:t>
            </a:r>
            <a:endParaRPr lang="ar-EG"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EG" sz="3600" dirty="0" smtClean="0">
                <a:solidFill>
                  <a:srgbClr val="FFFF00"/>
                </a:solidFill>
              </a:rPr>
              <a:t>كما تعرف المشكلة الاجتماعية :-</a:t>
            </a:r>
            <a:r>
              <a:rPr lang="ar-EG" dirty="0" smtClean="0"/>
              <a:t> </a:t>
            </a:r>
            <a:endParaRPr lang="ar-EG" dirty="0"/>
          </a:p>
        </p:txBody>
      </p:sp>
      <p:sp>
        <p:nvSpPr>
          <p:cNvPr id="3" name="Content Placeholder 2"/>
          <p:cNvSpPr>
            <a:spLocks noGrp="1"/>
          </p:cNvSpPr>
          <p:nvPr>
            <p:ph sz="quarter" idx="13"/>
          </p:nvPr>
        </p:nvSpPr>
        <p:spPr/>
        <p:txBody>
          <a:bodyPr>
            <a:noAutofit/>
          </a:bodyPr>
          <a:lstStyle/>
          <a:p>
            <a:pPr algn="just"/>
            <a:r>
              <a:rPr lang="ar-EG" sz="2800" b="1" dirty="0" smtClean="0"/>
              <a:t>ب</a:t>
            </a:r>
            <a:r>
              <a:rPr lang="ar-SA" sz="2800" b="1" dirty="0" smtClean="0"/>
              <a:t>أ</a:t>
            </a:r>
            <a:r>
              <a:rPr lang="ar-EG" sz="2800" b="1" dirty="0" smtClean="0"/>
              <a:t>نها كل صعوبة تواجه </a:t>
            </a:r>
            <a:r>
              <a:rPr lang="ar-SA" sz="2800" b="1" dirty="0" smtClean="0"/>
              <a:t>أ</a:t>
            </a:r>
            <a:r>
              <a:rPr lang="ar-EG" sz="2800" b="1" dirty="0" smtClean="0"/>
              <a:t>نماط السلوك والعلاقات الاجتماعية و</a:t>
            </a:r>
            <a:r>
              <a:rPr lang="ar-SA" sz="2800" b="1" dirty="0" smtClean="0"/>
              <a:t> </a:t>
            </a:r>
            <a:r>
              <a:rPr lang="ar-EG" sz="2800" b="1" dirty="0" err="1" smtClean="0"/>
              <a:t>القو</a:t>
            </a:r>
            <a:r>
              <a:rPr lang="ar-SA" sz="2800" b="1" dirty="0" smtClean="0"/>
              <a:t>مي</a:t>
            </a:r>
            <a:r>
              <a:rPr lang="ar-EG" sz="2800" b="1" dirty="0" smtClean="0"/>
              <a:t>ة  والتي تعترض عدد</a:t>
            </a:r>
            <a:r>
              <a:rPr lang="ar-SA" sz="2800" b="1" dirty="0" smtClean="0"/>
              <a:t>اً</a:t>
            </a:r>
            <a:r>
              <a:rPr lang="ar-EG" sz="2800" b="1" dirty="0" smtClean="0"/>
              <a:t> من </a:t>
            </a:r>
            <a:r>
              <a:rPr lang="ar-SA" sz="2800" b="1" dirty="0" smtClean="0"/>
              <a:t>أ</a:t>
            </a:r>
            <a:r>
              <a:rPr lang="ar-EG" sz="2800" b="1" dirty="0" smtClean="0"/>
              <a:t>فراد المجتمع وتحول دون قيامهم ب</a:t>
            </a:r>
            <a:r>
              <a:rPr lang="ar-SA" sz="2800" b="1" dirty="0" smtClean="0"/>
              <a:t>أ</a:t>
            </a:r>
            <a:r>
              <a:rPr lang="ar-EG" sz="2800" b="1" dirty="0" smtClean="0"/>
              <a:t>دوارهم الاجتماعية . </a:t>
            </a:r>
          </a:p>
          <a:p>
            <a:pPr algn="just"/>
            <a:r>
              <a:rPr lang="ar-EG" sz="2800" b="1" dirty="0" smtClean="0"/>
              <a:t>وهي مجموعة الصعوبات والعوائق السلوكية التي يمكن </a:t>
            </a:r>
            <a:r>
              <a:rPr lang="ar-SA" sz="2800" b="1" dirty="0" smtClean="0"/>
              <a:t>أ</a:t>
            </a:r>
            <a:r>
              <a:rPr lang="ar-EG" sz="2800" b="1" dirty="0" smtClean="0"/>
              <a:t>ن تنسب </a:t>
            </a:r>
            <a:r>
              <a:rPr lang="ar-SA" sz="2800" b="1" dirty="0" smtClean="0"/>
              <a:t>إ</a:t>
            </a:r>
            <a:r>
              <a:rPr lang="ar-EG" sz="2800" b="1" dirty="0" err="1" smtClean="0"/>
              <a:t>لى</a:t>
            </a:r>
            <a:r>
              <a:rPr lang="ar-EG" sz="2800" b="1" dirty="0" smtClean="0"/>
              <a:t> البيئة الاجتماعية والتي بدورها تحول دون تحقيق </a:t>
            </a:r>
            <a:r>
              <a:rPr lang="ar-SA" sz="2800" b="1" dirty="0" smtClean="0"/>
              <a:t>إ</a:t>
            </a:r>
            <a:r>
              <a:rPr lang="ar-EG" sz="2800" b="1" dirty="0" smtClean="0"/>
              <a:t>عادة التوافق التعافي من الادمان مع مجتمعه . </a:t>
            </a:r>
          </a:p>
          <a:p>
            <a:pPr algn="just"/>
            <a:r>
              <a:rPr lang="ar-SA" sz="2800" b="1" dirty="0" smtClean="0"/>
              <a:t>إ</a:t>
            </a:r>
            <a:r>
              <a:rPr lang="ar-EG" sz="2800" b="1" dirty="0" smtClean="0"/>
              <a:t>ن تغير مواقف الحياة الاجتماعية وتبدل ظروف المجتمع وتنظيماته ، كثيرا</a:t>
            </a:r>
            <a:r>
              <a:rPr lang="ar-SA" sz="2800" b="1" dirty="0" smtClean="0"/>
              <a:t>ً</a:t>
            </a:r>
            <a:r>
              <a:rPr lang="ar-EG" sz="2800" b="1" dirty="0" smtClean="0"/>
              <a:t> ما يؤديان </a:t>
            </a:r>
            <a:r>
              <a:rPr lang="ar-SA" sz="2800" b="1" dirty="0" smtClean="0"/>
              <a:t>إ</a:t>
            </a:r>
            <a:r>
              <a:rPr lang="ar-EG" sz="2800" b="1" dirty="0" err="1" smtClean="0"/>
              <a:t>لى</a:t>
            </a:r>
            <a:r>
              <a:rPr lang="ar-EG" sz="2800" b="1" dirty="0" smtClean="0"/>
              <a:t> حالة من عدم التوافق </a:t>
            </a:r>
            <a:r>
              <a:rPr lang="ar-SA" sz="2800" b="1" dirty="0" smtClean="0"/>
              <a:t>أ</a:t>
            </a:r>
            <a:r>
              <a:rPr lang="ar-EG" sz="2800" b="1" dirty="0" smtClean="0"/>
              <a:t>و عدم التنظيم . وفي هذة الحالة ترتبط بشكل </a:t>
            </a:r>
            <a:r>
              <a:rPr lang="ar-SA" sz="2800" b="1" dirty="0" smtClean="0"/>
              <a:t>أ</a:t>
            </a:r>
            <a:r>
              <a:rPr lang="ar-EG" sz="2800" b="1" dirty="0" smtClean="0"/>
              <a:t>ساسي بطبيعة تكون المجتمع و</a:t>
            </a:r>
            <a:r>
              <a:rPr lang="ar-SA" sz="2800" b="1" dirty="0" smtClean="0"/>
              <a:t>آ</a:t>
            </a:r>
            <a:r>
              <a:rPr lang="ar-EG" sz="2800" b="1" dirty="0" err="1" smtClean="0"/>
              <a:t>لياته</a:t>
            </a:r>
            <a:r>
              <a:rPr lang="ar-EG" sz="2800" b="1" dirty="0" smtClean="0"/>
              <a:t> الوظيفية وعلاقاته التفاعلية وتظهر </a:t>
            </a:r>
            <a:r>
              <a:rPr lang="ar-SA" sz="2800" b="1" dirty="0" smtClean="0"/>
              <a:t>ا</a:t>
            </a:r>
            <a:r>
              <a:rPr lang="ar-EG" sz="2800" b="1" dirty="0" smtClean="0"/>
              <a:t>عراض هذه الحالة فيما يسمى </a:t>
            </a:r>
            <a:r>
              <a:rPr lang="ar-SA" sz="2800" b="1" smtClean="0"/>
              <a:t>أ</a:t>
            </a:r>
            <a:r>
              <a:rPr lang="ar-EG" sz="2800" b="1" smtClean="0"/>
              <a:t>حياناً </a:t>
            </a:r>
            <a:r>
              <a:rPr lang="ar-EG" sz="2800" b="1" dirty="0" smtClean="0"/>
              <a:t>مشكلة اجتماعية </a:t>
            </a:r>
            <a:r>
              <a:rPr lang="ar-EG" sz="2800" dirty="0" smtClean="0"/>
              <a:t>. </a:t>
            </a:r>
            <a:endParaRPr lang="ar-EG"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9512" y="260648"/>
            <a:ext cx="8784976" cy="5454352"/>
          </a:xfrm>
        </p:spPr>
        <p:txBody>
          <a:bodyPr>
            <a:noAutofit/>
          </a:bodyPr>
          <a:lstStyle/>
          <a:p>
            <a:pPr algn="just"/>
            <a:r>
              <a:rPr lang="ar-EG" sz="2800" b="1" dirty="0" smtClean="0"/>
              <a:t>كما </a:t>
            </a:r>
            <a:r>
              <a:rPr lang="ar-SA" sz="2800" b="1" dirty="0" smtClean="0"/>
              <a:t>أ</a:t>
            </a:r>
            <a:r>
              <a:rPr lang="ar-EG" sz="2800" b="1" dirty="0" smtClean="0"/>
              <a:t>ن تكرار ظهور المشكلات الاجتماعية لا يعني وجود ظاهرة غير صحية وذلك لان سلامة المجتمع ليست في خلوه تماماً من الامراض و</a:t>
            </a:r>
            <a:r>
              <a:rPr lang="ar-SA" sz="2800" b="1" dirty="0" smtClean="0"/>
              <a:t>إ</a:t>
            </a:r>
            <a:r>
              <a:rPr lang="ar-EG" sz="2800" b="1" dirty="0" smtClean="0"/>
              <a:t>نما في مقاومة المرض تلو المرض والانتصار عليه وليس عجيبا ظهور مشكلات كثيرة اليوم في عالم تتغير فيه قيمه ومعاييره بسرعة ، مما يستدعي </a:t>
            </a:r>
            <a:r>
              <a:rPr lang="ar-SA" sz="2800" b="1" dirty="0" smtClean="0"/>
              <a:t>إ</a:t>
            </a:r>
            <a:r>
              <a:rPr lang="ar-EG" sz="2800" b="1" dirty="0" smtClean="0"/>
              <a:t>عادة التنظيم والبناء عند ظهور </a:t>
            </a:r>
            <a:r>
              <a:rPr lang="ar-SA" sz="2800" b="1" dirty="0" smtClean="0"/>
              <a:t>أ</a:t>
            </a:r>
            <a:r>
              <a:rPr lang="ar-EG" sz="2800" b="1" dirty="0" err="1" smtClean="0"/>
              <a:t>ية</a:t>
            </a:r>
            <a:r>
              <a:rPr lang="ar-EG" sz="2800" b="1" dirty="0" smtClean="0"/>
              <a:t> مواقف جديدة . </a:t>
            </a:r>
          </a:p>
          <a:p>
            <a:pPr algn="just"/>
            <a:r>
              <a:rPr lang="ar-EG" sz="2800" b="1" dirty="0" smtClean="0"/>
              <a:t>ويذهب بعض الباحثين </a:t>
            </a:r>
            <a:r>
              <a:rPr lang="ar-SA" sz="2800" b="1" dirty="0" smtClean="0"/>
              <a:t>إ</a:t>
            </a:r>
            <a:r>
              <a:rPr lang="ar-EG" sz="2800" b="1" dirty="0" err="1" smtClean="0"/>
              <a:t>لى</a:t>
            </a:r>
            <a:r>
              <a:rPr lang="ar-EG" sz="2800" b="1" dirty="0" smtClean="0"/>
              <a:t> </a:t>
            </a:r>
            <a:r>
              <a:rPr lang="ar-SA" sz="2800" b="1" dirty="0" smtClean="0"/>
              <a:t>أ</a:t>
            </a:r>
            <a:r>
              <a:rPr lang="ar-EG" sz="2800" b="1" dirty="0" smtClean="0"/>
              <a:t>ن المشكلة الاجتماعية هي مسالة </a:t>
            </a:r>
            <a:r>
              <a:rPr lang="ar-SA" sz="2800" b="1" dirty="0" smtClean="0"/>
              <a:t>أ</a:t>
            </a:r>
            <a:r>
              <a:rPr lang="ar-EG" sz="2800" b="1" dirty="0" smtClean="0"/>
              <a:t>و قضية تتعلق بنشوء اتجاه </a:t>
            </a:r>
            <a:r>
              <a:rPr lang="ar-SA" sz="2800" b="1" dirty="0" smtClean="0"/>
              <a:t>أ</a:t>
            </a:r>
            <a:r>
              <a:rPr lang="ar-EG" sz="2800" b="1" dirty="0" smtClean="0"/>
              <a:t>و ميل </a:t>
            </a:r>
            <a:r>
              <a:rPr lang="ar-SA" sz="2800" b="1" dirty="0" smtClean="0"/>
              <a:t>أ</a:t>
            </a:r>
            <a:r>
              <a:rPr lang="ar-EG" sz="2800" b="1" dirty="0" smtClean="0"/>
              <a:t>و مواقف من المواقف الانسانية تهم جماعة </a:t>
            </a:r>
            <a:r>
              <a:rPr lang="ar-SA" sz="2800" b="1" dirty="0" smtClean="0"/>
              <a:t>أ</a:t>
            </a:r>
            <a:r>
              <a:rPr lang="ar-EG" sz="2800" b="1" dirty="0" smtClean="0"/>
              <a:t>و </a:t>
            </a:r>
            <a:r>
              <a:rPr lang="ar-SA" sz="2800" b="1" dirty="0" smtClean="0"/>
              <a:t>أ</a:t>
            </a:r>
            <a:r>
              <a:rPr lang="ar-EG" sz="2800" b="1" dirty="0" smtClean="0"/>
              <a:t>كثر . </a:t>
            </a:r>
          </a:p>
          <a:p>
            <a:pPr algn="just">
              <a:buNone/>
            </a:pPr>
            <a:r>
              <a:rPr lang="ar-SA" sz="2800" b="1" dirty="0" smtClean="0"/>
              <a:t>     </a:t>
            </a:r>
            <a:r>
              <a:rPr lang="ar-EG" sz="2800" b="1" dirty="0" smtClean="0"/>
              <a:t>فهي صعوبة اجتماعية تستدعي الانتباه والمناقشة والجدل وربما تقتضي الاثارة والبحث واتخاذ القرار ، كما تؤدي </a:t>
            </a:r>
            <a:r>
              <a:rPr lang="ar-SA" sz="2800" b="1" dirty="0" smtClean="0"/>
              <a:t>إ</a:t>
            </a:r>
            <a:r>
              <a:rPr lang="ar-EG" sz="2800" b="1" dirty="0" err="1" smtClean="0"/>
              <a:t>لى</a:t>
            </a:r>
            <a:r>
              <a:rPr lang="ar-EG" sz="2800" b="1" dirty="0" smtClean="0"/>
              <a:t> فعل </a:t>
            </a:r>
            <a:r>
              <a:rPr lang="ar-SA" sz="2800" b="1" dirty="0" smtClean="0"/>
              <a:t>إ</a:t>
            </a:r>
            <a:r>
              <a:rPr lang="ar-EG" sz="2800" b="1" dirty="0" smtClean="0"/>
              <a:t>صلاحي </a:t>
            </a:r>
            <a:r>
              <a:rPr lang="ar-SA" sz="2800" b="1" dirty="0" smtClean="0"/>
              <a:t>أ</a:t>
            </a:r>
            <a:r>
              <a:rPr lang="ar-EG" sz="2800" b="1" dirty="0" smtClean="0"/>
              <a:t>و تعويضي </a:t>
            </a:r>
            <a:r>
              <a:rPr lang="ar-SA" sz="2800" b="1" dirty="0" smtClean="0"/>
              <a:t>أ</a:t>
            </a:r>
            <a:r>
              <a:rPr lang="ar-EG" sz="2800" b="1" dirty="0" smtClean="0"/>
              <a:t>و تكيفي </a:t>
            </a:r>
            <a:r>
              <a:rPr lang="ar-EG" sz="2800" dirty="0" smtClean="0"/>
              <a:t>.  </a:t>
            </a:r>
            <a:endParaRPr lang="ar-EG"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856984" cy="1052736"/>
          </a:xfrm>
        </p:spPr>
        <p:txBody>
          <a:bodyPr>
            <a:noAutofit/>
          </a:bodyPr>
          <a:lstStyle/>
          <a:p>
            <a:pPr algn="ctr"/>
            <a:r>
              <a:rPr lang="ar-EG" sz="3600" b="1" dirty="0" smtClean="0">
                <a:solidFill>
                  <a:srgbClr val="FFFF00"/>
                </a:solidFill>
              </a:rPr>
              <a:t>ومن الواضح ان هذا التعريف يضم تسعة عناصر دالة :</a:t>
            </a:r>
            <a:endParaRPr lang="ar-EG" sz="3600" b="1" dirty="0">
              <a:solidFill>
                <a:srgbClr val="FFFF00"/>
              </a:solidFill>
            </a:endParaRPr>
          </a:p>
        </p:txBody>
      </p:sp>
      <p:sp>
        <p:nvSpPr>
          <p:cNvPr id="3" name="Content Placeholder 2"/>
          <p:cNvSpPr>
            <a:spLocks noGrp="1"/>
          </p:cNvSpPr>
          <p:nvPr>
            <p:ph sz="quarter" idx="13"/>
          </p:nvPr>
        </p:nvSpPr>
        <p:spPr>
          <a:xfrm>
            <a:off x="0" y="1124744"/>
            <a:ext cx="9144000" cy="4590256"/>
          </a:xfrm>
        </p:spPr>
        <p:txBody>
          <a:bodyPr>
            <a:noAutofit/>
          </a:bodyPr>
          <a:lstStyle/>
          <a:p>
            <a:pPr marL="0" indent="0">
              <a:buNone/>
            </a:pPr>
            <a:r>
              <a:rPr lang="ar-EG" sz="2400" b="1" dirty="0" smtClean="0">
                <a:solidFill>
                  <a:srgbClr val="FF0000"/>
                </a:solidFill>
              </a:rPr>
              <a:t>هذه العناصر تؤهله لان يكون واحداً من </a:t>
            </a:r>
            <a:r>
              <a:rPr lang="ar-SA" sz="2400" b="1" dirty="0" smtClean="0">
                <a:solidFill>
                  <a:srgbClr val="FF0000"/>
                </a:solidFill>
              </a:rPr>
              <a:t>أ</a:t>
            </a:r>
            <a:r>
              <a:rPr lang="ar-EG" sz="2400" b="1" dirty="0" smtClean="0">
                <a:solidFill>
                  <a:srgbClr val="FF0000"/>
                </a:solidFill>
              </a:rPr>
              <a:t>كمل التعريفات الموضحة للمشكلة الاجتماعية :</a:t>
            </a:r>
          </a:p>
          <a:p>
            <a:pPr marL="0" indent="0">
              <a:buNone/>
            </a:pPr>
            <a:r>
              <a:rPr lang="ar-EG" sz="2800" b="1" dirty="0" smtClean="0"/>
              <a:t>1- مس</a:t>
            </a:r>
            <a:r>
              <a:rPr lang="ar-SA" sz="2800" b="1" dirty="0" smtClean="0"/>
              <a:t>أ</a:t>
            </a:r>
            <a:r>
              <a:rPr lang="ar-EG" sz="2800" b="1" dirty="0" err="1" smtClean="0"/>
              <a:t>لة</a:t>
            </a:r>
            <a:r>
              <a:rPr lang="ar-EG" sz="2800" b="1" dirty="0" smtClean="0"/>
              <a:t> </a:t>
            </a:r>
            <a:r>
              <a:rPr lang="ar-SA" sz="2800" b="1" dirty="0" smtClean="0"/>
              <a:t>أ</a:t>
            </a:r>
            <a:r>
              <a:rPr lang="ar-EG" sz="2800" b="1" dirty="0" smtClean="0"/>
              <a:t>و قضية . </a:t>
            </a:r>
          </a:p>
          <a:p>
            <a:pPr marL="0" indent="0">
              <a:buNone/>
            </a:pPr>
            <a:r>
              <a:rPr lang="ar-EG" sz="2800" b="1" dirty="0" smtClean="0"/>
              <a:t>2- تتعلق بنش</a:t>
            </a:r>
            <a:r>
              <a:rPr lang="ar-SA" sz="2800" b="1" dirty="0" smtClean="0"/>
              <a:t>أ</a:t>
            </a:r>
            <a:r>
              <a:rPr lang="ar-EG" sz="2800" b="1" dirty="0" smtClean="0"/>
              <a:t>ة ظرف </a:t>
            </a:r>
            <a:r>
              <a:rPr lang="ar-SA" sz="2800" b="1" dirty="0" smtClean="0"/>
              <a:t>أ</a:t>
            </a:r>
            <a:r>
              <a:rPr lang="ar-EG" sz="2800" b="1" dirty="0" smtClean="0"/>
              <a:t>و ميل </a:t>
            </a:r>
            <a:r>
              <a:rPr lang="ar-SA" sz="2800" b="1" dirty="0" smtClean="0"/>
              <a:t>أ</a:t>
            </a:r>
            <a:r>
              <a:rPr lang="ar-EG" sz="2800" b="1" dirty="0" smtClean="0"/>
              <a:t>و موقف شخصي </a:t>
            </a:r>
            <a:r>
              <a:rPr lang="ar-SA" sz="2800" b="1" dirty="0" smtClean="0"/>
              <a:t>أ</a:t>
            </a:r>
            <a:r>
              <a:rPr lang="ar-EG" sz="2800" b="1" dirty="0" smtClean="0"/>
              <a:t>و جماعة </a:t>
            </a:r>
          </a:p>
          <a:p>
            <a:pPr marL="0" indent="0">
              <a:buNone/>
            </a:pPr>
            <a:r>
              <a:rPr lang="ar-EG" sz="2800" b="1" dirty="0" smtClean="0"/>
              <a:t>3- ينظر </a:t>
            </a:r>
            <a:r>
              <a:rPr lang="ar-SA" sz="2800" b="1" dirty="0" smtClean="0"/>
              <a:t>إ</a:t>
            </a:r>
            <a:r>
              <a:rPr lang="ar-EG" sz="2800" b="1" dirty="0" smtClean="0"/>
              <a:t>ليها </a:t>
            </a:r>
          </a:p>
          <a:p>
            <a:pPr marL="0" indent="0">
              <a:buNone/>
            </a:pPr>
            <a:r>
              <a:rPr lang="ar-EG" sz="2800" b="1" dirty="0" smtClean="0"/>
              <a:t>4- على </a:t>
            </a:r>
            <a:r>
              <a:rPr lang="ar-SA" sz="2800" b="1" dirty="0" smtClean="0"/>
              <a:t>أ</a:t>
            </a:r>
            <a:r>
              <a:rPr lang="ar-EG" sz="2800" b="1" dirty="0" smtClean="0"/>
              <a:t>نها صع</a:t>
            </a:r>
            <a:r>
              <a:rPr lang="ar-SA" sz="2800" b="1" dirty="0" err="1" smtClean="0"/>
              <a:t>وبة</a:t>
            </a:r>
            <a:r>
              <a:rPr lang="ar-EG" sz="2800" b="1" dirty="0" smtClean="0"/>
              <a:t> اجتماعية </a:t>
            </a:r>
          </a:p>
          <a:p>
            <a:pPr marL="0" indent="0">
              <a:buNone/>
            </a:pPr>
            <a:r>
              <a:rPr lang="ar-EG" sz="2800" b="1" dirty="0" smtClean="0"/>
              <a:t>5- من جانب جماعه </a:t>
            </a:r>
            <a:r>
              <a:rPr lang="ar-SA" sz="2800" b="1" dirty="0" smtClean="0"/>
              <a:t>أ</a:t>
            </a:r>
            <a:r>
              <a:rPr lang="ar-EG" sz="2800" b="1" dirty="0" smtClean="0"/>
              <a:t>و اكثر </a:t>
            </a:r>
          </a:p>
          <a:p>
            <a:pPr marL="0" indent="0">
              <a:buNone/>
            </a:pPr>
            <a:r>
              <a:rPr lang="ar-EG" sz="2800" b="1" dirty="0" smtClean="0"/>
              <a:t>6- توجه لها انتباهاً خاصاً </a:t>
            </a:r>
          </a:p>
          <a:p>
            <a:pPr marL="0" indent="0">
              <a:buNone/>
            </a:pPr>
            <a:r>
              <a:rPr lang="ar-EG" sz="2800" b="1" dirty="0" smtClean="0"/>
              <a:t>7- بعمليات المناقشة والبحث واتخاذ القرار .</a:t>
            </a:r>
          </a:p>
          <a:p>
            <a:pPr marL="0" indent="0">
              <a:buNone/>
            </a:pPr>
            <a:r>
              <a:rPr lang="ar-EG" sz="2800" b="1" dirty="0" smtClean="0"/>
              <a:t>8- مع القيام </a:t>
            </a:r>
            <a:r>
              <a:rPr lang="ar-SA" sz="2800" b="1" dirty="0" smtClean="0"/>
              <a:t>أ</a:t>
            </a:r>
            <a:r>
              <a:rPr lang="ar-EG" sz="2800" b="1" dirty="0" smtClean="0"/>
              <a:t>و عدم القيام </a:t>
            </a:r>
          </a:p>
          <a:p>
            <a:pPr marL="0" indent="0">
              <a:buNone/>
            </a:pPr>
            <a:r>
              <a:rPr lang="ar-EG" sz="2800" b="1" dirty="0" smtClean="0"/>
              <a:t>9- باتخاذ فعل </a:t>
            </a:r>
            <a:r>
              <a:rPr lang="ar-SA" sz="2800" b="1" dirty="0" smtClean="0"/>
              <a:t>إ</a:t>
            </a:r>
            <a:r>
              <a:rPr lang="ar-EG" sz="2800" b="1" dirty="0" smtClean="0"/>
              <a:t>صلاحي </a:t>
            </a:r>
            <a:r>
              <a:rPr lang="ar-SA" sz="2800" b="1" dirty="0" smtClean="0"/>
              <a:t>أ</a:t>
            </a:r>
            <a:r>
              <a:rPr lang="ar-EG" sz="2800" b="1" dirty="0" smtClean="0"/>
              <a:t>و تعويضي </a:t>
            </a:r>
            <a:r>
              <a:rPr lang="ar-SA" sz="2800" b="1" dirty="0" smtClean="0"/>
              <a:t>أ</a:t>
            </a:r>
            <a:r>
              <a:rPr lang="ar-EG" sz="2800" b="1" dirty="0" smtClean="0"/>
              <a:t>و تكيفي </a:t>
            </a:r>
            <a:r>
              <a:rPr lang="ar-EG" sz="2800" dirty="0" smtClean="0"/>
              <a:t>. </a:t>
            </a:r>
            <a:endParaRPr lang="ar-EG"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51520" y="764704"/>
            <a:ext cx="8712968" cy="4950296"/>
          </a:xfrm>
        </p:spPr>
        <p:txBody>
          <a:bodyPr>
            <a:noAutofit/>
          </a:bodyPr>
          <a:lstStyle/>
          <a:p>
            <a:pPr algn="just"/>
            <a:r>
              <a:rPr lang="ar-EG" sz="2800" b="1" dirty="0" smtClean="0"/>
              <a:t>يرى  (رودني ستارك )  ان الحالة تصبح مشكلة اجتماعية عندما يعرفها عدد كبير من الناس او عدد من الاقوياء منهم حتى ولو كان ذلك منافيا للحقيقة  ويضيف (ستارك ) ان مجرد وجود حالة مؤذية جدا فى المجتمع لا يشكل مشكلة اجتماعية اذ لابد من اخذ الطريقة التي يلاحظ فيها الناس حالات موضوعية بعين الاعتبار</a:t>
            </a:r>
            <a:r>
              <a:rPr lang="ar-SA" sz="2800" b="1" dirty="0" smtClean="0"/>
              <a:t>.</a:t>
            </a:r>
            <a:endParaRPr lang="ar-EG" sz="2800" b="1" dirty="0" smtClean="0"/>
          </a:p>
          <a:p>
            <a:pPr algn="just">
              <a:buNone/>
            </a:pPr>
            <a:r>
              <a:rPr lang="ar-SA" sz="2800" b="1" dirty="0" smtClean="0"/>
              <a:t>  </a:t>
            </a:r>
            <a:r>
              <a:rPr lang="ar-EG" sz="2800" b="1" dirty="0" smtClean="0"/>
              <a:t>المشكلة تتطلب ادراك عدد من الناس او عدد من الاقوياء منهم</a:t>
            </a:r>
            <a:r>
              <a:rPr lang="ar-SA" sz="2800" b="1" dirty="0" smtClean="0"/>
              <a:t>، </a:t>
            </a:r>
            <a:r>
              <a:rPr lang="ar-EG" sz="2800" b="1" dirty="0" smtClean="0"/>
              <a:t>فلابد ان يكون لها تاثير مباشر او غير مباشر عليهم والا كيف يهتمون بها وكيف يشعرون بثقلها</a:t>
            </a:r>
            <a:r>
              <a:rPr lang="ar-SA" sz="2800" b="1" dirty="0" smtClean="0"/>
              <a:t>، </a:t>
            </a:r>
            <a:r>
              <a:rPr lang="ar-EG" sz="2800" b="1" dirty="0" smtClean="0"/>
              <a:t>لقد اجاب البعض عن هذا السؤال حين ذكروا ان المشكلة الاجتماعية حالة تؤثر على عدد هام من الناس بطرق تعتبر غير مرغوبة</a:t>
            </a:r>
            <a:r>
              <a:rPr lang="ar-SA" sz="2800" b="1" dirty="0" smtClean="0"/>
              <a:t>.</a:t>
            </a:r>
            <a:endParaRPr lang="ar-EG" sz="2800" b="1" dirty="0" smtClean="0"/>
          </a:p>
          <a:p>
            <a:pPr algn="just"/>
            <a:endParaRPr lang="ar-EG"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251520" y="404664"/>
            <a:ext cx="8784976" cy="5310336"/>
          </a:xfrm>
        </p:spPr>
        <p:txBody>
          <a:bodyPr>
            <a:noAutofit/>
          </a:bodyPr>
          <a:lstStyle/>
          <a:p>
            <a:pPr algn="just">
              <a:buNone/>
            </a:pPr>
            <a:r>
              <a:rPr lang="ar-SA" sz="2800" b="1" dirty="0" smtClean="0"/>
              <a:t>      </a:t>
            </a:r>
            <a:r>
              <a:rPr lang="ar-EG" sz="2800" b="1" dirty="0" smtClean="0"/>
              <a:t>ويشعرون بان بالامكان القيام بشئ ما حيالها من خلال الفعل الاجتماعي الجمعي</a:t>
            </a:r>
            <a:r>
              <a:rPr lang="ar-SA" sz="2800" b="1" dirty="0" smtClean="0"/>
              <a:t> </a:t>
            </a:r>
            <a:r>
              <a:rPr lang="ar-EG" sz="2800" b="1" dirty="0" smtClean="0"/>
              <a:t>  اما جوزيف جوليان فيربط بين وجود المشكلة وبين الحاجة الى معالجتها حين يقول ان المشكلات الاجتماعية هى حالات تعتبر على نطاق واسع بحاجة الى تحسين او معالجة</a:t>
            </a:r>
            <a:r>
              <a:rPr lang="ar-SA" sz="2800" b="1" dirty="0" smtClean="0"/>
              <a:t> </a:t>
            </a:r>
            <a:r>
              <a:rPr lang="ar-EG" sz="2800" b="1" dirty="0" smtClean="0"/>
              <a:t>وفى كتابه المُعنون ( مشكلات اجتماعية ) نجده ينطلق فى دراستة لهذة المشكلات من فرضيات اربع تشكل محورا لدراستها وتحليلها وهذة الفرضيات هي</a:t>
            </a:r>
          </a:p>
          <a:p>
            <a:pPr algn="just">
              <a:buNone/>
            </a:pPr>
            <a:r>
              <a:rPr lang="ar-EG" sz="2800" b="1" dirty="0" smtClean="0"/>
              <a:t>  </a:t>
            </a:r>
            <a:r>
              <a:rPr lang="ar-EG" sz="2800" b="1" dirty="0" smtClean="0">
                <a:solidFill>
                  <a:srgbClr val="FF0000"/>
                </a:solidFill>
              </a:rPr>
              <a:t>اولا</a:t>
            </a:r>
            <a:r>
              <a:rPr lang="ar-SA" sz="2800" b="1" dirty="0" smtClean="0">
                <a:solidFill>
                  <a:srgbClr val="FF0000"/>
                </a:solidFill>
              </a:rPr>
              <a:t> :- </a:t>
            </a:r>
            <a:r>
              <a:rPr lang="ar-EG" sz="2800" b="1" dirty="0" smtClean="0"/>
              <a:t>ان المشكلات الاجتماعية هى الى حد ما نتيجة لتاثيرات غير مباشرة وغير متوقعة لانماط سلوكية مقبولة</a:t>
            </a:r>
            <a:r>
              <a:rPr lang="ar-SA" sz="2800" b="1" dirty="0" smtClean="0"/>
              <a:t>، </a:t>
            </a:r>
            <a:r>
              <a:rPr lang="ar-EG" sz="2800" b="1" dirty="0" smtClean="0"/>
              <a:t> ويضرب جوليان مثلا على ذلك ظاهرة الانفجار السكاني</a:t>
            </a:r>
            <a:r>
              <a:rPr lang="ar-SA" sz="2800" dirty="0" smtClean="0"/>
              <a:t>.</a:t>
            </a:r>
            <a:r>
              <a:rPr lang="ar-EG" sz="2800" dirty="0" smtClean="0"/>
              <a:t>                                         </a:t>
            </a:r>
            <a:endParaRPr lang="ar-EG"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9512" y="476672"/>
            <a:ext cx="8784976" cy="5238328"/>
          </a:xfrm>
        </p:spPr>
        <p:txBody>
          <a:bodyPr>
            <a:noAutofit/>
          </a:bodyPr>
          <a:lstStyle/>
          <a:p>
            <a:pPr algn="just">
              <a:buNone/>
            </a:pPr>
            <a:r>
              <a:rPr lang="ar-EG" sz="3200" b="1" dirty="0" smtClean="0">
                <a:solidFill>
                  <a:srgbClr val="FF0000"/>
                </a:solidFill>
              </a:rPr>
              <a:t>ثانيا-</a:t>
            </a:r>
            <a:r>
              <a:rPr lang="ar-SA" sz="3200" b="1" dirty="0" smtClean="0">
                <a:solidFill>
                  <a:srgbClr val="FF0000"/>
                </a:solidFill>
              </a:rPr>
              <a:t> </a:t>
            </a:r>
            <a:r>
              <a:rPr lang="ar-EG" sz="3200" b="1" dirty="0" smtClean="0"/>
              <a:t>ان بناءا اجتماعيا معينا وثقافة معينة يدفعان معظم الناس الى الاتساق ولكنهما يدفعان بعض الناس الى الانحراف ايض</a:t>
            </a:r>
            <a:r>
              <a:rPr lang="ar-SA" sz="3200" b="1" dirty="0" smtClean="0"/>
              <a:t>ا . </a:t>
            </a:r>
            <a:endParaRPr lang="ar-EG" sz="3200" b="1" dirty="0" smtClean="0"/>
          </a:p>
          <a:p>
            <a:pPr algn="just">
              <a:buNone/>
            </a:pPr>
            <a:r>
              <a:rPr lang="ar-EG" sz="3200" b="1" dirty="0" smtClean="0">
                <a:solidFill>
                  <a:srgbClr val="FF0000"/>
                </a:solidFill>
              </a:rPr>
              <a:t>ثالثا</a:t>
            </a:r>
            <a:r>
              <a:rPr lang="ar-EG" sz="3200" b="1" dirty="0" smtClean="0"/>
              <a:t>-</a:t>
            </a:r>
            <a:r>
              <a:rPr lang="ar-SA" sz="3200" b="1" dirty="0" smtClean="0"/>
              <a:t> </a:t>
            </a:r>
            <a:r>
              <a:rPr lang="ar-EG" sz="3200" b="1" dirty="0" smtClean="0"/>
              <a:t>ان كل بناء اجتماعى او مجتمع يتالف من جماعات متباينة من الناس يمتلكون فى كل منها مستويات متشابهة من الدخل والتعليم والخلفية العرقية والمهن</a:t>
            </a:r>
            <a:r>
              <a:rPr lang="ar-SA" sz="3200" b="1" dirty="0" err="1" smtClean="0"/>
              <a:t>ية</a:t>
            </a:r>
            <a:r>
              <a:rPr lang="ar-SA" sz="3200" b="1" dirty="0" smtClean="0"/>
              <a:t> ،  </a:t>
            </a:r>
            <a:r>
              <a:rPr lang="ar-EG" sz="3200" b="1" dirty="0" smtClean="0"/>
              <a:t>هذه الجماعات المتنوعة تشكل شرائح المجتمع او طبقاته ويعيش افراد كل منها المشكلات نفسها بشكل مختلف ويحتمل كذلك ان يفهموها بشكل مختلف</a:t>
            </a:r>
            <a:r>
              <a:rPr lang="ar-EG" sz="3200" dirty="0" smtClean="0"/>
              <a:t> </a:t>
            </a:r>
            <a:r>
              <a:rPr lang="ar-SA" sz="3200" dirty="0" smtClean="0"/>
              <a:t>.</a:t>
            </a:r>
            <a:r>
              <a:rPr lang="ar-EG" sz="3200" dirty="0" smtClean="0"/>
              <a:t>    </a:t>
            </a:r>
            <a:endParaRPr lang="ar-EG"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9512" y="116632"/>
            <a:ext cx="8856984" cy="5598368"/>
          </a:xfrm>
        </p:spPr>
        <p:txBody>
          <a:bodyPr>
            <a:noAutofit/>
          </a:bodyPr>
          <a:lstStyle/>
          <a:p>
            <a:pPr algn="just">
              <a:buNone/>
            </a:pPr>
            <a:r>
              <a:rPr lang="ar-EG" sz="3200" b="1" dirty="0" smtClean="0">
                <a:solidFill>
                  <a:srgbClr val="FF0000"/>
                </a:solidFill>
              </a:rPr>
              <a:t>رابعا-</a:t>
            </a:r>
            <a:r>
              <a:rPr lang="ar-EG" sz="3200" b="1" dirty="0" smtClean="0"/>
              <a:t> الناس فى الشرائح الاجتماعيةالمختلفة يقترحون حلولا      مختلفة للمشكلات الاجتماعيةولما كانت هذة الحلول عادة متفقة مع مصالحهم الخاصة وقيمهم ومعاييرهم واتجاهاتهم</a:t>
            </a:r>
            <a:r>
              <a:rPr lang="ar-SA" sz="3200" b="1" dirty="0" smtClean="0"/>
              <a:t>،</a:t>
            </a:r>
            <a:r>
              <a:rPr lang="ar-SA" sz="3200" b="1" dirty="0"/>
              <a:t> </a:t>
            </a:r>
            <a:r>
              <a:rPr lang="ar-EG" sz="3200" b="1" dirty="0" smtClean="0"/>
              <a:t>فانة يصعب الوصول غالبا الى اتفاق يحقق حلا لمشكلة م</a:t>
            </a:r>
            <a:r>
              <a:rPr lang="ar-SA" sz="3200" b="1" dirty="0" smtClean="0"/>
              <a:t>ا. </a:t>
            </a:r>
            <a:endParaRPr lang="ar-EG" sz="3200" b="1" dirty="0" smtClean="0"/>
          </a:p>
          <a:p>
            <a:pPr algn="just">
              <a:buNone/>
            </a:pPr>
            <a:r>
              <a:rPr lang="ar-EG" sz="3200" b="1" dirty="0" smtClean="0"/>
              <a:t>  </a:t>
            </a:r>
            <a:r>
              <a:rPr lang="ar-SA" sz="3200" b="1" dirty="0" smtClean="0"/>
              <a:t>    </a:t>
            </a:r>
            <a:r>
              <a:rPr lang="ar-EG" sz="3200" b="1" dirty="0" smtClean="0"/>
              <a:t>وهكذا</a:t>
            </a:r>
            <a:r>
              <a:rPr lang="en-US" sz="3200" b="1" smtClean="0"/>
              <a:t> </a:t>
            </a:r>
            <a:r>
              <a:rPr lang="ar-EG" sz="3200" b="1" smtClean="0"/>
              <a:t>يؤكد </a:t>
            </a:r>
            <a:r>
              <a:rPr lang="ar-EG" sz="3200" b="1" dirty="0" smtClean="0"/>
              <a:t>الباحثون المشار اليهم آنفاً ان المشكلة الاجتماعية توجد عندما يدرك عدد كبير من الناس او عدد من الشان منهم حالة على انها غير مرغوبة او على انها متعارضة مع قيمهم الاجتماعية ومعاييرهم</a:t>
            </a:r>
            <a:r>
              <a:rPr lang="ar-SA" sz="3200" b="1" dirty="0" smtClean="0"/>
              <a:t> </a:t>
            </a:r>
            <a:r>
              <a:rPr lang="ar-EG" sz="3200" b="1" dirty="0" smtClean="0"/>
              <a:t>وفى هذا فهم يتفقون مع كثير ممن اوردنا تعريفات لهم ولكنهم يضيفون الى ذلك انه يمكن</a:t>
            </a:r>
            <a:r>
              <a:rPr lang="ar-EG" sz="3200" dirty="0"/>
              <a:t> </a:t>
            </a:r>
            <a:r>
              <a:rPr lang="ar-EG" sz="3200" b="1" dirty="0"/>
              <a:t>بل ويجب - تغيير تلك الحالات</a:t>
            </a:r>
            <a:r>
              <a:rPr lang="en-US" sz="3200" b="1" dirty="0"/>
              <a:t> </a:t>
            </a:r>
            <a:r>
              <a:rPr lang="ar-EG" sz="3200" b="1" dirty="0"/>
              <a:t>وهذا هو عنصر التجديد</a:t>
            </a:r>
            <a:r>
              <a:rPr lang="en-US" sz="3200" b="1" dirty="0"/>
              <a:t> </a:t>
            </a:r>
            <a:r>
              <a:rPr lang="ar-SA" sz="3200" b="1" dirty="0" smtClean="0"/>
              <a:t> .</a:t>
            </a:r>
            <a:endParaRPr lang="ar-EG" sz="32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51520" y="620688"/>
            <a:ext cx="8568952" cy="5094312"/>
          </a:xfrm>
        </p:spPr>
        <p:txBody>
          <a:bodyPr>
            <a:noAutofit/>
          </a:bodyPr>
          <a:lstStyle/>
          <a:p>
            <a:pPr algn="just">
              <a:buNone/>
            </a:pPr>
            <a:r>
              <a:rPr lang="ar-SA" sz="2800" dirty="0" smtClean="0"/>
              <a:t> </a:t>
            </a:r>
            <a:endParaRPr lang="ar-EG" sz="2800" b="1" dirty="0" smtClean="0"/>
          </a:p>
          <a:p>
            <a:pPr algn="just">
              <a:buNone/>
            </a:pPr>
            <a:r>
              <a:rPr lang="ar-EG" sz="2800" b="1" dirty="0" smtClean="0"/>
              <a:t>  كما تعرف المشكلات الاجتماعية بانها الاوضاع والاحوال التى يهتم بها المجتمع باعتبارها تهديدات للطرق المنتظمة اوالموجودة فى حالة جيدة والتى تحتاج ان يواجهها  المجتمع</a:t>
            </a:r>
            <a:r>
              <a:rPr lang="ar-SA" sz="2800" b="1" dirty="0" smtClean="0"/>
              <a:t>.</a:t>
            </a:r>
            <a:r>
              <a:rPr lang="en-US" sz="2800" b="1" dirty="0" smtClean="0"/>
              <a:t> </a:t>
            </a:r>
            <a:endParaRPr lang="ar-EG" sz="2800" b="1" dirty="0" smtClean="0"/>
          </a:p>
          <a:p>
            <a:pPr algn="just">
              <a:buNone/>
            </a:pPr>
            <a:r>
              <a:rPr lang="ar-EG" sz="2800" b="1" dirty="0" smtClean="0"/>
              <a:t>وقد ذهب ( </a:t>
            </a:r>
            <a:r>
              <a:rPr lang="ar-EG" sz="2800" b="1" dirty="0" smtClean="0">
                <a:solidFill>
                  <a:srgbClr val="FF0000"/>
                </a:solidFill>
              </a:rPr>
              <a:t>لورانس فرانك </a:t>
            </a:r>
            <a:r>
              <a:rPr lang="ar-EG" sz="2800" b="1" dirty="0" smtClean="0"/>
              <a:t>)  (</a:t>
            </a:r>
            <a:r>
              <a:rPr lang="ar-EG" sz="2800" b="1" i="1" u="sng" dirty="0" smtClean="0"/>
              <a:t> </a:t>
            </a:r>
            <a:r>
              <a:rPr lang="ar-EG" sz="2800" b="1" i="1" u="sng" dirty="0" smtClean="0">
                <a:solidFill>
                  <a:srgbClr val="00B050"/>
                </a:solidFill>
              </a:rPr>
              <a:t>فى مقالة لة بعنوان المشكلات الاجتماعية نشرت فى المجلة الامريكية لعلم الاجتماع </a:t>
            </a:r>
            <a:r>
              <a:rPr lang="ar-EG" sz="2800" b="1" i="1" u="sng" dirty="0" smtClean="0"/>
              <a:t>)  </a:t>
            </a:r>
          </a:p>
          <a:p>
            <a:pPr algn="just">
              <a:buNone/>
            </a:pPr>
            <a:r>
              <a:rPr lang="ar-EG" sz="2800" b="1" dirty="0" smtClean="0"/>
              <a:t>  الى تعريف المشكلات الاجتماعية بانها اية صعوبة او سلوك سئ</a:t>
            </a:r>
          </a:p>
          <a:p>
            <a:pPr algn="just">
              <a:buNone/>
            </a:pPr>
            <a:r>
              <a:rPr lang="ar-EG" sz="2800" b="1" dirty="0" smtClean="0"/>
              <a:t>  لعدد كبير من الاشخاص نرغب فى إزالته أو تصحيحه</a:t>
            </a:r>
            <a:r>
              <a:rPr lang="ar-SA" sz="2800" b="1" dirty="0" smtClean="0"/>
              <a:t>.</a:t>
            </a:r>
            <a:r>
              <a:rPr lang="en-US" sz="2800" dirty="0" smtClean="0"/>
              <a:t> </a:t>
            </a:r>
            <a:endParaRPr lang="ar-EG" sz="2800" dirty="0" smtClean="0"/>
          </a:p>
          <a:p>
            <a:pPr algn="just">
              <a:buNone/>
            </a:pPr>
            <a:endParaRPr lang="ar-EG"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9512" y="1600200"/>
            <a:ext cx="8784976" cy="4114800"/>
          </a:xfrm>
        </p:spPr>
        <p:txBody>
          <a:bodyPr>
            <a:normAutofit/>
          </a:bodyPr>
          <a:lstStyle/>
          <a:p>
            <a:pPr algn="just"/>
            <a:r>
              <a:rPr lang="en-US" sz="3200" b="1" dirty="0" smtClean="0"/>
              <a:t> </a:t>
            </a:r>
            <a:r>
              <a:rPr lang="ar-EG" sz="3200" b="1" dirty="0" smtClean="0"/>
              <a:t>كماذهب  ( </a:t>
            </a:r>
            <a:r>
              <a:rPr lang="ar-EG" sz="3200" b="1" u="sng" dirty="0" smtClean="0">
                <a:solidFill>
                  <a:srgbClr val="00B050"/>
                </a:solidFill>
              </a:rPr>
              <a:t>بول هورتون وجيرالد هزلى  </a:t>
            </a:r>
            <a:r>
              <a:rPr lang="ar-EG" sz="3200" b="1" dirty="0" smtClean="0"/>
              <a:t>) فى مقالة لهما بعنوان </a:t>
            </a:r>
            <a:r>
              <a:rPr lang="ar-EG" sz="3200" b="1" dirty="0" smtClean="0">
                <a:solidFill>
                  <a:srgbClr val="FF0000"/>
                </a:solidFill>
              </a:rPr>
              <a:t>سوسيو لوجية المشكلات الاجتماعية </a:t>
            </a:r>
            <a:r>
              <a:rPr lang="ar-EG" sz="3200" b="1" dirty="0" smtClean="0"/>
              <a:t>الى تعريف المشكلات الاجتماعية بانها الاحوال المؤثرة على عدد من الناس بطرق تعتبر غير مرغوبة والتى نشعر بامكانية عمل شئ ما نحوها من خلال العمل الاجتماعي الجماعي</a:t>
            </a:r>
            <a:r>
              <a:rPr lang="en-US" sz="3200" b="1" dirty="0" smtClean="0"/>
              <a:t> </a:t>
            </a:r>
            <a:r>
              <a:rPr lang="ar-SA" sz="3200" b="1" dirty="0" smtClean="0"/>
              <a:t>.</a:t>
            </a:r>
            <a:endParaRPr lang="ar-EG"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EG" sz="4000" b="1" dirty="0" smtClean="0">
                <a:solidFill>
                  <a:srgbClr val="FFFF00"/>
                </a:solidFill>
              </a:rPr>
              <a:t>  تحديد المشكلة الاجتماعية</a:t>
            </a:r>
            <a:endParaRPr lang="ar-EG" sz="4000" b="1" dirty="0">
              <a:solidFill>
                <a:srgbClr val="FFFF00"/>
              </a:solidFill>
            </a:endParaRPr>
          </a:p>
        </p:txBody>
      </p:sp>
      <p:sp>
        <p:nvSpPr>
          <p:cNvPr id="3" name="Content Placeholder 2"/>
          <p:cNvSpPr>
            <a:spLocks noGrp="1"/>
          </p:cNvSpPr>
          <p:nvPr>
            <p:ph sz="quarter" idx="13"/>
          </p:nvPr>
        </p:nvSpPr>
        <p:spPr>
          <a:xfrm>
            <a:off x="251520" y="1600200"/>
            <a:ext cx="8712968" cy="4114800"/>
          </a:xfrm>
        </p:spPr>
        <p:txBody>
          <a:bodyPr>
            <a:noAutofit/>
          </a:bodyPr>
          <a:lstStyle/>
          <a:p>
            <a:pPr algn="just"/>
            <a:r>
              <a:rPr lang="ar-EG" sz="3200" b="1" dirty="0" smtClean="0"/>
              <a:t>المشكلة الاجتماعية هى الحالة الاجتماعية التى تعكس انتهاكا لقيم الافراد او تناقض احكامهم عليها ما هم معتادون علية مما يجعلهم يحكمون عليها بانها تشكل مشكلة لهم بمعنى اخر هي شعور الافراد ان احدى قيمهم قد انتهكت من قبل البعض </a:t>
            </a:r>
            <a:r>
              <a:rPr lang="ar-SA" sz="3200" b="1" dirty="0" smtClean="0"/>
              <a:t>، </a:t>
            </a:r>
            <a:r>
              <a:rPr lang="ar-EG" sz="3200" b="1" dirty="0" smtClean="0"/>
              <a:t> فخلقوا لهم مشكلة اجتماعية تحتاج الى حل</a:t>
            </a:r>
            <a:r>
              <a:rPr lang="ar-SA" sz="3200" b="1" dirty="0" smtClean="0"/>
              <a:t>،</a:t>
            </a:r>
            <a:r>
              <a:rPr lang="en-US" sz="3200" b="1" dirty="0" smtClean="0"/>
              <a:t>  </a:t>
            </a:r>
            <a:r>
              <a:rPr lang="ar-SA" sz="3200" b="1" dirty="0"/>
              <a:t>و</a:t>
            </a:r>
            <a:r>
              <a:rPr lang="ar-EG" sz="3200" b="1" dirty="0" smtClean="0"/>
              <a:t>اذا أردنا تحليل هذا التحديد يتبين لنا من أساسيات تحديد المشكلة انها تكون واقعية وحادثة فعلا فى حياة الناس وليس من نسيج الخيال او التصور وهذا يعد شرطا موضوعيا</a:t>
            </a:r>
            <a:r>
              <a:rPr lang="en-US" sz="3200" b="1" dirty="0" smtClean="0"/>
              <a:t> </a:t>
            </a:r>
            <a:r>
              <a:rPr lang="ar-EG" sz="3200" b="1" dirty="0" smtClean="0"/>
              <a:t>ثم يتوجب شعور الناس بها او ادراكهم لها وهذا تحديد ذاتي</a:t>
            </a:r>
            <a:r>
              <a:rPr lang="ar-SA" sz="3200" b="1" dirty="0" smtClean="0"/>
              <a:t> . </a:t>
            </a:r>
            <a:r>
              <a:rPr lang="ar-EG" sz="3200" b="1" dirty="0" smtClean="0"/>
              <a:t> </a:t>
            </a:r>
            <a:r>
              <a:rPr lang="en-US" sz="3200" b="1" dirty="0" smtClean="0"/>
              <a:t> </a:t>
            </a:r>
            <a:endParaRPr lang="ar-EG" sz="32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9512" y="476672"/>
            <a:ext cx="8712968" cy="5238328"/>
          </a:xfrm>
        </p:spPr>
        <p:txBody>
          <a:bodyPr>
            <a:noAutofit/>
          </a:bodyPr>
          <a:lstStyle/>
          <a:p>
            <a:pPr algn="just">
              <a:buNone/>
            </a:pPr>
            <a:r>
              <a:rPr lang="ar-EG" sz="3200" dirty="0" smtClean="0"/>
              <a:t> </a:t>
            </a:r>
            <a:r>
              <a:rPr lang="ar-SA" sz="3200" dirty="0" smtClean="0"/>
              <a:t>   </a:t>
            </a:r>
            <a:r>
              <a:rPr lang="ar-EG" sz="3200" b="1" dirty="0" smtClean="0"/>
              <a:t>ولكن دائما يشعر الناس بالشرط او الظرف الموضوعى وعند غياب هذا الشعور ينعدم اعتبار الحالة الاشكالية مشكلة</a:t>
            </a:r>
            <a:r>
              <a:rPr lang="en-US" sz="3200" b="1" dirty="0"/>
              <a:t>.</a:t>
            </a:r>
            <a:r>
              <a:rPr lang="en-US" sz="3200" b="1" dirty="0" smtClean="0"/>
              <a:t> </a:t>
            </a:r>
            <a:r>
              <a:rPr lang="ar-EG" sz="3200" b="1" dirty="0" smtClean="0"/>
              <a:t>   </a:t>
            </a:r>
            <a:endParaRPr lang="ar-SA" sz="3200" b="1" dirty="0" smtClean="0"/>
          </a:p>
          <a:p>
            <a:pPr algn="just">
              <a:buNone/>
            </a:pPr>
            <a:r>
              <a:rPr lang="ar-SA" sz="3200" b="1" dirty="0"/>
              <a:t> </a:t>
            </a:r>
            <a:r>
              <a:rPr lang="ar-SA" sz="3200" b="1" dirty="0" smtClean="0"/>
              <a:t>      </a:t>
            </a:r>
            <a:r>
              <a:rPr lang="ar-EG" sz="3200" b="1" dirty="0" smtClean="0"/>
              <a:t>فمثلا اذا ع</a:t>
            </a:r>
            <a:r>
              <a:rPr lang="ar-SA" sz="3200" b="1" dirty="0" smtClean="0"/>
              <a:t>ن</a:t>
            </a:r>
            <a:r>
              <a:rPr lang="ar-EG" sz="3200" b="1" dirty="0" smtClean="0"/>
              <a:t>د الناس الفقر قدرا محتوما عليهم لا مفر منة فان هذا الاعتبار يعنى عدم الشعور بوجود مشكلة تعترض حياة الناس</a:t>
            </a:r>
            <a:r>
              <a:rPr lang="en-US" sz="3200" b="1" dirty="0" smtClean="0"/>
              <a:t> </a:t>
            </a:r>
            <a:r>
              <a:rPr lang="ar-EG" sz="3200" b="1" dirty="0" smtClean="0"/>
              <a:t>فالفقر هنا لا يمكن </a:t>
            </a:r>
            <a:r>
              <a:rPr lang="ar-SA" sz="3200" b="1" dirty="0" smtClean="0"/>
              <a:t>اعتباره</a:t>
            </a:r>
            <a:r>
              <a:rPr lang="ar-EG" sz="3200" b="1" dirty="0" smtClean="0"/>
              <a:t> مشكلة اجتماعية لهؤلاء الناس ذلك ان التحديد الذاتي منعدم</a:t>
            </a:r>
            <a:r>
              <a:rPr lang="en-US" sz="3200" b="1" dirty="0" smtClean="0"/>
              <a:t> </a:t>
            </a:r>
            <a:r>
              <a:rPr lang="ar-EG" sz="3200" b="1" dirty="0" smtClean="0"/>
              <a:t>وهذا يوضح ان احد اطراف التعريف الاساسى للمشكلة الاجتماعية غير وارد لذا فانة يكون مبتورا ولا يعبر عن حالة وجود مشكلة اجتماعية</a:t>
            </a:r>
            <a:r>
              <a:rPr lang="en-US" sz="3200" b="1" dirty="0" smtClean="0"/>
              <a:t> </a:t>
            </a:r>
            <a:r>
              <a:rPr lang="ar-SA" sz="3200" b="1" dirty="0" smtClean="0"/>
              <a:t> . </a:t>
            </a:r>
            <a:endParaRPr lang="ar-EG"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476672"/>
            <a:ext cx="7924800" cy="5238328"/>
          </a:xfrm>
        </p:spPr>
        <p:txBody>
          <a:bodyPr>
            <a:normAutofit/>
          </a:bodyPr>
          <a:lstStyle/>
          <a:p>
            <a:pPr algn="just">
              <a:buNone/>
            </a:pPr>
            <a:r>
              <a:rPr lang="en-US" sz="3200" dirty="0" smtClean="0"/>
              <a:t> </a:t>
            </a:r>
            <a:r>
              <a:rPr lang="ar-EG" sz="3200" dirty="0" smtClean="0"/>
              <a:t> </a:t>
            </a:r>
            <a:r>
              <a:rPr lang="ar-EG" sz="3200" b="1" dirty="0" smtClean="0"/>
              <a:t>فى ضوء ذلك فان التحديد الذاتي يستجيب للظرف الموضوعي في تعريف وجود مشكلة اجتماعية</a:t>
            </a:r>
            <a:r>
              <a:rPr lang="en-US" sz="3200" b="1" dirty="0" smtClean="0"/>
              <a:t> </a:t>
            </a:r>
            <a:r>
              <a:rPr lang="ar-EG" sz="3200" b="1" dirty="0" smtClean="0"/>
              <a:t>لأنه يمثل </a:t>
            </a:r>
            <a:r>
              <a:rPr lang="ar-SA" sz="3200" b="1" dirty="0" smtClean="0"/>
              <a:t> (</a:t>
            </a:r>
            <a:r>
              <a:rPr lang="ar-EG" sz="3200" b="1" dirty="0" smtClean="0"/>
              <a:t>-البارومتر-</a:t>
            </a:r>
            <a:r>
              <a:rPr lang="ar-SA" sz="3200" b="1" dirty="0" smtClean="0"/>
              <a:t>) </a:t>
            </a:r>
            <a:r>
              <a:rPr lang="ar-EG" sz="3200" b="1" dirty="0" smtClean="0"/>
              <a:t> لتحديد ماهية الظروف الموضوعية حيث يدفع الشاعرين بالظروف الموضوعية او المدركين لها الى ان يحكموا عليها على انهاسبب لحدوث المشكلة لهم ام لا</a:t>
            </a:r>
            <a:r>
              <a:rPr lang="ar-SA" sz="3200" b="1" dirty="0" smtClean="0"/>
              <a:t>. </a:t>
            </a:r>
            <a:r>
              <a:rPr lang="en-US" sz="3200" b="1" dirty="0" smtClean="0"/>
              <a:t> </a:t>
            </a:r>
            <a:endParaRPr lang="ar-EG"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51520" y="404664"/>
            <a:ext cx="8640960" cy="5310336"/>
          </a:xfrm>
        </p:spPr>
        <p:txBody>
          <a:bodyPr>
            <a:noAutofit/>
          </a:bodyPr>
          <a:lstStyle/>
          <a:p>
            <a:pPr algn="just">
              <a:buNone/>
            </a:pPr>
            <a:r>
              <a:rPr lang="en-US" sz="3200" dirty="0" smtClean="0"/>
              <a:t>     </a:t>
            </a:r>
            <a:r>
              <a:rPr lang="ar-EG" sz="3200" b="1" dirty="0" smtClean="0"/>
              <a:t>وهناك تعريف اخر حول المشكلة الاجتماعية يصفها بانها حالة تعبر عن الاضطراب فى نمط العلاقات الاجتماعية يهدد وجود احدى قيم المجتمع او احدى مؤسساتة لجعلها غير ملائمة</a:t>
            </a:r>
            <a:r>
              <a:rPr lang="en-US" sz="3200" b="1" dirty="0" smtClean="0"/>
              <a:t>  </a:t>
            </a:r>
            <a:r>
              <a:rPr lang="ar-EG" sz="3200" b="1" dirty="0" smtClean="0"/>
              <a:t>داخل مجتمعها الامر الذى يدفع الافراد الى المطالبة بإعادة استقرار النمط المهدد او ردع مسببات الاضطراب هذا التعريف يوضح شعور الافراد بتهديد أحد الضوابط الاجتماعية - قيمة أو مؤسسة-التى يعيشون معها بحيث يطالبون بإعادة نمط علاقاتهم إلى حالتة السوية الطبيعية</a:t>
            </a:r>
            <a:r>
              <a:rPr lang="en-US" sz="3200" b="1" dirty="0" smtClean="0"/>
              <a:t> </a:t>
            </a:r>
            <a:r>
              <a:rPr lang="ar-EG" sz="3200" b="1" dirty="0" smtClean="0"/>
              <a:t>لاسيما وان تغير تلك العلاقات يعنى وضعها فى حالة غير مرغوب فيها لعدم خدمتها لوجودهم -</a:t>
            </a:r>
            <a:r>
              <a:rPr lang="ar-EG" sz="3200" b="1" dirty="0"/>
              <a:t>لمصالحهم الاجتماعية وهذا يسبب لهم مشكلة اجتماعية </a:t>
            </a:r>
            <a:r>
              <a:rPr lang="ar-EG" sz="3200" b="1" dirty="0" smtClean="0"/>
              <a:t>أو</a:t>
            </a:r>
            <a:r>
              <a:rPr lang="en-US" sz="3200" b="1" dirty="0" smtClean="0"/>
              <a:t> </a:t>
            </a:r>
            <a:r>
              <a:rPr lang="ar-EG" sz="3200" b="1" dirty="0" smtClean="0"/>
              <a:t>سلسلة </a:t>
            </a:r>
            <a:r>
              <a:rPr lang="ar-EG" sz="3200" b="1" dirty="0"/>
              <a:t>مشكلات متتابعة</a:t>
            </a:r>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51520" y="332656"/>
            <a:ext cx="8712968" cy="5382344"/>
          </a:xfrm>
        </p:spPr>
        <p:txBody>
          <a:bodyPr>
            <a:noAutofit/>
          </a:bodyPr>
          <a:lstStyle/>
          <a:p>
            <a:pPr algn="just">
              <a:buNone/>
            </a:pPr>
            <a:r>
              <a:rPr lang="en-US" sz="3200" b="1" dirty="0" smtClean="0"/>
              <a:t> </a:t>
            </a:r>
            <a:endParaRPr lang="ar-EG" sz="3200" b="1" dirty="0" smtClean="0"/>
          </a:p>
          <a:p>
            <a:pPr algn="just">
              <a:buNone/>
            </a:pPr>
            <a:r>
              <a:rPr lang="ar-EG" sz="3200" b="1" dirty="0" smtClean="0"/>
              <a:t>   نستنتج من هذا التعريف أن الافراد يميلون إلى التشبث والتمسك بما يضبط حياتهم الإجتماعية لكى لا تضطر أو تختل بمعنى انهم يميلون الى للاستمرار فى ثوابت حياتهم</a:t>
            </a:r>
          </a:p>
          <a:p>
            <a:pPr algn="just">
              <a:buNone/>
            </a:pPr>
            <a:r>
              <a:rPr lang="ar-EG" sz="3200" b="1" dirty="0" smtClean="0"/>
              <a:t>   -قيم أو مؤسسات-على الرغم من ميلهم نحو تغيير بعض انماط حياتهم على ان لا يسبب لهم الاضطرابات الاجتماعية او يخلق لهم مشكلات تتطلب المعالجة</a:t>
            </a:r>
            <a:r>
              <a:rPr lang="en-US" sz="3200" b="1" dirty="0" smtClean="0"/>
              <a:t> </a:t>
            </a:r>
            <a:endParaRPr lang="ar-EG" sz="3200" b="1" dirty="0" smtClean="0"/>
          </a:p>
          <a:p>
            <a:pPr algn="just">
              <a:buNone/>
            </a:pPr>
            <a:endParaRPr lang="ar-EG"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7504" y="260648"/>
            <a:ext cx="8784976" cy="5454352"/>
          </a:xfrm>
        </p:spPr>
        <p:txBody>
          <a:bodyPr>
            <a:noAutofit/>
          </a:bodyPr>
          <a:lstStyle/>
          <a:p>
            <a:pPr algn="just">
              <a:buFontTx/>
              <a:buChar char="-"/>
            </a:pPr>
            <a:r>
              <a:rPr lang="ar-EG" sz="3200" dirty="0" smtClean="0"/>
              <a:t> </a:t>
            </a:r>
            <a:r>
              <a:rPr lang="ar-EG" sz="3200" b="1" dirty="0" smtClean="0"/>
              <a:t>من هنا ياتى الدور المهم والريادى للباحث الاجتماعى فى رصده للمشكلات الاجتماعية ودراستها وتحليلها وطرح اثارها على المجتمع والجدير بالذكر أن الباحث الاجتماعي  الذى لا يستطيع القيام بذلك لا يمكن اعتباره  باحثا اجتماعيا حتى ولو امتلك ناصية علم  البحث الاجتماعى لان المتطلب الجوهرى لكل باحث هو امتلاك الحس والملاحظة الثاقبة والط</a:t>
            </a:r>
            <a:r>
              <a:rPr lang="ar-SA" sz="3200" b="1" dirty="0"/>
              <a:t>ب</a:t>
            </a:r>
            <a:r>
              <a:rPr lang="ar-EG" sz="3200" b="1" dirty="0" err="1" smtClean="0"/>
              <a:t>يعية</a:t>
            </a:r>
            <a:r>
              <a:rPr lang="ar-EG" sz="3200" b="1" dirty="0" smtClean="0"/>
              <a:t> بشأن المشكلات الاجتماعية التى يعيشها مجتمع</a:t>
            </a:r>
            <a:r>
              <a:rPr lang="ar-SA" sz="3200" b="1" dirty="0" smtClean="0"/>
              <a:t>ه</a:t>
            </a:r>
            <a:r>
              <a:rPr lang="ar-EG" sz="3200" b="1" dirty="0" smtClean="0"/>
              <a:t> وهى فى بدايتها قبل ان تتحول الى مشكلة اجتماعية ظاهرة</a:t>
            </a:r>
            <a:r>
              <a:rPr lang="ar-SA" sz="3200" b="1" dirty="0" smtClean="0"/>
              <a:t> </a:t>
            </a:r>
            <a:r>
              <a:rPr lang="ar-EG" sz="3200" b="1" dirty="0" smtClean="0"/>
              <a:t>او </a:t>
            </a:r>
            <a:r>
              <a:rPr lang="ar-EG" sz="3200" b="1" dirty="0"/>
              <a:t>علنية يطلب العامة معالجتها او قبل تحولها </a:t>
            </a:r>
            <a:r>
              <a:rPr lang="ar-SA" sz="3200" b="1" dirty="0" smtClean="0"/>
              <a:t>إ</a:t>
            </a:r>
            <a:r>
              <a:rPr lang="ar-EG" sz="3200" b="1" dirty="0" err="1" smtClean="0"/>
              <a:t>لى</a:t>
            </a:r>
            <a:r>
              <a:rPr lang="ar-EG" sz="3200" b="1" dirty="0" smtClean="0"/>
              <a:t> </a:t>
            </a:r>
            <a:r>
              <a:rPr lang="ar-EG" sz="3200" b="1" dirty="0"/>
              <a:t>معضلة </a:t>
            </a:r>
            <a:r>
              <a:rPr lang="ar-SA" sz="3200" b="1" dirty="0" smtClean="0"/>
              <a:t>أ</a:t>
            </a:r>
            <a:r>
              <a:rPr lang="ar-EG" sz="3200" b="1" dirty="0" smtClean="0"/>
              <a:t>و </a:t>
            </a:r>
            <a:r>
              <a:rPr lang="ar-SA" sz="3200" b="1" dirty="0" smtClean="0"/>
              <a:t>إ</a:t>
            </a:r>
            <a:r>
              <a:rPr lang="ar-EG" sz="3200" b="1" dirty="0" smtClean="0"/>
              <a:t>لي </a:t>
            </a:r>
            <a:r>
              <a:rPr lang="ar-EG" sz="3200" b="1" dirty="0"/>
              <a:t>ظاهرة اجتماعية منتشرة</a:t>
            </a:r>
            <a:r>
              <a:rPr lang="en-US" sz="3200" b="1" dirty="0"/>
              <a:t> </a:t>
            </a:r>
            <a:endParaRPr lang="ar-EG" sz="3200" b="1" dirty="0"/>
          </a:p>
          <a:p>
            <a:pPr algn="just"/>
            <a:endParaRPr lang="ar-EG" sz="3200" b="1" dirty="0" smtClean="0"/>
          </a:p>
          <a:p>
            <a:pPr algn="just">
              <a:buNone/>
            </a:pPr>
            <a:endParaRPr lang="ar-EG" sz="3200" dirty="0" smtClean="0"/>
          </a:p>
          <a:p>
            <a:pPr algn="just">
              <a:buNone/>
            </a:pPr>
            <a:endParaRPr lang="ar-EG" sz="3200" dirty="0" smtClean="0"/>
          </a:p>
          <a:p>
            <a:pPr algn="just"/>
            <a:endParaRPr lang="ar-EG" sz="3200" dirty="0" smtClean="0"/>
          </a:p>
          <a:p>
            <a:pPr algn="just"/>
            <a:endParaRPr lang="ar-EG" sz="3200" dirty="0" smtClean="0"/>
          </a:p>
          <a:p>
            <a:pPr algn="just"/>
            <a:endParaRPr lang="ar-EG" sz="3200" dirty="0" smtClean="0"/>
          </a:p>
          <a:p>
            <a:pPr algn="just"/>
            <a:endParaRPr lang="ar-EG" sz="3200" dirty="0" smtClean="0"/>
          </a:p>
          <a:p>
            <a:pPr algn="just"/>
            <a:endParaRPr lang="ar-EG" sz="3200" dirty="0" smtClean="0"/>
          </a:p>
          <a:p>
            <a:pPr algn="just"/>
            <a:endParaRPr lang="ar-EG" sz="3200" dirty="0" smtClean="0"/>
          </a:p>
          <a:p>
            <a:pPr algn="just"/>
            <a:endParaRPr lang="ar-EG"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a:bodyPr>
          <a:lstStyle/>
          <a:p>
            <a:pPr algn="just">
              <a:buFontTx/>
              <a:buChar char="-"/>
            </a:pPr>
            <a:r>
              <a:rPr lang="ar-SA" sz="3200" b="1" dirty="0" smtClean="0"/>
              <a:t>إ</a:t>
            </a:r>
            <a:r>
              <a:rPr lang="ar-EG" sz="3200" b="1" dirty="0" smtClean="0"/>
              <a:t>ن التعريفات السابقة قد </a:t>
            </a:r>
            <a:r>
              <a:rPr lang="ar-SA" sz="3200" b="1" dirty="0" smtClean="0"/>
              <a:t>أعط</a:t>
            </a:r>
            <a:r>
              <a:rPr lang="ar-EG" sz="3200" b="1" dirty="0" smtClean="0"/>
              <a:t>ت الصورة الكلية لمفهوم المشكلة الاجتماعية لما تضمنتة من عناصر و</a:t>
            </a:r>
            <a:r>
              <a:rPr lang="ar-SA" sz="3200" b="1" dirty="0" smtClean="0"/>
              <a:t>أ</a:t>
            </a:r>
            <a:r>
              <a:rPr lang="ar-EG" sz="3200" b="1" dirty="0" smtClean="0"/>
              <a:t>بعاد توضح هذا المفهوم وتسبر غور</a:t>
            </a:r>
            <a:r>
              <a:rPr lang="ar-SA" sz="3200" b="1" dirty="0" smtClean="0"/>
              <a:t>ه</a:t>
            </a:r>
            <a:r>
              <a:rPr lang="ar-EG" sz="3200" b="1" dirty="0" smtClean="0"/>
              <a:t> وتحلل دلالاته</a:t>
            </a:r>
            <a:r>
              <a:rPr lang="en-US" sz="3200" b="1" dirty="0" smtClean="0"/>
              <a:t> </a:t>
            </a:r>
            <a:r>
              <a:rPr lang="ar-SA" sz="3200" b="1" dirty="0" smtClean="0"/>
              <a:t> إلا</a:t>
            </a:r>
            <a:r>
              <a:rPr lang="ar-EG" sz="3200" b="1" dirty="0" smtClean="0"/>
              <a:t> </a:t>
            </a:r>
            <a:r>
              <a:rPr lang="ar-SA" sz="3200" b="1" dirty="0" smtClean="0"/>
              <a:t>أ</a:t>
            </a:r>
            <a:r>
              <a:rPr lang="ar-EG" sz="3200" b="1" dirty="0" err="1" smtClean="0"/>
              <a:t>ننا</a:t>
            </a:r>
            <a:r>
              <a:rPr lang="ar-EG" sz="3200" b="1" dirty="0" smtClean="0"/>
              <a:t> نشعر مع ذلك بأن بالامكان قبول تعريف </a:t>
            </a:r>
            <a:r>
              <a:rPr lang="ar-SA" sz="3200" b="1" dirty="0" smtClean="0"/>
              <a:t>آ</a:t>
            </a:r>
            <a:r>
              <a:rPr lang="ar-EG" sz="3200" b="1" dirty="0" smtClean="0"/>
              <a:t>خر موجز للمشكلة الاجتماعية يصفها بانهااية حالة اجتماعية تعتبرها نسبة كبيرة من المجتمع </a:t>
            </a:r>
            <a:r>
              <a:rPr lang="ar-SA" sz="3200" b="1" dirty="0" smtClean="0"/>
              <a:t>أ</a:t>
            </a:r>
            <a:r>
              <a:rPr lang="ar-EG" sz="3200" b="1" dirty="0" smtClean="0"/>
              <a:t>و قطاعات مهمة فية غير مرغوب فيها</a:t>
            </a:r>
            <a:r>
              <a:rPr lang="en-US" sz="3200" dirty="0" smtClean="0"/>
              <a:t> </a:t>
            </a:r>
            <a:endParaRPr lang="ar-EG"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9512" y="260648"/>
            <a:ext cx="8712968" cy="6336704"/>
          </a:xfrm>
        </p:spPr>
        <p:txBody>
          <a:bodyPr>
            <a:noAutofit/>
          </a:bodyPr>
          <a:lstStyle/>
          <a:p>
            <a:pPr algn="just"/>
            <a:r>
              <a:rPr lang="ar-EG" sz="3200" b="1" dirty="0" smtClean="0"/>
              <a:t>وهناك من يرون ان الحالة الاجتماعية التي يعتقد انها غير   قابلة للحل لا تعتبر مشكلة اجتماعية</a:t>
            </a:r>
            <a:r>
              <a:rPr lang="ar-SA" sz="3200" b="1" dirty="0" smtClean="0"/>
              <a:t> </a:t>
            </a:r>
          </a:p>
          <a:p>
            <a:pPr algn="just">
              <a:buNone/>
            </a:pPr>
            <a:r>
              <a:rPr lang="ar-SA" sz="3200" b="1" dirty="0"/>
              <a:t> </a:t>
            </a:r>
            <a:r>
              <a:rPr lang="ar-SA" sz="3200" b="1" dirty="0" smtClean="0"/>
              <a:t>   </a:t>
            </a:r>
            <a:r>
              <a:rPr lang="ar-EG" sz="3200" b="1" dirty="0" smtClean="0"/>
              <a:t>ان كل المجتمعات تمر بحالات او اوضاع اجتماعية يدرك الناس انها غير مرغوبة مثل الحرب والبطالة والمجاعات</a:t>
            </a:r>
            <a:r>
              <a:rPr lang="ar-SA" sz="3200" b="1" dirty="0"/>
              <a:t> </a:t>
            </a:r>
            <a:r>
              <a:rPr lang="ar-SA" sz="3200" b="1" dirty="0" smtClean="0"/>
              <a:t>،</a:t>
            </a:r>
            <a:r>
              <a:rPr lang="en-US" sz="3200" b="1" dirty="0" smtClean="0"/>
              <a:t> </a:t>
            </a:r>
            <a:r>
              <a:rPr lang="ar-EG" sz="3200" b="1" dirty="0" smtClean="0"/>
              <a:t>ولكن هذة الحالات لا تعتبر مشكلات اجتماعية الا عندما يعتقد الناس </a:t>
            </a:r>
            <a:r>
              <a:rPr lang="ar-SA" sz="3200" b="1" dirty="0" smtClean="0"/>
              <a:t>أ</a:t>
            </a:r>
            <a:r>
              <a:rPr lang="ar-EG" sz="3200" b="1" dirty="0" smtClean="0"/>
              <a:t>ن لديهم القدرة على القيام بعمل ما حيالها</a:t>
            </a:r>
            <a:r>
              <a:rPr lang="ar-SA" sz="3200" b="1" dirty="0" smtClean="0"/>
              <a:t> </a:t>
            </a:r>
            <a:r>
              <a:rPr lang="ar-EG" sz="3200" b="1" dirty="0" smtClean="0"/>
              <a:t>واذا عرفت الحالات ب</a:t>
            </a:r>
            <a:r>
              <a:rPr lang="ar-SA" sz="3200" b="1" dirty="0" smtClean="0"/>
              <a:t>أ</a:t>
            </a:r>
            <a:r>
              <a:rPr lang="ar-EG" sz="3200" b="1" dirty="0" smtClean="0"/>
              <a:t>نها جزء من النظام الطبيعي </a:t>
            </a:r>
            <a:r>
              <a:rPr lang="ar-SA" sz="3200" b="1" dirty="0" smtClean="0"/>
              <a:t>أ</a:t>
            </a:r>
            <a:r>
              <a:rPr lang="ar-EG" sz="3200" b="1" dirty="0" smtClean="0"/>
              <a:t>و من عمل الله او نتيجة حتمية للطبيعة الوحشية للإنسان</a:t>
            </a:r>
            <a:r>
              <a:rPr lang="ar-SA" sz="3200" b="1" dirty="0" smtClean="0"/>
              <a:t> </a:t>
            </a:r>
            <a:r>
              <a:rPr lang="ar-EG" sz="3200" b="1" dirty="0" smtClean="0"/>
              <a:t>فعندئذ </a:t>
            </a:r>
            <a:r>
              <a:rPr lang="ar-EG" sz="3200" b="1" dirty="0"/>
              <a:t>لا تعتبر مشكلات اجتماعية ولا يقوم الناس </a:t>
            </a:r>
            <a:r>
              <a:rPr lang="ar-EG" sz="3200" b="1" dirty="0" smtClean="0"/>
              <a:t>بأي </a:t>
            </a:r>
            <a:r>
              <a:rPr lang="ar-EG" sz="3200" b="1" dirty="0"/>
              <a:t>عمل </a:t>
            </a:r>
            <a:r>
              <a:rPr lang="ar-EG" sz="3200" b="1" dirty="0" smtClean="0"/>
              <a:t>جماعي </a:t>
            </a:r>
            <a:r>
              <a:rPr lang="ar-EG" sz="3200" b="1" dirty="0"/>
              <a:t>لتغييرها</a:t>
            </a:r>
            <a:r>
              <a:rPr lang="ar-SA" sz="3200" b="1" dirty="0"/>
              <a:t> </a:t>
            </a:r>
            <a:endParaRPr lang="ar-EG" sz="3200" b="1" dirty="0"/>
          </a:p>
          <a:p>
            <a:pPr algn="just">
              <a:buNone/>
            </a:pPr>
            <a:r>
              <a:rPr lang="ar-SA" sz="3200" b="1" dirty="0" smtClean="0"/>
              <a:t> </a:t>
            </a:r>
            <a:endParaRPr lang="ar-EG" sz="3200" b="1" dirty="0" smtClean="0"/>
          </a:p>
          <a:p>
            <a:pPr algn="just"/>
            <a:endParaRPr lang="ar-EG"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sz="4000" b="1" dirty="0" smtClean="0">
                <a:solidFill>
                  <a:srgbClr val="FFFF00"/>
                </a:solidFill>
              </a:rPr>
              <a:t>محكات المشكلات الاجتماعية</a:t>
            </a:r>
            <a:endParaRPr lang="ar-EG" sz="4000" b="1" dirty="0">
              <a:solidFill>
                <a:srgbClr val="FFFF00"/>
              </a:solidFill>
            </a:endParaRPr>
          </a:p>
        </p:txBody>
      </p:sp>
      <p:sp>
        <p:nvSpPr>
          <p:cNvPr id="3" name="Content Placeholder 2"/>
          <p:cNvSpPr>
            <a:spLocks noGrp="1"/>
          </p:cNvSpPr>
          <p:nvPr>
            <p:ph sz="quarter" idx="13"/>
          </p:nvPr>
        </p:nvSpPr>
        <p:spPr>
          <a:xfrm>
            <a:off x="251520" y="1600200"/>
            <a:ext cx="8712968" cy="4114800"/>
          </a:xfrm>
        </p:spPr>
        <p:txBody>
          <a:bodyPr>
            <a:noAutofit/>
          </a:bodyPr>
          <a:lstStyle/>
          <a:p>
            <a:pPr algn="just">
              <a:buNone/>
            </a:pPr>
            <a:r>
              <a:rPr lang="ar-EG" sz="3200" dirty="0" smtClean="0"/>
              <a:t>  </a:t>
            </a:r>
          </a:p>
          <a:p>
            <a:pPr algn="just">
              <a:buNone/>
            </a:pPr>
            <a:r>
              <a:rPr lang="ar-EG" sz="3200" b="1" dirty="0" smtClean="0"/>
              <a:t>والان نطرح بعض المحكات الاجتماعية التى تحدد معالم المشكلة الاجتماعية بعيدا</a:t>
            </a:r>
            <a:r>
              <a:rPr lang="ar-SA" sz="3200" b="1" dirty="0" smtClean="0"/>
              <a:t>ً</a:t>
            </a:r>
            <a:r>
              <a:rPr lang="ar-EG" sz="3200" b="1" dirty="0" smtClean="0"/>
              <a:t> عن كلام الناس و</a:t>
            </a:r>
            <a:r>
              <a:rPr lang="ar-SA" sz="3200" b="1" dirty="0" smtClean="0"/>
              <a:t>أ</a:t>
            </a:r>
            <a:r>
              <a:rPr lang="ar-EG" sz="3200" b="1" dirty="0" smtClean="0"/>
              <a:t>حكامهم الذاتية وهى : الدين والقانون والصحافة والآداب الفنية</a:t>
            </a:r>
            <a:r>
              <a:rPr lang="ar-SA" sz="3200" b="1" dirty="0" smtClean="0"/>
              <a:t> </a:t>
            </a:r>
            <a:endParaRPr lang="ar-EG" sz="3200" b="1" dirty="0" smtClean="0"/>
          </a:p>
          <a:p>
            <a:pPr algn="just">
              <a:buNone/>
            </a:pPr>
            <a:r>
              <a:rPr lang="ar-EG" sz="3200" b="1" dirty="0" smtClean="0">
                <a:solidFill>
                  <a:srgbClr val="FF0000"/>
                </a:solidFill>
              </a:rPr>
              <a:t>1- الدين</a:t>
            </a:r>
          </a:p>
          <a:p>
            <a:pPr algn="just">
              <a:buNone/>
            </a:pPr>
            <a:r>
              <a:rPr lang="ar-EG" sz="3200" b="1" dirty="0" smtClean="0"/>
              <a:t>    يحدد الدين مثلا المحرمات والمسموحات فى السلوك والعلاقات الاجتماعية أى يوضح ما هو محلل وما هو محرم</a:t>
            </a:r>
            <a:r>
              <a:rPr lang="ar-SA" sz="3200" b="1" dirty="0" smtClean="0"/>
              <a:t> </a:t>
            </a:r>
            <a:endParaRPr lang="ar-EG"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7504" y="620688"/>
            <a:ext cx="8784976" cy="5760640"/>
          </a:xfrm>
        </p:spPr>
        <p:txBody>
          <a:bodyPr>
            <a:normAutofit/>
          </a:bodyPr>
          <a:lstStyle/>
          <a:p>
            <a:pPr algn="just"/>
            <a:r>
              <a:rPr lang="ar-EG" sz="3200" b="1" dirty="0" smtClean="0"/>
              <a:t>وبذلك فان الدين يمثل المصفاة التى تصفى فيها الافعال المسموحة والممنوعة وكل فرد يخترق الممنوعات تتسبب له مشكلة اجتماعية امام مجتمعه ودينه  ، هذا فضلاً عن دعم الدين للشعور الجمعى لانة هو الدين الذى يقرر ما هو خير وما هو شر ما هو ربانى وما هو غير ربانى ما هو أخلاقى وما هو غير أخلاقى ، ما يمثل الخطيئة وما يمثل الاحسان ما تقره السماء ومالا تقره </a:t>
            </a:r>
            <a:r>
              <a:rPr lang="ar-EG" sz="3200" dirty="0" smtClean="0"/>
              <a:t>. </a:t>
            </a:r>
            <a:endParaRPr lang="ar-EG"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9512" y="404664"/>
            <a:ext cx="8856984" cy="5310336"/>
          </a:xfrm>
        </p:spPr>
        <p:txBody>
          <a:bodyPr>
            <a:normAutofit/>
          </a:bodyPr>
          <a:lstStyle/>
          <a:p>
            <a:pPr algn="just"/>
            <a:r>
              <a:rPr lang="ar-EG" sz="3600" b="1" dirty="0" smtClean="0">
                <a:solidFill>
                  <a:srgbClr val="FF0000"/>
                </a:solidFill>
              </a:rPr>
              <a:t>2 –القانون</a:t>
            </a:r>
          </a:p>
          <a:p>
            <a:pPr algn="just">
              <a:buNone/>
            </a:pPr>
            <a:r>
              <a:rPr lang="ar-EG" sz="3600" dirty="0" smtClean="0"/>
              <a:t>    </a:t>
            </a:r>
            <a:r>
              <a:rPr lang="ar-EG" sz="3600" b="1" dirty="0" smtClean="0"/>
              <a:t>غالبا ما يستمد القانون بعضا</a:t>
            </a:r>
            <a:r>
              <a:rPr lang="ar-SA" sz="3600" b="1" dirty="0" smtClean="0"/>
              <a:t>ً</a:t>
            </a:r>
            <a:r>
              <a:rPr lang="ar-EG" sz="3600" b="1" dirty="0" smtClean="0"/>
              <a:t> من بنوده من الدين السائد فى المجتمع إذ يعمل على منع وقوع الخروقات القانونية اكثر من كونه قانونا</a:t>
            </a:r>
            <a:r>
              <a:rPr lang="ar-SA" sz="3600" b="1" dirty="0" smtClean="0"/>
              <a:t>ً</a:t>
            </a:r>
            <a:r>
              <a:rPr lang="ar-EG" sz="3600" b="1" dirty="0" smtClean="0"/>
              <a:t> عقابيا</a:t>
            </a:r>
            <a:r>
              <a:rPr lang="ar-SA" sz="3600" b="1" dirty="0" smtClean="0"/>
              <a:t>ً </a:t>
            </a:r>
            <a:endParaRPr lang="ar-EG" sz="3600" b="1" dirty="0" smtClean="0"/>
          </a:p>
          <a:p>
            <a:pPr algn="just">
              <a:buNone/>
            </a:pPr>
            <a:r>
              <a:rPr lang="ar-EG" sz="3600" b="1" dirty="0" smtClean="0"/>
              <a:t>   وهو يمنع الناس من الانحراف أو الوقوع فى تجاوزات وجرائم يعاقب عليها القانون بمعنى </a:t>
            </a:r>
            <a:r>
              <a:rPr lang="ar-SA" sz="3600" b="1" dirty="0" smtClean="0"/>
              <a:t>أ</a:t>
            </a:r>
            <a:r>
              <a:rPr lang="ar-EG" sz="3600" b="1" dirty="0" smtClean="0"/>
              <a:t>نه يعزز النظام الأخلاقي و</a:t>
            </a:r>
            <a:r>
              <a:rPr lang="ar-SA" sz="3600" b="1" dirty="0" smtClean="0"/>
              <a:t> </a:t>
            </a:r>
            <a:r>
              <a:rPr lang="ar-EG" sz="3600" b="1" dirty="0" smtClean="0"/>
              <a:t>ا</a:t>
            </a:r>
            <a:r>
              <a:rPr lang="ar-SA" sz="3600" b="1" dirty="0" err="1" smtClean="0"/>
              <a:t>لأ</a:t>
            </a:r>
            <a:r>
              <a:rPr lang="ar-EG" sz="3600" b="1" dirty="0" smtClean="0"/>
              <a:t>دبى </a:t>
            </a:r>
            <a:r>
              <a:rPr lang="ar-EG" sz="3600" b="1" dirty="0" err="1" smtClean="0"/>
              <a:t>فى</a:t>
            </a:r>
            <a:r>
              <a:rPr lang="ar-EG" sz="3600" b="1" dirty="0" smtClean="0"/>
              <a:t> المجتمع</a:t>
            </a:r>
            <a:r>
              <a:rPr lang="ar-SA" sz="3600" b="1" dirty="0" smtClean="0"/>
              <a:t> </a:t>
            </a:r>
            <a:r>
              <a:rPr lang="ar-EG" sz="3600" b="1"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332656"/>
            <a:ext cx="7924800" cy="6264696"/>
          </a:xfrm>
        </p:spPr>
        <p:txBody>
          <a:bodyPr>
            <a:noAutofit/>
          </a:bodyPr>
          <a:lstStyle/>
          <a:p>
            <a:pPr algn="just">
              <a:buNone/>
            </a:pPr>
            <a:r>
              <a:rPr lang="ar-EG" sz="3200" b="1" dirty="0" smtClean="0">
                <a:solidFill>
                  <a:srgbClr val="FF0000"/>
                </a:solidFill>
              </a:rPr>
              <a:t>3 –الصحف</a:t>
            </a:r>
          </a:p>
          <a:p>
            <a:pPr algn="just">
              <a:buNone/>
            </a:pPr>
            <a:r>
              <a:rPr lang="ar-EG" sz="3200" b="1" dirty="0" smtClean="0"/>
              <a:t>   تكشف الصحف اليومية والاسبوعية العديد من المشكلات الاجتماعية التى تحدث فى المجتمع سواء كان ذلك على شكل رسوم كاريكاتيرية </a:t>
            </a:r>
            <a:r>
              <a:rPr lang="ar-SA" sz="3200" b="1" dirty="0" smtClean="0"/>
              <a:t>أ</a:t>
            </a:r>
            <a:r>
              <a:rPr lang="ar-EG" sz="3200" b="1" dirty="0" smtClean="0"/>
              <a:t>و عرض وتحليل أحداث إجتماعية تكشف الفساد الأخلاقي </a:t>
            </a:r>
            <a:r>
              <a:rPr lang="ar-SA" sz="3200" b="1" dirty="0" smtClean="0"/>
              <a:t>أ</a:t>
            </a:r>
            <a:r>
              <a:rPr lang="ar-EG" sz="3200" b="1" dirty="0" smtClean="0"/>
              <a:t>و تلفت أنظار الناس إلى حالات الفقراء والعاطلين عن العمل والذين يعيشون فى أماكن موبوءة بالجريمة و</a:t>
            </a:r>
            <a:r>
              <a:rPr lang="ar-SA" sz="3200" b="1" dirty="0" smtClean="0"/>
              <a:t> </a:t>
            </a:r>
            <a:r>
              <a:rPr lang="ar-EG" sz="3200" b="1" dirty="0" smtClean="0"/>
              <a:t>ا</a:t>
            </a:r>
            <a:r>
              <a:rPr lang="ar-SA" sz="3200" b="1" dirty="0" err="1" smtClean="0"/>
              <a:t>لأ</a:t>
            </a:r>
            <a:r>
              <a:rPr lang="ar-EG" sz="3200" b="1" dirty="0" smtClean="0"/>
              <a:t>حياء السكنية الفقيرة والبغاء وجنوح الاحداث والانحرافات السلوكية لابراز معاناة الناس</a:t>
            </a:r>
            <a:r>
              <a:rPr lang="ar-EG" sz="3200" dirty="0" smtClean="0"/>
              <a:t>  </a:t>
            </a:r>
            <a:r>
              <a:rPr lang="ar-EG" sz="3200" b="1" dirty="0"/>
              <a:t>وهمومهم وشجونهم والمطالبة بمعالجتها وايقاع العقوبات على المسببين لها  </a:t>
            </a:r>
            <a:r>
              <a:rPr lang="ar-EG" sz="3200" b="1" dirty="0" smtClean="0"/>
              <a:t>انه </a:t>
            </a:r>
            <a:r>
              <a:rPr lang="ar-EG" sz="3200" b="1" dirty="0"/>
              <a:t>محك </a:t>
            </a:r>
            <a:r>
              <a:rPr lang="ar-EG" sz="3200" b="1" dirty="0" smtClean="0"/>
              <a:t>إعلامي </a:t>
            </a:r>
            <a:r>
              <a:rPr lang="ar-EG" sz="3200" b="1" dirty="0"/>
              <a:t>لا </a:t>
            </a:r>
            <a:r>
              <a:rPr lang="ar-EG" sz="3200" b="1" dirty="0" smtClean="0"/>
              <a:t>عقابي هدف</a:t>
            </a:r>
            <a:r>
              <a:rPr lang="ar-SA" sz="3200" b="1" dirty="0" smtClean="0"/>
              <a:t>ه</a:t>
            </a:r>
            <a:r>
              <a:rPr lang="ar-EG" sz="3200" b="1" dirty="0" smtClean="0"/>
              <a:t> توجيه </a:t>
            </a:r>
            <a:r>
              <a:rPr lang="ar-EG" sz="3200" b="1" dirty="0"/>
              <a:t>انظار الناس نحو المشكلات الاجتماعية </a:t>
            </a:r>
            <a:r>
              <a:rPr lang="ar-EG" sz="3200" b="1" dirty="0" err="1"/>
              <a:t>فى</a:t>
            </a:r>
            <a:r>
              <a:rPr lang="ar-EG" sz="3200" b="1" dirty="0"/>
              <a:t> المجتمع</a:t>
            </a:r>
            <a:r>
              <a:rPr lang="ar-SA" sz="3200" b="1" dirty="0"/>
              <a:t> </a:t>
            </a:r>
            <a:endParaRPr lang="ar-EG" sz="3200" b="1" dirty="0"/>
          </a:p>
          <a:p>
            <a:pPr algn="just">
              <a:buNone/>
            </a:pPr>
            <a:endParaRPr lang="ar-EG" sz="32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7504" y="260648"/>
            <a:ext cx="8928992" cy="6597352"/>
          </a:xfrm>
        </p:spPr>
        <p:txBody>
          <a:bodyPr>
            <a:noAutofit/>
          </a:bodyPr>
          <a:lstStyle/>
          <a:p>
            <a:pPr algn="just">
              <a:buNone/>
            </a:pPr>
            <a:r>
              <a:rPr lang="ar-EG" sz="2800" dirty="0" smtClean="0"/>
              <a:t> </a:t>
            </a:r>
            <a:r>
              <a:rPr lang="ar-EG" sz="2800" dirty="0" smtClean="0">
                <a:solidFill>
                  <a:srgbClr val="FF0000"/>
                </a:solidFill>
              </a:rPr>
              <a:t>4</a:t>
            </a:r>
            <a:r>
              <a:rPr lang="ar-EG" sz="2800" b="1" dirty="0" smtClean="0">
                <a:solidFill>
                  <a:srgbClr val="FF0000"/>
                </a:solidFill>
              </a:rPr>
              <a:t>-الادب الفنى</a:t>
            </a:r>
          </a:p>
          <a:p>
            <a:pPr algn="just">
              <a:buNone/>
            </a:pPr>
            <a:r>
              <a:rPr lang="ar-EG" sz="2800" b="1" dirty="0" smtClean="0"/>
              <a:t>    يتمثل فى الرسوم والمسرحيات الدرامية والشعر والنثر للتعبير مثلا عن الظلم وغياب العدالة الاجتماعية وفقدان المساواة بين فئات الناس</a:t>
            </a:r>
            <a:r>
              <a:rPr lang="ar-SA" sz="2800" b="1" dirty="0" smtClean="0"/>
              <a:t> </a:t>
            </a:r>
            <a:endParaRPr lang="ar-EG" sz="2800" b="1" dirty="0" smtClean="0"/>
          </a:p>
          <a:p>
            <a:pPr algn="just">
              <a:buNone/>
            </a:pPr>
            <a:r>
              <a:rPr lang="ar-EG" sz="2800" b="1" dirty="0" smtClean="0"/>
              <a:t>   وهنا لعب الادب الاجتماعى والقصصى والمسرحيات الاجتماعية دورا</a:t>
            </a:r>
            <a:r>
              <a:rPr lang="ar-SA" sz="2800" b="1" dirty="0" smtClean="0"/>
              <a:t>ً</a:t>
            </a:r>
            <a:r>
              <a:rPr lang="ar-EG" sz="2800" b="1" dirty="0" smtClean="0"/>
              <a:t> فاعلا فى هذا المجال من </a:t>
            </a:r>
            <a:r>
              <a:rPr lang="ar-SA" sz="2800" b="1" dirty="0" smtClean="0"/>
              <a:t>أ</a:t>
            </a:r>
            <a:r>
              <a:rPr lang="ar-EG" sz="2800" b="1" dirty="0" smtClean="0"/>
              <a:t>جل لفت انظار الناس الى التقرحات الاجتماعية المنتشرة فى احشاء المجتمع لتوضيح المعاناة الانسانية عند البغايا  واسر المجرمين </a:t>
            </a:r>
            <a:r>
              <a:rPr lang="ar-EG" sz="2800" dirty="0"/>
              <a:t>- </a:t>
            </a:r>
            <a:r>
              <a:rPr lang="ar-EG" sz="2800" b="1" dirty="0"/>
              <a:t>والفقراء والعاطلين عن العمل والمنحرفين والمدمنين على المسكرات والمختلين عقليا والذين يعانون من التمييز العرقي وسواهم من اصحاب المشكلات </a:t>
            </a:r>
            <a:r>
              <a:rPr lang="ar-EG" sz="2800" b="1" dirty="0" smtClean="0"/>
              <a:t>بالإضافة </a:t>
            </a:r>
            <a:r>
              <a:rPr lang="ar-EG" sz="2800" b="1" dirty="0"/>
              <a:t>الى كشف الجوانب التعيسة من حياة البؤساء والمحرومين والاشقياء المقتلعين </a:t>
            </a:r>
            <a:r>
              <a:rPr lang="ar-EG" sz="2800" b="1" dirty="0" smtClean="0"/>
              <a:t>اجتماعيا</a:t>
            </a:r>
            <a:r>
              <a:rPr lang="ar-SA" sz="2800" b="1" dirty="0" smtClean="0"/>
              <a:t> </a:t>
            </a:r>
            <a:endParaRPr lang="ar-EG" sz="2800" b="1" dirty="0"/>
          </a:p>
          <a:p>
            <a:pPr algn="just">
              <a:buNone/>
            </a:pPr>
            <a:r>
              <a:rPr lang="ar-EG" sz="2800" b="1" dirty="0"/>
              <a:t>   وحتى الغناء والموسيقى اتجها بهذا الاتجاه - التعبير عن البؤس والحرمان اكثر من التعبير عن الجانب </a:t>
            </a:r>
            <a:r>
              <a:rPr lang="ar-EG" sz="2800" b="1" dirty="0" smtClean="0"/>
              <a:t>العاطفي </a:t>
            </a:r>
            <a:r>
              <a:rPr lang="ar-SA" sz="2800" b="1" dirty="0" smtClean="0"/>
              <a:t> </a:t>
            </a:r>
            <a:r>
              <a:rPr lang="ar-EG" sz="2800" b="1" dirty="0" smtClean="0"/>
              <a:t>والرومانسي</a:t>
            </a:r>
            <a:r>
              <a:rPr lang="ar-SA" sz="2800" b="1" dirty="0" smtClean="0"/>
              <a:t> </a:t>
            </a:r>
            <a:endParaRPr lang="ar-EG" sz="2800" dirty="0" smtClean="0"/>
          </a:p>
          <a:p>
            <a:pPr algn="just">
              <a:buNone/>
            </a:pPr>
            <a:endParaRPr lang="ar-EG" sz="2800" dirty="0" smtClean="0"/>
          </a:p>
          <a:p>
            <a:pPr algn="just">
              <a:buNone/>
            </a:pPr>
            <a:endParaRPr lang="ar-EG" sz="2800" dirty="0" smtClean="0"/>
          </a:p>
          <a:p>
            <a:pPr algn="just">
              <a:buNone/>
            </a:pPr>
            <a:endParaRPr lang="ar-EG"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980728"/>
          </a:xfrm>
        </p:spPr>
        <p:txBody>
          <a:bodyPr/>
          <a:lstStyle/>
          <a:p>
            <a:pPr algn="ctr"/>
            <a:r>
              <a:rPr lang="ar-EG" b="1" dirty="0" smtClean="0">
                <a:solidFill>
                  <a:srgbClr val="FFFF00"/>
                </a:solidFill>
              </a:rPr>
              <a:t>الاطار المرجعى للمشكلات الاجتماعية</a:t>
            </a:r>
            <a:endParaRPr lang="ar-EG" dirty="0">
              <a:solidFill>
                <a:srgbClr val="FF0000"/>
              </a:solidFill>
            </a:endParaRPr>
          </a:p>
        </p:txBody>
      </p:sp>
      <p:sp>
        <p:nvSpPr>
          <p:cNvPr id="3" name="Content Placeholder 2"/>
          <p:cNvSpPr>
            <a:spLocks noGrp="1"/>
          </p:cNvSpPr>
          <p:nvPr>
            <p:ph sz="quarter" idx="13"/>
          </p:nvPr>
        </p:nvSpPr>
        <p:spPr>
          <a:xfrm>
            <a:off x="179512" y="1600200"/>
            <a:ext cx="8784976" cy="5257800"/>
          </a:xfrm>
        </p:spPr>
        <p:txBody>
          <a:bodyPr>
            <a:noAutofit/>
          </a:bodyPr>
          <a:lstStyle/>
          <a:p>
            <a:pPr algn="just"/>
            <a:r>
              <a:rPr lang="ar-EG" sz="2800" b="1" dirty="0" smtClean="0"/>
              <a:t>يمثل التغير الاجتماعى إطارا مرجعيا لمعظم المشكلات التى تحدث داخل المجتمع لانه سُنة الحياة فهو لا يتوقف او ينقطع. </a:t>
            </a:r>
          </a:p>
          <a:p>
            <a:pPr algn="just"/>
            <a:r>
              <a:rPr lang="ar-EG" sz="2800" b="1" dirty="0" smtClean="0"/>
              <a:t> والتحولات والتطورات التى تحدث في سياق التغير الاجتماعى تحدث تدريجيا لدرجة لا يستطيع معها المرء ان يلاحظ ما يحصل فية من تحولات ونقلات</a:t>
            </a:r>
            <a:r>
              <a:rPr lang="ar-SA" sz="2800" b="1" dirty="0" smtClean="0"/>
              <a:t> </a:t>
            </a:r>
            <a:endParaRPr lang="ar-EG" sz="2800" b="1" dirty="0" smtClean="0"/>
          </a:p>
          <a:p>
            <a:pPr algn="just"/>
            <a:r>
              <a:rPr lang="ar-EG" sz="2800" b="1" dirty="0" smtClean="0"/>
              <a:t>وهناك تغير يحصل فى بعض الاحيان بشكل مبرمج ومخطط له سلفا ًولكن في أغلب الاحيان يقع – التغير – وياخذ مسارة واتجاهه دون تخطيط مسبق</a:t>
            </a:r>
            <a:r>
              <a:rPr lang="ar-SA" sz="2800" b="1" dirty="0" smtClean="0"/>
              <a:t> </a:t>
            </a:r>
            <a:r>
              <a:rPr lang="ar-EG" sz="2800" b="1" dirty="0"/>
              <a:t>وعندما يتغير فعل الانسان </a:t>
            </a:r>
            <a:r>
              <a:rPr lang="ar-EG" sz="2800" b="1" dirty="0" smtClean="0"/>
              <a:t>فإنه </a:t>
            </a:r>
            <a:r>
              <a:rPr lang="ar-EG" sz="2800" b="1" dirty="0"/>
              <a:t>يكون مختلفا </a:t>
            </a:r>
            <a:r>
              <a:rPr lang="ar-EG" sz="2800" b="1" dirty="0" err="1"/>
              <a:t>فى</a:t>
            </a:r>
            <a:r>
              <a:rPr lang="ar-EG" sz="2800" b="1" dirty="0"/>
              <a:t> شكله عما كان عليه </a:t>
            </a:r>
            <a:r>
              <a:rPr lang="ar-EG" sz="2800" b="1" dirty="0" err="1"/>
              <a:t>فى</a:t>
            </a:r>
            <a:r>
              <a:rPr lang="ar-EG" sz="2800" b="1" dirty="0"/>
              <a:t> </a:t>
            </a:r>
            <a:r>
              <a:rPr lang="ar-EG" sz="2800" b="1" dirty="0" smtClean="0"/>
              <a:t>المرحلة السابقة</a:t>
            </a:r>
            <a:r>
              <a:rPr lang="ar-SA" sz="2800" b="1" dirty="0" smtClean="0"/>
              <a:t> </a:t>
            </a:r>
            <a:endParaRPr lang="ar-EG" sz="2800" b="1" dirty="0"/>
          </a:p>
          <a:p>
            <a:pPr algn="just"/>
            <a:r>
              <a:rPr lang="ar-EG" sz="2800" b="1" dirty="0"/>
              <a:t>وحتى اذا تعارض الفعل </a:t>
            </a:r>
            <a:r>
              <a:rPr lang="ar-EG" sz="2800" b="1" dirty="0" smtClean="0"/>
              <a:t>الفردي </a:t>
            </a:r>
            <a:r>
              <a:rPr lang="ar-EG" sz="2800" b="1" dirty="0"/>
              <a:t>–</a:t>
            </a:r>
            <a:r>
              <a:rPr lang="ar-EG" sz="2800" b="1" dirty="0" smtClean="0"/>
              <a:t>لا </a:t>
            </a:r>
            <a:r>
              <a:rPr lang="ar-EG" sz="2800" b="1" dirty="0"/>
              <a:t>شعوريا – مع </a:t>
            </a:r>
            <a:r>
              <a:rPr lang="ar-SA" sz="2800" b="1" dirty="0" smtClean="0"/>
              <a:t>أ</a:t>
            </a:r>
            <a:r>
              <a:rPr lang="ar-EG" sz="2800" b="1" dirty="0" smtClean="0"/>
              <a:t>هداف </a:t>
            </a:r>
            <a:r>
              <a:rPr lang="ar-EG" sz="2800" b="1" dirty="0"/>
              <a:t>التغير فإن الاخير لا يقف بل يستمر دون تلكؤ</a:t>
            </a:r>
            <a:r>
              <a:rPr lang="ar-SA" sz="2800" b="1" dirty="0"/>
              <a:t> </a:t>
            </a:r>
            <a:endParaRPr lang="ar-EG" sz="2800" b="1" dirty="0"/>
          </a:p>
          <a:p>
            <a:pPr algn="just"/>
            <a:endParaRPr lang="ar-EG" sz="28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7504" y="0"/>
            <a:ext cx="8856984" cy="6597352"/>
          </a:xfrm>
        </p:spPr>
        <p:txBody>
          <a:bodyPr>
            <a:noAutofit/>
          </a:bodyPr>
          <a:lstStyle/>
          <a:p>
            <a:pPr algn="just"/>
            <a:r>
              <a:rPr lang="ar-EG" sz="2800" b="1" dirty="0" smtClean="0"/>
              <a:t> يواجه مجتمعنا العربى تحولات اجتماعي</a:t>
            </a:r>
            <a:r>
              <a:rPr lang="ar-SA" sz="2800" b="1" dirty="0" smtClean="0"/>
              <a:t>ة</a:t>
            </a:r>
            <a:r>
              <a:rPr lang="ar-EG" sz="2800" b="1" dirty="0" smtClean="0"/>
              <a:t> وسياسي</a:t>
            </a:r>
            <a:r>
              <a:rPr lang="ar-SA" sz="2800" b="1" dirty="0" smtClean="0"/>
              <a:t>ة</a:t>
            </a:r>
            <a:r>
              <a:rPr lang="ar-EG" sz="2800" b="1" dirty="0" smtClean="0"/>
              <a:t> الامر الذى يتطلب من الشرائح الاجتماعي</a:t>
            </a:r>
            <a:r>
              <a:rPr lang="ar-SA" sz="2800" b="1" dirty="0" smtClean="0"/>
              <a:t>ة</a:t>
            </a:r>
            <a:r>
              <a:rPr lang="ar-EG" sz="2800" b="1" dirty="0" smtClean="0"/>
              <a:t> </a:t>
            </a:r>
            <a:r>
              <a:rPr lang="ar-SA" sz="2800" b="1" dirty="0" smtClean="0"/>
              <a:t>أ</a:t>
            </a:r>
            <a:r>
              <a:rPr lang="ar-EG" sz="2800" b="1" dirty="0" smtClean="0"/>
              <a:t>ن تبدل مواقفها ومعاييرها تجاة هذه التحولات</a:t>
            </a:r>
            <a:r>
              <a:rPr lang="ar-SA" sz="2800" b="1" dirty="0" smtClean="0"/>
              <a:t> </a:t>
            </a:r>
            <a:r>
              <a:rPr lang="ar-EG" sz="2800" b="1" dirty="0" smtClean="0"/>
              <a:t> الا ان بعض الشرائح الاجتماعيه واجه هذه التحولات باليأس وبعضها الاخر بالارتباك والحيرة والتمرد وبعضها الاخر بالهروب من مواجهتها</a:t>
            </a:r>
            <a:r>
              <a:rPr lang="ar-SA" sz="2800" b="1" dirty="0" smtClean="0"/>
              <a:t> </a:t>
            </a:r>
          </a:p>
          <a:p>
            <a:pPr algn="just"/>
            <a:r>
              <a:rPr lang="ar-EG" sz="2800" b="1" dirty="0"/>
              <a:t>فالفئة اليائسة شعرت </a:t>
            </a:r>
            <a:r>
              <a:rPr lang="ar-EG" sz="2800" b="1" dirty="0" smtClean="0"/>
              <a:t>ب</a:t>
            </a:r>
            <a:r>
              <a:rPr lang="ar-SA" sz="2800" b="1" dirty="0" smtClean="0"/>
              <a:t>أ</a:t>
            </a:r>
            <a:r>
              <a:rPr lang="ar-EG" sz="2800" b="1" dirty="0" smtClean="0"/>
              <a:t>ن </a:t>
            </a:r>
            <a:r>
              <a:rPr lang="ar-EG" sz="2800" b="1" dirty="0"/>
              <a:t>معاييرها قد تصدعت </a:t>
            </a:r>
            <a:r>
              <a:rPr lang="ar-EG" sz="2800" b="1" dirty="0" smtClean="0"/>
              <a:t>واهتز</a:t>
            </a:r>
            <a:r>
              <a:rPr lang="ar-SA" sz="2800" b="1" dirty="0" smtClean="0"/>
              <a:t> </a:t>
            </a:r>
            <a:r>
              <a:rPr lang="ar-EG" sz="2800" b="1" dirty="0" smtClean="0"/>
              <a:t>وجودها</a:t>
            </a:r>
            <a:endParaRPr lang="ar-EG" sz="2800" b="1" dirty="0"/>
          </a:p>
          <a:p>
            <a:pPr algn="just"/>
            <a:r>
              <a:rPr lang="ar-EG" sz="2800" b="1" dirty="0"/>
              <a:t>فخافت على مستقبلها وشكت </a:t>
            </a:r>
            <a:r>
              <a:rPr lang="ar-EG" sz="2800" b="1" dirty="0" smtClean="0"/>
              <a:t>في </a:t>
            </a:r>
            <a:r>
              <a:rPr lang="ar-EG" sz="2800" b="1" dirty="0"/>
              <a:t>قدرتها على مسايرة ومتابعة التحولات فأصابها اليأس والقنوط وتمتلكها </a:t>
            </a:r>
            <a:r>
              <a:rPr lang="ar-EG" sz="2800" b="1" dirty="0" smtClean="0"/>
              <a:t>الرؤية المتشائمة للأمور </a:t>
            </a:r>
            <a:r>
              <a:rPr lang="ar-EG" sz="2800" b="1" dirty="0"/>
              <a:t>والاحداث</a:t>
            </a:r>
            <a:r>
              <a:rPr lang="ar-SA" sz="2800" b="1" dirty="0"/>
              <a:t> </a:t>
            </a:r>
            <a:endParaRPr lang="ar-EG" sz="2800" b="1" dirty="0"/>
          </a:p>
          <a:p>
            <a:pPr algn="just"/>
            <a:r>
              <a:rPr lang="ar-EG" sz="2800" b="1" dirty="0"/>
              <a:t>اما الفئة المرتبكة فقد اصابتها الحيرة والارتباك </a:t>
            </a:r>
            <a:r>
              <a:rPr lang="ar-EG" sz="2800" b="1" dirty="0" smtClean="0"/>
              <a:t>لأنها </a:t>
            </a:r>
            <a:r>
              <a:rPr lang="ar-EG" sz="2800" b="1" dirty="0"/>
              <a:t>فوجئت بالتحولات السريعة </a:t>
            </a:r>
            <a:r>
              <a:rPr lang="ar-EG" sz="2800" b="1" dirty="0" smtClean="0"/>
              <a:t>في </a:t>
            </a:r>
            <a:r>
              <a:rPr lang="ar-EG" sz="2800" b="1" dirty="0"/>
              <a:t>القوى الاقتصادية والسياسية الامر الذى جعل مواقفها مهتزة وغير </a:t>
            </a:r>
            <a:r>
              <a:rPr lang="ar-EG" sz="2800" b="1" dirty="0" smtClean="0"/>
              <a:t>واضح</a:t>
            </a:r>
            <a:r>
              <a:rPr lang="ar-SA" sz="2800" b="1" dirty="0" smtClean="0"/>
              <a:t>ة</a:t>
            </a:r>
            <a:r>
              <a:rPr lang="ar-EG" sz="2800" b="1" dirty="0" smtClean="0"/>
              <a:t> </a:t>
            </a:r>
            <a:r>
              <a:rPr lang="ar-EG" sz="2800" b="1" dirty="0"/>
              <a:t>ومترددة فباتت غير قادرة على اتخاذ القرار والموقف الواضح تجاهها</a:t>
            </a:r>
            <a:r>
              <a:rPr lang="ar-SA" sz="2800" b="1" dirty="0"/>
              <a:t> </a:t>
            </a:r>
            <a:endParaRPr lang="ar-EG" sz="2800" b="1" dirty="0"/>
          </a:p>
          <a:p>
            <a:pPr algn="just"/>
            <a:endParaRPr lang="ar-EG" sz="2800" b="1" dirty="0" smtClean="0"/>
          </a:p>
          <a:p>
            <a:pPr algn="just"/>
            <a:endParaRPr lang="ar-EG" sz="2800" dirty="0" smtClean="0"/>
          </a:p>
          <a:p>
            <a:pPr algn="just"/>
            <a:endParaRPr lang="ar-EG"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7504" y="404664"/>
            <a:ext cx="8784976" cy="5904656"/>
          </a:xfrm>
        </p:spPr>
        <p:txBody>
          <a:bodyPr>
            <a:noAutofit/>
          </a:bodyPr>
          <a:lstStyle/>
          <a:p>
            <a:pPr algn="just"/>
            <a:r>
              <a:rPr lang="ar-EG" sz="3200" b="1" dirty="0" smtClean="0"/>
              <a:t>اما الفئة الثالثة  فهى تلك المتمردة التى ترفض مسايرة هذه التحولات ومواكبتها لعدم ايمانها بها </a:t>
            </a:r>
            <a:r>
              <a:rPr lang="ar-SA" sz="3200" b="1" dirty="0" smtClean="0"/>
              <a:t>أ</a:t>
            </a:r>
            <a:r>
              <a:rPr lang="ar-EG" sz="3200" b="1" dirty="0" smtClean="0"/>
              <a:t>و </a:t>
            </a:r>
            <a:r>
              <a:rPr lang="ar-SA" sz="3200" b="1" dirty="0" err="1" smtClean="0"/>
              <a:t>لأ</a:t>
            </a:r>
            <a:r>
              <a:rPr lang="ar-EG" sz="3200" b="1" dirty="0" smtClean="0"/>
              <a:t>نها ضد مصالحها  الذاتية </a:t>
            </a:r>
            <a:r>
              <a:rPr lang="ar-SA" sz="3200" b="1" dirty="0" smtClean="0"/>
              <a:t>أ</a:t>
            </a:r>
            <a:r>
              <a:rPr lang="ar-EG" sz="3200" b="1" dirty="0" smtClean="0"/>
              <a:t>و تسبب لها خسارة مادية </a:t>
            </a:r>
            <a:r>
              <a:rPr lang="ar-SA" sz="3200" b="1" dirty="0" smtClean="0"/>
              <a:t>أ</a:t>
            </a:r>
            <a:r>
              <a:rPr lang="ar-EG" sz="3200" b="1" dirty="0" smtClean="0"/>
              <a:t>و معنوية </a:t>
            </a:r>
            <a:r>
              <a:rPr lang="ar-SA" sz="3200" b="1" dirty="0" smtClean="0"/>
              <a:t>أ</a:t>
            </a:r>
            <a:r>
              <a:rPr lang="ar-EG" sz="3200" b="1" dirty="0" smtClean="0"/>
              <a:t>و الاثنين معا    فوقفت موقف السلبى والناقد لها</a:t>
            </a:r>
            <a:r>
              <a:rPr lang="ar-SA" sz="3200" b="1" dirty="0"/>
              <a:t>.</a:t>
            </a:r>
            <a:r>
              <a:rPr lang="ar-SA" sz="3200" b="1" dirty="0" smtClean="0"/>
              <a:t> </a:t>
            </a:r>
            <a:endParaRPr lang="ar-EG" sz="3200" b="1" dirty="0" smtClean="0"/>
          </a:p>
          <a:p>
            <a:pPr algn="just">
              <a:buNone/>
            </a:pPr>
            <a:r>
              <a:rPr lang="ar-EG" sz="3200" b="1" dirty="0" smtClean="0"/>
              <a:t> واخيرا هناك الفئة الهاربة من هذه التحولات وهى التى ذهبت </a:t>
            </a:r>
            <a:r>
              <a:rPr lang="ar-SA" sz="3200" b="1" dirty="0" smtClean="0"/>
              <a:t>إ</a:t>
            </a:r>
            <a:r>
              <a:rPr lang="ar-EG" sz="3200" b="1" dirty="0" err="1" smtClean="0"/>
              <a:t>لى</a:t>
            </a:r>
            <a:r>
              <a:rPr lang="ar-EG" sz="3200" b="1" dirty="0" smtClean="0"/>
              <a:t> مجتمعات </a:t>
            </a:r>
            <a:r>
              <a:rPr lang="ar-SA" sz="3200" b="1" dirty="0" smtClean="0"/>
              <a:t>أ</a:t>
            </a:r>
            <a:r>
              <a:rPr lang="ar-EG" sz="3200" b="1" dirty="0" smtClean="0"/>
              <a:t>خرى غير عربية –الهجرة الطوعية – لتعيش فيها بعيدا</a:t>
            </a:r>
            <a:r>
              <a:rPr lang="ar-SA" sz="3200" b="1" dirty="0" smtClean="0"/>
              <a:t>ً</a:t>
            </a:r>
            <a:r>
              <a:rPr lang="ar-EG" sz="3200" b="1" dirty="0" smtClean="0"/>
              <a:t> عما حصل من تحولات في المجتمع</a:t>
            </a:r>
            <a:r>
              <a:rPr lang="ar-SA" sz="3200" b="1" dirty="0" smtClean="0"/>
              <a:t> </a:t>
            </a:r>
            <a:endParaRPr lang="ar-EG"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907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أفق">
  <a:themeElements>
    <a:clrScheme name="دبوس تثبيت">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أف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أف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990</TotalTime>
  <Words>2222</Words>
  <Application>Microsoft Office PowerPoint</Application>
  <PresentationFormat>عرض على الشاشة (3:4)‏</PresentationFormat>
  <Paragraphs>98</Paragraphs>
  <Slides>31</Slides>
  <Notes>1</Notes>
  <HiddenSlides>0</HiddenSlides>
  <MMClips>0</MMClips>
  <ScaleCrop>false</ScaleCrop>
  <HeadingPairs>
    <vt:vector size="4" baseType="variant">
      <vt:variant>
        <vt:lpstr>نسق</vt:lpstr>
      </vt:variant>
      <vt:variant>
        <vt:i4>2</vt:i4>
      </vt:variant>
      <vt:variant>
        <vt:lpstr>عناوين الشرائح</vt:lpstr>
      </vt:variant>
      <vt:variant>
        <vt:i4>31</vt:i4>
      </vt:variant>
    </vt:vector>
  </HeadingPairs>
  <TitlesOfParts>
    <vt:vector size="33" baseType="lpstr">
      <vt:lpstr>149</vt:lpstr>
      <vt:lpstr>أفق</vt:lpstr>
      <vt:lpstr>عرض تقديمي في PowerPoint</vt:lpstr>
      <vt:lpstr>المحاضرة الأولى من مقرر المشكلات الاجتماعية   بعنوان </vt:lpstr>
      <vt:lpstr> أهداف المحاضرة :-</vt:lpstr>
      <vt:lpstr>عناصر المحاضرة</vt:lpstr>
      <vt:lpstr> المشكلات الاجتماعية :</vt:lpstr>
      <vt:lpstr>كما تعرف المشكلة الاجتماعية :- </vt:lpstr>
      <vt:lpstr>عرض تقديمي في PowerPoint</vt:lpstr>
      <vt:lpstr>ومن الواضح ان هذا التعريف يضم تسعة عناصر دالة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تحديد المشكلة الاجتماعية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محكات المشكلات الاجتماعية</vt:lpstr>
      <vt:lpstr>عرض تقديمي في PowerPoint</vt:lpstr>
      <vt:lpstr>عرض تقديمي في PowerPoint</vt:lpstr>
      <vt:lpstr>عرض تقديمي في PowerPoint</vt:lpstr>
      <vt:lpstr>عرض تقديمي في PowerPoint</vt:lpstr>
      <vt:lpstr>الاطار المرجعى للمشكلات الاجتماعية</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 من مقرر المشكلات الاجتماعية </dc:title>
  <dc:creator>د. أسماء</dc:creator>
  <cp:lastModifiedBy>user</cp:lastModifiedBy>
  <cp:revision>58</cp:revision>
  <dcterms:created xsi:type="dcterms:W3CDTF">2014-01-27T21:12:17Z</dcterms:created>
  <dcterms:modified xsi:type="dcterms:W3CDTF">2016-01-25T04:28:00Z</dcterms:modified>
</cp:coreProperties>
</file>