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sldIdLst>
    <p:sldId id="256" r:id="rId2"/>
    <p:sldId id="282" r:id="rId3"/>
    <p:sldId id="257" r:id="rId4"/>
    <p:sldId id="258" r:id="rId5"/>
    <p:sldId id="301" r:id="rId6"/>
    <p:sldId id="279" r:id="rId7"/>
    <p:sldId id="300" r:id="rId8"/>
    <p:sldId id="261" r:id="rId9"/>
    <p:sldId id="280" r:id="rId10"/>
    <p:sldId id="262" r:id="rId11"/>
    <p:sldId id="263" r:id="rId12"/>
    <p:sldId id="264" r:id="rId13"/>
    <p:sldId id="299" r:id="rId14"/>
    <p:sldId id="266" r:id="rId15"/>
    <p:sldId id="278" r:id="rId16"/>
    <p:sldId id="267" r:id="rId17"/>
    <p:sldId id="268" r:id="rId18"/>
    <p:sldId id="283" r:id="rId19"/>
    <p:sldId id="269" r:id="rId20"/>
    <p:sldId id="284" r:id="rId21"/>
    <p:sldId id="285" r:id="rId22"/>
    <p:sldId id="270" r:id="rId23"/>
    <p:sldId id="271" r:id="rId24"/>
    <p:sldId id="272" r:id="rId25"/>
    <p:sldId id="273" r:id="rId26"/>
    <p:sldId id="274"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60" d="100"/>
          <a:sy n="60" d="100"/>
        </p:scale>
        <p:origin x="-780" y="-22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247C0395-7CDD-4670-99EC-5B0EBF19FE17}" type="datetimeFigureOut">
              <a:rPr lang="ar-SA" smtClean="0"/>
              <a:pPr/>
              <a:t>07/05/1437</a:t>
            </a:fld>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2FEA1BC0-8B8C-458E-8E5D-40A1E90FFE6A}" type="slidenum">
              <a:rPr lang="ar-SA" smtClean="0"/>
              <a:pPr/>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247C0395-7CDD-4670-99EC-5B0EBF19FE17}" type="datetimeFigureOut">
              <a:rPr lang="ar-SA" smtClean="0"/>
              <a:pPr/>
              <a:t>07/05/1437</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2FEA1BC0-8B8C-458E-8E5D-40A1E90FFE6A}"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247C0395-7CDD-4670-99EC-5B0EBF19FE17}" type="datetimeFigureOut">
              <a:rPr lang="ar-SA" smtClean="0"/>
              <a:pPr/>
              <a:t>07/05/1437</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2FEA1BC0-8B8C-458E-8E5D-40A1E90FFE6A}" type="slidenum">
              <a:rPr lang="ar-SA" smtClean="0"/>
              <a:pPr/>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247C0395-7CDD-4670-99EC-5B0EBF19FE17}" type="datetimeFigureOut">
              <a:rPr lang="ar-SA" smtClean="0"/>
              <a:pPr/>
              <a:t>07/05/1437</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2FEA1BC0-8B8C-458E-8E5D-40A1E90FFE6A}"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247C0395-7CDD-4670-99EC-5B0EBF19FE17}" type="datetimeFigureOut">
              <a:rPr lang="ar-SA" smtClean="0"/>
              <a:pPr/>
              <a:t>07/05/1437</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2FEA1BC0-8B8C-458E-8E5D-40A1E90FFE6A}"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247C0395-7CDD-4670-99EC-5B0EBF19FE17}" type="datetimeFigureOut">
              <a:rPr lang="ar-SA" smtClean="0"/>
              <a:pPr/>
              <a:t>07/05/1437</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2FEA1BC0-8B8C-458E-8E5D-40A1E90FFE6A}"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247C0395-7CDD-4670-99EC-5B0EBF19FE17}" type="datetimeFigureOut">
              <a:rPr lang="ar-SA" smtClean="0"/>
              <a:pPr/>
              <a:t>07/05/1437</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2FEA1BC0-8B8C-458E-8E5D-40A1E90FFE6A}" type="slidenum">
              <a:rPr lang="ar-SA" smtClean="0"/>
              <a:pPr/>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247C0395-7CDD-4670-99EC-5B0EBF19FE17}" type="datetimeFigureOut">
              <a:rPr lang="ar-SA" smtClean="0"/>
              <a:pPr/>
              <a:t>07/05/1437</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2FEA1BC0-8B8C-458E-8E5D-40A1E90FFE6A}"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247C0395-7CDD-4670-99EC-5B0EBF19FE17}" type="datetimeFigureOut">
              <a:rPr lang="ar-SA" smtClean="0"/>
              <a:pPr/>
              <a:t>07/05/1437</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2FEA1BC0-8B8C-458E-8E5D-40A1E90FFE6A}" type="slidenum">
              <a:rPr lang="ar-SA" smtClean="0"/>
              <a:pPr/>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الأيقونة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247C0395-7CDD-4670-99EC-5B0EBF19FE17}" type="datetimeFigureOut">
              <a:rPr lang="ar-SA" smtClean="0"/>
              <a:pPr/>
              <a:t>07/05/1437</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2FEA1BC0-8B8C-458E-8E5D-40A1E90FFE6A}"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247C0395-7CDD-4670-99EC-5B0EBF19FE17}" type="datetimeFigureOut">
              <a:rPr lang="ar-SA" smtClean="0"/>
              <a:pPr/>
              <a:t>07/05/1437</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2FEA1BC0-8B8C-458E-8E5D-40A1E90FFE6A}"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247C0395-7CDD-4670-99EC-5B0EBF19FE17}" type="datetimeFigureOut">
              <a:rPr lang="ar-SA" smtClean="0"/>
              <a:pPr/>
              <a:t>07/05/1437</a:t>
            </a:fld>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2FEA1BC0-8B8C-458E-8E5D-40A1E90FFE6A}" type="slidenum">
              <a:rPr lang="ar-SA" smtClean="0"/>
              <a:pPr/>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395536" y="3429000"/>
            <a:ext cx="8458200" cy="2232248"/>
          </a:xfrm>
        </p:spPr>
        <p:txBody>
          <a:bodyPr>
            <a:normAutofit fontScale="90000"/>
          </a:bodyPr>
          <a:lstStyle/>
          <a:p>
            <a:pPr algn="ctr" rtl="0"/>
            <a:r>
              <a:rPr lang="ar-SA" dirty="0" smtClean="0"/>
              <a:t>المحاضرة الرابعة </a:t>
            </a:r>
            <a:br>
              <a:rPr lang="ar-SA" dirty="0" smtClean="0"/>
            </a:br>
            <a:r>
              <a:rPr lang="ar-SA" dirty="0" smtClean="0"/>
              <a:t>من مقرر المشكلات الاجتماعية </a:t>
            </a:r>
            <a:r>
              <a:rPr lang="ar-SA" dirty="0"/>
              <a:t/>
            </a:r>
            <a:br>
              <a:rPr lang="ar-SA" dirty="0"/>
            </a:br>
            <a:r>
              <a:rPr lang="ar-SA" dirty="0" smtClean="0"/>
              <a:t>         </a:t>
            </a:r>
            <a:r>
              <a:rPr lang="ar-SA" b="1" dirty="0" smtClean="0">
                <a:solidFill>
                  <a:srgbClr val="00B0F0"/>
                </a:solidFill>
              </a:rPr>
              <a:t>المجتمع وعناصره وأشكاله وانواعه </a:t>
            </a:r>
            <a:r>
              <a:rPr lang="ar-SA" dirty="0" smtClean="0"/>
              <a:t/>
            </a:r>
            <a:br>
              <a:rPr lang="ar-SA" dirty="0" smtClean="0"/>
            </a:br>
            <a:endParaRPr lang="ar-SA" b="1" dirty="0">
              <a:solidFill>
                <a:srgbClr val="FF0000"/>
              </a:solidFill>
            </a:endParaRPr>
          </a:p>
        </p:txBody>
      </p:sp>
      <p:pic>
        <p:nvPicPr>
          <p:cNvPr id="4" name="صورة 3" descr="1.jpg"/>
          <p:cNvPicPr>
            <a:picLocks noChangeAspect="1"/>
          </p:cNvPicPr>
          <p:nvPr/>
        </p:nvPicPr>
        <p:blipFill>
          <a:blip r:embed="rId2"/>
          <a:stretch>
            <a:fillRect/>
          </a:stretch>
        </p:blipFill>
        <p:spPr>
          <a:xfrm>
            <a:off x="69845" y="-171400"/>
            <a:ext cx="3500462" cy="2232248"/>
          </a:xfrm>
          <a:prstGeom prst="rect">
            <a:avLst/>
          </a:prstGeom>
        </p:spPr>
      </p:pic>
      <p:pic>
        <p:nvPicPr>
          <p:cNvPr id="3" name="صورة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3768" y="332656"/>
            <a:ext cx="6192688" cy="3312368"/>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381000" y="1428736"/>
            <a:ext cx="8458200" cy="4214842"/>
          </a:xfrm>
        </p:spPr>
        <p:txBody>
          <a:bodyPr>
            <a:normAutofit/>
          </a:bodyPr>
          <a:lstStyle/>
          <a:p>
            <a:pPr algn="r"/>
            <a:r>
              <a:rPr lang="ar-SA" sz="4300" b="1" i="1" u="sng" dirty="0" smtClean="0">
                <a:solidFill>
                  <a:srgbClr val="00B0F0"/>
                </a:solidFill>
              </a:rPr>
              <a:t>       عناصر المحاضرة :-</a:t>
            </a:r>
          </a:p>
          <a:p>
            <a:pPr algn="r"/>
            <a:endParaRPr lang="en-US" sz="4300" b="1" dirty="0" smtClean="0"/>
          </a:p>
          <a:p>
            <a:pPr lvl="0" algn="r"/>
            <a:r>
              <a:rPr lang="ar-SA" sz="4300" b="1" dirty="0" smtClean="0">
                <a:solidFill>
                  <a:schemeClr val="accent3"/>
                </a:solidFill>
              </a:rPr>
              <a:t>عناصر المجتمع</a:t>
            </a:r>
            <a:endParaRPr lang="en-US" sz="4300" b="1" dirty="0" smtClean="0">
              <a:solidFill>
                <a:schemeClr val="accent3"/>
              </a:solidFill>
            </a:endParaRPr>
          </a:p>
          <a:p>
            <a:pPr lvl="0" algn="r"/>
            <a:r>
              <a:rPr lang="ar-SA" sz="4300" b="1" dirty="0" smtClean="0">
                <a:solidFill>
                  <a:schemeClr val="accent3"/>
                </a:solidFill>
              </a:rPr>
              <a:t>أشكال المجتمع</a:t>
            </a:r>
            <a:endParaRPr lang="en-US" sz="4300" b="1" dirty="0" smtClean="0">
              <a:solidFill>
                <a:schemeClr val="accent3"/>
              </a:solidFill>
            </a:endParaRPr>
          </a:p>
          <a:p>
            <a:pPr lvl="0" algn="r"/>
            <a:r>
              <a:rPr lang="ar-SA" sz="4300" b="1" dirty="0" smtClean="0">
                <a:solidFill>
                  <a:schemeClr val="accent3"/>
                </a:solidFill>
              </a:rPr>
              <a:t>أنواع المجتمع</a:t>
            </a:r>
            <a:endParaRPr lang="en-US" sz="4300" b="1" dirty="0" smtClean="0">
              <a:solidFill>
                <a:schemeClr val="accent3"/>
              </a:solidFill>
            </a:endParaRPr>
          </a:p>
          <a:p>
            <a:endParaRPr lang="ar-SA" dirty="0"/>
          </a:p>
        </p:txBody>
      </p:sp>
      <p:pic>
        <p:nvPicPr>
          <p:cNvPr id="4" name="صورة 3" descr="1.jpg"/>
          <p:cNvPicPr>
            <a:picLocks noChangeAspect="1"/>
          </p:cNvPicPr>
          <p:nvPr/>
        </p:nvPicPr>
        <p:blipFill>
          <a:blip r:embed="rId2"/>
          <a:stretch>
            <a:fillRect/>
          </a:stretch>
        </p:blipFill>
        <p:spPr>
          <a:xfrm>
            <a:off x="214283" y="2576512"/>
            <a:ext cx="3500462" cy="2995628"/>
          </a:xfrm>
          <a:prstGeom prst="rect">
            <a:avLst/>
          </a:prstGeom>
        </p:spPr>
      </p:pic>
    </p:spTree>
    <p:extLst>
      <p:ext uri="{BB962C8B-B14F-4D97-AF65-F5344CB8AC3E}">
        <p14:creationId xmlns:p14="http://schemas.microsoft.com/office/powerpoint/2010/main" val="16177683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428604"/>
            <a:ext cx="8686800" cy="6143668"/>
          </a:xfrm>
        </p:spPr>
        <p:txBody>
          <a:bodyPr>
            <a:normAutofit/>
          </a:bodyPr>
          <a:lstStyle/>
          <a:p>
            <a:pPr algn="just" rtl="1"/>
            <a:r>
              <a:rPr lang="ar-SA" dirty="0" smtClean="0">
                <a:solidFill>
                  <a:srgbClr val="FF0000"/>
                </a:solidFill>
              </a:rPr>
              <a:t>أولا : المجتمع</a:t>
            </a:r>
            <a:endParaRPr lang="en-US" dirty="0" smtClean="0">
              <a:solidFill>
                <a:srgbClr val="FF0000"/>
              </a:solidFill>
            </a:endParaRPr>
          </a:p>
          <a:p>
            <a:pPr algn="just" rtl="1"/>
            <a:r>
              <a:rPr lang="ar-SA" dirty="0" smtClean="0"/>
              <a:t>الإنسان اجتماعي بطبعه فمنذ ولادته ينخرط بمجتمع الأسرة التي تعمل على المحافظة عليه وإشباع حاجاته المختلفة وإكسابه اللغة وعادات سلوكية محددة وخبرات كثيرة  وتعمل أيضا على تنمية وإبراز شخصيته الفردية والثقافية.</a:t>
            </a:r>
            <a:endParaRPr lang="en-US" dirty="0" smtClean="0"/>
          </a:p>
          <a:p>
            <a:pPr algn="just" rtl="1"/>
            <a:r>
              <a:rPr lang="ar-SA" dirty="0" smtClean="0"/>
              <a:t>هنالك عدة تعريفات </a:t>
            </a:r>
            <a:r>
              <a:rPr lang="ar-SA" dirty="0" smtClean="0">
                <a:solidFill>
                  <a:srgbClr val="FF0000"/>
                </a:solidFill>
              </a:rPr>
              <a:t>للمجتمع</a:t>
            </a:r>
            <a:r>
              <a:rPr lang="ar-SA" dirty="0" smtClean="0"/>
              <a:t> ومنها ما يلي :</a:t>
            </a:r>
            <a:endParaRPr lang="en-US" dirty="0" smtClean="0"/>
          </a:p>
          <a:p>
            <a:pPr algn="just" rtl="1"/>
            <a:r>
              <a:rPr lang="ar-SA" dirty="0" smtClean="0"/>
              <a:t>(مجموعة من الأفراد التي تعيش في بيئة محددة , وتترابط مع بعضها من خلال مؤسسات تنتظم علاقاتها وتخدم حاجاتها القائمة والمنتظرة ويتشكل لدى هذه الجماعة تراث ثقافي مشترك ويجعلهم يشعرون بالانتماء المباشر لبعضهم بعضا ولمجتمعهم على حد سواء).</a:t>
            </a:r>
            <a:endParaRPr lang="en-US" dirty="0" smtClean="0"/>
          </a:p>
          <a:p>
            <a:pPr algn="just">
              <a:buNone/>
            </a:pP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357166"/>
            <a:ext cx="8686800" cy="5664122"/>
          </a:xfrm>
        </p:spPr>
        <p:txBody>
          <a:bodyPr>
            <a:normAutofit/>
          </a:bodyPr>
          <a:lstStyle/>
          <a:p>
            <a:pPr algn="just" rtl="1"/>
            <a:r>
              <a:rPr lang="ar-SA" dirty="0" smtClean="0">
                <a:solidFill>
                  <a:srgbClr val="FF0000"/>
                </a:solidFill>
              </a:rPr>
              <a:t>هنالك شروط لابد توافرها لقيام المجتمع وهي ما يلي:</a:t>
            </a:r>
            <a:endParaRPr lang="en-US" dirty="0" smtClean="0">
              <a:solidFill>
                <a:srgbClr val="FF0000"/>
              </a:solidFill>
            </a:endParaRPr>
          </a:p>
          <a:p>
            <a:pPr lvl="0" algn="just" rtl="1"/>
            <a:r>
              <a:rPr lang="ar-SA" dirty="0" smtClean="0"/>
              <a:t>وجود أفراد يعيشون لفترة طويلة نسبيا في مكان ما.</a:t>
            </a:r>
            <a:endParaRPr lang="en-US" dirty="0" smtClean="0"/>
          </a:p>
          <a:p>
            <a:pPr lvl="0" algn="just" rtl="1"/>
            <a:r>
              <a:rPr lang="ar-SA" dirty="0" smtClean="0"/>
              <a:t>وجود نظام اتصال محددة ( لغة مشتركة ) بين أفراد المجتمع.</a:t>
            </a:r>
            <a:endParaRPr lang="en-US" dirty="0" smtClean="0"/>
          </a:p>
          <a:p>
            <a:pPr lvl="0" algn="just" rtl="1"/>
            <a:r>
              <a:rPr lang="ar-SA" dirty="0" smtClean="0"/>
              <a:t>وجود ثقافات ذات عموميات مشتركة بين أفراد المجتمع , وخصوصيات ثقافية مميزة توجه سلوك أفراد المجتمع.</a:t>
            </a:r>
            <a:endParaRPr lang="en-US" dirty="0" smtClean="0"/>
          </a:p>
          <a:p>
            <a:pPr lvl="0" algn="just" rtl="1"/>
            <a:r>
              <a:rPr lang="ar-SA" dirty="0" smtClean="0"/>
              <a:t>وجود شعور جماعي بالوحدة الاجتماعية والتماسك الاجتماعي.</a:t>
            </a:r>
            <a:endParaRPr lang="en-US" dirty="0" smtClean="0"/>
          </a:p>
          <a:p>
            <a:pPr lvl="0" algn="just" rtl="1"/>
            <a:r>
              <a:rPr lang="ar-SA" dirty="0" smtClean="0"/>
              <a:t>وجود </a:t>
            </a:r>
            <a:r>
              <a:rPr lang="ar-SA" dirty="0">
                <a:solidFill>
                  <a:srgbClr val="FF0000"/>
                </a:solidFill>
              </a:rPr>
              <a:t>نظم</a:t>
            </a:r>
            <a:r>
              <a:rPr lang="ar-SA" dirty="0" smtClean="0"/>
              <a:t> ومؤسسات تعمل على  تحديد العلاقات الاجتماعية وتنظيمها وتخدم حاجات المجتمع الحالية والمستقبلية وتوجهه نحو بلورة حضارة معينة.</a:t>
            </a:r>
            <a:endParaRPr lang="en-US" dirty="0" smtClean="0"/>
          </a:p>
          <a:p>
            <a:pPr algn="just"/>
            <a:r>
              <a:rPr lang="ar-SA" dirty="0" smtClean="0"/>
              <a:t>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357166"/>
            <a:ext cx="8686800" cy="5664122"/>
          </a:xfrm>
        </p:spPr>
        <p:txBody>
          <a:bodyPr>
            <a:normAutofit/>
          </a:bodyPr>
          <a:lstStyle/>
          <a:p>
            <a:pPr algn="r" rtl="1"/>
            <a:r>
              <a:rPr lang="ar-SA" dirty="0">
                <a:solidFill>
                  <a:srgbClr val="FF0000"/>
                </a:solidFill>
              </a:rPr>
              <a:t>ثانيا عناصر المجتمع :</a:t>
            </a:r>
            <a:endParaRPr lang="en-US" dirty="0">
              <a:solidFill>
                <a:srgbClr val="FF0000"/>
              </a:solidFill>
            </a:endParaRPr>
          </a:p>
          <a:p>
            <a:pPr lvl="0" algn="r" rtl="1"/>
            <a:r>
              <a:rPr lang="ar-SA" dirty="0"/>
              <a:t>السكان.</a:t>
            </a:r>
            <a:endParaRPr lang="en-US" dirty="0"/>
          </a:p>
          <a:p>
            <a:pPr lvl="0" algn="r" rtl="1"/>
            <a:r>
              <a:rPr lang="ar-SA" dirty="0"/>
              <a:t>البيئة الطبيعية.</a:t>
            </a:r>
            <a:endParaRPr lang="en-US" dirty="0"/>
          </a:p>
          <a:p>
            <a:pPr lvl="0" algn="r" rtl="1"/>
            <a:r>
              <a:rPr lang="ar-SA" dirty="0"/>
              <a:t>البيئة الاجتماعية.</a:t>
            </a:r>
            <a:endParaRPr lang="en-US" dirty="0"/>
          </a:p>
          <a:p>
            <a:pPr lvl="0" algn="r" rtl="1"/>
            <a:r>
              <a:rPr lang="ar-SA" dirty="0"/>
              <a:t>البيئة الثقافية.</a:t>
            </a:r>
            <a:endParaRPr lang="en-US" dirty="0"/>
          </a:p>
          <a:p>
            <a:pPr lvl="0" algn="r" rtl="1"/>
            <a:r>
              <a:rPr lang="ar-SA" dirty="0"/>
              <a:t>البيئة الاقتصادية.</a:t>
            </a:r>
            <a:endParaRPr lang="en-US" dirty="0"/>
          </a:p>
          <a:p>
            <a:pPr lvl="0" algn="r" rtl="1"/>
            <a:r>
              <a:rPr lang="ar-SA" dirty="0"/>
              <a:t>البيئة السياسية.</a:t>
            </a:r>
            <a:endParaRPr lang="en-US" dirty="0"/>
          </a:p>
          <a:p>
            <a:pPr lvl="0" algn="r" rtl="1"/>
            <a:r>
              <a:rPr lang="ar-SA" dirty="0"/>
              <a:t>البيئة التكنولوجية.</a:t>
            </a:r>
            <a:endParaRPr lang="en-US" dirty="0"/>
          </a:p>
        </p:txBody>
      </p:sp>
    </p:spTree>
    <p:extLst>
      <p:ext uri="{BB962C8B-B14F-4D97-AF65-F5344CB8AC3E}">
        <p14:creationId xmlns:p14="http://schemas.microsoft.com/office/powerpoint/2010/main" val="8780534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435608" y="476672"/>
            <a:ext cx="7498080" cy="5771728"/>
          </a:xfrm>
        </p:spPr>
        <p:txBody>
          <a:bodyPr>
            <a:normAutofit/>
          </a:bodyPr>
          <a:lstStyle/>
          <a:p>
            <a:pPr algn="just"/>
            <a:endParaRPr lang="ar-SA" dirty="0"/>
          </a:p>
          <a:p>
            <a:pPr algn="just" rtl="1"/>
            <a:r>
              <a:rPr lang="ar-SA" dirty="0"/>
              <a:t>ا</a:t>
            </a:r>
            <a:r>
              <a:rPr lang="ar-SA" dirty="0">
                <a:solidFill>
                  <a:srgbClr val="FF0000"/>
                </a:solidFill>
              </a:rPr>
              <a:t>لسكان </a:t>
            </a:r>
            <a:r>
              <a:rPr lang="ar-SA" dirty="0"/>
              <a:t>هم مجموعة الأفراد الذين يعيشون في المجتمع وينقسم السكان حسب أعمارهم وطبقاتهم وأجناسهم وأصولهم إلى فئات مختلفة , ويؤثر عنصر السكان على التربية والتعليم من زوايا مختلفة إذ يفترض تركز السكان في  المدن , وهجرة السكان من الريق إلى المدن طلبا للرزق وتركز المدارس والخدمات التعليمية في المدن والمناطق الأكثر اكتظاظا بالسكان أعباء كبيرة على نظام التربية والتعليم , وقد تعجز الدولة بمواردها المحدودة عن توفير فرص.</a:t>
            </a:r>
            <a:endParaRPr lang="en-US" dirty="0"/>
          </a:p>
          <a:p>
            <a:pPr algn="just"/>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 rtl="1"/>
            <a:r>
              <a:rPr lang="ar-SA" dirty="0" smtClean="0"/>
              <a:t>وقد تعجز الدولة بمواردها المحدودة عن توفير فرص التعليم لأبنائها بمعدل يتماشى مع الزيادة السكانية , ولذلك ولذلك يصبح معدل القبول في المراحل التعليمية المختلفة منخفضا , وتزدحم الصفوف وتزيد نسبة تسرب الطلبة ويصبح الاهتمام بالكم أكثر من النوع</a:t>
            </a:r>
            <a:endParaRPr lang="ar-SA" dirty="0"/>
          </a:p>
        </p:txBody>
      </p:sp>
    </p:spTree>
    <p:extLst>
      <p:ext uri="{BB962C8B-B14F-4D97-AF65-F5344CB8AC3E}">
        <p14:creationId xmlns:p14="http://schemas.microsoft.com/office/powerpoint/2010/main" val="11361766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4800" y="620688"/>
            <a:ext cx="8686800" cy="6237312"/>
          </a:xfrm>
        </p:spPr>
        <p:txBody>
          <a:bodyPr>
            <a:normAutofit fontScale="90000"/>
          </a:bodyPr>
          <a:lstStyle/>
          <a:p>
            <a:pPr algn="r" rtl="1"/>
            <a:r>
              <a:rPr lang="ar-SA" dirty="0" smtClean="0">
                <a:solidFill>
                  <a:srgbClr val="FF0000"/>
                </a:solidFill>
              </a:rPr>
              <a:t>البيئة الطبيعية </a:t>
            </a:r>
            <a:r>
              <a:rPr lang="ar-SA" dirty="0" smtClean="0"/>
              <a:t/>
            </a:r>
            <a:br>
              <a:rPr lang="ar-SA" dirty="0" smtClean="0"/>
            </a:br>
            <a:r>
              <a:rPr lang="ar-SA" dirty="0" smtClean="0"/>
              <a:t>هي </a:t>
            </a:r>
            <a:r>
              <a:rPr lang="ar-SA" dirty="0" err="1" smtClean="0"/>
              <a:t>الإيطار</a:t>
            </a:r>
            <a:r>
              <a:rPr lang="ar-SA" dirty="0" smtClean="0"/>
              <a:t> البيئي والجغرافي الذي يعيش الأفراد </a:t>
            </a:r>
            <a:r>
              <a:rPr lang="ar-SA" dirty="0" err="1" smtClean="0"/>
              <a:t>فية</a:t>
            </a:r>
            <a:r>
              <a:rPr lang="ar-SA" dirty="0" smtClean="0"/>
              <a:t> وتشمل المناخ , والتربة والتضاريس ......</a:t>
            </a:r>
            <a:r>
              <a:rPr lang="ar-SA" dirty="0" err="1" smtClean="0"/>
              <a:t>ألخ</a:t>
            </a:r>
            <a:r>
              <a:rPr lang="en-US" dirty="0" smtClean="0"/>
              <a:t/>
            </a:r>
            <a:br>
              <a:rPr lang="en-US" dirty="0" smtClean="0"/>
            </a:br>
            <a:r>
              <a:rPr lang="ar-SA" dirty="0" smtClean="0"/>
              <a:t>ومن المعلوم أن للبيئة دورا مهما في تشكيل شخصية الأمة فالبيئة الجغرافية مثلا تؤثر في طبيعة تفكير الفرد وخياله وتشكل جانبا من خلقه وطباعه.</a:t>
            </a:r>
            <a:r>
              <a:rPr lang="en-US" dirty="0" smtClean="0"/>
              <a:t/>
            </a:r>
            <a:br>
              <a:rPr lang="en-US" dirty="0" smtClean="0"/>
            </a:br>
            <a:r>
              <a:rPr lang="ar-SA" dirty="0" smtClean="0"/>
              <a:t>ويؤثر المناخ أيضا على النظم التربوية من زوايا متعددة فالمناخ قد يحدد سن بدء الدراسة . وفترة الإجازات المدرسية , </a:t>
            </a:r>
            <a:endParaRPr lang="en-US" dirty="0"/>
          </a:p>
        </p:txBody>
      </p:sp>
      <p:sp>
        <p:nvSpPr>
          <p:cNvPr id="3" name="عنصر نائب للمحتوى 2"/>
          <p:cNvSpPr>
            <a:spLocks noGrp="1"/>
          </p:cNvSpPr>
          <p:nvPr>
            <p:ph idx="1"/>
          </p:nvPr>
        </p:nvSpPr>
        <p:spPr>
          <a:xfrm flipV="1">
            <a:off x="457200" y="332656"/>
            <a:ext cx="8686800" cy="359053"/>
          </a:xfrm>
        </p:spPr>
        <p:txBody>
          <a:bodyPr>
            <a:normAutofit fontScale="62500" lnSpcReduction="20000"/>
          </a:bodyPr>
          <a:lstStyle/>
          <a:p>
            <a:pPr marL="82296" indent="0" algn="r" rtl="1">
              <a:buNone/>
            </a:pP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r" rtl="1"/>
            <a:r>
              <a:rPr lang="ar-SA" dirty="0" smtClean="0"/>
              <a:t>ولطبيعة البيئة (بدوية – صناعية – زراعية) أيضا في تحديد محتويات المناهج والبرامج والمواد الدراسية ونوعية المؤسسات التربوية (مدارس حكومية أو أهلية ) التي تخدم البيئة.</a:t>
            </a:r>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1412776"/>
            <a:ext cx="8686800" cy="5230934"/>
          </a:xfrm>
        </p:spPr>
        <p:txBody>
          <a:bodyPr/>
          <a:lstStyle/>
          <a:p>
            <a:pPr lvl="0" algn="r" rtl="1"/>
            <a:r>
              <a:rPr lang="ar-SA" u="sng" dirty="0" smtClean="0">
                <a:solidFill>
                  <a:srgbClr val="FF0000"/>
                </a:solidFill>
              </a:rPr>
              <a:t>البيئة الاجتماعية</a:t>
            </a:r>
            <a:endParaRPr lang="en-US" dirty="0" smtClean="0">
              <a:solidFill>
                <a:srgbClr val="FF0000"/>
              </a:solidFill>
            </a:endParaRPr>
          </a:p>
          <a:p>
            <a:pPr algn="r" rtl="1"/>
            <a:r>
              <a:rPr lang="ar-SA" dirty="0" smtClean="0"/>
              <a:t>هي المناخ الذي يعيش في ظله أفراد المجتمع. وتشمل هذه البيئة المؤسسات الاجتماعية على اختلافها كالأسرة,دور العبادة والإدارات الحكومية.</a:t>
            </a:r>
            <a:endParaRPr lang="en-US" dirty="0" smtClean="0"/>
          </a:p>
          <a:p>
            <a:pPr algn="r" rtl="1"/>
            <a:r>
              <a:rPr lang="ar-SA" dirty="0" smtClean="0"/>
              <a:t>وجدير بالذكر أن التركيب الطبقي وما يتصف </a:t>
            </a:r>
            <a:r>
              <a:rPr lang="ar-SA" dirty="0" err="1" smtClean="0"/>
              <a:t>به</a:t>
            </a:r>
            <a:r>
              <a:rPr lang="ar-SA" dirty="0" smtClean="0"/>
              <a:t> من تمتع طبقة معينه بالامتيازات الاجتماعية على غيرها من الطبقات ينعكس أثره على النظم التربوية السائدة.</a:t>
            </a:r>
            <a:endParaRPr lang="en-US" dirty="0" smtClean="0"/>
          </a:p>
          <a:p>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42844" y="404664"/>
            <a:ext cx="9001156" cy="6167608"/>
          </a:xfrm>
        </p:spPr>
        <p:txBody>
          <a:bodyPr>
            <a:normAutofit/>
          </a:bodyPr>
          <a:lstStyle/>
          <a:p>
            <a:pPr lvl="0" algn="just" rtl="1"/>
            <a:r>
              <a:rPr lang="ar-SA" dirty="0" smtClean="0">
                <a:solidFill>
                  <a:srgbClr val="FF0000"/>
                </a:solidFill>
              </a:rPr>
              <a:t>البيئة الثقافية</a:t>
            </a:r>
            <a:endParaRPr lang="en-US" dirty="0" smtClean="0">
              <a:solidFill>
                <a:srgbClr val="FF0000"/>
              </a:solidFill>
            </a:endParaRPr>
          </a:p>
          <a:p>
            <a:pPr algn="just" rtl="1"/>
            <a:r>
              <a:rPr lang="ar-SA" dirty="0" smtClean="0"/>
              <a:t>تشمل البيئة الثقافية العموميات والخصوصيات والمتغيرات الثقافية السائدة في المجتمع مثل الدين والعادات والتقاليد واللغة والفنون وطرق التفكير ووسائل الاتصال.</a:t>
            </a:r>
            <a:endParaRPr lang="en-US" dirty="0" smtClean="0"/>
          </a:p>
          <a:p>
            <a:pPr algn="just" rtl="1"/>
            <a:r>
              <a:rPr lang="ar-SA" dirty="0" smtClean="0"/>
              <a:t>وتؤثر هذه المكونات الثقافية تأثيرا مباشرا وجوهريا في النظم التربوية إذ يلعب العامل الديني على سبيل المثال دورا مهما في تحديد محتوى المنهاج أو حذف موضوعات معينة منه.</a:t>
            </a:r>
            <a:endParaRPr lang="en-US" dirty="0" smtClean="0"/>
          </a:p>
          <a:p>
            <a:pPr algn="just" rtl="1"/>
            <a:r>
              <a:rPr lang="ar-SA" dirty="0" smtClean="0"/>
              <a:t>وتعد اللغة أيضا من العوامل المهمة في تشكيل شخصية الأمة الثقافية وفي نجاح النظام التربوي وتطوره باعتبارها الوسيط الذي يتم من خلاله إلى نقل المعلومات إلى المتعلمين والتعبير عن المفاهيم والأفكار المختلفة في المنهاج.</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642918"/>
            <a:ext cx="8686800" cy="5437207"/>
          </a:xfrm>
        </p:spPr>
        <p:txBody>
          <a:bodyPr/>
          <a:lstStyle/>
          <a:p>
            <a:endParaRPr lang="ar-SA" dirty="0" smtClean="0"/>
          </a:p>
          <a:p>
            <a:pPr algn="r" rtl="1"/>
            <a:r>
              <a:rPr lang="ar-SA" sz="5400" dirty="0" smtClean="0">
                <a:solidFill>
                  <a:srgbClr val="FF0000"/>
                </a:solidFill>
              </a:rPr>
              <a:t>تابع</a:t>
            </a:r>
          </a:p>
          <a:p>
            <a:pPr algn="r" rtl="1"/>
            <a:r>
              <a:rPr lang="ar-SA" dirty="0" smtClean="0"/>
              <a:t>وإزاء هذا كله تقوم التربية بوظيفة مهمة تتمثل في نقل التراث الثقافي إلى الأجيال اللاحقة وتنقيحه وتنقيته وتجديده وتطويره وأيضا جعل التغيرات والتطورات الثقافية موضوعا للدرس والنقاش وذلك بغرض مساعدة الفرد على التكيف مع المجتمع والتطورات الحاصلة فيه.</a:t>
            </a:r>
            <a:endParaRPr lang="en-US" dirty="0" smtClean="0"/>
          </a:p>
          <a:p>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642918"/>
            <a:ext cx="8686800" cy="5437207"/>
          </a:xfrm>
        </p:spPr>
        <p:txBody>
          <a:bodyPr>
            <a:normAutofit fontScale="92500" lnSpcReduction="20000"/>
          </a:bodyPr>
          <a:lstStyle/>
          <a:p>
            <a:endParaRPr lang="ar-SA" dirty="0" smtClean="0"/>
          </a:p>
          <a:p>
            <a:pPr algn="r" rtl="1"/>
            <a:r>
              <a:rPr lang="ar-SA" sz="5400" dirty="0" smtClean="0">
                <a:solidFill>
                  <a:srgbClr val="FF0000"/>
                </a:solidFill>
              </a:rPr>
              <a:t>البيئة الاقتصادية</a:t>
            </a:r>
          </a:p>
          <a:p>
            <a:pPr algn="r" rtl="1"/>
            <a:r>
              <a:rPr lang="ar-SA" dirty="0"/>
              <a:t>تعد البيئة الاقتصادية للمجتمع من أهم العوامل المؤثرة على النظم التربوية في الوقت الحاضر وتشمل القوانين والنظم والتشريعات الاقتصادية والمؤسسات الاقتصادية ( البنوك ,الأسواق المالية , المصارف).</a:t>
            </a:r>
            <a:endParaRPr lang="en-US" dirty="0"/>
          </a:p>
          <a:p>
            <a:pPr algn="r" rtl="1"/>
            <a:r>
              <a:rPr lang="ar-SA" dirty="0"/>
              <a:t>وهنالك علاقة تبادلية كبيرة بين </a:t>
            </a:r>
            <a:r>
              <a:rPr lang="ar-SA" dirty="0" smtClean="0"/>
              <a:t>الاقتصاد </a:t>
            </a:r>
            <a:r>
              <a:rPr lang="ar-SA" dirty="0"/>
              <a:t>والتعليم , إذ يعد الاقتصاد أحد مقومات الأساسية لنجاح النظام التربوي وتطوره فبدون </a:t>
            </a:r>
            <a:r>
              <a:rPr lang="ar-SA" dirty="0" smtClean="0"/>
              <a:t>اقتصاد </a:t>
            </a:r>
            <a:r>
              <a:rPr lang="ar-SA" dirty="0"/>
              <a:t>قوي وميزانية ملائمة لا يتوقع لأي نظام تربوي أن ينجح أو يتقدم.</a:t>
            </a:r>
            <a:endParaRPr lang="en-US" dirty="0"/>
          </a:p>
          <a:p>
            <a:pPr algn="r" rtl="1"/>
            <a:r>
              <a:rPr lang="ar-SA" dirty="0"/>
              <a:t>ويرى علماء </a:t>
            </a:r>
            <a:r>
              <a:rPr lang="ar-SA" dirty="0" smtClean="0"/>
              <a:t>الاقتصاد </a:t>
            </a:r>
            <a:r>
              <a:rPr lang="ar-SA" dirty="0"/>
              <a:t>أن القوى البشرية المؤهلة والمدربة هي ثروة الأمة وهي رأس المال الثابت وأن الانسان هو أداه الانتاج والتنمية الشاملة  والتطور والتقدم</a:t>
            </a:r>
          </a:p>
        </p:txBody>
      </p:sp>
    </p:spTree>
    <p:extLst>
      <p:ext uri="{BB962C8B-B14F-4D97-AF65-F5344CB8AC3E}">
        <p14:creationId xmlns:p14="http://schemas.microsoft.com/office/powerpoint/2010/main" val="19902514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476672"/>
            <a:ext cx="8686800" cy="6167037"/>
          </a:xfrm>
        </p:spPr>
        <p:txBody>
          <a:bodyPr>
            <a:normAutofit/>
          </a:bodyPr>
          <a:lstStyle/>
          <a:p>
            <a:pPr lvl="0" algn="r" rtl="1"/>
            <a:r>
              <a:rPr lang="ar-SA" dirty="0" smtClean="0">
                <a:solidFill>
                  <a:srgbClr val="FF0000"/>
                </a:solidFill>
              </a:rPr>
              <a:t>البيئة السياسية</a:t>
            </a:r>
            <a:endParaRPr lang="en-US" dirty="0" smtClean="0">
              <a:solidFill>
                <a:srgbClr val="FF0000"/>
              </a:solidFill>
            </a:endParaRPr>
          </a:p>
          <a:p>
            <a:pPr algn="r" rtl="1"/>
            <a:r>
              <a:rPr lang="ar-SA" dirty="0" smtClean="0"/>
              <a:t>تتضمن البيئة السياسية النظرية السياسية التي يمارسها المجتمع وطبيعة النظام سواء كان الحكم (دكتاتوري أو ديمقراطي) والتحديات </a:t>
            </a:r>
            <a:r>
              <a:rPr lang="ar-SA" dirty="0" err="1" smtClean="0"/>
              <a:t>والاستقرتر</a:t>
            </a:r>
            <a:r>
              <a:rPr lang="ar-SA" dirty="0" smtClean="0"/>
              <a:t> الداخلي والخارجي ومن هنا تبرز نقطتان هما :</a:t>
            </a:r>
            <a:endParaRPr lang="en-US" dirty="0" smtClean="0"/>
          </a:p>
          <a:p>
            <a:pPr lvl="0" algn="r" rtl="1"/>
            <a:r>
              <a:rPr lang="ar-SA" dirty="0" smtClean="0"/>
              <a:t>الظروف السياسية الدائمة التي يعيشها المجتمع الذي ينظم شؤون حياة أفراده بناء على مبادئها وقوانينها.</a:t>
            </a:r>
            <a:endParaRPr lang="en-US" dirty="0" smtClean="0"/>
          </a:p>
          <a:p>
            <a:pPr lvl="0" algn="r" rtl="1"/>
            <a:r>
              <a:rPr lang="ar-SA" dirty="0" smtClean="0"/>
              <a:t>الظروف السياسية الطارئة التي تفرض نفسها على المجتمع فيضطر إلى تغيير سياسته وتعديلها بناء على هذه الظروف.</a:t>
            </a:r>
            <a:endParaRPr lang="en-US" dirty="0" smtClean="0"/>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r" rtl="1"/>
            <a:r>
              <a:rPr lang="ar-SA" b="1" dirty="0" smtClean="0"/>
              <a:t>ففي الأنظمة الديمقراطية (يخف تدخل الدولة في النظام التربوي على نحو كبير وتسود الديمقراطية التربوية).</a:t>
            </a:r>
            <a:endParaRPr lang="en-US" b="1" dirty="0" smtClean="0"/>
          </a:p>
          <a:p>
            <a:pPr algn="r" rtl="1"/>
            <a:r>
              <a:rPr lang="ar-SA" b="1" dirty="0" smtClean="0"/>
              <a:t>ومن المعلوم أن النظم التربوية تتأثر على نحو دائم ومباشر بنوع نظام الحكم السائد وفلسفته التي يطبقها على المجتمع. ففي الأنظمة السياسية الدكتاتورية (يزداد تدخل الدولة في التربية والتعليم وتوجيهها</a:t>
            </a:r>
            <a:r>
              <a:rPr lang="ar-SA" dirty="0" smtClean="0"/>
              <a:t>)</a:t>
            </a:r>
            <a:endParaRPr lang="en-US"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404664"/>
            <a:ext cx="8686800" cy="5675461"/>
          </a:xfrm>
        </p:spPr>
        <p:txBody>
          <a:bodyPr>
            <a:normAutofit fontScale="92500" lnSpcReduction="10000"/>
          </a:bodyPr>
          <a:lstStyle/>
          <a:p>
            <a:pPr lvl="0" algn="r" rtl="1"/>
            <a:r>
              <a:rPr lang="ar-SA" u="sng" dirty="0" smtClean="0">
                <a:solidFill>
                  <a:srgbClr val="FF0000"/>
                </a:solidFill>
              </a:rPr>
              <a:t>البيئة التكنولوجية</a:t>
            </a:r>
            <a:endParaRPr lang="en-US" dirty="0" smtClean="0">
              <a:solidFill>
                <a:srgbClr val="FF0000"/>
              </a:solidFill>
            </a:endParaRPr>
          </a:p>
          <a:p>
            <a:pPr algn="r" rtl="1"/>
            <a:r>
              <a:rPr lang="ar-SA" dirty="0" smtClean="0"/>
              <a:t>إن ظهور تكنولوجيا المعلومات وخاصة الحواسيب يعد قمة إنجازات الثروة العملي والتقنية في العصر الحديث وقد غزت هذه التكنولوجيا المجتمع المعاصر على نحو غير معهود وأصبحت </a:t>
            </a:r>
            <a:r>
              <a:rPr lang="ar-SA" dirty="0" err="1" smtClean="0"/>
              <a:t>الأداه</a:t>
            </a:r>
            <a:r>
              <a:rPr lang="ar-SA" dirty="0" smtClean="0"/>
              <a:t> الأهم من أدوات تطور المجتمع الحديث وتقدمه وازدهاره وجزءا لا يتجزأ من كيانه ووجوده </a:t>
            </a:r>
            <a:r>
              <a:rPr lang="ar-SA" dirty="0" err="1" smtClean="0"/>
              <a:t>واستمراريته</a:t>
            </a:r>
            <a:r>
              <a:rPr lang="ar-SA" dirty="0" smtClean="0"/>
              <a:t>.</a:t>
            </a:r>
            <a:endParaRPr lang="en-US" dirty="0" smtClean="0"/>
          </a:p>
          <a:p>
            <a:pPr algn="r" rtl="1"/>
            <a:r>
              <a:rPr lang="ar-SA" dirty="0" smtClean="0"/>
              <a:t>وقد امتد تأثير التكنولوجيا الحديثة ليشمل جميع قطاعات المجتمع بما فيها التربية والتعليم وغدت من الموضوعات الرئيسة التي تحظى باهتمام جميع القائمين عليها والتربويين في جميع أقطار العالم, وأدت إلى ظهور مفاهيم ومصطلحات جديدة وتطورها مثل (تكنولوجيا التعليم ) </a:t>
            </a:r>
            <a:r>
              <a:rPr lang="ar-SA" dirty="0" err="1" smtClean="0"/>
              <a:t>و</a:t>
            </a:r>
            <a:r>
              <a:rPr lang="ar-SA" dirty="0" smtClean="0"/>
              <a:t>(التعليم عن بعد) </a:t>
            </a:r>
            <a:r>
              <a:rPr lang="ar-SA" dirty="0" err="1" smtClean="0"/>
              <a:t>و</a:t>
            </a:r>
            <a:r>
              <a:rPr lang="ar-SA" dirty="0" smtClean="0"/>
              <a:t>( النظم التربوية ) </a:t>
            </a:r>
            <a:r>
              <a:rPr lang="ar-SA" dirty="0" err="1" smtClean="0"/>
              <a:t>و</a:t>
            </a:r>
            <a:r>
              <a:rPr lang="ar-SA" dirty="0" smtClean="0"/>
              <a:t>(التعليم المبرمج) </a:t>
            </a:r>
            <a:r>
              <a:rPr lang="ar-SA" dirty="0" err="1" smtClean="0"/>
              <a:t>واتاحت</a:t>
            </a:r>
            <a:r>
              <a:rPr lang="ar-SA" dirty="0" smtClean="0"/>
              <a:t> هذه التكنولوجيا </a:t>
            </a:r>
            <a:r>
              <a:rPr lang="ar-SA" dirty="0" err="1" smtClean="0"/>
              <a:t>امكانية</a:t>
            </a:r>
            <a:r>
              <a:rPr lang="ar-SA" dirty="0" smtClean="0"/>
              <a:t> تخرين ومعالجة </a:t>
            </a:r>
            <a:r>
              <a:rPr lang="ar-SA" dirty="0" err="1" smtClean="0"/>
              <a:t>حجوم</a:t>
            </a:r>
            <a:r>
              <a:rPr lang="ar-SA" dirty="0" smtClean="0"/>
              <a:t> هائلة من البيانات </a:t>
            </a:r>
            <a:r>
              <a:rPr lang="ar-SA" dirty="0" err="1" smtClean="0"/>
              <a:t>وامكانية</a:t>
            </a:r>
            <a:r>
              <a:rPr lang="ar-SA" dirty="0" smtClean="0"/>
              <a:t> استرجاع المعلومات وبثها بسرعة عالية .</a:t>
            </a:r>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404664"/>
            <a:ext cx="8686800" cy="5675461"/>
          </a:xfrm>
        </p:spPr>
        <p:txBody>
          <a:bodyPr>
            <a:normAutofit/>
          </a:bodyPr>
          <a:lstStyle/>
          <a:p>
            <a:pPr algn="just" rtl="1"/>
            <a:r>
              <a:rPr lang="ar-SA" dirty="0" smtClean="0"/>
              <a:t>ثالثا </a:t>
            </a:r>
            <a:r>
              <a:rPr lang="ar-SA" dirty="0" smtClean="0">
                <a:solidFill>
                  <a:srgbClr val="FF0000"/>
                </a:solidFill>
              </a:rPr>
              <a:t>أشكال المجتمع :</a:t>
            </a:r>
            <a:endParaRPr lang="en-US" dirty="0" smtClean="0">
              <a:solidFill>
                <a:srgbClr val="FF0000"/>
              </a:solidFill>
            </a:endParaRPr>
          </a:p>
          <a:p>
            <a:pPr lvl="0" algn="just" rtl="1"/>
            <a:r>
              <a:rPr lang="ar-SA" dirty="0" smtClean="0"/>
              <a:t>الجماعات الأولية.</a:t>
            </a:r>
            <a:endParaRPr lang="en-US" dirty="0" smtClean="0"/>
          </a:p>
          <a:p>
            <a:pPr lvl="0" algn="just" rtl="1"/>
            <a:r>
              <a:rPr lang="ar-SA" dirty="0" smtClean="0"/>
              <a:t>المجتمع المحلي.</a:t>
            </a:r>
            <a:endParaRPr lang="en-US" dirty="0" smtClean="0"/>
          </a:p>
          <a:p>
            <a:pPr lvl="0" algn="just" rtl="1"/>
            <a:r>
              <a:rPr lang="ar-SA" dirty="0" smtClean="0"/>
              <a:t>الهيئات الاجتماعية.</a:t>
            </a:r>
            <a:endParaRPr lang="en-US" dirty="0" smtClean="0"/>
          </a:p>
          <a:p>
            <a:pPr algn="just" rtl="1"/>
            <a:r>
              <a:rPr lang="ar-SA" u="sng" dirty="0" smtClean="0">
                <a:solidFill>
                  <a:srgbClr val="FF0000"/>
                </a:solidFill>
              </a:rPr>
              <a:t>*أولا : الجماعات الأولية:- </a:t>
            </a:r>
            <a:endParaRPr lang="en-US" u="sng" dirty="0" smtClean="0">
              <a:solidFill>
                <a:srgbClr val="FF0000"/>
              </a:solidFill>
            </a:endParaRPr>
          </a:p>
          <a:p>
            <a:pPr algn="just" rtl="1"/>
            <a:r>
              <a:rPr lang="ar-SA" dirty="0" smtClean="0"/>
              <a:t>هي أولى الجماعات التي يحتك الفرد </a:t>
            </a:r>
            <a:r>
              <a:rPr lang="ar-SA" dirty="0" err="1" smtClean="0"/>
              <a:t>بها</a:t>
            </a:r>
            <a:r>
              <a:rPr lang="ar-SA" dirty="0" smtClean="0"/>
              <a:t> وينتمي إليها ومنها الأسرة وشلة الرفاق (رفاق اللعب) وهذه الجماعات الأولية هي جماعات صغيرة نسبيا وتلعب دورا مهما في تشكيل شخصية الطفل وتحديد ملامحه الاجتماعية والثقافية.</a:t>
            </a:r>
            <a:endParaRPr lang="en-US" dirty="0" smtClean="0"/>
          </a:p>
          <a:p>
            <a:pPr algn="just"/>
            <a:endParaRPr lang="ar-S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solidFill>
                  <a:srgbClr val="FF0000"/>
                </a:solidFill>
              </a:rPr>
              <a:t>ثانياً: المجتمع المحلي</a:t>
            </a:r>
            <a:endParaRPr lang="en-US" dirty="0">
              <a:solidFill>
                <a:srgbClr val="FF0000"/>
              </a:solidFill>
            </a:endParaRPr>
          </a:p>
        </p:txBody>
      </p:sp>
      <p:sp>
        <p:nvSpPr>
          <p:cNvPr id="3" name="عنصر نائب للمحتوى 2"/>
          <p:cNvSpPr>
            <a:spLocks noGrp="1"/>
          </p:cNvSpPr>
          <p:nvPr>
            <p:ph idx="1"/>
          </p:nvPr>
        </p:nvSpPr>
        <p:spPr/>
        <p:txBody>
          <a:bodyPr/>
          <a:lstStyle/>
          <a:p>
            <a:pPr marL="82296" indent="0" algn="r" rtl="1">
              <a:buNone/>
            </a:pPr>
            <a:r>
              <a:rPr lang="ar-SA" dirty="0" smtClean="0"/>
              <a:t>المجتمع المحلي </a:t>
            </a:r>
            <a:r>
              <a:rPr lang="ar-SA" b="1" dirty="0" smtClean="0"/>
              <a:t>: هو تنظيم يتكون من مجموعه من الاسر والوحدات الاجتماعية الاخرى المتفاعلة فيما بينها والمعتمدة على بعضها البعض اعتمادا تبادلياً ، بغرض اشباع حاجاتها اليومية . </a:t>
            </a:r>
          </a:p>
          <a:p>
            <a:pPr marL="82296" indent="0" algn="r" rtl="1">
              <a:buNone/>
            </a:pPr>
            <a:r>
              <a:rPr lang="ar-SA" b="1" dirty="0" smtClean="0"/>
              <a:t>وتختلف هذه المجتمعات فيما بينها من حيث الكم والكيف ، فبعضها صغير نسبيا ، وهناك بعض المجتمعات المحلية التي تمتاز بدرجة عالية من التخصص كمجتمع الاطباء ومجتمع المهندسين  </a:t>
            </a:r>
            <a:r>
              <a:rPr lang="ar-SA" dirty="0" smtClean="0"/>
              <a:t>.</a:t>
            </a:r>
            <a:endParaRPr lang="en-US" dirty="0"/>
          </a:p>
        </p:txBody>
      </p:sp>
    </p:spTree>
    <p:extLst>
      <p:ext uri="{BB962C8B-B14F-4D97-AF65-F5344CB8AC3E}">
        <p14:creationId xmlns:p14="http://schemas.microsoft.com/office/powerpoint/2010/main" val="3971530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332656"/>
            <a:ext cx="8686800" cy="5747469"/>
          </a:xfrm>
        </p:spPr>
        <p:txBody>
          <a:bodyPr>
            <a:normAutofit fontScale="92500" lnSpcReduction="20000"/>
          </a:bodyPr>
          <a:lstStyle/>
          <a:p>
            <a:pPr algn="r" rtl="1"/>
            <a:r>
              <a:rPr lang="ar-SA" dirty="0" smtClean="0"/>
              <a:t>*  ثالثا  : </a:t>
            </a:r>
            <a:r>
              <a:rPr lang="ar-SA" dirty="0" smtClean="0">
                <a:solidFill>
                  <a:srgbClr val="FF0000"/>
                </a:solidFill>
              </a:rPr>
              <a:t>الهيئات الاجتماعية  : -</a:t>
            </a:r>
            <a:endParaRPr lang="en-US" dirty="0" smtClean="0">
              <a:solidFill>
                <a:srgbClr val="FF0000"/>
              </a:solidFill>
            </a:endParaRPr>
          </a:p>
          <a:p>
            <a:pPr algn="r" rtl="1"/>
            <a:r>
              <a:rPr lang="ar-SA" dirty="0" smtClean="0"/>
              <a:t>هي مجموعة متآلفة من الأفراد يجمعهم نظام خاص ويؤدون خدمة معينة مثل الأحزاب السياسية والأندية والجمعيات.</a:t>
            </a:r>
            <a:endParaRPr lang="ar-SA" dirty="0"/>
          </a:p>
          <a:p>
            <a:pPr algn="ctr" rtl="1"/>
            <a:r>
              <a:rPr lang="ar-SA" dirty="0" smtClean="0"/>
              <a:t> </a:t>
            </a:r>
            <a:r>
              <a:rPr lang="ar-SA" i="1" dirty="0" smtClean="0">
                <a:solidFill>
                  <a:srgbClr val="FF0000"/>
                </a:solidFill>
              </a:rPr>
              <a:t>تركيب المجتمع:</a:t>
            </a:r>
          </a:p>
          <a:p>
            <a:pPr algn="r" rtl="1"/>
            <a:r>
              <a:rPr lang="ar-SA" i="1" dirty="0" smtClean="0">
                <a:solidFill>
                  <a:srgbClr val="FF0000"/>
                </a:solidFill>
              </a:rPr>
              <a:t>يتركب المجتمع من ابعاد بنائية محددة ، يمكن تلخيصها بما يلي :</a:t>
            </a:r>
            <a:endParaRPr lang="en-US" i="1" dirty="0" smtClean="0">
              <a:solidFill>
                <a:srgbClr val="FF0000"/>
              </a:solidFill>
            </a:endParaRPr>
          </a:p>
          <a:p>
            <a:pPr lvl="0" algn="r" rtl="1"/>
            <a:r>
              <a:rPr lang="ar-SA" dirty="0" smtClean="0"/>
              <a:t>البناء الطبيعي أو الفيزيقي.</a:t>
            </a:r>
            <a:endParaRPr lang="en-US" dirty="0" smtClean="0"/>
          </a:p>
          <a:p>
            <a:pPr lvl="0" algn="r" rtl="1"/>
            <a:r>
              <a:rPr lang="ar-SA" dirty="0" smtClean="0"/>
              <a:t>البناء السكاني.</a:t>
            </a:r>
            <a:endParaRPr lang="en-US" dirty="0" smtClean="0"/>
          </a:p>
          <a:p>
            <a:pPr lvl="0" algn="r" rtl="1"/>
            <a:r>
              <a:rPr lang="ar-SA" dirty="0" smtClean="0"/>
              <a:t>البناء المهني.</a:t>
            </a:r>
            <a:endParaRPr lang="en-US" dirty="0" smtClean="0"/>
          </a:p>
          <a:p>
            <a:pPr lvl="0" algn="r" rtl="1"/>
            <a:r>
              <a:rPr lang="ar-SA" dirty="0" smtClean="0"/>
              <a:t>البناء المؤسسي.</a:t>
            </a:r>
            <a:endParaRPr lang="en-US" dirty="0" smtClean="0"/>
          </a:p>
          <a:p>
            <a:pPr lvl="0" algn="r" rtl="1"/>
            <a:r>
              <a:rPr lang="ar-SA" dirty="0" smtClean="0"/>
              <a:t>البناء الطبقي.</a:t>
            </a:r>
            <a:endParaRPr lang="en-US" dirty="0" smtClean="0"/>
          </a:p>
          <a:p>
            <a:pPr lvl="0" algn="r" rtl="1"/>
            <a:r>
              <a:rPr lang="ar-SA" dirty="0" smtClean="0"/>
              <a:t>البناء التنظيمي.</a:t>
            </a:r>
            <a:endParaRPr lang="en-US" dirty="0" smtClean="0"/>
          </a:p>
          <a:p>
            <a:r>
              <a:rPr lang="ar-SA" dirty="0" smtClean="0"/>
              <a:t> </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lnSpcReduction="10000"/>
          </a:bodyPr>
          <a:lstStyle/>
          <a:p>
            <a:pPr algn="r" rtl="1"/>
            <a:r>
              <a:rPr lang="ar-SA" dirty="0" smtClean="0">
                <a:solidFill>
                  <a:srgbClr val="FF0000"/>
                </a:solidFill>
              </a:rPr>
              <a:t>أولا : البناء الطبيعي </a:t>
            </a:r>
            <a:r>
              <a:rPr lang="ar-SA" dirty="0" smtClean="0"/>
              <a:t>: ويقصد به البنية الطبيعية للمجتمع من مناخ وتربة وتضاريس وثروات طبيعية وغيرها التي تؤثر في المجتمع ونظام حياتها الثقافية </a:t>
            </a:r>
          </a:p>
          <a:p>
            <a:pPr algn="r" rtl="1"/>
            <a:r>
              <a:rPr lang="ar-SA" dirty="0" smtClean="0">
                <a:solidFill>
                  <a:srgbClr val="FF0000"/>
                </a:solidFill>
              </a:rPr>
              <a:t>ثانيا: البناء السكاني : </a:t>
            </a:r>
            <a:r>
              <a:rPr lang="ar-SA" dirty="0" smtClean="0"/>
              <a:t>ويقصد به طبيعة السكان وجنسهم ودينهم واصولهم واعراقهم وتركيبيهم العمري </a:t>
            </a:r>
          </a:p>
          <a:p>
            <a:pPr algn="r" rtl="1"/>
            <a:r>
              <a:rPr lang="ar-SA" dirty="0" smtClean="0">
                <a:solidFill>
                  <a:srgbClr val="FF0000"/>
                </a:solidFill>
              </a:rPr>
              <a:t>ثالثا: البناء المهني </a:t>
            </a:r>
            <a:r>
              <a:rPr lang="ar-SA" dirty="0" smtClean="0"/>
              <a:t>: ويقصد به مجموع المهن التي ينتمي اليها افراد المجتمع. </a:t>
            </a:r>
          </a:p>
          <a:p>
            <a:pPr algn="r" rtl="1"/>
            <a:r>
              <a:rPr lang="ar-SA" dirty="0" smtClean="0">
                <a:solidFill>
                  <a:srgbClr val="FF0000"/>
                </a:solidFill>
              </a:rPr>
              <a:t>رابعا : البناء المؤسسي </a:t>
            </a:r>
            <a:r>
              <a:rPr lang="ar-SA" dirty="0" smtClean="0"/>
              <a:t>: ويشمل جميع المؤسسات التي تقوم على خدمة المجتمع وافراده مثل الاسرة كمؤسسة اجتماعية .</a:t>
            </a:r>
            <a:endParaRPr lang="en-US" dirty="0"/>
          </a:p>
        </p:txBody>
      </p:sp>
    </p:spTree>
    <p:extLst>
      <p:ext uri="{BB962C8B-B14F-4D97-AF65-F5344CB8AC3E}">
        <p14:creationId xmlns:p14="http://schemas.microsoft.com/office/powerpoint/2010/main" val="6869202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 rtl="1"/>
            <a:r>
              <a:rPr lang="ar-SA" dirty="0" smtClean="0">
                <a:solidFill>
                  <a:srgbClr val="FF0000"/>
                </a:solidFill>
              </a:rPr>
              <a:t>خامسا : البناء الطبقي : </a:t>
            </a:r>
            <a:r>
              <a:rPr lang="ar-SA" dirty="0" smtClean="0"/>
              <a:t>ويقصد به الطبقات المكونة للمجتمع مثل الطبقة العليا والدنيا والوسطى . </a:t>
            </a:r>
          </a:p>
          <a:p>
            <a:pPr algn="just" rtl="1"/>
            <a:r>
              <a:rPr lang="ar-SA" dirty="0" smtClean="0">
                <a:solidFill>
                  <a:srgbClr val="FF0000"/>
                </a:solidFill>
              </a:rPr>
              <a:t>سادسا : البناء التنظيمي </a:t>
            </a:r>
            <a:r>
              <a:rPr lang="ar-SA" dirty="0" smtClean="0"/>
              <a:t>: ويشمل هذا البناء الانشطة التي يقوم بها المجتمع وتقسيماته الادارية التنظيمية والعلاقات وانماط الاتصال بين افراده ومؤسساته وطرق توزيع المسؤوليات والسلطات وطبيعة القيادة واسلوبها ونظام الحكم السائد في المجتمع سواء ديموقراطيا او دكتاتوريا او جمهوريا ً . </a:t>
            </a:r>
            <a:endParaRPr lang="en-US" dirty="0"/>
          </a:p>
        </p:txBody>
      </p:sp>
    </p:spTree>
    <p:extLst>
      <p:ext uri="{BB962C8B-B14F-4D97-AF65-F5344CB8AC3E}">
        <p14:creationId xmlns:p14="http://schemas.microsoft.com/office/powerpoint/2010/main" val="34108790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algn="just" rtl="1"/>
            <a:r>
              <a:rPr lang="ar-SA" dirty="0" smtClean="0">
                <a:solidFill>
                  <a:srgbClr val="FF0000"/>
                </a:solidFill>
              </a:rPr>
              <a:t>  أنواع المجتمعات:</a:t>
            </a:r>
            <a:endParaRPr lang="en-US" dirty="0" smtClean="0">
              <a:solidFill>
                <a:srgbClr val="FF0000"/>
              </a:solidFill>
            </a:endParaRPr>
          </a:p>
          <a:p>
            <a:pPr lvl="0" algn="just" rtl="1"/>
            <a:r>
              <a:rPr lang="ar-SA" dirty="0" smtClean="0"/>
              <a:t>من الناحية السياسية : </a:t>
            </a:r>
            <a:endParaRPr lang="en-US" dirty="0" smtClean="0"/>
          </a:p>
          <a:p>
            <a:pPr algn="just" rtl="1"/>
            <a:r>
              <a:rPr lang="ar-SA" dirty="0" smtClean="0"/>
              <a:t> فبحسب طبيعة نظام الحكم السائد في المجتمع وفلسفته, تقسم المجتمعات إلى مجتمعات ملكية وجمهورية وأميرية وديمقراطية ,دكتاتورية مستبدة ومجتمعات شعبية ومن المعلوم أن النظام التربوي وفلسفته وأهدافه في بلد ما يتأثر  إلى درجة كبيره بطبيعة نظام الحكم وفلسفته.</a:t>
            </a:r>
            <a:endParaRPr lang="en-US" dirty="0" smtClean="0"/>
          </a:p>
          <a:p>
            <a:pPr algn="just"/>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lnSpcReduction="20000"/>
          </a:bodyPr>
          <a:lstStyle/>
          <a:p>
            <a:pPr lvl="0" algn="r" rtl="1"/>
            <a:r>
              <a:rPr lang="ar-SA" dirty="0" smtClean="0"/>
              <a:t>من </a:t>
            </a:r>
            <a:r>
              <a:rPr lang="ar-SA" dirty="0" smtClean="0">
                <a:solidFill>
                  <a:srgbClr val="FF0000"/>
                </a:solidFill>
              </a:rPr>
              <a:t>الناحية الاقتصادية </a:t>
            </a:r>
            <a:r>
              <a:rPr lang="ar-SA" dirty="0" smtClean="0"/>
              <a:t>ويقسم إلى </a:t>
            </a:r>
            <a:endParaRPr lang="en-US" dirty="0" smtClean="0"/>
          </a:p>
          <a:p>
            <a:pPr algn="r" rtl="1"/>
            <a:r>
              <a:rPr lang="ar-SA" dirty="0" smtClean="0">
                <a:solidFill>
                  <a:schemeClr val="bg2">
                    <a:lumMod val="25000"/>
                  </a:schemeClr>
                </a:solidFill>
              </a:rPr>
              <a:t>*المجتمع الرأسمالي: </a:t>
            </a:r>
            <a:endParaRPr lang="en-US" dirty="0" smtClean="0">
              <a:solidFill>
                <a:schemeClr val="bg2">
                  <a:lumMod val="25000"/>
                </a:schemeClr>
              </a:solidFill>
            </a:endParaRPr>
          </a:p>
          <a:p>
            <a:pPr algn="r" rtl="1"/>
            <a:r>
              <a:rPr lang="ar-SA" dirty="0" smtClean="0"/>
              <a:t> يقوم النظام الاقتصادي في هذا المجتمع على حرية الفرد في التملك وفي التقدم والتطور ويميل هذا المجتمع غالبا إلى الديمقراطية التربوية وقلة تدخل الدولة في النظام التربوي</a:t>
            </a:r>
            <a:endParaRPr lang="en-US" dirty="0" smtClean="0"/>
          </a:p>
          <a:p>
            <a:pPr algn="r" rtl="1"/>
            <a:r>
              <a:rPr lang="ar-SA" dirty="0" smtClean="0">
                <a:solidFill>
                  <a:schemeClr val="bg2">
                    <a:lumMod val="25000"/>
                  </a:schemeClr>
                </a:solidFill>
              </a:rPr>
              <a:t>المجتمع الاشتراكي:</a:t>
            </a:r>
            <a:endParaRPr lang="en-US" dirty="0" smtClean="0">
              <a:solidFill>
                <a:schemeClr val="bg2">
                  <a:lumMod val="25000"/>
                </a:schemeClr>
              </a:solidFill>
            </a:endParaRPr>
          </a:p>
          <a:p>
            <a:pPr algn="r" rtl="1"/>
            <a:r>
              <a:rPr lang="ar-SA" dirty="0" smtClean="0"/>
              <a:t>يقوم النظام الاقتصادي في هذا المجتمع على خدمة الجماعة وخدمة الدولة وينقسم هذا المجتمع إلى مجتمع اشتراكي متطرف ومجتمع اشتراكي غير متطرف أو مجتمع اشتراكي يميني ويساري </a:t>
            </a:r>
            <a:endParaRPr lang="ar-SA"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algn="r" rtl="1"/>
            <a:r>
              <a:rPr lang="ar-SA" dirty="0" smtClean="0">
                <a:solidFill>
                  <a:schemeClr val="bg2">
                    <a:lumMod val="25000"/>
                  </a:schemeClr>
                </a:solidFill>
              </a:rPr>
              <a:t>المجتمع الهلامي غير المستقر: </a:t>
            </a:r>
            <a:endParaRPr lang="en-US" dirty="0" smtClean="0">
              <a:solidFill>
                <a:schemeClr val="bg2">
                  <a:lumMod val="25000"/>
                </a:schemeClr>
              </a:solidFill>
            </a:endParaRPr>
          </a:p>
          <a:p>
            <a:pPr algn="r" rtl="1"/>
            <a:r>
              <a:rPr lang="ar-SA" dirty="0" smtClean="0"/>
              <a:t>ويمثل هذا المجتمع كثير من الدول النامية والدول التي استقلت حديثا في القرن العشرين التي حاولت الأخذ من المجتمعين السابقين الرأسمالي والاشتراكي بما يفيدها أو </a:t>
            </a:r>
            <a:r>
              <a:rPr lang="ar-SA" dirty="0" err="1" smtClean="0"/>
              <a:t>لايفيدها</a:t>
            </a:r>
            <a:r>
              <a:rPr lang="ar-SA" dirty="0" smtClean="0"/>
              <a:t> ويتصف هذا المجتمع بعدم الاستقرار السياسي والاقتصادي على نحو عام مما يؤدي إلى زيادة سيطرة الحكومة على النظام التربوي وإلى زيادة تدخلها فيه وإلى ضعف الإنفاق على التربية والتعليم نظرا لضعف الاقتصاد وقلة الإمكانيات المادية </a:t>
            </a:r>
            <a:endParaRPr lang="en-US" dirty="0" smtClean="0"/>
          </a:p>
          <a:p>
            <a:endParaRPr lang="ar-SA"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lvl="0" algn="r" rtl="1"/>
            <a:r>
              <a:rPr lang="ar-SA" dirty="0" smtClean="0">
                <a:solidFill>
                  <a:srgbClr val="FF0000"/>
                </a:solidFill>
              </a:rPr>
              <a:t>من الناحية الحضارية</a:t>
            </a:r>
            <a:endParaRPr lang="en-US" dirty="0" smtClean="0">
              <a:solidFill>
                <a:srgbClr val="FF0000"/>
              </a:solidFill>
            </a:endParaRPr>
          </a:p>
          <a:p>
            <a:pPr algn="r" rtl="1"/>
            <a:r>
              <a:rPr lang="ar-SA" dirty="0" smtClean="0">
                <a:solidFill>
                  <a:srgbClr val="00B0F0"/>
                </a:solidFill>
              </a:rPr>
              <a:t>*مجتمع الالتقاط</a:t>
            </a:r>
            <a:endParaRPr lang="en-US" dirty="0" smtClean="0">
              <a:solidFill>
                <a:srgbClr val="00B0F0"/>
              </a:solidFill>
            </a:endParaRPr>
          </a:p>
          <a:p>
            <a:pPr algn="r" rtl="1"/>
            <a:r>
              <a:rPr lang="ar-SA" dirty="0" smtClean="0">
                <a:solidFill>
                  <a:srgbClr val="00B0F0"/>
                </a:solidFill>
              </a:rPr>
              <a:t>*مجتمع الصيد</a:t>
            </a:r>
            <a:endParaRPr lang="en-US" dirty="0" smtClean="0">
              <a:solidFill>
                <a:srgbClr val="00B0F0"/>
              </a:solidFill>
            </a:endParaRPr>
          </a:p>
          <a:p>
            <a:pPr algn="r" rtl="1"/>
            <a:r>
              <a:rPr lang="ar-SA" dirty="0" smtClean="0">
                <a:solidFill>
                  <a:srgbClr val="00B0F0"/>
                </a:solidFill>
              </a:rPr>
              <a:t>*المجتمع الرعوي</a:t>
            </a:r>
            <a:endParaRPr lang="en-US" dirty="0" smtClean="0">
              <a:solidFill>
                <a:srgbClr val="00B0F0"/>
              </a:solidFill>
            </a:endParaRPr>
          </a:p>
          <a:p>
            <a:pPr algn="r" rtl="1"/>
            <a:r>
              <a:rPr lang="ar-SA" dirty="0" smtClean="0">
                <a:solidFill>
                  <a:srgbClr val="00B0F0"/>
                </a:solidFill>
              </a:rPr>
              <a:t>*المجتمع القروي الزراعي</a:t>
            </a:r>
            <a:endParaRPr lang="en-US" dirty="0" smtClean="0">
              <a:solidFill>
                <a:srgbClr val="00B0F0"/>
              </a:solidFill>
            </a:endParaRPr>
          </a:p>
          <a:p>
            <a:pPr algn="r" rtl="1"/>
            <a:r>
              <a:rPr lang="ar-SA" dirty="0" smtClean="0">
                <a:solidFill>
                  <a:srgbClr val="00B0F0"/>
                </a:solidFill>
              </a:rPr>
              <a:t>*المجتمع الريفي الحضري</a:t>
            </a:r>
            <a:endParaRPr lang="en-US" dirty="0" smtClean="0">
              <a:solidFill>
                <a:srgbClr val="00B0F0"/>
              </a:solidFill>
            </a:endParaRPr>
          </a:p>
          <a:p>
            <a:pPr algn="r" rtl="1"/>
            <a:r>
              <a:rPr lang="ar-SA" dirty="0" smtClean="0">
                <a:solidFill>
                  <a:srgbClr val="00B0F0"/>
                </a:solidFill>
              </a:rPr>
              <a:t>*المجتمع الحضري</a:t>
            </a:r>
            <a:endParaRPr lang="en-US" dirty="0" smtClean="0">
              <a:solidFill>
                <a:srgbClr val="00B0F0"/>
              </a:solidFill>
            </a:endParaRPr>
          </a:p>
          <a:p>
            <a:pPr algn="r" rtl="1"/>
            <a:r>
              <a:rPr lang="ar-SA" dirty="0" smtClean="0">
                <a:solidFill>
                  <a:srgbClr val="00B0F0"/>
                </a:solidFill>
              </a:rPr>
              <a:t>*مجتمع المدينة الكبرى</a:t>
            </a:r>
            <a:endParaRPr lang="ar-SA" dirty="0">
              <a:solidFill>
                <a:srgbClr val="00B0F0"/>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r" rtl="1"/>
            <a:r>
              <a:rPr lang="ar-SA" sz="4000" dirty="0" smtClean="0">
                <a:solidFill>
                  <a:srgbClr val="FF0000"/>
                </a:solidFill>
              </a:rPr>
              <a:t>تابع:</a:t>
            </a:r>
          </a:p>
          <a:p>
            <a:pPr algn="r" rtl="1"/>
            <a:r>
              <a:rPr lang="ar-SA" dirty="0" smtClean="0">
                <a:solidFill>
                  <a:srgbClr val="00B0F0"/>
                </a:solidFill>
              </a:rPr>
              <a:t>*مجتمع المدينة العظمى أو المدينة الولاية</a:t>
            </a:r>
            <a:endParaRPr lang="en-US" dirty="0" smtClean="0">
              <a:solidFill>
                <a:srgbClr val="00B0F0"/>
              </a:solidFill>
            </a:endParaRPr>
          </a:p>
          <a:p>
            <a:pPr algn="r" rtl="1"/>
            <a:r>
              <a:rPr lang="ar-SA" dirty="0" smtClean="0">
                <a:solidFill>
                  <a:srgbClr val="00B0F0"/>
                </a:solidFill>
              </a:rPr>
              <a:t>*المجتمع المغلق</a:t>
            </a:r>
            <a:endParaRPr lang="en-US" dirty="0" smtClean="0">
              <a:solidFill>
                <a:srgbClr val="00B0F0"/>
              </a:solidFill>
            </a:endParaRPr>
          </a:p>
          <a:p>
            <a:pPr algn="r" rtl="1"/>
            <a:r>
              <a:rPr lang="ar-SA" dirty="0" smtClean="0">
                <a:solidFill>
                  <a:srgbClr val="00B0F0"/>
                </a:solidFill>
              </a:rPr>
              <a:t>*المجتمعات الآنية أو المؤقتة</a:t>
            </a:r>
            <a:endParaRPr lang="en-US" dirty="0" smtClean="0">
              <a:solidFill>
                <a:srgbClr val="00B0F0"/>
              </a:solidFill>
            </a:endParaRPr>
          </a:p>
          <a:p>
            <a:pPr algn="r" rtl="1"/>
            <a:r>
              <a:rPr lang="ar-SA" dirty="0" smtClean="0">
                <a:solidFill>
                  <a:srgbClr val="00B0F0"/>
                </a:solidFill>
              </a:rPr>
              <a:t>*المجتمع الشريطي  ( </a:t>
            </a:r>
            <a:r>
              <a:rPr lang="ar-SA" b="1" dirty="0" smtClean="0">
                <a:solidFill>
                  <a:srgbClr val="00B050"/>
                </a:solidFill>
              </a:rPr>
              <a:t>وسيتم تناول الشرح كالتالي )</a:t>
            </a:r>
            <a:endParaRPr lang="en-US" b="1" dirty="0">
              <a:solidFill>
                <a:srgbClr val="00B050"/>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rtl="1"/>
            <a:r>
              <a:rPr lang="ar-SA" dirty="0" smtClean="0">
                <a:solidFill>
                  <a:srgbClr val="00B0F0"/>
                </a:solidFill>
              </a:rPr>
              <a:t>مجتمع الالتقاط </a:t>
            </a:r>
            <a:r>
              <a:rPr lang="ar-SA" dirty="0" smtClean="0"/>
              <a:t>:-</a:t>
            </a:r>
            <a:endParaRPr lang="en-US" dirty="0"/>
          </a:p>
        </p:txBody>
      </p:sp>
      <p:sp>
        <p:nvSpPr>
          <p:cNvPr id="3" name="عنصر نائب للمحتوى 2"/>
          <p:cNvSpPr>
            <a:spLocks noGrp="1"/>
          </p:cNvSpPr>
          <p:nvPr>
            <p:ph idx="1"/>
          </p:nvPr>
        </p:nvSpPr>
        <p:spPr/>
        <p:txBody>
          <a:bodyPr/>
          <a:lstStyle/>
          <a:p>
            <a:pPr algn="just" rtl="1"/>
            <a:r>
              <a:rPr lang="ar-SA" dirty="0" smtClean="0"/>
              <a:t>هو أبسط انواع المجتمعات ويعيش اهله على التقاط الثمار من الاشجار والغابات وليس لهذا المجتمع نظام مكتوب بل له عرفة الخاص به ويرأسه شيخ القبيلة وتسوده الامية المطلقة  . </a:t>
            </a:r>
            <a:endParaRPr lang="en-US" dirty="0"/>
          </a:p>
        </p:txBody>
      </p:sp>
    </p:spTree>
    <p:extLst>
      <p:ext uri="{BB962C8B-B14F-4D97-AF65-F5344CB8AC3E}">
        <p14:creationId xmlns:p14="http://schemas.microsoft.com/office/powerpoint/2010/main" val="195963430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rtl="1"/>
            <a:r>
              <a:rPr lang="ar-SA" dirty="0" smtClean="0">
                <a:solidFill>
                  <a:srgbClr val="00B0F0"/>
                </a:solidFill>
              </a:rPr>
              <a:t>مجتمع الصيد </a:t>
            </a:r>
            <a:r>
              <a:rPr lang="ar-SA" dirty="0" smtClean="0"/>
              <a:t>:-</a:t>
            </a:r>
            <a:endParaRPr lang="en-US" dirty="0"/>
          </a:p>
        </p:txBody>
      </p:sp>
      <p:sp>
        <p:nvSpPr>
          <p:cNvPr id="3" name="عنصر نائب للمحتوى 2"/>
          <p:cNvSpPr>
            <a:spLocks noGrp="1"/>
          </p:cNvSpPr>
          <p:nvPr>
            <p:ph idx="1"/>
          </p:nvPr>
        </p:nvSpPr>
        <p:spPr/>
        <p:txBody>
          <a:bodyPr/>
          <a:lstStyle/>
          <a:p>
            <a:pPr algn="just" rtl="1"/>
            <a:r>
              <a:rPr lang="ar-SA" dirty="0" smtClean="0"/>
              <a:t>وهو مجتمع بسيط ايضا ، الا انه اكثر تطورا من المجتمع السابق وفيه شيء من النظام ، وتحكم افر اده قواعد وانظمه معروفة ، وله تراث بسيط وفي ارقى مجتمعات الصيد يمكن ان يكون هناك نوع من الكتابة ( الرسم ) ومن الامثلة على هذه المجتمعات « مجتمع الاسكيمو « . </a:t>
            </a:r>
            <a:endParaRPr lang="en-US" dirty="0"/>
          </a:p>
        </p:txBody>
      </p:sp>
    </p:spTree>
    <p:extLst>
      <p:ext uri="{BB962C8B-B14F-4D97-AF65-F5344CB8AC3E}">
        <p14:creationId xmlns:p14="http://schemas.microsoft.com/office/powerpoint/2010/main" val="35169320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rtl="1"/>
            <a:r>
              <a:rPr lang="ar-SA" dirty="0" smtClean="0">
                <a:solidFill>
                  <a:srgbClr val="00B0F0"/>
                </a:solidFill>
              </a:rPr>
              <a:t>المجتمع الرعوي </a:t>
            </a:r>
            <a:r>
              <a:rPr lang="ar-SA" dirty="0" smtClean="0"/>
              <a:t>: </a:t>
            </a:r>
            <a:endParaRPr lang="en-US" dirty="0"/>
          </a:p>
        </p:txBody>
      </p:sp>
      <p:sp>
        <p:nvSpPr>
          <p:cNvPr id="3" name="عنصر نائب للمحتوى 2"/>
          <p:cNvSpPr>
            <a:spLocks noGrp="1"/>
          </p:cNvSpPr>
          <p:nvPr>
            <p:ph idx="1"/>
          </p:nvPr>
        </p:nvSpPr>
        <p:spPr/>
        <p:txBody>
          <a:bodyPr/>
          <a:lstStyle/>
          <a:p>
            <a:pPr algn="just" rtl="1"/>
            <a:r>
              <a:rPr lang="ar-SA" dirty="0" smtClean="0"/>
              <a:t>يتكون المجتمع الرعوي من مجموعه من الافراد الذين يعيشون على الرعي وما تنتجه الماشية ، وينتقلون على نحو دائم طلباً للماء والكلأ ، ولهم عادات وتقاليد وقيم ونظم معروفة ، ويحكمهم رئيس او شيخ له سلطات مطلقة، ومن الامثلة علة هذا المجتمع  في العالم العربي</a:t>
            </a:r>
          </a:p>
          <a:p>
            <a:pPr marL="82296" indent="0" algn="just" rtl="1">
              <a:buNone/>
            </a:pPr>
            <a:r>
              <a:rPr lang="ar-SA" dirty="0" smtClean="0"/>
              <a:t>( البدو ) ، فقد ادت حالة التنقل والترحال الدائم للبدو في السابق الى حرمانهم من التعليم مما دفع بالأقطار العربية الى السعي الى استقراراهم ودمجهم في مجتمعاتهم  . </a:t>
            </a:r>
            <a:endParaRPr lang="en-US" dirty="0"/>
          </a:p>
        </p:txBody>
      </p:sp>
    </p:spTree>
    <p:extLst>
      <p:ext uri="{BB962C8B-B14F-4D97-AF65-F5344CB8AC3E}">
        <p14:creationId xmlns:p14="http://schemas.microsoft.com/office/powerpoint/2010/main" val="19019581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rtl="1"/>
            <a:r>
              <a:rPr lang="ar-SA" dirty="0" smtClean="0">
                <a:solidFill>
                  <a:srgbClr val="00B0F0"/>
                </a:solidFill>
              </a:rPr>
              <a:t>المجتمع القروي الزراعي : </a:t>
            </a:r>
            <a:endParaRPr lang="en-US" dirty="0">
              <a:solidFill>
                <a:srgbClr val="00B0F0"/>
              </a:solidFill>
            </a:endParaRPr>
          </a:p>
        </p:txBody>
      </p:sp>
      <p:sp>
        <p:nvSpPr>
          <p:cNvPr id="3" name="عنصر نائب للمحتوى 2"/>
          <p:cNvSpPr>
            <a:spLocks noGrp="1"/>
          </p:cNvSpPr>
          <p:nvPr>
            <p:ph idx="1"/>
          </p:nvPr>
        </p:nvSpPr>
        <p:spPr/>
        <p:txBody>
          <a:bodyPr/>
          <a:lstStyle/>
          <a:p>
            <a:pPr algn="r" rtl="1"/>
            <a:r>
              <a:rPr lang="ar-SA" dirty="0" smtClean="0"/>
              <a:t>سكان هذا المجتمع عددهم قليل ومحدود ، ويعملون في الزراعة او الرعي وليست لديهم مؤسسات كبيرة ، وقد توجد عندهم مدارس ابتدائية ويكون الجامع او المؤسسة الدينية المكان الامثل لتجمعهم ولقائهم وقد يوجد في القرية مجلس قروي ينظم حياة افرادها ، ويقدم لهم بعض الخدمات الضرورية ، ومركز للأمن للمحافظة على القانون والنظام . </a:t>
            </a:r>
            <a:endParaRPr lang="en-US" dirty="0"/>
          </a:p>
        </p:txBody>
      </p:sp>
    </p:spTree>
    <p:extLst>
      <p:ext uri="{BB962C8B-B14F-4D97-AF65-F5344CB8AC3E}">
        <p14:creationId xmlns:p14="http://schemas.microsoft.com/office/powerpoint/2010/main" val="105709834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rtl="1"/>
            <a:r>
              <a:rPr lang="ar-SA" dirty="0" smtClean="0">
                <a:solidFill>
                  <a:srgbClr val="00B0F0"/>
                </a:solidFill>
              </a:rPr>
              <a:t>المجتمع الريفي الحضري : </a:t>
            </a:r>
            <a:endParaRPr lang="en-US" dirty="0">
              <a:solidFill>
                <a:srgbClr val="00B0F0"/>
              </a:solidFill>
            </a:endParaRPr>
          </a:p>
        </p:txBody>
      </p:sp>
      <p:sp>
        <p:nvSpPr>
          <p:cNvPr id="3" name="عنصر نائب للمحتوى 2"/>
          <p:cNvSpPr>
            <a:spLocks noGrp="1"/>
          </p:cNvSpPr>
          <p:nvPr>
            <p:ph idx="1"/>
          </p:nvPr>
        </p:nvSpPr>
        <p:spPr/>
        <p:txBody>
          <a:bodyPr/>
          <a:lstStyle/>
          <a:p>
            <a:pPr algn="just" rtl="1"/>
            <a:r>
              <a:rPr lang="ar-SA" dirty="0" smtClean="0"/>
              <a:t>وهو اكبر من المجتمع القروي الزراعي السابق ، ويعتمد بصورة اساسية على الزراعة ، الا ان بعض الصناعات الخفيفة المتعلقة بالإنتاج الزراعي ، ويكون في هذا المجتمع مؤسسات وجمعيات مختلفة وبعض الدوائر الحكومية التي تقدم الخدمات الضرورية </a:t>
            </a:r>
            <a:r>
              <a:rPr lang="ar-SA" dirty="0" err="1" smtClean="0"/>
              <a:t>لافراده</a:t>
            </a:r>
            <a:r>
              <a:rPr lang="ar-SA" dirty="0" smtClean="0"/>
              <a:t> </a:t>
            </a:r>
            <a:endParaRPr lang="en-US" dirty="0"/>
          </a:p>
        </p:txBody>
      </p:sp>
    </p:spTree>
    <p:extLst>
      <p:ext uri="{BB962C8B-B14F-4D97-AF65-F5344CB8AC3E}">
        <p14:creationId xmlns:p14="http://schemas.microsoft.com/office/powerpoint/2010/main" val="403556424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rtl="1"/>
            <a:r>
              <a:rPr lang="ar-SA" dirty="0" smtClean="0">
                <a:solidFill>
                  <a:srgbClr val="00B0F0"/>
                </a:solidFill>
              </a:rPr>
              <a:t>المجتمع الحضري </a:t>
            </a:r>
            <a:r>
              <a:rPr lang="ar-SA" dirty="0" smtClean="0"/>
              <a:t>: </a:t>
            </a:r>
            <a:endParaRPr lang="en-US" dirty="0"/>
          </a:p>
        </p:txBody>
      </p:sp>
      <p:sp>
        <p:nvSpPr>
          <p:cNvPr id="3" name="عنصر نائب للمحتوى 2"/>
          <p:cNvSpPr>
            <a:spLocks noGrp="1"/>
          </p:cNvSpPr>
          <p:nvPr>
            <p:ph idx="1"/>
          </p:nvPr>
        </p:nvSpPr>
        <p:spPr/>
        <p:txBody>
          <a:bodyPr/>
          <a:lstStyle/>
          <a:p>
            <a:pPr algn="just" rtl="1"/>
            <a:r>
              <a:rPr lang="ar-SA" dirty="0" smtClean="0"/>
              <a:t>وهو اكثر رقيا وتطورا من المجتمعات السابقة ، ويعتمد غالبا على التجارة والصناعة وهو حلقة وصل بين القرى الزراعية والمدنية الكبيرة ، وفيه صناعات مختلفة زراعية وغير زراعية .</a:t>
            </a:r>
            <a:endParaRPr lang="en-US" dirty="0"/>
          </a:p>
        </p:txBody>
      </p:sp>
    </p:spTree>
    <p:extLst>
      <p:ext uri="{BB962C8B-B14F-4D97-AF65-F5344CB8AC3E}">
        <p14:creationId xmlns:p14="http://schemas.microsoft.com/office/powerpoint/2010/main" val="421042848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rtl="1"/>
            <a:r>
              <a:rPr lang="ar-SA" dirty="0" smtClean="0">
                <a:solidFill>
                  <a:srgbClr val="00B0F0"/>
                </a:solidFill>
              </a:rPr>
              <a:t>مجتمع المدينة الكبرى :</a:t>
            </a:r>
            <a:endParaRPr lang="en-US" dirty="0">
              <a:solidFill>
                <a:srgbClr val="00B0F0"/>
              </a:solidFill>
            </a:endParaRPr>
          </a:p>
        </p:txBody>
      </p:sp>
      <p:sp>
        <p:nvSpPr>
          <p:cNvPr id="3" name="عنصر نائب للمحتوى 2"/>
          <p:cNvSpPr>
            <a:spLocks noGrp="1"/>
          </p:cNvSpPr>
          <p:nvPr>
            <p:ph idx="1"/>
          </p:nvPr>
        </p:nvSpPr>
        <p:spPr/>
        <p:txBody>
          <a:bodyPr/>
          <a:lstStyle/>
          <a:p>
            <a:pPr algn="r" rtl="1"/>
            <a:r>
              <a:rPr lang="ar-SA" dirty="0" smtClean="0"/>
              <a:t>وهو اكبر من المجتمع الحضري ، ويجمع بين كثير من المتناقضات ، وعدد سكانه كبير نسبيا ، ومثال ذلك سكان أي عاصمة من عواصم الدول العربية </a:t>
            </a:r>
            <a:endParaRPr lang="en-US" dirty="0"/>
          </a:p>
        </p:txBody>
      </p:sp>
    </p:spTree>
    <p:extLst>
      <p:ext uri="{BB962C8B-B14F-4D97-AF65-F5344CB8AC3E}">
        <p14:creationId xmlns:p14="http://schemas.microsoft.com/office/powerpoint/2010/main" val="331135986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rtl="1"/>
            <a:r>
              <a:rPr lang="ar-SA" dirty="0" smtClean="0">
                <a:solidFill>
                  <a:srgbClr val="00B0F0"/>
                </a:solidFill>
              </a:rPr>
              <a:t>مجتمع المدينة العظمى او المدينة الولاية </a:t>
            </a:r>
            <a:r>
              <a:rPr lang="ar-SA" dirty="0" smtClean="0"/>
              <a:t>:</a:t>
            </a:r>
            <a:endParaRPr lang="en-US" dirty="0"/>
          </a:p>
        </p:txBody>
      </p:sp>
      <p:sp>
        <p:nvSpPr>
          <p:cNvPr id="3" name="عنصر نائب للمحتوى 2"/>
          <p:cNvSpPr>
            <a:spLocks noGrp="1"/>
          </p:cNvSpPr>
          <p:nvPr>
            <p:ph idx="1"/>
          </p:nvPr>
        </p:nvSpPr>
        <p:spPr/>
        <p:txBody>
          <a:bodyPr/>
          <a:lstStyle/>
          <a:p>
            <a:pPr algn="r" rtl="1"/>
            <a:r>
              <a:rPr lang="ar-SA" dirty="0" smtClean="0"/>
              <a:t>وهو مجتمع المدينة  الكبيرة جدا ، المدينة الولاية التي تضم عددا من المدن والقرى المجاورة   ، مثال ذلك مدن باريس وطوكيو ويتكون هذا المجتمع من خليط كبير من الجماعات المختلفة التي قد تعيش مستقلة كل الاستقلال لاعن بعضها بعضا في المكان الذي تحتله من المدينة او في خدماتها او انظمتها  . </a:t>
            </a:r>
            <a:endParaRPr lang="en-US" dirty="0"/>
          </a:p>
        </p:txBody>
      </p:sp>
    </p:spTree>
    <p:extLst>
      <p:ext uri="{BB962C8B-B14F-4D97-AF65-F5344CB8AC3E}">
        <p14:creationId xmlns:p14="http://schemas.microsoft.com/office/powerpoint/2010/main" val="10910288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rtl="1"/>
            <a:r>
              <a:rPr lang="ar-SA" dirty="0" smtClean="0">
                <a:solidFill>
                  <a:srgbClr val="00B0F0"/>
                </a:solidFill>
              </a:rPr>
              <a:t>المجتمع المغلق :- </a:t>
            </a:r>
            <a:endParaRPr lang="en-US" dirty="0">
              <a:solidFill>
                <a:srgbClr val="00B0F0"/>
              </a:solidFill>
            </a:endParaRPr>
          </a:p>
        </p:txBody>
      </p:sp>
      <p:sp>
        <p:nvSpPr>
          <p:cNvPr id="3" name="عنصر نائب للمحتوى 2"/>
          <p:cNvSpPr>
            <a:spLocks noGrp="1"/>
          </p:cNvSpPr>
          <p:nvPr>
            <p:ph idx="1"/>
          </p:nvPr>
        </p:nvSpPr>
        <p:spPr/>
        <p:txBody>
          <a:bodyPr/>
          <a:lstStyle/>
          <a:p>
            <a:pPr algn="r" rtl="1"/>
            <a:r>
              <a:rPr lang="ar-SA" dirty="0" smtClean="0"/>
              <a:t>يقصد به المجتمع الذي يتكون من تجمعات لها عاداتها وتقاليدها ونظمها ومعتقداتها ، وحياتها الخاصة مثال ذلك المجتمعات الطائفية ، والمجتمعات الطبقية والمجتمعات المهنية ويطلق على هذه المجتمعات عادة تجمعات الاقليات التي تكون ضمن مجتمع اكبر في المدينة الكبيرة او العظمى . </a:t>
            </a:r>
          </a:p>
        </p:txBody>
      </p:sp>
    </p:spTree>
    <p:extLst>
      <p:ext uri="{BB962C8B-B14F-4D97-AF65-F5344CB8AC3E}">
        <p14:creationId xmlns:p14="http://schemas.microsoft.com/office/powerpoint/2010/main" val="190842702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rtl="1"/>
            <a:r>
              <a:rPr lang="ar-SA" dirty="0" smtClean="0">
                <a:solidFill>
                  <a:srgbClr val="00B0F0"/>
                </a:solidFill>
              </a:rPr>
              <a:t>المجتمعات الانية او المؤقتة </a:t>
            </a:r>
            <a:r>
              <a:rPr lang="ar-SA" dirty="0" smtClean="0"/>
              <a:t>: </a:t>
            </a:r>
            <a:endParaRPr lang="en-US" dirty="0"/>
          </a:p>
        </p:txBody>
      </p:sp>
      <p:sp>
        <p:nvSpPr>
          <p:cNvPr id="3" name="عنصر نائب للمحتوى 2"/>
          <p:cNvSpPr>
            <a:spLocks noGrp="1"/>
          </p:cNvSpPr>
          <p:nvPr>
            <p:ph idx="1"/>
          </p:nvPr>
        </p:nvSpPr>
        <p:spPr/>
        <p:txBody>
          <a:bodyPr/>
          <a:lstStyle/>
          <a:p>
            <a:pPr algn="just" rtl="1"/>
            <a:r>
              <a:rPr lang="ar-SA" dirty="0" smtClean="0"/>
              <a:t>يتجمع افراد هذه المجتمعات لفترة زمنية محددة وقد تتحول بعدها الى أي نوع من انواع المجتمعات السابقة او تزول بزوال الغرض الذي انشئت لأجله  .مثال ذلك مخيمات اللاجئين الفلسطينيين الدول العربية.</a:t>
            </a:r>
            <a:endParaRPr lang="en-US" dirty="0"/>
          </a:p>
        </p:txBody>
      </p:sp>
    </p:spTree>
    <p:extLst>
      <p:ext uri="{BB962C8B-B14F-4D97-AF65-F5344CB8AC3E}">
        <p14:creationId xmlns:p14="http://schemas.microsoft.com/office/powerpoint/2010/main" val="205160200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rtl="1"/>
            <a:r>
              <a:rPr lang="ar-SA" dirty="0" smtClean="0">
                <a:solidFill>
                  <a:srgbClr val="00B0F0"/>
                </a:solidFill>
              </a:rPr>
              <a:t>المجتمع الشريطي :-</a:t>
            </a:r>
            <a:endParaRPr lang="en-US" dirty="0">
              <a:solidFill>
                <a:srgbClr val="00B0F0"/>
              </a:solidFill>
            </a:endParaRPr>
          </a:p>
        </p:txBody>
      </p:sp>
      <p:sp>
        <p:nvSpPr>
          <p:cNvPr id="3" name="عنصر نائب للمحتوى 2"/>
          <p:cNvSpPr>
            <a:spLocks noGrp="1"/>
          </p:cNvSpPr>
          <p:nvPr>
            <p:ph idx="1"/>
          </p:nvPr>
        </p:nvSpPr>
        <p:spPr/>
        <p:txBody>
          <a:bodyPr/>
          <a:lstStyle/>
          <a:p>
            <a:pPr algn="just" rtl="1"/>
            <a:r>
              <a:rPr lang="ar-SA" dirty="0" smtClean="0"/>
              <a:t>وهو عبارة عن التجمعات السكانية التي تقيم بين مدينتين او بلدتين ، ولا تتبع أيا منهما  .</a:t>
            </a:r>
            <a:endParaRPr lang="en-US" dirty="0"/>
          </a:p>
        </p:txBody>
      </p:sp>
    </p:spTree>
    <p:extLst>
      <p:ext uri="{BB962C8B-B14F-4D97-AF65-F5344CB8AC3E}">
        <p14:creationId xmlns:p14="http://schemas.microsoft.com/office/powerpoint/2010/main" val="384109392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5576" y="188640"/>
            <a:ext cx="8388424" cy="6120680"/>
          </a:xfrm>
        </p:spPr>
      </p:pic>
    </p:spTree>
    <p:extLst>
      <p:ext uri="{BB962C8B-B14F-4D97-AF65-F5344CB8AC3E}">
        <p14:creationId xmlns:p14="http://schemas.microsoft.com/office/powerpoint/2010/main" val="314846716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9552" y="620688"/>
            <a:ext cx="8136904" cy="216024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5" name="صورة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3608" y="2996952"/>
            <a:ext cx="7776864" cy="331236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171950896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156</TotalTime>
  <Words>1858</Words>
  <Application>Microsoft Office PowerPoint</Application>
  <PresentationFormat>عرض على الشاشة (3:4)‏</PresentationFormat>
  <Paragraphs>126</Paragraphs>
  <Slides>39</Slides>
  <Notes>0</Notes>
  <HiddenSlides>0</HiddenSlides>
  <MMClips>0</MMClips>
  <ScaleCrop>false</ScaleCrop>
  <HeadingPairs>
    <vt:vector size="4" baseType="variant">
      <vt:variant>
        <vt:lpstr>نسق</vt:lpstr>
      </vt:variant>
      <vt:variant>
        <vt:i4>1</vt:i4>
      </vt:variant>
      <vt:variant>
        <vt:lpstr>عناوين الشرائح</vt:lpstr>
      </vt:variant>
      <vt:variant>
        <vt:i4>39</vt:i4>
      </vt:variant>
    </vt:vector>
  </HeadingPairs>
  <TitlesOfParts>
    <vt:vector size="40" baseType="lpstr">
      <vt:lpstr>انقلاب</vt:lpstr>
      <vt:lpstr>المحاضرة الرابعة  من مقرر المشكلات الاجتماعية           المجتمع وعناصره وأشكاله وانواعه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البيئة الطبيعية  هي الإيطار البيئي والجغرافي الذي يعيش الأفراد فية وتشمل المناخ , والتربة والتضاريس ......ألخ ومن المعلوم أن للبيئة دورا مهما في تشكيل شخصية الأمة فالبيئة الجغرافية مثلا تؤثر في طبيعة تفكير الفرد وخياله وتشكل جانبا من خلقه وطباعه. ويؤثر المناخ أيضا على النظم التربوية من زوايا متعددة فالمناخ قد يحدد سن بدء الدراسة . وفترة الإجازات المدرسية ,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ثانياً: المجتمع المحلي</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مجتمع الالتقاط :-</vt:lpstr>
      <vt:lpstr>مجتمع الصيد :-</vt:lpstr>
      <vt:lpstr>المجتمع الرعوي : </vt:lpstr>
      <vt:lpstr>المجتمع القروي الزراعي : </vt:lpstr>
      <vt:lpstr>المجتمع الريفي الحضري : </vt:lpstr>
      <vt:lpstr>المجتمع الحضري : </vt:lpstr>
      <vt:lpstr>مجتمع المدينة الكبرى :</vt:lpstr>
      <vt:lpstr>مجتمع المدينة العظمى او المدينة الولاية :</vt:lpstr>
      <vt:lpstr>المجتمع المغلق :- </vt:lpstr>
      <vt:lpstr>المجتمعات الانية او المؤقتة : </vt:lpstr>
      <vt:lpstr>المجتمع الشريطي :-</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useer</dc:creator>
  <cp:lastModifiedBy>mostfa mohamed ahmed elfeky</cp:lastModifiedBy>
  <cp:revision>28</cp:revision>
  <dcterms:created xsi:type="dcterms:W3CDTF">2014-02-15T15:07:12Z</dcterms:created>
  <dcterms:modified xsi:type="dcterms:W3CDTF">2016-02-15T05:09:23Z</dcterms:modified>
</cp:coreProperties>
</file>