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8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4" r:id="rId17"/>
    <p:sldId id="285" r:id="rId18"/>
    <p:sldId id="286" r:id="rId19"/>
    <p:sldId id="287" r:id="rId20"/>
    <p:sldId id="288" r:id="rId21"/>
    <p:sldId id="289" r:id="rId22"/>
    <p:sldId id="290" r:id="rId23"/>
    <p:sldId id="291" r:id="rId24"/>
    <p:sldId id="273" r:id="rId25"/>
    <p:sldId id="299" r:id="rId26"/>
    <p:sldId id="274" r:id="rId27"/>
    <p:sldId id="292" r:id="rId28"/>
    <p:sldId id="293" r:id="rId29"/>
    <p:sldId id="276" r:id="rId30"/>
    <p:sldId id="277" r:id="rId31"/>
    <p:sldId id="278" r:id="rId32"/>
    <p:sldId id="294" r:id="rId33"/>
    <p:sldId id="295" r:id="rId34"/>
    <p:sldId id="279" r:id="rId35"/>
    <p:sldId id="296" r:id="rId36"/>
    <p:sldId id="297" r:id="rId37"/>
    <p:sldId id="298" r:id="rId38"/>
    <p:sldId id="281" r:id="rId39"/>
    <p:sldId id="282"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53E5C5EF-C910-45DF-8824-227392D12F35}"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3E5C5EF-C910-45DF-8824-227392D12F35}"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53E5C5EF-C910-45DF-8824-227392D12F35}"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3E5C5EF-C910-45DF-8824-227392D12F35}"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BFB18C95-B0AD-4178-B368-0D11BD09F1BA}" type="datetimeFigureOut">
              <a:rPr lang="ar-SA" smtClean="0"/>
              <a:t>5/28/1437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3E5C5EF-C910-45DF-8824-227392D12F3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FB18C95-B0AD-4178-B368-0D11BD09F1BA}" type="datetimeFigureOut">
              <a:rPr lang="ar-SA" smtClean="0"/>
              <a:t>5/28/1437</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3E5C5EF-C910-45DF-8824-227392D12F35}"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32560" y="3140968"/>
            <a:ext cx="7406640" cy="1368152"/>
          </a:xfrm>
        </p:spPr>
        <p:txBody>
          <a:bodyPr>
            <a:normAutofit fontScale="90000"/>
          </a:bodyPr>
          <a:lstStyle/>
          <a:p>
            <a:pPr algn="ctr"/>
            <a:r>
              <a:rPr lang="ar-SA" sz="6000" b="1" dirty="0" smtClean="0"/>
              <a:t/>
            </a:r>
            <a:br>
              <a:rPr lang="ar-SA" sz="6000" b="1" dirty="0" smtClean="0"/>
            </a:br>
            <a:r>
              <a:rPr lang="ar-SA" sz="6000" b="1" dirty="0"/>
              <a:t/>
            </a:r>
            <a:br>
              <a:rPr lang="ar-SA" sz="6000" b="1" dirty="0"/>
            </a:br>
            <a:r>
              <a:rPr lang="ar-SA" sz="6000" b="1" dirty="0" smtClean="0"/>
              <a:t/>
            </a:r>
            <a:br>
              <a:rPr lang="ar-SA" sz="6000" b="1" dirty="0" smtClean="0"/>
            </a:br>
            <a:r>
              <a:rPr lang="ar-SA" sz="6000" b="1" dirty="0"/>
              <a:t/>
            </a:r>
            <a:br>
              <a:rPr lang="ar-SA" sz="6000" b="1" dirty="0"/>
            </a:br>
            <a:r>
              <a:rPr lang="ar-SA" sz="6000" b="1" dirty="0" smtClean="0"/>
              <a:t/>
            </a:r>
            <a:br>
              <a:rPr lang="ar-SA" sz="6000" b="1" dirty="0" smtClean="0"/>
            </a:br>
            <a:r>
              <a:rPr lang="ar-SA" sz="6000" b="1" dirty="0"/>
              <a:t/>
            </a:r>
            <a:br>
              <a:rPr lang="ar-SA" sz="6000" b="1" dirty="0"/>
            </a:br>
            <a:r>
              <a:rPr lang="ar-SA" sz="6000" b="1" dirty="0" smtClean="0"/>
              <a:t/>
            </a:r>
            <a:br>
              <a:rPr lang="ar-SA" sz="6000" b="1" dirty="0" smtClean="0"/>
            </a:br>
            <a:r>
              <a:rPr lang="ar-SA" sz="6000" b="1" dirty="0" smtClean="0">
                <a:solidFill>
                  <a:srgbClr val="FF0000"/>
                </a:solidFill>
              </a:rPr>
              <a:t>مشكلة الفقر</a:t>
            </a:r>
            <a:r>
              <a:rPr lang="en-US" dirty="0" smtClean="0"/>
              <a:t/>
            </a:r>
            <a:br>
              <a:rPr lang="en-US" dirty="0" smtClean="0"/>
            </a:b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88640"/>
            <a:ext cx="8460432" cy="25922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i="1" u="sng" dirty="0" smtClean="0">
                <a:solidFill>
                  <a:srgbClr val="FF0000"/>
                </a:solidFill>
              </a:rPr>
              <a:t>أهداف المحاضرة :-</a:t>
            </a:r>
            <a:endParaRPr lang="en-US" b="1" i="1" u="sng" dirty="0">
              <a:solidFill>
                <a:srgbClr val="FF0000"/>
              </a:solidFill>
            </a:endParaRPr>
          </a:p>
        </p:txBody>
      </p:sp>
      <p:sp>
        <p:nvSpPr>
          <p:cNvPr id="3" name="عنصر نائب للمحتوى 2"/>
          <p:cNvSpPr>
            <a:spLocks noGrp="1"/>
          </p:cNvSpPr>
          <p:nvPr>
            <p:ph idx="1"/>
          </p:nvPr>
        </p:nvSpPr>
        <p:spPr/>
        <p:txBody>
          <a:bodyPr>
            <a:normAutofit lnSpcReduction="10000"/>
          </a:bodyPr>
          <a:lstStyle/>
          <a:p>
            <a:r>
              <a:rPr lang="ar-SA" sz="4400" b="1" i="1" dirty="0" smtClean="0">
                <a:solidFill>
                  <a:schemeClr val="accent2"/>
                </a:solidFill>
              </a:rPr>
              <a:t>تعرف الطلاب والطالبات على مفهوم الفقر .</a:t>
            </a:r>
          </a:p>
          <a:p>
            <a:r>
              <a:rPr lang="ar-SA" sz="4400" b="1" i="1" dirty="0" smtClean="0">
                <a:solidFill>
                  <a:srgbClr val="0070C0"/>
                </a:solidFill>
              </a:rPr>
              <a:t>تحديد الطلاب والطالبات معايير الفقر .</a:t>
            </a:r>
          </a:p>
          <a:p>
            <a:r>
              <a:rPr lang="ar-SA" sz="4400" b="1" i="1" dirty="0" smtClean="0">
                <a:solidFill>
                  <a:schemeClr val="accent2"/>
                </a:solidFill>
              </a:rPr>
              <a:t>ادراك الطلاب والطالبات لصفات الفقر العامة .</a:t>
            </a:r>
          </a:p>
          <a:p>
            <a:r>
              <a:rPr lang="ar-SA" sz="4400" b="1" i="1" dirty="0" smtClean="0">
                <a:solidFill>
                  <a:srgbClr val="0070C0"/>
                </a:solidFill>
              </a:rPr>
              <a:t>قدرة الطلاب والطالبات على إدراك الحياة العامة للأسر الفقيرة .</a:t>
            </a:r>
            <a:endParaRPr lang="en-US" sz="4400" b="1" i="1" dirty="0">
              <a:solidFill>
                <a:srgbClr val="0070C0"/>
              </a:solidFill>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564904"/>
            <a:ext cx="2051719" cy="4176464"/>
          </a:xfrm>
          <a:prstGeom prst="rect">
            <a:avLst/>
          </a:prstGeom>
        </p:spPr>
      </p:pic>
    </p:spTree>
    <p:extLst>
      <p:ext uri="{BB962C8B-B14F-4D97-AF65-F5344CB8AC3E}">
        <p14:creationId xmlns:p14="http://schemas.microsoft.com/office/powerpoint/2010/main" val="4279942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مقدمة</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t>الفقر حالة اجتماعية متزامنة ومترادفة مع وجود حالة الغنى داخل المجتمع الانساني  والاثنان موجودان في كافة المجتمعات الانسانية وفي كل مرحلة زمنية .</a:t>
            </a:r>
          </a:p>
          <a:p>
            <a:pPr>
              <a:buNone/>
            </a:pPr>
            <a:r>
              <a:rPr lang="ar-SA" b="1" dirty="0" smtClean="0">
                <a:solidFill>
                  <a:schemeClr val="tx2">
                    <a:lumMod val="60000"/>
                    <a:lumOff val="40000"/>
                  </a:schemeClr>
                </a:solidFill>
              </a:rPr>
              <a:t>                         </a:t>
            </a:r>
            <a:r>
              <a:rPr lang="ar-SA" b="1" i="1" u="sng" dirty="0" smtClean="0">
                <a:solidFill>
                  <a:srgbClr val="FF0000"/>
                </a:solidFill>
              </a:rPr>
              <a:t>ملاحظة</a:t>
            </a:r>
            <a:endParaRPr lang="en-US" b="1" i="1" u="sng" dirty="0" smtClean="0">
              <a:solidFill>
                <a:srgbClr val="FF0000"/>
              </a:solidFill>
            </a:endParaRPr>
          </a:p>
          <a:p>
            <a:r>
              <a:rPr lang="ar-SA" b="1" dirty="0" smtClean="0"/>
              <a:t>علماء الاجتماع كان انجذابهم دائما نحو المشكلات والظواهر الاجتماعية في دراستهم لكن الأكثر جذبا لهم هي الظواهر والمشكلات التي تشمل نطاقا واسعا في المجتمع وتؤثر فيه سلبا أكثر من تلك التي تؤثر فيه ايجابا .</a:t>
            </a:r>
            <a:endParaRPr lang="en-US" b="1"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857232"/>
            <a:ext cx="7498080" cy="560406"/>
          </a:xfrm>
        </p:spPr>
        <p:txBody>
          <a:bodyPr>
            <a:noAutofit/>
          </a:bodyPr>
          <a:lstStyle/>
          <a:p>
            <a:pPr algn="ctr"/>
            <a:r>
              <a:rPr lang="ar-SA" sz="6600" b="1" dirty="0" smtClean="0">
                <a:solidFill>
                  <a:srgbClr val="FF0000"/>
                </a:solidFill>
              </a:rPr>
              <a:t>معلومة</a:t>
            </a:r>
            <a:r>
              <a:rPr lang="en-US" sz="6600" dirty="0" smtClean="0">
                <a:solidFill>
                  <a:schemeClr val="tx2">
                    <a:lumMod val="60000"/>
                    <a:lumOff val="40000"/>
                  </a:schemeClr>
                </a:solidFill>
              </a:rPr>
              <a:t/>
            </a:r>
            <a:br>
              <a:rPr lang="en-US" sz="6600" dirty="0" smtClean="0">
                <a:solidFill>
                  <a:schemeClr val="tx2">
                    <a:lumMod val="60000"/>
                    <a:lumOff val="40000"/>
                  </a:schemeClr>
                </a:solidFill>
              </a:rPr>
            </a:br>
            <a:endParaRPr lang="ar-SA" sz="6600" dirty="0">
              <a:solidFill>
                <a:schemeClr val="tx2">
                  <a:lumMod val="60000"/>
                  <a:lumOff val="40000"/>
                </a:schemeClr>
              </a:solidFill>
            </a:endParaRPr>
          </a:p>
        </p:txBody>
      </p:sp>
      <p:sp>
        <p:nvSpPr>
          <p:cNvPr id="3" name="عنصر نائب للمحتوى 2"/>
          <p:cNvSpPr>
            <a:spLocks noGrp="1"/>
          </p:cNvSpPr>
          <p:nvPr>
            <p:ph idx="1"/>
          </p:nvPr>
        </p:nvSpPr>
        <p:spPr/>
        <p:txBody>
          <a:bodyPr>
            <a:normAutofit/>
          </a:bodyPr>
          <a:lstStyle/>
          <a:p>
            <a:r>
              <a:rPr lang="ar-SA" b="1" dirty="0" smtClean="0"/>
              <a:t>ففي القرن التاسع عشر كان هنالك فقر في أوربا لكنه لم يدرس من قبل الباحثين الاجتماعيين بشكل منفصل ومستقل بل كان مصاحبا لمشكلات اجتماعية أكثر خطورة منه أو مرتبطا بحالات أعمق أثرا في المجتمع </a:t>
            </a:r>
          </a:p>
          <a:p>
            <a:r>
              <a:rPr lang="en-US" b="1" dirty="0" smtClean="0"/>
              <a:t> </a:t>
            </a:r>
            <a:r>
              <a:rPr lang="ar-SA" b="1" dirty="0" smtClean="0"/>
              <a:t>لكن بعد الأزمة الاقتصادية العالمية ( مرحلة الكساد الاقتصادي الكبير ) في عام 1930 تفاقمت هذه الحالة الاجتماعية البائسة فلم تعد آنذاك ظاهرة اجتماعية وإنما أصبحت مشكلة اجتماعية أدت إلى نمو شريحة اجتماعية كبيرة داخل المجتمع.</a:t>
            </a:r>
            <a:endParaRPr lang="en-US" b="1"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571480"/>
            <a:ext cx="7498080" cy="846158"/>
          </a:xfrm>
        </p:spPr>
        <p:txBody>
          <a:bodyPr>
            <a:normAutofit fontScale="90000"/>
          </a:bodyPr>
          <a:lstStyle/>
          <a:p>
            <a:pPr algn="ctr"/>
            <a:r>
              <a:rPr lang="ar-SA" sz="5300" b="1" i="1" u="sng" dirty="0" smtClean="0">
                <a:solidFill>
                  <a:srgbClr val="FF0000"/>
                </a:solidFill>
              </a:rPr>
              <a:t>معلومة مهمة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b="1" dirty="0" smtClean="0"/>
              <a:t>بعد هذا التفاقم الإشكالي التفت إليها علماء الاجتماع في بحثهم عن أسبابها وأنواعها وكيفية معالجتها فظهرت دراسات متباينة في تحليلها لمشكلة الفقر وذلك لأن لمشكلة الفقر أسبابا مختلفة بينما الفقر كظاهرة اجتماعية له صفات متشابهة في معظم أنواع المجتمعات فصفات الفقر في الهند تتقارب من صفات الفقير في الولايات المتحدة لكن مشكلة الفقر في الولايات المتحدة ليست ذاتها في المجتمع الهندي.</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785794"/>
            <a:ext cx="7498080" cy="631844"/>
          </a:xfrm>
        </p:spPr>
        <p:txBody>
          <a:bodyPr>
            <a:noAutofit/>
          </a:bodyPr>
          <a:lstStyle/>
          <a:p>
            <a:pPr algn="ctr"/>
            <a:r>
              <a:rPr lang="ar-SA" sz="5400" i="1" u="sng" dirty="0" smtClean="0">
                <a:solidFill>
                  <a:srgbClr val="FF0000"/>
                </a:solidFill>
              </a:rPr>
              <a:t>ملاحظة</a:t>
            </a:r>
            <a:r>
              <a:rPr lang="en-US" sz="5400" dirty="0" smtClean="0">
                <a:solidFill>
                  <a:schemeClr val="tx2">
                    <a:lumMod val="60000"/>
                    <a:lumOff val="40000"/>
                  </a:schemeClr>
                </a:solidFill>
              </a:rPr>
              <a:t/>
            </a:r>
            <a:br>
              <a:rPr lang="en-US" sz="5400" dirty="0" smtClean="0">
                <a:solidFill>
                  <a:schemeClr val="tx2">
                    <a:lumMod val="60000"/>
                    <a:lumOff val="40000"/>
                  </a:schemeClr>
                </a:solidFill>
              </a:rPr>
            </a:br>
            <a:endParaRPr lang="ar-SA" sz="5400" dirty="0">
              <a:solidFill>
                <a:schemeClr val="tx2">
                  <a:lumMod val="60000"/>
                  <a:lumOff val="40000"/>
                </a:schemeClr>
              </a:solidFill>
            </a:endParaRPr>
          </a:p>
        </p:txBody>
      </p:sp>
      <p:sp>
        <p:nvSpPr>
          <p:cNvPr id="3" name="عنصر نائب للمحتوى 2"/>
          <p:cNvSpPr>
            <a:spLocks noGrp="1"/>
          </p:cNvSpPr>
          <p:nvPr>
            <p:ph idx="1"/>
          </p:nvPr>
        </p:nvSpPr>
        <p:spPr/>
        <p:txBody>
          <a:bodyPr>
            <a:normAutofit/>
          </a:bodyPr>
          <a:lstStyle/>
          <a:p>
            <a:pPr algn="ctr">
              <a:buNone/>
            </a:pPr>
            <a:r>
              <a:rPr lang="ar-SA" b="1" dirty="0" smtClean="0"/>
              <a:t>يرى بعض الاجتماعيين الأمريكان أن تطور النظام الصناعي المعاصر أنتج ثروة ورخاء كبيرين ورفاهية واسعة للعديد من الناس لكنه في الوقت ذاته خلق ملايين من البشر ممن يعانون من البطالة التي أدت إلى الفقر الذي مزج العديد من المشكلات الاجتماعية &lt;جنوح وجريمة وطلاق وإدمان على المخدات والمشروبات الكحولية &gt; لأن تطور الآلة الإنتاجية وتعقيد بنائها أدى إلى الاستغناء عن العديد من العمال المهرة لعدم الحاجة لهم.</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5400" b="1" dirty="0" smtClean="0">
                <a:solidFill>
                  <a:schemeClr val="accent6">
                    <a:lumMod val="75000"/>
                  </a:schemeClr>
                </a:solidFill>
              </a:rPr>
              <a:t>ونقول</a:t>
            </a:r>
            <a:endParaRPr lang="en-US" sz="5400" b="1" dirty="0" smtClean="0">
              <a:solidFill>
                <a:schemeClr val="accent6">
                  <a:lumMod val="75000"/>
                </a:schemeClr>
              </a:solidFill>
            </a:endParaRPr>
          </a:p>
          <a:p>
            <a:pPr>
              <a:buNone/>
            </a:pPr>
            <a:r>
              <a:rPr lang="ar-SA" b="1" dirty="0" smtClean="0"/>
              <a:t>أن مشكلة الفقر موجودة في كل مجتمع لا يمارس العدالة الاقتصادية الاجتماعية وهذه حالة كائنة في كل المجتمعات لكنها نسبية تزداد وتقل حسب الوعي الاجتماعي والاقتصادي والسياسي لأفراد المجتمع إذ كلما زاد هذا الوعي قلت نسبة الفقر والعكس صحيح</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i="1" u="sng" dirty="0" smtClean="0">
                <a:solidFill>
                  <a:srgbClr val="FF0000"/>
                </a:solidFill>
              </a:rPr>
              <a:t>تحديد مفهوم الفقر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ينبغي أن نطلع على أكثر من وجه واحد للفقر من أجل تشكيل صورة متكاملة إن أمكن</a:t>
            </a:r>
            <a:r>
              <a:rPr lang="ar-SA" dirty="0" smtClean="0">
                <a:solidFill>
                  <a:srgbClr val="FF0000"/>
                </a:solidFill>
              </a:rPr>
              <a:t>.</a:t>
            </a:r>
            <a:endParaRPr lang="en-US" dirty="0" smtClean="0">
              <a:solidFill>
                <a:srgbClr val="FF0000"/>
              </a:solidFill>
            </a:endParaRPr>
          </a:p>
          <a:p>
            <a:r>
              <a:rPr lang="ar-SA" b="1" u="sng" dirty="0" smtClean="0">
                <a:solidFill>
                  <a:schemeClr val="accent6">
                    <a:lumMod val="75000"/>
                  </a:schemeClr>
                </a:solidFill>
              </a:rPr>
              <a:t>يعرف جورج زمل</a:t>
            </a:r>
            <a:r>
              <a:rPr lang="ar-SA" b="1" dirty="0" smtClean="0">
                <a:solidFill>
                  <a:schemeClr val="accent6">
                    <a:lumMod val="75000"/>
                  </a:schemeClr>
                </a:solidFill>
              </a:rPr>
              <a:t> :- </a:t>
            </a:r>
            <a:r>
              <a:rPr lang="ar-SA" b="1" dirty="0" smtClean="0"/>
              <a:t>أن الفقر بأنه (تحديد الناس لمستوى عيش معين يعدون ظروفهم دونه حالة فقر )</a:t>
            </a:r>
            <a:endParaRPr lang="en-US" b="1" dirty="0" smtClean="0"/>
          </a:p>
          <a:p>
            <a:r>
              <a:rPr lang="ar-SA" b="1" u="sng" dirty="0" smtClean="0">
                <a:solidFill>
                  <a:schemeClr val="accent6">
                    <a:lumMod val="75000"/>
                  </a:schemeClr>
                </a:solidFill>
              </a:rPr>
              <a:t>وهنالك لويس كوسر:- </a:t>
            </a:r>
            <a:r>
              <a:rPr lang="ar-SA" b="1" dirty="0" smtClean="0">
                <a:solidFill>
                  <a:schemeClr val="accent6">
                    <a:lumMod val="75000"/>
                  </a:schemeClr>
                </a:solidFill>
              </a:rPr>
              <a:t> </a:t>
            </a:r>
            <a:r>
              <a:rPr lang="ar-SA" b="1" dirty="0" smtClean="0"/>
              <a:t>أن الفقر ( وصم المجتمع حياة جماعة اجتماعية معينة بأنها تعيش ضمن دائرة الفقر) .</a:t>
            </a:r>
          </a:p>
          <a:p>
            <a:endParaRPr lang="en-US" dirty="0" smtClean="0"/>
          </a:p>
          <a:p>
            <a:pPr>
              <a:buNone/>
            </a:pP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214290"/>
            <a:ext cx="7498080" cy="6034110"/>
          </a:xfrm>
        </p:spPr>
        <p:txBody>
          <a:bodyPr>
            <a:normAutofit lnSpcReduction="10000"/>
          </a:bodyPr>
          <a:lstStyle/>
          <a:p>
            <a:pPr>
              <a:buNone/>
            </a:pPr>
            <a:r>
              <a:rPr lang="ar-SA" b="1" i="1" u="sng" dirty="0" smtClean="0"/>
              <a:t>لا غرابة في هذا التشابه بين </a:t>
            </a:r>
            <a:r>
              <a:rPr lang="ar-SA" b="1" u="sng" dirty="0" smtClean="0">
                <a:solidFill>
                  <a:schemeClr val="accent6">
                    <a:lumMod val="75000"/>
                  </a:schemeClr>
                </a:solidFill>
              </a:rPr>
              <a:t>كوسر وزمل </a:t>
            </a:r>
          </a:p>
          <a:p>
            <a:pPr>
              <a:buNone/>
            </a:pPr>
            <a:r>
              <a:rPr lang="ar-SA" b="1" dirty="0" smtClean="0">
                <a:solidFill>
                  <a:srgbClr val="00B0F0"/>
                </a:solidFill>
              </a:rPr>
              <a:t>لأن الأول تلميذ الثاني ومن المتوقع أن يحصل مثل هذا التقارب بينهما فهذا التحديد ( تحديد الوظيفيين الاجتماعيين ) حيث ارجعوا أن عجز النظام الاقتصادي إلى التصنيع المتسارع الذي صدم النظام الاقتصادي فخلق اضطرابات وقلاقل يصعب إصلاحها.</a:t>
            </a:r>
          </a:p>
          <a:p>
            <a:pPr>
              <a:buNone/>
            </a:pPr>
            <a:r>
              <a:rPr lang="ar-SA" b="1" dirty="0" smtClean="0">
                <a:solidFill>
                  <a:srgbClr val="C00000"/>
                </a:solidFill>
              </a:rPr>
              <a:t>ويرى الوظيفيون أيضا أن السبيل الأفضل في التعامل مع مشكلة الفقر هي إعادة تنظيم النسق الاقتصادي بكيفية أكثر فاعلية وعدم إهمال الفقراء بل دمجهم في </a:t>
            </a:r>
            <a:r>
              <a:rPr lang="ar-SA" b="1" dirty="0" err="1" smtClean="0">
                <a:solidFill>
                  <a:srgbClr val="C00000"/>
                </a:solidFill>
              </a:rPr>
              <a:t>المناشط</a:t>
            </a:r>
            <a:r>
              <a:rPr lang="ar-SA" b="1" dirty="0" smtClean="0">
                <a:solidFill>
                  <a:srgbClr val="C00000"/>
                </a:solidFill>
              </a:rPr>
              <a:t> المنتجة من أجل إشعارهم بأنهم جزء من الحياة الاقتصادية في المجتمع وذلك بعد تدريبهم وتأهيلهم لمنحهم الخبرة والتجربة في العمل الذي يتناسب مع قدراتهم وقابليتهم.</a:t>
            </a:r>
            <a:endParaRPr lang="en-US" b="1" dirty="0" smtClean="0">
              <a:solidFill>
                <a:srgbClr val="C00000"/>
              </a:solidFill>
            </a:endParaRPr>
          </a:p>
          <a:p>
            <a:pPr>
              <a:buNone/>
            </a:pPr>
            <a:endParaRPr lang="ar-SA" dirty="0" smtClean="0"/>
          </a:p>
          <a:p>
            <a:pPr>
              <a:buNone/>
            </a:pPr>
            <a:endParaRPr lang="en-US" dirty="0" smtClean="0"/>
          </a:p>
          <a:p>
            <a:pPr>
              <a:buNone/>
            </a:pP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b="1" dirty="0" smtClean="0">
                <a:solidFill>
                  <a:schemeClr val="accent6">
                    <a:lumMod val="75000"/>
                  </a:schemeClr>
                </a:solidFill>
              </a:rPr>
              <a:t>وهذا الطرح الوظيفي يعكس رؤية الوظيفيين الذين يرجعون الفقر داخل المجتمع إلى عدم وجود العدالة الاجتماعية لكن ثمة رأي لاثنين من الوظيفيين هما( </a:t>
            </a:r>
            <a:r>
              <a:rPr lang="ar-SA" b="1" u="sng" dirty="0" err="1" smtClean="0">
                <a:solidFill>
                  <a:srgbClr val="C00000"/>
                </a:solidFill>
              </a:rPr>
              <a:t>كنكزلي</a:t>
            </a:r>
            <a:r>
              <a:rPr lang="ar-SA" b="1" u="sng" dirty="0" smtClean="0">
                <a:solidFill>
                  <a:srgbClr val="C00000"/>
                </a:solidFill>
              </a:rPr>
              <a:t> </a:t>
            </a:r>
            <a:r>
              <a:rPr lang="ar-SA" b="1" u="sng" dirty="0" err="1" smtClean="0">
                <a:solidFill>
                  <a:srgbClr val="C00000"/>
                </a:solidFill>
              </a:rPr>
              <a:t>ديفز</a:t>
            </a:r>
            <a:r>
              <a:rPr lang="ar-SA" b="1" u="sng" dirty="0" smtClean="0">
                <a:solidFill>
                  <a:srgbClr val="C00000"/>
                </a:solidFill>
              </a:rPr>
              <a:t> </a:t>
            </a:r>
            <a:r>
              <a:rPr lang="ar-SA" b="1" u="sng" dirty="0" err="1" smtClean="0">
                <a:solidFill>
                  <a:srgbClr val="C00000"/>
                </a:solidFill>
              </a:rPr>
              <a:t>وولبرت</a:t>
            </a:r>
            <a:r>
              <a:rPr lang="ar-SA" b="1" u="sng" dirty="0" smtClean="0">
                <a:solidFill>
                  <a:srgbClr val="C00000"/>
                </a:solidFill>
              </a:rPr>
              <a:t> مور) </a:t>
            </a:r>
          </a:p>
          <a:p>
            <a:pPr>
              <a:buNone/>
            </a:pPr>
            <a:r>
              <a:rPr lang="ar-SA" b="1" dirty="0" smtClean="0">
                <a:solidFill>
                  <a:schemeClr val="accent6">
                    <a:lumMod val="75000"/>
                  </a:schemeClr>
                </a:solidFill>
              </a:rPr>
              <a:t>اللذان يريان أن غياب العدالة الاقتصادية داخل المجتمع وظيفة ايجابية للمجتمع لأنها تحفز العديد من الناس لكي يعملوا بجد ومثابرة من أجل تحسين وضعهم الاقتصادي والاجتماعي ويواجهوا متطلبات الحياة الاجتماعية المتزايدة.</a:t>
            </a:r>
            <a:endParaRPr lang="en-US" b="1" dirty="0" smtClean="0">
              <a:solidFill>
                <a:schemeClr val="accent6">
                  <a:lumMod val="75000"/>
                </a:schemeClr>
              </a:solidFill>
            </a:endParaRPr>
          </a:p>
          <a:p>
            <a:pPr>
              <a:buNone/>
            </a:pP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571480"/>
            <a:ext cx="7498080" cy="846158"/>
          </a:xfrm>
        </p:spPr>
        <p:txBody>
          <a:bodyPr>
            <a:normAutofit fontScale="90000"/>
          </a:bodyPr>
          <a:lstStyle/>
          <a:p>
            <a:pPr algn="ctr"/>
            <a:r>
              <a:rPr lang="ar-SA" sz="5300" b="1" i="1" u="sng" dirty="0" smtClean="0">
                <a:solidFill>
                  <a:schemeClr val="accent3"/>
                </a:solidFill>
              </a:rPr>
              <a:t>ملاحظة رأي آخر</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b="1" dirty="0" smtClean="0"/>
              <a:t>هنالك رأي مغاير لما تقدم وهو تحديد </a:t>
            </a:r>
            <a:r>
              <a:rPr lang="ar-SA" b="1" dirty="0" err="1" smtClean="0"/>
              <a:t>الصراعيين</a:t>
            </a:r>
            <a:r>
              <a:rPr lang="ar-SA" b="1" dirty="0" smtClean="0"/>
              <a:t> لمعنى الفقر الذي انطوى على : أن الفقر هو نتاج الصراع الطبقي بين الطبقات الثرية والفقيرة .</a:t>
            </a:r>
            <a:endParaRPr lang="en-US" b="1" dirty="0" smtClean="0"/>
          </a:p>
          <a:p>
            <a:pPr lvl="0"/>
            <a:r>
              <a:rPr lang="ar-SA" b="1" dirty="0" smtClean="0">
                <a:solidFill>
                  <a:schemeClr val="accent6"/>
                </a:solidFill>
              </a:rPr>
              <a:t>إذ تبحث الأولى عن زيادة أرباحها من خلال استغلال طاقات الثانية الفقيرة وتسخيرها لخدمتها.</a:t>
            </a:r>
            <a:endParaRPr lang="en-US" b="1" dirty="0" smtClean="0">
              <a:solidFill>
                <a:schemeClr val="accent6"/>
              </a:solidFill>
            </a:endParaRPr>
          </a:p>
          <a:p>
            <a:pPr lvl="0"/>
            <a:r>
              <a:rPr lang="ar-SA" b="1" dirty="0" smtClean="0">
                <a:solidFill>
                  <a:srgbClr val="C00000"/>
                </a:solidFill>
              </a:rPr>
              <a:t>وتحاول الثانية الفقيرة الهروب من ظروفها الاقتصادية والاجتماعية لتحتل مواقع اقتصادية وسياسية واجتماعية أفضل.</a:t>
            </a:r>
            <a:endParaRPr lang="en-US" b="1" dirty="0" smtClean="0">
              <a:solidFill>
                <a:srgbClr val="C00000"/>
              </a:solidFill>
            </a:endParaRPr>
          </a:p>
          <a:p>
            <a:pPr>
              <a:buNone/>
            </a:pP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b="1" dirty="0" smtClean="0"/>
              <a:t>ثم هناك تحديد آخر </a:t>
            </a:r>
            <a:r>
              <a:rPr lang="ar-SA" b="1" u="sng" dirty="0" smtClean="0">
                <a:solidFill>
                  <a:srgbClr val="C00000"/>
                </a:solidFill>
              </a:rPr>
              <a:t>قائم على ركيزة نفسية – اجتماعية </a:t>
            </a:r>
            <a:r>
              <a:rPr lang="ar-SA" b="1" dirty="0" smtClean="0"/>
              <a:t>مفادها أن المعتقدات والتوقعات الظرفية لا تملك أهدافا طموحة تنتقل من جيل إلى آخر عن طريق التنشئة الاجتماعية المخزونة في ثقافة الفقراء الاجتماعية. </a:t>
            </a:r>
            <a:endParaRPr lang="en-US" b="1" dirty="0" smtClean="0"/>
          </a:p>
          <a:p>
            <a:r>
              <a:rPr lang="ar-SA" b="1" dirty="0" smtClean="0"/>
              <a:t>ومعنى ذلك أن الفقراء يطلبون العيش الرغيد الآني والسعادة الظرفية </a:t>
            </a:r>
            <a:r>
              <a:rPr lang="ar-SA" b="1" dirty="0" err="1" smtClean="0"/>
              <a:t>والأرضاء</a:t>
            </a:r>
            <a:r>
              <a:rPr lang="ar-SA" b="1" dirty="0" smtClean="0"/>
              <a:t> المستعجل والإشباع المؤقت لرغباتهم وليست لديهم طموحات بعيدة المدى كأن يصبح الفقير أستاذا أو مهندسا أو يخطط لمستقبل زاهر</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857232"/>
            <a:ext cx="7498080" cy="560406"/>
          </a:xfrm>
        </p:spPr>
        <p:txBody>
          <a:bodyPr>
            <a:normAutofit fontScale="90000"/>
          </a:bodyPr>
          <a:lstStyle/>
          <a:p>
            <a:pPr algn="ctr"/>
            <a:r>
              <a:rPr lang="ar-SA" sz="6700" b="1" i="1" u="sng" dirty="0" smtClean="0">
                <a:solidFill>
                  <a:schemeClr val="accent3"/>
                </a:solidFill>
              </a:rPr>
              <a:t>خلاصة الفقرة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b="1" dirty="0" smtClean="0"/>
              <a:t>بعد أن اطلعنا على الرؤى المتباينة في تحديد مفهوم الفقر الذي انطلق من زوايا اجتماعية واقتصادية ونفسية نستطيع القول الآن أن الفقر ناتج عن ظروف المعيشة الغير متوازنة في الدخل والعمل ومما يزيد من عدم التوازن عيش الفقراء في المدن الصناعية والحضرية التي تستقطب أصحاب رؤوس الأموال وفاقديها ( العمال </a:t>
            </a:r>
            <a:r>
              <a:rPr lang="ar-SA" b="1" dirty="0" err="1" smtClean="0"/>
              <a:t>والكسبة</a:t>
            </a:r>
            <a:r>
              <a:rPr lang="ar-SA" b="1" dirty="0" smtClean="0"/>
              <a:t> ) على حد سواء.</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sz="4900" b="1" i="1" u="sng" dirty="0" smtClean="0">
                <a:solidFill>
                  <a:schemeClr val="accent3"/>
                </a:solidFill>
              </a:rPr>
              <a:t>معايير الفقر</a:t>
            </a:r>
            <a:r>
              <a:rPr lang="en-US" dirty="0" smtClean="0"/>
              <a:t/>
            </a:r>
            <a:br>
              <a:rPr lang="en-US" dirty="0" smtClean="0"/>
            </a:br>
            <a:endParaRPr lang="ar-SA" dirty="0"/>
          </a:p>
        </p:txBody>
      </p:sp>
      <p:sp>
        <p:nvSpPr>
          <p:cNvPr id="3" name="عنصر نائب للمحتوى 2"/>
          <p:cNvSpPr>
            <a:spLocks noGrp="1"/>
          </p:cNvSpPr>
          <p:nvPr>
            <p:ph idx="1"/>
          </p:nvPr>
        </p:nvSpPr>
        <p:spPr>
          <a:xfrm>
            <a:off x="1331640" y="836712"/>
            <a:ext cx="7498080" cy="5319730"/>
          </a:xfrm>
        </p:spPr>
        <p:txBody>
          <a:bodyPr>
            <a:normAutofit fontScale="92500" lnSpcReduction="20000"/>
          </a:bodyPr>
          <a:lstStyle/>
          <a:p>
            <a:pPr>
              <a:buNone/>
            </a:pPr>
            <a:r>
              <a:rPr lang="ar-SA" b="1" i="1" dirty="0" smtClean="0">
                <a:solidFill>
                  <a:srgbClr val="C00000"/>
                </a:solidFill>
              </a:rPr>
              <a:t>هنالك معياران هما </a:t>
            </a:r>
            <a:endParaRPr lang="en-US" b="1" i="1" dirty="0" smtClean="0">
              <a:solidFill>
                <a:srgbClr val="C00000"/>
              </a:solidFill>
            </a:endParaRPr>
          </a:p>
          <a:p>
            <a:pPr lvl="0"/>
            <a:r>
              <a:rPr lang="ar-SA" b="1" dirty="0" smtClean="0">
                <a:solidFill>
                  <a:schemeClr val="accent6"/>
                </a:solidFill>
              </a:rPr>
              <a:t>الدخل : </a:t>
            </a:r>
            <a:r>
              <a:rPr lang="ar-SA" b="1" dirty="0" smtClean="0"/>
              <a:t>يشير إلى كمية المال التي يحصل عليها الفرد من عمله سنويا </a:t>
            </a:r>
            <a:endParaRPr lang="en-US" b="1" dirty="0" smtClean="0"/>
          </a:p>
          <a:p>
            <a:pPr lvl="0"/>
            <a:r>
              <a:rPr lang="ar-SA" b="1" dirty="0" smtClean="0">
                <a:solidFill>
                  <a:schemeClr val="accent6"/>
                </a:solidFill>
              </a:rPr>
              <a:t>الثروة : </a:t>
            </a:r>
            <a:r>
              <a:rPr lang="ar-SA" b="1" dirty="0" smtClean="0"/>
              <a:t>تشير إلى مجموع ما يملكه الفرد من عقارات وممتلكات شخصية وأسهم وسندات ونقد.</a:t>
            </a:r>
            <a:endParaRPr lang="en-US" b="1" dirty="0" smtClean="0"/>
          </a:p>
          <a:p>
            <a:pPr algn="ctr">
              <a:buNone/>
            </a:pPr>
            <a:r>
              <a:rPr lang="ar-SA" sz="3500" b="1" dirty="0" smtClean="0">
                <a:solidFill>
                  <a:srgbClr val="0070C0"/>
                </a:solidFill>
              </a:rPr>
              <a:t>ملاحظة</a:t>
            </a:r>
            <a:endParaRPr lang="en-US" sz="3500" b="1" dirty="0" smtClean="0">
              <a:solidFill>
                <a:srgbClr val="0070C0"/>
              </a:solidFill>
            </a:endParaRPr>
          </a:p>
          <a:p>
            <a:pPr>
              <a:buNone/>
            </a:pPr>
            <a:r>
              <a:rPr lang="ar-SA" b="1" dirty="0" smtClean="0"/>
              <a:t>دقة المعلومات عن دخل الفرد هي أوضح من دقة المعلومات عن مجموع ثروة الفرد بسبب معرفة الدولة لمداخيل الأفراد أكثر من ثرواتهم لأن الأخيرة مبعثرة وتمثل مدخرات شخصية يصعب على الدولة معرفتها وحصرها ولأن الدولة لا تسجل ثروات ابنائها ولا تعلنها للرأي العام.</a:t>
            </a:r>
            <a:endParaRPr lang="en-US" b="1"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sz="4900" b="1" i="1" u="sng" dirty="0" smtClean="0"/>
              <a:t>معلومة مهمة</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a:bodyPr>
          <a:lstStyle/>
          <a:p>
            <a:r>
              <a:rPr lang="ar-SA" b="1" dirty="0" smtClean="0">
                <a:solidFill>
                  <a:srgbClr val="C00000"/>
                </a:solidFill>
              </a:rPr>
              <a:t>على الرغم من استخدام الدخل والثروة في قياس غنى الناس وفقرهم فهما يستخدمان لقياس نوعين من معايير الفقر هما  :- </a:t>
            </a:r>
            <a:endParaRPr lang="en-US" b="1" dirty="0" smtClean="0">
              <a:solidFill>
                <a:srgbClr val="C00000"/>
              </a:solidFill>
            </a:endParaRPr>
          </a:p>
          <a:p>
            <a:pPr lvl="0"/>
            <a:r>
              <a:rPr lang="ar-SA" b="1" dirty="0" smtClean="0">
                <a:solidFill>
                  <a:schemeClr val="accent6"/>
                </a:solidFill>
              </a:rPr>
              <a:t>المعيار المطلق : </a:t>
            </a:r>
            <a:r>
              <a:rPr lang="ar-SA" b="1" dirty="0" smtClean="0"/>
              <a:t>فهو الذي يقيس نقص ضروريات الحياة كقاعدة أساسية للتعبير عن خط الفقر أو حدوده الدنيا</a:t>
            </a:r>
            <a:endParaRPr lang="en-US" b="1" dirty="0" smtClean="0"/>
          </a:p>
          <a:p>
            <a:pPr lvl="0"/>
            <a:r>
              <a:rPr lang="ar-SA" b="1" dirty="0" smtClean="0">
                <a:solidFill>
                  <a:schemeClr val="accent6"/>
                </a:solidFill>
              </a:rPr>
              <a:t>المعيار النسبي : </a:t>
            </a:r>
            <a:r>
              <a:rPr lang="ar-SA" b="1" dirty="0" smtClean="0"/>
              <a:t>ويبني هذا المعيار على الدخل الواطئ والثروة القليلة فالفرد لديه دخل مالي واطئ وثروة قليلة يستطيع أن يعيش </a:t>
            </a:r>
            <a:r>
              <a:rPr lang="ar-SA" b="1" dirty="0" err="1" smtClean="0"/>
              <a:t>بهما</a:t>
            </a:r>
            <a:r>
              <a:rPr lang="ar-SA" b="1" dirty="0" smtClean="0"/>
              <a:t> على الكفاف.</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899592" y="620688"/>
            <a:ext cx="7992888" cy="2887216"/>
          </a:xfrm>
        </p:spPr>
        <p:txBody>
          <a:bodyPr>
            <a:normAutofit fontScale="25000" lnSpcReduction="20000"/>
          </a:bodyPr>
          <a:lstStyle/>
          <a:p>
            <a:pPr algn="r" eaLnBrk="1" hangingPunct="1"/>
            <a:r>
              <a:rPr lang="ar-SA" sz="5700" dirty="0" smtClean="0"/>
              <a:t> </a:t>
            </a:r>
            <a:endParaRPr lang="ar-EG" sz="5700" dirty="0" smtClean="0"/>
          </a:p>
          <a:p>
            <a:pPr algn="r" eaLnBrk="1" hangingPunct="1"/>
            <a:endParaRPr lang="ar-EG" sz="5700" dirty="0" smtClean="0"/>
          </a:p>
          <a:p>
            <a:pPr algn="r" eaLnBrk="1" hangingPunct="1"/>
            <a:r>
              <a:rPr lang="ar-EG" sz="14400" b="1" dirty="0" smtClean="0">
                <a:solidFill>
                  <a:srgbClr val="FF0000"/>
                </a:solidFill>
              </a:rPr>
              <a:t>صفات الفقر العامة</a:t>
            </a:r>
            <a:r>
              <a:rPr lang="ar-SA" sz="14400" b="1" dirty="0" smtClean="0">
                <a:solidFill>
                  <a:srgbClr val="FF0000"/>
                </a:solidFill>
              </a:rPr>
              <a:t>  :- </a:t>
            </a:r>
            <a:endParaRPr lang="ar-EG" sz="14400" b="1" dirty="0" smtClean="0">
              <a:solidFill>
                <a:srgbClr val="FF0000"/>
              </a:solidFill>
            </a:endParaRPr>
          </a:p>
          <a:p>
            <a:pPr algn="r" eaLnBrk="1" hangingPunct="1"/>
            <a:r>
              <a:rPr lang="ar-EG" sz="14400" b="1" dirty="0" smtClean="0"/>
              <a:t>على الرغم من تباين الرؤى فى تحديد الفقر فإن هناك صفات عامة تربط فيما بينها وهى :</a:t>
            </a:r>
          </a:p>
          <a:p>
            <a:pPr algn="r" eaLnBrk="1" hangingPunct="1"/>
            <a:r>
              <a:rPr lang="ar-EG" sz="14400" b="1" dirty="0" smtClean="0"/>
              <a:t>1- </a:t>
            </a:r>
            <a:r>
              <a:rPr lang="ar-SA" sz="14400" b="1" dirty="0" smtClean="0"/>
              <a:t>د</a:t>
            </a:r>
            <a:r>
              <a:rPr lang="ar-EG" sz="14400" b="1" dirty="0" smtClean="0"/>
              <a:t>خل اقتصادي منخفض.</a:t>
            </a:r>
          </a:p>
          <a:p>
            <a:pPr algn="r" eaLnBrk="1" hangingPunct="1"/>
            <a:r>
              <a:rPr lang="ar-EG" sz="14400" b="1" dirty="0" smtClean="0"/>
              <a:t>2-ضعف فى التغذية .</a:t>
            </a:r>
          </a:p>
          <a:p>
            <a:pPr algn="r" eaLnBrk="1" hangingPunct="1"/>
            <a:r>
              <a:rPr lang="ar-EG" sz="14400" b="1" dirty="0" smtClean="0"/>
              <a:t>3- مستوى تعليمي ردئ .</a:t>
            </a:r>
          </a:p>
          <a:p>
            <a:pPr algn="r" eaLnBrk="1" hangingPunct="1"/>
            <a:r>
              <a:rPr lang="ar-EG" sz="14400" b="1" dirty="0" smtClean="0"/>
              <a:t>4- السكن فى مساكن</a:t>
            </a:r>
            <a:r>
              <a:rPr lang="ar-SA" sz="14400" b="1" dirty="0" smtClean="0"/>
              <a:t> </a:t>
            </a:r>
            <a:r>
              <a:rPr lang="ar-EG" sz="14400" b="1" dirty="0" smtClean="0"/>
              <a:t>رديئة مع وجو تعصب ضد السكن فى مناطق حضرية جدية .</a:t>
            </a:r>
          </a:p>
        </p:txBody>
      </p:sp>
    </p:spTree>
    <p:extLst>
      <p:ext uri="{BB962C8B-B14F-4D97-AF65-F5344CB8AC3E}">
        <p14:creationId xmlns:p14="http://schemas.microsoft.com/office/powerpoint/2010/main" val="2445123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381000" y="838200"/>
            <a:ext cx="8305800" cy="5287963"/>
          </a:xfrm>
        </p:spPr>
        <p:txBody>
          <a:bodyPr>
            <a:normAutofit lnSpcReduction="10000"/>
          </a:bodyPr>
          <a:lstStyle/>
          <a:p>
            <a:pPr eaLnBrk="1" hangingPunct="1">
              <a:buFontTx/>
              <a:buNone/>
            </a:pPr>
            <a:r>
              <a:rPr lang="ar-EG" dirty="0" smtClean="0"/>
              <a:t> </a:t>
            </a:r>
            <a:r>
              <a:rPr lang="ar-EG" b="1" dirty="0" smtClean="0"/>
              <a:t>5- السكن فى مجتمع محلى او منطقة سكنية موبوءة بالجرائم والانحرافات السلوكية .</a:t>
            </a:r>
          </a:p>
          <a:p>
            <a:pPr eaLnBrk="1" hangingPunct="1">
              <a:buFontTx/>
              <a:buNone/>
            </a:pPr>
            <a:r>
              <a:rPr lang="ar-EG" b="1" dirty="0" smtClean="0"/>
              <a:t> 6- كثرة اعداد الطلبة فى المدارس وضعف مستوى المعلمين وقلة الدوافع التعليمي</a:t>
            </a:r>
            <a:r>
              <a:rPr lang="ar-SA" b="1" dirty="0" smtClean="0"/>
              <a:t>ة </a:t>
            </a:r>
            <a:r>
              <a:rPr lang="ar-EG" b="1" dirty="0" smtClean="0"/>
              <a:t>عند الطلبة الامر الذى يجعل طموحهم التعليمي ضعيفا .</a:t>
            </a:r>
          </a:p>
          <a:p>
            <a:pPr eaLnBrk="1" hangingPunct="1">
              <a:buFontTx/>
              <a:buNone/>
            </a:pPr>
            <a:r>
              <a:rPr lang="ar-EG" b="1" dirty="0" smtClean="0"/>
              <a:t> 7- معدل عالي للبطالة .</a:t>
            </a:r>
          </a:p>
          <a:p>
            <a:pPr eaLnBrk="1" hangingPunct="1">
              <a:buFontTx/>
              <a:buNone/>
            </a:pPr>
            <a:r>
              <a:rPr lang="ar-EG" b="1" dirty="0" smtClean="0"/>
              <a:t> 8- انعدام الاسهام فى المناشط المجتمعية المنتجة او المثمرة.</a:t>
            </a:r>
          </a:p>
          <a:p>
            <a:pPr eaLnBrk="1" hangingPunct="1">
              <a:buFontTx/>
              <a:buNone/>
            </a:pPr>
            <a:r>
              <a:rPr lang="ar-EG" b="1" dirty="0" smtClean="0"/>
              <a:t> 9- عدم التفكير فى المستقبل لأنه يشبه الحاضر السيء .</a:t>
            </a:r>
          </a:p>
          <a:p>
            <a:pPr eaLnBrk="1" hangingPunct="1">
              <a:buFontTx/>
              <a:buNone/>
            </a:pPr>
            <a:r>
              <a:rPr lang="ar-EG" b="1" dirty="0" smtClean="0"/>
              <a:t>10- عدم ثقة المؤسسات المالية (مصارف وشركات) بالتعامل مع الفقراء وذلك لضعف مواردهم المالية . </a:t>
            </a:r>
          </a:p>
        </p:txBody>
      </p:sp>
    </p:spTree>
    <p:extLst>
      <p:ext uri="{BB962C8B-B14F-4D97-AF65-F5344CB8AC3E}">
        <p14:creationId xmlns:p14="http://schemas.microsoft.com/office/powerpoint/2010/main" val="312417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p:cNvSpPr>
          <p:nvPr>
            <p:ph idx="1"/>
          </p:nvPr>
        </p:nvSpPr>
        <p:spPr>
          <a:xfrm>
            <a:off x="457200" y="609600"/>
            <a:ext cx="8229600" cy="5516563"/>
          </a:xfrm>
        </p:spPr>
        <p:txBody>
          <a:bodyPr>
            <a:normAutofit lnSpcReduction="10000"/>
          </a:bodyPr>
          <a:lstStyle/>
          <a:p>
            <a:pPr eaLnBrk="1" hangingPunct="1">
              <a:buFontTx/>
              <a:buNone/>
            </a:pPr>
            <a:r>
              <a:rPr lang="ar-EG" dirty="0" smtClean="0"/>
              <a:t> </a:t>
            </a:r>
            <a:r>
              <a:rPr lang="ar-EG" b="1" dirty="0" smtClean="0"/>
              <a:t>11- سيادة القانون العرفي فى الحياة اليومية اكثر من القانون الرسمي المؤسسي .</a:t>
            </a:r>
          </a:p>
          <a:p>
            <a:pPr eaLnBrk="1" hangingPunct="1">
              <a:buFontTx/>
              <a:buNone/>
            </a:pPr>
            <a:r>
              <a:rPr lang="ar-EG" b="1" dirty="0" smtClean="0"/>
              <a:t> 12- ضعف علاقة الام بأبنائها .</a:t>
            </a:r>
          </a:p>
          <a:p>
            <a:pPr eaLnBrk="1" hangingPunct="1">
              <a:buFontTx/>
              <a:buNone/>
            </a:pPr>
            <a:r>
              <a:rPr lang="ar-EG" b="1" dirty="0" smtClean="0"/>
              <a:t> 13- اتسام بناء الاسرة الفقيرة بان الزوجة تكون هي رب الاسرة .</a:t>
            </a:r>
          </a:p>
          <a:p>
            <a:pPr eaLnBrk="1" hangingPunct="1">
              <a:buFontTx/>
              <a:buNone/>
            </a:pPr>
            <a:r>
              <a:rPr lang="ar-EG" b="1" dirty="0" smtClean="0"/>
              <a:t>14- كون معظم الفقراء من اقليات المجتمع الاثنية .</a:t>
            </a:r>
          </a:p>
          <a:p>
            <a:pPr eaLnBrk="1" hangingPunct="1">
              <a:buFontTx/>
              <a:buNone/>
            </a:pPr>
            <a:r>
              <a:rPr lang="ar-EG" b="1" dirty="0" smtClean="0"/>
              <a:t>15- العمل فى الاعمال الخطرة والقذرة .</a:t>
            </a:r>
          </a:p>
          <a:p>
            <a:pPr eaLnBrk="1" hangingPunct="1">
              <a:buFontTx/>
              <a:buNone/>
            </a:pPr>
            <a:r>
              <a:rPr lang="ar-EG" b="1" dirty="0" smtClean="0"/>
              <a:t>16- العيش فى المدن الحضرية والصناعية .</a:t>
            </a:r>
          </a:p>
          <a:p>
            <a:pPr eaLnBrk="1" hangingPunct="1">
              <a:buFontTx/>
              <a:buNone/>
            </a:pPr>
            <a:r>
              <a:rPr lang="ar-EG" b="1" dirty="0" smtClean="0"/>
              <a:t>  هذه الصفات نجدها تنطبق على معظم الفقراء فى المناطق الحضرية والصناعية دون تخصص دولة معينة او نظام سياسي او اقتصادي معين .</a:t>
            </a:r>
          </a:p>
        </p:txBody>
      </p:sp>
    </p:spTree>
    <p:extLst>
      <p:ext uri="{BB962C8B-B14F-4D97-AF65-F5344CB8AC3E}">
        <p14:creationId xmlns:p14="http://schemas.microsoft.com/office/powerpoint/2010/main" val="4254466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a:spLocks noGrp="1"/>
          </p:cNvSpPr>
          <p:nvPr>
            <p:ph idx="1"/>
          </p:nvPr>
        </p:nvSpPr>
        <p:spPr>
          <a:xfrm>
            <a:off x="457200" y="914400"/>
            <a:ext cx="8229600" cy="5211763"/>
          </a:xfrm>
        </p:spPr>
        <p:txBody>
          <a:bodyPr>
            <a:normAutofit lnSpcReduction="10000"/>
          </a:bodyPr>
          <a:lstStyle/>
          <a:p>
            <a:pPr eaLnBrk="1" hangingPunct="1">
              <a:buFontTx/>
              <a:buNone/>
            </a:pPr>
            <a:r>
              <a:rPr lang="ar-EG" b="1" dirty="0" smtClean="0"/>
              <a:t>  بل هي عامة وشاملة ولا تخضع للتفسير او التحليل الاجتماعي وحده بل يتوجب ايضا اخضاعها للتحليل الاقتصادي والنفسي الى جانب التحليل الاجتماعي ل</a:t>
            </a:r>
            <a:r>
              <a:rPr lang="ar-SA" b="1" dirty="0" smtClean="0"/>
              <a:t>أنها</a:t>
            </a:r>
            <a:r>
              <a:rPr lang="ar-EG" b="1" dirty="0" smtClean="0"/>
              <a:t> </a:t>
            </a:r>
            <a:r>
              <a:rPr lang="ar-SA" b="1" dirty="0" smtClean="0"/>
              <a:t> </a:t>
            </a:r>
            <a:r>
              <a:rPr lang="ar-EG" b="1" dirty="0" smtClean="0"/>
              <a:t> نابعة من رحم الفقر(ان جاز التعبير) دون التكهن بنوع الوليد وساعة ميلاده .</a:t>
            </a:r>
          </a:p>
          <a:p>
            <a:pPr eaLnBrk="1" hangingPunct="1">
              <a:buFontTx/>
              <a:buNone/>
            </a:pPr>
            <a:r>
              <a:rPr lang="ar-EG" b="1" dirty="0" smtClean="0"/>
              <a:t>بمعنى اخر فإن هذه الصفات لا تخضع لتحديد جنسية الفقراء او هويتهم او عمرهم الزمنى ولا يهم اذا كانت الاسر الفقيرة من المعمرين او العاطلين عن العمل او من المهاجرين او من الاسر المفككة .</a:t>
            </a:r>
          </a:p>
          <a:p>
            <a:pPr eaLnBrk="1" hangingPunct="1">
              <a:buFontTx/>
              <a:buNone/>
            </a:pPr>
            <a:r>
              <a:rPr lang="ar-EG" b="1" dirty="0" smtClean="0"/>
              <a:t>انها صفات عامة تعطى الصورة الواسعة للفقراء فى المجتمع </a:t>
            </a:r>
            <a:r>
              <a:rPr lang="ar-EG" b="1" dirty="0" err="1" smtClean="0"/>
              <a:t>الانسانى</a:t>
            </a:r>
            <a:r>
              <a:rPr lang="ar-EG" b="1" dirty="0" smtClean="0"/>
              <a:t> .</a:t>
            </a:r>
          </a:p>
        </p:txBody>
      </p:sp>
    </p:spTree>
    <p:extLst>
      <p:ext uri="{BB962C8B-B14F-4D97-AF65-F5344CB8AC3E}">
        <p14:creationId xmlns:p14="http://schemas.microsoft.com/office/powerpoint/2010/main" val="10072391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r" eaLnBrk="1" hangingPunct="1"/>
            <a:r>
              <a:rPr lang="ar-EG" b="1" dirty="0" smtClean="0">
                <a:solidFill>
                  <a:srgbClr val="FF0000"/>
                </a:solidFill>
              </a:rPr>
              <a:t>اصناف الفقراء </a:t>
            </a:r>
          </a:p>
        </p:txBody>
      </p:sp>
      <p:sp>
        <p:nvSpPr>
          <p:cNvPr id="6147" name="Content Placeholder 2"/>
          <p:cNvSpPr>
            <a:spLocks noGrp="1"/>
          </p:cNvSpPr>
          <p:nvPr>
            <p:ph idx="1"/>
          </p:nvPr>
        </p:nvSpPr>
        <p:spPr>
          <a:xfrm>
            <a:off x="457200" y="1143000"/>
            <a:ext cx="8229600" cy="4983163"/>
          </a:xfrm>
        </p:spPr>
        <p:txBody>
          <a:bodyPr>
            <a:normAutofit fontScale="92500" lnSpcReduction="10000"/>
          </a:bodyPr>
          <a:lstStyle/>
          <a:p>
            <a:pPr eaLnBrk="1" hangingPunct="1"/>
            <a:r>
              <a:rPr lang="ar-EG" b="1" dirty="0" smtClean="0"/>
              <a:t>نتناول الان تصنيف الفقراء حسب ما جاء به </a:t>
            </a:r>
            <a:r>
              <a:rPr lang="ar-SA" b="1" dirty="0" smtClean="0"/>
              <a:t> « </a:t>
            </a:r>
            <a:r>
              <a:rPr lang="ar-EG" b="1" dirty="0" err="1" smtClean="0"/>
              <a:t>رايت</a:t>
            </a:r>
            <a:r>
              <a:rPr lang="ar-EG" b="1" dirty="0" smtClean="0"/>
              <a:t> ميلز </a:t>
            </a:r>
            <a:r>
              <a:rPr lang="ar-SA" b="1" dirty="0" smtClean="0"/>
              <a:t>«</a:t>
            </a:r>
            <a:r>
              <a:rPr lang="ar-EG" b="1" dirty="0" smtClean="0"/>
              <a:t>الذى استند على دعامتين اساسيتين هما : الضمان الاقتصادي ودرجة تنظيم استقرار الاسرة .</a:t>
            </a:r>
          </a:p>
          <a:p>
            <a:pPr eaLnBrk="1" hangingPunct="1">
              <a:buFontTx/>
              <a:buNone/>
            </a:pPr>
            <a:r>
              <a:rPr lang="ar-EG" b="1" dirty="0" smtClean="0"/>
              <a:t> 1- </a:t>
            </a:r>
            <a:r>
              <a:rPr lang="ar-EG" b="1" dirty="0" smtClean="0">
                <a:solidFill>
                  <a:srgbClr val="FF0000"/>
                </a:solidFill>
              </a:rPr>
              <a:t>الفقير المستتر </a:t>
            </a:r>
            <a:r>
              <a:rPr lang="ar-EG" b="1" dirty="0" smtClean="0"/>
              <a:t>: أي الذى يملك دخلا منخفضا لكنه يتمتع بمشاعر متوازنة وحياة اجتماعية منتظمة بسبب انسجام افراد اسرته ويتمتع ابناؤه بمستوى تعليمي لا بأس به ويعمل فى اعمال متوسطة المهارة .</a:t>
            </a:r>
          </a:p>
          <a:p>
            <a:pPr eaLnBrk="1" hangingPunct="1">
              <a:buFontTx/>
              <a:buNone/>
            </a:pPr>
            <a:r>
              <a:rPr lang="ar-EG" b="1" dirty="0" smtClean="0"/>
              <a:t> </a:t>
            </a:r>
            <a:r>
              <a:rPr lang="ar-EG" b="1" dirty="0" smtClean="0">
                <a:solidFill>
                  <a:srgbClr val="FF0000"/>
                </a:solidFill>
              </a:rPr>
              <a:t>2- الفقير المتوتر </a:t>
            </a:r>
            <a:r>
              <a:rPr lang="ar-EG" b="1" dirty="0" smtClean="0"/>
              <a:t>: وهو الذى يتمتع بدخل ثابت لكن حياته الاسرية مضطربة بسبب المشكلات المستمرة بينه وبين زوجته او بينه وبين ابنائه بسبب ادمانه على المسكرات او المخدرات او قساوته فى علاقته مع زوجته وابنائه </a:t>
            </a:r>
            <a:r>
              <a:rPr lang="ar-EG" dirty="0" smtClean="0"/>
              <a:t>.</a:t>
            </a:r>
          </a:p>
        </p:txBody>
      </p:sp>
    </p:spTree>
    <p:extLst>
      <p:ext uri="{BB962C8B-B14F-4D97-AF65-F5344CB8AC3E}">
        <p14:creationId xmlns:p14="http://schemas.microsoft.com/office/powerpoint/2010/main" val="1363613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3400" y="762000"/>
            <a:ext cx="8153400" cy="5364163"/>
          </a:xfrm>
        </p:spPr>
        <p:txBody>
          <a:bodyPr>
            <a:normAutofit fontScale="92500"/>
          </a:bodyPr>
          <a:lstStyle/>
          <a:p>
            <a:pPr eaLnBrk="1" hangingPunct="1">
              <a:buFontTx/>
              <a:buNone/>
            </a:pPr>
            <a:r>
              <a:rPr lang="ar-EG" b="1" dirty="0" smtClean="0"/>
              <a:t> </a:t>
            </a:r>
            <a:r>
              <a:rPr lang="ar-EG" b="1" dirty="0" smtClean="0">
                <a:solidFill>
                  <a:srgbClr val="FF0000"/>
                </a:solidFill>
              </a:rPr>
              <a:t>3- الفقير مزدوج الاضطراب </a:t>
            </a:r>
            <a:r>
              <a:rPr lang="ar-EG" b="1" dirty="0" smtClean="0"/>
              <a:t>: أي الذى يعانى من اضطراب فى دخله على الرغم من قلته بالإضافة الى فقدان احد الوالدين او كليهما الامر الذى يجعل بؤسه المعاشي والاقتصادي صعبا جدا .</a:t>
            </a:r>
          </a:p>
          <a:p>
            <a:pPr eaLnBrk="1" hangingPunct="1">
              <a:buFontTx/>
              <a:buNone/>
            </a:pPr>
            <a:r>
              <a:rPr lang="ar-EG" b="1" dirty="0" smtClean="0">
                <a:solidFill>
                  <a:srgbClr val="FF0000"/>
                </a:solidFill>
              </a:rPr>
              <a:t> </a:t>
            </a:r>
            <a:r>
              <a:rPr lang="ar-EG" b="1" dirty="0" smtClean="0"/>
              <a:t>4- </a:t>
            </a:r>
            <a:r>
              <a:rPr lang="ar-EG" b="1" dirty="0" smtClean="0">
                <a:solidFill>
                  <a:srgbClr val="FF0000"/>
                </a:solidFill>
              </a:rPr>
              <a:t>الفقير المكافح </a:t>
            </a:r>
            <a:r>
              <a:rPr lang="ar-EG" b="1" dirty="0" smtClean="0"/>
              <a:t>: وهو الذى يملك دخلا منخفضا ويعمل جاهدا على تحسين معيشته وفى الوقت نفسه يعيش فى وسط اسرة متكيفة مع دخلها المتدني ومحيطها الاجتماعي الفقير .</a:t>
            </a:r>
          </a:p>
          <a:p>
            <a:pPr eaLnBrk="1" hangingPunct="1">
              <a:buFontTx/>
              <a:buNone/>
            </a:pPr>
            <a:r>
              <a:rPr lang="ar-EG" b="1" dirty="0" smtClean="0"/>
              <a:t>فى نظر</a:t>
            </a:r>
            <a:r>
              <a:rPr lang="ar-SA" b="1" dirty="0" smtClean="0"/>
              <a:t> « </a:t>
            </a:r>
            <a:r>
              <a:rPr lang="ar-EG" b="1" dirty="0" smtClean="0"/>
              <a:t> </a:t>
            </a:r>
            <a:r>
              <a:rPr lang="ar-EG" b="1" dirty="0" err="1" smtClean="0"/>
              <a:t>رايت</a:t>
            </a:r>
            <a:r>
              <a:rPr lang="ar-EG" b="1" dirty="0" smtClean="0"/>
              <a:t> ميلز</a:t>
            </a:r>
            <a:r>
              <a:rPr lang="ar-SA" b="1" dirty="0" smtClean="0"/>
              <a:t> «</a:t>
            </a:r>
            <a:r>
              <a:rPr lang="ar-EG" b="1" dirty="0" smtClean="0"/>
              <a:t> فإن الفقير هو ضحية التحيز الاجتماعي السائد فى مجتمعه الذى فعه لان يعمل فى عمل مفروض عليه ويعيش فى مسكن سيئ الشروط الصحية وفى حي موبوء (أي مرتع للانحراف السلوكي والجريمة ) </a:t>
            </a:r>
            <a:r>
              <a:rPr lang="ar-SA" b="1" dirty="0" smtClean="0"/>
              <a:t>  .  </a:t>
            </a:r>
            <a:endParaRPr lang="ar-EG" b="1" dirty="0" smtClean="0"/>
          </a:p>
        </p:txBody>
      </p:sp>
    </p:spTree>
    <p:extLst>
      <p:ext uri="{BB962C8B-B14F-4D97-AF65-F5344CB8AC3E}">
        <p14:creationId xmlns:p14="http://schemas.microsoft.com/office/powerpoint/2010/main" val="1934569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304800" y="914400"/>
            <a:ext cx="8382000" cy="5211763"/>
          </a:xfrm>
        </p:spPr>
        <p:txBody>
          <a:bodyPr/>
          <a:lstStyle/>
          <a:p>
            <a:pPr eaLnBrk="1" hangingPunct="1"/>
            <a:r>
              <a:rPr lang="ar-EG" b="1" dirty="0" smtClean="0"/>
              <a:t>انه ضحية لأنه لا يعرف حقوقه ويجهل القانون فى الوقت ذاته .</a:t>
            </a:r>
          </a:p>
          <a:p>
            <a:pPr eaLnBrk="1" hangingPunct="1"/>
            <a:r>
              <a:rPr lang="ar-EG" b="1" dirty="0" smtClean="0"/>
              <a:t>لننتقل الآن الى موضوع اخر من مواضيع الحديث عن الفقر وهو (دائرة الفقر) التي تعبر عن حالة متشائمة للفقراء وتصويرهم على انهم فى مصيدة او شرك لا يستطيعون الفرار او الخلاص منه ،كما تلغى قدراتهم الفكرية والعقلية التي ربما تساعدهم فى الخروج من مأزق الحياة . فهي ترفض فكرة الفقر المؤقت المرتبط بأزمة اقتصادية او اجتماعية معينة ولا تؤمن بصيرورة التغير الاجتماعي (المتدرج</a:t>
            </a:r>
            <a:r>
              <a:rPr lang="ar-SA" b="1" dirty="0" smtClean="0"/>
              <a:t>ح</a:t>
            </a:r>
            <a:r>
              <a:rPr lang="ar-EG" b="1" dirty="0" smtClean="0"/>
              <a:t> او المفاجئ) وتغير موازين القوى الاجتماعية </a:t>
            </a:r>
            <a:r>
              <a:rPr lang="ar-EG" dirty="0" smtClean="0"/>
              <a:t>،</a:t>
            </a:r>
          </a:p>
        </p:txBody>
      </p:sp>
    </p:spTree>
    <p:extLst>
      <p:ext uri="{BB962C8B-B14F-4D97-AF65-F5344CB8AC3E}">
        <p14:creationId xmlns:p14="http://schemas.microsoft.com/office/powerpoint/2010/main" val="33468553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p:txBody>
          <a:bodyPr/>
          <a:lstStyle/>
          <a:p>
            <a:pPr eaLnBrk="1" hangingPunct="1">
              <a:buFontTx/>
              <a:buNone/>
            </a:pPr>
            <a:r>
              <a:rPr lang="ar-EG" b="1" dirty="0" smtClean="0"/>
              <a:t>  بل تنجذب نحو الفقر المزمن الذى لا مفر منه ، اذ تضع الفقير فى دوامة الفقر التي لا ينجو منها بل تلف حتى ابناءه واحفاده . وهذا حكم مسبق قاسى وانغلاق فى التفكير والتحليل .</a:t>
            </a:r>
          </a:p>
          <a:p>
            <a:pPr eaLnBrk="1" hangingPunct="1">
              <a:buFontTx/>
              <a:buNone/>
            </a:pPr>
            <a:r>
              <a:rPr lang="ar-EG" b="1" dirty="0" smtClean="0"/>
              <a:t>  لكننا نعرضها هنا لأنها تعطى احد تصورات بعض علماء الاجتماع للفقر الذى لا يخلو من فائدة </a:t>
            </a:r>
            <a:r>
              <a:rPr lang="ar-SA" b="1" i="1" u="sng" dirty="0" smtClean="0">
                <a:solidFill>
                  <a:srgbClr val="FF0000"/>
                </a:solidFill>
              </a:rPr>
              <a:t>ويمكن توضيحها في الشكل التالي :-</a:t>
            </a:r>
            <a:r>
              <a:rPr lang="ar-SA" b="1" dirty="0" smtClean="0"/>
              <a:t> </a:t>
            </a:r>
            <a:endParaRPr lang="ar-EG" b="1" dirty="0" smtClean="0"/>
          </a:p>
        </p:txBody>
      </p:sp>
    </p:spTree>
    <p:extLst>
      <p:ext uri="{BB962C8B-B14F-4D97-AF65-F5344CB8AC3E}">
        <p14:creationId xmlns:p14="http://schemas.microsoft.com/office/powerpoint/2010/main" val="25426135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20140314_141928-1.jpg"/>
          <p:cNvPicPr>
            <a:picLocks noChangeAspect="1"/>
          </p:cNvPicPr>
          <p:nvPr/>
        </p:nvPicPr>
        <p:blipFill>
          <a:blip r:embed="rId2" cstate="print"/>
          <a:stretch>
            <a:fillRect/>
          </a:stretch>
        </p:blipFill>
        <p:spPr>
          <a:xfrm>
            <a:off x="571471" y="404664"/>
            <a:ext cx="8143933" cy="6453336"/>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يبين الشكل :-</a:t>
            </a:r>
            <a:endParaRPr lang="en-US" dirty="0"/>
          </a:p>
        </p:txBody>
      </p:sp>
      <p:sp>
        <p:nvSpPr>
          <p:cNvPr id="3" name="عنصر نائب للمحتوى 2"/>
          <p:cNvSpPr>
            <a:spLocks noGrp="1"/>
          </p:cNvSpPr>
          <p:nvPr>
            <p:ph idx="1"/>
          </p:nvPr>
        </p:nvSpPr>
        <p:spPr/>
        <p:txBody>
          <a:bodyPr/>
          <a:lstStyle/>
          <a:p>
            <a:r>
              <a:rPr lang="ar-SA" b="1" dirty="0" smtClean="0">
                <a:solidFill>
                  <a:srgbClr val="00B0F0"/>
                </a:solidFill>
              </a:rPr>
              <a:t>حالة الافراد الذين يتمتعون بدخل مالي محدود والافراد الذين لا يجدون عملاً بسبب قلة فرص العمل المتاحة لأصحاب الخبرة الاولية والبسيطة .</a:t>
            </a:r>
          </a:p>
          <a:p>
            <a:r>
              <a:rPr lang="ar-SA" b="1" dirty="0" smtClean="0">
                <a:solidFill>
                  <a:srgbClr val="00B0F0"/>
                </a:solidFill>
              </a:rPr>
              <a:t>مثل هؤلاء الافراد يعيشون في مستوى عيش فقير .</a:t>
            </a:r>
          </a:p>
          <a:p>
            <a:r>
              <a:rPr lang="ar-SA" b="1" dirty="0" smtClean="0">
                <a:solidFill>
                  <a:srgbClr val="00B0F0"/>
                </a:solidFill>
              </a:rPr>
              <a:t>أضف الى ذلك ان استمرار هذه الحالة يجعل الدوافع للعمل مثبطة ، فضلاً عن وجود منافسة مع اصحاب المهارات الفنية المتقدمة او اولئك الذين يمثلون اغلبية المجتمع مع عدم حصول الفقراء على القبول الاجتماعي لانهم في اسفل السلم الاجتماعي .  </a:t>
            </a:r>
            <a:endParaRPr lang="en-US" b="1" dirty="0">
              <a:solidFill>
                <a:srgbClr val="00B0F0"/>
              </a:solidFill>
            </a:endParaRPr>
          </a:p>
        </p:txBody>
      </p:sp>
    </p:spTree>
    <p:extLst>
      <p:ext uri="{BB962C8B-B14F-4D97-AF65-F5344CB8AC3E}">
        <p14:creationId xmlns:p14="http://schemas.microsoft.com/office/powerpoint/2010/main" val="4087424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ctr"/>
            <a:r>
              <a:rPr lang="ar-SA" sz="5400" b="1" dirty="0" smtClean="0">
                <a:solidFill>
                  <a:schemeClr val="accent6"/>
                </a:solidFill>
              </a:rPr>
              <a:t>مواقف اجتماعية تجاه الفقر</a:t>
            </a:r>
            <a:endParaRPr lang="en-US" sz="5400" b="1" dirty="0" smtClean="0">
              <a:solidFill>
                <a:schemeClr val="accent6"/>
              </a:solidFill>
            </a:endParaRPr>
          </a:p>
          <a:p>
            <a:pPr algn="ctr"/>
            <a:r>
              <a:rPr lang="ar-SA" sz="5400" b="1" dirty="0" smtClean="0">
                <a:solidFill>
                  <a:schemeClr val="accent6"/>
                </a:solidFill>
              </a:rPr>
              <a:t>هنالك موقفان متناقضان تجاه الفقر الموقف الأول مادي والثاني قيمي</a:t>
            </a:r>
            <a:endParaRPr lang="en-US" sz="5400" b="1" dirty="0">
              <a:solidFill>
                <a:schemeClr val="accent6"/>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r" eaLnBrk="1" hangingPunct="1"/>
            <a:r>
              <a:rPr lang="ar-EG" b="1" i="1" dirty="0" smtClean="0">
                <a:solidFill>
                  <a:srgbClr val="FF0000"/>
                </a:solidFill>
              </a:rPr>
              <a:t>مواقف اجتماعية تجاه الفقر</a:t>
            </a:r>
            <a:r>
              <a:rPr lang="ar-SA" b="1" i="1" dirty="0" smtClean="0">
                <a:solidFill>
                  <a:srgbClr val="FF0000"/>
                </a:solidFill>
              </a:rPr>
              <a:t>   :-</a:t>
            </a:r>
            <a:r>
              <a:rPr lang="ar-EG" b="1" i="1" dirty="0" smtClean="0">
                <a:solidFill>
                  <a:srgbClr val="FF0000"/>
                </a:solidFill>
              </a:rPr>
              <a:t> </a:t>
            </a:r>
          </a:p>
        </p:txBody>
      </p:sp>
      <p:sp>
        <p:nvSpPr>
          <p:cNvPr id="10243" name="Content Placeholder 2"/>
          <p:cNvSpPr>
            <a:spLocks noGrp="1"/>
          </p:cNvSpPr>
          <p:nvPr>
            <p:ph idx="1"/>
          </p:nvPr>
        </p:nvSpPr>
        <p:spPr/>
        <p:txBody>
          <a:bodyPr>
            <a:normAutofit fontScale="92500" lnSpcReduction="10000"/>
          </a:bodyPr>
          <a:lstStyle/>
          <a:p>
            <a:pPr eaLnBrk="1" hangingPunct="1"/>
            <a:r>
              <a:rPr lang="ar-EG" b="1" dirty="0" smtClean="0"/>
              <a:t>هناك موقفان متناقضان تجاه الفقر ، الاول مادى والثاني قيمي .الموقف ينبع من العقيدة الفردانية السائدة فى المجتمعات الرأسمالية وبخاصة فى المجتمع الأمريكي . ويمكن تلخيص هذه العقيدة بالنقاط التالية :</a:t>
            </a:r>
          </a:p>
          <a:p>
            <a:pPr eaLnBrk="1" hangingPunct="1">
              <a:buFontTx/>
              <a:buNone/>
            </a:pPr>
            <a:r>
              <a:rPr lang="ar-EG" b="1" dirty="0" smtClean="0"/>
              <a:t>1- لما كانت فرص العمل متعددة ومتاحة لكل فرد قادر على المنافسة ، فإنه يجب على كل فرد ان يعمل بجد ومثابرة من اجل ان ينجح فى منافسة الاخرين .</a:t>
            </a:r>
          </a:p>
          <a:p>
            <a:pPr eaLnBrk="1" hangingPunct="1">
              <a:buFontTx/>
              <a:buNone/>
            </a:pPr>
            <a:r>
              <a:rPr lang="ar-EG" b="1" dirty="0" smtClean="0"/>
              <a:t>2-هؤلاء الذين عملوا بجد ومثابرة يجب مكافئتهم بمنحهم الثروة والملكية والاعتبار والنفوذ الاجتماعي علاوة على انجاحهم .</a:t>
            </a:r>
          </a:p>
        </p:txBody>
      </p:sp>
    </p:spTree>
    <p:extLst>
      <p:ext uri="{BB962C8B-B14F-4D97-AF65-F5344CB8AC3E}">
        <p14:creationId xmlns:p14="http://schemas.microsoft.com/office/powerpoint/2010/main" val="13219664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457200" y="990600"/>
            <a:ext cx="8229600" cy="5135563"/>
          </a:xfrm>
        </p:spPr>
        <p:txBody>
          <a:bodyPr/>
          <a:lstStyle/>
          <a:p>
            <a:pPr eaLnBrk="1" hangingPunct="1">
              <a:buFontTx/>
              <a:buNone/>
            </a:pPr>
            <a:r>
              <a:rPr lang="ar-EG" b="1" dirty="0" smtClean="0"/>
              <a:t>3-وان الذين فشلوا فى منافسة الاخرين فإن سبب فشلهم يعود الى الفشل الفردي وليس الى الفشل الاقتصادي .</a:t>
            </a:r>
          </a:p>
          <a:p>
            <a:pPr eaLnBrk="1" hangingPunct="1">
              <a:buFontTx/>
              <a:buNone/>
            </a:pPr>
            <a:r>
              <a:rPr lang="ar-EG" b="1" dirty="0" smtClean="0"/>
              <a:t>4- وبناء على ما سبق ، يصبح الفرد الذى ثابر فى عمله ونجح غنيا ويصبح الذى فشل فقيرا .مثل هذه الآراء الفردانية مازالت سائدة فى المجتمع الأمريكي ، </a:t>
            </a:r>
          </a:p>
          <a:p>
            <a:pPr eaLnBrk="1" hangingPunct="1">
              <a:buFontTx/>
              <a:buNone/>
            </a:pPr>
            <a:r>
              <a:rPr lang="ar-EG" b="1" dirty="0" smtClean="0"/>
              <a:t>غذ يلوم الغنى الفقير بتهمة كونه كسولا غير قادر على منافسة الآخرين من اجل تحسين وضعه المعاشي والاقتصادي ، ولا يلوم الحكومة الامريكية على عدم وضعها برنامجا لإيجاد عمل للفقراء بلا من تقديم المساعدات المختل</a:t>
            </a:r>
            <a:r>
              <a:rPr lang="ar-EG" dirty="0" smtClean="0"/>
              <a:t>فة .</a:t>
            </a:r>
          </a:p>
        </p:txBody>
      </p:sp>
    </p:spTree>
    <p:extLst>
      <p:ext uri="{BB962C8B-B14F-4D97-AF65-F5344CB8AC3E}">
        <p14:creationId xmlns:p14="http://schemas.microsoft.com/office/powerpoint/2010/main" val="26698829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buNone/>
            </a:pPr>
            <a:r>
              <a:rPr lang="ar-SA" sz="3600" b="1" dirty="0" smtClean="0">
                <a:solidFill>
                  <a:schemeClr val="accent6"/>
                </a:solidFill>
              </a:rPr>
              <a:t>2- قيمي : </a:t>
            </a:r>
          </a:p>
          <a:p>
            <a:pPr lvl="0"/>
            <a:r>
              <a:rPr lang="ar-SA" b="1" dirty="0" smtClean="0"/>
              <a:t>يعبر عن القيم التقليدية السائدة في المجتمعات الريفية والتقليدية إذ يعيش الفقراء على المساعدات الأهلية كالصدقات والحسنات من أغنياء المجتمع , أنه موقف يعبر عن الالتزام القيمي والقرابي في هذه المجتمعات ولا ينظر إلى الفقراء على أنهم كسالى أو ليس لهم القابلية على التنافس الحر.</a:t>
            </a:r>
            <a:endParaRPr lang="en-US" b="1" dirty="0" smtClean="0"/>
          </a:p>
          <a:p>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714356"/>
            <a:ext cx="7498080" cy="1571636"/>
          </a:xfrm>
        </p:spPr>
        <p:txBody>
          <a:bodyPr>
            <a:normAutofit fontScale="90000"/>
          </a:bodyPr>
          <a:lstStyle/>
          <a:p>
            <a:pPr algn="ctr"/>
            <a:r>
              <a:rPr lang="ar-SA" sz="4000" b="1" dirty="0" smtClean="0"/>
              <a:t>أسباب الفقر</a:t>
            </a:r>
            <a:r>
              <a:rPr lang="en-US" sz="4000" dirty="0" smtClean="0"/>
              <a:t/>
            </a:r>
            <a:br>
              <a:rPr lang="en-US" sz="4000" dirty="0" smtClean="0"/>
            </a:br>
            <a:r>
              <a:rPr lang="ar-SA" sz="4000" dirty="0" smtClean="0">
                <a:solidFill>
                  <a:srgbClr val="C00000"/>
                </a:solidFill>
              </a:rPr>
              <a:t>لا يمكن حصر أسباب الفقر بشكل دقيق, لكن بالإمكان تحديد أسبابه بشكل عام وبخاصة في المجتمعات المتحضرة والصناعية :- </a:t>
            </a:r>
            <a:r>
              <a:rPr lang="en-US" dirty="0" smtClean="0"/>
              <a:t/>
            </a:r>
            <a:br>
              <a:rPr lang="en-US" dirty="0" smtClean="0"/>
            </a:br>
            <a:endParaRPr lang="ar-SA" dirty="0"/>
          </a:p>
        </p:txBody>
      </p:sp>
      <p:sp>
        <p:nvSpPr>
          <p:cNvPr id="3" name="عنصر نائب للمحتوى 2"/>
          <p:cNvSpPr>
            <a:spLocks noGrp="1"/>
          </p:cNvSpPr>
          <p:nvPr>
            <p:ph idx="1"/>
          </p:nvPr>
        </p:nvSpPr>
        <p:spPr>
          <a:xfrm>
            <a:off x="1435608" y="2571744"/>
            <a:ext cx="7498080" cy="3676656"/>
          </a:xfrm>
        </p:spPr>
        <p:txBody>
          <a:bodyPr>
            <a:normAutofit fontScale="85000" lnSpcReduction="20000"/>
          </a:bodyPr>
          <a:lstStyle/>
          <a:p>
            <a:pPr lvl="0"/>
            <a:r>
              <a:rPr lang="ar-SA" b="1" dirty="0" smtClean="0"/>
              <a:t>السبب الرئيسي للفقر هو البطالة التي يعاني منها العاطلون عن العمل فعاشوا في الفقر لكن البطالة لا تمثل شكلا واحدا بل هنالك ( البطالة الدورية ) التي تحدث بسبب الكوارث الطبيعية أو الاقتصادية التي تسبب عدم استقرار دخل الفرد الذي يراوح بين العمل والانقطاع عنه مما يسبب اضطرابا في دخله.</a:t>
            </a:r>
            <a:endParaRPr lang="en-US" b="1" dirty="0" smtClean="0"/>
          </a:p>
          <a:p>
            <a:pPr lvl="0"/>
            <a:r>
              <a:rPr lang="ar-SA" b="1" dirty="0" smtClean="0"/>
              <a:t>هنالك العاطلون بسبب الأمراض الجسدية المزمنة مثل المعوق</a:t>
            </a:r>
            <a:endParaRPr lang="en-US" b="1" dirty="0" smtClean="0"/>
          </a:p>
          <a:p>
            <a:pPr lvl="0"/>
            <a:r>
              <a:rPr lang="ar-SA" b="1" dirty="0" smtClean="0"/>
              <a:t>هنالك العاطلون بسبب الشيخوخة ( تقدم السن ) أو التقاعد.</a:t>
            </a:r>
            <a:endParaRPr lang="en-US" b="1" dirty="0" smtClean="0"/>
          </a:p>
          <a:p>
            <a:pPr lvl="0"/>
            <a:r>
              <a:rPr lang="ar-SA" b="1" dirty="0" smtClean="0"/>
              <a:t>وهنالك العاطلون بسبب الوهن الأسري.</a:t>
            </a:r>
            <a:endParaRPr lang="en-US" b="1" dirty="0" smtClean="0"/>
          </a:p>
          <a:p>
            <a:pPr lvl="0"/>
            <a:r>
              <a:rPr lang="ar-SA" b="1" dirty="0" smtClean="0"/>
              <a:t>هنالك العاطلون بسبب صغر السن .</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i="1" u="sng" dirty="0" smtClean="0">
                <a:solidFill>
                  <a:srgbClr val="FF0000"/>
                </a:solidFill>
              </a:rPr>
              <a:t>الحياة العامة للأسر الفقيرة</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fontScale="92500" lnSpcReduction="20000"/>
          </a:bodyPr>
          <a:lstStyle/>
          <a:p>
            <a:r>
              <a:rPr lang="ar-SA" b="1" dirty="0" smtClean="0"/>
              <a:t>في الأسرة  الفقيرة تكون المرآه المركز الحيوي لها إذ تتحمل تربية الأبناء ومسؤولية  المنزل والعمل خارج المنزل من أجل الحصول على لقمة العيش فليس لها الوقت للجلوس مع عائلتها مما تبرز المشكلات المالية والشجارات بسبب التوتر العصبي الناتج عن الحرمان الاقتصادي وسوء ظروف العمل والضغوط الاجتماعية الأخرى.</a:t>
            </a:r>
            <a:endParaRPr lang="en-US" b="1" dirty="0" smtClean="0"/>
          </a:p>
          <a:p>
            <a:r>
              <a:rPr lang="ar-SA" b="1" dirty="0" smtClean="0"/>
              <a:t>فنجد أن الأب عاطل وعنيف مع زوجته وأبنائه فيضطهدهم ويسئ معاملة ابنائه فيلجأ الابن إلى الشارع أو الزقاق ليحمي نفسه من والده وقد يحصل للبنت انحرافات سلوكية منها أنها قد تصبح أما غير شرعية فالفقر مشكلة اجتماعية في كافة المجتمعات الانسانية.</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762000"/>
            <a:ext cx="8229600" cy="5364163"/>
          </a:xfrm>
        </p:spPr>
        <p:txBody>
          <a:bodyPr>
            <a:normAutofit lnSpcReduction="10000"/>
          </a:bodyPr>
          <a:lstStyle/>
          <a:p>
            <a:pPr eaLnBrk="1" hangingPunct="1"/>
            <a:r>
              <a:rPr lang="ar-EG" b="1" i="1" dirty="0" smtClean="0"/>
              <a:t>إن الفقر مشكلة اجتماعية فى كافة المجتمعات الانسانية ، تفاقمت مع تطور الحياة التكنولوجية والحضرية إذ عطلت العديد من العمال غير المهرة عن العمل ، واقعدت العديد من الافراد عن العمل بسبب تقاعدهم او عمرهم المتقدم (الشيخوخة) او الاثنين معا ، اضافة الى تعطل آخرين بسبب العمر المبكر الذى  يسمح به سوق العمل للأحداث او بعض الشباب .ولا تقتصر عواقب هذا الوضع على فئة عمرية او مهنية بعينها ، بل تمتد آثاره</a:t>
            </a:r>
            <a:r>
              <a:rPr lang="ar-SA" b="1" i="1" dirty="0" smtClean="0"/>
              <a:t> على </a:t>
            </a:r>
            <a:r>
              <a:rPr lang="ar-EG" b="1" i="1" dirty="0" smtClean="0"/>
              <a:t>الاسرة فيتصدع بناؤها الاجتماعي وينحرف بعض ابنائها وتتطبع حياتها بأنماط سلوكية منحرفة وبخاصة عندما تعيش فى منطقة سكنية رديئة صحيا ومزدحمة بشريا ومعزولة اجتماعيا ومتخلفة ثقافيا </a:t>
            </a:r>
            <a:r>
              <a:rPr lang="ar-SA" b="1" i="1" dirty="0" smtClean="0"/>
              <a:t> </a:t>
            </a:r>
            <a:endParaRPr lang="ar-EG" b="1" i="1" dirty="0" smtClean="0"/>
          </a:p>
        </p:txBody>
      </p:sp>
    </p:spTree>
    <p:extLst>
      <p:ext uri="{BB962C8B-B14F-4D97-AF65-F5344CB8AC3E}">
        <p14:creationId xmlns:p14="http://schemas.microsoft.com/office/powerpoint/2010/main" val="9824021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381000" y="914400"/>
            <a:ext cx="8305800" cy="5211763"/>
          </a:xfrm>
        </p:spPr>
        <p:txBody>
          <a:bodyPr/>
          <a:lstStyle/>
          <a:p>
            <a:pPr eaLnBrk="1" hangingPunct="1">
              <a:buFontTx/>
              <a:buNone/>
            </a:pPr>
            <a:r>
              <a:rPr lang="ar-EG" dirty="0" smtClean="0"/>
              <a:t>  </a:t>
            </a:r>
            <a:r>
              <a:rPr lang="ar-EG" b="1" dirty="0" smtClean="0"/>
              <a:t>حيث تصبح مكانا حاضنا لتفريخ شتى انواع الاجرام والانحرافات السلوكية الفردية والمنظمة وهذا بدوره يبعد افراد تلك الاسر عن الشعور بالمسؤولية والوعى السياسي والاتصال بالعالم الثقافي فيصبحون مغتربين فى مجتمعهم ومستلبين من قبل السياسيين (المرشحين من قبل البلديات والنواب ) والتجار المستغلين وارباب العمل الجشعين .</a:t>
            </a:r>
          </a:p>
          <a:p>
            <a:pPr eaLnBrk="1" hangingPunct="1">
              <a:buFontTx/>
              <a:buNone/>
            </a:pPr>
            <a:r>
              <a:rPr lang="ar-EG" b="1" dirty="0" smtClean="0"/>
              <a:t> وعندما يشعرون بالبعد الشاسع بينهم وبين الفئات الاجتماعية الاخرى ينزعون الى الانتقام منها بأساليب مخالفة للقانون (كالأجرام) للحصول على الأشياء التي حرموا منها او التي لم يستطيعوا الحصول عليها بعرق جبينهم </a:t>
            </a:r>
            <a:r>
              <a:rPr lang="ar-EG" dirty="0" smtClean="0"/>
              <a:t>.</a:t>
            </a:r>
          </a:p>
        </p:txBody>
      </p:sp>
    </p:spTree>
    <p:extLst>
      <p:ext uri="{BB962C8B-B14F-4D97-AF65-F5344CB8AC3E}">
        <p14:creationId xmlns:p14="http://schemas.microsoft.com/office/powerpoint/2010/main" val="9496650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i="1" u="sng" dirty="0" smtClean="0">
                <a:solidFill>
                  <a:srgbClr val="FF0000"/>
                </a:solidFill>
              </a:rPr>
              <a:t>أطفال الفقر</a:t>
            </a:r>
            <a:r>
              <a:rPr lang="en-US" dirty="0" smtClean="0"/>
              <a:t/>
            </a:r>
            <a:br>
              <a:rPr lang="en-US" dirty="0" smtClean="0"/>
            </a:br>
            <a:endParaRPr lang="ar-SA" dirty="0"/>
          </a:p>
        </p:txBody>
      </p:sp>
      <p:sp>
        <p:nvSpPr>
          <p:cNvPr id="3" name="عنصر نائب للمحتوى 2"/>
          <p:cNvSpPr>
            <a:spLocks noGrp="1"/>
          </p:cNvSpPr>
          <p:nvPr>
            <p:ph idx="1"/>
          </p:nvPr>
        </p:nvSpPr>
        <p:spPr/>
        <p:txBody>
          <a:bodyPr>
            <a:normAutofit fontScale="77500" lnSpcReduction="20000"/>
          </a:bodyPr>
          <a:lstStyle/>
          <a:p>
            <a:r>
              <a:rPr lang="ar-SA" b="1" dirty="0" smtClean="0"/>
              <a:t>يقول الدكتور محمد الرميحي   : لم يترك الفقر بصمته على أحد كما تركها على أطفال هذا العالم الذي نعيش فيه فمع الأطفال يصبح الفقر أشد وضوحا وأكثر مأساوية وفي العديد من دول العالم هنالك قوانين تمنع عمل الأطفال وتلزم ذويهم بإرسالها إلى المدارس ولكن هنالك أكثر من 80 مليون طفل معظمهم من الدول الفقيرة تتراوح أعمارهم بين 8-15 يتوجهون كل صباح إلى أعمال خطرة لا تتناسب مع خبرتهم ولا مع سنوات عمرهم.</a:t>
            </a:r>
            <a:endParaRPr lang="en-US" b="1" dirty="0" smtClean="0"/>
          </a:p>
          <a:p>
            <a:r>
              <a:rPr lang="ar-SA" b="1" dirty="0" smtClean="0">
                <a:solidFill>
                  <a:srgbClr val="C00000"/>
                </a:solidFill>
              </a:rPr>
              <a:t>وبرغم هذه الصورة المفزعة وتنبيه العديد من المنظمات الانسانية عليها فلا مجال للتفاؤل ففي معظم الدول الفقيرة تعتمد العائلات على أطفالها لتأمين معيشتها .</a:t>
            </a:r>
            <a:endParaRPr lang="en-US" b="1" dirty="0" smtClean="0">
              <a:solidFill>
                <a:srgbClr val="C00000"/>
              </a:solidFill>
            </a:endParaRPr>
          </a:p>
          <a:p>
            <a:r>
              <a:rPr lang="ar-SA" b="1" dirty="0" smtClean="0"/>
              <a:t>أنها عوده أخرى لزمن الرقاق الذي جعل العالم المعاصر أكثر بشاعة ففي آسيا وجزر المحيط الهادئ يعمل الأولاد لساعات تتجاوز كل المقررات الرسمية ثم ينامون في الليل على بلاط المصنع.</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457200" y="1295400"/>
            <a:ext cx="8229600" cy="4830763"/>
          </a:xfrm>
        </p:spPr>
        <p:txBody>
          <a:bodyPr/>
          <a:lstStyle/>
          <a:p>
            <a:pPr eaLnBrk="1" hangingPunct="1"/>
            <a:r>
              <a:rPr lang="ar-EG" b="1" dirty="0" smtClean="0"/>
              <a:t>وبرغم هذه الصورة المفزعة وتنبيه العديد من المنظمات الانسانية عليها، فلا مجال للتفاؤل . ففي معظم الدول الفقيرة تعتمد العائلات على اطفالها لتأمين معيشتها ، وفى الريف يذهب الاطفال الى العمل فى الحقول حالما يستطيعون المشي على اقدامهم ، ولا تتوقف الهجرة من الريف الى المدن لتضيف مزيدا من التعطل والحاجة الى التكسب بأي اجر ووفق أي ظروف . وفى مثل هذه الحالات يعمل الاطفال قبل ان يعمل آباؤهم لانهم يقومون بنفس هذا العمل ويتقاضون ربع الاجر الذى يتقاضاه البالغ تقريبا .</a:t>
            </a:r>
          </a:p>
        </p:txBody>
      </p:sp>
    </p:spTree>
    <p:extLst>
      <p:ext uri="{BB962C8B-B14F-4D97-AF65-F5344CB8AC3E}">
        <p14:creationId xmlns:p14="http://schemas.microsoft.com/office/powerpoint/2010/main" val="28419582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457200" y="990600"/>
            <a:ext cx="8229600" cy="5135563"/>
          </a:xfrm>
        </p:spPr>
        <p:txBody>
          <a:bodyPr>
            <a:normAutofit lnSpcReduction="10000"/>
          </a:bodyPr>
          <a:lstStyle/>
          <a:p>
            <a:pPr eaLnBrk="1" hangingPunct="1">
              <a:buFontTx/>
              <a:buNone/>
            </a:pPr>
            <a:r>
              <a:rPr lang="ar-EG" b="1" dirty="0" smtClean="0"/>
              <a:t>  والاطفال يخافون ويخضعون لتهديد المشرفين ولا يمكنهم التجمع او الاحتجاج لدى السلطات الرسمية ، وليس</a:t>
            </a:r>
            <a:r>
              <a:rPr lang="ar-SA" b="1" dirty="0" smtClean="0"/>
              <a:t> </a:t>
            </a:r>
            <a:r>
              <a:rPr lang="ar-EG" b="1" dirty="0" smtClean="0"/>
              <a:t>هناك نقابة تدافع عنهم عندما يرهقون بالعمل او يتقاضون اجورا زهيدة ، وقليل منهم يعرفون حقوقهم القانونية او يملكون القدرة على الاستفهام حول ماهية العمل او الاجر ، واغلبهم شاكرون لمجرد انهم يعملون ويجدون الفرصة لتناول وجبة يومية .</a:t>
            </a:r>
          </a:p>
          <a:p>
            <a:pPr eaLnBrk="1" hangingPunct="1">
              <a:buFontTx/>
              <a:buNone/>
            </a:pPr>
            <a:r>
              <a:rPr lang="ar-EG" b="1" dirty="0" smtClean="0"/>
              <a:t> إنها عودة اخرى لزمن الرق الذى جعل العالم المعاصر اكثر بشاعة ، ففي آسيا وجزر المحيط الهادئ يعمل الاولاد لساعات تتجاوز كل المقررات الرسمية ثم ينامون فى الليل على بلاط المصنع </a:t>
            </a:r>
            <a:r>
              <a:rPr lang="ar-EG" dirty="0" smtClean="0"/>
              <a:t>.</a:t>
            </a:r>
          </a:p>
        </p:txBody>
      </p:sp>
    </p:spTree>
    <p:extLst>
      <p:ext uri="{BB962C8B-B14F-4D97-AF65-F5344CB8AC3E}">
        <p14:creationId xmlns:p14="http://schemas.microsoft.com/office/powerpoint/2010/main" val="39941191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457200" y="1219200"/>
            <a:ext cx="8229600" cy="4906963"/>
          </a:xfrm>
        </p:spPr>
        <p:txBody>
          <a:bodyPr/>
          <a:lstStyle/>
          <a:p>
            <a:pPr eaLnBrk="1" hangingPunct="1">
              <a:buFontTx/>
              <a:buNone/>
            </a:pPr>
            <a:r>
              <a:rPr lang="ar-EG" dirty="0" smtClean="0"/>
              <a:t> </a:t>
            </a:r>
            <a:r>
              <a:rPr lang="ar-EG" b="1" dirty="0" smtClean="0"/>
              <a:t>وفى الهند يكوى الاطفال الصغار بحديد </a:t>
            </a:r>
            <a:r>
              <a:rPr lang="ar-SA" b="1" dirty="0" smtClean="0"/>
              <a:t>ل</a:t>
            </a:r>
            <a:r>
              <a:rPr lang="ar-EG" b="1" dirty="0" smtClean="0"/>
              <a:t>حام اذا اخلوا بالتعليمات ، وفى تايلاند يصب</a:t>
            </a:r>
            <a:r>
              <a:rPr lang="ar-SA" b="1" dirty="0" smtClean="0"/>
              <a:t> الحامض</a:t>
            </a:r>
            <a:r>
              <a:rPr lang="ar-EG" b="1" dirty="0" smtClean="0"/>
              <a:t> الحارق على وجوه بنات الهوى المراهقات القاصرات لتأديبهن . وهناك من يرى ان كل ما يحدث لهؤلاء الاطفال هو افضل بكثير من جلوسهم جياعا او تجوالهم بلا عمل .</a:t>
            </a:r>
          </a:p>
        </p:txBody>
      </p:sp>
    </p:spTree>
    <p:extLst>
      <p:ext uri="{BB962C8B-B14F-4D97-AF65-F5344CB8AC3E}">
        <p14:creationId xmlns:p14="http://schemas.microsoft.com/office/powerpoint/2010/main" val="42161707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836712"/>
            <a:ext cx="7848872" cy="53285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819508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548680"/>
            <a:ext cx="7632848" cy="59766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997589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335</TotalTime>
  <Words>2547</Words>
  <Application>Microsoft Office PowerPoint</Application>
  <PresentationFormat>عرض على الشاشة (3:4)‏</PresentationFormat>
  <Paragraphs>117</Paragraphs>
  <Slides>39</Slides>
  <Notes>0</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انقلاب</vt:lpstr>
      <vt:lpstr>       مشكلة الفقر </vt:lpstr>
      <vt:lpstr>أهداف المحاضرة :-</vt:lpstr>
      <vt:lpstr>مقدمة</vt:lpstr>
      <vt:lpstr>معلومة </vt:lpstr>
      <vt:lpstr>معلومة مهمة </vt:lpstr>
      <vt:lpstr>ملاحظة </vt:lpstr>
      <vt:lpstr>عرض تقديمي في PowerPoint</vt:lpstr>
      <vt:lpstr>تحديد مفهوم الفقر </vt:lpstr>
      <vt:lpstr>عرض تقديمي في PowerPoint</vt:lpstr>
      <vt:lpstr>عرض تقديمي في PowerPoint</vt:lpstr>
      <vt:lpstr>ملاحظة رأي آخر </vt:lpstr>
      <vt:lpstr>عرض تقديمي في PowerPoint</vt:lpstr>
      <vt:lpstr>خلاصة الفقرة </vt:lpstr>
      <vt:lpstr>معايير الفقر </vt:lpstr>
      <vt:lpstr>معلومة مهمة </vt:lpstr>
      <vt:lpstr>عرض تقديمي في PowerPoint</vt:lpstr>
      <vt:lpstr>عرض تقديمي في PowerPoint</vt:lpstr>
      <vt:lpstr>عرض تقديمي في PowerPoint</vt:lpstr>
      <vt:lpstr>عرض تقديمي في PowerPoint</vt:lpstr>
      <vt:lpstr>اصناف الفقراء </vt:lpstr>
      <vt:lpstr>عرض تقديمي في PowerPoint</vt:lpstr>
      <vt:lpstr>عرض تقديمي في PowerPoint</vt:lpstr>
      <vt:lpstr>عرض تقديمي في PowerPoint</vt:lpstr>
      <vt:lpstr>عرض تقديمي في PowerPoint</vt:lpstr>
      <vt:lpstr>يبين الشكل :-</vt:lpstr>
      <vt:lpstr>عرض تقديمي في PowerPoint</vt:lpstr>
      <vt:lpstr>مواقف اجتماعية تجاه الفقر   :- </vt:lpstr>
      <vt:lpstr>عرض تقديمي في PowerPoint</vt:lpstr>
      <vt:lpstr>عرض تقديمي في PowerPoint</vt:lpstr>
      <vt:lpstr>أسباب الفقر لا يمكن حصر أسباب الفقر بشكل دقيق, لكن بالإمكان تحديد أسبابه بشكل عام وبخاصة في المجتمعات المتحضرة والصناعية :-  </vt:lpstr>
      <vt:lpstr>الحياة العامة للأسر الفقيرة </vt:lpstr>
      <vt:lpstr>عرض تقديمي في PowerPoint</vt:lpstr>
      <vt:lpstr>عرض تقديمي في PowerPoint</vt:lpstr>
      <vt:lpstr>أطفال الفقر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مشكلة الفقر</dc:title>
  <dc:creator>useer</dc:creator>
  <cp:lastModifiedBy>mostfa mohamed ahmed elfeky</cp:lastModifiedBy>
  <cp:revision>24</cp:revision>
  <dcterms:created xsi:type="dcterms:W3CDTF">2014-03-14T13:51:54Z</dcterms:created>
  <dcterms:modified xsi:type="dcterms:W3CDTF">2016-03-07T05:07:45Z</dcterms:modified>
</cp:coreProperties>
</file>