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73" r:id="rId2"/>
    <p:sldId id="260" r:id="rId3"/>
    <p:sldId id="261" r:id="rId4"/>
    <p:sldId id="262" r:id="rId5"/>
    <p:sldId id="263" r:id="rId6"/>
    <p:sldId id="264" r:id="rId7"/>
    <p:sldId id="265" r:id="rId8"/>
    <p:sldId id="266" r:id="rId9"/>
    <p:sldId id="267" r:id="rId10"/>
    <p:sldId id="268" r:id="rId11"/>
    <p:sldId id="269" r:id="rId12"/>
    <p:sldId id="271" r:id="rId13"/>
    <p:sldId id="270" r:id="rId14"/>
    <p:sldId id="274"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330"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D1A1AC0-58C1-4D71-91E7-690350379771}" type="datetimeFigureOut">
              <a:rPr lang="ar-SA" smtClean="0"/>
              <a:pPr/>
              <a:t>6/19/1437</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0F2FABF-3EC2-4DF6-B9B9-CC22EB7CB19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D1A1AC0-58C1-4D71-91E7-690350379771}" type="datetimeFigureOut">
              <a:rPr lang="ar-SA" smtClean="0"/>
              <a:pPr/>
              <a:t>6/19/1437</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60F2FABF-3EC2-4DF6-B9B9-CC22EB7CB19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ED1A1AC0-58C1-4D71-91E7-690350379771}" type="datetimeFigureOut">
              <a:rPr lang="ar-SA" smtClean="0"/>
              <a:pPr/>
              <a:t>6/19/1437</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60F2FABF-3EC2-4DF6-B9B9-CC22EB7CB19B}" type="slidenum">
              <a:rPr lang="ar-SA" smtClean="0"/>
              <a:pPr/>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D1A1AC0-58C1-4D71-91E7-690350379771}" type="datetimeFigureOut">
              <a:rPr lang="ar-SA" smtClean="0"/>
              <a:pPr/>
              <a:t>6/19/1437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0F2FABF-3EC2-4DF6-B9B9-CC22EB7CB19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ED1A1AC0-58C1-4D71-91E7-690350379771}" type="datetimeFigureOut">
              <a:rPr lang="ar-SA" smtClean="0"/>
              <a:pPr/>
              <a:t>6/19/1437</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0F2FABF-3EC2-4DF6-B9B9-CC22EB7CB19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D1A1AC0-58C1-4D71-91E7-690350379771}" type="datetimeFigureOut">
              <a:rPr lang="ar-SA" smtClean="0"/>
              <a:pPr/>
              <a:t>6/19/1437</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0F2FABF-3EC2-4DF6-B9B9-CC22EB7CB19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6600" dirty="0" smtClean="0"/>
              <a:t>التلوث</a:t>
            </a:r>
            <a:endParaRPr lang="ar-SA" sz="6600" dirty="0"/>
          </a:p>
        </p:txBody>
      </p:sp>
      <p:sp>
        <p:nvSpPr>
          <p:cNvPr id="3" name="عنصر نائب للمحتوى 2"/>
          <p:cNvSpPr>
            <a:spLocks noGrp="1"/>
          </p:cNvSpPr>
          <p:nvPr>
            <p:ph idx="1"/>
          </p:nvPr>
        </p:nvSpPr>
        <p:spPr>
          <a:xfrm>
            <a:off x="457200" y="1428736"/>
            <a:ext cx="7239000" cy="5027000"/>
          </a:xfrm>
        </p:spPr>
        <p:txBody>
          <a:bodyPr/>
          <a:lstStyle/>
          <a:p>
            <a:r>
              <a:rPr lang="ar-SA" dirty="0" smtClean="0"/>
              <a:t>تعريف التلوث :</a:t>
            </a:r>
            <a:endParaRPr lang="en-US" dirty="0" smtClean="0"/>
          </a:p>
          <a:p>
            <a:r>
              <a:rPr lang="ar-SA" dirty="0" smtClean="0"/>
              <a:t>التلوث هو سمة العصر ورغم ذلك </a:t>
            </a:r>
            <a:r>
              <a:rPr lang="ar-SA" dirty="0" err="1" smtClean="0"/>
              <a:t>تتعددت</a:t>
            </a:r>
            <a:r>
              <a:rPr lang="ar-SA" dirty="0" smtClean="0"/>
              <a:t> التعريفات التي قدمت له .</a:t>
            </a:r>
            <a:endParaRPr lang="en-US" dirty="0" smtClean="0"/>
          </a:p>
          <a:p>
            <a:pPr lvl="0"/>
            <a:r>
              <a:rPr lang="ar-SA" dirty="0" smtClean="0"/>
              <a:t>التلوث هو تغيير في مكونات عناصر البيئة.</a:t>
            </a:r>
            <a:endParaRPr lang="en-US" dirty="0" smtClean="0"/>
          </a:p>
          <a:p>
            <a:pPr lvl="0"/>
            <a:r>
              <a:rPr lang="ar-SA" dirty="0" smtClean="0"/>
              <a:t>وهو أي تغير كمي أو كيفي في مكونات البيئة الحية وغير الحية لا تقدر الأنظمة البيئية على استيعابها دون أن يختل توازنها.</a:t>
            </a:r>
            <a:endParaRPr lang="en-US" dirty="0" smtClean="0"/>
          </a:p>
          <a:p>
            <a:pPr lvl="0"/>
            <a:r>
              <a:rPr lang="ar-SA" dirty="0" smtClean="0"/>
              <a:t>وهو كل ما يؤثر في جميع العناصر البيئية بما فيها </a:t>
            </a:r>
            <a:r>
              <a:rPr lang="ar-SA" dirty="0" err="1" smtClean="0"/>
              <a:t>الانسان</a:t>
            </a:r>
            <a:r>
              <a:rPr lang="ar-SA" dirty="0" smtClean="0"/>
              <a:t> والحيوان والنبات وكذلك من كل العناصر الطبيعية غير الحية مثل ( التراب الهواء البحار ).</a:t>
            </a:r>
            <a:endParaRPr lang="en-US" dirty="0" smtClean="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71480"/>
            <a:ext cx="8229600" cy="5554683"/>
          </a:xfrm>
        </p:spPr>
        <p:txBody>
          <a:bodyPr>
            <a:normAutofit fontScale="92500" lnSpcReduction="20000"/>
          </a:bodyPr>
          <a:lstStyle/>
          <a:p>
            <a:r>
              <a:rPr lang="ar-SA" sz="3500" b="1" dirty="0">
                <a:solidFill>
                  <a:schemeClr val="accent1">
                    <a:lumMod val="75000"/>
                  </a:schemeClr>
                </a:solidFill>
              </a:rPr>
              <a:t>أنواع التلوث :</a:t>
            </a:r>
            <a:endParaRPr lang="en-US" sz="3500" b="1" dirty="0">
              <a:solidFill>
                <a:schemeClr val="accent1">
                  <a:lumMod val="75000"/>
                </a:schemeClr>
              </a:solidFill>
            </a:endParaRPr>
          </a:p>
          <a:p>
            <a:pPr lvl="0"/>
            <a:r>
              <a:rPr lang="ar-SA" dirty="0"/>
              <a:t>تلوث الهواء.</a:t>
            </a:r>
            <a:endParaRPr lang="en-US" dirty="0"/>
          </a:p>
          <a:p>
            <a:pPr lvl="0"/>
            <a:r>
              <a:rPr lang="ar-SA" dirty="0"/>
              <a:t>تلوث الماء.</a:t>
            </a:r>
            <a:endParaRPr lang="en-US" dirty="0"/>
          </a:p>
          <a:p>
            <a:pPr lvl="0"/>
            <a:r>
              <a:rPr lang="ar-SA" dirty="0"/>
              <a:t>تلوث التربة.</a:t>
            </a:r>
            <a:endParaRPr lang="en-US" dirty="0"/>
          </a:p>
          <a:p>
            <a:pPr lvl="0"/>
            <a:r>
              <a:rPr lang="ar-SA" dirty="0"/>
              <a:t>تلوث السمع.</a:t>
            </a:r>
            <a:endParaRPr lang="en-US" dirty="0"/>
          </a:p>
          <a:p>
            <a:pPr lvl="0"/>
            <a:r>
              <a:rPr lang="ar-SA" dirty="0"/>
              <a:t>التلوث </a:t>
            </a:r>
            <a:r>
              <a:rPr lang="ar-SA" dirty="0" smtClean="0"/>
              <a:t>الغذائي</a:t>
            </a:r>
            <a:r>
              <a:rPr lang="ar-SA" dirty="0"/>
              <a:t>.</a:t>
            </a:r>
            <a:endParaRPr lang="en-US" dirty="0"/>
          </a:p>
          <a:p>
            <a:r>
              <a:rPr lang="ar-SA" b="1" dirty="0"/>
              <a:t>أولا : تلوث الهواء</a:t>
            </a:r>
            <a:endParaRPr lang="en-US" b="1" dirty="0"/>
          </a:p>
          <a:p>
            <a:r>
              <a:rPr lang="ar-SA" dirty="0"/>
              <a:t>يتكون الهواء من مجموعه من العناصر الموجودة في الحالة الغازية . ضمن مجالات ونسب محددة تتذبذب بشكل طبيعي بين زيادة ونقصان </a:t>
            </a:r>
            <a:endParaRPr lang="en-US" dirty="0"/>
          </a:p>
          <a:p>
            <a:r>
              <a:rPr lang="ar-SA" dirty="0"/>
              <a:t>ومن أنواع التلوث البيئي ___</a:t>
            </a:r>
            <a:endParaRPr lang="en-US" dirty="0"/>
          </a:p>
          <a:p>
            <a:r>
              <a:rPr lang="ar-SA" dirty="0"/>
              <a:t>ذلك الذي ينتج من عمليات الاحتراق سواء كانت طبيعية أو صناعية.</a:t>
            </a:r>
            <a:endParaRPr lang="en-US" dirty="0"/>
          </a:p>
          <a:p>
            <a:r>
              <a:rPr lang="ar-SA" dirty="0"/>
              <a:t>كما تساعد البراكين في </a:t>
            </a:r>
            <a:r>
              <a:rPr lang="ar-SA" dirty="0" err="1"/>
              <a:t>احداث</a:t>
            </a:r>
            <a:r>
              <a:rPr lang="ar-SA" dirty="0"/>
              <a:t> تلوث تتفاوت حدته حسب المكان والنشاط البركاني.</a:t>
            </a:r>
            <a:endParaRPr lang="en-US" dirty="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a:t>نكشف عن التلوث الهواء من خلال:</a:t>
            </a:r>
            <a:endParaRPr lang="en-US" dirty="0"/>
          </a:p>
          <a:p>
            <a:pPr lvl="0"/>
            <a:r>
              <a:rPr lang="ar-SA" dirty="0"/>
              <a:t>حاسة الشم.</a:t>
            </a:r>
            <a:endParaRPr lang="en-US" dirty="0"/>
          </a:p>
          <a:p>
            <a:pPr lvl="0"/>
            <a:r>
              <a:rPr lang="ar-SA" dirty="0"/>
              <a:t>الرؤية والإدراك.</a:t>
            </a:r>
            <a:endParaRPr lang="en-US" dirty="0"/>
          </a:p>
          <a:p>
            <a:pPr lvl="0"/>
            <a:r>
              <a:rPr lang="ar-SA" dirty="0"/>
              <a:t>أجهزة كشف نسبة التلوث.</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3200" b="1" dirty="0">
                <a:solidFill>
                  <a:schemeClr val="accent1">
                    <a:lumMod val="75000"/>
                  </a:schemeClr>
                </a:solidFill>
              </a:rPr>
              <a:t>أسباب تلوث الهواء :</a:t>
            </a:r>
            <a:endParaRPr lang="en-US" sz="3200" b="1" dirty="0">
              <a:solidFill>
                <a:schemeClr val="accent1">
                  <a:lumMod val="75000"/>
                </a:schemeClr>
              </a:solidFill>
            </a:endParaRPr>
          </a:p>
          <a:p>
            <a:pPr lvl="0"/>
            <a:r>
              <a:rPr lang="ar-SA" dirty="0"/>
              <a:t>زيادة أعداد السيارات.</a:t>
            </a:r>
            <a:endParaRPr lang="en-US" dirty="0"/>
          </a:p>
          <a:p>
            <a:pPr lvl="0"/>
            <a:r>
              <a:rPr lang="ar-SA" dirty="0"/>
              <a:t>كثرة المباني العالية التي تعوق حركة الهواء.</a:t>
            </a:r>
            <a:endParaRPr lang="en-US" dirty="0"/>
          </a:p>
          <a:p>
            <a:pPr lvl="0"/>
            <a:r>
              <a:rPr lang="ar-SA" dirty="0"/>
              <a:t>كثرة اشارات المرور</a:t>
            </a:r>
            <a:r>
              <a:rPr lang="ar-SA" dirty="0" smtClean="0"/>
              <a:t>.</a:t>
            </a:r>
            <a:endParaRPr lang="en-US" dirty="0"/>
          </a:p>
          <a:p>
            <a:pPr lvl="0"/>
            <a:r>
              <a:rPr lang="ar-SA" dirty="0"/>
              <a:t>زيادة نسبة الاحتراق.</a:t>
            </a:r>
            <a:endParaRPr lang="en-US" dirty="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3200" b="1" dirty="0">
                <a:solidFill>
                  <a:schemeClr val="accent1">
                    <a:lumMod val="75000"/>
                  </a:schemeClr>
                </a:solidFill>
              </a:rPr>
              <a:t>ثانيا : تلوث الماء.</a:t>
            </a:r>
            <a:endParaRPr lang="en-US" sz="3200" b="1" dirty="0">
              <a:solidFill>
                <a:schemeClr val="accent1">
                  <a:lumMod val="75000"/>
                </a:schemeClr>
              </a:solidFill>
            </a:endParaRPr>
          </a:p>
          <a:p>
            <a:r>
              <a:rPr lang="ar-SA" dirty="0"/>
              <a:t>يعد الماء من ضروريات الحياة بعد الهواء وتنقسم مصادر </a:t>
            </a:r>
            <a:r>
              <a:rPr lang="ar-SA" dirty="0" err="1"/>
              <a:t>المياة</a:t>
            </a:r>
            <a:r>
              <a:rPr lang="ar-SA" dirty="0"/>
              <a:t> التي يستعملها الإنسان إلى </a:t>
            </a:r>
            <a:endParaRPr lang="en-US" dirty="0"/>
          </a:p>
          <a:p>
            <a:pPr lvl="0"/>
            <a:r>
              <a:rPr lang="ar-SA" dirty="0"/>
              <a:t>مياه جوفية.</a:t>
            </a:r>
            <a:endParaRPr lang="en-US" dirty="0"/>
          </a:p>
          <a:p>
            <a:pPr lvl="0"/>
            <a:r>
              <a:rPr lang="ar-SA" dirty="0"/>
              <a:t>مياه سطحية.</a:t>
            </a:r>
            <a:endParaRPr lang="en-US" dirty="0"/>
          </a:p>
          <a:p>
            <a:r>
              <a:rPr lang="ar-SA" dirty="0"/>
              <a:t>والماء سلاح </a:t>
            </a:r>
            <a:r>
              <a:rPr lang="ar-SA" dirty="0" smtClean="0"/>
              <a:t>ذو </a:t>
            </a:r>
            <a:r>
              <a:rPr lang="ar-SA" dirty="0"/>
              <a:t>حدين لأنه يمكن أن يكون نقيا فيقود إلى زيادة إنعاش الإنسان والنبات والحيوان كما يمكن أن يكون ملوثا فيقود إلى العديد من الأمراض</a:t>
            </a:r>
            <a:endParaRPr lang="en-US" dirty="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b="1" dirty="0">
                <a:solidFill>
                  <a:schemeClr val="accent1">
                    <a:lumMod val="75000"/>
                  </a:schemeClr>
                </a:solidFill>
              </a:rPr>
              <a:t>وزادت مشكلة تلوث الماء وذلك بسبب؟</a:t>
            </a:r>
            <a:endParaRPr lang="en-US" b="1" dirty="0">
              <a:solidFill>
                <a:schemeClr val="accent1">
                  <a:lumMod val="75000"/>
                </a:schemeClr>
              </a:solidFill>
            </a:endParaRPr>
          </a:p>
          <a:p>
            <a:pPr lvl="0"/>
            <a:r>
              <a:rPr lang="ar-SA" dirty="0"/>
              <a:t>إلقاء القاذورات في المياه.</a:t>
            </a:r>
            <a:endParaRPr lang="en-US" dirty="0"/>
          </a:p>
          <a:p>
            <a:pPr lvl="0"/>
            <a:r>
              <a:rPr lang="ar-SA" dirty="0"/>
              <a:t>قضاء الحاجة في </a:t>
            </a:r>
            <a:r>
              <a:rPr lang="ar-SA" dirty="0" err="1"/>
              <a:t>الانهار</a:t>
            </a:r>
            <a:r>
              <a:rPr lang="ar-SA" dirty="0"/>
              <a:t>.</a:t>
            </a:r>
            <a:endParaRPr lang="en-US" dirty="0"/>
          </a:p>
          <a:p>
            <a:pPr lvl="0"/>
            <a:r>
              <a:rPr lang="ar-SA" dirty="0"/>
              <a:t>غسيل الأواني والملابس في الأنهار.</a:t>
            </a:r>
            <a:endParaRPr lang="en-US" dirty="0"/>
          </a:p>
          <a:p>
            <a:pPr lvl="0"/>
            <a:r>
              <a:rPr lang="ar-SA" dirty="0"/>
              <a:t>إلقاء مياه المصانع ومخلفاتها في مياه الأنهار.</a:t>
            </a:r>
            <a:endParaRPr lang="en-US" dirty="0"/>
          </a:p>
          <a:p>
            <a:pPr lvl="0"/>
            <a:r>
              <a:rPr lang="ar-SA" dirty="0"/>
              <a:t>استخدام مياه البحر أو المياه العذبة لتبريد المحركات.</a:t>
            </a:r>
            <a:endParaRPr lang="en-US" dirty="0"/>
          </a:p>
          <a:p>
            <a:pPr lvl="0"/>
            <a:r>
              <a:rPr lang="ar-SA" dirty="0"/>
              <a:t>زيادة حركة السفن والنشاطات البحرية المختلفة التي تؤدي إلى زلزلة استقرار الحياة البحرية.</a:t>
            </a:r>
            <a:endParaRPr lang="en-US" dirty="0"/>
          </a:p>
          <a:p>
            <a:r>
              <a:rPr lang="ar-SA" dirty="0"/>
              <a:t>لجوء الكثير من الصيادين إلى رش مبيدات سامة لقتل الأسماك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SA" dirty="0"/>
              <a:t>وهذا يقود إلى 1- تلوث الماء.   2- تلوث الطعام ( الكائنات البحرية ).</a:t>
            </a:r>
            <a:endParaRPr lang="en-US" dirty="0"/>
          </a:p>
          <a:p>
            <a:r>
              <a:rPr lang="ar-SA" b="1" dirty="0">
                <a:solidFill>
                  <a:schemeClr val="accent1">
                    <a:lumMod val="75000"/>
                  </a:schemeClr>
                </a:solidFill>
              </a:rPr>
              <a:t>الأضرار الصحية الناجمة عن تلوث المياه :</a:t>
            </a:r>
            <a:endParaRPr lang="en-US" b="1" dirty="0">
              <a:solidFill>
                <a:schemeClr val="accent1">
                  <a:lumMod val="75000"/>
                </a:schemeClr>
              </a:solidFill>
            </a:endParaRPr>
          </a:p>
          <a:p>
            <a:pPr lvl="0"/>
            <a:r>
              <a:rPr lang="ar-SA" dirty="0"/>
              <a:t>الاصابة </a:t>
            </a:r>
            <a:r>
              <a:rPr lang="ar-SA" dirty="0" smtClean="0"/>
              <a:t>بالتيفويد</a:t>
            </a:r>
            <a:r>
              <a:rPr lang="ar-SA" dirty="0" smtClean="0"/>
              <a:t>.</a:t>
            </a:r>
            <a:endParaRPr lang="en-US" dirty="0"/>
          </a:p>
          <a:p>
            <a:pPr lvl="0"/>
            <a:r>
              <a:rPr lang="ar-SA" dirty="0" smtClean="0"/>
              <a:t>الإصابة </a:t>
            </a:r>
            <a:r>
              <a:rPr lang="ar-SA" dirty="0"/>
              <a:t>بالكوليرا.</a:t>
            </a:r>
            <a:endParaRPr lang="en-US" dirty="0"/>
          </a:p>
          <a:p>
            <a:pPr lvl="0"/>
            <a:r>
              <a:rPr lang="ar-SA" dirty="0" smtClean="0"/>
              <a:t>الإصابة </a:t>
            </a:r>
            <a:r>
              <a:rPr lang="ar-SA" dirty="0"/>
              <a:t>بالبلهارسيا.</a:t>
            </a:r>
            <a:endParaRPr lang="en-US" dirty="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lvl="0"/>
            <a:r>
              <a:rPr lang="ar-SA" dirty="0"/>
              <a:t>الاصابة بشلل الاطفال.</a:t>
            </a:r>
            <a:endParaRPr lang="en-US" dirty="0"/>
          </a:p>
          <a:p>
            <a:pPr lvl="0"/>
            <a:r>
              <a:rPr lang="ar-SA" dirty="0" smtClean="0"/>
              <a:t>الإصابة </a:t>
            </a:r>
            <a:r>
              <a:rPr lang="ar-SA" dirty="0"/>
              <a:t>بالأمراض الناتجة من نقص العناصر الكيميائية في الماء ومنها:</a:t>
            </a:r>
            <a:endParaRPr lang="en-US" dirty="0"/>
          </a:p>
          <a:p>
            <a:pPr lvl="0"/>
            <a:r>
              <a:rPr lang="ar-SA" dirty="0"/>
              <a:t>تورم الغدة الدرقية بسبب نقص اليود.</a:t>
            </a:r>
            <a:endParaRPr lang="en-US" dirty="0"/>
          </a:p>
          <a:p>
            <a:pPr lvl="0"/>
            <a:r>
              <a:rPr lang="ar-SA" dirty="0"/>
              <a:t>تسوس </a:t>
            </a:r>
            <a:r>
              <a:rPr lang="ar-SA" dirty="0" err="1"/>
              <a:t>الاسنان</a:t>
            </a:r>
            <a:r>
              <a:rPr lang="ar-SA" dirty="0"/>
              <a:t> بسبب نقص </a:t>
            </a:r>
            <a:r>
              <a:rPr lang="ar-SA" dirty="0" err="1"/>
              <a:t>الكلور</a:t>
            </a:r>
            <a:r>
              <a:rPr lang="ar-SA" dirty="0"/>
              <a:t>.</a:t>
            </a:r>
            <a:endParaRPr lang="en-US" dirty="0"/>
          </a:p>
          <a:p>
            <a:pPr lvl="0"/>
            <a:r>
              <a:rPr lang="ar-SA" dirty="0"/>
              <a:t>الاصابة </a:t>
            </a:r>
            <a:r>
              <a:rPr lang="ar-SA" dirty="0" smtClean="0"/>
              <a:t>بالأمراض </a:t>
            </a:r>
            <a:r>
              <a:rPr lang="ar-SA" dirty="0"/>
              <a:t>المعدية والكلوية بسبب بعض المواد الكيمائية الموجودة بالماء.</a:t>
            </a:r>
            <a:endParaRPr lang="en-US" dirty="0"/>
          </a:p>
          <a:p>
            <a:r>
              <a:rPr lang="ar-SA" b="1" dirty="0">
                <a:solidFill>
                  <a:schemeClr val="accent1">
                    <a:lumMod val="75000"/>
                  </a:schemeClr>
                </a:solidFill>
              </a:rPr>
              <a:t>ثالثا : تلوث التربة</a:t>
            </a:r>
            <a:endParaRPr lang="en-US" b="1" dirty="0">
              <a:solidFill>
                <a:schemeClr val="accent1">
                  <a:lumMod val="75000"/>
                </a:schemeClr>
              </a:solidFill>
            </a:endParaRPr>
          </a:p>
          <a:p>
            <a:r>
              <a:rPr lang="ar-SA" dirty="0"/>
              <a:t>التفاعل بين الانسان والتربة قديم قدم الجنس البشري تشبع الكثير من رغباته واحتياجاته . وقد نتج عن السعي إلى </a:t>
            </a:r>
            <a:r>
              <a:rPr lang="ar-SA" dirty="0" err="1"/>
              <a:t>اشباع</a:t>
            </a:r>
            <a:r>
              <a:rPr lang="ar-SA" dirty="0"/>
              <a:t> الحاجات البشرية مع الزيادة السريعة في أعداد السكان تزايد ملحوظ في الضغوط على البيئة الطبيعية باستنزاف مواردها وقصورها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6357982"/>
          </a:xfrm>
        </p:spPr>
        <p:txBody>
          <a:bodyPr>
            <a:normAutofit fontScale="77500" lnSpcReduction="20000"/>
          </a:bodyPr>
          <a:lstStyle/>
          <a:p>
            <a:r>
              <a:rPr lang="ar-SA" dirty="0"/>
              <a:t>وقصورها عن الاستيعاب النفايات الناتجة من </a:t>
            </a:r>
            <a:r>
              <a:rPr lang="ar-SA" dirty="0" err="1"/>
              <a:t>الانشطة</a:t>
            </a:r>
            <a:r>
              <a:rPr lang="ar-SA" dirty="0"/>
              <a:t> البشرية</a:t>
            </a:r>
            <a:endParaRPr lang="en-US" dirty="0"/>
          </a:p>
          <a:p>
            <a:r>
              <a:rPr lang="ar-SA" b="1" dirty="0">
                <a:solidFill>
                  <a:schemeClr val="accent1">
                    <a:lumMod val="75000"/>
                  </a:schemeClr>
                </a:solidFill>
              </a:rPr>
              <a:t>ما هي أهم مصادر تلوث التربة ؟</a:t>
            </a:r>
            <a:endParaRPr lang="en-US" b="1" dirty="0">
              <a:solidFill>
                <a:schemeClr val="accent1">
                  <a:lumMod val="75000"/>
                </a:schemeClr>
              </a:solidFill>
            </a:endParaRPr>
          </a:p>
          <a:p>
            <a:pPr lvl="0"/>
            <a:r>
              <a:rPr lang="ar-SA" dirty="0" err="1"/>
              <a:t>الاسمدة</a:t>
            </a:r>
            <a:r>
              <a:rPr lang="ar-SA" dirty="0"/>
              <a:t> الكيمائية.</a:t>
            </a:r>
            <a:endParaRPr lang="en-US" dirty="0"/>
          </a:p>
          <a:p>
            <a:pPr lvl="0"/>
            <a:r>
              <a:rPr lang="ar-SA" dirty="0"/>
              <a:t>مبيدات </a:t>
            </a:r>
            <a:r>
              <a:rPr lang="ar-SA" dirty="0" err="1"/>
              <a:t>الافات</a:t>
            </a:r>
            <a:r>
              <a:rPr lang="ar-SA" dirty="0"/>
              <a:t> الزراعية.</a:t>
            </a:r>
            <a:endParaRPr lang="en-US" dirty="0"/>
          </a:p>
          <a:p>
            <a:pPr lvl="0"/>
            <a:r>
              <a:rPr lang="ar-SA" dirty="0"/>
              <a:t>صرف مياه المجاري.</a:t>
            </a:r>
            <a:endParaRPr lang="en-US" dirty="0"/>
          </a:p>
          <a:p>
            <a:pPr lvl="0"/>
            <a:r>
              <a:rPr lang="ar-SA" dirty="0"/>
              <a:t>الصرف الصناعي.</a:t>
            </a:r>
            <a:endParaRPr lang="en-US" dirty="0"/>
          </a:p>
          <a:p>
            <a:pPr lvl="0"/>
            <a:r>
              <a:rPr lang="ar-SA" dirty="0"/>
              <a:t>تلوث مياه الري.</a:t>
            </a:r>
            <a:endParaRPr lang="en-US" dirty="0"/>
          </a:p>
          <a:p>
            <a:pPr lvl="0"/>
            <a:r>
              <a:rPr lang="ar-SA" dirty="0"/>
              <a:t>تلوث الهواء.</a:t>
            </a:r>
            <a:endParaRPr lang="en-US" dirty="0"/>
          </a:p>
          <a:p>
            <a:pPr lvl="0"/>
            <a:r>
              <a:rPr lang="ar-SA" dirty="0"/>
              <a:t>دفن النفايات السائلة والصلبة.</a:t>
            </a:r>
            <a:endParaRPr lang="en-US" dirty="0"/>
          </a:p>
          <a:p>
            <a:pPr lvl="0"/>
            <a:r>
              <a:rPr lang="ar-SA" dirty="0"/>
              <a:t>الأمطار الحمضية.</a:t>
            </a:r>
            <a:endParaRPr lang="en-US" dirty="0"/>
          </a:p>
          <a:p>
            <a:r>
              <a:rPr lang="ar-SA" sz="3100" b="1" dirty="0">
                <a:solidFill>
                  <a:schemeClr val="accent1">
                    <a:lumMod val="75000"/>
                  </a:schemeClr>
                </a:solidFill>
              </a:rPr>
              <a:t>رابعا : تلوث السمع</a:t>
            </a:r>
            <a:endParaRPr lang="en-US" sz="3100" b="1" dirty="0">
              <a:solidFill>
                <a:schemeClr val="accent1">
                  <a:lumMod val="75000"/>
                </a:schemeClr>
              </a:solidFill>
            </a:endParaRPr>
          </a:p>
          <a:p>
            <a:r>
              <a:rPr lang="ar-SA" dirty="0"/>
              <a:t>تعرف هذه المشكلة أيضا بمشكلة الضوضاء والصوت عبارة عن تغيير في ضغط الهواء ينتج عن حركة موجات الهواء التي تسببها أدوات اهتزازية متحركة وتوصف موجات الصوت في ضوء تكرارها أو سعتها وتحدد هذه الخصائص درجة الصوت الذي نسمعه وشدته والضوضاء سيكولوجي يعرف بأنه الصوت الغير مرغوب وتؤثر الضوضاء في أذان السامع التي تدرك الأصوات العالية المتكررة وغير قابلة للتنبؤ والمتقطعة على أنها ضوضاء وخاصة إذا تداخلت مع نشاط يقوم </a:t>
            </a:r>
            <a:r>
              <a:rPr lang="ar-SA" dirty="0" err="1"/>
              <a:t>به</a:t>
            </a:r>
            <a:r>
              <a:rPr lang="ar-SA" dirty="0"/>
              <a:t> </a:t>
            </a:r>
            <a:r>
              <a:rPr lang="ar-SA" dirty="0" smtClean="0"/>
              <a:t>الفرد</a:t>
            </a:r>
          </a:p>
          <a:p>
            <a:endParaRPr lang="en-US" dirty="0"/>
          </a:p>
          <a:p>
            <a:r>
              <a:rPr lang="ar-SA" b="1" dirty="0" err="1">
                <a:solidFill>
                  <a:schemeClr val="accent1">
                    <a:lumMod val="75000"/>
                  </a:schemeClr>
                </a:solidFill>
              </a:rPr>
              <a:t>ماهي</a:t>
            </a:r>
            <a:r>
              <a:rPr lang="ar-SA" b="1" dirty="0">
                <a:solidFill>
                  <a:schemeClr val="accent1">
                    <a:lumMod val="75000"/>
                  </a:schemeClr>
                </a:solidFill>
              </a:rPr>
              <a:t> الأبعاد التي تؤثر باعتبار الضوضاء ظاهرة بيئية مزعجة ؟</a:t>
            </a:r>
            <a:endParaRPr lang="en-US" b="1" dirty="0">
              <a:solidFill>
                <a:schemeClr val="accent1">
                  <a:lumMod val="75000"/>
                </a:schemeClr>
              </a:solidFill>
            </a:endParaRPr>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SA" dirty="0"/>
              <a:t>ارتفاع الصوت.</a:t>
            </a:r>
            <a:endParaRPr lang="en-US" dirty="0"/>
          </a:p>
          <a:p>
            <a:pPr lvl="0"/>
            <a:r>
              <a:rPr lang="ar-SA" dirty="0"/>
              <a:t>الضوضاء غير </a:t>
            </a:r>
            <a:r>
              <a:rPr lang="ar-SA" dirty="0" err="1"/>
              <a:t>المتوقعه</a:t>
            </a:r>
            <a:r>
              <a:rPr lang="ar-SA" dirty="0"/>
              <a:t> وغير المنتظمة.</a:t>
            </a:r>
            <a:endParaRPr lang="en-US" dirty="0"/>
          </a:p>
          <a:p>
            <a:pPr lvl="0"/>
            <a:r>
              <a:rPr lang="ar-SA" dirty="0" err="1"/>
              <a:t>ادراك</a:t>
            </a:r>
            <a:r>
              <a:rPr lang="ar-SA" dirty="0"/>
              <a:t> عدم القدرة على التحكم في الضوضاء.</a:t>
            </a:r>
            <a:endParaRPr lang="en-US" dirty="0"/>
          </a:p>
          <a:p>
            <a:r>
              <a:rPr lang="ar-SA" dirty="0"/>
              <a:t>هنالك العديد من البحوث التي رأت أن هناك  بعض العوامل التي تقود إلى تأثر السلوك بالضوضاء؟</a:t>
            </a:r>
            <a:endParaRPr lang="en-US" dirty="0"/>
          </a:p>
          <a:p>
            <a:pPr lvl="0"/>
            <a:r>
              <a:rPr lang="ar-SA" dirty="0" err="1"/>
              <a:t>ادراك</a:t>
            </a:r>
            <a:r>
              <a:rPr lang="ar-SA" dirty="0"/>
              <a:t> الضوضاء على أنها ضرورية.</a:t>
            </a:r>
            <a:endParaRPr lang="en-US" dirty="0"/>
          </a:p>
          <a:p>
            <a:pPr lvl="0"/>
            <a:r>
              <a:rPr lang="ar-SA" dirty="0" err="1"/>
              <a:t>ادراك</a:t>
            </a:r>
            <a:r>
              <a:rPr lang="ar-SA" dirty="0"/>
              <a:t> </a:t>
            </a:r>
            <a:r>
              <a:rPr lang="ar-SA" dirty="0" err="1"/>
              <a:t>الاشخاص</a:t>
            </a:r>
            <a:r>
              <a:rPr lang="ar-SA" dirty="0"/>
              <a:t> الذين يحدثون الضوضاء غير مبالين </a:t>
            </a:r>
            <a:r>
              <a:rPr lang="ar-SA" dirty="0" err="1"/>
              <a:t>بالاخرين</a:t>
            </a:r>
            <a:r>
              <a:rPr lang="ar-SA" dirty="0"/>
              <a:t> الذين يتعرضون للضوضاء.</a:t>
            </a:r>
            <a:endParaRPr lang="en-US" dirty="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0"/>
            <a:ext cx="8229600" cy="6858000"/>
          </a:xfrm>
        </p:spPr>
        <p:txBody>
          <a:bodyPr>
            <a:normAutofit/>
          </a:bodyPr>
          <a:lstStyle/>
          <a:p>
            <a:r>
              <a:rPr lang="ar-SA" dirty="0"/>
              <a:t>أضرار الضوضاء __</a:t>
            </a:r>
            <a:endParaRPr lang="en-US" dirty="0"/>
          </a:p>
          <a:p>
            <a:pPr lvl="0"/>
            <a:r>
              <a:rPr lang="ar-SA" dirty="0"/>
              <a:t>فقدان السمع.</a:t>
            </a:r>
            <a:endParaRPr lang="en-US" dirty="0"/>
          </a:p>
          <a:p>
            <a:pPr lvl="0"/>
            <a:r>
              <a:rPr lang="ar-SA" dirty="0"/>
              <a:t>تأثر الصحة الجسمية ومن الأمراض التي تصيب الجسم نتيجة تعرضه للضوضاء </a:t>
            </a:r>
            <a:r>
              <a:rPr lang="ar-SA" dirty="0" err="1"/>
              <a:t>مايلي</a:t>
            </a:r>
            <a:r>
              <a:rPr lang="ar-SA" dirty="0"/>
              <a:t> :</a:t>
            </a:r>
            <a:endParaRPr lang="en-US" dirty="0"/>
          </a:p>
          <a:p>
            <a:pPr lvl="0"/>
            <a:r>
              <a:rPr lang="ar-SA" dirty="0"/>
              <a:t>تقود الضوضاء إلى زيادة النشاط الكهربي للجلد وانقباض </a:t>
            </a:r>
            <a:r>
              <a:rPr lang="ar-SA" dirty="0" err="1"/>
              <a:t>الاوعية</a:t>
            </a:r>
            <a:r>
              <a:rPr lang="ar-SA" dirty="0"/>
              <a:t> الدموية الطرفية وازدياد </a:t>
            </a:r>
            <a:r>
              <a:rPr lang="ar-SA" dirty="0" err="1"/>
              <a:t>افرازات</a:t>
            </a:r>
            <a:r>
              <a:rPr lang="ar-SA" dirty="0"/>
              <a:t> الغدد.</a:t>
            </a:r>
            <a:endParaRPr lang="en-US" dirty="0"/>
          </a:p>
          <a:p>
            <a:pPr lvl="0"/>
            <a:r>
              <a:rPr lang="ar-SA" dirty="0"/>
              <a:t>ارتفاع ضغط الدم وحدوث </a:t>
            </a:r>
            <a:r>
              <a:rPr lang="ar-SA" dirty="0" err="1"/>
              <a:t>السكته</a:t>
            </a:r>
            <a:r>
              <a:rPr lang="ar-SA" dirty="0"/>
              <a:t> القلبية.</a:t>
            </a:r>
            <a:endParaRPr lang="en-US" dirty="0"/>
          </a:p>
          <a:p>
            <a:pPr lvl="0"/>
            <a:r>
              <a:rPr lang="ar-SA" dirty="0"/>
              <a:t>تقود الضوضاء </a:t>
            </a:r>
            <a:r>
              <a:rPr lang="ar-SA" dirty="0" err="1"/>
              <a:t>الى</a:t>
            </a:r>
            <a:r>
              <a:rPr lang="ar-SA" dirty="0"/>
              <a:t> العديد من الأمراض العقلية مثل الصداع والغثيان والقلق والتقلب المزاجي.</a:t>
            </a:r>
            <a:endParaRPr lang="en-US" dirty="0"/>
          </a:p>
          <a:p>
            <a:pPr lvl="0"/>
            <a:r>
              <a:rPr lang="ar-SA" dirty="0"/>
              <a:t>تقود الضوضاء </a:t>
            </a:r>
            <a:r>
              <a:rPr lang="ar-SA" dirty="0" err="1"/>
              <a:t>الى</a:t>
            </a:r>
            <a:r>
              <a:rPr lang="ar-SA" dirty="0"/>
              <a:t> عدم الكفاءة في أداء الفرد في عمله مما يقود </a:t>
            </a:r>
            <a:r>
              <a:rPr lang="ar-SA" dirty="0" err="1"/>
              <a:t>الى</a:t>
            </a:r>
            <a:r>
              <a:rPr lang="ar-SA" dirty="0"/>
              <a:t> مشاكل متعلقة </a:t>
            </a:r>
            <a:r>
              <a:rPr lang="ar-SA" dirty="0" err="1"/>
              <a:t>بالانتاج</a:t>
            </a:r>
            <a:r>
              <a:rPr lang="ar-SA" dirty="0"/>
              <a:t>.</a:t>
            </a:r>
            <a:endParaRPr lang="en-US" dirty="0"/>
          </a:p>
          <a:p>
            <a:pPr lvl="0"/>
            <a:r>
              <a:rPr lang="ar-SA" dirty="0"/>
              <a:t>يعوق التحصيل الدراسي .</a:t>
            </a:r>
            <a:endParaRPr lang="en-US" dirty="0"/>
          </a:p>
          <a:p>
            <a:pPr lvl="0"/>
            <a:r>
              <a:rPr lang="ar-SA" dirty="0"/>
              <a:t>تقود </a:t>
            </a:r>
            <a:r>
              <a:rPr lang="ar-SA" dirty="0" err="1"/>
              <a:t>الى</a:t>
            </a:r>
            <a:r>
              <a:rPr lang="ar-SA" dirty="0"/>
              <a:t> السلوك العدواني.</a:t>
            </a:r>
            <a:endParaRPr lang="en-US" dirty="0"/>
          </a:p>
          <a:p>
            <a:pPr lvl="0"/>
            <a:r>
              <a:rPr lang="ar-SA" dirty="0"/>
              <a:t>تؤثر الضوضاء في </a:t>
            </a:r>
            <a:r>
              <a:rPr lang="ar-SA" dirty="0" err="1"/>
              <a:t>طبيعه</a:t>
            </a:r>
            <a:r>
              <a:rPr lang="ar-SA" dirty="0"/>
              <a:t> التفاعل الاجتماعي لأنها تحول دون تواصل الحوار بين الشخص </a:t>
            </a:r>
            <a:r>
              <a:rPr lang="ar-SA" dirty="0" err="1"/>
              <a:t>والاخرين</a:t>
            </a:r>
            <a:r>
              <a:rPr lang="ar-SA" dirty="0"/>
              <a:t>.</a:t>
            </a:r>
            <a:endParaRPr lang="en-US" dirty="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solidFill>
                  <a:schemeClr val="accent1">
                    <a:lumMod val="75000"/>
                  </a:schemeClr>
                </a:solidFill>
              </a:rPr>
              <a:t>خامسا : التلوث الغذائي</a:t>
            </a:r>
            <a:endParaRPr lang="en-US" sz="2800" b="1" dirty="0" smtClean="0">
              <a:solidFill>
                <a:schemeClr val="accent1">
                  <a:lumMod val="75000"/>
                </a:schemeClr>
              </a:solidFill>
            </a:endParaRPr>
          </a:p>
          <a:p>
            <a:r>
              <a:rPr lang="ar-SA" dirty="0" smtClean="0"/>
              <a:t>يعني وصول ملوثات الطعام سواء كانت ملوثات كيمائية أو فيزيائية أو ميكروبية .</a:t>
            </a:r>
            <a:endParaRPr lang="en-US" dirty="0" smtClean="0"/>
          </a:p>
          <a:p>
            <a:r>
              <a:rPr lang="ar-SA" dirty="0" smtClean="0"/>
              <a:t>والملوثات الكيمائية للغذاء كثيرة وتشمل معظم المواد العضوية والعناصر السامة مثل </a:t>
            </a:r>
            <a:r>
              <a:rPr lang="ar-SA" dirty="0" err="1" smtClean="0"/>
              <a:t>الزئبق</a:t>
            </a:r>
            <a:r>
              <a:rPr lang="ar-SA" dirty="0" smtClean="0"/>
              <a:t> والنحاس </a:t>
            </a:r>
            <a:r>
              <a:rPr lang="ar-SA" dirty="0" err="1" smtClean="0"/>
              <a:t>والكلور</a:t>
            </a:r>
            <a:r>
              <a:rPr lang="ar-SA" dirty="0" smtClean="0"/>
              <a:t>.</a:t>
            </a:r>
            <a:endParaRPr lang="en-US" dirty="0" smtClean="0"/>
          </a:p>
          <a:p>
            <a:r>
              <a:rPr lang="ar-SA" dirty="0" smtClean="0"/>
              <a:t>أما التلوث الميكروبي فينشأ من وصول بكتيريا أو فطريات سامة إلى الغذاء تؤدي </a:t>
            </a:r>
            <a:r>
              <a:rPr lang="ar-SA" dirty="0" err="1" smtClean="0"/>
              <a:t>الى</a:t>
            </a:r>
            <a:r>
              <a:rPr lang="ar-SA" dirty="0" smtClean="0"/>
              <a:t> تسممه.</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b="1" dirty="0">
                <a:solidFill>
                  <a:schemeClr val="accent1">
                    <a:lumMod val="75000"/>
                  </a:schemeClr>
                </a:solidFill>
              </a:rPr>
              <a:t>ومن اضرار التلوث الغذائي </a:t>
            </a:r>
            <a:r>
              <a:rPr lang="ar-SA" b="1" dirty="0" smtClean="0">
                <a:solidFill>
                  <a:schemeClr val="accent1">
                    <a:lumMod val="75000"/>
                  </a:schemeClr>
                </a:solidFill>
              </a:rPr>
              <a:t>ما يلي </a:t>
            </a:r>
            <a:r>
              <a:rPr lang="ar-SA" b="1" dirty="0">
                <a:solidFill>
                  <a:schemeClr val="accent1">
                    <a:lumMod val="75000"/>
                  </a:schemeClr>
                </a:solidFill>
              </a:rPr>
              <a:t>:</a:t>
            </a:r>
            <a:endParaRPr lang="en-US" b="1" dirty="0">
              <a:solidFill>
                <a:schemeClr val="accent1">
                  <a:lumMod val="75000"/>
                </a:schemeClr>
              </a:solidFill>
            </a:endParaRPr>
          </a:p>
          <a:p>
            <a:pPr lvl="0"/>
            <a:r>
              <a:rPr lang="ar-SA" dirty="0"/>
              <a:t>التأثر الشديد على الكبد.</a:t>
            </a:r>
            <a:endParaRPr lang="en-US" dirty="0"/>
          </a:p>
          <a:p>
            <a:pPr lvl="0"/>
            <a:r>
              <a:rPr lang="ar-SA" dirty="0"/>
              <a:t>التأثر الشديد على الكلى.</a:t>
            </a:r>
            <a:endParaRPr lang="en-US" dirty="0"/>
          </a:p>
          <a:p>
            <a:pPr lvl="0"/>
            <a:r>
              <a:rPr lang="ar-SA" dirty="0"/>
              <a:t>تلوث البيئة.</a:t>
            </a:r>
            <a:endParaRPr lang="en-US" dirty="0"/>
          </a:p>
          <a:p>
            <a:pPr lvl="0"/>
            <a:r>
              <a:rPr lang="ar-SA" dirty="0"/>
              <a:t>نقص المزايا الموجودة في الكبد والكلى وافراز بعض المواد.</a:t>
            </a:r>
            <a:endParaRPr lang="en-US" dirty="0"/>
          </a:p>
          <a:p>
            <a:endParaRPr lang="ar-SA"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ctr">
              <a:buNone/>
            </a:pPr>
            <a:r>
              <a:rPr lang="ar-SA" b="1" dirty="0" smtClean="0">
                <a:solidFill>
                  <a:schemeClr val="accent1">
                    <a:lumMod val="75000"/>
                  </a:schemeClr>
                </a:solidFill>
              </a:rPr>
              <a:t>  </a:t>
            </a:r>
          </a:p>
          <a:p>
            <a:pPr marL="0" indent="0" algn="ctr">
              <a:buNone/>
            </a:pPr>
            <a:endParaRPr lang="ar-SA" b="1" dirty="0">
              <a:solidFill>
                <a:schemeClr val="accent1">
                  <a:lumMod val="75000"/>
                </a:schemeClr>
              </a:solidFill>
            </a:endParaRPr>
          </a:p>
          <a:p>
            <a:pPr marL="0" indent="0" algn="ctr">
              <a:buNone/>
            </a:pPr>
            <a:r>
              <a:rPr lang="ar-SA" b="1" dirty="0" smtClean="0">
                <a:solidFill>
                  <a:schemeClr val="accent1">
                    <a:lumMod val="75000"/>
                  </a:schemeClr>
                </a:solidFill>
              </a:rPr>
              <a:t>ما دور الخدمة الاجتماعية في التعامل مع ظاهرة التلوث من خلال طرقها المحتفلة ومؤسسات الممارسة؟</a:t>
            </a:r>
            <a:endParaRPr lang="en-US" dirty="0"/>
          </a:p>
          <a:p>
            <a:pPr algn="ctr"/>
            <a:endParaRPr lang="ar-SA" dirty="0"/>
          </a:p>
        </p:txBody>
      </p:sp>
    </p:spTree>
    <p:extLst>
      <p:ext uri="{BB962C8B-B14F-4D97-AF65-F5344CB8AC3E}">
        <p14:creationId xmlns:p14="http://schemas.microsoft.com/office/powerpoint/2010/main" val="3300646628"/>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144</TotalTime>
  <Words>786</Words>
  <Application>Microsoft Office PowerPoint</Application>
  <PresentationFormat>عرض على الشاشة (3:4)‏</PresentationFormat>
  <Paragraphs>93</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وافر</vt:lpstr>
      <vt:lpstr>التلوث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useer</dc:creator>
  <cp:lastModifiedBy>mostfa mohamed ahmed elfeky</cp:lastModifiedBy>
  <cp:revision>12</cp:revision>
  <dcterms:created xsi:type="dcterms:W3CDTF">2014-03-26T13:47:51Z</dcterms:created>
  <dcterms:modified xsi:type="dcterms:W3CDTF">2016-03-28T06:50:01Z</dcterms:modified>
</cp:coreProperties>
</file>