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3BF6D2-FC57-4B31-9C36-B58CBDBF2350}" type="doc">
      <dgm:prSet loTypeId="urn:microsoft.com/office/officeart/2005/8/layout/radial1" loCatId="cycle" qsTypeId="urn:microsoft.com/office/officeart/2005/8/quickstyle/3d4" qsCatId="3D" csTypeId="urn:microsoft.com/office/officeart/2005/8/colors/accent1_2" csCatId="accent1" phldr="1"/>
      <dgm:spPr/>
      <dgm:t>
        <a:bodyPr/>
        <a:lstStyle/>
        <a:p>
          <a:pPr rtl="1"/>
          <a:endParaRPr lang="ar-SA"/>
        </a:p>
      </dgm:t>
    </dgm:pt>
    <dgm:pt modelId="{582B5DB8-E0BD-4EDB-B00D-642D9279D7FF}">
      <dgm:prSet phldrT="[نص]" custT="1"/>
      <dgm:spPr/>
      <dgm:t>
        <a:bodyPr/>
        <a:lstStyle/>
        <a:p>
          <a:pPr rtl="1"/>
          <a:endParaRPr lang="ar-SA" sz="1500" dirty="0" smtClean="0"/>
        </a:p>
        <a:p>
          <a:pPr rtl="1"/>
          <a:r>
            <a:rPr lang="ar-SA" sz="2400" dirty="0" smtClean="0">
              <a:solidFill>
                <a:schemeClr val="accent3">
                  <a:lumMod val="50000"/>
                </a:schemeClr>
              </a:solidFill>
            </a:rPr>
            <a:t>سويسرا</a:t>
          </a:r>
        </a:p>
        <a:p>
          <a:pPr rtl="1"/>
          <a:endParaRPr lang="ar-SA" sz="1500" dirty="0"/>
        </a:p>
      </dgm:t>
    </dgm:pt>
    <dgm:pt modelId="{5CA5540E-66BC-4DC3-983B-31756F6A0068}" type="parTrans" cxnId="{BAC7BAB4-B30A-4875-B9D0-135D22DBD46D}">
      <dgm:prSet/>
      <dgm:spPr/>
      <dgm:t>
        <a:bodyPr/>
        <a:lstStyle/>
        <a:p>
          <a:pPr rtl="1"/>
          <a:endParaRPr lang="ar-SA"/>
        </a:p>
      </dgm:t>
    </dgm:pt>
    <dgm:pt modelId="{7B63D229-1AF7-4EAD-B5B7-47FBC73FCD7E}" type="sibTrans" cxnId="{BAC7BAB4-B30A-4875-B9D0-135D22DBD46D}">
      <dgm:prSet/>
      <dgm:spPr/>
      <dgm:t>
        <a:bodyPr/>
        <a:lstStyle/>
        <a:p>
          <a:pPr rtl="1"/>
          <a:endParaRPr lang="ar-SA"/>
        </a:p>
      </dgm:t>
    </dgm:pt>
    <dgm:pt modelId="{77CD8364-DB28-4171-AD72-3753AE52080A}">
      <dgm:prSet phldrT="[نص]" custT="1"/>
      <dgm:spPr/>
      <dgm:t>
        <a:bodyPr/>
        <a:lstStyle/>
        <a:p>
          <a:pPr rtl="1"/>
          <a:r>
            <a:rPr lang="ar-SA" sz="2800" dirty="0" smtClean="0"/>
            <a:t>الألمان</a:t>
          </a:r>
          <a:endParaRPr lang="ar-SA" sz="2800" dirty="0"/>
        </a:p>
      </dgm:t>
    </dgm:pt>
    <dgm:pt modelId="{7FD80A8C-FAA2-46E4-BCEE-729B3DEC1F22}" type="parTrans" cxnId="{96D95DE3-E259-4BE6-A4FF-D9113F36B61D}">
      <dgm:prSet/>
      <dgm:spPr/>
      <dgm:t>
        <a:bodyPr/>
        <a:lstStyle/>
        <a:p>
          <a:pPr rtl="1"/>
          <a:endParaRPr lang="ar-SA"/>
        </a:p>
      </dgm:t>
    </dgm:pt>
    <dgm:pt modelId="{C4012A2C-6EF4-4C2C-B6DD-F09D58D62040}" type="sibTrans" cxnId="{96D95DE3-E259-4BE6-A4FF-D9113F36B61D}">
      <dgm:prSet/>
      <dgm:spPr/>
      <dgm:t>
        <a:bodyPr/>
        <a:lstStyle/>
        <a:p>
          <a:pPr rtl="1"/>
          <a:endParaRPr lang="ar-SA"/>
        </a:p>
      </dgm:t>
    </dgm:pt>
    <dgm:pt modelId="{F94FC53D-9DD8-46F9-A9AE-EA0F02E3EC76}">
      <dgm:prSet phldrT="[نص]"/>
      <dgm:spPr/>
      <dgm:t>
        <a:bodyPr/>
        <a:lstStyle/>
        <a:p>
          <a:pPr rtl="1"/>
          <a:r>
            <a:rPr lang="ar-SA" dirty="0" smtClean="0"/>
            <a:t>الرومانيون</a:t>
          </a:r>
        </a:p>
      </dgm:t>
    </dgm:pt>
    <dgm:pt modelId="{82AD717D-3BF9-40DA-835E-3B5CC59D2892}" type="parTrans" cxnId="{FA7C73AF-4372-485E-B9C1-75D2294BAB0D}">
      <dgm:prSet/>
      <dgm:spPr/>
      <dgm:t>
        <a:bodyPr/>
        <a:lstStyle/>
        <a:p>
          <a:pPr rtl="1"/>
          <a:endParaRPr lang="ar-SA"/>
        </a:p>
      </dgm:t>
    </dgm:pt>
    <dgm:pt modelId="{5D1B9A6C-0D06-4CA4-B0EF-DE0F291476F4}" type="sibTrans" cxnId="{FA7C73AF-4372-485E-B9C1-75D2294BAB0D}">
      <dgm:prSet/>
      <dgm:spPr/>
      <dgm:t>
        <a:bodyPr/>
        <a:lstStyle/>
        <a:p>
          <a:pPr rtl="1"/>
          <a:endParaRPr lang="ar-SA"/>
        </a:p>
      </dgm:t>
    </dgm:pt>
    <dgm:pt modelId="{B30C0CA5-7E17-4F46-9130-493F58AF9641}">
      <dgm:prSet phldrT="[نص]"/>
      <dgm:spPr/>
      <dgm:t>
        <a:bodyPr/>
        <a:lstStyle/>
        <a:p>
          <a:pPr rtl="1"/>
          <a:r>
            <a:rPr lang="ar-SA" dirty="0" smtClean="0"/>
            <a:t>الإيطاليون</a:t>
          </a:r>
          <a:endParaRPr lang="ar-SA" dirty="0"/>
        </a:p>
      </dgm:t>
    </dgm:pt>
    <dgm:pt modelId="{4F4E9B18-62D1-42D9-83AB-7EBC7C03ED45}" type="parTrans" cxnId="{C9E5286A-6115-4A50-9858-CDD5C1A85679}">
      <dgm:prSet/>
      <dgm:spPr/>
      <dgm:t>
        <a:bodyPr/>
        <a:lstStyle/>
        <a:p>
          <a:pPr rtl="1"/>
          <a:endParaRPr lang="ar-SA"/>
        </a:p>
      </dgm:t>
    </dgm:pt>
    <dgm:pt modelId="{4604C3FF-44B1-4F32-8FA8-29FB89033455}" type="sibTrans" cxnId="{C9E5286A-6115-4A50-9858-CDD5C1A85679}">
      <dgm:prSet/>
      <dgm:spPr/>
      <dgm:t>
        <a:bodyPr/>
        <a:lstStyle/>
        <a:p>
          <a:pPr rtl="1"/>
          <a:endParaRPr lang="ar-SA"/>
        </a:p>
      </dgm:t>
    </dgm:pt>
    <dgm:pt modelId="{16BA5F16-12C5-4EFB-9D60-231379209CCB}">
      <dgm:prSet phldrT="[نص]"/>
      <dgm:spPr/>
      <dgm:t>
        <a:bodyPr/>
        <a:lstStyle/>
        <a:p>
          <a:pPr rtl="1"/>
          <a:r>
            <a:rPr lang="ar-SA" dirty="0" smtClean="0"/>
            <a:t>الفرنسيون</a:t>
          </a:r>
          <a:endParaRPr lang="ar-SA" dirty="0"/>
        </a:p>
      </dgm:t>
    </dgm:pt>
    <dgm:pt modelId="{6094C853-DD6A-4C45-9998-24F66721A5CF}" type="parTrans" cxnId="{6CFFDC66-2167-4FFF-9903-68FD9A417464}">
      <dgm:prSet/>
      <dgm:spPr/>
      <dgm:t>
        <a:bodyPr/>
        <a:lstStyle/>
        <a:p>
          <a:pPr rtl="1"/>
          <a:endParaRPr lang="ar-SA"/>
        </a:p>
      </dgm:t>
    </dgm:pt>
    <dgm:pt modelId="{2CD87DFE-CC43-4B58-B020-6D9576214CF0}" type="sibTrans" cxnId="{6CFFDC66-2167-4FFF-9903-68FD9A417464}">
      <dgm:prSet/>
      <dgm:spPr/>
      <dgm:t>
        <a:bodyPr/>
        <a:lstStyle/>
        <a:p>
          <a:pPr rtl="1"/>
          <a:endParaRPr lang="ar-SA"/>
        </a:p>
      </dgm:t>
    </dgm:pt>
    <dgm:pt modelId="{C560082A-6E52-4734-812F-8D39DC81A31C}" type="pres">
      <dgm:prSet presAssocID="{AB3BF6D2-FC57-4B31-9C36-B58CBDBF2350}" presName="cycle" presStyleCnt="0">
        <dgm:presLayoutVars>
          <dgm:chMax val="1"/>
          <dgm:dir/>
          <dgm:animLvl val="ctr"/>
          <dgm:resizeHandles val="exact"/>
        </dgm:presLayoutVars>
      </dgm:prSet>
      <dgm:spPr/>
      <dgm:t>
        <a:bodyPr/>
        <a:lstStyle/>
        <a:p>
          <a:pPr rtl="1"/>
          <a:endParaRPr lang="ar-SA"/>
        </a:p>
      </dgm:t>
    </dgm:pt>
    <dgm:pt modelId="{755029D4-CEE1-4930-9CC4-C94D8805E19F}" type="pres">
      <dgm:prSet presAssocID="{582B5DB8-E0BD-4EDB-B00D-642D9279D7FF}" presName="centerShape" presStyleLbl="node0" presStyleIdx="0" presStyleCnt="1"/>
      <dgm:spPr/>
      <dgm:t>
        <a:bodyPr/>
        <a:lstStyle/>
        <a:p>
          <a:pPr rtl="1"/>
          <a:endParaRPr lang="ar-SA"/>
        </a:p>
      </dgm:t>
    </dgm:pt>
    <dgm:pt modelId="{C61148F2-B901-4AD2-ABD5-2774E563D26F}" type="pres">
      <dgm:prSet presAssocID="{7FD80A8C-FAA2-46E4-BCEE-729B3DEC1F22}" presName="Name9" presStyleLbl="parChTrans1D2" presStyleIdx="0" presStyleCnt="4"/>
      <dgm:spPr/>
      <dgm:t>
        <a:bodyPr/>
        <a:lstStyle/>
        <a:p>
          <a:pPr rtl="1"/>
          <a:endParaRPr lang="ar-SA"/>
        </a:p>
      </dgm:t>
    </dgm:pt>
    <dgm:pt modelId="{AF51FB68-DC2E-4DFE-AC24-58905FC29AE3}" type="pres">
      <dgm:prSet presAssocID="{7FD80A8C-FAA2-46E4-BCEE-729B3DEC1F22}" presName="connTx" presStyleLbl="parChTrans1D2" presStyleIdx="0" presStyleCnt="4"/>
      <dgm:spPr/>
      <dgm:t>
        <a:bodyPr/>
        <a:lstStyle/>
        <a:p>
          <a:pPr rtl="1"/>
          <a:endParaRPr lang="ar-SA"/>
        </a:p>
      </dgm:t>
    </dgm:pt>
    <dgm:pt modelId="{1FB82F09-626D-4CA4-A1A4-6BC4718EDBD9}" type="pres">
      <dgm:prSet presAssocID="{77CD8364-DB28-4171-AD72-3753AE52080A}" presName="node" presStyleLbl="node1" presStyleIdx="0" presStyleCnt="4">
        <dgm:presLayoutVars>
          <dgm:bulletEnabled val="1"/>
        </dgm:presLayoutVars>
      </dgm:prSet>
      <dgm:spPr/>
      <dgm:t>
        <a:bodyPr/>
        <a:lstStyle/>
        <a:p>
          <a:pPr rtl="1"/>
          <a:endParaRPr lang="ar-SA"/>
        </a:p>
      </dgm:t>
    </dgm:pt>
    <dgm:pt modelId="{6B230F5B-0487-43CD-BD24-42EE55420F2B}" type="pres">
      <dgm:prSet presAssocID="{82AD717D-3BF9-40DA-835E-3B5CC59D2892}" presName="Name9" presStyleLbl="parChTrans1D2" presStyleIdx="1" presStyleCnt="4"/>
      <dgm:spPr/>
      <dgm:t>
        <a:bodyPr/>
        <a:lstStyle/>
        <a:p>
          <a:pPr rtl="1"/>
          <a:endParaRPr lang="ar-SA"/>
        </a:p>
      </dgm:t>
    </dgm:pt>
    <dgm:pt modelId="{53939124-861A-476E-96AE-C4CC7151D8E9}" type="pres">
      <dgm:prSet presAssocID="{82AD717D-3BF9-40DA-835E-3B5CC59D2892}" presName="connTx" presStyleLbl="parChTrans1D2" presStyleIdx="1" presStyleCnt="4"/>
      <dgm:spPr/>
      <dgm:t>
        <a:bodyPr/>
        <a:lstStyle/>
        <a:p>
          <a:pPr rtl="1"/>
          <a:endParaRPr lang="ar-SA"/>
        </a:p>
      </dgm:t>
    </dgm:pt>
    <dgm:pt modelId="{DBADF94E-448E-4D30-9432-58004E4422F5}" type="pres">
      <dgm:prSet presAssocID="{F94FC53D-9DD8-46F9-A9AE-EA0F02E3EC76}" presName="node" presStyleLbl="node1" presStyleIdx="1" presStyleCnt="4">
        <dgm:presLayoutVars>
          <dgm:bulletEnabled val="1"/>
        </dgm:presLayoutVars>
      </dgm:prSet>
      <dgm:spPr/>
      <dgm:t>
        <a:bodyPr/>
        <a:lstStyle/>
        <a:p>
          <a:pPr rtl="1"/>
          <a:endParaRPr lang="ar-SA"/>
        </a:p>
      </dgm:t>
    </dgm:pt>
    <dgm:pt modelId="{ADACED79-FC16-4BF3-86DF-D38260D3853D}" type="pres">
      <dgm:prSet presAssocID="{4F4E9B18-62D1-42D9-83AB-7EBC7C03ED45}" presName="Name9" presStyleLbl="parChTrans1D2" presStyleIdx="2" presStyleCnt="4"/>
      <dgm:spPr/>
      <dgm:t>
        <a:bodyPr/>
        <a:lstStyle/>
        <a:p>
          <a:pPr rtl="1"/>
          <a:endParaRPr lang="ar-SA"/>
        </a:p>
      </dgm:t>
    </dgm:pt>
    <dgm:pt modelId="{7B507A2B-2647-4CCC-96AE-2396539E6979}" type="pres">
      <dgm:prSet presAssocID="{4F4E9B18-62D1-42D9-83AB-7EBC7C03ED45}" presName="connTx" presStyleLbl="parChTrans1D2" presStyleIdx="2" presStyleCnt="4"/>
      <dgm:spPr/>
      <dgm:t>
        <a:bodyPr/>
        <a:lstStyle/>
        <a:p>
          <a:pPr rtl="1"/>
          <a:endParaRPr lang="ar-SA"/>
        </a:p>
      </dgm:t>
    </dgm:pt>
    <dgm:pt modelId="{F7FA5DC9-F4C9-4C76-BC68-F4022B15447C}" type="pres">
      <dgm:prSet presAssocID="{B30C0CA5-7E17-4F46-9130-493F58AF9641}" presName="node" presStyleLbl="node1" presStyleIdx="2" presStyleCnt="4">
        <dgm:presLayoutVars>
          <dgm:bulletEnabled val="1"/>
        </dgm:presLayoutVars>
      </dgm:prSet>
      <dgm:spPr/>
      <dgm:t>
        <a:bodyPr/>
        <a:lstStyle/>
        <a:p>
          <a:pPr rtl="1"/>
          <a:endParaRPr lang="ar-SA"/>
        </a:p>
      </dgm:t>
    </dgm:pt>
    <dgm:pt modelId="{6E7AE844-A1D9-4BC9-9B97-20A9C9792537}" type="pres">
      <dgm:prSet presAssocID="{6094C853-DD6A-4C45-9998-24F66721A5CF}" presName="Name9" presStyleLbl="parChTrans1D2" presStyleIdx="3" presStyleCnt="4"/>
      <dgm:spPr/>
      <dgm:t>
        <a:bodyPr/>
        <a:lstStyle/>
        <a:p>
          <a:pPr rtl="1"/>
          <a:endParaRPr lang="ar-SA"/>
        </a:p>
      </dgm:t>
    </dgm:pt>
    <dgm:pt modelId="{F1CCA261-DA0B-47A5-8E69-E3C295FFE0B5}" type="pres">
      <dgm:prSet presAssocID="{6094C853-DD6A-4C45-9998-24F66721A5CF}" presName="connTx" presStyleLbl="parChTrans1D2" presStyleIdx="3" presStyleCnt="4"/>
      <dgm:spPr/>
      <dgm:t>
        <a:bodyPr/>
        <a:lstStyle/>
        <a:p>
          <a:pPr rtl="1"/>
          <a:endParaRPr lang="ar-SA"/>
        </a:p>
      </dgm:t>
    </dgm:pt>
    <dgm:pt modelId="{A4C1E300-107C-45FC-AE17-E30AFC72E5F5}" type="pres">
      <dgm:prSet presAssocID="{16BA5F16-12C5-4EFB-9D60-231379209CCB}" presName="node" presStyleLbl="node1" presStyleIdx="3" presStyleCnt="4">
        <dgm:presLayoutVars>
          <dgm:bulletEnabled val="1"/>
        </dgm:presLayoutVars>
      </dgm:prSet>
      <dgm:spPr/>
      <dgm:t>
        <a:bodyPr/>
        <a:lstStyle/>
        <a:p>
          <a:pPr rtl="1"/>
          <a:endParaRPr lang="ar-SA"/>
        </a:p>
      </dgm:t>
    </dgm:pt>
  </dgm:ptLst>
  <dgm:cxnLst>
    <dgm:cxn modelId="{96D95DE3-E259-4BE6-A4FF-D9113F36B61D}" srcId="{582B5DB8-E0BD-4EDB-B00D-642D9279D7FF}" destId="{77CD8364-DB28-4171-AD72-3753AE52080A}" srcOrd="0" destOrd="0" parTransId="{7FD80A8C-FAA2-46E4-BCEE-729B3DEC1F22}" sibTransId="{C4012A2C-6EF4-4C2C-B6DD-F09D58D62040}"/>
    <dgm:cxn modelId="{0F709946-A031-43CE-AF83-57B69845D820}" type="presOf" srcId="{582B5DB8-E0BD-4EDB-B00D-642D9279D7FF}" destId="{755029D4-CEE1-4930-9CC4-C94D8805E19F}" srcOrd="0" destOrd="0" presId="urn:microsoft.com/office/officeart/2005/8/layout/radial1"/>
    <dgm:cxn modelId="{B37BE110-3921-42EB-99E5-12C69886D479}" type="presOf" srcId="{16BA5F16-12C5-4EFB-9D60-231379209CCB}" destId="{A4C1E300-107C-45FC-AE17-E30AFC72E5F5}" srcOrd="0" destOrd="0" presId="urn:microsoft.com/office/officeart/2005/8/layout/radial1"/>
    <dgm:cxn modelId="{7923D49E-D10C-4FF8-8DAE-60107EB18B31}" type="presOf" srcId="{B30C0CA5-7E17-4F46-9130-493F58AF9641}" destId="{F7FA5DC9-F4C9-4C76-BC68-F4022B15447C}" srcOrd="0" destOrd="0" presId="urn:microsoft.com/office/officeart/2005/8/layout/radial1"/>
    <dgm:cxn modelId="{5CD2A4D1-05BB-4EF8-B533-1229EF04BF89}" type="presOf" srcId="{82AD717D-3BF9-40DA-835E-3B5CC59D2892}" destId="{53939124-861A-476E-96AE-C4CC7151D8E9}" srcOrd="1" destOrd="0" presId="urn:microsoft.com/office/officeart/2005/8/layout/radial1"/>
    <dgm:cxn modelId="{6CFFDC66-2167-4FFF-9903-68FD9A417464}" srcId="{582B5DB8-E0BD-4EDB-B00D-642D9279D7FF}" destId="{16BA5F16-12C5-4EFB-9D60-231379209CCB}" srcOrd="3" destOrd="0" parTransId="{6094C853-DD6A-4C45-9998-24F66721A5CF}" sibTransId="{2CD87DFE-CC43-4B58-B020-6D9576214CF0}"/>
    <dgm:cxn modelId="{C9E5286A-6115-4A50-9858-CDD5C1A85679}" srcId="{582B5DB8-E0BD-4EDB-B00D-642D9279D7FF}" destId="{B30C0CA5-7E17-4F46-9130-493F58AF9641}" srcOrd="2" destOrd="0" parTransId="{4F4E9B18-62D1-42D9-83AB-7EBC7C03ED45}" sibTransId="{4604C3FF-44B1-4F32-8FA8-29FB89033455}"/>
    <dgm:cxn modelId="{A9D0FEFA-E0CA-475D-81BB-F1673C04F4C1}" type="presOf" srcId="{77CD8364-DB28-4171-AD72-3753AE52080A}" destId="{1FB82F09-626D-4CA4-A1A4-6BC4718EDBD9}" srcOrd="0" destOrd="0" presId="urn:microsoft.com/office/officeart/2005/8/layout/radial1"/>
    <dgm:cxn modelId="{FA7C73AF-4372-485E-B9C1-75D2294BAB0D}" srcId="{582B5DB8-E0BD-4EDB-B00D-642D9279D7FF}" destId="{F94FC53D-9DD8-46F9-A9AE-EA0F02E3EC76}" srcOrd="1" destOrd="0" parTransId="{82AD717D-3BF9-40DA-835E-3B5CC59D2892}" sibTransId="{5D1B9A6C-0D06-4CA4-B0EF-DE0F291476F4}"/>
    <dgm:cxn modelId="{1A1971E9-427F-4C68-8BB4-EFA1730709A6}" type="presOf" srcId="{6094C853-DD6A-4C45-9998-24F66721A5CF}" destId="{6E7AE844-A1D9-4BC9-9B97-20A9C9792537}" srcOrd="0" destOrd="0" presId="urn:microsoft.com/office/officeart/2005/8/layout/radial1"/>
    <dgm:cxn modelId="{2E4CD839-DAE7-44C6-B793-89D06EA67F99}" type="presOf" srcId="{F94FC53D-9DD8-46F9-A9AE-EA0F02E3EC76}" destId="{DBADF94E-448E-4D30-9432-58004E4422F5}" srcOrd="0" destOrd="0" presId="urn:microsoft.com/office/officeart/2005/8/layout/radial1"/>
    <dgm:cxn modelId="{4A314109-C630-4122-9B28-93B91E2CA1C1}" type="presOf" srcId="{6094C853-DD6A-4C45-9998-24F66721A5CF}" destId="{F1CCA261-DA0B-47A5-8E69-E3C295FFE0B5}" srcOrd="1" destOrd="0" presId="urn:microsoft.com/office/officeart/2005/8/layout/radial1"/>
    <dgm:cxn modelId="{3546161D-020F-41B9-9BB4-6A3E71299268}" type="presOf" srcId="{82AD717D-3BF9-40DA-835E-3B5CC59D2892}" destId="{6B230F5B-0487-43CD-BD24-42EE55420F2B}" srcOrd="0" destOrd="0" presId="urn:microsoft.com/office/officeart/2005/8/layout/radial1"/>
    <dgm:cxn modelId="{0F5B839A-51C5-48B4-8C28-AD6AB627EFF5}" type="presOf" srcId="{7FD80A8C-FAA2-46E4-BCEE-729B3DEC1F22}" destId="{AF51FB68-DC2E-4DFE-AC24-58905FC29AE3}" srcOrd="1" destOrd="0" presId="urn:microsoft.com/office/officeart/2005/8/layout/radial1"/>
    <dgm:cxn modelId="{D434503C-D6ED-4E29-AACA-11CFF273C3C2}" type="presOf" srcId="{AB3BF6D2-FC57-4B31-9C36-B58CBDBF2350}" destId="{C560082A-6E52-4734-812F-8D39DC81A31C}" srcOrd="0" destOrd="0" presId="urn:microsoft.com/office/officeart/2005/8/layout/radial1"/>
    <dgm:cxn modelId="{E9FFAE36-E8C6-4491-A88C-B386A4ABDD7F}" type="presOf" srcId="{7FD80A8C-FAA2-46E4-BCEE-729B3DEC1F22}" destId="{C61148F2-B901-4AD2-ABD5-2774E563D26F}" srcOrd="0" destOrd="0" presId="urn:microsoft.com/office/officeart/2005/8/layout/radial1"/>
    <dgm:cxn modelId="{BAC7BAB4-B30A-4875-B9D0-135D22DBD46D}" srcId="{AB3BF6D2-FC57-4B31-9C36-B58CBDBF2350}" destId="{582B5DB8-E0BD-4EDB-B00D-642D9279D7FF}" srcOrd="0" destOrd="0" parTransId="{5CA5540E-66BC-4DC3-983B-31756F6A0068}" sibTransId="{7B63D229-1AF7-4EAD-B5B7-47FBC73FCD7E}"/>
    <dgm:cxn modelId="{1AB219E3-B3C5-4654-B8A7-6820458E799D}" type="presOf" srcId="{4F4E9B18-62D1-42D9-83AB-7EBC7C03ED45}" destId="{ADACED79-FC16-4BF3-86DF-D38260D3853D}" srcOrd="0" destOrd="0" presId="urn:microsoft.com/office/officeart/2005/8/layout/radial1"/>
    <dgm:cxn modelId="{1638BF31-8F23-497C-A087-F597560E14A1}" type="presOf" srcId="{4F4E9B18-62D1-42D9-83AB-7EBC7C03ED45}" destId="{7B507A2B-2647-4CCC-96AE-2396539E6979}" srcOrd="1" destOrd="0" presId="urn:microsoft.com/office/officeart/2005/8/layout/radial1"/>
    <dgm:cxn modelId="{1850A1D4-1F7E-420E-948F-51CB9D552ECE}" type="presParOf" srcId="{C560082A-6E52-4734-812F-8D39DC81A31C}" destId="{755029D4-CEE1-4930-9CC4-C94D8805E19F}" srcOrd="0" destOrd="0" presId="urn:microsoft.com/office/officeart/2005/8/layout/radial1"/>
    <dgm:cxn modelId="{D9FAC95F-92C4-4B50-A2C5-0EBCB2EA261F}" type="presParOf" srcId="{C560082A-6E52-4734-812F-8D39DC81A31C}" destId="{C61148F2-B901-4AD2-ABD5-2774E563D26F}" srcOrd="1" destOrd="0" presId="urn:microsoft.com/office/officeart/2005/8/layout/radial1"/>
    <dgm:cxn modelId="{825C21B6-2DBD-4580-965D-D34FD5FA29E0}" type="presParOf" srcId="{C61148F2-B901-4AD2-ABD5-2774E563D26F}" destId="{AF51FB68-DC2E-4DFE-AC24-58905FC29AE3}" srcOrd="0" destOrd="0" presId="urn:microsoft.com/office/officeart/2005/8/layout/radial1"/>
    <dgm:cxn modelId="{B1A18EF0-6FCF-4F42-9018-35DD440F2933}" type="presParOf" srcId="{C560082A-6E52-4734-812F-8D39DC81A31C}" destId="{1FB82F09-626D-4CA4-A1A4-6BC4718EDBD9}" srcOrd="2" destOrd="0" presId="urn:microsoft.com/office/officeart/2005/8/layout/radial1"/>
    <dgm:cxn modelId="{AE2DE9B4-CC6B-4256-969A-C9A8986F3199}" type="presParOf" srcId="{C560082A-6E52-4734-812F-8D39DC81A31C}" destId="{6B230F5B-0487-43CD-BD24-42EE55420F2B}" srcOrd="3" destOrd="0" presId="urn:microsoft.com/office/officeart/2005/8/layout/radial1"/>
    <dgm:cxn modelId="{A835E46B-9347-466D-92BB-437A3284F1AC}" type="presParOf" srcId="{6B230F5B-0487-43CD-BD24-42EE55420F2B}" destId="{53939124-861A-476E-96AE-C4CC7151D8E9}" srcOrd="0" destOrd="0" presId="urn:microsoft.com/office/officeart/2005/8/layout/radial1"/>
    <dgm:cxn modelId="{5F9B971B-402C-412D-9E24-C80538056A3A}" type="presParOf" srcId="{C560082A-6E52-4734-812F-8D39DC81A31C}" destId="{DBADF94E-448E-4D30-9432-58004E4422F5}" srcOrd="4" destOrd="0" presId="urn:microsoft.com/office/officeart/2005/8/layout/radial1"/>
    <dgm:cxn modelId="{B3EF2DBE-D744-4BCD-9A39-1E3B3A266F8C}" type="presParOf" srcId="{C560082A-6E52-4734-812F-8D39DC81A31C}" destId="{ADACED79-FC16-4BF3-86DF-D38260D3853D}" srcOrd="5" destOrd="0" presId="urn:microsoft.com/office/officeart/2005/8/layout/radial1"/>
    <dgm:cxn modelId="{3C3AE8F4-CDDE-4B47-A62F-ED715DDAAC9F}" type="presParOf" srcId="{ADACED79-FC16-4BF3-86DF-D38260D3853D}" destId="{7B507A2B-2647-4CCC-96AE-2396539E6979}" srcOrd="0" destOrd="0" presId="urn:microsoft.com/office/officeart/2005/8/layout/radial1"/>
    <dgm:cxn modelId="{3AEBB803-3B7C-4157-8AEC-5C2813E7D9D2}" type="presParOf" srcId="{C560082A-6E52-4734-812F-8D39DC81A31C}" destId="{F7FA5DC9-F4C9-4C76-BC68-F4022B15447C}" srcOrd="6" destOrd="0" presId="urn:microsoft.com/office/officeart/2005/8/layout/radial1"/>
    <dgm:cxn modelId="{D9AB2FC3-E02F-40F8-8B23-E632AF909691}" type="presParOf" srcId="{C560082A-6E52-4734-812F-8D39DC81A31C}" destId="{6E7AE844-A1D9-4BC9-9B97-20A9C9792537}" srcOrd="7" destOrd="0" presId="urn:microsoft.com/office/officeart/2005/8/layout/radial1"/>
    <dgm:cxn modelId="{C54116AD-9A7F-4463-AA97-B810E5E80059}" type="presParOf" srcId="{6E7AE844-A1D9-4BC9-9B97-20A9C9792537}" destId="{F1CCA261-DA0B-47A5-8E69-E3C295FFE0B5}" srcOrd="0" destOrd="0" presId="urn:microsoft.com/office/officeart/2005/8/layout/radial1"/>
    <dgm:cxn modelId="{817EE69C-2338-472B-96C0-72974E2F5295}" type="presParOf" srcId="{C560082A-6E52-4734-812F-8D39DC81A31C}" destId="{A4C1E300-107C-45FC-AE17-E30AFC72E5F5}" srcOrd="8" destOrd="0" presId="urn:microsoft.com/office/officeart/2005/8/layout/radial1"/>
  </dgm:cxnLst>
  <dgm:bg/>
  <dgm:whole/>
</dgm:dataModel>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75A577F9-76B6-4C94-82D5-F036DD0BBAA4}" type="datetimeFigureOut">
              <a:rPr lang="ar-SA" smtClean="0"/>
              <a:pPr/>
              <a:t>20/05/1436</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B49B944E-4FEC-4174-AFB3-61A04A980105}"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75A577F9-76B6-4C94-82D5-F036DD0BBAA4}" type="datetimeFigureOut">
              <a:rPr lang="ar-SA" smtClean="0"/>
              <a:pPr/>
              <a:t>20/05/1436</a:t>
            </a:fld>
            <a:endParaRPr lang="ar-SA"/>
          </a:p>
        </p:txBody>
      </p:sp>
      <p:sp>
        <p:nvSpPr>
          <p:cNvPr id="9" name="عنصر نائب لرقم الشريحة 8"/>
          <p:cNvSpPr>
            <a:spLocks noGrp="1"/>
          </p:cNvSpPr>
          <p:nvPr>
            <p:ph type="sldNum" sz="quarter" idx="15"/>
          </p:nvPr>
        </p:nvSpPr>
        <p:spPr/>
        <p:txBody>
          <a:bodyPr rtlCol="0"/>
          <a:lstStyle/>
          <a:p>
            <a:fld id="{B49B944E-4FEC-4174-AFB3-61A04A980105}"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75A577F9-76B6-4C94-82D5-F036DD0BBAA4}" type="datetimeFigureOut">
              <a:rPr lang="ar-SA" smtClean="0"/>
              <a:pPr/>
              <a:t>20/05/1436</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B49B944E-4FEC-4174-AFB3-61A04A980105}"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75A577F9-76B6-4C94-82D5-F036DD0BBAA4}" type="datetimeFigureOut">
              <a:rPr lang="ar-SA" smtClean="0"/>
              <a:pPr/>
              <a:t>20/05/1436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49B944E-4FEC-4174-AFB3-61A04A980105}"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75A577F9-76B6-4C94-82D5-F036DD0BBAA4}" type="datetimeFigureOut">
              <a:rPr lang="ar-SA" smtClean="0"/>
              <a:pPr/>
              <a:t>20/05/1436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49B944E-4FEC-4174-AFB3-61A04A980105}"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75A577F9-76B6-4C94-82D5-F036DD0BBAA4}" type="datetimeFigureOut">
              <a:rPr lang="ar-SA" smtClean="0"/>
              <a:pPr/>
              <a:t>20/05/1436</a:t>
            </a:fld>
            <a:endParaRPr lang="ar-SA"/>
          </a:p>
        </p:txBody>
      </p:sp>
      <p:sp>
        <p:nvSpPr>
          <p:cNvPr id="7" name="عنصر نائب لرقم الشريحة 6"/>
          <p:cNvSpPr>
            <a:spLocks noGrp="1"/>
          </p:cNvSpPr>
          <p:nvPr>
            <p:ph type="sldNum" sz="quarter" idx="11"/>
          </p:nvPr>
        </p:nvSpPr>
        <p:spPr/>
        <p:txBody>
          <a:bodyPr rtlCol="0"/>
          <a:lstStyle/>
          <a:p>
            <a:fld id="{B49B944E-4FEC-4174-AFB3-61A04A980105}"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5A577F9-76B6-4C94-82D5-F036DD0BBAA4}" type="datetimeFigureOut">
              <a:rPr lang="ar-SA" smtClean="0"/>
              <a:pPr/>
              <a:t>20/05/1436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49B944E-4FEC-4174-AFB3-61A04A98010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75A577F9-76B6-4C94-82D5-F036DD0BBAA4}" type="datetimeFigureOut">
              <a:rPr lang="ar-SA" smtClean="0"/>
              <a:pPr/>
              <a:t>20/05/1436</a:t>
            </a:fld>
            <a:endParaRPr lang="ar-SA"/>
          </a:p>
        </p:txBody>
      </p:sp>
      <p:sp>
        <p:nvSpPr>
          <p:cNvPr id="22" name="عنصر نائب لرقم الشريحة 21"/>
          <p:cNvSpPr>
            <a:spLocks noGrp="1"/>
          </p:cNvSpPr>
          <p:nvPr>
            <p:ph type="sldNum" sz="quarter" idx="15"/>
          </p:nvPr>
        </p:nvSpPr>
        <p:spPr/>
        <p:txBody>
          <a:bodyPr rtlCol="0"/>
          <a:lstStyle/>
          <a:p>
            <a:fld id="{B49B944E-4FEC-4174-AFB3-61A04A980105}"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75A577F9-76B6-4C94-82D5-F036DD0BBAA4}" type="datetimeFigureOut">
              <a:rPr lang="ar-SA" smtClean="0"/>
              <a:pPr/>
              <a:t>20/05/1436</a:t>
            </a:fld>
            <a:endParaRPr lang="ar-SA"/>
          </a:p>
        </p:txBody>
      </p:sp>
      <p:sp>
        <p:nvSpPr>
          <p:cNvPr id="18" name="عنصر نائب لرقم الشريحة 17"/>
          <p:cNvSpPr>
            <a:spLocks noGrp="1"/>
          </p:cNvSpPr>
          <p:nvPr>
            <p:ph type="sldNum" sz="quarter" idx="11"/>
          </p:nvPr>
        </p:nvSpPr>
        <p:spPr/>
        <p:txBody>
          <a:bodyPr rtlCol="0"/>
          <a:lstStyle/>
          <a:p>
            <a:fld id="{B49B944E-4FEC-4174-AFB3-61A04A980105}"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5A577F9-76B6-4C94-82D5-F036DD0BBAA4}" type="datetimeFigureOut">
              <a:rPr lang="ar-SA" smtClean="0"/>
              <a:pPr/>
              <a:t>20/05/1436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49B944E-4FEC-4174-AFB3-61A04A98010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5A577F9-76B6-4C94-82D5-F036DD0BBAA4}" type="datetimeFigureOut">
              <a:rPr lang="ar-SA" smtClean="0"/>
              <a:pPr/>
              <a:t>20/05/1436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49B944E-4FEC-4174-AFB3-61A04A98010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5A577F9-76B6-4C94-82D5-F036DD0BBAA4}" type="datetimeFigureOut">
              <a:rPr lang="ar-SA" smtClean="0"/>
              <a:pPr/>
              <a:t>20/05/1436</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49B944E-4FEC-4174-AFB3-61A04A98010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1600" y="1142984"/>
            <a:ext cx="7772400" cy="1000132"/>
          </a:xfrm>
        </p:spPr>
        <p:txBody>
          <a:bodyPr>
            <a:normAutofit fontScale="90000"/>
          </a:bodyPr>
          <a:lstStyle/>
          <a:p>
            <a:pPr algn="ctr"/>
            <a:r>
              <a:rPr lang="ar-SA" sz="5400" dirty="0" smtClean="0">
                <a:solidFill>
                  <a:schemeClr val="accent1">
                    <a:lumMod val="75000"/>
                  </a:schemeClr>
                </a:solidFill>
              </a:rPr>
              <a:t/>
            </a:r>
            <a:br>
              <a:rPr lang="ar-SA" sz="5400" dirty="0" smtClean="0">
                <a:solidFill>
                  <a:schemeClr val="accent1">
                    <a:lumMod val="75000"/>
                  </a:schemeClr>
                </a:solidFill>
              </a:rPr>
            </a:br>
            <a:r>
              <a:rPr lang="ar-SA" sz="5400" dirty="0" smtClean="0">
                <a:solidFill>
                  <a:schemeClr val="accent1">
                    <a:lumMod val="75000"/>
                  </a:schemeClr>
                </a:solidFill>
              </a:rPr>
              <a:t/>
            </a:r>
            <a:br>
              <a:rPr lang="ar-SA" sz="5400" dirty="0" smtClean="0">
                <a:solidFill>
                  <a:schemeClr val="accent1">
                    <a:lumMod val="75000"/>
                  </a:schemeClr>
                </a:solidFill>
              </a:rPr>
            </a:br>
            <a:r>
              <a:rPr lang="ar-SA" sz="5400" dirty="0" smtClean="0">
                <a:solidFill>
                  <a:schemeClr val="accent1">
                    <a:lumMod val="75000"/>
                  </a:schemeClr>
                </a:solidFill>
              </a:rPr>
              <a:t>المحاضرة الخامسة</a:t>
            </a:r>
            <a:endParaRPr lang="ar-SA" sz="5400" dirty="0">
              <a:solidFill>
                <a:schemeClr val="accent1">
                  <a:lumMod val="75000"/>
                </a:schemeClr>
              </a:solidFill>
            </a:endParaRPr>
          </a:p>
        </p:txBody>
      </p:sp>
      <p:sp>
        <p:nvSpPr>
          <p:cNvPr id="3" name="عنوان فرعي 2"/>
          <p:cNvSpPr>
            <a:spLocks noGrp="1"/>
          </p:cNvSpPr>
          <p:nvPr>
            <p:ph type="body" idx="1"/>
          </p:nvPr>
        </p:nvSpPr>
        <p:spPr>
          <a:xfrm>
            <a:off x="3000364" y="2285992"/>
            <a:ext cx="4572000" cy="1454888"/>
          </a:xfrm>
        </p:spPr>
        <p:txBody>
          <a:bodyPr>
            <a:normAutofit fontScale="77500" lnSpcReduction="20000"/>
          </a:bodyPr>
          <a:lstStyle/>
          <a:p>
            <a:pPr algn="ctr"/>
            <a:r>
              <a:rPr lang="ar-SA" sz="3600" dirty="0" smtClean="0">
                <a:solidFill>
                  <a:srgbClr val="FF9966"/>
                </a:solidFill>
              </a:rPr>
              <a:t>تابع الفصل الثاني</a:t>
            </a:r>
            <a:br>
              <a:rPr lang="ar-SA" sz="3600" dirty="0" smtClean="0">
                <a:solidFill>
                  <a:srgbClr val="FF9966"/>
                </a:solidFill>
              </a:rPr>
            </a:br>
            <a:r>
              <a:rPr lang="ar-SA" sz="3600" b="1" dirty="0" smtClean="0">
                <a:solidFill>
                  <a:srgbClr val="FF9966"/>
                </a:solidFill>
              </a:rPr>
              <a:t/>
            </a:r>
            <a:br>
              <a:rPr lang="ar-SA" sz="3600" b="1" dirty="0" smtClean="0">
                <a:solidFill>
                  <a:srgbClr val="FF9966"/>
                </a:solidFill>
              </a:rPr>
            </a:br>
            <a:r>
              <a:rPr lang="ar-SA" sz="3600" b="1" dirty="0" smtClean="0">
                <a:solidFill>
                  <a:srgbClr val="FF9966"/>
                </a:solidFill>
              </a:rPr>
              <a:t>الدولة كظاهرة في الجغرافيا السياسية</a:t>
            </a:r>
            <a:endParaRPr lang="ar-SA" sz="3600" dirty="0">
              <a:solidFill>
                <a:srgbClr val="FF9966"/>
              </a:solidFill>
            </a:endParaRPr>
          </a:p>
        </p:txBody>
      </p:sp>
      <p:sp>
        <p:nvSpPr>
          <p:cNvPr id="4" name="مربع نص 3"/>
          <p:cNvSpPr txBox="1"/>
          <p:nvPr/>
        </p:nvSpPr>
        <p:spPr>
          <a:xfrm>
            <a:off x="3071802" y="3714752"/>
            <a:ext cx="4429156" cy="1077218"/>
          </a:xfrm>
          <a:prstGeom prst="rect">
            <a:avLst/>
          </a:prstGeom>
          <a:noFill/>
        </p:spPr>
        <p:txBody>
          <a:bodyPr wrap="square" rtlCol="1">
            <a:spAutoFit/>
          </a:bodyPr>
          <a:lstStyle/>
          <a:p>
            <a:r>
              <a:rPr lang="ar-SA" sz="3200" b="1" dirty="0" smtClean="0"/>
              <a:t>ثالثاً: سكان الدولة كعامل مؤثر</a:t>
            </a:r>
          </a:p>
          <a:p>
            <a:r>
              <a:rPr lang="ar-SA" sz="3200" b="1" dirty="0" smtClean="0"/>
              <a:t>رابعاً: التركيب الاقتصادي للدولة</a:t>
            </a:r>
            <a:endParaRPr lang="ar-SA"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654032"/>
          </a:xfrm>
        </p:spPr>
        <p:txBody>
          <a:bodyPr/>
          <a:lstStyle/>
          <a:p>
            <a:pPr algn="r"/>
            <a:r>
              <a:rPr lang="ar-SA" b="1" dirty="0" smtClean="0">
                <a:solidFill>
                  <a:schemeClr val="accent1">
                    <a:lumMod val="75000"/>
                  </a:schemeClr>
                </a:solidFill>
              </a:rPr>
              <a:t>4. التنوع </a:t>
            </a:r>
            <a:r>
              <a:rPr lang="ar-SA" b="1" dirty="0" err="1" smtClean="0">
                <a:solidFill>
                  <a:schemeClr val="accent1">
                    <a:lumMod val="75000"/>
                  </a:schemeClr>
                </a:solidFill>
              </a:rPr>
              <a:t>السلالي</a:t>
            </a:r>
            <a:r>
              <a:rPr lang="ar-SA" b="1" dirty="0" smtClean="0">
                <a:solidFill>
                  <a:schemeClr val="accent1">
                    <a:lumMod val="75000"/>
                  </a:schemeClr>
                </a:solidFill>
              </a:rPr>
              <a:t> والثقافي للسكان:</a:t>
            </a:r>
            <a:endParaRPr lang="ar-SA" dirty="0"/>
          </a:p>
        </p:txBody>
      </p:sp>
      <p:sp>
        <p:nvSpPr>
          <p:cNvPr id="3" name="عنصر نائب للمحتوى 2"/>
          <p:cNvSpPr>
            <a:spLocks noGrp="1"/>
          </p:cNvSpPr>
          <p:nvPr>
            <p:ph sz="quarter" idx="1"/>
          </p:nvPr>
        </p:nvSpPr>
        <p:spPr>
          <a:xfrm>
            <a:off x="428596" y="1214422"/>
            <a:ext cx="8329642" cy="5473844"/>
          </a:xfrm>
        </p:spPr>
        <p:txBody>
          <a:bodyPr/>
          <a:lstStyle/>
          <a:p>
            <a:r>
              <a:rPr lang="ar-SA" dirty="0" smtClean="0"/>
              <a:t>تعد دراسة كلاً من اللغة والديانة والسلالة أو الجنسية من الأمور الهامة وذات قيمة في دراسة التركيب السكاني.</a:t>
            </a:r>
          </a:p>
          <a:p>
            <a:r>
              <a:rPr lang="ar-SA" dirty="0" smtClean="0"/>
              <a:t>فالاختلافات العرقية والدينية واللغوية كلها أمور قد تثير المشكلات التي تواجه التجانس والوحدة الوطنية للدولة </a:t>
            </a:r>
          </a:p>
          <a:p>
            <a:r>
              <a:rPr lang="ar-SA" u="sng" dirty="0" smtClean="0">
                <a:solidFill>
                  <a:srgbClr val="00B050"/>
                </a:solidFill>
                <a:effectLst>
                  <a:outerShdw blurRad="38100" dist="38100" dir="2700000" algn="tl">
                    <a:srgbClr val="000000">
                      <a:alpha val="43137"/>
                    </a:srgbClr>
                  </a:outerShdw>
                </a:effectLst>
              </a:rPr>
              <a:t>مثال: </a:t>
            </a:r>
            <a:r>
              <a:rPr lang="ar-SA" dirty="0" smtClean="0"/>
              <a:t>السبب الرئيسي في تقسيم الهند وباكستان عام 1947م هو الصراع الديني بين المسلمين والهندوس.</a:t>
            </a:r>
          </a:p>
          <a:p>
            <a:r>
              <a:rPr lang="ar-SA" u="sng" dirty="0" smtClean="0">
                <a:solidFill>
                  <a:srgbClr val="00B050"/>
                </a:solidFill>
                <a:effectLst>
                  <a:outerShdw blurRad="38100" dist="38100" dir="2700000" algn="tl">
                    <a:srgbClr val="000000">
                      <a:alpha val="43137"/>
                    </a:srgbClr>
                  </a:outerShdw>
                </a:effectLst>
              </a:rPr>
              <a:t>أنماط الدول من حيث التجانس </a:t>
            </a:r>
            <a:r>
              <a:rPr lang="ar-SA" u="sng" dirty="0" err="1" smtClean="0">
                <a:solidFill>
                  <a:srgbClr val="00B050"/>
                </a:solidFill>
                <a:effectLst>
                  <a:outerShdw blurRad="38100" dist="38100" dir="2700000" algn="tl">
                    <a:srgbClr val="000000">
                      <a:alpha val="43137"/>
                    </a:srgbClr>
                  </a:outerShdw>
                </a:effectLst>
              </a:rPr>
              <a:t>السلالي</a:t>
            </a:r>
            <a:r>
              <a:rPr lang="ar-SA" u="sng" dirty="0" smtClean="0">
                <a:solidFill>
                  <a:srgbClr val="00B050"/>
                </a:solidFill>
                <a:effectLst>
                  <a:outerShdw blurRad="38100" dist="38100" dir="2700000" algn="tl">
                    <a:srgbClr val="000000">
                      <a:alpha val="43137"/>
                    </a:srgbClr>
                  </a:outerShdw>
                </a:effectLst>
              </a:rPr>
              <a:t> والثقافي:</a:t>
            </a:r>
          </a:p>
          <a:p>
            <a:r>
              <a:rPr lang="ar-SA" dirty="0" smtClean="0"/>
              <a:t>1. دول يتجانس ويتماثل كل سكانها في سمات واحدة دينيا ولغوياً وثقافياً</a:t>
            </a:r>
          </a:p>
          <a:p>
            <a:r>
              <a:rPr lang="ar-SA" dirty="0" smtClean="0"/>
              <a:t>2. دول </a:t>
            </a:r>
            <a:r>
              <a:rPr lang="ar-SA" dirty="0" err="1" smtClean="0"/>
              <a:t>بها</a:t>
            </a:r>
            <a:r>
              <a:rPr lang="ar-SA" dirty="0" smtClean="0"/>
              <a:t> غالبية متماسكة من سكان ذوي سمات واحدة وأقليات مبعثرة في الدولة.</a:t>
            </a:r>
          </a:p>
          <a:p>
            <a:r>
              <a:rPr lang="ar-SA" dirty="0" smtClean="0"/>
              <a:t>3. دول </a:t>
            </a:r>
            <a:r>
              <a:rPr lang="ar-SA" dirty="0" err="1" smtClean="0"/>
              <a:t>بها</a:t>
            </a:r>
            <a:r>
              <a:rPr lang="ar-SA" dirty="0" smtClean="0"/>
              <a:t> غالبية متماسكة من السكان,ولكن هناك أقلية (لغوية أو دينية أو </a:t>
            </a:r>
            <a:r>
              <a:rPr lang="ar-SA" dirty="0" err="1" smtClean="0"/>
              <a:t>سلالية</a:t>
            </a:r>
            <a:r>
              <a:rPr lang="ar-SA" dirty="0" smtClean="0"/>
              <a:t> ) مثال لذلك المسلمين في الهند.</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511156"/>
          </a:xfrm>
        </p:spPr>
        <p:txBody>
          <a:bodyPr>
            <a:normAutofit fontScale="90000"/>
          </a:bodyPr>
          <a:lstStyle/>
          <a:p>
            <a:pPr algn="r"/>
            <a:r>
              <a:rPr lang="ar-SA" u="sng" dirty="0" smtClean="0">
                <a:solidFill>
                  <a:srgbClr val="00B050"/>
                </a:solidFill>
                <a:effectLst>
                  <a:outerShdw blurRad="38100" dist="38100" dir="2700000" algn="tl">
                    <a:srgbClr val="000000">
                      <a:alpha val="43137"/>
                    </a:srgbClr>
                  </a:outerShdw>
                </a:effectLst>
              </a:rPr>
              <a:t>مثال للدول التي تغلبت على بعض مشكلاتها سياسياً:</a:t>
            </a:r>
            <a:endParaRPr lang="ar-SA" u="sng" dirty="0">
              <a:solidFill>
                <a:srgbClr val="00B050"/>
              </a:solidFill>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571472" y="785794"/>
            <a:ext cx="7467600" cy="5616720"/>
          </a:xfrm>
        </p:spPr>
        <p:txBody>
          <a:bodyPr/>
          <a:lstStyle/>
          <a:p>
            <a:r>
              <a:rPr lang="ar-SA" dirty="0" smtClean="0">
                <a:solidFill>
                  <a:schemeClr val="accent1">
                    <a:lumMod val="75000"/>
                  </a:schemeClr>
                </a:solidFill>
              </a:rPr>
              <a:t>سويسرا/ </a:t>
            </a:r>
            <a:r>
              <a:rPr lang="ar-SA" dirty="0" smtClean="0"/>
              <a:t>بعد أن قسمت إلى أربع عناصر لغوياً,ومن هنا انتشرت </a:t>
            </a:r>
            <a:r>
              <a:rPr lang="ar-SA" dirty="0" err="1" smtClean="0"/>
              <a:t>بها</a:t>
            </a:r>
            <a:r>
              <a:rPr lang="ar-SA" dirty="0" smtClean="0"/>
              <a:t> عدة لغات وطوائف دينية, ولكن الشعب السويسري لا يحاول إيجاد المشكلات بل تعايش رغم الاختلاف ليصنع التجانس ومن ثم الرفاهية. </a:t>
            </a:r>
            <a:endParaRPr lang="ar-SA" dirty="0"/>
          </a:p>
        </p:txBody>
      </p:sp>
      <p:graphicFrame>
        <p:nvGraphicFramePr>
          <p:cNvPr id="4" name="رسم تخطيطي 3"/>
          <p:cNvGraphicFramePr/>
          <p:nvPr/>
        </p:nvGraphicFramePr>
        <p:xfrm>
          <a:off x="1214414" y="2071678"/>
          <a:ext cx="6643734" cy="4564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14942" y="285728"/>
            <a:ext cx="3209924" cy="511156"/>
          </a:xfrm>
        </p:spPr>
        <p:txBody>
          <a:bodyPr>
            <a:normAutofit fontScale="90000"/>
          </a:bodyPr>
          <a:lstStyle/>
          <a:p>
            <a:pPr algn="r"/>
            <a:r>
              <a:rPr lang="ar-SA" dirty="0" smtClean="0">
                <a:solidFill>
                  <a:schemeClr val="accent1">
                    <a:lumMod val="75000"/>
                  </a:schemeClr>
                </a:solidFill>
              </a:rPr>
              <a:t>الأقليات:</a:t>
            </a:r>
            <a:endParaRPr lang="ar-SA" dirty="0">
              <a:solidFill>
                <a:schemeClr val="accent1">
                  <a:lumMod val="75000"/>
                </a:schemeClr>
              </a:solidFill>
            </a:endParaRPr>
          </a:p>
        </p:txBody>
      </p:sp>
      <p:sp>
        <p:nvSpPr>
          <p:cNvPr id="3" name="عنصر نائب للمحتوى 2"/>
          <p:cNvSpPr>
            <a:spLocks noGrp="1"/>
          </p:cNvSpPr>
          <p:nvPr>
            <p:ph sz="quarter" idx="1"/>
          </p:nvPr>
        </p:nvSpPr>
        <p:spPr>
          <a:xfrm>
            <a:off x="285720" y="785794"/>
            <a:ext cx="8429684" cy="5688158"/>
          </a:xfrm>
        </p:spPr>
        <p:txBody>
          <a:bodyPr/>
          <a:lstStyle/>
          <a:p>
            <a:r>
              <a:rPr lang="ar-SA" dirty="0" smtClean="0">
                <a:solidFill>
                  <a:schemeClr val="accent1">
                    <a:lumMod val="50000"/>
                  </a:schemeClr>
                </a:solidFill>
              </a:rPr>
              <a:t>تعريفها/ </a:t>
            </a:r>
            <a:r>
              <a:rPr lang="ar-SA" dirty="0" smtClean="0"/>
              <a:t>مجموعة من السكان في الدولة مختلفة عنها إما لغوياً أو </a:t>
            </a:r>
            <a:r>
              <a:rPr lang="ar-SA" dirty="0" err="1" smtClean="0"/>
              <a:t>سلالياً</a:t>
            </a:r>
            <a:r>
              <a:rPr lang="ar-SA" dirty="0" smtClean="0"/>
              <a:t> أو دينياً أو قومياً.</a:t>
            </a:r>
          </a:p>
          <a:p>
            <a:r>
              <a:rPr lang="ar-SA" dirty="0" smtClean="0"/>
              <a:t>أسباب وجود الأقليات متفاوتة وكذلك خصائصها.</a:t>
            </a:r>
          </a:p>
          <a:p>
            <a:r>
              <a:rPr lang="ar-SA" b="1" u="sng" dirty="0" smtClean="0">
                <a:solidFill>
                  <a:schemeClr val="accent1">
                    <a:lumMod val="50000"/>
                  </a:schemeClr>
                </a:solidFill>
              </a:rPr>
              <a:t>تختلف علاقة الأقلية بالدولة التي تعيش فيها وفقاً لما يلي:</a:t>
            </a:r>
          </a:p>
          <a:p>
            <a:r>
              <a:rPr lang="ar-SA" b="1" dirty="0" smtClean="0">
                <a:solidFill>
                  <a:srgbClr val="00B050"/>
                </a:solidFill>
              </a:rPr>
              <a:t>1. شكل توزيع الأقلية ومدى تمسكها بتراثها: (متى تزداد خطورة الأقلية في الدولة؟)</a:t>
            </a:r>
          </a:p>
          <a:p>
            <a:pPr>
              <a:buNone/>
            </a:pPr>
            <a:r>
              <a:rPr lang="ar-SA" dirty="0" smtClean="0"/>
              <a:t>    </a:t>
            </a:r>
            <a:r>
              <a:rPr lang="ar-SA" dirty="0" smtClean="0">
                <a:solidFill>
                  <a:schemeClr val="accent2">
                    <a:lumMod val="50000"/>
                  </a:schemeClr>
                </a:solidFill>
              </a:rPr>
              <a:t>أ.إذا كانوا يعيشون في إقليم واحد وازداد تماسكهم بمرور الزمن في وطنهم القديم,</a:t>
            </a:r>
          </a:p>
          <a:p>
            <a:pPr>
              <a:buNone/>
            </a:pPr>
            <a:r>
              <a:rPr lang="ar-SA" dirty="0" smtClean="0">
                <a:solidFill>
                  <a:schemeClr val="accent2">
                    <a:lumMod val="50000"/>
                  </a:schemeClr>
                </a:solidFill>
              </a:rPr>
              <a:t>    وفي هذه الحالة فهم يحتفظون بكافة سماتهم الثقافية والحضارية </a:t>
            </a:r>
            <a:r>
              <a:rPr lang="ar-SA" dirty="0" smtClean="0">
                <a:solidFill>
                  <a:srgbClr val="00B050"/>
                </a:solidFill>
              </a:rPr>
              <a:t>مثل :</a:t>
            </a:r>
            <a:r>
              <a:rPr lang="ar-SA" dirty="0" smtClean="0">
                <a:solidFill>
                  <a:schemeClr val="accent1">
                    <a:lumMod val="75000"/>
                  </a:schemeClr>
                </a:solidFill>
              </a:rPr>
              <a:t> </a:t>
            </a:r>
            <a:r>
              <a:rPr lang="ar-SA" dirty="0" err="1" smtClean="0">
                <a:solidFill>
                  <a:schemeClr val="accent1">
                    <a:lumMod val="75000"/>
                  </a:schemeClr>
                </a:solidFill>
              </a:rPr>
              <a:t>القطالونيون</a:t>
            </a:r>
            <a:r>
              <a:rPr lang="ar-SA" dirty="0" smtClean="0">
                <a:solidFill>
                  <a:schemeClr val="accent1">
                    <a:lumMod val="75000"/>
                  </a:schemeClr>
                </a:solidFill>
              </a:rPr>
              <a:t> في اسبانيا.</a:t>
            </a:r>
          </a:p>
          <a:p>
            <a:pPr>
              <a:buNone/>
            </a:pPr>
            <a:r>
              <a:rPr lang="ar-SA" dirty="0" smtClean="0">
                <a:solidFill>
                  <a:schemeClr val="accent2">
                    <a:lumMod val="50000"/>
                  </a:schemeClr>
                </a:solidFill>
              </a:rPr>
              <a:t>ب. إذا كانت تقع في المناطق الهامشية للدولة أو بالقرب من الحدود وتدعمها قوى أجنبية من أجل تحقيق </a:t>
            </a:r>
            <a:r>
              <a:rPr lang="ar-SA" dirty="0" err="1" smtClean="0">
                <a:solidFill>
                  <a:schemeClr val="accent2">
                    <a:lumMod val="50000"/>
                  </a:schemeClr>
                </a:solidFill>
              </a:rPr>
              <a:t>الإنفصال</a:t>
            </a:r>
            <a:r>
              <a:rPr lang="ar-SA" dirty="0" smtClean="0">
                <a:solidFill>
                  <a:schemeClr val="accent2">
                    <a:lumMod val="50000"/>
                  </a:schemeClr>
                </a:solidFill>
              </a:rPr>
              <a:t> عن الدولة الأم, مما يسبب مشاكل مع الحكومة المركزية </a:t>
            </a:r>
            <a:r>
              <a:rPr lang="ar-SA" dirty="0" smtClean="0">
                <a:solidFill>
                  <a:srgbClr val="00B050"/>
                </a:solidFill>
              </a:rPr>
              <a:t>مثل: </a:t>
            </a:r>
            <a:r>
              <a:rPr lang="ar-SA" dirty="0" smtClean="0">
                <a:solidFill>
                  <a:schemeClr val="accent1">
                    <a:lumMod val="75000"/>
                  </a:schemeClr>
                </a:solidFill>
              </a:rPr>
              <a:t>جيش تحرير كوسوفا.</a:t>
            </a:r>
            <a:endParaRPr lang="ar-SA" dirty="0">
              <a:solidFill>
                <a:schemeClr val="accent1">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857224" y="1357298"/>
            <a:ext cx="7467600" cy="4873752"/>
          </a:xfrm>
        </p:spPr>
        <p:txBody>
          <a:bodyPr/>
          <a:lstStyle/>
          <a:p>
            <a:pPr algn="justLow"/>
            <a:r>
              <a:rPr lang="ar-SA" b="1" dirty="0" smtClean="0">
                <a:solidFill>
                  <a:srgbClr val="00B050"/>
                </a:solidFill>
              </a:rPr>
              <a:t>2.حجم سكان الأقلية وقوتها الاقتصادية:</a:t>
            </a:r>
          </a:p>
          <a:p>
            <a:pPr algn="justLow">
              <a:buNone/>
            </a:pPr>
            <a:r>
              <a:rPr lang="ar-SA" dirty="0" smtClean="0"/>
              <a:t>    إذا زاد عدد سكان الأقلية وأصبحت تمثل نسبة </a:t>
            </a:r>
            <a:r>
              <a:rPr lang="ar-SA" dirty="0" err="1" smtClean="0"/>
              <a:t>لابأس</a:t>
            </a:r>
            <a:r>
              <a:rPr lang="ar-SA" dirty="0" smtClean="0"/>
              <a:t> </a:t>
            </a:r>
            <a:r>
              <a:rPr lang="ar-SA" dirty="0" err="1" smtClean="0"/>
              <a:t>بها</a:t>
            </a:r>
            <a:r>
              <a:rPr lang="ar-SA" dirty="0" smtClean="0"/>
              <a:t> من سكان الدولة من الممكن أن ترصد كل تصرفات الحكومة, وقد تنادي هذه الأقليات ببعض الحقوق الخاصة إذا كانت تعيش في منطقة </a:t>
            </a:r>
            <a:r>
              <a:rPr lang="ar-SA" dirty="0" err="1" smtClean="0"/>
              <a:t>بها</a:t>
            </a:r>
            <a:r>
              <a:rPr lang="ar-SA" dirty="0" smtClean="0"/>
              <a:t> موارد هامة ,وتتعامل الدولة عادة مع هذه المشكلات بعدة طرق مثل: قهر هذه الأقليات </a:t>
            </a:r>
            <a:r>
              <a:rPr lang="ar-SA" dirty="0" err="1" smtClean="0"/>
              <a:t>أوعقد</a:t>
            </a:r>
            <a:r>
              <a:rPr lang="ar-SA" dirty="0" smtClean="0"/>
              <a:t> الاتفاقات والمعاهدات معها أو الاستقلال والانفصال الكامل عنها. </a:t>
            </a:r>
          </a:p>
          <a:p>
            <a:pPr algn="justLow"/>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582594"/>
          </a:xfrm>
        </p:spPr>
        <p:txBody>
          <a:bodyPr/>
          <a:lstStyle/>
          <a:p>
            <a:pPr algn="r"/>
            <a:r>
              <a:rPr lang="ar-SA" dirty="0" smtClean="0">
                <a:solidFill>
                  <a:schemeClr val="accent1">
                    <a:lumMod val="75000"/>
                  </a:schemeClr>
                </a:solidFill>
              </a:rPr>
              <a:t>5.الهجرة:</a:t>
            </a:r>
            <a:endParaRPr lang="ar-SA" dirty="0">
              <a:solidFill>
                <a:schemeClr val="accent1">
                  <a:lumMod val="75000"/>
                </a:schemeClr>
              </a:solidFill>
            </a:endParaRPr>
          </a:p>
        </p:txBody>
      </p:sp>
      <p:sp>
        <p:nvSpPr>
          <p:cNvPr id="3" name="عنصر نائب للمحتوى 2"/>
          <p:cNvSpPr>
            <a:spLocks noGrp="1"/>
          </p:cNvSpPr>
          <p:nvPr>
            <p:ph sz="quarter" idx="1"/>
          </p:nvPr>
        </p:nvSpPr>
        <p:spPr>
          <a:xfrm>
            <a:off x="457200" y="928670"/>
            <a:ext cx="7467600" cy="5545282"/>
          </a:xfrm>
        </p:spPr>
        <p:txBody>
          <a:bodyPr/>
          <a:lstStyle/>
          <a:p>
            <a:r>
              <a:rPr lang="ar-SA" dirty="0" smtClean="0">
                <a:solidFill>
                  <a:schemeClr val="accent1">
                    <a:lumMod val="75000"/>
                  </a:schemeClr>
                </a:solidFill>
              </a:rPr>
              <a:t>أنواع الهجرة:</a:t>
            </a:r>
          </a:p>
          <a:p>
            <a:r>
              <a:rPr lang="ar-SA" sz="2800" u="sng" dirty="0" smtClean="0">
                <a:solidFill>
                  <a:srgbClr val="C00000"/>
                </a:solidFill>
                <a:effectLst>
                  <a:outerShdw blurRad="38100" dist="38100" dir="2700000" algn="tl">
                    <a:srgbClr val="000000">
                      <a:alpha val="43137"/>
                    </a:srgbClr>
                  </a:outerShdw>
                </a:effectLst>
              </a:rPr>
              <a:t>1.الهجرة الدولية:</a:t>
            </a:r>
          </a:p>
          <a:p>
            <a:r>
              <a:rPr lang="ar-SA" b="1" u="sng" dirty="0" smtClean="0">
                <a:solidFill>
                  <a:schemeClr val="bg2">
                    <a:lumMod val="50000"/>
                  </a:schemeClr>
                </a:solidFill>
              </a:rPr>
              <a:t>1.الهجرة الدائمة: </a:t>
            </a:r>
            <a:r>
              <a:rPr lang="ar-SA" dirty="0" smtClean="0"/>
              <a:t>بعض الدول في العالم تعوض نقص سكانها بتشجيع الهجرة إليها مثل كندا والبرازيل واستراليا والولايات المتحدة الأمريكية, وهذه الدول تدعم وتشجع المهاجرين ليستقروا </a:t>
            </a:r>
            <a:r>
              <a:rPr lang="ar-SA" dirty="0" err="1" smtClean="0"/>
              <a:t>بها</a:t>
            </a:r>
            <a:r>
              <a:rPr lang="ar-SA" dirty="0" smtClean="0"/>
              <a:t> بشكل دائم </a:t>
            </a:r>
            <a:r>
              <a:rPr lang="ar-SA" dirty="0" err="1" smtClean="0"/>
              <a:t>ليصبحو</a:t>
            </a:r>
            <a:r>
              <a:rPr lang="ar-SA" dirty="0" smtClean="0"/>
              <a:t> مواطنين.</a:t>
            </a:r>
          </a:p>
          <a:p>
            <a:r>
              <a:rPr lang="ar-SA" b="1" u="sng" dirty="0" smtClean="0">
                <a:solidFill>
                  <a:schemeClr val="accent4">
                    <a:lumMod val="75000"/>
                  </a:schemeClr>
                </a:solidFill>
              </a:rPr>
              <a:t>من هم المهاجرون الذين تستقطبهم هذه الدول:</a:t>
            </a:r>
          </a:p>
          <a:p>
            <a:r>
              <a:rPr lang="ar-SA" dirty="0" smtClean="0"/>
              <a:t>1. ذوي المستويات التعليمية المرتفعة   2. ذوي المهارات الفنية العالية</a:t>
            </a:r>
          </a:p>
          <a:p>
            <a:pPr>
              <a:buNone/>
            </a:pPr>
            <a:r>
              <a:rPr lang="ar-SA" dirty="0" smtClean="0"/>
              <a:t>    3. ذوي الدخل المرتفع.</a:t>
            </a:r>
          </a:p>
          <a:p>
            <a:pPr>
              <a:buNone/>
            </a:pPr>
            <a:r>
              <a:rPr lang="ar-SA" dirty="0" smtClean="0"/>
              <a:t> -  ذلك حتى يستطيعون الاعتماد على مواردهم المالية,وهذه الفئة تحتاجهم دولهم بشدة ومن ثم خروجهم ونزوحهم منها يعد استنزافاً لعقول هذه الدول ومعظمهم يأتون من بلدان العالم النامي.</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571472" y="357166"/>
            <a:ext cx="8039104" cy="4873752"/>
          </a:xfrm>
        </p:spPr>
        <p:txBody>
          <a:bodyPr>
            <a:normAutofit/>
          </a:bodyPr>
          <a:lstStyle/>
          <a:p>
            <a:r>
              <a:rPr lang="ar-SA" b="1" u="sng" dirty="0" smtClean="0">
                <a:solidFill>
                  <a:schemeClr val="bg2">
                    <a:lumMod val="50000"/>
                  </a:schemeClr>
                </a:solidFill>
              </a:rPr>
              <a:t>2.الهجرة المؤقتة:</a:t>
            </a:r>
          </a:p>
          <a:p>
            <a:r>
              <a:rPr lang="ar-SA" dirty="0" smtClean="0"/>
              <a:t>تشجع بعض الدول على الهجرة المؤقتة إلى خارج بلدانها (نزوح) كأسلوب لتحسين أوضاع سكانها وتنمية موارد خزائنها وهذه الهجرة المؤقتة تكون قاصرة على فئات محددة من السكان.وفي نفس الوقت فان الدول المستقبلة لهذا النوع تكون في حاجة شديدة لهؤلاء الوافدين لسد عجز واضح في قواها البشرية في بعض المجالات.</a:t>
            </a:r>
          </a:p>
          <a:p>
            <a:r>
              <a:rPr lang="ar-SA" dirty="0" smtClean="0"/>
              <a:t>مثل: المهاجرين إلى دول غرب أوربا و دول الخليج العربي.</a:t>
            </a:r>
          </a:p>
          <a:p>
            <a:r>
              <a:rPr lang="ar-SA" b="1" u="sng" dirty="0" smtClean="0">
                <a:solidFill>
                  <a:schemeClr val="accent4">
                    <a:lumMod val="75000"/>
                  </a:schemeClr>
                </a:solidFill>
              </a:rPr>
              <a:t>سلبيات عودة المهاجرين المؤقتين إلى وطنهم الأم:</a:t>
            </a:r>
          </a:p>
          <a:p>
            <a:r>
              <a:rPr lang="ar-SA" dirty="0" smtClean="0"/>
              <a:t>1/ ارتفاع معدلات البطالة</a:t>
            </a:r>
          </a:p>
          <a:p>
            <a:r>
              <a:rPr lang="ar-SA" dirty="0" smtClean="0"/>
              <a:t>2/ انخفاض مستوى الدخل بصورة فجائية</a:t>
            </a:r>
          </a:p>
          <a:p>
            <a:r>
              <a:rPr lang="ar-SA" dirty="0" smtClean="0"/>
              <a:t>3/ إرباك سياسي واقتصادي داخلي.</a:t>
            </a:r>
          </a:p>
          <a:p>
            <a:pPr>
              <a:buNone/>
            </a:pPr>
            <a:endParaRPr lang="ar-SA"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654032"/>
          </a:xfrm>
        </p:spPr>
        <p:txBody>
          <a:bodyPr>
            <a:normAutofit/>
          </a:bodyPr>
          <a:lstStyle/>
          <a:p>
            <a:pPr algn="r"/>
            <a:r>
              <a:rPr lang="ar-SA" sz="2400" b="1" u="sng" dirty="0" smtClean="0">
                <a:solidFill>
                  <a:schemeClr val="accent1">
                    <a:lumMod val="50000"/>
                  </a:schemeClr>
                </a:solidFill>
              </a:rPr>
              <a:t>أين يكمن الدور السياسي للمهاجرين:</a:t>
            </a:r>
            <a:endParaRPr lang="ar-SA" sz="2400" b="1" u="sng" dirty="0">
              <a:solidFill>
                <a:schemeClr val="accent1">
                  <a:lumMod val="50000"/>
                </a:schemeClr>
              </a:solidFill>
            </a:endParaRPr>
          </a:p>
        </p:txBody>
      </p:sp>
      <p:sp>
        <p:nvSpPr>
          <p:cNvPr id="3" name="عنصر نائب للمحتوى 2"/>
          <p:cNvSpPr>
            <a:spLocks noGrp="1"/>
          </p:cNvSpPr>
          <p:nvPr>
            <p:ph sz="quarter" idx="1"/>
          </p:nvPr>
        </p:nvSpPr>
        <p:spPr>
          <a:xfrm>
            <a:off x="785786" y="1000108"/>
            <a:ext cx="7467600" cy="4873752"/>
          </a:xfrm>
        </p:spPr>
        <p:txBody>
          <a:bodyPr/>
          <a:lstStyle/>
          <a:p>
            <a:r>
              <a:rPr lang="ar-SA" dirty="0" smtClean="0"/>
              <a:t>1. أذا استقروا في مناطق هامشية لاستغلال موارد طبيعية.</a:t>
            </a:r>
          </a:p>
          <a:p>
            <a:r>
              <a:rPr lang="ar-SA" dirty="0" smtClean="0"/>
              <a:t>2. إذا طالت فترة إقامتهم وحصلوا على جنسيات الدول المستقبلة فإن ذلك يؤدي إلى زرع أقليات عرقية داخل البنيان السكاني للدولة. </a:t>
            </a:r>
            <a:r>
              <a:rPr lang="ar-SA" i="1" dirty="0" smtClean="0">
                <a:solidFill>
                  <a:srgbClr val="00B050"/>
                </a:solidFill>
              </a:rPr>
              <a:t>مثل/ الجزائريون في جنوب فرنسا.</a:t>
            </a:r>
          </a:p>
          <a:p>
            <a:r>
              <a:rPr lang="ar-SA" b="1" u="sng" dirty="0" smtClean="0">
                <a:solidFill>
                  <a:schemeClr val="accent1">
                    <a:lumMod val="50000"/>
                  </a:schemeClr>
                </a:solidFill>
              </a:rPr>
              <a:t>فترة الهجرة متباينة أشرحي هذه العبارة:</a:t>
            </a:r>
          </a:p>
          <a:p>
            <a:r>
              <a:rPr lang="ar-SA" dirty="0" smtClean="0"/>
              <a:t>1. هناك أقليات استقرت واندمجت مع دول الاستقبال وانفرط عقد رباطها بالوطن الأم.</a:t>
            </a:r>
          </a:p>
          <a:p>
            <a:r>
              <a:rPr lang="ar-SA" dirty="0" smtClean="0"/>
              <a:t>2. هناك نوع آخر من المهاجرين الذين استقروا فترة أطول ولا يريدون الاندماج الكلي مع الدولة المستقبلة وقد يكسرون قوانينها دائما,مما يسبب مشكلات سياسية عدة </a:t>
            </a:r>
            <a:r>
              <a:rPr lang="ar-SA" i="1" dirty="0" smtClean="0">
                <a:solidFill>
                  <a:srgbClr val="00B050"/>
                </a:solidFill>
              </a:rPr>
              <a:t>مثل: الأتراك والأكراد في أوربا.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85728"/>
            <a:ext cx="7467600" cy="439718"/>
          </a:xfrm>
        </p:spPr>
        <p:txBody>
          <a:bodyPr>
            <a:noAutofit/>
          </a:bodyPr>
          <a:lstStyle/>
          <a:p>
            <a:pPr algn="r"/>
            <a:r>
              <a:rPr lang="ar-SA" sz="2800" u="sng" dirty="0" smtClean="0">
                <a:solidFill>
                  <a:srgbClr val="C00000"/>
                </a:solidFill>
                <a:effectLst>
                  <a:outerShdw blurRad="38100" dist="38100" dir="2700000" algn="tl">
                    <a:srgbClr val="000000">
                      <a:alpha val="43137"/>
                    </a:srgbClr>
                  </a:outerShdw>
                </a:effectLst>
              </a:rPr>
              <a:t>2. الهجرة الإجبارية </a:t>
            </a:r>
            <a:r>
              <a:rPr lang="ar-SA" sz="2800" u="sng" dirty="0" err="1" smtClean="0">
                <a:solidFill>
                  <a:srgbClr val="C00000"/>
                </a:solidFill>
                <a:effectLst>
                  <a:outerShdw blurRad="38100" dist="38100" dir="2700000" algn="tl">
                    <a:srgbClr val="000000">
                      <a:alpha val="43137"/>
                    </a:srgbClr>
                  </a:outerShdw>
                </a:effectLst>
              </a:rPr>
              <a:t>القسرية</a:t>
            </a:r>
            <a:r>
              <a:rPr lang="ar-SA" sz="2800" u="sng" dirty="0" smtClean="0">
                <a:solidFill>
                  <a:srgbClr val="C00000"/>
                </a:solidFill>
                <a:effectLst>
                  <a:outerShdw blurRad="38100" dist="38100" dir="2700000" algn="tl">
                    <a:srgbClr val="000000">
                      <a:alpha val="43137"/>
                    </a:srgbClr>
                  </a:outerShdw>
                </a:effectLst>
              </a:rPr>
              <a:t> (اللاجئون)</a:t>
            </a:r>
            <a:endParaRPr lang="ar-SA" sz="2800" u="sng" dirty="0">
              <a:solidFill>
                <a:srgbClr val="C00000"/>
              </a:solidFill>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457200" y="785794"/>
            <a:ext cx="8115328" cy="5688158"/>
          </a:xfrm>
        </p:spPr>
        <p:txBody>
          <a:bodyPr>
            <a:normAutofit/>
          </a:bodyPr>
          <a:lstStyle/>
          <a:p>
            <a:r>
              <a:rPr lang="ar-SA" dirty="0" smtClean="0"/>
              <a:t>هي الهجرة التي تحدث بشكل قسري إجباري رغماً عن إرادة الإنسان بدون اختيار أو تخطيط منه ويسمى في هذه الحالة لاجئ.</a:t>
            </a:r>
          </a:p>
          <a:p>
            <a:r>
              <a:rPr lang="ar-SA" dirty="0" smtClean="0"/>
              <a:t>مثال: حركة تبادل السكان بين الهند وباكستان إثناء حركة تقسيم الهند بعد استقلالها.</a:t>
            </a:r>
          </a:p>
          <a:p>
            <a:r>
              <a:rPr lang="ar-SA" u="sng" dirty="0" smtClean="0">
                <a:solidFill>
                  <a:schemeClr val="bg2">
                    <a:lumMod val="25000"/>
                  </a:schemeClr>
                </a:solidFill>
                <a:effectLst>
                  <a:outerShdw blurRad="38100" dist="38100" dir="2700000" algn="tl">
                    <a:srgbClr val="000000">
                      <a:alpha val="43137"/>
                    </a:srgbClr>
                  </a:outerShdw>
                </a:effectLst>
              </a:rPr>
              <a:t>تعريف الأمم المتحدة للاجئ:</a:t>
            </a:r>
          </a:p>
          <a:p>
            <a:r>
              <a:rPr lang="ar-SA" dirty="0" smtClean="0"/>
              <a:t>أي فرد يضطر لترك وطنه لأنه في خوف من الاضطهاد أو القتل أو </a:t>
            </a:r>
            <a:r>
              <a:rPr lang="ar-SA" dirty="0" err="1" smtClean="0"/>
              <a:t>طليهما</a:t>
            </a:r>
            <a:r>
              <a:rPr lang="ar-SA" dirty="0" smtClean="0"/>
              <a:t> معاً لعدة أسباب سواء اجتماعية أو عرقية وقد يكون أحد أعضاء مجموعة سياسية أو طرد من دولته </a:t>
            </a:r>
            <a:r>
              <a:rPr lang="ar-SA" dirty="0" err="1" smtClean="0"/>
              <a:t>لأراءه</a:t>
            </a:r>
            <a:r>
              <a:rPr lang="ar-SA" dirty="0" smtClean="0"/>
              <a:t> السياسية المعادية للحكومة, أو هؤلاء الذين يعيشون بلا هوية قومية.ولا يستطيع العودة إلى وطنه حرصاً على حياته.</a:t>
            </a:r>
          </a:p>
          <a:p>
            <a:r>
              <a:rPr lang="ar-SA" u="sng" dirty="0" smtClean="0">
                <a:solidFill>
                  <a:schemeClr val="bg2">
                    <a:lumMod val="25000"/>
                  </a:schemeClr>
                </a:solidFill>
                <a:effectLst>
                  <a:outerShdw blurRad="38100" dist="38100" dir="2700000" algn="tl">
                    <a:srgbClr val="000000">
                      <a:alpha val="43137"/>
                    </a:srgbClr>
                  </a:outerShdw>
                </a:effectLst>
              </a:rPr>
              <a:t>أنواع اللاجئون:</a:t>
            </a:r>
          </a:p>
          <a:p>
            <a:pPr lvl="1"/>
            <a:r>
              <a:rPr lang="ar-SA" u="sng" dirty="0" smtClean="0">
                <a:solidFill>
                  <a:schemeClr val="bg2">
                    <a:lumMod val="25000"/>
                  </a:schemeClr>
                </a:solidFill>
                <a:effectLst>
                  <a:outerShdw blurRad="38100" dist="38100" dir="2700000" algn="tl">
                    <a:srgbClr val="000000">
                      <a:alpha val="43137"/>
                    </a:srgbClr>
                  </a:outerShdw>
                </a:effectLst>
              </a:rPr>
              <a:t>1/ </a:t>
            </a:r>
            <a:r>
              <a:rPr lang="ar-SA" dirty="0" smtClean="0"/>
              <a:t>اللاجئ السياسي الذي قد يحصل على جنسية دولة جديدة تستقبله.</a:t>
            </a:r>
          </a:p>
          <a:p>
            <a:pPr lvl="1"/>
            <a:r>
              <a:rPr lang="ar-SA" u="sng" dirty="0" smtClean="0">
                <a:solidFill>
                  <a:schemeClr val="bg2">
                    <a:lumMod val="25000"/>
                  </a:schemeClr>
                </a:solidFill>
                <a:effectLst>
                  <a:outerShdw blurRad="38100" dist="38100" dir="2700000" algn="tl">
                    <a:srgbClr val="000000">
                      <a:alpha val="43137"/>
                    </a:srgbClr>
                  </a:outerShdw>
                </a:effectLst>
              </a:rPr>
              <a:t>2/ </a:t>
            </a:r>
            <a:r>
              <a:rPr lang="ar-SA" dirty="0" smtClean="0"/>
              <a:t>يعيش في جماعات ضخمة وتعيش في معسكرات لحين حل مشكلتهم .</a:t>
            </a:r>
          </a:p>
          <a:p>
            <a:pPr lvl="1"/>
            <a:r>
              <a:rPr lang="ar-SA" u="sng" dirty="0" smtClean="0">
                <a:solidFill>
                  <a:schemeClr val="bg2">
                    <a:lumMod val="25000"/>
                  </a:schemeClr>
                </a:solidFill>
                <a:effectLst>
                  <a:outerShdw blurRad="38100" dist="38100" dir="2700000" algn="tl">
                    <a:srgbClr val="000000">
                      <a:alpha val="43137"/>
                    </a:srgbClr>
                  </a:outerShdw>
                </a:effectLst>
              </a:rPr>
              <a:t>أمثلة:</a:t>
            </a:r>
            <a:r>
              <a:rPr lang="ar-SA" dirty="0" smtClean="0"/>
              <a:t>الفلسطينيون وتشريدهم بفعل الإحلال الإسرائيلي منذ عام 1948م فأصبحوا يعيشون في لبنان والأردن أو في كثير من دول العالم الأخرى.</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57158" y="500018"/>
            <a:ext cx="8215370" cy="6357982"/>
          </a:xfrm>
        </p:spPr>
        <p:txBody>
          <a:bodyPr>
            <a:normAutofit lnSpcReduction="10000"/>
          </a:bodyPr>
          <a:lstStyle/>
          <a:p>
            <a:r>
              <a:rPr lang="ar-SA" u="sng" dirty="0" smtClean="0">
                <a:solidFill>
                  <a:schemeClr val="bg2">
                    <a:lumMod val="25000"/>
                  </a:schemeClr>
                </a:solidFill>
                <a:effectLst>
                  <a:outerShdw blurRad="38100" dist="38100" dir="2700000" algn="tl">
                    <a:srgbClr val="000000">
                      <a:alpha val="43137"/>
                    </a:srgbClr>
                  </a:outerShdw>
                </a:effectLst>
              </a:rPr>
              <a:t>العوامل المؤثرة في ظاهرة اللاجئين:</a:t>
            </a:r>
          </a:p>
          <a:p>
            <a:r>
              <a:rPr lang="ar-SA" u="sng" dirty="0" smtClean="0">
                <a:solidFill>
                  <a:srgbClr val="C00000"/>
                </a:solidFill>
                <a:effectLst>
                  <a:outerShdw blurRad="38100" dist="38100" dir="2700000" algn="tl">
                    <a:srgbClr val="000000">
                      <a:alpha val="43137"/>
                    </a:srgbClr>
                  </a:outerShdw>
                </a:effectLst>
              </a:rPr>
              <a:t>الحروب</a:t>
            </a:r>
            <a:r>
              <a:rPr lang="ar-SA" dirty="0" smtClean="0"/>
              <a:t> هي العامل الرئيسي وراء ظاهرة اللاجئين سواء كانت الحرب دولية أو حروب عرقية.</a:t>
            </a:r>
          </a:p>
          <a:p>
            <a:r>
              <a:rPr lang="ar-SA" u="sng" dirty="0" smtClean="0">
                <a:solidFill>
                  <a:srgbClr val="C00000"/>
                </a:solidFill>
                <a:effectLst>
                  <a:outerShdw blurRad="38100" dist="38100" dir="2700000" algn="tl">
                    <a:srgbClr val="000000">
                      <a:alpha val="43137"/>
                    </a:srgbClr>
                  </a:outerShdw>
                </a:effectLst>
              </a:rPr>
              <a:t>مثال: </a:t>
            </a:r>
            <a:r>
              <a:rPr lang="ar-SA" dirty="0" smtClean="0"/>
              <a:t>في النصف الثاني من القرن العشرين رصدت عدة حركات عبر حدود السودان والصومال في أفريقيا, أما في أوربا فقد كانت الحرب العالمية الثانية أثرها في تشتيت أعداد كبيرة من سكان بولندة وألمانيا.</a:t>
            </a:r>
          </a:p>
          <a:p>
            <a:r>
              <a:rPr lang="ar-SA" u="sng" dirty="0" smtClean="0">
                <a:solidFill>
                  <a:srgbClr val="C00000"/>
                </a:solidFill>
                <a:effectLst>
                  <a:outerShdw blurRad="38100" dist="38100" dir="2700000" algn="tl">
                    <a:srgbClr val="000000">
                      <a:alpha val="43137"/>
                    </a:srgbClr>
                  </a:outerShdw>
                </a:effectLst>
              </a:rPr>
              <a:t>المنظمات الدولية المسئولة عن المهاجرين اللاجئين</a:t>
            </a:r>
            <a:r>
              <a:rPr lang="ar-SA" u="sng" dirty="0" smtClean="0">
                <a:solidFill>
                  <a:srgbClr val="C00000"/>
                </a:solidFill>
                <a:effectLst>
                  <a:outerShdw blurRad="38100" dist="38100" dir="2700000" algn="tl">
                    <a:srgbClr val="000000">
                      <a:alpha val="43137"/>
                    </a:srgbClr>
                  </a:outerShdw>
                </a:effectLst>
                <a:sym typeface="Wingdings" pitchFamily="2" charset="2"/>
              </a:rPr>
              <a:t> (منظمتان دوليتان)/</a:t>
            </a:r>
            <a:endParaRPr lang="ar-SA" u="sng" dirty="0" smtClean="0">
              <a:solidFill>
                <a:srgbClr val="C00000"/>
              </a:solidFill>
              <a:effectLst>
                <a:outerShdw blurRad="38100" dist="38100" dir="2700000" algn="tl">
                  <a:srgbClr val="000000">
                    <a:alpha val="43137"/>
                  </a:srgbClr>
                </a:outerShdw>
              </a:effectLst>
            </a:endParaRPr>
          </a:p>
          <a:p>
            <a:r>
              <a:rPr lang="ar-SA" dirty="0" smtClean="0"/>
              <a:t>1./ مكتب الأمم المتحدة لغوث اللاجئين.</a:t>
            </a:r>
          </a:p>
          <a:p>
            <a:r>
              <a:rPr lang="ar-SA" dirty="0" smtClean="0"/>
              <a:t>2./ منظمة الهجرة الدولية وجنيف مقراً له.</a:t>
            </a:r>
          </a:p>
          <a:p>
            <a:r>
              <a:rPr lang="ar-SA" u="sng" dirty="0" smtClean="0">
                <a:solidFill>
                  <a:srgbClr val="C00000"/>
                </a:solidFill>
                <a:effectLst>
                  <a:outerShdw blurRad="38100" dist="38100" dir="2700000" algn="tl">
                    <a:srgbClr val="000000">
                      <a:alpha val="43137"/>
                    </a:srgbClr>
                  </a:outerShdw>
                </a:effectLst>
              </a:rPr>
              <a:t>ما هو دورهم وأهدافه:</a:t>
            </a:r>
          </a:p>
          <a:p>
            <a:r>
              <a:rPr lang="ar-SA" dirty="0" smtClean="0">
                <a:solidFill>
                  <a:srgbClr val="C00000"/>
                </a:solidFill>
              </a:rPr>
              <a:t>1/ </a:t>
            </a:r>
            <a:r>
              <a:rPr lang="ar-SA" dirty="0" smtClean="0"/>
              <a:t>حماية حقوق اللاجئين</a:t>
            </a:r>
          </a:p>
          <a:p>
            <a:r>
              <a:rPr lang="ar-SA" dirty="0" smtClean="0">
                <a:solidFill>
                  <a:srgbClr val="C00000"/>
                </a:solidFill>
              </a:rPr>
              <a:t>2/ </a:t>
            </a:r>
            <a:r>
              <a:rPr lang="ar-SA" dirty="0" smtClean="0"/>
              <a:t>توفير الطعام والأمن لهم وتقديم المساعدات </a:t>
            </a:r>
          </a:p>
          <a:p>
            <a:r>
              <a:rPr lang="ar-SA" dirty="0" smtClean="0">
                <a:solidFill>
                  <a:srgbClr val="C00000"/>
                </a:solidFill>
              </a:rPr>
              <a:t>3/ </a:t>
            </a:r>
            <a:r>
              <a:rPr lang="ar-SA" dirty="0" smtClean="0"/>
              <a:t>استخراج الوثائق الرسمية     </a:t>
            </a:r>
            <a:r>
              <a:rPr lang="ar-SA" dirty="0" smtClean="0">
                <a:solidFill>
                  <a:srgbClr val="C00000"/>
                </a:solidFill>
              </a:rPr>
              <a:t>4/ </a:t>
            </a:r>
            <a:r>
              <a:rPr lang="ar-SA" dirty="0" smtClean="0"/>
              <a:t>تقديم خدمات التعليم وبرامج التدريب</a:t>
            </a:r>
          </a:p>
          <a:p>
            <a:r>
              <a:rPr lang="ar-SA" sz="2000" dirty="0" smtClean="0"/>
              <a:t>ولكنها كمنظمة تقع أسيرة إمكاناتها المادية المحدودة ولابد من أن تنسق مع هيئات أخرى متخصصة تهتم باللاجئين مثل الصليب والهلال الأحمر.ولكنها أنجزت عملها بنجاح في الدول العربية ودول آسيا.</a:t>
            </a: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14290"/>
            <a:ext cx="7467600" cy="582594"/>
          </a:xfrm>
        </p:spPr>
        <p:txBody>
          <a:bodyPr/>
          <a:lstStyle/>
          <a:p>
            <a:pPr algn="ctr"/>
            <a:r>
              <a:rPr lang="ar-SA" dirty="0" smtClean="0">
                <a:solidFill>
                  <a:srgbClr val="C00000"/>
                </a:solidFill>
              </a:rPr>
              <a:t>رابعاً : التركيب الاقتصادي للدولة:</a:t>
            </a:r>
            <a:endParaRPr lang="ar-SA" dirty="0">
              <a:solidFill>
                <a:srgbClr val="C00000"/>
              </a:solidFill>
            </a:endParaRPr>
          </a:p>
        </p:txBody>
      </p:sp>
      <p:sp>
        <p:nvSpPr>
          <p:cNvPr id="3" name="عنصر نائب للمحتوى 2"/>
          <p:cNvSpPr>
            <a:spLocks noGrp="1"/>
          </p:cNvSpPr>
          <p:nvPr>
            <p:ph sz="quarter" idx="1"/>
          </p:nvPr>
        </p:nvSpPr>
        <p:spPr>
          <a:xfrm>
            <a:off x="500034" y="785794"/>
            <a:ext cx="8215370" cy="5857916"/>
          </a:xfrm>
        </p:spPr>
        <p:txBody>
          <a:bodyPr/>
          <a:lstStyle/>
          <a:p>
            <a:r>
              <a:rPr lang="ar-SA" u="sng" dirty="0" smtClean="0">
                <a:effectLst>
                  <a:outerShdw blurRad="38100" dist="38100" dir="2700000" algn="tl">
                    <a:srgbClr val="000000">
                      <a:alpha val="43137"/>
                    </a:srgbClr>
                  </a:outerShdw>
                </a:effectLst>
              </a:rPr>
              <a:t>تعد القوة الاقتصادية عنصراً مسانداً للقوة السياسية والعسكرية للدولة.</a:t>
            </a:r>
            <a:r>
              <a:rPr lang="ar-SA" u="sng" dirty="0" smtClean="0">
                <a:solidFill>
                  <a:srgbClr val="FF0000"/>
                </a:solidFill>
                <a:effectLst>
                  <a:outerShdw blurRad="38100" dist="38100" dir="2700000" algn="tl">
                    <a:srgbClr val="000000">
                      <a:alpha val="43137"/>
                    </a:srgbClr>
                  </a:outerShdw>
                </a:effectLst>
              </a:rPr>
              <a:t>مثال</a:t>
            </a:r>
            <a:r>
              <a:rPr lang="ar-SA" dirty="0" smtClean="0">
                <a:solidFill>
                  <a:srgbClr val="FF0000"/>
                </a:solidFill>
              </a:rPr>
              <a:t>: الولايات المتحدة الأمريكية والتي تعد الأقوى في العالم المعاصر.</a:t>
            </a:r>
          </a:p>
          <a:p>
            <a:r>
              <a:rPr lang="ar-SA" u="sng" dirty="0" smtClean="0">
                <a:effectLst>
                  <a:outerShdw blurRad="38100" dist="38100" dir="2700000" algn="tl">
                    <a:srgbClr val="000000">
                      <a:alpha val="43137"/>
                    </a:srgbClr>
                  </a:outerShdw>
                </a:effectLst>
              </a:rPr>
              <a:t>ترى الحكومات أن عنصر الاكتفاء الذاتي للدولة من أهم عناصر القوة التي تظهر أهميتها في وقت الحروب والأزمات والحصار, </a:t>
            </a:r>
            <a:r>
              <a:rPr lang="ar-SA" dirty="0" smtClean="0">
                <a:solidFill>
                  <a:srgbClr val="FF0000"/>
                </a:solidFill>
              </a:rPr>
              <a:t>مثال: كان لقوة اقتصاد ألمانيا واكتفاءها الذاتي أثرة الواضح في المقاومة أثناء الحرب العالمية الثانية.</a:t>
            </a:r>
          </a:p>
          <a:p>
            <a:r>
              <a:rPr lang="ar-SA" u="sng" dirty="0" smtClean="0">
                <a:effectLst>
                  <a:outerShdw blurRad="38100" dist="38100" dir="2700000" algn="tl">
                    <a:srgbClr val="000000">
                      <a:alpha val="43137"/>
                    </a:srgbClr>
                  </a:outerShdw>
                </a:effectLst>
              </a:rPr>
              <a:t>تهتم الحكومات بصورة كبيرة بالسلع الغذائية والتي تستهلك بصورة كبيرة فتقدم كافة المغريات وأساليب التشجيع للمزارعين برفع الأسعار وتوفير كل المستلزمات الحديثة للإنتاج</a:t>
            </a:r>
            <a:r>
              <a:rPr lang="ar-SA" dirty="0" smtClean="0"/>
              <a:t>. </a:t>
            </a:r>
            <a:r>
              <a:rPr lang="ar-SA" dirty="0" smtClean="0">
                <a:solidFill>
                  <a:srgbClr val="FF0000"/>
                </a:solidFill>
              </a:rPr>
              <a:t>مثال/ شجعت بريطانيا الفلاحين على زراعة البنجر وتمويل صناعة السكر من البنجر.,كذلك ألمانيا استطاعت أن تنمي صناعاتها وتصل إلى مرحلة الاكتفاء الذاتي قبل الدخول في الحرب العالمية الثانية</a:t>
            </a:r>
            <a:r>
              <a:rPr lang="ar-SA" dirty="0" smtClean="0">
                <a:solidFill>
                  <a:schemeClr val="accent3">
                    <a:lumMod val="50000"/>
                  </a:schemeClr>
                </a:solidFill>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42976" y="0"/>
            <a:ext cx="7467600" cy="582594"/>
          </a:xfrm>
        </p:spPr>
        <p:txBody>
          <a:bodyPr/>
          <a:lstStyle/>
          <a:p>
            <a:pPr algn="r"/>
            <a:r>
              <a:rPr lang="ar-SA" b="1" u="sng" dirty="0" smtClean="0">
                <a:solidFill>
                  <a:schemeClr val="accent4">
                    <a:lumMod val="50000"/>
                  </a:schemeClr>
                </a:solidFill>
                <a:effectLst>
                  <a:outerShdw blurRad="38100" dist="38100" dir="2700000" algn="tl">
                    <a:srgbClr val="000000">
                      <a:alpha val="43137"/>
                    </a:srgbClr>
                  </a:outerShdw>
                </a:effectLst>
              </a:rPr>
              <a:t>دور البترول والموارد المعدنية </a:t>
            </a:r>
            <a:endParaRPr lang="ar-SA" b="1" u="sng" dirty="0">
              <a:solidFill>
                <a:schemeClr val="accent4">
                  <a:lumMod val="50000"/>
                </a:schemeClr>
              </a:solidFill>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642910" y="571480"/>
            <a:ext cx="7972452" cy="3071834"/>
          </a:xfrm>
        </p:spPr>
        <p:txBody>
          <a:bodyPr>
            <a:normAutofit lnSpcReduction="10000"/>
          </a:bodyPr>
          <a:lstStyle/>
          <a:p>
            <a:pPr algn="justLow"/>
            <a:r>
              <a:rPr lang="ar-SA" dirty="0" smtClean="0">
                <a:solidFill>
                  <a:schemeClr val="accent1">
                    <a:lumMod val="75000"/>
                  </a:schemeClr>
                </a:solidFill>
                <a:effectLst>
                  <a:outerShdw blurRad="38100" dist="38100" dir="2700000" algn="tl">
                    <a:srgbClr val="000000">
                      <a:alpha val="43137"/>
                    </a:srgbClr>
                  </a:outerShdw>
                </a:effectLst>
              </a:rPr>
              <a:t>البترول/ </a:t>
            </a:r>
            <a:r>
              <a:rPr lang="ar-SA" dirty="0" smtClean="0"/>
              <a:t>زادت أهميته وأصبح له أثر كبير بعد التقدم في تكنولوجيا الحرب المعقدة وتطور صناعة الأسلحة في العصر الحديث </a:t>
            </a:r>
            <a:r>
              <a:rPr lang="ar-SA" dirty="0" err="1" smtClean="0"/>
              <a:t>بإعتبارة</a:t>
            </a:r>
            <a:r>
              <a:rPr lang="ar-SA" dirty="0" smtClean="0"/>
              <a:t> عنصراً مهماً أثناء الحروب. وأصبح الصراع للوصول إلى أماكن إنتاجه هدف للقوى العظمى فزادت بالتالي أهمية الدول المنتجة.</a:t>
            </a:r>
          </a:p>
          <a:p>
            <a:pPr algn="justLow"/>
            <a:r>
              <a:rPr lang="ar-SA" dirty="0" smtClean="0">
                <a:solidFill>
                  <a:schemeClr val="accent1">
                    <a:lumMod val="75000"/>
                  </a:schemeClr>
                </a:solidFill>
                <a:effectLst>
                  <a:outerShdw blurRad="38100" dist="38100" dir="2700000" algn="tl">
                    <a:srgbClr val="000000">
                      <a:alpha val="43137"/>
                    </a:srgbClr>
                  </a:outerShdw>
                </a:effectLst>
              </a:rPr>
              <a:t>الموارد المعدنية/ </a:t>
            </a:r>
            <a:r>
              <a:rPr lang="ar-SA" dirty="0" smtClean="0"/>
              <a:t>لا تستغني عنها القوى العظمى لتطوير دفاعها وتعمل دائماً على توفير كميات ومخزون مناسب لتطوير معدات القتال وتتمثل في : القصدير.</a:t>
            </a:r>
            <a:r>
              <a:rPr lang="ar-SA" dirty="0" err="1" smtClean="0"/>
              <a:t>المنجنيز</a:t>
            </a:r>
            <a:r>
              <a:rPr lang="ar-SA" dirty="0" smtClean="0"/>
              <a:t>.النحاس.</a:t>
            </a:r>
            <a:r>
              <a:rPr lang="ar-SA" dirty="0" err="1" smtClean="0"/>
              <a:t>الزئبق</a:t>
            </a:r>
            <a:r>
              <a:rPr lang="ar-SA" dirty="0" smtClean="0"/>
              <a:t>.الألمنيوم.الحديد....وغيرها.وتسعى الدول الصناعية لاحتكار مناجم الإنتاج.</a:t>
            </a:r>
          </a:p>
          <a:p>
            <a:pPr algn="justLow"/>
            <a:endParaRPr lang="ar-SA" dirty="0" smtClean="0"/>
          </a:p>
          <a:p>
            <a:pPr>
              <a:buNone/>
            </a:pPr>
            <a:endParaRPr lang="ar-SA" dirty="0"/>
          </a:p>
        </p:txBody>
      </p:sp>
      <p:sp>
        <p:nvSpPr>
          <p:cNvPr id="4" name="مربع نص 3"/>
          <p:cNvSpPr txBox="1"/>
          <p:nvPr/>
        </p:nvSpPr>
        <p:spPr>
          <a:xfrm>
            <a:off x="4572000" y="3286124"/>
            <a:ext cx="4000528" cy="584775"/>
          </a:xfrm>
          <a:prstGeom prst="rect">
            <a:avLst/>
          </a:prstGeom>
          <a:noFill/>
        </p:spPr>
        <p:txBody>
          <a:bodyPr wrap="square" rtlCol="1">
            <a:spAutoFit/>
          </a:bodyPr>
          <a:lstStyle/>
          <a:p>
            <a:r>
              <a:rPr lang="ar-SA" sz="3200" b="1" u="sng" dirty="0" smtClean="0">
                <a:solidFill>
                  <a:schemeClr val="accent4">
                    <a:lumMod val="50000"/>
                  </a:schemeClr>
                </a:solidFill>
                <a:effectLst>
                  <a:outerShdw blurRad="38100" dist="38100" dir="2700000" algn="tl">
                    <a:srgbClr val="000000">
                      <a:alpha val="43137"/>
                    </a:srgbClr>
                  </a:outerShdw>
                </a:effectLst>
              </a:rPr>
              <a:t>دور التصنيع وحمايته:</a:t>
            </a:r>
            <a:endParaRPr lang="ar-SA" sz="3200" b="1" u="sng" dirty="0">
              <a:solidFill>
                <a:schemeClr val="accent4">
                  <a:lumMod val="50000"/>
                </a:schemeClr>
              </a:solidFill>
              <a:effectLst>
                <a:outerShdw blurRad="38100" dist="38100" dir="2700000" algn="tl">
                  <a:srgbClr val="000000">
                    <a:alpha val="43137"/>
                  </a:srgbClr>
                </a:outerShdw>
              </a:effectLst>
            </a:endParaRPr>
          </a:p>
        </p:txBody>
      </p:sp>
      <p:sp>
        <p:nvSpPr>
          <p:cNvPr id="5" name="مربع نص 4"/>
          <p:cNvSpPr txBox="1"/>
          <p:nvPr/>
        </p:nvSpPr>
        <p:spPr>
          <a:xfrm>
            <a:off x="500034" y="3857628"/>
            <a:ext cx="8143932" cy="2677656"/>
          </a:xfrm>
          <a:prstGeom prst="rect">
            <a:avLst/>
          </a:prstGeom>
          <a:noFill/>
        </p:spPr>
        <p:txBody>
          <a:bodyPr wrap="square" rtlCol="1">
            <a:spAutoFit/>
          </a:bodyPr>
          <a:lstStyle/>
          <a:p>
            <a:r>
              <a:rPr lang="ar-SA" sz="2400" dirty="0" smtClean="0"/>
              <a:t>مفتاح التقدم الاقتصادي والعسكري مرتبط بالتقدم الصناعي, وخير مثال لذلك أن القوى العظمى الكبرى(مجموعة السبعة الكبار) هي الدول الصناعية العظمى في العصر الحديث, فتقدم الصناعة يعني تقدم كل وسائل الإنتاج وزيادة الدخل وتحسن مستوى المعيشة في الدولة.</a:t>
            </a:r>
          </a:p>
          <a:p>
            <a:r>
              <a:rPr lang="ar-SA" sz="2400" b="1" u="sng" dirty="0" smtClean="0">
                <a:solidFill>
                  <a:schemeClr val="accent1">
                    <a:lumMod val="75000"/>
                  </a:schemeClr>
                </a:solidFill>
              </a:rPr>
              <a:t>       ما هي الدول السبع الكبار؟</a:t>
            </a:r>
          </a:p>
          <a:p>
            <a:r>
              <a:rPr lang="ar-SA" sz="2400" dirty="0" smtClean="0"/>
              <a:t>1.الولايات المتحدة الأمريكية  2. كندا  3. بريطانيا   4. إيطاليا </a:t>
            </a:r>
          </a:p>
          <a:p>
            <a:r>
              <a:rPr lang="ar-SA" sz="2400" dirty="0" smtClean="0"/>
              <a:t>5. فرنسا     6. ألمانيا      7. اليابان    وأضيفت إليهم روسيا .</a:t>
            </a: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511156"/>
          </a:xfrm>
        </p:spPr>
        <p:txBody>
          <a:bodyPr>
            <a:normAutofit fontScale="90000"/>
          </a:bodyPr>
          <a:lstStyle/>
          <a:p>
            <a:pPr algn="r"/>
            <a:r>
              <a:rPr lang="ar-SA" dirty="0" smtClean="0">
                <a:solidFill>
                  <a:schemeClr val="accent1">
                    <a:lumMod val="75000"/>
                  </a:schemeClr>
                </a:solidFill>
                <a:effectLst>
                  <a:outerShdw blurRad="38100" dist="38100" dir="2700000" algn="tl">
                    <a:srgbClr val="000000">
                      <a:alpha val="43137"/>
                    </a:srgbClr>
                  </a:outerShdw>
                </a:effectLst>
              </a:rPr>
              <a:t>أمثلة لبعض الصناعات الإستراتيجية:</a:t>
            </a:r>
            <a:endParaRPr lang="ar-SA" dirty="0">
              <a:solidFill>
                <a:schemeClr val="accent1">
                  <a:lumMod val="75000"/>
                </a:schemeClr>
              </a:solidFill>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357158" y="714356"/>
            <a:ext cx="8115328" cy="5473844"/>
          </a:xfrm>
        </p:spPr>
        <p:txBody>
          <a:bodyPr/>
          <a:lstStyle/>
          <a:p>
            <a:r>
              <a:rPr lang="ar-SA" dirty="0" smtClean="0"/>
              <a:t>صهر المعادن/  الصناعات الثقيلة/ صناعة السفن/ الصناعات الهندسية (قاطرات,سيارات, طائرات)/ الصناعات الكيماوية/ الصناعات الكهربائية/ صناعة المنسوجات/ الصناعات الغذائية/.</a:t>
            </a:r>
          </a:p>
          <a:p>
            <a:r>
              <a:rPr lang="ar-SA" u="sng" dirty="0" smtClean="0">
                <a:solidFill>
                  <a:schemeClr val="accent1">
                    <a:lumMod val="75000"/>
                  </a:schemeClr>
                </a:solidFill>
                <a:effectLst>
                  <a:outerShdw blurRad="38100" dist="38100" dir="2700000" algn="tl">
                    <a:srgbClr val="000000">
                      <a:alpha val="43137"/>
                    </a:srgbClr>
                  </a:outerShdw>
                </a:effectLst>
              </a:rPr>
              <a:t>ما لواجب فعله لحماية التصنيع في دولة ما؟</a:t>
            </a:r>
          </a:p>
          <a:p>
            <a:pPr algn="justLow"/>
            <a:r>
              <a:rPr lang="ar-SA" dirty="0" smtClean="0"/>
              <a:t>يجب أن تتوطن المناطق الصناعية في مكان آمن, وأن تكون بعيدة عن وسائل الحرب المعادية, ولا تتركز في المناطق الساحلية حتى لا تكون في متناول ضرب الأساطيل والغواصات البحرية. </a:t>
            </a:r>
            <a:r>
              <a:rPr lang="ar-SA" u="sng" dirty="0" smtClean="0">
                <a:solidFill>
                  <a:schemeClr val="accent1">
                    <a:lumMod val="75000"/>
                  </a:schemeClr>
                </a:solidFill>
                <a:effectLst>
                  <a:outerShdw blurRad="38100" dist="38100" dir="2700000" algn="tl">
                    <a:srgbClr val="000000">
                      <a:alpha val="43137"/>
                    </a:srgbClr>
                  </a:outerShdw>
                </a:effectLst>
              </a:rPr>
              <a:t>مثال/ </a:t>
            </a:r>
            <a:r>
              <a:rPr lang="ar-SA" dirty="0" smtClean="0"/>
              <a:t>روسيا ركزت صناعاتها الثقيلة فيما وراء جبال الأورال لتحقيق أعلى درجات الأمان.</a:t>
            </a:r>
          </a:p>
          <a:p>
            <a:pPr algn="justLow"/>
            <a:r>
              <a:rPr lang="ar-SA" dirty="0" smtClean="0"/>
              <a:t>ولكن مع تطور أساليب الحرب الحديثة وتكنولوجيا الحرب المعقدة زاد </a:t>
            </a:r>
            <a:r>
              <a:rPr lang="ar-SA" dirty="0" err="1" smtClean="0"/>
              <a:t>ت</a:t>
            </a:r>
            <a:r>
              <a:rPr lang="ar-SA" dirty="0" smtClean="0"/>
              <a:t> إمكانية تدمير المناطق الصناعية عن طريق الطيران الحربي والصواريخ والأساطيل العسكرية </a:t>
            </a:r>
            <a:r>
              <a:rPr lang="ar-SA" u="sng" dirty="0" smtClean="0">
                <a:solidFill>
                  <a:schemeClr val="accent1">
                    <a:lumMod val="75000"/>
                  </a:schemeClr>
                </a:solidFill>
                <a:effectLst>
                  <a:outerShdw blurRad="38100" dist="38100" dir="2700000" algn="tl">
                    <a:srgbClr val="000000">
                      <a:alpha val="43137"/>
                    </a:srgbClr>
                  </a:outerShdw>
                </a:effectLst>
              </a:rPr>
              <a:t>مثال: </a:t>
            </a:r>
            <a:r>
              <a:rPr lang="ar-SA" dirty="0" smtClean="0"/>
              <a:t>حربي الخليج ضد العراق.وتكون الصورة أكثر تدمير إذا استخدمت الأسلحة النووية والتي لم تستخدم إلا مرتين إثناء الحرب العالمية الثانية.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928670"/>
            <a:ext cx="7467600" cy="511156"/>
          </a:xfrm>
        </p:spPr>
        <p:txBody>
          <a:bodyPr>
            <a:noAutofit/>
          </a:bodyPr>
          <a:lstStyle/>
          <a:p>
            <a:pPr algn="r"/>
            <a:r>
              <a:rPr lang="ar-SA" sz="3200" b="1" u="sng" dirty="0" smtClean="0">
                <a:solidFill>
                  <a:schemeClr val="accent4">
                    <a:lumMod val="50000"/>
                  </a:schemeClr>
                </a:solidFill>
                <a:effectLst>
                  <a:outerShdw blurRad="38100" dist="38100" dir="2700000" algn="tl">
                    <a:srgbClr val="000000">
                      <a:alpha val="43137"/>
                    </a:srgbClr>
                  </a:outerShdw>
                </a:effectLst>
              </a:rPr>
              <a:t>دور المواصلات:</a:t>
            </a:r>
            <a:endParaRPr lang="ar-SA" sz="3200" b="1" u="sng" dirty="0">
              <a:solidFill>
                <a:schemeClr val="accent4">
                  <a:lumMod val="50000"/>
                </a:schemeClr>
              </a:solidFill>
              <a:effectLst>
                <a:outerShdw blurRad="38100" dist="38100" dir="2700000" algn="tl">
                  <a:srgbClr val="000000">
                    <a:alpha val="43137"/>
                  </a:srgbClr>
                </a:outerShdw>
              </a:effectLst>
            </a:endParaRPr>
          </a:p>
        </p:txBody>
      </p:sp>
      <p:sp>
        <p:nvSpPr>
          <p:cNvPr id="3" name="عنصر نائب للمحتوى 2"/>
          <p:cNvSpPr>
            <a:spLocks noGrp="1"/>
          </p:cNvSpPr>
          <p:nvPr>
            <p:ph sz="quarter" idx="1"/>
          </p:nvPr>
        </p:nvSpPr>
        <p:spPr>
          <a:xfrm>
            <a:off x="457200" y="1600200"/>
            <a:ext cx="7467600" cy="3257560"/>
          </a:xfrm>
        </p:spPr>
        <p:txBody>
          <a:bodyPr/>
          <a:lstStyle/>
          <a:p>
            <a:r>
              <a:rPr lang="ar-SA" dirty="0" smtClean="0"/>
              <a:t>طرق المواصلات هي شرايين وعصب الحركة في الدولة والتي تؤدي إلى تماسك أجزاء الدولة, فهي تربط مناطق الإنتاج الزراعي والتعديني والصناعي بمنطقة القلب أو النواة.</a:t>
            </a:r>
          </a:p>
          <a:p>
            <a:r>
              <a:rPr lang="ar-SA" dirty="0" smtClean="0"/>
              <a:t>لكي تكون إدارة الدولة ذات كفاءة في قيادة الدولة وتوزيع الرخاء والمرافق والخدمات الحكومية وحل مشكلات السكان يجب أن تكون لديها شبكة جيدة من طرق النقل والمواصلات السريعة.</a:t>
            </a: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TotalTime>
  <Words>1424</Words>
  <Application>Microsoft Office PowerPoint</Application>
  <PresentationFormat>عرض على الشاشة (3:4)‏</PresentationFormat>
  <Paragraphs>91</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مشربية</vt:lpstr>
      <vt:lpstr>  المحاضرة الخامسة</vt:lpstr>
      <vt:lpstr>4. التنوع السلالي والثقافي للسكان:</vt:lpstr>
      <vt:lpstr>مثال للدول التي تغلبت على بعض مشكلاتها سياسياً:</vt:lpstr>
      <vt:lpstr>الأقليات:</vt:lpstr>
      <vt:lpstr>الشريحة 5</vt:lpstr>
      <vt:lpstr>5.الهجرة:</vt:lpstr>
      <vt:lpstr>الشريحة 7</vt:lpstr>
      <vt:lpstr>أين يكمن الدور السياسي للمهاجرين:</vt:lpstr>
      <vt:lpstr>2. الهجرة الإجبارية القسرية (اللاجئون)</vt:lpstr>
      <vt:lpstr>الشريحة 10</vt:lpstr>
      <vt:lpstr>رابعاً : التركيب الاقتصادي للدولة:</vt:lpstr>
      <vt:lpstr>دور البترول والموارد المعدنية </vt:lpstr>
      <vt:lpstr>أمثلة لبعض الصناعات الإستراتيجية:</vt:lpstr>
      <vt:lpstr>دور المواصلات: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المحاضرة الخامسة</dc:title>
  <dc:creator>Toshiba</dc:creator>
  <cp:lastModifiedBy>Samsung</cp:lastModifiedBy>
  <cp:revision>3</cp:revision>
  <dcterms:created xsi:type="dcterms:W3CDTF">2012-12-22T13:37:40Z</dcterms:created>
  <dcterms:modified xsi:type="dcterms:W3CDTF">2015-03-10T05:34:23Z</dcterms:modified>
</cp:coreProperties>
</file>