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1"/>
  </p:notesMasterIdLst>
  <p:sldIdLst>
    <p:sldId id="256" r:id="rId2"/>
    <p:sldId id="257" r:id="rId3"/>
    <p:sldId id="258" r:id="rId4"/>
    <p:sldId id="281" r:id="rId5"/>
    <p:sldId id="259" r:id="rId6"/>
    <p:sldId id="260" r:id="rId7"/>
    <p:sldId id="261" r:id="rId8"/>
    <p:sldId id="262" r:id="rId9"/>
    <p:sldId id="263" r:id="rId10"/>
    <p:sldId id="280" r:id="rId11"/>
    <p:sldId id="264" r:id="rId12"/>
    <p:sldId id="265" r:id="rId13"/>
    <p:sldId id="266" r:id="rId14"/>
    <p:sldId id="267" r:id="rId15"/>
    <p:sldId id="269" r:id="rId16"/>
    <p:sldId id="270" r:id="rId17"/>
    <p:sldId id="268" r:id="rId18"/>
    <p:sldId id="271" r:id="rId19"/>
    <p:sldId id="279" r:id="rId20"/>
    <p:sldId id="272" r:id="rId21"/>
    <p:sldId id="273" r:id="rId22"/>
    <p:sldId id="274" r:id="rId23"/>
    <p:sldId id="278" r:id="rId24"/>
    <p:sldId id="275" r:id="rId25"/>
    <p:sldId id="276" r:id="rId26"/>
    <p:sldId id="282" r:id="rId27"/>
    <p:sldId id="277"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3" r:id="rId5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141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2A1D49-620C-4A26-9CB5-097804631644}" type="datetimeFigureOut">
              <a:rPr lang="ar-SA" smtClean="0"/>
              <a:pPr/>
              <a:t>30/05/37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1119817-40AE-4E68-8E3B-17D6A3FDFF89}" type="slidenum">
              <a:rPr lang="ar-SA" smtClean="0"/>
              <a:pPr/>
              <a:t>‹#›</a:t>
            </a:fld>
            <a:endParaRPr lang="ar-SA"/>
          </a:p>
        </p:txBody>
      </p:sp>
    </p:spTree>
    <p:extLst>
      <p:ext uri="{BB962C8B-B14F-4D97-AF65-F5344CB8AC3E}">
        <p14:creationId xmlns="" xmlns:p14="http://schemas.microsoft.com/office/powerpoint/2010/main" val="88647135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21119817-40AE-4E68-8E3B-17D6A3FDFF89}" type="slidenum">
              <a:rPr lang="ar-SA" smtClean="0"/>
              <a:pPr/>
              <a:t>40</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21119817-40AE-4E68-8E3B-17D6A3FDFF89}" type="slidenum">
              <a:rPr lang="ar-SA" smtClean="0"/>
              <a:pPr/>
              <a:t>45</a:t>
            </a:fld>
            <a:endParaRPr lang="ar-SA"/>
          </a:p>
        </p:txBody>
      </p:sp>
    </p:spTree>
    <p:extLst>
      <p:ext uri="{BB962C8B-B14F-4D97-AF65-F5344CB8AC3E}">
        <p14:creationId xmlns="" xmlns:p14="http://schemas.microsoft.com/office/powerpoint/2010/main" val="4143079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977A8C0-C3BD-4E81-83B9-6FB58B81B2DA}" type="datetimeFigureOut">
              <a:rPr lang="ar-SA" smtClean="0"/>
              <a:pPr/>
              <a:t>30/05/37</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D6B4866-A23D-475E-B807-5E2D974CC6D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D6B4866-A23D-475E-B807-5E2D974CC6DA}"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D6B4866-A23D-475E-B807-5E2D974CC6DA}"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D6B4866-A23D-475E-B807-5E2D974CC6DA}"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DD6B4866-A23D-475E-B807-5E2D974CC6DA}"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DD6B4866-A23D-475E-B807-5E2D974CC6DA}"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DD6B4866-A23D-475E-B807-5E2D974CC6D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977A8C0-C3BD-4E81-83B9-6FB58B81B2DA}" type="datetimeFigureOut">
              <a:rPr lang="ar-SA" smtClean="0"/>
              <a:pPr/>
              <a:t>30/05/37</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D6B4866-A23D-475E-B807-5E2D974CC6DA}"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977A8C0-C3BD-4E81-83B9-6FB58B81B2DA}" type="datetimeFigureOut">
              <a:rPr lang="ar-SA" smtClean="0"/>
              <a:pPr/>
              <a:t>30/05/37</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D6B4866-A23D-475E-B807-5E2D974CC6DA}"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D6B4866-A23D-475E-B807-5E2D974CC6D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77A8C0-C3BD-4E81-83B9-6FB58B81B2DA}" type="datetimeFigureOut">
              <a:rPr lang="ar-SA" smtClean="0"/>
              <a:pPr/>
              <a:t>30/05/37</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D6B4866-A23D-475E-B807-5E2D974CC6D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977A8C0-C3BD-4E81-83B9-6FB58B81B2DA}" type="datetimeFigureOut">
              <a:rPr lang="ar-SA" smtClean="0"/>
              <a:pPr/>
              <a:t>30/05/37</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D6B4866-A23D-475E-B807-5E2D974CC6D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ar.wikipedia.org/wiki/%D9%85%D9%84%D9%81:A_1000_liter_reverse_osmosis_plant_for_commercial_use.jpg"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88640"/>
            <a:ext cx="8564488" cy="1829761"/>
          </a:xfrm>
        </p:spPr>
        <p:txBody>
          <a:bodyPr>
            <a:normAutofit fontScale="90000"/>
          </a:bodyPr>
          <a:lstStyle/>
          <a:p>
            <a:pPr lvl="0" fontAlgn="base">
              <a:spcBef>
                <a:spcPct val="50000"/>
              </a:spcBef>
              <a:spcAft>
                <a:spcPct val="0"/>
              </a:spcAft>
            </a:pPr>
            <a:r>
              <a:rPr lang="ar-SA" dirty="0">
                <a:solidFill>
                  <a:srgbClr val="000000"/>
                </a:solidFill>
                <a:effectLst/>
                <a:latin typeface="Arial" charset="0"/>
                <a:ea typeface="+mn-ea"/>
              </a:rPr>
              <a:t>مقدمة تعريفية عن جغرافية البحار والمحيطات</a:t>
            </a:r>
            <a:r>
              <a:rPr lang="en-US" dirty="0">
                <a:solidFill>
                  <a:srgbClr val="000000"/>
                </a:solidFill>
                <a:effectLst/>
                <a:latin typeface="Arial" charset="0"/>
                <a:ea typeface="+mn-ea"/>
                <a:cs typeface="Arial"/>
              </a:rPr>
              <a:t/>
            </a:r>
            <a:br>
              <a:rPr lang="en-US" dirty="0">
                <a:solidFill>
                  <a:srgbClr val="000000"/>
                </a:solidFill>
                <a:effectLst/>
                <a:latin typeface="Arial" charset="0"/>
                <a:ea typeface="+mn-ea"/>
                <a:cs typeface="Arial"/>
              </a:rPr>
            </a:br>
            <a:endParaRPr lang="ar-SA" dirty="0"/>
          </a:p>
        </p:txBody>
      </p:sp>
      <p:pic>
        <p:nvPicPr>
          <p:cNvPr id="4" name="Picture 3" descr="http://gallery.johina.net/up1/1/1156553793.jpg"/>
          <p:cNvPicPr/>
          <p:nvPr/>
        </p:nvPicPr>
        <p:blipFill>
          <a:blip r:embed="rId2">
            <a:extLst>
              <a:ext uri="{28A0092B-C50C-407E-A947-70E740481C1C}">
                <a14:useLocalDpi xmlns="" xmlns:a14="http://schemas.microsoft.com/office/drawing/2010/main" val="0"/>
              </a:ext>
            </a:extLst>
          </a:blip>
          <a:srcRect/>
          <a:stretch>
            <a:fillRect/>
          </a:stretch>
        </p:blipFill>
        <p:spPr bwMode="auto">
          <a:xfrm>
            <a:off x="683568" y="1340768"/>
            <a:ext cx="7704855" cy="3816423"/>
          </a:xfrm>
          <a:prstGeom prst="rect">
            <a:avLst/>
          </a:prstGeom>
          <a:noFill/>
          <a:ln>
            <a:noFill/>
          </a:ln>
        </p:spPr>
      </p:pic>
    </p:spTree>
    <p:extLst>
      <p:ext uri="{BB962C8B-B14F-4D97-AF65-F5344CB8AC3E}">
        <p14:creationId xmlns="" xmlns:p14="http://schemas.microsoft.com/office/powerpoint/2010/main" val="285752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2852936"/>
            <a:ext cx="6624736" cy="1446550"/>
          </a:xfrm>
          <a:prstGeom prst="rect">
            <a:avLst/>
          </a:prstGeom>
        </p:spPr>
        <p:txBody>
          <a:bodyPr wrap="square">
            <a:spAutoFit/>
          </a:bodyPr>
          <a:lstStyle/>
          <a:p>
            <a:pPr algn="ctr">
              <a:spcBef>
                <a:spcPct val="50000"/>
              </a:spcBef>
            </a:pPr>
            <a:r>
              <a:rPr lang="ar-SA" sz="4400" b="1" dirty="0"/>
              <a:t>أولاً: عصر النهضة وعبور المحيطات</a:t>
            </a:r>
            <a:endParaRPr lang="en-US" sz="4400" b="1" dirty="0"/>
          </a:p>
        </p:txBody>
      </p:sp>
    </p:spTree>
    <p:extLst>
      <p:ext uri="{BB962C8B-B14F-4D97-AF65-F5344CB8AC3E}">
        <p14:creationId xmlns="" xmlns:p14="http://schemas.microsoft.com/office/powerpoint/2010/main" val="3922016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548680"/>
            <a:ext cx="8712968" cy="4401205"/>
          </a:xfrm>
          <a:prstGeom prst="rect">
            <a:avLst/>
          </a:prstGeom>
        </p:spPr>
        <p:txBody>
          <a:bodyPr wrap="square">
            <a:spAutoFit/>
          </a:bodyPr>
          <a:lstStyle/>
          <a:p>
            <a:pPr>
              <a:lnSpc>
                <a:spcPct val="250000"/>
              </a:lnSpc>
            </a:pPr>
            <a:r>
              <a:rPr lang="ar-SA" sz="2800" b="1" dirty="0">
                <a:effectLst>
                  <a:outerShdw blurRad="38100" dist="38100" dir="2700000" algn="tl">
                    <a:srgbClr val="C0C0C0"/>
                  </a:outerShdw>
                </a:effectLst>
              </a:rPr>
              <a:t>في القرن 14م ظهرت في أوروبا نهضة شاملة ومن بينها الكشوف الجغرافية التي أماطت اللثام عن البحار والمحيطات التي كان أكثرها مجهولاً حتى ذلك الوقت، وتتمثل اكبر الكشوف الجغرافية البحرية التي تمت منذ ذلك العصر في </a:t>
            </a:r>
            <a:r>
              <a:rPr lang="ar-SA" sz="2800" b="1" dirty="0" smtClean="0">
                <a:effectLst>
                  <a:outerShdw blurRad="38100" dist="38100" dir="2700000" algn="tl">
                    <a:srgbClr val="C0C0C0"/>
                  </a:outerShdw>
                </a:effectLst>
              </a:rPr>
              <a:t>:</a:t>
            </a:r>
            <a:endParaRPr lang="ar-SA" sz="2800" dirty="0"/>
          </a:p>
        </p:txBody>
      </p:sp>
    </p:spTree>
    <p:extLst>
      <p:ext uri="{BB962C8B-B14F-4D97-AF65-F5344CB8AC3E}">
        <p14:creationId xmlns="" xmlns:p14="http://schemas.microsoft.com/office/powerpoint/2010/main" val="86169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4"/>
            <a:ext cx="8244408" cy="5262979"/>
          </a:xfrm>
          <a:prstGeom prst="rect">
            <a:avLst/>
          </a:prstGeom>
        </p:spPr>
        <p:txBody>
          <a:bodyPr wrap="square">
            <a:spAutoFit/>
          </a:bodyPr>
          <a:lstStyle/>
          <a:p>
            <a:pPr>
              <a:lnSpc>
                <a:spcPct val="200000"/>
              </a:lnSpc>
              <a:defRPr/>
            </a:pPr>
            <a:r>
              <a:rPr lang="ar-SA" sz="2800" b="1" dirty="0">
                <a:effectLst>
                  <a:outerShdw blurRad="38100" dist="38100" dir="2700000" algn="tl">
                    <a:srgbClr val="C0C0C0"/>
                  </a:outerShdw>
                </a:effectLst>
              </a:rPr>
              <a:t>1-كشف الطريق البحري حول جنوب إفريقيا (طريق رأس الرجاء الصالح ) .</a:t>
            </a:r>
            <a:br>
              <a:rPr lang="ar-SA" sz="2800" b="1" dirty="0">
                <a:effectLst>
                  <a:outerShdw blurRad="38100" dist="38100" dir="2700000" algn="tl">
                    <a:srgbClr val="C0C0C0"/>
                  </a:outerShdw>
                </a:effectLst>
              </a:rPr>
            </a:br>
            <a:r>
              <a:rPr lang="ar-SA" sz="2800" b="1" dirty="0">
                <a:effectLst>
                  <a:outerShdw blurRad="38100" dist="38100" dir="2700000" algn="tl">
                    <a:srgbClr val="C0C0C0"/>
                  </a:outerShdw>
                </a:effectLst>
              </a:rPr>
              <a:t>2-عبور المحيط الأطلسي وكشف الأمريكيتين.</a:t>
            </a:r>
            <a:br>
              <a:rPr lang="ar-SA" sz="2800" b="1" dirty="0">
                <a:effectLst>
                  <a:outerShdw blurRad="38100" dist="38100" dir="2700000" algn="tl">
                    <a:srgbClr val="C0C0C0"/>
                  </a:outerShdw>
                </a:effectLst>
              </a:rPr>
            </a:br>
            <a:r>
              <a:rPr lang="ar-SA" sz="2800" b="1" dirty="0">
                <a:effectLst>
                  <a:outerShdw blurRad="38100" dist="38100" dir="2700000" algn="tl">
                    <a:srgbClr val="C0C0C0"/>
                  </a:outerShdw>
                </a:effectLst>
              </a:rPr>
              <a:t>3-رحلة ماجلان البحرية حول العالم.</a:t>
            </a:r>
            <a:br>
              <a:rPr lang="ar-SA" sz="2800" b="1" dirty="0">
                <a:effectLst>
                  <a:outerShdw blurRad="38100" dist="38100" dir="2700000" algn="tl">
                    <a:srgbClr val="C0C0C0"/>
                  </a:outerShdw>
                </a:effectLst>
              </a:rPr>
            </a:br>
            <a:r>
              <a:rPr lang="ar-SA" sz="2800" b="1" dirty="0">
                <a:effectLst>
                  <a:outerShdw blurRad="38100" dist="38100" dir="2700000" algn="tl">
                    <a:srgbClr val="C0C0C0"/>
                  </a:outerShdw>
                </a:effectLst>
              </a:rPr>
              <a:t>4-كشف البحار الجنوبية واستراليا.</a:t>
            </a:r>
            <a:br>
              <a:rPr lang="ar-SA" sz="2800" b="1" dirty="0">
                <a:effectLst>
                  <a:outerShdw blurRad="38100" dist="38100" dir="2700000" algn="tl">
                    <a:srgbClr val="C0C0C0"/>
                  </a:outerShdw>
                </a:effectLst>
              </a:rPr>
            </a:br>
            <a:r>
              <a:rPr lang="ar-SA" sz="2800" b="1" dirty="0">
                <a:effectLst>
                  <a:outerShdw blurRad="38100" dist="38100" dir="2700000" algn="tl">
                    <a:srgbClr val="C0C0C0"/>
                  </a:outerShdw>
                </a:effectLst>
              </a:rPr>
              <a:t>5-كشف البحار القطبية الشمالية. </a:t>
            </a:r>
          </a:p>
        </p:txBody>
      </p:sp>
    </p:spTree>
    <p:extLst>
      <p:ext uri="{BB962C8B-B14F-4D97-AF65-F5344CB8AC3E}">
        <p14:creationId xmlns="" xmlns:p14="http://schemas.microsoft.com/office/powerpoint/2010/main" val="2010954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se2.mm.bing.net/th?id=OIP.M0ca5dd10c2fe72c145dbd65334177bado0&amp;w=248&amp;h=141&amp;c=7&amp;rs=1&amp;qlt=90&amp;o=4&amp;url=http%3a%2f%2fbahkeem.blogspot.com%2f2011%2f01%2fblog-post.html&amp;pid=1.1"/>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560" y="620688"/>
            <a:ext cx="7775569" cy="56166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70711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9792" y="404664"/>
            <a:ext cx="6264696" cy="1077218"/>
          </a:xfrm>
          <a:prstGeom prst="rect">
            <a:avLst/>
          </a:prstGeom>
        </p:spPr>
        <p:txBody>
          <a:bodyPr wrap="square">
            <a:spAutoFit/>
          </a:bodyPr>
          <a:lstStyle/>
          <a:p>
            <a:pPr algn="ctr">
              <a:defRPr/>
            </a:pPr>
            <a:r>
              <a:rPr lang="ar-SA" sz="3200" b="1" dirty="0" smtClean="0">
                <a:ln w="12700">
                  <a:solidFill>
                    <a:schemeClr val="tx2">
                      <a:satMod val="155000"/>
                    </a:schemeClr>
                  </a:solidFill>
                  <a:prstDash val="solid"/>
                </a:ln>
              </a:rPr>
              <a:t>1-كشف </a:t>
            </a:r>
            <a:r>
              <a:rPr lang="ar-SA" sz="3200" b="1" dirty="0">
                <a:ln w="12700">
                  <a:solidFill>
                    <a:schemeClr val="tx2">
                      <a:satMod val="155000"/>
                    </a:schemeClr>
                  </a:solidFill>
                  <a:prstDash val="solid"/>
                </a:ln>
              </a:rPr>
              <a:t>الطريق البحري حول جنوب إفريقيا (طريق رأس الرجاء الصالح )</a:t>
            </a:r>
          </a:p>
        </p:txBody>
      </p:sp>
      <p:sp>
        <p:nvSpPr>
          <p:cNvPr id="3" name="Rectangle 2"/>
          <p:cNvSpPr/>
          <p:nvPr/>
        </p:nvSpPr>
        <p:spPr>
          <a:xfrm>
            <a:off x="395536" y="1481882"/>
            <a:ext cx="8316416" cy="2677656"/>
          </a:xfrm>
          <a:prstGeom prst="rect">
            <a:avLst/>
          </a:prstGeom>
        </p:spPr>
        <p:txBody>
          <a:bodyPr wrap="square">
            <a:spAutoFit/>
          </a:bodyPr>
          <a:lstStyle/>
          <a:p>
            <a:pPr algn="justLow">
              <a:lnSpc>
                <a:spcPct val="200000"/>
              </a:lnSpc>
            </a:pPr>
            <a:r>
              <a:rPr lang="ar-SA" sz="2800" b="1" dirty="0">
                <a:solidFill>
                  <a:schemeClr val="tx2"/>
                </a:solidFill>
              </a:rPr>
              <a:t>في أواخر القرن 13 بدأت الرحلات البحرية الأوربية على امتداد السواحل الشمالية الغربية لإفريقيا تتوغل اكثر نحو الجنوب، حتى تم عبور خط الاستواء، والتقدم نحو الجنوب </a:t>
            </a:r>
            <a:r>
              <a:rPr lang="ar-SA" sz="2800" b="1" dirty="0" smtClean="0">
                <a:solidFill>
                  <a:schemeClr val="tx2"/>
                </a:solidFill>
              </a:rPr>
              <a:t>  منه.</a:t>
            </a:r>
            <a:endParaRPr lang="ar-SA" sz="2800" b="1" dirty="0">
              <a:solidFill>
                <a:schemeClr val="tx2"/>
              </a:solidFill>
            </a:endParaRPr>
          </a:p>
        </p:txBody>
      </p:sp>
    </p:spTree>
    <p:extLst>
      <p:ext uri="{BB962C8B-B14F-4D97-AF65-F5344CB8AC3E}">
        <p14:creationId xmlns="" xmlns:p14="http://schemas.microsoft.com/office/powerpoint/2010/main" val="2665326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66678"/>
            <a:ext cx="7956376" cy="4267515"/>
          </a:xfrm>
          <a:prstGeom prst="rect">
            <a:avLst/>
          </a:prstGeom>
        </p:spPr>
        <p:txBody>
          <a:bodyPr wrap="square">
            <a:spAutoFit/>
          </a:bodyPr>
          <a:lstStyle/>
          <a:p>
            <a:pPr algn="justLow">
              <a:lnSpc>
                <a:spcPct val="200000"/>
              </a:lnSpc>
            </a:pPr>
            <a:r>
              <a:rPr lang="ar-SA" sz="2800" b="1" dirty="0" smtClean="0">
                <a:solidFill>
                  <a:schemeClr val="tx2"/>
                </a:solidFill>
              </a:rPr>
              <a:t>ويعد الأمير </a:t>
            </a:r>
            <a:r>
              <a:rPr lang="ar-SA" sz="2800" b="1" dirty="0" err="1" smtClean="0">
                <a:solidFill>
                  <a:srgbClr val="FF0000"/>
                </a:solidFill>
              </a:rPr>
              <a:t>هنرى</a:t>
            </a:r>
            <a:r>
              <a:rPr lang="ar-SA" sz="2800" b="1" dirty="0" smtClean="0">
                <a:solidFill>
                  <a:schemeClr val="tx2"/>
                </a:solidFill>
              </a:rPr>
              <a:t> من أهم </a:t>
            </a:r>
            <a:r>
              <a:rPr lang="ar-SA" sz="2800" b="1" dirty="0">
                <a:solidFill>
                  <a:schemeClr val="tx2"/>
                </a:solidFill>
              </a:rPr>
              <a:t>الشخصيات التي ساهمت في ذلك الوقت في تنشيط الرحلات البحرية في المحيط الأطلسي بهدف كشف طريق بحري للهند والشرق الأقصى، وشارك بعده بعض الملاحيين برحلات في كشف الطريق البحري حول إفريقيا وكان آخرهم وأبرزهم </a:t>
            </a:r>
            <a:r>
              <a:rPr lang="ar-SA" sz="2800" b="1" dirty="0" err="1">
                <a:solidFill>
                  <a:srgbClr val="FF3300"/>
                </a:solidFill>
              </a:rPr>
              <a:t>فاسكوداجاما</a:t>
            </a:r>
            <a:r>
              <a:rPr lang="ar-SA" sz="2800" b="1" dirty="0">
                <a:solidFill>
                  <a:srgbClr val="FF3300"/>
                </a:solidFill>
              </a:rPr>
              <a:t> </a:t>
            </a:r>
            <a:r>
              <a:rPr lang="ar-SA" sz="2800" b="1" dirty="0">
                <a:solidFill>
                  <a:schemeClr val="tx2"/>
                </a:solidFill>
              </a:rPr>
              <a:t>الذي وصل فعلاً للهند.</a:t>
            </a:r>
          </a:p>
        </p:txBody>
      </p:sp>
    </p:spTree>
    <p:extLst>
      <p:ext uri="{BB962C8B-B14F-4D97-AF65-F5344CB8AC3E}">
        <p14:creationId xmlns="" xmlns:p14="http://schemas.microsoft.com/office/powerpoint/2010/main" val="324035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792" y="620688"/>
            <a:ext cx="7186584" cy="707886"/>
          </a:xfrm>
          <a:prstGeom prst="rect">
            <a:avLst/>
          </a:prstGeom>
        </p:spPr>
        <p:txBody>
          <a:bodyPr wrap="none">
            <a:spAutoFit/>
          </a:bodyPr>
          <a:lstStyle/>
          <a:p>
            <a:pPr algn="ctr"/>
            <a:r>
              <a:rPr lang="ar-SA" sz="4000" b="1" dirty="0"/>
              <a:t>من أبرز المشاكل الملاحية في هذا </a:t>
            </a:r>
            <a:r>
              <a:rPr lang="ar-SA" sz="4000" b="1" dirty="0" smtClean="0"/>
              <a:t>الطريق</a:t>
            </a:r>
            <a:endParaRPr lang="ar-SA" sz="4000" b="1" dirty="0"/>
          </a:p>
        </p:txBody>
      </p:sp>
      <p:sp>
        <p:nvSpPr>
          <p:cNvPr id="3" name="Rectangle 2"/>
          <p:cNvSpPr/>
          <p:nvPr/>
        </p:nvSpPr>
        <p:spPr>
          <a:xfrm>
            <a:off x="1183681" y="1374123"/>
            <a:ext cx="7348759" cy="954107"/>
          </a:xfrm>
          <a:prstGeom prst="rect">
            <a:avLst/>
          </a:prstGeom>
        </p:spPr>
        <p:txBody>
          <a:bodyPr wrap="square">
            <a:spAutoFit/>
          </a:bodyPr>
          <a:lstStyle/>
          <a:p>
            <a:pPr algn="justLow"/>
            <a:r>
              <a:rPr lang="ar-SA" sz="2800" b="1" dirty="0"/>
              <a:t>1- مشكلة عبور منطقة الركود الاستوائي التي تعطلت فيها بعض السفن لمدة 3 أشهر بسبب سكون الهواء.</a:t>
            </a:r>
          </a:p>
        </p:txBody>
      </p:sp>
      <p:sp>
        <p:nvSpPr>
          <p:cNvPr id="4" name="Rectangle 3"/>
          <p:cNvSpPr/>
          <p:nvPr/>
        </p:nvSpPr>
        <p:spPr>
          <a:xfrm>
            <a:off x="845792" y="2459504"/>
            <a:ext cx="7794152" cy="954107"/>
          </a:xfrm>
          <a:prstGeom prst="rect">
            <a:avLst/>
          </a:prstGeom>
        </p:spPr>
        <p:txBody>
          <a:bodyPr wrap="square">
            <a:spAutoFit/>
          </a:bodyPr>
          <a:lstStyle/>
          <a:p>
            <a:pPr algn="justLow"/>
            <a:r>
              <a:rPr lang="ar-SA" sz="2800" b="1" dirty="0"/>
              <a:t>2- مشكلة الملاحة ضد التيارات البحرية مثل تيار </a:t>
            </a:r>
            <a:r>
              <a:rPr lang="ar-SA" sz="2800" b="1" dirty="0" err="1"/>
              <a:t>أجولاس</a:t>
            </a:r>
            <a:r>
              <a:rPr lang="ar-SA" sz="2800" b="1" dirty="0"/>
              <a:t> الدافئ أمام سواحل جنوب شرقي أفريقيا.</a:t>
            </a:r>
          </a:p>
        </p:txBody>
      </p:sp>
      <p:sp>
        <p:nvSpPr>
          <p:cNvPr id="5" name="Rectangle 4"/>
          <p:cNvSpPr/>
          <p:nvPr/>
        </p:nvSpPr>
        <p:spPr>
          <a:xfrm>
            <a:off x="395536" y="4037873"/>
            <a:ext cx="8136904" cy="1815882"/>
          </a:xfrm>
          <a:prstGeom prst="rect">
            <a:avLst/>
          </a:prstGeom>
        </p:spPr>
        <p:txBody>
          <a:bodyPr wrap="square">
            <a:spAutoFit/>
          </a:bodyPr>
          <a:lstStyle/>
          <a:p>
            <a:pPr algn="justLow"/>
            <a:r>
              <a:rPr lang="ar-SA" sz="2400" b="1" dirty="0"/>
              <a:t>3</a:t>
            </a:r>
            <a:r>
              <a:rPr lang="ar-SA" sz="2800" b="1" dirty="0"/>
              <a:t>- مشكلة العواصف الشديدة حول الطرف الجنوبي لأفريقيا في نطاق ”الأربعينات المزمجرة“ ولهذا السبب أُطلق على هذا الطرف أسم ”رأس العواصف“ ولكن تم تغييره من قبل ملك البرتغال إلى ”رأس الرجاء الصالح“</a:t>
            </a:r>
          </a:p>
        </p:txBody>
      </p:sp>
    </p:spTree>
    <p:extLst>
      <p:ext uri="{BB962C8B-B14F-4D97-AF65-F5344CB8AC3E}">
        <p14:creationId xmlns="" xmlns:p14="http://schemas.microsoft.com/office/powerpoint/2010/main" val="38811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506" y="548680"/>
            <a:ext cx="7497566" cy="707886"/>
          </a:xfrm>
          <a:prstGeom prst="rect">
            <a:avLst/>
          </a:prstGeom>
        </p:spPr>
        <p:txBody>
          <a:bodyPr wrap="none">
            <a:spAutoFit/>
          </a:bodyPr>
          <a:lstStyle/>
          <a:p>
            <a:pPr algn="ctr">
              <a:defRPr/>
            </a:pPr>
            <a:r>
              <a:rPr lang="ar-SA" sz="4000" b="1" dirty="0"/>
              <a:t>2-عبور المحيط الأطلسي وكشف الأمريكيتين</a:t>
            </a:r>
          </a:p>
        </p:txBody>
      </p:sp>
      <p:sp>
        <p:nvSpPr>
          <p:cNvPr id="3" name="Rectangle 2"/>
          <p:cNvSpPr/>
          <p:nvPr/>
        </p:nvSpPr>
        <p:spPr>
          <a:xfrm>
            <a:off x="395536" y="1250206"/>
            <a:ext cx="8064896" cy="5078313"/>
          </a:xfrm>
          <a:prstGeom prst="rect">
            <a:avLst/>
          </a:prstGeom>
        </p:spPr>
        <p:txBody>
          <a:bodyPr wrap="square">
            <a:spAutoFit/>
          </a:bodyPr>
          <a:lstStyle/>
          <a:p>
            <a:pPr algn="justLow">
              <a:lnSpc>
                <a:spcPct val="150000"/>
              </a:lnSpc>
              <a:defRPr/>
            </a:pPr>
            <a:r>
              <a:rPr lang="ar-SA" sz="2800" b="1" dirty="0"/>
              <a:t>أكتشف كريستوفر كولومبس خلال رحلاته البحرية المتعددة عدد من الجزر ووصل إلى الساحل الشمالي الشرقي لأمريكا الجنوبية، وكان </a:t>
            </a:r>
            <a:r>
              <a:rPr lang="ar-SA" sz="3200" dirty="0"/>
              <a:t>يعتقد أن:</a:t>
            </a:r>
          </a:p>
          <a:p>
            <a:pPr algn="justLow">
              <a:lnSpc>
                <a:spcPct val="150000"/>
              </a:lnSpc>
              <a:defRPr/>
            </a:pPr>
            <a:r>
              <a:rPr lang="ar-SA" sz="3200" b="1" dirty="0"/>
              <a:t>1- جزيرة هايتي (إحدى جزر الباهاما) التي أكتشفها </a:t>
            </a:r>
            <a:r>
              <a:rPr lang="ar-SA" sz="3200" b="1" dirty="0" smtClean="0"/>
              <a:t>هي </a:t>
            </a:r>
            <a:r>
              <a:rPr lang="ar-SA" sz="3200" b="1" dirty="0"/>
              <a:t>واحدة من الجزر اليابانية.</a:t>
            </a:r>
          </a:p>
          <a:p>
            <a:pPr algn="justLow">
              <a:lnSpc>
                <a:spcPct val="150000"/>
              </a:lnSpc>
              <a:defRPr/>
            </a:pPr>
            <a:r>
              <a:rPr lang="ar-SA" sz="3200" b="1" dirty="0"/>
              <a:t>2- أنه وصل الصين حينما وصل جزيرة كوبا ومات دون أن يعرف حقيقة الأرض التي اكتشفها</a:t>
            </a:r>
            <a:r>
              <a:rPr lang="ar-SA" sz="3200" b="1" dirty="0" smtClean="0"/>
              <a:t>.</a:t>
            </a:r>
            <a:endParaRPr lang="ar-SA" sz="3200" b="1" dirty="0"/>
          </a:p>
        </p:txBody>
      </p:sp>
    </p:spTree>
    <p:extLst>
      <p:ext uri="{BB962C8B-B14F-4D97-AF65-F5344CB8AC3E}">
        <p14:creationId xmlns="" xmlns:p14="http://schemas.microsoft.com/office/powerpoint/2010/main" val="2891284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548680"/>
            <a:ext cx="7812360" cy="4401205"/>
          </a:xfrm>
          <a:prstGeom prst="rect">
            <a:avLst/>
          </a:prstGeom>
        </p:spPr>
        <p:txBody>
          <a:bodyPr wrap="square">
            <a:spAutoFit/>
          </a:bodyPr>
          <a:lstStyle/>
          <a:p>
            <a:pPr algn="justLow">
              <a:lnSpc>
                <a:spcPct val="250000"/>
              </a:lnSpc>
              <a:defRPr/>
            </a:pPr>
            <a:r>
              <a:rPr lang="ar-SA" sz="2800" b="1" dirty="0"/>
              <a:t>وبعد موته قام ملاحون بعده برحلات إلى الأراضي الجديدة، وكان أشهرهم هو </a:t>
            </a:r>
            <a:r>
              <a:rPr lang="ar-SA" sz="2800" b="1" dirty="0" err="1"/>
              <a:t>أميريجو</a:t>
            </a:r>
            <a:r>
              <a:rPr lang="ar-SA" sz="2800" b="1" dirty="0"/>
              <a:t> </a:t>
            </a:r>
            <a:r>
              <a:rPr lang="ar-SA" sz="2800" b="1" dirty="0" err="1"/>
              <a:t>فاسبوتش</a:t>
            </a:r>
            <a:r>
              <a:rPr lang="ar-SA" sz="2800" b="1" dirty="0"/>
              <a:t> الذي قام بعدد من الرحلات أثبت بها أن الأرض التي اكتشفها كولومبس ليست لها صلة بآسيا، بل تمثل أرضاَ جديدة، فسميت لهذا السبب باسمه </a:t>
            </a:r>
            <a:r>
              <a:rPr lang="ar-SA" sz="2800" b="1" dirty="0" err="1"/>
              <a:t>أميريكا</a:t>
            </a:r>
            <a:r>
              <a:rPr lang="ar-SA" sz="2800" b="1" dirty="0"/>
              <a:t> </a:t>
            </a:r>
            <a:r>
              <a:rPr lang="en-US" sz="2800" b="1" dirty="0"/>
              <a:t>America</a:t>
            </a:r>
            <a:r>
              <a:rPr lang="ar-SA" sz="2800" b="1" dirty="0"/>
              <a:t> .</a:t>
            </a:r>
          </a:p>
        </p:txBody>
      </p:sp>
    </p:spTree>
    <p:extLst>
      <p:ext uri="{BB962C8B-B14F-4D97-AF65-F5344CB8AC3E}">
        <p14:creationId xmlns="" xmlns:p14="http://schemas.microsoft.com/office/powerpoint/2010/main" val="372857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404664"/>
            <a:ext cx="5692584" cy="707886"/>
          </a:xfrm>
          <a:prstGeom prst="rect">
            <a:avLst/>
          </a:prstGeom>
        </p:spPr>
        <p:txBody>
          <a:bodyPr wrap="none">
            <a:spAutoFit/>
          </a:bodyPr>
          <a:lstStyle/>
          <a:p>
            <a:r>
              <a:rPr lang="ar-SA" sz="4000" b="1" dirty="0" smtClean="0"/>
              <a:t>رحلة </a:t>
            </a:r>
            <a:r>
              <a:rPr lang="ar-SA" sz="4000" b="1" dirty="0"/>
              <a:t>ماجلان البحرية حول العالم</a:t>
            </a:r>
            <a:endParaRPr lang="ar-SA" sz="4000" dirty="0"/>
          </a:p>
        </p:txBody>
      </p:sp>
      <p:sp>
        <p:nvSpPr>
          <p:cNvPr id="3" name="Rectangle 2"/>
          <p:cNvSpPr/>
          <p:nvPr/>
        </p:nvSpPr>
        <p:spPr>
          <a:xfrm>
            <a:off x="240680" y="908720"/>
            <a:ext cx="8244408" cy="6124754"/>
          </a:xfrm>
          <a:prstGeom prst="rect">
            <a:avLst/>
          </a:prstGeom>
        </p:spPr>
        <p:txBody>
          <a:bodyPr wrap="square">
            <a:spAutoFit/>
          </a:bodyPr>
          <a:lstStyle/>
          <a:p>
            <a:pPr algn="justLow">
              <a:lnSpc>
                <a:spcPct val="200000"/>
              </a:lnSpc>
            </a:pPr>
            <a:r>
              <a:rPr lang="ar-SA" sz="2800" b="1" dirty="0"/>
              <a:t>بعد اكتشاف امريكا ظلت فكرة الوصول إلى الشرق الأقصى عبر المحيطين الأطلسي والهادي تثير اهتمام الرحالة ومن بينهم ماجلان. </a:t>
            </a:r>
            <a:br>
              <a:rPr lang="ar-SA" sz="2800" b="1" dirty="0"/>
            </a:br>
            <a:r>
              <a:rPr lang="ar-SA" sz="2800" b="1" dirty="0"/>
              <a:t>قام بعدد من الرحلات وصل إلى جزر الفلبين، وفي هذه المرحلة من الرحلة اختفى ماجلان وتولى مساعده أنطونيو </a:t>
            </a:r>
            <a:r>
              <a:rPr lang="ar-SA" sz="2800" b="1" dirty="0" err="1"/>
              <a:t>بيجافيتا</a:t>
            </a:r>
            <a:r>
              <a:rPr lang="ar-SA" sz="2800" b="1" dirty="0"/>
              <a:t> قيادة الرحلة حتى نهايتها، وعودتها إلى نقطة بدايتها في </a:t>
            </a:r>
            <a:r>
              <a:rPr lang="ar-SA" sz="2800" b="1" dirty="0" err="1"/>
              <a:t>أسبانيا.ولاشك</a:t>
            </a:r>
            <a:r>
              <a:rPr lang="ar-SA" sz="2800" b="1" dirty="0"/>
              <a:t> أن هذه الرحلة مثلت حدثاً بالغ الأهمية من أحداث الكشف الجغرافي البحري من خلال:</a:t>
            </a:r>
          </a:p>
        </p:txBody>
      </p:sp>
    </p:spTree>
    <p:extLst>
      <p:ext uri="{BB962C8B-B14F-4D97-AF65-F5344CB8AC3E}">
        <p14:creationId xmlns="" xmlns:p14="http://schemas.microsoft.com/office/powerpoint/2010/main" val="370843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748464" cy="5447645"/>
          </a:xfrm>
          <a:prstGeom prst="rect">
            <a:avLst/>
          </a:prstGeom>
        </p:spPr>
        <p:txBody>
          <a:bodyPr wrap="square">
            <a:spAutoFit/>
          </a:bodyPr>
          <a:lstStyle/>
          <a:p>
            <a:pPr algn="justLow">
              <a:lnSpc>
                <a:spcPct val="150000"/>
              </a:lnSpc>
            </a:pPr>
            <a:r>
              <a:rPr lang="ar-SA" sz="2800" b="1" dirty="0"/>
              <a:t>1- اكتشاف المضيق الذي يفصل جزيرة </a:t>
            </a:r>
            <a:r>
              <a:rPr lang="ar-SA" sz="2800" b="1" dirty="0" err="1"/>
              <a:t>تييراديلفويجو</a:t>
            </a:r>
            <a:r>
              <a:rPr lang="ar-SA" sz="2800" b="1" dirty="0"/>
              <a:t> عن قارة أمريكا الجنوبية لذا سمي باسمه (مضيق ماجلان).</a:t>
            </a:r>
          </a:p>
          <a:p>
            <a:pPr algn="justLow">
              <a:lnSpc>
                <a:spcPct val="150000"/>
              </a:lnSpc>
            </a:pPr>
            <a:r>
              <a:rPr lang="ar-SA" sz="2800" b="1" dirty="0"/>
              <a:t>2-  أثبات أن الأرض كروية وأن من الممكن الدوران حولها بالبحر. </a:t>
            </a:r>
          </a:p>
          <a:p>
            <a:pPr algn="justLow">
              <a:lnSpc>
                <a:spcPct val="150000"/>
              </a:lnSpc>
            </a:pPr>
            <a:r>
              <a:rPr lang="ar-SA" sz="2800" b="1" dirty="0"/>
              <a:t>3- أثبات أن التاريخ بتغير بالنسبة لمن يدور حول الكرة الأرضية، وكان هذا الكشف هو أساس فكرة اعتبار خط طول 180ْ خطاً يتغير عنده التاريخ (خط التاريخ الدولي).</a:t>
            </a:r>
          </a:p>
          <a:p>
            <a:pPr algn="justLow">
              <a:lnSpc>
                <a:spcPct val="150000"/>
              </a:lnSpc>
            </a:pPr>
            <a:r>
              <a:rPr lang="ar-SA" sz="2800" b="1" dirty="0"/>
              <a:t>4- لاحظ </a:t>
            </a:r>
            <a:r>
              <a:rPr lang="ar-SA" sz="3600" b="1" dirty="0">
                <a:solidFill>
                  <a:srgbClr val="FF0000"/>
                </a:solidFill>
              </a:rPr>
              <a:t>ماجلان </a:t>
            </a:r>
            <a:r>
              <a:rPr lang="ar-SA" sz="2800" b="1" dirty="0"/>
              <a:t>خلو المحيط الهادي من العواصف وهدوء مياهه فأطلق عليه ”الهادي“.</a:t>
            </a:r>
          </a:p>
        </p:txBody>
      </p:sp>
    </p:spTree>
    <p:extLst>
      <p:ext uri="{BB962C8B-B14F-4D97-AF65-F5344CB8AC3E}">
        <p14:creationId xmlns="" xmlns:p14="http://schemas.microsoft.com/office/powerpoint/2010/main" val="2892330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7998" y="266745"/>
            <a:ext cx="5808001" cy="707886"/>
          </a:xfrm>
          <a:prstGeom prst="rect">
            <a:avLst/>
          </a:prstGeom>
        </p:spPr>
        <p:txBody>
          <a:bodyPr wrap="none">
            <a:spAutoFit/>
          </a:bodyPr>
          <a:lstStyle/>
          <a:p>
            <a:pPr algn="ctr"/>
            <a:r>
              <a:rPr lang="ar-SA" sz="4000" b="1" dirty="0"/>
              <a:t>4-كشف البحار </a:t>
            </a:r>
            <a:r>
              <a:rPr lang="ar-SA" sz="4000" b="1" dirty="0">
                <a:solidFill>
                  <a:srgbClr val="FF0000"/>
                </a:solidFill>
              </a:rPr>
              <a:t>الجنوبية واستراليا</a:t>
            </a:r>
          </a:p>
        </p:txBody>
      </p:sp>
      <p:sp>
        <p:nvSpPr>
          <p:cNvPr id="3" name="Rectangle 2"/>
          <p:cNvSpPr/>
          <p:nvPr/>
        </p:nvSpPr>
        <p:spPr>
          <a:xfrm>
            <a:off x="620664" y="266745"/>
            <a:ext cx="7884368" cy="6555641"/>
          </a:xfrm>
          <a:prstGeom prst="rect">
            <a:avLst/>
          </a:prstGeom>
        </p:spPr>
        <p:txBody>
          <a:bodyPr wrap="square">
            <a:spAutoFit/>
          </a:bodyPr>
          <a:lstStyle/>
          <a:p>
            <a:pPr>
              <a:lnSpc>
                <a:spcPct val="250000"/>
              </a:lnSpc>
            </a:pPr>
            <a:r>
              <a:rPr lang="ar-SA" sz="2800" b="1" dirty="0" smtClean="0"/>
              <a:t> </a:t>
            </a:r>
          </a:p>
          <a:p>
            <a:pPr>
              <a:lnSpc>
                <a:spcPct val="250000"/>
              </a:lnSpc>
            </a:pPr>
            <a:r>
              <a:rPr lang="ar-SA" sz="2800" b="1" dirty="0" smtClean="0"/>
              <a:t>بعد كشف رأس الرجاء الصالح والطريق عبر المحيطين الأطلسي </a:t>
            </a:r>
            <a:r>
              <a:rPr lang="ar-SA" sz="2800" b="1" dirty="0"/>
              <a:t>والهادي واصلت بعض الدول اهتماماتها بكشف طريق آخر بديل لهما إلى شرق أسيا عن طريق البحار القطبية الشمالية. وقد كان هناك طريقان محتملان يتجه أحدهما نحو الغرب على طول السواحل الأمريكية الشمالية. </a:t>
            </a:r>
            <a:r>
              <a:rPr lang="ar-SA" sz="2800" b="1" dirty="0">
                <a:solidFill>
                  <a:srgbClr val="FF0000"/>
                </a:solidFill>
              </a:rPr>
              <a:t>وقد اشتهر باسم الممر الشمالي </a:t>
            </a:r>
            <a:r>
              <a:rPr lang="ar-SA" sz="2800" b="1" dirty="0" smtClean="0">
                <a:solidFill>
                  <a:srgbClr val="FF0000"/>
                </a:solidFill>
              </a:rPr>
              <a:t>الغربي.</a:t>
            </a:r>
            <a:endParaRPr lang="ar-SA" sz="2800" dirty="0">
              <a:solidFill>
                <a:srgbClr val="FF0000"/>
              </a:solidFill>
            </a:endParaRPr>
          </a:p>
        </p:txBody>
      </p:sp>
    </p:spTree>
    <p:extLst>
      <p:ext uri="{BB962C8B-B14F-4D97-AF65-F5344CB8AC3E}">
        <p14:creationId xmlns="" xmlns:p14="http://schemas.microsoft.com/office/powerpoint/2010/main" val="303805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383" y="0"/>
            <a:ext cx="8028384" cy="6709529"/>
          </a:xfrm>
          <a:prstGeom prst="rect">
            <a:avLst/>
          </a:prstGeom>
        </p:spPr>
        <p:txBody>
          <a:bodyPr wrap="square">
            <a:spAutoFit/>
          </a:bodyPr>
          <a:lstStyle/>
          <a:p>
            <a:pPr algn="justLow">
              <a:lnSpc>
                <a:spcPct val="250000"/>
              </a:lnSpc>
            </a:pPr>
            <a:r>
              <a:rPr lang="ar-SA" sz="2800" b="1" dirty="0"/>
              <a:t>وقد ساهم في محاولات كشفه عدد من المستكشفين منهم جيمس روس الذي نسب إليه كشف القطب المغناطيسي وساهم في الكشوف التي تمت في القارة القطبية الجنوبية، وجون فرانكلين. أما الممر الثاني فيسير مع السواحل الشمالية لروسيا وقد اشتهر باسم الممر الشمالي الشرقي وقد ساهم في كشفه عدد من المستكشفين كان آخرهم وأبرزهم </a:t>
            </a:r>
            <a:r>
              <a:rPr lang="ar-SA" sz="3200" b="1" dirty="0" err="1">
                <a:solidFill>
                  <a:srgbClr val="FF0000"/>
                </a:solidFill>
              </a:rPr>
              <a:t>هورولد</a:t>
            </a:r>
            <a:r>
              <a:rPr lang="ar-SA" sz="3200" b="1" dirty="0">
                <a:solidFill>
                  <a:srgbClr val="FF0000"/>
                </a:solidFill>
              </a:rPr>
              <a:t> </a:t>
            </a:r>
            <a:r>
              <a:rPr lang="ar-SA" sz="3200" b="1" dirty="0" err="1">
                <a:solidFill>
                  <a:srgbClr val="FF0000"/>
                </a:solidFill>
              </a:rPr>
              <a:t>اماندسون</a:t>
            </a:r>
            <a:r>
              <a:rPr lang="ar-SA" sz="3200" b="1" dirty="0">
                <a:solidFill>
                  <a:srgbClr val="FF0000"/>
                </a:solidFill>
              </a:rPr>
              <a:t> </a:t>
            </a:r>
            <a:r>
              <a:rPr lang="ar-SA" sz="2800" b="1" dirty="0"/>
              <a:t>(مستكشف البحار </a:t>
            </a:r>
            <a:r>
              <a:rPr lang="ar-SA" sz="2800" b="1" dirty="0">
                <a:solidFill>
                  <a:srgbClr val="FF0000"/>
                </a:solidFill>
              </a:rPr>
              <a:t>القطبية)</a:t>
            </a:r>
          </a:p>
        </p:txBody>
      </p:sp>
    </p:spTree>
    <p:extLst>
      <p:ext uri="{BB962C8B-B14F-4D97-AF65-F5344CB8AC3E}">
        <p14:creationId xmlns="" xmlns:p14="http://schemas.microsoft.com/office/powerpoint/2010/main" val="1972688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66745"/>
            <a:ext cx="6769802" cy="707886"/>
          </a:xfrm>
          <a:prstGeom prst="rect">
            <a:avLst/>
          </a:prstGeom>
        </p:spPr>
        <p:txBody>
          <a:bodyPr wrap="none">
            <a:spAutoFit/>
          </a:bodyPr>
          <a:lstStyle/>
          <a:p>
            <a:r>
              <a:rPr lang="ar-SA" sz="4000" b="1" dirty="0"/>
              <a:t>ثانياً: نشأة علوم البحار الحديثة وروادها</a:t>
            </a:r>
            <a:endParaRPr lang="ar-SA" sz="4000" dirty="0"/>
          </a:p>
        </p:txBody>
      </p:sp>
      <p:sp>
        <p:nvSpPr>
          <p:cNvPr id="3" name="Rectangle 2"/>
          <p:cNvSpPr/>
          <p:nvPr/>
        </p:nvSpPr>
        <p:spPr>
          <a:xfrm>
            <a:off x="395536" y="1196752"/>
            <a:ext cx="8172400" cy="5386090"/>
          </a:xfrm>
          <a:prstGeom prst="rect">
            <a:avLst/>
          </a:prstGeom>
        </p:spPr>
        <p:txBody>
          <a:bodyPr wrap="square">
            <a:spAutoFit/>
          </a:bodyPr>
          <a:lstStyle/>
          <a:p>
            <a:pPr algn="justLow">
              <a:lnSpc>
                <a:spcPct val="200000"/>
              </a:lnSpc>
              <a:spcBef>
                <a:spcPct val="50000"/>
              </a:spcBef>
              <a:buFont typeface="Wingdings" pitchFamily="2" charset="2"/>
              <a:buChar char="§"/>
            </a:pPr>
            <a:r>
              <a:rPr lang="ar-SA" sz="2800" b="1" dirty="0">
                <a:latin typeface="Tahoma" pitchFamily="34" charset="0"/>
              </a:rPr>
              <a:t>ترجع النشأة الفعلية لعلوم البحار الحديثة إلى </a:t>
            </a:r>
            <a:r>
              <a:rPr lang="ar-SA" sz="3200" b="1" dirty="0">
                <a:solidFill>
                  <a:srgbClr val="FF0000"/>
                </a:solidFill>
                <a:latin typeface="Tahoma" pitchFamily="34" charset="0"/>
              </a:rPr>
              <a:t>أوائل القرن 19م، </a:t>
            </a:r>
            <a:r>
              <a:rPr lang="ar-SA" sz="2800" b="1" dirty="0">
                <a:latin typeface="Tahoma" pitchFamily="34" charset="0"/>
              </a:rPr>
              <a:t>فرغم ضخامة المعلومات التي جمعت من قبل ذلك عن مختلف البحار والمحيطات إلا أنها لم تكن مرتبة على أسس علمية سليمة، بل كانت في جملتها مجرد أوصاف وملاحظات سجلها المستكشفون والبحارة والمغامرون، والتي كانت بمثابة المادة العلمية التي ساعدت الباحثين على تطوير الدراسات البحرية الحديثة.</a:t>
            </a:r>
          </a:p>
        </p:txBody>
      </p:sp>
    </p:spTree>
    <p:extLst>
      <p:ext uri="{BB962C8B-B14F-4D97-AF65-F5344CB8AC3E}">
        <p14:creationId xmlns="" xmlns:p14="http://schemas.microsoft.com/office/powerpoint/2010/main" val="1862524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548680"/>
            <a:ext cx="8100392" cy="3323987"/>
          </a:xfrm>
          <a:prstGeom prst="rect">
            <a:avLst/>
          </a:prstGeom>
        </p:spPr>
        <p:txBody>
          <a:bodyPr wrap="square">
            <a:spAutoFit/>
          </a:bodyPr>
          <a:lstStyle/>
          <a:p>
            <a:pPr algn="justLow">
              <a:lnSpc>
                <a:spcPct val="150000"/>
              </a:lnSpc>
              <a:spcBef>
                <a:spcPct val="50000"/>
              </a:spcBef>
              <a:buFont typeface="Wingdings" pitchFamily="2" charset="2"/>
              <a:buChar char="§"/>
            </a:pPr>
            <a:r>
              <a:rPr lang="ar-SA" sz="2800" b="1" dirty="0">
                <a:latin typeface="Tahoma" pitchFamily="34" charset="0"/>
              </a:rPr>
              <a:t>مع تطور أجهزة القياس المختلفة للدراسات البحرية كأجهزة قياس الأعماق، وجمع العينات المائية والحيوانية والصخرية وغيرها.. حدثت طفرة في الدراسات البحرية، فأخذت تزداد في كمها وتنوعها وتفاصيلها ونتيجة لذلك انقسمت إلى عدة فروع يهتم كل منها بالتركيز على جانب معين (البيولوجية، والكيميائية، والجيولوجية، والطبيعية)</a:t>
            </a:r>
          </a:p>
        </p:txBody>
      </p:sp>
      <p:sp>
        <p:nvSpPr>
          <p:cNvPr id="3" name="Rectangle 2"/>
          <p:cNvSpPr/>
          <p:nvPr/>
        </p:nvSpPr>
        <p:spPr>
          <a:xfrm>
            <a:off x="179512" y="3717032"/>
            <a:ext cx="8460432" cy="2543966"/>
          </a:xfrm>
          <a:prstGeom prst="rect">
            <a:avLst/>
          </a:prstGeom>
        </p:spPr>
        <p:txBody>
          <a:bodyPr wrap="square">
            <a:spAutoFit/>
          </a:bodyPr>
          <a:lstStyle/>
          <a:p>
            <a:pPr algn="justLow">
              <a:lnSpc>
                <a:spcPct val="200000"/>
              </a:lnSpc>
              <a:spcBef>
                <a:spcPct val="50000"/>
              </a:spcBef>
              <a:buFont typeface="Wingdings" pitchFamily="2" charset="2"/>
              <a:buChar char="§"/>
            </a:pPr>
            <a:r>
              <a:rPr lang="ar-SA" sz="2800" b="1" dirty="0">
                <a:latin typeface="Tahoma" pitchFamily="34" charset="0"/>
              </a:rPr>
              <a:t> بدأ الجغرافيون يحللون النتائج التي توصل إليها العلماء المتخصصون في هذه الفروع، ويأخذون ما يهمهم منها ويبلوروه في علم جغرافي خاص وهو (جغرافية البحار والمحيطات)</a:t>
            </a:r>
          </a:p>
        </p:txBody>
      </p:sp>
    </p:spTree>
    <p:extLst>
      <p:ext uri="{BB962C8B-B14F-4D97-AF65-F5344CB8AC3E}">
        <p14:creationId xmlns="" xmlns:p14="http://schemas.microsoft.com/office/powerpoint/2010/main" val="844831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38029" y="2564904"/>
            <a:ext cx="5253361" cy="707886"/>
          </a:xfrm>
          <a:prstGeom prst="rect">
            <a:avLst/>
          </a:prstGeom>
        </p:spPr>
        <p:txBody>
          <a:bodyPr wrap="none">
            <a:spAutoFit/>
          </a:bodyPr>
          <a:lstStyle/>
          <a:p>
            <a:pPr algn="ctr">
              <a:spcBef>
                <a:spcPct val="50000"/>
              </a:spcBef>
              <a:defRPr/>
            </a:pPr>
            <a:r>
              <a:rPr lang="ar-SA" sz="4000" b="1" dirty="0">
                <a:effectLst>
                  <a:outerShdw blurRad="38100" dist="38100" dir="2700000" algn="tl">
                    <a:srgbClr val="FFFFFF"/>
                  </a:outerShdw>
                </a:effectLst>
              </a:rPr>
              <a:t>رواد علماء البحار والمحيطات.</a:t>
            </a:r>
            <a:endParaRPr lang="en-US" sz="4000" b="1" dirty="0">
              <a:effectLst>
                <a:outerShdw blurRad="38100" dist="38100" dir="2700000" algn="tl">
                  <a:srgbClr val="FFFFFF"/>
                </a:outerShdw>
              </a:effectLst>
            </a:endParaRPr>
          </a:p>
        </p:txBody>
      </p:sp>
    </p:spTree>
    <p:extLst>
      <p:ext uri="{BB962C8B-B14F-4D97-AF65-F5344CB8AC3E}">
        <p14:creationId xmlns="" xmlns:p14="http://schemas.microsoft.com/office/powerpoint/2010/main" val="3297539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4168" y="260648"/>
            <a:ext cx="2563522" cy="707886"/>
          </a:xfrm>
          <a:prstGeom prst="rect">
            <a:avLst/>
          </a:prstGeom>
        </p:spPr>
        <p:txBody>
          <a:bodyPr wrap="none">
            <a:spAutoFit/>
          </a:bodyPr>
          <a:lstStyle/>
          <a:p>
            <a:r>
              <a:rPr lang="ar-SA" sz="4000" b="1" dirty="0">
                <a:latin typeface="Tahoma" pitchFamily="34" charset="0"/>
              </a:rPr>
              <a:t>إدوارد </a:t>
            </a:r>
            <a:r>
              <a:rPr lang="ar-SA" sz="4000" b="1" dirty="0" err="1" smtClean="0">
                <a:latin typeface="Tahoma" pitchFamily="34" charset="0"/>
              </a:rPr>
              <a:t>فوريس</a:t>
            </a:r>
            <a:endParaRPr lang="ar-SA" sz="4000" dirty="0"/>
          </a:p>
        </p:txBody>
      </p:sp>
      <p:sp>
        <p:nvSpPr>
          <p:cNvPr id="3" name="Rectangle 2"/>
          <p:cNvSpPr/>
          <p:nvPr/>
        </p:nvSpPr>
        <p:spPr>
          <a:xfrm>
            <a:off x="1043608" y="1124744"/>
            <a:ext cx="7740352" cy="523220"/>
          </a:xfrm>
          <a:prstGeom prst="rect">
            <a:avLst/>
          </a:prstGeom>
        </p:spPr>
        <p:txBody>
          <a:bodyPr wrap="square">
            <a:spAutoFit/>
          </a:bodyPr>
          <a:lstStyle/>
          <a:p>
            <a:pPr algn="justLow">
              <a:buFont typeface="Wingdings" pitchFamily="2" charset="2"/>
              <a:buChar char="ü"/>
            </a:pPr>
            <a:r>
              <a:rPr lang="ar-SA" sz="2800" b="1" dirty="0"/>
              <a:t>يعد بحق هو مؤسس علم الجغرافية الحيوية للبحار والمحيطات.</a:t>
            </a:r>
            <a:endParaRPr lang="en-US" sz="2800" b="1" dirty="0"/>
          </a:p>
        </p:txBody>
      </p:sp>
      <p:sp>
        <p:nvSpPr>
          <p:cNvPr id="4" name="Rectangle 3"/>
          <p:cNvSpPr/>
          <p:nvPr/>
        </p:nvSpPr>
        <p:spPr>
          <a:xfrm>
            <a:off x="467544" y="1844824"/>
            <a:ext cx="8180146" cy="954107"/>
          </a:xfrm>
          <a:prstGeom prst="rect">
            <a:avLst/>
          </a:prstGeom>
        </p:spPr>
        <p:txBody>
          <a:bodyPr wrap="square">
            <a:spAutoFit/>
          </a:bodyPr>
          <a:lstStyle/>
          <a:p>
            <a:pPr algn="justLow">
              <a:buFont typeface="Wingdings" pitchFamily="2" charset="2"/>
              <a:buChar char="ü"/>
            </a:pPr>
            <a:r>
              <a:rPr lang="ar-SA" sz="2400" b="1" dirty="0"/>
              <a:t> </a:t>
            </a:r>
            <a:r>
              <a:rPr lang="ar-SA" sz="2800" b="1" dirty="0"/>
              <a:t>أهتم </a:t>
            </a:r>
            <a:r>
              <a:rPr lang="ar-SA" sz="2800" b="1" dirty="0" smtClean="0"/>
              <a:t>بدراسة </a:t>
            </a:r>
            <a:r>
              <a:rPr lang="ar-SA" sz="2800" b="1" dirty="0"/>
              <a:t>بعض أنواع الأسماك التي تعيش في الأعماق المختلفة لتحديد العلاقة بين عمق المياه ونوع الكائنات التي تسود فيها.</a:t>
            </a:r>
            <a:endParaRPr lang="en-US" sz="2800" b="1" dirty="0"/>
          </a:p>
        </p:txBody>
      </p:sp>
      <p:sp>
        <p:nvSpPr>
          <p:cNvPr id="5" name="Rectangle 4"/>
          <p:cNvSpPr/>
          <p:nvPr/>
        </p:nvSpPr>
        <p:spPr>
          <a:xfrm>
            <a:off x="889082" y="2924944"/>
            <a:ext cx="7758608" cy="2677656"/>
          </a:xfrm>
          <a:prstGeom prst="rect">
            <a:avLst/>
          </a:prstGeom>
        </p:spPr>
        <p:txBody>
          <a:bodyPr wrap="square">
            <a:spAutoFit/>
          </a:bodyPr>
          <a:lstStyle/>
          <a:p>
            <a:pPr marL="342900" indent="-342900" algn="justLow">
              <a:buFont typeface="Wingdings" pitchFamily="2" charset="2"/>
              <a:buChar char="ü"/>
              <a:defRPr/>
            </a:pPr>
            <a:r>
              <a:rPr lang="ar-SA" sz="2800" b="1" dirty="0"/>
              <a:t>استطاع </a:t>
            </a:r>
            <a:r>
              <a:rPr lang="ar-SA" sz="2800" b="1" dirty="0" smtClean="0"/>
              <a:t>أن </a:t>
            </a:r>
            <a:r>
              <a:rPr lang="ar-SA" sz="2800" b="1" dirty="0"/>
              <a:t>يقسم الأعماق إلى عدة مستويات تسود في كل منها كائنات خاصة:</a:t>
            </a:r>
          </a:p>
          <a:p>
            <a:pPr marL="342900" indent="-342900" algn="justLow">
              <a:buFontTx/>
              <a:buAutoNum type="arabicPeriod"/>
              <a:defRPr/>
            </a:pPr>
            <a:r>
              <a:rPr lang="ar-SA" sz="2800" dirty="0">
                <a:effectLst>
                  <a:outerShdw blurRad="38100" dist="38100" dir="2700000" algn="tl">
                    <a:srgbClr val="000000"/>
                  </a:outerShdw>
                </a:effectLst>
              </a:rPr>
              <a:t>بالقرب من السطح تعيش الكائنات التي تحتاج إلى ضوء كثير وتعتمد في غذائها على الطحالب.</a:t>
            </a:r>
          </a:p>
          <a:p>
            <a:pPr marL="342900" indent="-342900" algn="justLow">
              <a:buFontTx/>
              <a:buAutoNum type="arabicPeriod"/>
              <a:defRPr/>
            </a:pPr>
            <a:r>
              <a:rPr lang="ar-SA" sz="2800" dirty="0">
                <a:effectLst>
                  <a:outerShdw blurRad="38100" dist="38100" dir="2700000" algn="tl">
                    <a:srgbClr val="000000"/>
                  </a:outerShdw>
                </a:effectLst>
              </a:rPr>
              <a:t>في الأعماق تعيش الكائنات التي تستطع العيش بعيداً عن الضوء ولا تعتمد في غذائها على الطحالب.</a:t>
            </a:r>
            <a:endParaRPr lang="en-US" sz="2800" dirty="0">
              <a:effectLst>
                <a:outerShdw blurRad="38100" dist="38100" dir="2700000" algn="tl">
                  <a:srgbClr val="000000"/>
                </a:outerShdw>
              </a:effectLst>
            </a:endParaRPr>
          </a:p>
        </p:txBody>
      </p:sp>
    </p:spTree>
    <p:extLst>
      <p:ext uri="{BB962C8B-B14F-4D97-AF65-F5344CB8AC3E}">
        <p14:creationId xmlns="" xmlns:p14="http://schemas.microsoft.com/office/powerpoint/2010/main" val="3534434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08720"/>
            <a:ext cx="7740352" cy="3431709"/>
          </a:xfrm>
          <a:prstGeom prst="rect">
            <a:avLst/>
          </a:prstGeom>
        </p:spPr>
        <p:txBody>
          <a:bodyPr wrap="square">
            <a:spAutoFit/>
          </a:bodyPr>
          <a:lstStyle/>
          <a:p>
            <a:pPr algn="justLow">
              <a:lnSpc>
                <a:spcPct val="200000"/>
              </a:lnSpc>
              <a:buFont typeface="Wingdings" pitchFamily="2" charset="2"/>
              <a:buChar char="ü"/>
            </a:pPr>
            <a:r>
              <a:rPr lang="ar-SA" sz="2800" b="1" dirty="0"/>
              <a:t>أستطاع أن يحصل على عينات لأنواع خاصة من الأسماك على عمق 1800قدم، وأعتقد أن هذا العمق هو أكبر عمق يمكن أن تعيش فيه الكائنات البحرية، وأطلق على الأعماق الذي تحته أسم ”منطقة </a:t>
            </a:r>
            <a:r>
              <a:rPr lang="ar-SA" sz="2800" b="1" dirty="0" err="1"/>
              <a:t>اللاحياه</a:t>
            </a:r>
            <a:r>
              <a:rPr lang="ar-SA" sz="2800" b="1" dirty="0"/>
              <a:t>“</a:t>
            </a:r>
            <a:endParaRPr lang="en-US" sz="2800" b="1" dirty="0"/>
          </a:p>
        </p:txBody>
      </p:sp>
    </p:spTree>
    <p:extLst>
      <p:ext uri="{BB962C8B-B14F-4D97-AF65-F5344CB8AC3E}">
        <p14:creationId xmlns="" xmlns:p14="http://schemas.microsoft.com/office/powerpoint/2010/main" val="4082775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47588" y="404664"/>
            <a:ext cx="2930610" cy="707886"/>
          </a:xfrm>
          <a:prstGeom prst="rect">
            <a:avLst/>
          </a:prstGeom>
        </p:spPr>
        <p:txBody>
          <a:bodyPr wrap="none">
            <a:spAutoFit/>
          </a:bodyPr>
          <a:lstStyle/>
          <a:p>
            <a:pPr algn="ctr">
              <a:spcBef>
                <a:spcPct val="50000"/>
              </a:spcBef>
            </a:pPr>
            <a:r>
              <a:rPr lang="ar-SA" b="1" dirty="0">
                <a:latin typeface="Tahoma" pitchFamily="34" charset="0"/>
              </a:rPr>
              <a:t> </a:t>
            </a:r>
            <a:r>
              <a:rPr lang="ar-SA" sz="4000" b="1" dirty="0" err="1">
                <a:latin typeface="Tahoma" pitchFamily="34" charset="0"/>
              </a:rPr>
              <a:t>تشالرز</a:t>
            </a:r>
            <a:r>
              <a:rPr lang="ar-SA" sz="4000" b="1" dirty="0">
                <a:latin typeface="Tahoma" pitchFamily="34" charset="0"/>
              </a:rPr>
              <a:t> تومسون</a:t>
            </a:r>
          </a:p>
        </p:txBody>
      </p:sp>
      <p:sp>
        <p:nvSpPr>
          <p:cNvPr id="3" name="Rectangle 2"/>
          <p:cNvSpPr/>
          <p:nvPr/>
        </p:nvSpPr>
        <p:spPr>
          <a:xfrm>
            <a:off x="467544" y="1556792"/>
            <a:ext cx="8100392" cy="5155257"/>
          </a:xfrm>
          <a:prstGeom prst="rect">
            <a:avLst/>
          </a:prstGeom>
        </p:spPr>
        <p:txBody>
          <a:bodyPr wrap="square">
            <a:spAutoFit/>
          </a:bodyPr>
          <a:lstStyle/>
          <a:p>
            <a:pPr marL="342900" indent="-342900" algn="just">
              <a:lnSpc>
                <a:spcPct val="200000"/>
              </a:lnSpc>
            </a:pPr>
            <a:r>
              <a:rPr lang="ar-SA" sz="2800" b="1" dirty="0"/>
              <a:t>أكتشف </a:t>
            </a:r>
            <a:r>
              <a:rPr lang="ar-SA" sz="2800" b="1" dirty="0" err="1"/>
              <a:t>تشالرز</a:t>
            </a:r>
            <a:r>
              <a:rPr lang="ar-SA" sz="2800" b="1" dirty="0"/>
              <a:t> (كان مهتم بالجغرافيا الحيوية للبحار) أن ضغط الماء له علاقة بالعمق الذي تستطيع الحيوانات البحرية العيش فيه:</a:t>
            </a:r>
          </a:p>
          <a:p>
            <a:pPr marL="342900" indent="-342900" algn="just">
              <a:lnSpc>
                <a:spcPct val="200000"/>
              </a:lnSpc>
              <a:buFontTx/>
              <a:buAutoNum type="arabicPeriod"/>
            </a:pPr>
            <a:r>
              <a:rPr lang="ar-SA" sz="2800" b="1" dirty="0"/>
              <a:t> فبعضها </a:t>
            </a:r>
            <a:r>
              <a:rPr lang="ar-SA" sz="2800" b="1" dirty="0" err="1"/>
              <a:t>يلائمة</a:t>
            </a:r>
            <a:r>
              <a:rPr lang="ar-SA" sz="2800" b="1" dirty="0"/>
              <a:t> الضغط المائي الشديد لذا يفضل العيش والحياة في المياه العميقة لدرجة قد يتعرض للموت بسرعة لو نقل إلى السطح.</a:t>
            </a:r>
          </a:p>
          <a:p>
            <a:pPr marL="342900" indent="-342900" algn="just">
              <a:lnSpc>
                <a:spcPct val="200000"/>
              </a:lnSpc>
              <a:buFontTx/>
              <a:buAutoNum type="arabicPeriod"/>
            </a:pPr>
            <a:r>
              <a:rPr lang="ar-SA" sz="2800" b="1" dirty="0"/>
              <a:t> والبعض لا يتحمل الضغط المائي الشديد لذا يبقى في المياه السطحية.</a:t>
            </a:r>
            <a:endParaRPr lang="en-US" sz="2800" b="1" dirty="0"/>
          </a:p>
        </p:txBody>
      </p:sp>
    </p:spTree>
    <p:extLst>
      <p:ext uri="{BB962C8B-B14F-4D97-AF65-F5344CB8AC3E}">
        <p14:creationId xmlns="" xmlns:p14="http://schemas.microsoft.com/office/powerpoint/2010/main" val="797147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85665" y="332656"/>
            <a:ext cx="2186817" cy="707886"/>
          </a:xfrm>
          <a:prstGeom prst="rect">
            <a:avLst/>
          </a:prstGeom>
        </p:spPr>
        <p:txBody>
          <a:bodyPr wrap="none">
            <a:spAutoFit/>
          </a:bodyPr>
          <a:lstStyle/>
          <a:p>
            <a:pPr algn="ctr">
              <a:spcBef>
                <a:spcPct val="50000"/>
              </a:spcBef>
            </a:pPr>
            <a:r>
              <a:rPr lang="ar-SA" sz="4000" b="1" dirty="0">
                <a:latin typeface="Tahoma" pitchFamily="34" charset="0"/>
              </a:rPr>
              <a:t>الأمير البرت</a:t>
            </a:r>
          </a:p>
        </p:txBody>
      </p:sp>
      <p:sp>
        <p:nvSpPr>
          <p:cNvPr id="3" name="Rectangle 2"/>
          <p:cNvSpPr/>
          <p:nvPr/>
        </p:nvSpPr>
        <p:spPr>
          <a:xfrm>
            <a:off x="2051720" y="1632000"/>
            <a:ext cx="6189515" cy="523220"/>
          </a:xfrm>
          <a:prstGeom prst="rect">
            <a:avLst/>
          </a:prstGeom>
        </p:spPr>
        <p:txBody>
          <a:bodyPr wrap="none">
            <a:spAutoFit/>
          </a:bodyPr>
          <a:lstStyle/>
          <a:p>
            <a:r>
              <a:rPr lang="ar-SA" b="1" dirty="0"/>
              <a:t> </a:t>
            </a:r>
            <a:r>
              <a:rPr lang="ar-SA" sz="2800" b="1" dirty="0"/>
              <a:t>أبتكر عوامات خاصة لقياس سرعة التيارات البحرية</a:t>
            </a:r>
            <a:endParaRPr lang="ar-SA" sz="2800" dirty="0"/>
          </a:p>
        </p:txBody>
      </p:sp>
      <p:sp>
        <p:nvSpPr>
          <p:cNvPr id="4" name="Rectangle 3"/>
          <p:cNvSpPr/>
          <p:nvPr/>
        </p:nvSpPr>
        <p:spPr>
          <a:xfrm>
            <a:off x="1331640" y="2780928"/>
            <a:ext cx="7092280" cy="2569934"/>
          </a:xfrm>
          <a:prstGeom prst="rect">
            <a:avLst/>
          </a:prstGeom>
        </p:spPr>
        <p:txBody>
          <a:bodyPr wrap="square">
            <a:spAutoFit/>
          </a:bodyPr>
          <a:lstStyle/>
          <a:p>
            <a:pPr algn="just">
              <a:lnSpc>
                <a:spcPct val="200000"/>
              </a:lnSpc>
              <a:buFontTx/>
              <a:buChar char="•"/>
            </a:pPr>
            <a:r>
              <a:rPr lang="ar-SA" sz="2800" b="1" dirty="0"/>
              <a:t>أبتكر شبكات خاصة تستخدم معها أضواء كهربائية تجتذب إليها الحيوانات البحرية في المياه العميقة من أجل الحصول على عينات لها..</a:t>
            </a:r>
            <a:endParaRPr lang="en-US" sz="2800" b="1" dirty="0"/>
          </a:p>
        </p:txBody>
      </p:sp>
    </p:spTree>
    <p:extLst>
      <p:ext uri="{BB962C8B-B14F-4D97-AF65-F5344CB8AC3E}">
        <p14:creationId xmlns="" xmlns:p14="http://schemas.microsoft.com/office/powerpoint/2010/main" val="1544235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26359" y="188640"/>
            <a:ext cx="2590774" cy="707886"/>
          </a:xfrm>
          <a:prstGeom prst="rect">
            <a:avLst/>
          </a:prstGeom>
        </p:spPr>
        <p:txBody>
          <a:bodyPr wrap="none">
            <a:spAutoFit/>
          </a:bodyPr>
          <a:lstStyle/>
          <a:p>
            <a:pPr algn="ctr">
              <a:spcBef>
                <a:spcPct val="50000"/>
              </a:spcBef>
            </a:pPr>
            <a:r>
              <a:rPr lang="ar-SA" b="1" dirty="0">
                <a:latin typeface="Tahoma" pitchFamily="34" charset="0"/>
              </a:rPr>
              <a:t> </a:t>
            </a:r>
            <a:r>
              <a:rPr lang="ar-SA" sz="4000" b="1" dirty="0" err="1"/>
              <a:t>فونتين</a:t>
            </a:r>
            <a:r>
              <a:rPr lang="ar-SA" sz="4000" b="1" dirty="0"/>
              <a:t> </a:t>
            </a:r>
            <a:r>
              <a:rPr lang="ar-SA" sz="4000" b="1" dirty="0" err="1"/>
              <a:t>ماورى</a:t>
            </a:r>
            <a:endParaRPr lang="ar-SA" sz="4000" b="1" dirty="0"/>
          </a:p>
        </p:txBody>
      </p:sp>
      <p:sp>
        <p:nvSpPr>
          <p:cNvPr id="3" name="Rectangle 2"/>
          <p:cNvSpPr/>
          <p:nvPr/>
        </p:nvSpPr>
        <p:spPr>
          <a:xfrm>
            <a:off x="245633" y="1340768"/>
            <a:ext cx="8316416" cy="1384995"/>
          </a:xfrm>
          <a:prstGeom prst="rect">
            <a:avLst/>
          </a:prstGeom>
        </p:spPr>
        <p:txBody>
          <a:bodyPr wrap="square">
            <a:spAutoFit/>
          </a:bodyPr>
          <a:lstStyle/>
          <a:p>
            <a:pPr algn="just">
              <a:buFontTx/>
              <a:buChar char="•"/>
            </a:pPr>
            <a:r>
              <a:rPr lang="ar-SA" sz="2800" b="1" dirty="0"/>
              <a:t>ألف كتابان أحداهما عن الملاحة من الوجهة النظرية والعملية، والآخر عن الجغرافيا الطبيعية للبحار والمحيطات. وقد تميز بإتقانه لفنون الملاحة وأصولها.</a:t>
            </a:r>
            <a:endParaRPr lang="en-US" sz="2800" b="1" dirty="0"/>
          </a:p>
        </p:txBody>
      </p:sp>
      <p:sp>
        <p:nvSpPr>
          <p:cNvPr id="4" name="Rectangle 3"/>
          <p:cNvSpPr/>
          <p:nvPr/>
        </p:nvSpPr>
        <p:spPr>
          <a:xfrm>
            <a:off x="2123728" y="3140968"/>
            <a:ext cx="6439583" cy="523220"/>
          </a:xfrm>
          <a:prstGeom prst="rect">
            <a:avLst/>
          </a:prstGeom>
        </p:spPr>
        <p:txBody>
          <a:bodyPr wrap="none">
            <a:spAutoFit/>
          </a:bodyPr>
          <a:lstStyle/>
          <a:p>
            <a:pPr algn="just">
              <a:buFontTx/>
              <a:buChar char="•"/>
            </a:pPr>
            <a:r>
              <a:rPr lang="ar-SA" sz="2800" b="1" dirty="0"/>
              <a:t>رسم عدد كبير من الخرائط البحرية لإرشاد الملاحين.</a:t>
            </a:r>
            <a:endParaRPr lang="en-US" sz="2800" b="1" dirty="0"/>
          </a:p>
        </p:txBody>
      </p:sp>
      <p:sp>
        <p:nvSpPr>
          <p:cNvPr id="5" name="Rectangle 4"/>
          <p:cNvSpPr/>
          <p:nvPr/>
        </p:nvSpPr>
        <p:spPr>
          <a:xfrm>
            <a:off x="740792" y="4528482"/>
            <a:ext cx="8028384" cy="954107"/>
          </a:xfrm>
          <a:prstGeom prst="rect">
            <a:avLst/>
          </a:prstGeom>
        </p:spPr>
        <p:txBody>
          <a:bodyPr wrap="square">
            <a:spAutoFit/>
          </a:bodyPr>
          <a:lstStyle/>
          <a:p>
            <a:pPr algn="just">
              <a:buFontTx/>
              <a:buChar char="•"/>
            </a:pPr>
            <a:r>
              <a:rPr lang="ar-SA" sz="2800" b="1" dirty="0"/>
              <a:t>جمع عدد كبير من العينات الحيوانية والرسوبية من بحار مختلفة، كما أجرى قياسات على الأمواج والتيارات البحرية.</a:t>
            </a:r>
            <a:endParaRPr lang="en-US" sz="2800" b="1" dirty="0"/>
          </a:p>
        </p:txBody>
      </p:sp>
    </p:spTree>
    <p:extLst>
      <p:ext uri="{BB962C8B-B14F-4D97-AF65-F5344CB8AC3E}">
        <p14:creationId xmlns="" xmlns:p14="http://schemas.microsoft.com/office/powerpoint/2010/main" val="2085365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605088"/>
            <a:ext cx="7884368" cy="3539430"/>
          </a:xfrm>
          <a:prstGeom prst="rect">
            <a:avLst/>
          </a:prstGeom>
        </p:spPr>
        <p:txBody>
          <a:bodyPr wrap="square">
            <a:spAutoFit/>
          </a:bodyPr>
          <a:lstStyle/>
          <a:p>
            <a:pPr algn="just">
              <a:lnSpc>
                <a:spcPct val="200000"/>
              </a:lnSpc>
              <a:buFontTx/>
              <a:buChar char="•"/>
            </a:pPr>
            <a:r>
              <a:rPr lang="ar-SA" sz="2800" b="1" dirty="0"/>
              <a:t>تعد نظرية الكتل المائية أهم إنجازات </a:t>
            </a:r>
            <a:r>
              <a:rPr lang="ar-SA" sz="2800" b="1" dirty="0" err="1"/>
              <a:t>فونتين</a:t>
            </a:r>
            <a:r>
              <a:rPr lang="ar-SA" sz="2800" b="1" dirty="0"/>
              <a:t>، حيث لاحظ أن هناك اختلافات في خصائص مياه البحار من حيث الحرارة والملوحة والكثافة وغير ذلك من الصفات، وبناءً عليه يمكن تقسيمها بمقتضى هذه الخصائص إلى كتل متميزة.</a:t>
            </a:r>
            <a:endParaRPr lang="en-US" sz="2800" b="1" dirty="0"/>
          </a:p>
        </p:txBody>
      </p:sp>
    </p:spTree>
    <p:extLst>
      <p:ext uri="{BB962C8B-B14F-4D97-AF65-F5344CB8AC3E}">
        <p14:creationId xmlns="" xmlns:p14="http://schemas.microsoft.com/office/powerpoint/2010/main" val="2294274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150" y="2420888"/>
            <a:ext cx="5647700" cy="707886"/>
          </a:xfrm>
          <a:prstGeom prst="rect">
            <a:avLst/>
          </a:prstGeom>
        </p:spPr>
        <p:txBody>
          <a:bodyPr wrap="none">
            <a:spAutoFit/>
          </a:bodyPr>
          <a:lstStyle/>
          <a:p>
            <a:pPr algn="ctr">
              <a:spcBef>
                <a:spcPct val="50000"/>
              </a:spcBef>
            </a:pPr>
            <a:r>
              <a:rPr lang="ar-SA" sz="4000" b="1" dirty="0"/>
              <a:t>ظهور جغرافية البحار والمحيطات</a:t>
            </a:r>
            <a:endParaRPr lang="en-US" sz="4000" b="1" dirty="0"/>
          </a:p>
        </p:txBody>
      </p:sp>
    </p:spTree>
    <p:extLst>
      <p:ext uri="{BB962C8B-B14F-4D97-AF65-F5344CB8AC3E}">
        <p14:creationId xmlns="" xmlns:p14="http://schemas.microsoft.com/office/powerpoint/2010/main" val="2448501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92696"/>
            <a:ext cx="8316416" cy="6394058"/>
          </a:xfrm>
          <a:prstGeom prst="rect">
            <a:avLst/>
          </a:prstGeom>
        </p:spPr>
        <p:txBody>
          <a:bodyPr wrap="square">
            <a:spAutoFit/>
          </a:bodyPr>
          <a:lstStyle/>
          <a:p>
            <a:pPr algn="justLow">
              <a:lnSpc>
                <a:spcPct val="250000"/>
              </a:lnSpc>
            </a:pPr>
            <a:r>
              <a:rPr lang="ar-SA" sz="2800" b="1" dirty="0"/>
              <a:t>بعد تزايد مظاهر النشاط البشري في البحار من أجل مواردها أو أهميتها العسكرية أو التجارية في القرن 19م، أدرك الجغرافيون دورهم الهام في دراستها، </a:t>
            </a:r>
            <a:r>
              <a:rPr lang="ar-SA" sz="2800" b="1" dirty="0" err="1"/>
              <a:t>وبدؤا</a:t>
            </a:r>
            <a:r>
              <a:rPr lang="ar-SA" sz="2800" b="1" dirty="0"/>
              <a:t> يعالجونها ويعالجون مشاكلها، ونتيجة لذلك أخذت الأبحاث الجغرافية المتعلقة بالبحار والمحيطات تتزايد وتتطور لدرجة تم وضعها في علم خاص بها تحت مسمى                جغرافية البحار والمحيطات.</a:t>
            </a:r>
            <a:endParaRPr lang="en-US" sz="2800" b="1" dirty="0"/>
          </a:p>
        </p:txBody>
      </p:sp>
    </p:spTree>
    <p:extLst>
      <p:ext uri="{BB962C8B-B14F-4D97-AF65-F5344CB8AC3E}">
        <p14:creationId xmlns="" xmlns:p14="http://schemas.microsoft.com/office/powerpoint/2010/main" val="3151703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96707"/>
            <a:ext cx="8175149" cy="954107"/>
          </a:xfrm>
          <a:prstGeom prst="rect">
            <a:avLst/>
          </a:prstGeom>
        </p:spPr>
        <p:txBody>
          <a:bodyPr wrap="square">
            <a:spAutoFit/>
          </a:bodyPr>
          <a:lstStyle/>
          <a:p>
            <a:pPr algn="justLow">
              <a:spcBef>
                <a:spcPct val="50000"/>
              </a:spcBef>
              <a:buFont typeface="Wingdings" pitchFamily="2" charset="2"/>
              <a:buNone/>
              <a:defRPr/>
            </a:pPr>
            <a:r>
              <a:rPr lang="ar-SA" sz="2800" b="1" dirty="0">
                <a:latin typeface="Tahoma" pitchFamily="34" charset="0"/>
              </a:rPr>
              <a:t>علم البحار والمحيطات:</a:t>
            </a:r>
            <a:r>
              <a:rPr lang="ar-SA" sz="2800" b="1" dirty="0">
                <a:effectLst>
                  <a:outerShdw blurRad="38100" dist="38100" dir="2700000" algn="tl">
                    <a:srgbClr val="FFFFFF"/>
                  </a:outerShdw>
                </a:effectLst>
                <a:latin typeface="Tahoma" pitchFamily="34" charset="0"/>
              </a:rPr>
              <a:t> </a:t>
            </a:r>
            <a:r>
              <a:rPr lang="ar-SA" sz="2800" b="1" dirty="0">
                <a:latin typeface="Tahoma" pitchFamily="34" charset="0"/>
              </a:rPr>
              <a:t>يهتم بدراسة البحار والمحيطات دراسة علمية تحليلية، دون شرح علاقاتها الطبيعية أو البشرية.</a:t>
            </a:r>
          </a:p>
        </p:txBody>
      </p:sp>
      <p:sp>
        <p:nvSpPr>
          <p:cNvPr id="3" name="Rectangle 2"/>
          <p:cNvSpPr/>
          <p:nvPr/>
        </p:nvSpPr>
        <p:spPr>
          <a:xfrm>
            <a:off x="899592" y="3501008"/>
            <a:ext cx="7887117" cy="1384995"/>
          </a:xfrm>
          <a:prstGeom prst="rect">
            <a:avLst/>
          </a:prstGeom>
        </p:spPr>
        <p:txBody>
          <a:bodyPr wrap="square">
            <a:spAutoFit/>
          </a:bodyPr>
          <a:lstStyle/>
          <a:p>
            <a:pPr algn="justLow">
              <a:spcBef>
                <a:spcPct val="50000"/>
              </a:spcBef>
            </a:pPr>
            <a:r>
              <a:rPr lang="ar-SA" sz="2800" b="1" dirty="0">
                <a:latin typeface="Tahoma" pitchFamily="34" charset="0"/>
              </a:rPr>
              <a:t>جغرافية البحار والمحيطات: تهتم بدراسة البحار والمحيطات كظاهرات طبيعية لها علاقات بغيرها من الظاهرات الطبيعية وبكثير من جوانب حياة الانسان ومظاهر نشاطه.</a:t>
            </a:r>
          </a:p>
        </p:txBody>
      </p:sp>
    </p:spTree>
    <p:extLst>
      <p:ext uri="{BB962C8B-B14F-4D97-AF65-F5344CB8AC3E}">
        <p14:creationId xmlns="" xmlns:p14="http://schemas.microsoft.com/office/powerpoint/2010/main" val="484320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0829" y="1484784"/>
            <a:ext cx="8532440" cy="3539430"/>
          </a:xfrm>
          <a:prstGeom prst="rect">
            <a:avLst/>
          </a:prstGeom>
        </p:spPr>
        <p:txBody>
          <a:bodyPr wrap="square">
            <a:spAutoFit/>
          </a:bodyPr>
          <a:lstStyle/>
          <a:p>
            <a:pPr algn="justLow">
              <a:lnSpc>
                <a:spcPct val="200000"/>
              </a:lnSpc>
              <a:spcBef>
                <a:spcPct val="50000"/>
              </a:spcBef>
              <a:buFont typeface="Wingdings" pitchFamily="2" charset="2"/>
              <a:buChar char="v"/>
            </a:pPr>
            <a:r>
              <a:rPr lang="ar-SA" sz="2800" b="1" dirty="0">
                <a:latin typeface="Tahoma" pitchFamily="34" charset="0"/>
              </a:rPr>
              <a:t> يهتم بمعالجة النتائج التي توصل إليها الباحثون في علوم البحار ليخرجها في صورة جغرافية، يمكن أن تفيد بها المهتمون بمعرفة العلاقات المختلفة بين البحار والمظاهر الطبيعية الأخرى من ناحية، وبينها وبين حياة الانسان ومظاهر نشاطه المختلفة من ناحية ثانية.</a:t>
            </a:r>
          </a:p>
        </p:txBody>
      </p:sp>
    </p:spTree>
    <p:extLst>
      <p:ext uri="{BB962C8B-B14F-4D97-AF65-F5344CB8AC3E}">
        <p14:creationId xmlns="" xmlns:p14="http://schemas.microsoft.com/office/powerpoint/2010/main" val="3057978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3644" y="404664"/>
            <a:ext cx="4552849" cy="707886"/>
          </a:xfrm>
          <a:prstGeom prst="rect">
            <a:avLst/>
          </a:prstGeom>
        </p:spPr>
        <p:txBody>
          <a:bodyPr wrap="none">
            <a:spAutoFit/>
          </a:bodyPr>
          <a:lstStyle/>
          <a:p>
            <a:pPr algn="ctr">
              <a:spcBef>
                <a:spcPct val="50000"/>
              </a:spcBef>
            </a:pPr>
            <a:r>
              <a:rPr lang="ar-SA" sz="4000" b="1" dirty="0"/>
              <a:t>جغرافية البحار والمحيطات</a:t>
            </a:r>
            <a:endParaRPr lang="en-US" sz="4000" b="1" dirty="0"/>
          </a:p>
        </p:txBody>
      </p:sp>
      <p:sp>
        <p:nvSpPr>
          <p:cNvPr id="3" name="Rectangle 2"/>
          <p:cNvSpPr/>
          <p:nvPr/>
        </p:nvSpPr>
        <p:spPr>
          <a:xfrm>
            <a:off x="395536" y="1412776"/>
            <a:ext cx="8352928" cy="4401205"/>
          </a:xfrm>
          <a:prstGeom prst="rect">
            <a:avLst/>
          </a:prstGeom>
        </p:spPr>
        <p:txBody>
          <a:bodyPr wrap="square">
            <a:spAutoFit/>
          </a:bodyPr>
          <a:lstStyle/>
          <a:p>
            <a:r>
              <a:rPr lang="ar-SA" sz="4000" b="1" dirty="0"/>
              <a:t>تدرس نشأة المسطحات المائية وتوزيعها الجغرافي .. تضاريس قاع المحيط .. خصائص مياه البحار والمحيطات من حيث الملوحة والحرارة والكثافة واللون .. حركة مياه البحار والمحيطات من حيث الأمواج وتيارات المد والجزر والتيارات البحرية ...الكائنات الحية التي تعيش وتتكاثر </a:t>
            </a:r>
            <a:r>
              <a:rPr lang="ar-SA" sz="4000" b="1" dirty="0" err="1"/>
              <a:t>فى</a:t>
            </a:r>
            <a:r>
              <a:rPr lang="ar-SA" sz="4000" b="1" dirty="0"/>
              <a:t> البحار والمحيطات </a:t>
            </a:r>
            <a:endParaRPr lang="ar-SA" sz="4000" dirty="0"/>
          </a:p>
        </p:txBody>
      </p:sp>
    </p:spTree>
    <p:extLst>
      <p:ext uri="{BB962C8B-B14F-4D97-AF65-F5344CB8AC3E}">
        <p14:creationId xmlns="" xmlns:p14="http://schemas.microsoft.com/office/powerpoint/2010/main" val="14345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8316416" cy="5129289"/>
          </a:xfrm>
          <a:prstGeom prst="rect">
            <a:avLst/>
          </a:prstGeom>
        </p:spPr>
        <p:txBody>
          <a:bodyPr wrap="square">
            <a:spAutoFit/>
          </a:bodyPr>
          <a:lstStyle/>
          <a:p>
            <a:pPr algn="justLow">
              <a:lnSpc>
                <a:spcPct val="200000"/>
              </a:lnSpc>
              <a:spcBef>
                <a:spcPct val="50000"/>
              </a:spcBef>
            </a:pPr>
            <a:r>
              <a:rPr lang="ar-SA" sz="2800" b="1" u="sng" dirty="0">
                <a:latin typeface="Sakkal Majalla" pitchFamily="2" charset="-78"/>
              </a:rPr>
              <a:t>- علم البحار الجيولوجي:</a:t>
            </a:r>
            <a:r>
              <a:rPr lang="ar-SA" sz="2800" b="1" dirty="0">
                <a:latin typeface="Sakkal Majalla" pitchFamily="2" charset="-78"/>
              </a:rPr>
              <a:t> يهتم بدراسة التكوين الجيولوجي لقاع البحار والمحيطات، والرواسب المحيطية بأنواعها، كما يدرس نشأة البحار والمحيطات، وتاريخها وتطورها، إلى جانب دراسة الأشكال التضاريسية لقيعان المحيطات، وتفسير نشأتها وتوزيعها، ويرتبط دراسة هذا العلم بعلوم أخرى كالجيولوجيا، وعلم الطبيعة الأرضية (</a:t>
            </a:r>
            <a:r>
              <a:rPr lang="ar-SA" sz="2800" b="1" dirty="0" err="1">
                <a:latin typeface="Sakkal Majalla" pitchFamily="2" charset="-78"/>
              </a:rPr>
              <a:t>الجيو</a:t>
            </a:r>
            <a:r>
              <a:rPr lang="ar-SA" sz="2800" b="1" dirty="0">
                <a:latin typeface="Sakkal Majalla" pitchFamily="2" charset="-78"/>
              </a:rPr>
              <a:t> فيزياء) والجغرافيا (</a:t>
            </a:r>
            <a:r>
              <a:rPr lang="ar-SA" sz="2800" b="1" dirty="0" err="1">
                <a:latin typeface="Sakkal Majalla" pitchFamily="2" charset="-78"/>
              </a:rPr>
              <a:t>الجيومورفولوجيا</a:t>
            </a:r>
            <a:r>
              <a:rPr lang="ar-SA" sz="2800" b="1" dirty="0">
                <a:latin typeface="Sakkal Majalla" pitchFamily="2" charset="-78"/>
              </a:rPr>
              <a:t>)</a:t>
            </a:r>
          </a:p>
        </p:txBody>
      </p:sp>
    </p:spTree>
    <p:extLst>
      <p:ext uri="{BB962C8B-B14F-4D97-AF65-F5344CB8AC3E}">
        <p14:creationId xmlns="" xmlns:p14="http://schemas.microsoft.com/office/powerpoint/2010/main" val="930832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8"/>
            <a:ext cx="8316416" cy="5047536"/>
          </a:xfrm>
          <a:prstGeom prst="rect">
            <a:avLst/>
          </a:prstGeom>
        </p:spPr>
        <p:txBody>
          <a:bodyPr wrap="square">
            <a:spAutoFit/>
          </a:bodyPr>
          <a:lstStyle/>
          <a:p>
            <a:pPr algn="justLow">
              <a:spcBef>
                <a:spcPct val="50000"/>
              </a:spcBef>
            </a:pPr>
            <a:r>
              <a:rPr lang="ar-SA" u="sng" dirty="0">
                <a:latin typeface="Sakkal Majalla" pitchFamily="2" charset="-78"/>
              </a:rPr>
              <a:t>2</a:t>
            </a:r>
            <a:r>
              <a:rPr lang="ar-SA" sz="2800" b="1" u="sng" dirty="0">
                <a:latin typeface="Sakkal Majalla" pitchFamily="2" charset="-78"/>
              </a:rPr>
              <a:t>- علم البحار الطبيعي: </a:t>
            </a:r>
            <a:endParaRPr lang="ar-SA" sz="2800" b="1" u="sng" dirty="0" smtClean="0">
              <a:latin typeface="Sakkal Majalla" pitchFamily="2" charset="-78"/>
            </a:endParaRPr>
          </a:p>
          <a:p>
            <a:pPr algn="justLow">
              <a:lnSpc>
                <a:spcPct val="250000"/>
              </a:lnSpc>
              <a:spcBef>
                <a:spcPct val="50000"/>
              </a:spcBef>
            </a:pPr>
            <a:r>
              <a:rPr lang="ar-SA" sz="2800" b="1" dirty="0" smtClean="0">
                <a:latin typeface="Sakkal Majalla" pitchFamily="2" charset="-78"/>
              </a:rPr>
              <a:t>يهتم </a:t>
            </a:r>
            <a:r>
              <a:rPr lang="ar-SA" sz="2800" b="1" dirty="0">
                <a:latin typeface="Sakkal Majalla" pitchFamily="2" charset="-78"/>
              </a:rPr>
              <a:t>بدراسة الظواهر الطبيعية لمياه البحار والمحيطات، كالملوحة والحرارة، وحركة المياه كالأمواج والمد والجزر والتيارات البحرية، كما يدرس التأثير المتبادل بين البحر والجو،  ويرتبط دراسة هذا العلم بعلوم أخرى كالفيزياء والرياضيات، والمناخ، والجغرافيا، والأرصاد الجوية.</a:t>
            </a:r>
          </a:p>
        </p:txBody>
      </p:sp>
    </p:spTree>
    <p:extLst>
      <p:ext uri="{BB962C8B-B14F-4D97-AF65-F5344CB8AC3E}">
        <p14:creationId xmlns="" xmlns:p14="http://schemas.microsoft.com/office/powerpoint/2010/main" val="382389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64704"/>
            <a:ext cx="8316416" cy="4482958"/>
          </a:xfrm>
          <a:prstGeom prst="rect">
            <a:avLst/>
          </a:prstGeom>
        </p:spPr>
        <p:txBody>
          <a:bodyPr wrap="square">
            <a:spAutoFit/>
          </a:bodyPr>
          <a:lstStyle/>
          <a:p>
            <a:pPr algn="justLow">
              <a:lnSpc>
                <a:spcPct val="200000"/>
              </a:lnSpc>
              <a:spcBef>
                <a:spcPct val="50000"/>
              </a:spcBef>
            </a:pPr>
            <a:r>
              <a:rPr lang="ar-SA" sz="2800" u="sng" dirty="0">
                <a:latin typeface="Sakkal Majalla" pitchFamily="2" charset="-78"/>
              </a:rPr>
              <a:t>3</a:t>
            </a:r>
            <a:r>
              <a:rPr lang="ar-SA" sz="2800" b="1" u="sng" dirty="0">
                <a:latin typeface="Sakkal Majalla" pitchFamily="2" charset="-78"/>
              </a:rPr>
              <a:t>- علم البحار الكيميائي: </a:t>
            </a:r>
            <a:endParaRPr lang="ar-SA" sz="2800" b="1" u="sng" dirty="0" smtClean="0">
              <a:latin typeface="Sakkal Majalla" pitchFamily="2" charset="-78"/>
            </a:endParaRPr>
          </a:p>
          <a:p>
            <a:pPr algn="justLow">
              <a:lnSpc>
                <a:spcPct val="200000"/>
              </a:lnSpc>
              <a:spcBef>
                <a:spcPct val="50000"/>
              </a:spcBef>
            </a:pPr>
            <a:r>
              <a:rPr lang="ar-SA" sz="2800" b="1" dirty="0" smtClean="0">
                <a:latin typeface="Sakkal Majalla" pitchFamily="2" charset="-78"/>
              </a:rPr>
              <a:t>يهتم </a:t>
            </a:r>
            <a:r>
              <a:rPr lang="ar-SA" sz="2800" b="1" dirty="0">
                <a:latin typeface="Sakkal Majalla" pitchFamily="2" charset="-78"/>
              </a:rPr>
              <a:t>بدراسة الخصائص الكيميائية لمياه البحار والمحيطات وفحص الاملاح المعدنية والمواد العضوية المذابة والمترسبة فوق القاع، ويرتبط دراسة هذا العلم بعلوم أخرى كعلم الكيمياء وعلم الكيمياء الأرضية. </a:t>
            </a:r>
          </a:p>
        </p:txBody>
      </p:sp>
    </p:spTree>
    <p:extLst>
      <p:ext uri="{BB962C8B-B14F-4D97-AF65-F5344CB8AC3E}">
        <p14:creationId xmlns="" xmlns:p14="http://schemas.microsoft.com/office/powerpoint/2010/main" val="2102292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244408" cy="4482958"/>
          </a:xfrm>
          <a:prstGeom prst="rect">
            <a:avLst/>
          </a:prstGeom>
        </p:spPr>
        <p:txBody>
          <a:bodyPr wrap="square">
            <a:spAutoFit/>
          </a:bodyPr>
          <a:lstStyle/>
          <a:p>
            <a:pPr algn="justLow">
              <a:lnSpc>
                <a:spcPct val="200000"/>
              </a:lnSpc>
              <a:spcBef>
                <a:spcPct val="50000"/>
              </a:spcBef>
              <a:defRPr/>
            </a:pPr>
            <a:r>
              <a:rPr lang="ar-SA" sz="2800" b="1" u="sng" dirty="0">
                <a:latin typeface="Sakkal Majalla" pitchFamily="2" charset="-78"/>
              </a:rPr>
              <a:t>4- علم البحار البيولوجي</a:t>
            </a:r>
            <a:r>
              <a:rPr lang="ar-SA" sz="2800" b="1" u="sng" dirty="0" smtClean="0">
                <a:latin typeface="Sakkal Majalla" pitchFamily="2" charset="-78"/>
              </a:rPr>
              <a:t>:</a:t>
            </a:r>
          </a:p>
          <a:p>
            <a:pPr algn="justLow">
              <a:lnSpc>
                <a:spcPct val="200000"/>
              </a:lnSpc>
              <a:spcBef>
                <a:spcPct val="50000"/>
              </a:spcBef>
              <a:defRPr/>
            </a:pPr>
            <a:r>
              <a:rPr lang="ar-SA" sz="2800" b="1" u="sng" dirty="0" smtClean="0">
                <a:latin typeface="Sakkal Majalla" pitchFamily="2" charset="-78"/>
              </a:rPr>
              <a:t> </a:t>
            </a:r>
            <a:r>
              <a:rPr lang="ar-SA" sz="2800" b="1" dirty="0">
                <a:latin typeface="Sakkal Majalla" pitchFamily="2" charset="-78"/>
              </a:rPr>
              <a:t>يهتم بدراسة الكائنات النباتية والحيوانية التي تعيش في مياه البحار والمحيطات، إلى جانب دراسة الأسماك والثدييات البحرية وتوزيعها الجغرافي، ويرتبط دراسة هذا العلم بعلوم أخرى كعلم البيولوجيا (الأحياء)، والجغرافيا (الحيوية).</a:t>
            </a:r>
          </a:p>
        </p:txBody>
      </p:sp>
    </p:spTree>
    <p:extLst>
      <p:ext uri="{BB962C8B-B14F-4D97-AF65-F5344CB8AC3E}">
        <p14:creationId xmlns="" xmlns:p14="http://schemas.microsoft.com/office/powerpoint/2010/main" val="826061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6537" y="2708920"/>
            <a:ext cx="6609503" cy="707886"/>
          </a:xfrm>
          <a:prstGeom prst="rect">
            <a:avLst/>
          </a:prstGeom>
        </p:spPr>
        <p:txBody>
          <a:bodyPr wrap="none">
            <a:spAutoFit/>
          </a:bodyPr>
          <a:lstStyle/>
          <a:p>
            <a:pPr algn="ctr">
              <a:spcBef>
                <a:spcPct val="50000"/>
              </a:spcBef>
            </a:pPr>
            <a:r>
              <a:rPr lang="ar-SA" sz="4000" b="1" dirty="0"/>
              <a:t>ثروات البحار والمحيطات واستخداماتها</a:t>
            </a:r>
            <a:endParaRPr lang="en-US" sz="4000" b="1" dirty="0"/>
          </a:p>
        </p:txBody>
      </p:sp>
    </p:spTree>
    <p:extLst>
      <p:ext uri="{BB962C8B-B14F-4D97-AF65-F5344CB8AC3E}">
        <p14:creationId xmlns="" xmlns:p14="http://schemas.microsoft.com/office/powerpoint/2010/main" val="3654592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6672"/>
            <a:ext cx="8316416" cy="2215991"/>
          </a:xfrm>
          <a:prstGeom prst="rect">
            <a:avLst/>
          </a:prstGeom>
        </p:spPr>
        <p:txBody>
          <a:bodyPr wrap="square">
            <a:spAutoFit/>
          </a:bodyPr>
          <a:lstStyle/>
          <a:p>
            <a:pPr marL="457200" indent="-457200" algn="justLow">
              <a:spcBef>
                <a:spcPct val="50000"/>
              </a:spcBef>
              <a:buFontTx/>
              <a:buChar char="-"/>
            </a:pPr>
            <a:r>
              <a:rPr lang="ar-SA" sz="4000" b="1" dirty="0" smtClean="0"/>
              <a:t>موارد </a:t>
            </a:r>
            <a:r>
              <a:rPr lang="ar-SA" sz="4000" b="1" dirty="0"/>
              <a:t>متجددة: </a:t>
            </a:r>
            <a:endParaRPr lang="ar-SA" sz="4000" b="1" dirty="0" smtClean="0"/>
          </a:p>
          <a:p>
            <a:pPr marL="457200" indent="-457200" algn="justLow">
              <a:spcBef>
                <a:spcPct val="50000"/>
              </a:spcBef>
              <a:buFontTx/>
              <a:buChar char="-"/>
            </a:pPr>
            <a:r>
              <a:rPr lang="ar-SA" sz="2800" b="1" dirty="0" smtClean="0"/>
              <a:t>وهي </a:t>
            </a:r>
            <a:r>
              <a:rPr lang="ar-SA" sz="2800" b="1" dirty="0"/>
              <a:t>تلك الموارد التي يمكن تجديدها أو تعويضها إما بإنماء أو غيره، بمعدلات تساوي أو تزيد عن مقدار استهلاكنا لها (الأسماك والأملاح).</a:t>
            </a:r>
            <a:endParaRPr lang="en-US" sz="2800" b="1" dirty="0"/>
          </a:p>
        </p:txBody>
      </p:sp>
      <p:sp>
        <p:nvSpPr>
          <p:cNvPr id="3" name="Rectangle 2"/>
          <p:cNvSpPr/>
          <p:nvPr/>
        </p:nvSpPr>
        <p:spPr>
          <a:xfrm>
            <a:off x="471218" y="2924944"/>
            <a:ext cx="8100392" cy="2862322"/>
          </a:xfrm>
          <a:prstGeom prst="rect">
            <a:avLst/>
          </a:prstGeom>
        </p:spPr>
        <p:txBody>
          <a:bodyPr wrap="square">
            <a:spAutoFit/>
          </a:bodyPr>
          <a:lstStyle/>
          <a:p>
            <a:pPr algn="justLow">
              <a:spcBef>
                <a:spcPct val="50000"/>
              </a:spcBef>
            </a:pPr>
            <a:r>
              <a:rPr lang="ar-SA" sz="4000" b="1" dirty="0"/>
              <a:t>2- موارد غير متجددة</a:t>
            </a:r>
            <a:r>
              <a:rPr lang="ar-SA" sz="4000" b="1" dirty="0" smtClean="0"/>
              <a:t>:</a:t>
            </a:r>
          </a:p>
          <a:p>
            <a:pPr algn="justLow">
              <a:lnSpc>
                <a:spcPct val="150000"/>
              </a:lnSpc>
              <a:spcBef>
                <a:spcPct val="50000"/>
              </a:spcBef>
            </a:pPr>
            <a:r>
              <a:rPr lang="ar-SA" sz="2800" b="1" dirty="0" smtClean="0"/>
              <a:t> </a:t>
            </a:r>
            <a:r>
              <a:rPr lang="ar-SA" sz="2800" b="1" dirty="0"/>
              <a:t>وهي تلك الموارد التي يستحيل تجديدها أو تعويضها (البترول والغاز الطبيعي)، ويشتمل هذا النوع على أنماط من الموارد يمكن تجديدها لكن ببطء شديد جداً لا يتناسب إطلاقاً مع معدلات استهلاكها.</a:t>
            </a:r>
            <a:endParaRPr lang="en-US" sz="2800" b="1" dirty="0"/>
          </a:p>
        </p:txBody>
      </p:sp>
    </p:spTree>
    <p:extLst>
      <p:ext uri="{BB962C8B-B14F-4D97-AF65-F5344CB8AC3E}">
        <p14:creationId xmlns="" xmlns:p14="http://schemas.microsoft.com/office/powerpoint/2010/main" val="3669987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7616" y="2780928"/>
            <a:ext cx="3228769" cy="707886"/>
          </a:xfrm>
          <a:prstGeom prst="rect">
            <a:avLst/>
          </a:prstGeom>
        </p:spPr>
        <p:txBody>
          <a:bodyPr wrap="none">
            <a:spAutoFit/>
          </a:bodyPr>
          <a:lstStyle/>
          <a:p>
            <a:pPr algn="ctr">
              <a:spcBef>
                <a:spcPct val="50000"/>
              </a:spcBef>
            </a:pPr>
            <a:r>
              <a:rPr lang="ar-SA" sz="4000" b="1" dirty="0"/>
              <a:t>أولاً: صيد الأسماك</a:t>
            </a:r>
            <a:endParaRPr lang="en-US" sz="4000" b="1" dirty="0"/>
          </a:p>
        </p:txBody>
      </p:sp>
    </p:spTree>
    <p:extLst>
      <p:ext uri="{BB962C8B-B14F-4D97-AF65-F5344CB8AC3E}">
        <p14:creationId xmlns="" xmlns:p14="http://schemas.microsoft.com/office/powerpoint/2010/main" val="4213051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04664"/>
            <a:ext cx="8100392" cy="4293483"/>
          </a:xfrm>
          <a:prstGeom prst="rect">
            <a:avLst/>
          </a:prstGeom>
        </p:spPr>
        <p:txBody>
          <a:bodyPr wrap="square">
            <a:spAutoFit/>
          </a:bodyPr>
          <a:lstStyle/>
          <a:p>
            <a:pPr algn="justLow">
              <a:lnSpc>
                <a:spcPct val="200000"/>
              </a:lnSpc>
              <a:defRPr/>
            </a:pPr>
            <a:r>
              <a:rPr lang="ar-SA" sz="2800" b="1" dirty="0"/>
              <a:t>تتركز مصائد الأسماك الرئيسة في العالم في المحيطين الأطلسي والهادي الشماليين (حول جزيرة </a:t>
            </a:r>
            <a:r>
              <a:rPr lang="ar-SA" sz="2800" b="1" dirty="0" err="1"/>
              <a:t>نيوفوندلاند</a:t>
            </a:r>
            <a:r>
              <a:rPr lang="ar-SA" sz="2800" b="1" dirty="0"/>
              <a:t> – سواحل شمال شرق الولايات المتحدة – المصائد الواقعة حول الجزر البريطانية ومصائد </a:t>
            </a:r>
            <a:r>
              <a:rPr lang="ar-SA" sz="2800" b="1" dirty="0" err="1"/>
              <a:t>ايسلندة</a:t>
            </a:r>
            <a:r>
              <a:rPr lang="ar-SA" sz="2800" b="1" dirty="0"/>
              <a:t> </a:t>
            </a:r>
            <a:r>
              <a:rPr lang="ar-SA" sz="2800" b="1" dirty="0" err="1"/>
              <a:t>وجريلاند</a:t>
            </a:r>
            <a:r>
              <a:rPr lang="ar-SA" sz="2800" b="1" dirty="0"/>
              <a:t> والنرويج – مصائد اليابان وشرق أسيا) إضافة إلى السواحل الغربية لأمريكا الجنوبية</a:t>
            </a:r>
            <a:endParaRPr lang="en-US" sz="2800" b="1" dirty="0"/>
          </a:p>
        </p:txBody>
      </p:sp>
    </p:spTree>
    <p:extLst>
      <p:ext uri="{BB962C8B-B14F-4D97-AF65-F5344CB8AC3E}">
        <p14:creationId xmlns="" xmlns:p14="http://schemas.microsoft.com/office/powerpoint/2010/main" val="781598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548680"/>
            <a:ext cx="8100392" cy="5129289"/>
          </a:xfrm>
          <a:prstGeom prst="rect">
            <a:avLst/>
          </a:prstGeom>
        </p:spPr>
        <p:txBody>
          <a:bodyPr wrap="square">
            <a:spAutoFit/>
          </a:bodyPr>
          <a:lstStyle/>
          <a:p>
            <a:pPr algn="justLow">
              <a:lnSpc>
                <a:spcPct val="200000"/>
              </a:lnSpc>
            </a:pPr>
            <a:r>
              <a:rPr lang="ar-SA" sz="2000" b="1" dirty="0"/>
              <a:t> </a:t>
            </a:r>
            <a:r>
              <a:rPr lang="ar-SA" sz="2800" b="1" dirty="0"/>
              <a:t>تتركز مصائد الأسماك الرئيسة في العالم في مناطق بحرية تتوفر فيها شروط طبيعية خاصة أهمها:</a:t>
            </a:r>
          </a:p>
          <a:p>
            <a:pPr algn="justLow">
              <a:lnSpc>
                <a:spcPct val="200000"/>
              </a:lnSpc>
            </a:pPr>
            <a:r>
              <a:rPr lang="ar-SA" sz="2800" b="1" dirty="0"/>
              <a:t>1- وجود رفوف قارية واسعة (ينطبق ذلك على سواحل شمال غرب أوروبا) يمكن أن تتجمع فوقها الأسماك التي لا تستطيع العيش في المياه شديدة العمق، وتشمل أغلب أسماك الطعام مثل: </a:t>
            </a:r>
            <a:r>
              <a:rPr lang="ar-SA" sz="2800" b="1" dirty="0" err="1"/>
              <a:t>الرنجة</a:t>
            </a:r>
            <a:r>
              <a:rPr lang="ar-SA" sz="2800" b="1" dirty="0"/>
              <a:t> والسردين والكود </a:t>
            </a:r>
            <a:r>
              <a:rPr lang="ar-SA" sz="2800" b="1" dirty="0" err="1"/>
              <a:t>والهادوك</a:t>
            </a:r>
            <a:r>
              <a:rPr lang="ar-SA" sz="2800" b="1" dirty="0" smtClean="0"/>
              <a:t>.</a:t>
            </a:r>
            <a:endParaRPr lang="ar-SA" sz="2800" b="1" dirty="0"/>
          </a:p>
        </p:txBody>
      </p:sp>
    </p:spTree>
    <p:extLst>
      <p:ext uri="{BB962C8B-B14F-4D97-AF65-F5344CB8AC3E}">
        <p14:creationId xmlns="" xmlns:p14="http://schemas.microsoft.com/office/powerpoint/2010/main" val="1769499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460432" cy="3539430"/>
          </a:xfrm>
          <a:prstGeom prst="rect">
            <a:avLst/>
          </a:prstGeom>
        </p:spPr>
        <p:txBody>
          <a:bodyPr wrap="square">
            <a:spAutoFit/>
          </a:bodyPr>
          <a:lstStyle/>
          <a:p>
            <a:pPr algn="justLow">
              <a:lnSpc>
                <a:spcPct val="200000"/>
              </a:lnSpc>
            </a:pPr>
            <a:r>
              <a:rPr lang="ar-SA" sz="2800" b="1" dirty="0"/>
              <a:t>2- التقاء تيارات مائية باردة بأخرى دافئة ( ينطبق ذلك على جزيرة </a:t>
            </a:r>
            <a:r>
              <a:rPr lang="ar-SA" sz="2800" b="1" dirty="0" err="1"/>
              <a:t>نيوفوندلاند</a:t>
            </a:r>
            <a:r>
              <a:rPr lang="ar-SA" sz="2800" b="1" dirty="0"/>
              <a:t>) مما يؤدي إلى حدوث حركة تصعيد في الماء من أسفل إلى أعلى، وهي حركة ضرورية لتجديد العناصر الغذائية التي تستهلكها الكائنات الحية التي تعيش على السطح مثل :الفسفور والنيتروجين.</a:t>
            </a:r>
          </a:p>
        </p:txBody>
      </p:sp>
    </p:spTree>
    <p:extLst>
      <p:ext uri="{BB962C8B-B14F-4D97-AF65-F5344CB8AC3E}">
        <p14:creationId xmlns="" xmlns:p14="http://schemas.microsoft.com/office/powerpoint/2010/main" val="2450320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260648"/>
            <a:ext cx="7740352" cy="6017032"/>
          </a:xfrm>
          <a:prstGeom prst="rect">
            <a:avLst/>
          </a:prstGeom>
        </p:spPr>
        <p:txBody>
          <a:bodyPr wrap="square">
            <a:spAutoFit/>
          </a:bodyPr>
          <a:lstStyle/>
          <a:p>
            <a:pPr algn="justLow">
              <a:lnSpc>
                <a:spcPct val="200000"/>
              </a:lnSpc>
            </a:pPr>
            <a:r>
              <a:rPr lang="ar-SA" sz="2800" b="1" dirty="0"/>
              <a:t>3- وفرة </a:t>
            </a:r>
            <a:r>
              <a:rPr lang="ar-SA" sz="2800" b="1" dirty="0" err="1"/>
              <a:t>البلانكتون</a:t>
            </a:r>
            <a:r>
              <a:rPr lang="ar-SA" sz="2800" b="1" dirty="0"/>
              <a:t> النباتي (</a:t>
            </a:r>
            <a:r>
              <a:rPr lang="ar-SA" sz="2800" b="1" dirty="0" err="1"/>
              <a:t>فايتوبلانكتون</a:t>
            </a:r>
            <a:r>
              <a:rPr lang="ar-SA" sz="2800" b="1" dirty="0"/>
              <a:t>) والحيواني (</a:t>
            </a:r>
            <a:r>
              <a:rPr lang="ar-SA" sz="2800" b="1" dirty="0" err="1"/>
              <a:t>زوبلانكتون</a:t>
            </a:r>
            <a:r>
              <a:rPr lang="ar-SA" sz="2800" b="1" dirty="0"/>
              <a:t>) على سطح الماء، </a:t>
            </a:r>
            <a:r>
              <a:rPr lang="ar-SA" sz="2800" b="1" dirty="0" err="1"/>
              <a:t>فالبلانكتون</a:t>
            </a:r>
            <a:r>
              <a:rPr lang="ar-SA" sz="2800" b="1" dirty="0"/>
              <a:t> النباتي هو المرعى الذي يعيش عليه </a:t>
            </a:r>
            <a:r>
              <a:rPr lang="ar-SA" sz="2800" b="1" dirty="0" err="1"/>
              <a:t>البلانكتون</a:t>
            </a:r>
            <a:r>
              <a:rPr lang="ar-SA" sz="2800" b="1" dirty="0"/>
              <a:t> الحيواني، والأخير هو المرعى الأساسي الذي تعيش عليه الأسماك، وكلاهما يتكاثر في مناطق الصيد نتيجة لوفرة أشعة الشمس واستمرار حركة التصعيد المائي، وحينما يستهلكان أو يختفيان يتحول البحر أو المحيط إلى </a:t>
            </a:r>
            <a:r>
              <a:rPr lang="ar-SA" sz="2800" b="1" dirty="0" err="1"/>
              <a:t>مايعرف</a:t>
            </a:r>
            <a:r>
              <a:rPr lang="ar-SA" sz="2800" b="1" dirty="0"/>
              <a:t> بـ الصحراء البحرية، وبتوفرهما يكون المسطح المائي خصباً.</a:t>
            </a:r>
            <a:endParaRPr lang="en-US" sz="2800" b="1" dirty="0"/>
          </a:p>
        </p:txBody>
      </p:sp>
    </p:spTree>
    <p:extLst>
      <p:ext uri="{BB962C8B-B14F-4D97-AF65-F5344CB8AC3E}">
        <p14:creationId xmlns="" xmlns:p14="http://schemas.microsoft.com/office/powerpoint/2010/main" val="4262304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4734" y="692696"/>
            <a:ext cx="4092787" cy="707886"/>
          </a:xfrm>
          <a:prstGeom prst="rect">
            <a:avLst/>
          </a:prstGeom>
        </p:spPr>
        <p:txBody>
          <a:bodyPr wrap="none">
            <a:spAutoFit/>
          </a:bodyPr>
          <a:lstStyle/>
          <a:p>
            <a:pPr algn="ctr">
              <a:spcBef>
                <a:spcPct val="50000"/>
              </a:spcBef>
              <a:defRPr/>
            </a:pPr>
            <a:r>
              <a:rPr lang="ar-SA" sz="4000" dirty="0">
                <a:effectLst>
                  <a:outerShdw blurRad="38100" dist="38100" dir="2700000" algn="tl">
                    <a:srgbClr val="C0C0C0"/>
                  </a:outerShdw>
                </a:effectLst>
              </a:rPr>
              <a:t>ثانياً: صيد الحيتان والفقم</a:t>
            </a:r>
            <a:endParaRPr lang="en-US" sz="4000" dirty="0">
              <a:effectLst>
                <a:outerShdw blurRad="38100" dist="38100" dir="2700000" algn="tl">
                  <a:srgbClr val="C0C0C0"/>
                </a:outerShdw>
              </a:effectLst>
            </a:endParaRPr>
          </a:p>
        </p:txBody>
      </p:sp>
      <p:sp>
        <p:nvSpPr>
          <p:cNvPr id="3" name="Rectangle 2"/>
          <p:cNvSpPr/>
          <p:nvPr/>
        </p:nvSpPr>
        <p:spPr>
          <a:xfrm>
            <a:off x="179512" y="1400582"/>
            <a:ext cx="8460432" cy="5209118"/>
          </a:xfrm>
          <a:prstGeom prst="rect">
            <a:avLst/>
          </a:prstGeom>
        </p:spPr>
        <p:txBody>
          <a:bodyPr wrap="square">
            <a:spAutoFit/>
          </a:bodyPr>
          <a:lstStyle/>
          <a:p>
            <a:pPr algn="justLow">
              <a:lnSpc>
                <a:spcPct val="150000"/>
              </a:lnSpc>
              <a:defRPr/>
            </a:pPr>
            <a:r>
              <a:rPr lang="ar-SA" sz="2800" dirty="0">
                <a:effectLst>
                  <a:outerShdw blurRad="38100" dist="38100" dir="2700000" algn="tl">
                    <a:srgbClr val="000000"/>
                  </a:outerShdw>
                </a:effectLst>
              </a:rPr>
              <a:t> ساهمت عمليات صيد الحيتان في وصول بعض أنواعها إلى حافة الانقراض (الحوت الأزرق)، ويعود نشاط صيد الحيتان إلى الاستفادة من لحمها وزيتها وعظامها، وعلى خلاف ذلك الفقم فعلى الرغم من نشاط صيدها في المناطق القطبية الشمالية فإن أعدادها تقدر ب 10 ملايين، وترجع قلة صيد الفقم مقارنة مع الحيتان إلى أن:</a:t>
            </a:r>
          </a:p>
          <a:p>
            <a:pPr algn="justLow">
              <a:lnSpc>
                <a:spcPct val="150000"/>
              </a:lnSpc>
              <a:defRPr/>
            </a:pPr>
            <a:r>
              <a:rPr lang="ar-SA" sz="2800" dirty="0">
                <a:effectLst>
                  <a:outerShdw blurRad="38100" dist="38100" dir="2700000" algn="tl">
                    <a:srgbClr val="000000"/>
                  </a:outerShdw>
                </a:effectLst>
              </a:rPr>
              <a:t>1- لا يؤكل لحمها إلا عند جماعات </a:t>
            </a:r>
            <a:r>
              <a:rPr lang="ar-SA" sz="2800" dirty="0" err="1">
                <a:effectLst>
                  <a:outerShdw blurRad="38100" dist="38100" dir="2700000" algn="tl">
                    <a:srgbClr val="000000"/>
                  </a:outerShdw>
                </a:effectLst>
              </a:rPr>
              <a:t>الإسكيمو</a:t>
            </a:r>
            <a:r>
              <a:rPr lang="ar-SA" sz="2800" dirty="0">
                <a:effectLst>
                  <a:outerShdw blurRad="38100" dist="38100" dir="2700000" algn="tl">
                    <a:srgbClr val="000000"/>
                  </a:outerShdw>
                </a:effectLst>
              </a:rPr>
              <a:t> في القطب الشمالي.</a:t>
            </a:r>
          </a:p>
          <a:p>
            <a:pPr algn="justLow">
              <a:lnSpc>
                <a:spcPct val="150000"/>
              </a:lnSpc>
              <a:defRPr/>
            </a:pPr>
            <a:r>
              <a:rPr lang="ar-SA" sz="2800" dirty="0">
                <a:effectLst>
                  <a:outerShdw blurRad="38100" dist="38100" dir="2700000" algn="tl">
                    <a:srgbClr val="000000"/>
                  </a:outerShdw>
                </a:effectLst>
              </a:rPr>
              <a:t>2- تنحصر فوائدها في قيمة جلودها وفرائها وفي شحمها الذي يستخدمه الأسكيمو في الإضاءة والطهي.</a:t>
            </a:r>
            <a:endParaRPr lang="en-US" sz="2800" dirty="0">
              <a:effectLst>
                <a:outerShdw blurRad="38100" dist="38100" dir="2700000" algn="tl">
                  <a:srgbClr val="000000"/>
                </a:outerShdw>
              </a:effectLst>
            </a:endParaRPr>
          </a:p>
        </p:txBody>
      </p:sp>
    </p:spTree>
    <p:extLst>
      <p:ext uri="{BB962C8B-B14F-4D97-AF65-F5344CB8AC3E}">
        <p14:creationId xmlns="" xmlns:p14="http://schemas.microsoft.com/office/powerpoint/2010/main" val="3938570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2840" y="620688"/>
            <a:ext cx="3121368" cy="707886"/>
          </a:xfrm>
          <a:prstGeom prst="rect">
            <a:avLst/>
          </a:prstGeom>
        </p:spPr>
        <p:txBody>
          <a:bodyPr wrap="none">
            <a:spAutoFit/>
          </a:bodyPr>
          <a:lstStyle/>
          <a:p>
            <a:pPr algn="ctr">
              <a:spcBef>
                <a:spcPct val="50000"/>
              </a:spcBef>
            </a:pPr>
            <a:r>
              <a:rPr lang="ar-SA" sz="4000" dirty="0"/>
              <a:t>ثالثاً: صيد الاسفنج</a:t>
            </a:r>
            <a:endParaRPr lang="en-US" sz="4000" dirty="0"/>
          </a:p>
        </p:txBody>
      </p:sp>
      <p:sp>
        <p:nvSpPr>
          <p:cNvPr id="3" name="Rectangle 2"/>
          <p:cNvSpPr/>
          <p:nvPr/>
        </p:nvSpPr>
        <p:spPr>
          <a:xfrm>
            <a:off x="539552" y="1328574"/>
            <a:ext cx="8200656" cy="5262979"/>
          </a:xfrm>
          <a:prstGeom prst="rect">
            <a:avLst/>
          </a:prstGeom>
        </p:spPr>
        <p:txBody>
          <a:bodyPr wrap="square">
            <a:spAutoFit/>
          </a:bodyPr>
          <a:lstStyle/>
          <a:p>
            <a:pPr algn="justLow">
              <a:lnSpc>
                <a:spcPct val="150000"/>
              </a:lnSpc>
              <a:defRPr/>
            </a:pPr>
            <a:r>
              <a:rPr lang="ar-SA" sz="2800" dirty="0">
                <a:effectLst>
                  <a:outerShdw blurRad="38100" dist="38100" dir="2700000" algn="tl">
                    <a:srgbClr val="000000"/>
                  </a:outerShdw>
                </a:effectLst>
              </a:rPr>
              <a:t>الإسفنج: </a:t>
            </a:r>
            <a:endParaRPr lang="ar-SA" sz="2800" dirty="0" smtClean="0">
              <a:effectLst>
                <a:outerShdw blurRad="38100" dist="38100" dir="2700000" algn="tl">
                  <a:srgbClr val="000000"/>
                </a:outerShdw>
              </a:effectLst>
            </a:endParaRPr>
          </a:p>
          <a:p>
            <a:pPr algn="justLow">
              <a:lnSpc>
                <a:spcPct val="150000"/>
              </a:lnSpc>
              <a:defRPr/>
            </a:pPr>
            <a:r>
              <a:rPr lang="ar-SA" sz="2800" dirty="0" smtClean="0">
                <a:effectLst>
                  <a:outerShdw blurRad="38100" dist="38100" dir="2700000" algn="tl">
                    <a:srgbClr val="000000"/>
                  </a:outerShdw>
                </a:effectLst>
              </a:rPr>
              <a:t>حيوان </a:t>
            </a:r>
            <a:r>
              <a:rPr lang="ar-SA" sz="2800" dirty="0">
                <a:effectLst>
                  <a:outerShdw blurRad="38100" dist="38100" dir="2700000" algn="tl">
                    <a:srgbClr val="000000"/>
                  </a:outerShdw>
                </a:effectLst>
              </a:rPr>
              <a:t>بحري يعيش على قاع البحار الضحلة الدافئة الصافية المالحة، وهو يثبت نفسه على القاع حيث يبني هياكله الاسفنجية، وهي عبارة عن مادة قرنية تفرزها حيوانات الاسفنج الدقيقة لكي تعيش بداخلها بنفس الطريقة التي يعيش بها المرجان داخل مستعمراته. وأهم مناطق توزع الإسفنج هي:</a:t>
            </a:r>
          </a:p>
          <a:p>
            <a:pPr algn="justLow">
              <a:lnSpc>
                <a:spcPct val="150000"/>
              </a:lnSpc>
              <a:defRPr/>
            </a:pPr>
            <a:r>
              <a:rPr lang="ar-SA" sz="2800" dirty="0">
                <a:effectLst>
                  <a:outerShdw blurRad="38100" dist="38100" dir="2700000" algn="tl">
                    <a:srgbClr val="000000"/>
                  </a:outerShdw>
                </a:effectLst>
              </a:rPr>
              <a:t>1- المياه الساحلية لجزر الهند الغربية.</a:t>
            </a:r>
          </a:p>
          <a:p>
            <a:pPr algn="justLow">
              <a:lnSpc>
                <a:spcPct val="150000"/>
              </a:lnSpc>
              <a:defRPr/>
            </a:pPr>
            <a:r>
              <a:rPr lang="ar-SA" sz="2800" dirty="0">
                <a:effectLst>
                  <a:outerShdw blurRad="38100" dist="38100" dir="2700000" algn="tl">
                    <a:srgbClr val="000000"/>
                  </a:outerShdw>
                </a:effectLst>
              </a:rPr>
              <a:t>2- المياه الساحلية المصرية واليونانية والتونسية.</a:t>
            </a:r>
            <a:endParaRPr lang="en-US" sz="2800" dirty="0">
              <a:effectLst>
                <a:outerShdw blurRad="38100" dist="38100" dir="2700000" algn="tl">
                  <a:srgbClr val="000000"/>
                </a:outerShdw>
              </a:effectLst>
            </a:endParaRPr>
          </a:p>
        </p:txBody>
      </p:sp>
    </p:spTree>
    <p:extLst>
      <p:ext uri="{BB962C8B-B14F-4D97-AF65-F5344CB8AC3E}">
        <p14:creationId xmlns="" xmlns:p14="http://schemas.microsoft.com/office/powerpoint/2010/main" val="2720632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90778" y="476672"/>
            <a:ext cx="2618024" cy="707886"/>
          </a:xfrm>
          <a:prstGeom prst="rect">
            <a:avLst/>
          </a:prstGeom>
        </p:spPr>
        <p:txBody>
          <a:bodyPr wrap="none">
            <a:spAutoFit/>
          </a:bodyPr>
          <a:lstStyle/>
          <a:p>
            <a:pPr algn="ctr">
              <a:spcBef>
                <a:spcPct val="50000"/>
              </a:spcBef>
            </a:pPr>
            <a:r>
              <a:rPr lang="ar-SA" sz="4000" b="1" dirty="0"/>
              <a:t>رابعاً: الطحالب</a:t>
            </a:r>
            <a:endParaRPr lang="en-US" sz="4000" b="1" dirty="0"/>
          </a:p>
        </p:txBody>
      </p:sp>
      <p:sp>
        <p:nvSpPr>
          <p:cNvPr id="3" name="Rectangle 2"/>
          <p:cNvSpPr/>
          <p:nvPr/>
        </p:nvSpPr>
        <p:spPr>
          <a:xfrm>
            <a:off x="467544" y="1412776"/>
            <a:ext cx="8100392" cy="4401205"/>
          </a:xfrm>
          <a:prstGeom prst="rect">
            <a:avLst/>
          </a:prstGeom>
        </p:spPr>
        <p:txBody>
          <a:bodyPr wrap="square">
            <a:spAutoFit/>
          </a:bodyPr>
          <a:lstStyle/>
          <a:p>
            <a:pPr algn="justLow">
              <a:lnSpc>
                <a:spcPct val="200000"/>
              </a:lnSpc>
              <a:defRPr/>
            </a:pPr>
            <a:r>
              <a:rPr lang="ar-SA" sz="2800" b="1" dirty="0"/>
              <a:t>الطحالب البحرية: هي كائنات نباتية وحيدة </a:t>
            </a:r>
            <a:r>
              <a:rPr lang="ar-SA" sz="2800" b="1" dirty="0" err="1"/>
              <a:t>الخليه</a:t>
            </a:r>
            <a:r>
              <a:rPr lang="ar-SA" sz="2800" b="1" dirty="0"/>
              <a:t>، تنتمي إلى العائلة المعروفة </a:t>
            </a:r>
            <a:r>
              <a:rPr lang="ar-SA" sz="2800" b="1" dirty="0" err="1"/>
              <a:t>بإسم</a:t>
            </a:r>
            <a:r>
              <a:rPr lang="ar-SA" sz="2800" b="1" dirty="0"/>
              <a:t> </a:t>
            </a:r>
            <a:r>
              <a:rPr lang="ar-SA" sz="2800" b="1" dirty="0" err="1"/>
              <a:t>الثالوسيات</a:t>
            </a:r>
            <a:r>
              <a:rPr lang="ar-SA" sz="2800" b="1" dirty="0"/>
              <a:t>، وهي تبدو بألوان مختلفة مثل: الأزرق والأخضر والأحمر والبني، ويستخرج منها الجيلاتين، كما أنها تحتوي على عناصر غذائية مهمة، لذا تدخل في عمل بعض الأطعمة لاسيما في اليابان.</a:t>
            </a:r>
            <a:endParaRPr lang="en-US" sz="2800" b="1" dirty="0"/>
          </a:p>
        </p:txBody>
      </p:sp>
    </p:spTree>
    <p:extLst>
      <p:ext uri="{BB962C8B-B14F-4D97-AF65-F5344CB8AC3E}">
        <p14:creationId xmlns="" xmlns:p14="http://schemas.microsoft.com/office/powerpoint/2010/main" val="4164152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1860" y="476672"/>
            <a:ext cx="3506088" cy="707886"/>
          </a:xfrm>
          <a:prstGeom prst="rect">
            <a:avLst/>
          </a:prstGeom>
        </p:spPr>
        <p:txBody>
          <a:bodyPr wrap="none">
            <a:spAutoFit/>
          </a:bodyPr>
          <a:lstStyle/>
          <a:p>
            <a:pPr algn="ctr">
              <a:spcBef>
                <a:spcPct val="50000"/>
              </a:spcBef>
            </a:pPr>
            <a:r>
              <a:rPr lang="ar-SA" sz="4000" b="1" dirty="0"/>
              <a:t>خامساً: قواقع اللؤلؤ</a:t>
            </a:r>
            <a:endParaRPr lang="en-US" sz="4000" b="1" dirty="0"/>
          </a:p>
        </p:txBody>
      </p:sp>
      <p:sp>
        <p:nvSpPr>
          <p:cNvPr id="3" name="Rectangle 2"/>
          <p:cNvSpPr/>
          <p:nvPr/>
        </p:nvSpPr>
        <p:spPr>
          <a:xfrm>
            <a:off x="611560" y="1459699"/>
            <a:ext cx="8244408" cy="5129289"/>
          </a:xfrm>
          <a:prstGeom prst="rect">
            <a:avLst/>
          </a:prstGeom>
        </p:spPr>
        <p:txBody>
          <a:bodyPr wrap="square">
            <a:spAutoFit/>
          </a:bodyPr>
          <a:lstStyle/>
          <a:p>
            <a:pPr algn="justLow">
              <a:lnSpc>
                <a:spcPct val="200000"/>
              </a:lnSpc>
              <a:defRPr/>
            </a:pPr>
            <a:r>
              <a:rPr lang="ar-SA" sz="2800" b="1" dirty="0"/>
              <a:t>قواقع اللؤلؤ: يتكون اللؤلؤ الطبيعي داخل محارات من نوع خاص تعيش على قاع بعض البحار الدافئة المالحة، حيث ينمو اللؤلؤ داخل جسم المحارة نتيجة لترسيب مادة كلسية حول حبيبية دقيقة من الرمل وتتماسك مع مادة عضوية لزجة أسمها </a:t>
            </a:r>
            <a:r>
              <a:rPr lang="ar-SA" sz="2800" b="1" dirty="0" err="1"/>
              <a:t>كونشيولين</a:t>
            </a:r>
            <a:r>
              <a:rPr lang="ar-SA" sz="2800" b="1" dirty="0"/>
              <a:t>، ويأخذ اللؤلؤ أي لون من الألوان الزاهية، وتمثل أشهر مناطق تكاثره في: (البحر الأحمر - الخليج العربي - بحر اليابان)</a:t>
            </a:r>
          </a:p>
        </p:txBody>
      </p:sp>
    </p:spTree>
    <p:extLst>
      <p:ext uri="{BB962C8B-B14F-4D97-AF65-F5344CB8AC3E}">
        <p14:creationId xmlns="" xmlns:p14="http://schemas.microsoft.com/office/powerpoint/2010/main" val="525533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1720" y="128826"/>
            <a:ext cx="4477508" cy="707886"/>
          </a:xfrm>
          <a:prstGeom prst="rect">
            <a:avLst/>
          </a:prstGeom>
        </p:spPr>
        <p:txBody>
          <a:bodyPr wrap="none">
            <a:spAutoFit/>
          </a:bodyPr>
          <a:lstStyle/>
          <a:p>
            <a:pPr lvl="0" algn="ctr"/>
            <a:r>
              <a:rPr lang="ar-SA" sz="4000" b="1" dirty="0">
                <a:ln/>
                <a:effectLst>
                  <a:outerShdw blurRad="38100" dist="38100" dir="2700000" algn="tl">
                    <a:srgbClr val="000000"/>
                  </a:outerShdw>
                </a:effectLst>
                <a:cs typeface="Traditional Arabic" pitchFamily="2" charset="-78"/>
              </a:rPr>
              <a:t>ثانيا: استغلال الثروات المعدنية</a:t>
            </a:r>
            <a:endParaRPr lang="en-US" sz="4000" b="1" dirty="0">
              <a:ln/>
              <a:effectLst>
                <a:outerShdw blurRad="38100" dist="38100" dir="2700000" algn="tl">
                  <a:srgbClr val="000000"/>
                </a:outerShdw>
              </a:effectLst>
              <a:cs typeface="Traditional Arabic" pitchFamily="2" charset="-78"/>
            </a:endParaRPr>
          </a:p>
        </p:txBody>
      </p:sp>
      <p:sp>
        <p:nvSpPr>
          <p:cNvPr id="3" name="Rectangle 2"/>
          <p:cNvSpPr/>
          <p:nvPr/>
        </p:nvSpPr>
        <p:spPr>
          <a:xfrm>
            <a:off x="4716016" y="867250"/>
            <a:ext cx="4116833" cy="523220"/>
          </a:xfrm>
          <a:prstGeom prst="rect">
            <a:avLst/>
          </a:prstGeom>
        </p:spPr>
        <p:txBody>
          <a:bodyPr wrap="none">
            <a:spAutoFit/>
          </a:bodyPr>
          <a:lstStyle/>
          <a:p>
            <a:pPr algn="ctr">
              <a:spcBef>
                <a:spcPct val="50000"/>
              </a:spcBef>
            </a:pPr>
            <a:r>
              <a:rPr lang="ar-SA" sz="2800" b="1" dirty="0"/>
              <a:t>أولاً: ملح الطعام كلوريد الصوديوم</a:t>
            </a:r>
            <a:endParaRPr lang="en-US" sz="2800" b="1" dirty="0"/>
          </a:p>
        </p:txBody>
      </p:sp>
      <p:sp>
        <p:nvSpPr>
          <p:cNvPr id="4" name="Rectangle 3"/>
          <p:cNvSpPr/>
          <p:nvPr/>
        </p:nvSpPr>
        <p:spPr>
          <a:xfrm>
            <a:off x="261392" y="1458917"/>
            <a:ext cx="8460432" cy="4536819"/>
          </a:xfrm>
          <a:prstGeom prst="rect">
            <a:avLst/>
          </a:prstGeom>
        </p:spPr>
        <p:txBody>
          <a:bodyPr wrap="square">
            <a:spAutoFit/>
          </a:bodyPr>
          <a:lstStyle/>
          <a:p>
            <a:pPr algn="justLow">
              <a:lnSpc>
                <a:spcPct val="150000"/>
              </a:lnSpc>
              <a:defRPr/>
            </a:pPr>
            <a:r>
              <a:rPr lang="ar-SA" sz="2800" b="1" dirty="0"/>
              <a:t>ملح الطعام كلوريد الصوديوم: يعد من أهم الأملاح التي تستخلص من ماء البحر من حيث ضخامة الكميات المستخلصة منه (يمثل كلوريد الصوديوم بمفرده ¾ الكمية الكلية للأملاح الذائبة في مياه البحار) وقيمتها الاقتصادية. ويعد ملح الطعام أول الأملاح التي بدأ استخلاصها، ويرجع سبب ذلك إلى سهولة استخلاصه بالطريقة البسيطة (التبخر) وشدة الحاجة إليه. ويزداد نسبة تركز هذا الملح في البحار المقفلة أو شبه مقفلة في الأقاليم الحارة والدافئة.</a:t>
            </a:r>
          </a:p>
        </p:txBody>
      </p:sp>
    </p:spTree>
    <p:extLst>
      <p:ext uri="{BB962C8B-B14F-4D97-AF65-F5344CB8AC3E}">
        <p14:creationId xmlns="" xmlns:p14="http://schemas.microsoft.com/office/powerpoint/2010/main" val="3967817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88335" y="692696"/>
            <a:ext cx="2266966" cy="523220"/>
          </a:xfrm>
          <a:prstGeom prst="rect">
            <a:avLst/>
          </a:prstGeom>
        </p:spPr>
        <p:txBody>
          <a:bodyPr wrap="none">
            <a:spAutoFit/>
          </a:bodyPr>
          <a:lstStyle/>
          <a:p>
            <a:pPr algn="ctr"/>
            <a:r>
              <a:rPr lang="ar-SA" sz="2800" dirty="0"/>
              <a:t>ثانياً: اليود والبروم</a:t>
            </a:r>
            <a:endParaRPr lang="en-US" sz="2800" dirty="0"/>
          </a:p>
        </p:txBody>
      </p:sp>
      <p:sp>
        <p:nvSpPr>
          <p:cNvPr id="3" name="Rectangle 2"/>
          <p:cNvSpPr/>
          <p:nvPr/>
        </p:nvSpPr>
        <p:spPr>
          <a:xfrm>
            <a:off x="251520" y="1700808"/>
            <a:ext cx="8604448" cy="954107"/>
          </a:xfrm>
          <a:prstGeom prst="rect">
            <a:avLst/>
          </a:prstGeom>
        </p:spPr>
        <p:txBody>
          <a:bodyPr wrap="square">
            <a:spAutoFit/>
          </a:bodyPr>
          <a:lstStyle/>
          <a:p>
            <a:pPr algn="justLow">
              <a:defRPr/>
            </a:pPr>
            <a:r>
              <a:rPr lang="ar-SA" sz="2800" dirty="0">
                <a:effectLst>
                  <a:outerShdw blurRad="38100" dist="38100" dir="2700000" algn="tl">
                    <a:srgbClr val="C0C0C0"/>
                  </a:outerShdw>
                </a:effectLst>
              </a:rPr>
              <a:t>1- اليود: وهي مادة تتكون وتختزن في أنسجة بعض الكائنات النباتية والحيوانية </a:t>
            </a:r>
            <a:r>
              <a:rPr lang="ar-SA" sz="2800" dirty="0" err="1">
                <a:effectLst>
                  <a:outerShdw blurRad="38100" dist="38100" dir="2700000" algn="tl">
                    <a:srgbClr val="C0C0C0"/>
                  </a:outerShdw>
                </a:effectLst>
              </a:rPr>
              <a:t>كالأسفنج</a:t>
            </a:r>
            <a:r>
              <a:rPr lang="ar-SA" sz="2800" dirty="0">
                <a:effectLst>
                  <a:outerShdw blurRad="38100" dist="38100" dir="2700000" algn="tl">
                    <a:srgbClr val="C0C0C0"/>
                  </a:outerShdw>
                </a:effectLst>
              </a:rPr>
              <a:t> والمرجان والطحالب.</a:t>
            </a:r>
          </a:p>
        </p:txBody>
      </p:sp>
      <p:sp>
        <p:nvSpPr>
          <p:cNvPr id="4" name="Rectangle 3"/>
          <p:cNvSpPr/>
          <p:nvPr/>
        </p:nvSpPr>
        <p:spPr>
          <a:xfrm>
            <a:off x="467544" y="3890665"/>
            <a:ext cx="8244408" cy="1384995"/>
          </a:xfrm>
          <a:prstGeom prst="rect">
            <a:avLst/>
          </a:prstGeom>
        </p:spPr>
        <p:txBody>
          <a:bodyPr wrap="square">
            <a:spAutoFit/>
          </a:bodyPr>
          <a:lstStyle/>
          <a:p>
            <a:pPr algn="justLow">
              <a:defRPr/>
            </a:pPr>
            <a:r>
              <a:rPr lang="ar-SA" sz="2800" dirty="0">
                <a:effectLst>
                  <a:outerShdw blurRad="38100" dist="38100" dir="2700000" algn="tl">
                    <a:srgbClr val="C0C0C0"/>
                  </a:outerShdw>
                </a:effectLst>
              </a:rPr>
              <a:t>3- البروم: من العناصر التي تستخلص من ماء البحر، ويستخدم في صناعات  كيميائية مختلفة مثل: الأصباغ والمواد المستخدمة في التصوير </a:t>
            </a:r>
            <a:r>
              <a:rPr lang="ar-SA" sz="2800" dirty="0" err="1">
                <a:effectLst>
                  <a:outerShdw blurRad="38100" dist="38100" dir="2700000" algn="tl">
                    <a:srgbClr val="C0C0C0"/>
                  </a:outerShdw>
                </a:effectLst>
              </a:rPr>
              <a:t>الفتوغرافي</a:t>
            </a:r>
            <a:r>
              <a:rPr lang="ar-SA" sz="2800" dirty="0">
                <a:effectLst>
                  <a:outerShdw blurRad="38100" dist="38100" dir="2700000" algn="tl">
                    <a:srgbClr val="C0C0C0"/>
                  </a:outerShdw>
                </a:effectLst>
              </a:rPr>
              <a:t>.</a:t>
            </a:r>
          </a:p>
        </p:txBody>
      </p:sp>
    </p:spTree>
    <p:extLst>
      <p:ext uri="{BB962C8B-B14F-4D97-AF65-F5344CB8AC3E}">
        <p14:creationId xmlns="" xmlns:p14="http://schemas.microsoft.com/office/powerpoint/2010/main" val="3217400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2580" y="169476"/>
            <a:ext cx="2739854" cy="523220"/>
          </a:xfrm>
          <a:prstGeom prst="rect">
            <a:avLst/>
          </a:prstGeom>
        </p:spPr>
        <p:txBody>
          <a:bodyPr wrap="none">
            <a:spAutoFit/>
          </a:bodyPr>
          <a:lstStyle/>
          <a:p>
            <a:pPr algn="ctr"/>
            <a:r>
              <a:rPr lang="ar-SA" sz="2800" dirty="0"/>
              <a:t>ثالثا: بترول قاع البحار</a:t>
            </a:r>
            <a:endParaRPr lang="en-US" sz="2800" dirty="0"/>
          </a:p>
        </p:txBody>
      </p:sp>
      <p:sp>
        <p:nvSpPr>
          <p:cNvPr id="3" name="Rectangle 2"/>
          <p:cNvSpPr/>
          <p:nvPr/>
        </p:nvSpPr>
        <p:spPr>
          <a:xfrm>
            <a:off x="359905" y="718441"/>
            <a:ext cx="8528464" cy="5829481"/>
          </a:xfrm>
          <a:prstGeom prst="rect">
            <a:avLst/>
          </a:prstGeom>
        </p:spPr>
        <p:txBody>
          <a:bodyPr wrap="square">
            <a:spAutoFit/>
          </a:bodyPr>
          <a:lstStyle/>
          <a:p>
            <a:pPr algn="justLow">
              <a:lnSpc>
                <a:spcPct val="150000"/>
              </a:lnSpc>
              <a:defRPr/>
            </a:pPr>
            <a:r>
              <a:rPr lang="ar-SA" sz="2800" dirty="0"/>
              <a:t>بترول قاع البحار: يتكون البترول من تحلل الكائنات النباتية والحيوانية البحرية خلال العصور الجيولوجية الماضية، نتيجة لوقوعها تحت ضغط وحرارة شديدين، لذا فإن الحقول الرئيسة للبترول في العالم موجودة في مناطق كانت مغمورة تحت ماء البحار، وعلى سواحل الخلجان والبحار المتخلفة من بحار قديمة مثل: الخليج العربي والبحر المتوسط والبحر الأسود وبحر قزوين وجميعها متخلفة عن بحر </a:t>
            </a:r>
            <a:r>
              <a:rPr lang="ar-SA" sz="2800" dirty="0" err="1"/>
              <a:t>تثس</a:t>
            </a:r>
            <a:r>
              <a:rPr lang="ar-SA" sz="2800" dirty="0"/>
              <a:t> القديم. ويكثر البترول في كل من:</a:t>
            </a:r>
          </a:p>
          <a:p>
            <a:pPr algn="justLow">
              <a:lnSpc>
                <a:spcPct val="150000"/>
              </a:lnSpc>
              <a:defRPr/>
            </a:pPr>
            <a:r>
              <a:rPr lang="ar-SA" sz="2800" dirty="0"/>
              <a:t>(الخليج العربي - خليج السويس - الساحل الشمالي لأفريقيا-  البحر الأسود - بحر قزوين سواحل تكساس على خليج المكسيك)</a:t>
            </a:r>
          </a:p>
        </p:txBody>
      </p:sp>
    </p:spTree>
    <p:extLst>
      <p:ext uri="{BB962C8B-B14F-4D97-AF65-F5344CB8AC3E}">
        <p14:creationId xmlns="" xmlns:p14="http://schemas.microsoft.com/office/powerpoint/2010/main" val="29049330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4625" y="476672"/>
            <a:ext cx="4714752" cy="707886"/>
          </a:xfrm>
          <a:prstGeom prst="rect">
            <a:avLst/>
          </a:prstGeom>
        </p:spPr>
        <p:txBody>
          <a:bodyPr wrap="none">
            <a:spAutoFit/>
          </a:bodyPr>
          <a:lstStyle/>
          <a:p>
            <a:pPr lvl="0" algn="ctr"/>
            <a:r>
              <a:rPr lang="ar-SA" sz="4000" dirty="0">
                <a:ln/>
              </a:rPr>
              <a:t>ثالثاً: استخدامها لمياه الشرب</a:t>
            </a:r>
            <a:endParaRPr lang="en-US" sz="4000" dirty="0">
              <a:ln/>
            </a:endParaRPr>
          </a:p>
        </p:txBody>
      </p:sp>
      <p:sp>
        <p:nvSpPr>
          <p:cNvPr id="3" name="Rectangle 2"/>
          <p:cNvSpPr/>
          <p:nvPr/>
        </p:nvSpPr>
        <p:spPr>
          <a:xfrm>
            <a:off x="899592" y="1212137"/>
            <a:ext cx="7956376" cy="4893647"/>
          </a:xfrm>
          <a:prstGeom prst="rect">
            <a:avLst/>
          </a:prstGeom>
        </p:spPr>
        <p:txBody>
          <a:bodyPr wrap="square">
            <a:spAutoFit/>
          </a:bodyPr>
          <a:lstStyle/>
          <a:p>
            <a:pPr algn="justLow">
              <a:defRPr/>
            </a:pPr>
            <a:r>
              <a:rPr lang="ar-SA" sz="3200" b="1" dirty="0">
                <a:latin typeface="Sakkal Majalla" pitchFamily="2" charset="-78"/>
              </a:rPr>
              <a:t> 1</a:t>
            </a:r>
            <a:r>
              <a:rPr lang="ar-SA" sz="2800" b="1" dirty="0">
                <a:latin typeface="Sakkal Majalla" pitchFamily="2" charset="-78"/>
              </a:rPr>
              <a:t>- طريقة التقطير</a:t>
            </a:r>
            <a:r>
              <a:rPr lang="ar-SA" sz="2800" dirty="0">
                <a:latin typeface="Sakkal Majalla" pitchFamily="2" charset="-78"/>
              </a:rPr>
              <a:t>: </a:t>
            </a:r>
            <a:endParaRPr lang="ar-SA" sz="2800" dirty="0" smtClean="0">
              <a:latin typeface="Sakkal Majalla" pitchFamily="2" charset="-78"/>
            </a:endParaRPr>
          </a:p>
          <a:p>
            <a:pPr algn="justLow">
              <a:defRPr/>
            </a:pPr>
            <a:endParaRPr lang="ar-SA" sz="2800" dirty="0">
              <a:latin typeface="Sakkal Majalla" pitchFamily="2" charset="-78"/>
            </a:endParaRPr>
          </a:p>
          <a:p>
            <a:pPr algn="justLow">
              <a:defRPr/>
            </a:pPr>
            <a:endParaRPr lang="ar-SA" sz="2800" dirty="0" smtClean="0">
              <a:latin typeface="Sakkal Majalla" pitchFamily="2" charset="-78"/>
            </a:endParaRPr>
          </a:p>
          <a:p>
            <a:pPr algn="justLow">
              <a:defRPr/>
            </a:pPr>
            <a:endParaRPr lang="ar-SA" sz="2800" dirty="0">
              <a:latin typeface="Sakkal Majalla" pitchFamily="2" charset="-78"/>
            </a:endParaRPr>
          </a:p>
          <a:p>
            <a:pPr algn="justLow">
              <a:defRPr/>
            </a:pPr>
            <a:endParaRPr lang="ar-SA" sz="2800" dirty="0" smtClean="0">
              <a:latin typeface="Sakkal Majalla" pitchFamily="2" charset="-78"/>
            </a:endParaRPr>
          </a:p>
          <a:p>
            <a:pPr algn="justLow">
              <a:defRPr/>
            </a:pPr>
            <a:endParaRPr lang="ar-SA" sz="2800" dirty="0">
              <a:latin typeface="Sakkal Majalla" pitchFamily="2" charset="-78"/>
            </a:endParaRPr>
          </a:p>
          <a:p>
            <a:pPr algn="justLow">
              <a:defRPr/>
            </a:pPr>
            <a:endParaRPr lang="ar-SA" sz="2800" dirty="0" smtClean="0">
              <a:latin typeface="Sakkal Majalla" pitchFamily="2" charset="-78"/>
            </a:endParaRPr>
          </a:p>
          <a:p>
            <a:pPr algn="justLow">
              <a:defRPr/>
            </a:pPr>
            <a:endParaRPr lang="ar-SA" sz="2800" dirty="0" smtClean="0">
              <a:latin typeface="Sakkal Majalla" pitchFamily="2" charset="-78"/>
            </a:endParaRPr>
          </a:p>
          <a:p>
            <a:pPr algn="justLow">
              <a:defRPr/>
            </a:pPr>
            <a:r>
              <a:rPr lang="ar-SA" sz="2800" dirty="0" smtClean="0">
                <a:latin typeface="Sakkal Majalla" pitchFamily="2" charset="-78"/>
              </a:rPr>
              <a:t>وهي </a:t>
            </a:r>
            <a:r>
              <a:rPr lang="ar-SA" sz="2800" dirty="0">
                <a:latin typeface="Sakkal Majalla" pitchFamily="2" charset="-78"/>
              </a:rPr>
              <a:t>أقدم الطرق وأكثرها استخداماً في مختلف بلاد العالم، وهي تعتمد على تبخر الماء ثم تمرير البخار في مكثفات خاصة، لتحويله إلى ماء، وتقريباً 90% من محطات تحلية الماء في العالم تستخدم هذه الطريقة</a:t>
            </a:r>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00166" y="1928802"/>
            <a:ext cx="6552728" cy="25621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609761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548680"/>
            <a:ext cx="8100392" cy="5816977"/>
          </a:xfrm>
          <a:prstGeom prst="rect">
            <a:avLst/>
          </a:prstGeom>
        </p:spPr>
        <p:txBody>
          <a:bodyPr wrap="square">
            <a:spAutoFit/>
          </a:bodyPr>
          <a:lstStyle/>
          <a:p>
            <a:pPr algn="justLow">
              <a:defRPr/>
            </a:pPr>
            <a:r>
              <a:rPr lang="ar-SA" b="1" dirty="0"/>
              <a:t> </a:t>
            </a:r>
            <a:r>
              <a:rPr lang="ar-SA" sz="2800" b="1" dirty="0"/>
              <a:t>2- طريقة التناضح العكسي: </a:t>
            </a:r>
            <a:endParaRPr lang="ar-SA" sz="2800" b="1" dirty="0" smtClean="0"/>
          </a:p>
          <a:p>
            <a:pPr algn="justLow">
              <a:defRPr/>
            </a:pPr>
            <a:endParaRPr lang="ar-SA" sz="2800" b="1" dirty="0"/>
          </a:p>
          <a:p>
            <a:pPr algn="justLow">
              <a:defRPr/>
            </a:pPr>
            <a:endParaRPr lang="ar-SA" sz="2800" b="1" dirty="0" smtClean="0"/>
          </a:p>
          <a:p>
            <a:pPr algn="justLow">
              <a:defRPr/>
            </a:pPr>
            <a:endParaRPr lang="ar-SA" sz="2800" b="1" dirty="0"/>
          </a:p>
          <a:p>
            <a:pPr algn="justLow">
              <a:defRPr/>
            </a:pPr>
            <a:endParaRPr lang="ar-SA" sz="2800" b="1" dirty="0" smtClean="0"/>
          </a:p>
          <a:p>
            <a:pPr algn="justLow">
              <a:defRPr/>
            </a:pPr>
            <a:endParaRPr lang="ar-SA" sz="2800" b="1" dirty="0"/>
          </a:p>
          <a:p>
            <a:pPr algn="justLow">
              <a:defRPr/>
            </a:pPr>
            <a:endParaRPr lang="ar-SA" sz="2800" dirty="0" smtClean="0"/>
          </a:p>
          <a:p>
            <a:pPr algn="justLow">
              <a:defRPr/>
            </a:pPr>
            <a:endParaRPr lang="ar-SA" sz="2800" dirty="0"/>
          </a:p>
          <a:p>
            <a:pPr algn="justLow">
              <a:defRPr/>
            </a:pPr>
            <a:endParaRPr lang="ar-SA" sz="2800" dirty="0" smtClean="0"/>
          </a:p>
          <a:p>
            <a:pPr algn="justLow">
              <a:defRPr/>
            </a:pPr>
            <a:endParaRPr lang="ar-SA" sz="2800" dirty="0"/>
          </a:p>
          <a:p>
            <a:pPr algn="justLow">
              <a:defRPr/>
            </a:pPr>
            <a:r>
              <a:rPr lang="ar-SA" sz="2800" dirty="0" smtClean="0"/>
              <a:t>يُدفع </a:t>
            </a:r>
            <a:r>
              <a:rPr lang="ar-SA" sz="2800" dirty="0"/>
              <a:t>الماء خلال غشاء خاص دقيق المسام، حيث يؤدي انضغاط الماء في هذا الغشاء إلى مرور الماء العذب من خلال المسام وبقاء الأملاح، وهي من </a:t>
            </a:r>
            <a:r>
              <a:rPr lang="ar-SA" sz="3600" dirty="0">
                <a:solidFill>
                  <a:srgbClr val="FF0000"/>
                </a:solidFill>
              </a:rPr>
              <a:t>أقل الطرق تكلفة</a:t>
            </a:r>
            <a:r>
              <a:rPr lang="ar-SA" sz="2400" dirty="0">
                <a:solidFill>
                  <a:srgbClr val="FF0000"/>
                </a:solidFill>
              </a:rPr>
              <a:t>.</a:t>
            </a:r>
            <a:endParaRPr lang="ar-SA" dirty="0">
              <a:solidFill>
                <a:srgbClr val="FF0000"/>
              </a:solidFill>
            </a:endParaRPr>
          </a:p>
        </p:txBody>
      </p:sp>
      <p:pic>
        <p:nvPicPr>
          <p:cNvPr id="3" name="Picture 2" descr="https://upload.wikimedia.org/wikipedia/commons/thumb/4/46/A_1000_liter_reverse_osmosis_plant_for_commercial_use.jpg/220px-A_1000_liter_reverse_osmosis_plant_for_commercial_use.jpg">
            <a:hlinkClick r:id="rId2"/>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39552" y="764704"/>
            <a:ext cx="4517616" cy="367240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89865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388424" cy="1384995"/>
          </a:xfrm>
          <a:prstGeom prst="rect">
            <a:avLst/>
          </a:prstGeom>
        </p:spPr>
        <p:txBody>
          <a:bodyPr wrap="square">
            <a:spAutoFit/>
          </a:bodyPr>
          <a:lstStyle/>
          <a:p>
            <a:pPr algn="justLow"/>
            <a:r>
              <a:rPr lang="ar-SA" b="1" dirty="0"/>
              <a:t> </a:t>
            </a:r>
            <a:r>
              <a:rPr lang="ar-SA" sz="2800" b="1" dirty="0" smtClean="0"/>
              <a:t>3- </a:t>
            </a:r>
            <a:r>
              <a:rPr lang="ar-SA" sz="2800" b="1" dirty="0"/>
              <a:t>طريقة التحليل (الفصل) الكهربائي: </a:t>
            </a:r>
            <a:endParaRPr lang="ar-SA" sz="2800" b="1" dirty="0" smtClean="0"/>
          </a:p>
          <a:p>
            <a:pPr algn="justLow"/>
            <a:r>
              <a:rPr lang="ar-SA" sz="2800" dirty="0" smtClean="0"/>
              <a:t>ويتم </a:t>
            </a:r>
            <a:r>
              <a:rPr lang="ar-SA" sz="2800" dirty="0"/>
              <a:t>بتمرير تيار كهربائي في أوان تحتوي على مياه البحر بين أقطاب سالبة وموجبة، حيث يؤدي هذا التيار إلى فصل الأملاح عن الماء</a:t>
            </a:r>
            <a:r>
              <a:rPr lang="ar-SA" dirty="0"/>
              <a:t>.</a:t>
            </a:r>
          </a:p>
        </p:txBody>
      </p:sp>
      <p:sp>
        <p:nvSpPr>
          <p:cNvPr id="3" name="Rectangle 2"/>
          <p:cNvSpPr/>
          <p:nvPr/>
        </p:nvSpPr>
        <p:spPr>
          <a:xfrm>
            <a:off x="395536" y="3861048"/>
            <a:ext cx="7956376" cy="1815882"/>
          </a:xfrm>
          <a:prstGeom prst="rect">
            <a:avLst/>
          </a:prstGeom>
        </p:spPr>
        <p:txBody>
          <a:bodyPr wrap="square">
            <a:spAutoFit/>
          </a:bodyPr>
          <a:lstStyle/>
          <a:p>
            <a:pPr algn="justLow"/>
            <a:r>
              <a:rPr lang="ar-SA" sz="2800" b="1" dirty="0">
                <a:latin typeface="Sakkal Majalla" pitchFamily="2" charset="-78"/>
              </a:rPr>
              <a:t> </a:t>
            </a:r>
            <a:r>
              <a:rPr lang="ar-SA" sz="2800" b="1" dirty="0" smtClean="0">
                <a:latin typeface="Sakkal Majalla" pitchFamily="2" charset="-78"/>
              </a:rPr>
              <a:t>4- </a:t>
            </a:r>
            <a:r>
              <a:rPr lang="ar-SA" sz="2800" b="1" dirty="0">
                <a:latin typeface="Sakkal Majalla" pitchFamily="2" charset="-78"/>
              </a:rPr>
              <a:t>طريقة التجميد الفجائي: </a:t>
            </a:r>
            <a:endParaRPr lang="ar-SA" sz="2800" b="1" dirty="0" smtClean="0">
              <a:latin typeface="Sakkal Majalla" pitchFamily="2" charset="-78"/>
            </a:endParaRPr>
          </a:p>
          <a:p>
            <a:pPr algn="justLow"/>
            <a:r>
              <a:rPr lang="ar-SA" sz="2800" dirty="0" smtClean="0">
                <a:latin typeface="Sakkal Majalla" pitchFamily="2" charset="-78"/>
              </a:rPr>
              <a:t>عندما </a:t>
            </a:r>
            <a:r>
              <a:rPr lang="ar-SA" sz="2800" dirty="0">
                <a:latin typeface="Sakkal Majalla" pitchFamily="2" charset="-78"/>
              </a:rPr>
              <a:t>يتجمد الماء المالح فجأة فإن بلورات الماء العذب تنفصل عن بلورات الملح، ومع ذلك تبقى البلورات جميعها مختلطة، ومن هنا تكمن صعوبة إزالة بلورات الماء عن بلورات الملح.</a:t>
            </a:r>
          </a:p>
        </p:txBody>
      </p:sp>
    </p:spTree>
    <p:extLst>
      <p:ext uri="{BB962C8B-B14F-4D97-AF65-F5344CB8AC3E}">
        <p14:creationId xmlns="" xmlns:p14="http://schemas.microsoft.com/office/powerpoint/2010/main" val="30827451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688</TotalTime>
  <Words>2335</Words>
  <Application>Microsoft Office PowerPoint</Application>
  <PresentationFormat>عرض على الشاشة (3:4)‏</PresentationFormat>
  <Paragraphs>124</Paragraphs>
  <Slides>49</Slides>
  <Notes>2</Notes>
  <HiddenSlides>0</HiddenSlides>
  <MMClips>0</MMClips>
  <ScaleCrop>false</ScaleCrop>
  <HeadingPairs>
    <vt:vector size="4" baseType="variant">
      <vt:variant>
        <vt:lpstr>سمة</vt:lpstr>
      </vt:variant>
      <vt:variant>
        <vt:i4>1</vt:i4>
      </vt:variant>
      <vt:variant>
        <vt:lpstr>عناوين الشرائح</vt:lpstr>
      </vt:variant>
      <vt:variant>
        <vt:i4>49</vt:i4>
      </vt:variant>
    </vt:vector>
  </HeadingPairs>
  <TitlesOfParts>
    <vt:vector size="50" baseType="lpstr">
      <vt:lpstr>Concourse</vt:lpstr>
      <vt:lpstr>مقدمة تعريفية عن جغرافية البحار والمحيطات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مقدمة تعريفية عن جغرافية البحار والمحيطات </dc:title>
  <dc:creator>khalda Ahmed mohamod</dc:creator>
  <cp:lastModifiedBy>USER</cp:lastModifiedBy>
  <cp:revision>20</cp:revision>
  <dcterms:created xsi:type="dcterms:W3CDTF">2016-01-26T03:47:54Z</dcterms:created>
  <dcterms:modified xsi:type="dcterms:W3CDTF">2016-03-08T22:01:58Z</dcterms:modified>
</cp:coreProperties>
</file>