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58"/>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6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8" d="100"/>
          <a:sy n="68" d="100"/>
        </p:scale>
        <p:origin x="-141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DDFCCCF-1452-4681-9A46-A0C79DD2EA61}" type="datetimeFigureOut">
              <a:rPr lang="ar-SA" smtClean="0"/>
              <a:pPr/>
              <a:t>29/05/37</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573EE02-7220-4CA8-85CE-CD501160F8D9}" type="slidenum">
              <a:rPr lang="ar-SA" smtClean="0"/>
              <a:pPr/>
              <a:t>‹#›</a:t>
            </a:fld>
            <a:endParaRPr lang="ar-SA"/>
          </a:p>
        </p:txBody>
      </p:sp>
    </p:spTree>
    <p:extLst>
      <p:ext uri="{BB962C8B-B14F-4D97-AF65-F5344CB8AC3E}">
        <p14:creationId xmlns:p14="http://schemas.microsoft.com/office/powerpoint/2010/main" xmlns="" val="8821647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573EE02-7220-4CA8-85CE-CD501160F8D9}" type="slidenum">
              <a:rPr lang="ar-SA" smtClean="0"/>
              <a:pPr/>
              <a:t>7</a:t>
            </a:fld>
            <a:endParaRPr lang="ar-SA"/>
          </a:p>
        </p:txBody>
      </p:sp>
    </p:spTree>
    <p:extLst>
      <p:ext uri="{BB962C8B-B14F-4D97-AF65-F5344CB8AC3E}">
        <p14:creationId xmlns:p14="http://schemas.microsoft.com/office/powerpoint/2010/main" xmlns="" val="4097450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573EE02-7220-4CA8-85CE-CD501160F8D9}" type="slidenum">
              <a:rPr lang="ar-SA" smtClean="0"/>
              <a:pPr/>
              <a:t>30</a:t>
            </a:fld>
            <a:endParaRPr lang="ar-SA"/>
          </a:p>
        </p:txBody>
      </p:sp>
    </p:spTree>
    <p:extLst>
      <p:ext uri="{BB962C8B-B14F-4D97-AF65-F5344CB8AC3E}">
        <p14:creationId xmlns:p14="http://schemas.microsoft.com/office/powerpoint/2010/main" xmlns="" val="3376354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99624CAA-48B9-4FF0-90C1-765DA2C8E92E}" type="datetimeFigureOut">
              <a:rPr lang="ar-SA" smtClean="0"/>
              <a:pPr/>
              <a:t>29/05/37</a:t>
            </a:fld>
            <a:endParaRPr lang="ar-SA"/>
          </a:p>
        </p:txBody>
      </p:sp>
      <p:sp>
        <p:nvSpPr>
          <p:cNvPr id="2" name="Footer Placeholder 1"/>
          <p:cNvSpPr>
            <a:spLocks noGrp="1"/>
          </p:cNvSpPr>
          <p:nvPr>
            <p:ph type="ftr" sz="quarter" idx="11"/>
          </p:nvPr>
        </p:nvSpPr>
        <p:spPr/>
        <p:txBody>
          <a:bodyPr/>
          <a:lstStyle/>
          <a:p>
            <a:endParaRPr lang="ar-SA"/>
          </a:p>
        </p:txBody>
      </p:sp>
      <p:sp>
        <p:nvSpPr>
          <p:cNvPr id="15" name="Slide Number Placeholder 14"/>
          <p:cNvSpPr>
            <a:spLocks noGrp="1"/>
          </p:cNvSpPr>
          <p:nvPr>
            <p:ph type="sldNum" sz="quarter" idx="12"/>
          </p:nvPr>
        </p:nvSpPr>
        <p:spPr>
          <a:xfrm>
            <a:off x="8229600" y="6473952"/>
            <a:ext cx="758952" cy="246888"/>
          </a:xfrm>
        </p:spPr>
        <p:txBody>
          <a:bodyPr/>
          <a:lstStyle/>
          <a:p>
            <a:fld id="{3B554386-E67E-4E9C-813C-D0661BE97338}"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9624CAA-48B9-4FF0-90C1-765DA2C8E92E}" type="datetimeFigureOut">
              <a:rPr lang="ar-SA" smtClean="0"/>
              <a:pPr/>
              <a:t>29/05/37</a:t>
            </a:fld>
            <a:endParaRPr lang="ar-SA"/>
          </a:p>
        </p:txBody>
      </p:sp>
      <p:sp>
        <p:nvSpPr>
          <p:cNvPr id="19" name="Footer Placeholder 18"/>
          <p:cNvSpPr>
            <a:spLocks noGrp="1"/>
          </p:cNvSpPr>
          <p:nvPr>
            <p:ph type="ftr" sz="quarter" idx="11"/>
          </p:nvPr>
        </p:nvSpPr>
        <p:spPr>
          <a:xfrm>
            <a:off x="3581400" y="76200"/>
            <a:ext cx="2895600" cy="288925"/>
          </a:xfrm>
        </p:spPr>
        <p:txBody>
          <a:bodyPr/>
          <a:lstStyle/>
          <a:p>
            <a:endParaRPr lang="ar-SA"/>
          </a:p>
        </p:txBody>
      </p:sp>
      <p:sp>
        <p:nvSpPr>
          <p:cNvPr id="16" name="Slide Number Placeholder 15"/>
          <p:cNvSpPr>
            <a:spLocks noGrp="1"/>
          </p:cNvSpPr>
          <p:nvPr>
            <p:ph type="sldNum" sz="quarter" idx="12"/>
          </p:nvPr>
        </p:nvSpPr>
        <p:spPr>
          <a:xfrm>
            <a:off x="8229600" y="6473952"/>
            <a:ext cx="758952" cy="246888"/>
          </a:xfrm>
        </p:spPr>
        <p:txBody>
          <a:bodyPr/>
          <a:lstStyle/>
          <a:p>
            <a:fld id="{3B554386-E67E-4E9C-813C-D0661BE97338}"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99624CAA-48B9-4FF0-90C1-765DA2C8E92E}" type="datetimeFigureOut">
              <a:rPr lang="ar-SA" smtClean="0"/>
              <a:pPr/>
              <a:t>29/05/37</a:t>
            </a:fld>
            <a:endParaRPr lang="ar-SA"/>
          </a:p>
        </p:txBody>
      </p:sp>
      <p:sp>
        <p:nvSpPr>
          <p:cNvPr id="11" name="Footer Placeholder 10"/>
          <p:cNvSpPr>
            <a:spLocks noGrp="1"/>
          </p:cNvSpPr>
          <p:nvPr>
            <p:ph type="ftr" sz="quarter" idx="11"/>
          </p:nvPr>
        </p:nvSpPr>
        <p:spPr/>
        <p:txBody>
          <a:bodyPr/>
          <a:lstStyle/>
          <a:p>
            <a:endParaRPr lang="ar-SA"/>
          </a:p>
        </p:txBody>
      </p:sp>
      <p:sp>
        <p:nvSpPr>
          <p:cNvPr id="16" name="Slide Number Placeholder 15"/>
          <p:cNvSpPr>
            <a:spLocks noGrp="1"/>
          </p:cNvSpPr>
          <p:nvPr>
            <p:ph type="sldNum" sz="quarter" idx="12"/>
          </p:nvPr>
        </p:nvSpPr>
        <p:spPr/>
        <p:txBody>
          <a:bodyPr/>
          <a:lstStyle/>
          <a:p>
            <a:fld id="{3B554386-E67E-4E9C-813C-D0661BE97338}" type="slidenum">
              <a:rPr lang="ar-SA" smtClean="0"/>
              <a:pPr/>
              <a:t>‹#›</a:t>
            </a:fld>
            <a:endParaRPr lang="ar-SA"/>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99624CAA-48B9-4FF0-90C1-765DA2C8E92E}" type="datetimeFigureOut">
              <a:rPr lang="ar-SA" smtClean="0"/>
              <a:pPr/>
              <a:t>29/05/37</a:t>
            </a:fld>
            <a:endParaRPr lang="ar-SA"/>
          </a:p>
        </p:txBody>
      </p:sp>
      <p:sp>
        <p:nvSpPr>
          <p:cNvPr id="10" name="Footer Placeholder 9"/>
          <p:cNvSpPr>
            <a:spLocks noGrp="1"/>
          </p:cNvSpPr>
          <p:nvPr>
            <p:ph type="ftr" sz="quarter" idx="11"/>
          </p:nvPr>
        </p:nvSpPr>
        <p:spPr/>
        <p:txBody>
          <a:bodyPr/>
          <a:lstStyle/>
          <a:p>
            <a:endParaRPr lang="ar-SA"/>
          </a:p>
        </p:txBody>
      </p:sp>
      <p:sp>
        <p:nvSpPr>
          <p:cNvPr id="31" name="Slide Number Placeholder 30"/>
          <p:cNvSpPr>
            <a:spLocks noGrp="1"/>
          </p:cNvSpPr>
          <p:nvPr>
            <p:ph type="sldNum" sz="quarter" idx="12"/>
          </p:nvPr>
        </p:nvSpPr>
        <p:spPr/>
        <p:txBody>
          <a:bodyPr/>
          <a:lstStyle/>
          <a:p>
            <a:fld id="{3B554386-E67E-4E9C-813C-D0661BE97338}"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99624CAA-48B9-4FF0-90C1-765DA2C8E92E}" type="datetimeFigureOut">
              <a:rPr lang="ar-SA" smtClean="0"/>
              <a:pPr/>
              <a:t>29/05/37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229600" y="6477000"/>
            <a:ext cx="762000" cy="246888"/>
          </a:xfrm>
        </p:spPr>
        <p:txBody>
          <a:bodyPr/>
          <a:lstStyle/>
          <a:p>
            <a:fld id="{3B554386-E67E-4E9C-813C-D0661BE97338}" type="slidenum">
              <a:rPr lang="ar-SA" smtClean="0"/>
              <a:pPr/>
              <a:t>‹#›</a:t>
            </a:fld>
            <a:endParaRPr lang="ar-SA"/>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9624CAA-48B9-4FF0-90C1-765DA2C8E92E}" type="datetimeFigureOut">
              <a:rPr lang="ar-SA" smtClean="0"/>
              <a:pPr/>
              <a:t>29/05/37</a:t>
            </a:fld>
            <a:endParaRPr lang="ar-SA"/>
          </a:p>
        </p:txBody>
      </p:sp>
      <p:sp>
        <p:nvSpPr>
          <p:cNvPr id="21" name="Footer Placeholder 20"/>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B554386-E67E-4E9C-813C-D0661BE97338}"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9624CAA-48B9-4FF0-90C1-765DA2C8E92E}" type="datetimeFigureOut">
              <a:rPr lang="ar-SA" smtClean="0"/>
              <a:pPr/>
              <a:t>29/05/37</a:t>
            </a:fld>
            <a:endParaRPr lang="ar-SA"/>
          </a:p>
        </p:txBody>
      </p:sp>
      <p:sp>
        <p:nvSpPr>
          <p:cNvPr id="24" name="Footer Placeholder 23"/>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B554386-E67E-4E9C-813C-D0661BE97338}"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9624CAA-48B9-4FF0-90C1-765DA2C8E92E}" type="datetimeFigureOut">
              <a:rPr lang="ar-SA" smtClean="0"/>
              <a:pPr/>
              <a:t>29/05/37</a:t>
            </a:fld>
            <a:endParaRPr lang="ar-SA"/>
          </a:p>
        </p:txBody>
      </p:sp>
      <p:sp>
        <p:nvSpPr>
          <p:cNvPr id="29" name="Footer Placeholder 28"/>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B554386-E67E-4E9C-813C-D0661BE97338}"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99624CAA-48B9-4FF0-90C1-765DA2C8E92E}"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31" name="Slide Number Placeholder 30"/>
          <p:cNvSpPr>
            <a:spLocks noGrp="1"/>
          </p:cNvSpPr>
          <p:nvPr>
            <p:ph type="sldNum" sz="quarter" idx="12"/>
          </p:nvPr>
        </p:nvSpPr>
        <p:spPr/>
        <p:txBody>
          <a:bodyPr/>
          <a:lstStyle/>
          <a:p>
            <a:fld id="{3B554386-E67E-4E9C-813C-D0661BE97338}" type="slidenum">
              <a:rPr lang="ar-SA" smtClean="0"/>
              <a:pPr/>
              <a:t>‹#›</a:t>
            </a:fld>
            <a:endParaRPr lang="ar-SA"/>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9624CAA-48B9-4FF0-90C1-765DA2C8E92E}"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B554386-E67E-4E9C-813C-D0661BE97338}"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9624CAA-48B9-4FF0-90C1-765DA2C8E92E}" type="datetimeFigureOut">
              <a:rPr lang="ar-SA" smtClean="0"/>
              <a:pPr/>
              <a:t>29/05/37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B554386-E67E-4E9C-813C-D0661BE97338}"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99624CAA-48B9-4FF0-90C1-765DA2C8E92E}" type="datetimeFigureOut">
              <a:rPr lang="ar-SA" smtClean="0"/>
              <a:pPr/>
              <a:t>29/05/37</a:t>
            </a:fld>
            <a:endParaRPr lang="ar-SA"/>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B554386-E67E-4E9C-813C-D0661BE97338}" type="slidenum">
              <a:rPr lang="ar-SA" smtClean="0"/>
              <a:pPr/>
              <a:t>‹#›</a:t>
            </a:fld>
            <a:endParaRPr lang="ar-SA"/>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2420888"/>
            <a:ext cx="8458200" cy="914400"/>
          </a:xfrm>
        </p:spPr>
        <p:txBody>
          <a:bodyPr>
            <a:normAutofit/>
          </a:bodyPr>
          <a:lstStyle/>
          <a:p>
            <a:pPr algn="ctr"/>
            <a:r>
              <a:rPr lang="ar-SA" sz="4000" b="1" dirty="0" smtClean="0"/>
              <a:t>المحاضرة الثانية</a:t>
            </a:r>
            <a:endParaRPr lang="ar-SA" sz="4000" dirty="0"/>
          </a:p>
        </p:txBody>
      </p:sp>
    </p:spTree>
    <p:extLst>
      <p:ext uri="{BB962C8B-B14F-4D97-AF65-F5344CB8AC3E}">
        <p14:creationId xmlns:p14="http://schemas.microsoft.com/office/powerpoint/2010/main" xmlns="" val="168493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700808"/>
            <a:ext cx="7837402" cy="707886"/>
          </a:xfrm>
          <a:prstGeom prst="rect">
            <a:avLst/>
          </a:prstGeom>
        </p:spPr>
        <p:txBody>
          <a:bodyPr wrap="none">
            <a:spAutoFit/>
          </a:bodyPr>
          <a:lstStyle/>
          <a:p>
            <a:r>
              <a:rPr lang="ar-SA" sz="4000" b="1" dirty="0" smtClean="0"/>
              <a:t>الملامح العامة للبحار والمحيطات</a:t>
            </a:r>
            <a:endParaRPr lang="ar-SA" sz="4000" dirty="0"/>
          </a:p>
        </p:txBody>
      </p:sp>
      <p:pic>
        <p:nvPicPr>
          <p:cNvPr id="3" name="Picture 2" descr="http://upload.wikimedia.org/wikipedia/commons/thumb/0/0d/Kaik%3F0021.jpg/800px-Kaik%3F0021.jpg"/>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2408694"/>
            <a:ext cx="8964488" cy="4449306"/>
          </a:xfrm>
          <a:prstGeom prst="rect">
            <a:avLst/>
          </a:prstGeom>
          <a:noFill/>
          <a:ln>
            <a:noFill/>
          </a:ln>
        </p:spPr>
      </p:pic>
    </p:spTree>
    <p:extLst>
      <p:ext uri="{BB962C8B-B14F-4D97-AF65-F5344CB8AC3E}">
        <p14:creationId xmlns:p14="http://schemas.microsoft.com/office/powerpoint/2010/main" xmlns="" val="168926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7215" y="476672"/>
            <a:ext cx="3256020" cy="707886"/>
          </a:xfrm>
          <a:prstGeom prst="rect">
            <a:avLst/>
          </a:prstGeom>
        </p:spPr>
        <p:txBody>
          <a:bodyPr wrap="none">
            <a:spAutoFit/>
          </a:bodyPr>
          <a:lstStyle/>
          <a:p>
            <a:pPr algn="ctr">
              <a:spcBef>
                <a:spcPct val="50000"/>
              </a:spcBef>
            </a:pPr>
            <a:r>
              <a:rPr lang="ar-SA" sz="4000" b="1" cap="all" dirty="0" smtClean="0">
                <a:ln w="0"/>
                <a:effectLst>
                  <a:reflection blurRad="12700" stA="50000" endPos="50000" dist="5000" dir="5400000" sy="-100000" rotWithShape="0"/>
                </a:effectLst>
                <a:cs typeface="+mn-cs"/>
              </a:rPr>
              <a:t>مفاهيم عامة</a:t>
            </a:r>
            <a:endParaRPr lang="en-US" sz="4000" b="1" cap="all" dirty="0">
              <a:ln w="0"/>
              <a:effectLst>
                <a:reflection blurRad="12700" stA="50000" endPos="50000" dist="5000" dir="5400000" sy="-100000" rotWithShape="0"/>
              </a:effectLst>
              <a:cs typeface="+mn-cs"/>
            </a:endParaRPr>
          </a:p>
        </p:txBody>
      </p:sp>
      <p:sp>
        <p:nvSpPr>
          <p:cNvPr id="3" name="Rectangle 2"/>
          <p:cNvSpPr/>
          <p:nvPr/>
        </p:nvSpPr>
        <p:spPr>
          <a:xfrm>
            <a:off x="395536" y="1782396"/>
            <a:ext cx="8640960" cy="4585871"/>
          </a:xfrm>
          <a:prstGeom prst="rect">
            <a:avLst/>
          </a:prstGeom>
        </p:spPr>
        <p:txBody>
          <a:bodyPr wrap="square">
            <a:spAutoFit/>
          </a:bodyPr>
          <a:lstStyle/>
          <a:p>
            <a:pPr algn="just"/>
            <a:r>
              <a:rPr lang="ar-SA" sz="2800" b="1" dirty="0" smtClean="0">
                <a:latin typeface="Sakkal Majalla" pitchFamily="2" charset="-78"/>
                <a:cs typeface="+mn-cs"/>
              </a:rPr>
              <a:t>مفهوم البحر: يوجد خلط كبير في استخدام مفهومي البحر </a:t>
            </a:r>
            <a:r>
              <a:rPr lang="en-US" sz="4000" b="1" dirty="0" smtClean="0">
                <a:latin typeface="Sakkal Majalla" pitchFamily="2" charset="-78"/>
                <a:cs typeface="+mn-cs"/>
              </a:rPr>
              <a:t>(Sea) </a:t>
            </a:r>
            <a:r>
              <a:rPr lang="ar-SA" sz="4000" b="1" dirty="0" smtClean="0">
                <a:latin typeface="Sakkal Majalla" pitchFamily="2" charset="-78"/>
                <a:cs typeface="+mn-cs"/>
              </a:rPr>
              <a:t> </a:t>
            </a:r>
            <a:r>
              <a:rPr lang="ar-SA" sz="2800" b="1" dirty="0" smtClean="0">
                <a:latin typeface="Sakkal Majalla" pitchFamily="2" charset="-78"/>
                <a:cs typeface="+mn-cs"/>
              </a:rPr>
              <a:t>ومحيط </a:t>
            </a:r>
            <a:r>
              <a:rPr lang="en-US" sz="2800" b="1" dirty="0" smtClean="0">
                <a:latin typeface="Sakkal Majalla" pitchFamily="2" charset="-78"/>
                <a:cs typeface="+mn-cs"/>
              </a:rPr>
              <a:t>(</a:t>
            </a:r>
            <a:r>
              <a:rPr lang="en-US" sz="4000" b="1" dirty="0" smtClean="0">
                <a:latin typeface="Sakkal Majalla" pitchFamily="2" charset="-78"/>
                <a:cs typeface="+mn-cs"/>
              </a:rPr>
              <a:t>Ocean) </a:t>
            </a:r>
            <a:r>
              <a:rPr lang="ar-SA" sz="4000" b="1" dirty="0" smtClean="0">
                <a:latin typeface="Sakkal Majalla" pitchFamily="2" charset="-78"/>
                <a:cs typeface="+mn-cs"/>
              </a:rPr>
              <a:t> </a:t>
            </a:r>
            <a:r>
              <a:rPr lang="ar-SA" sz="2800" b="1" dirty="0" smtClean="0">
                <a:latin typeface="Sakkal Majalla" pitchFamily="2" charset="-78"/>
                <a:cs typeface="+mn-cs"/>
              </a:rPr>
              <a:t>ولا يوجد تحديد دقيق, إذا يطلق مفهوم ”البحر“ على المسطحات المائية الداخلية المغلقة (البحر الأسود -البحر الميت) وعلى محيطات (البحر القطبي) وعلى مسطحات مائية كبرى تتصل بالمحيطات (البحر المتوسط). </a:t>
            </a:r>
          </a:p>
          <a:p>
            <a:pPr algn="just"/>
            <a:endParaRPr lang="ar-SA" sz="2800" b="1" dirty="0" smtClean="0">
              <a:latin typeface="Sakkal Majalla" pitchFamily="2" charset="-78"/>
              <a:cs typeface="+mn-cs"/>
            </a:endParaRPr>
          </a:p>
          <a:p>
            <a:pPr algn="just"/>
            <a:r>
              <a:rPr lang="ar-SA" sz="2800" b="1" dirty="0" smtClean="0">
                <a:latin typeface="Sakkal Majalla" pitchFamily="2" charset="-78"/>
                <a:cs typeface="+mn-cs"/>
              </a:rPr>
              <a:t>يصنف العلماء المسطحات المائية البحرية والمحيطية من الناحية السياسية إلى مجموعتين هما:</a:t>
            </a:r>
            <a:endParaRPr lang="en-US" sz="2800" b="1" dirty="0">
              <a:latin typeface="Sakkal Majalla" pitchFamily="2" charset="-78"/>
              <a:cs typeface="+mn-cs"/>
            </a:endParaRPr>
          </a:p>
        </p:txBody>
      </p:sp>
    </p:spTree>
    <p:extLst>
      <p:ext uri="{BB962C8B-B14F-4D97-AF65-F5344CB8AC3E}">
        <p14:creationId xmlns:p14="http://schemas.microsoft.com/office/powerpoint/2010/main" xmlns="" val="2654737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532440" cy="6494085"/>
          </a:xfrm>
          <a:prstGeom prst="rect">
            <a:avLst/>
          </a:prstGeom>
        </p:spPr>
        <p:txBody>
          <a:bodyPr wrap="square">
            <a:spAutoFit/>
          </a:bodyPr>
          <a:lstStyle/>
          <a:p>
            <a:r>
              <a:rPr lang="ar-SA" sz="3200" b="1" dirty="0" smtClean="0">
                <a:effectLst>
                  <a:outerShdw blurRad="38100" dist="38100" dir="2700000" algn="tl">
                    <a:srgbClr val="000000">
                      <a:alpha val="43137"/>
                    </a:srgbClr>
                  </a:outerShdw>
                </a:effectLst>
                <a:latin typeface="Sakkal Majalla" pitchFamily="2" charset="-78"/>
                <a:cs typeface="+mn-cs"/>
              </a:rPr>
              <a:t>البحر المفتوح</a:t>
            </a:r>
            <a:r>
              <a:rPr lang="en-US" sz="4000" b="1" dirty="0" smtClean="0">
                <a:effectLst>
                  <a:outerShdw blurRad="38100" dist="38100" dir="2700000" algn="tl">
                    <a:srgbClr val="000000">
                      <a:alpha val="43137"/>
                    </a:srgbClr>
                  </a:outerShdw>
                </a:effectLst>
                <a:latin typeface="Sakkal Majalla" pitchFamily="2" charset="-78"/>
                <a:cs typeface="+mn-cs"/>
              </a:rPr>
              <a:t>Open Sea</a:t>
            </a:r>
            <a:r>
              <a:rPr lang="en-US" sz="3200" b="1" dirty="0" smtClean="0">
                <a:effectLst>
                  <a:outerShdw blurRad="38100" dist="38100" dir="2700000" algn="tl">
                    <a:srgbClr val="000000">
                      <a:alpha val="43137"/>
                    </a:srgbClr>
                  </a:outerShdw>
                </a:effectLst>
                <a:latin typeface="Sakkal Majalla" pitchFamily="2" charset="-78"/>
                <a:cs typeface="+mn-cs"/>
              </a:rPr>
              <a:t>) </a:t>
            </a:r>
            <a:r>
              <a:rPr lang="ar-SA" sz="3200" b="1" dirty="0" smtClean="0">
                <a:effectLst>
                  <a:outerShdw blurRad="38100" dist="38100" dir="2700000" algn="tl">
                    <a:srgbClr val="000000">
                      <a:alpha val="43137"/>
                    </a:srgbClr>
                  </a:outerShdw>
                </a:effectLst>
                <a:latin typeface="Sakkal Majalla" pitchFamily="2" charset="-78"/>
                <a:cs typeface="+mn-cs"/>
              </a:rPr>
              <a:t>)</a:t>
            </a:r>
            <a:r>
              <a:rPr lang="en-US" sz="3200" b="1" dirty="0" smtClean="0">
                <a:latin typeface="Sakkal Majalla" pitchFamily="2" charset="-78"/>
                <a:cs typeface="+mn-cs"/>
              </a:rPr>
              <a:t/>
            </a:r>
            <a:br>
              <a:rPr lang="en-US" sz="3200" b="1" dirty="0" smtClean="0">
                <a:latin typeface="Sakkal Majalla" pitchFamily="2" charset="-78"/>
                <a:cs typeface="+mn-cs"/>
              </a:rPr>
            </a:br>
            <a:r>
              <a:rPr lang="ar-SA" sz="3200" b="1" dirty="0" smtClean="0">
                <a:latin typeface="Sakkal Majalla" pitchFamily="2" charset="-78"/>
                <a:cs typeface="+mn-cs"/>
              </a:rPr>
              <a:t>ويعبر عنه أيضا بـالبحر العالي أو أعالي البحار </a:t>
            </a:r>
            <a:r>
              <a:rPr lang="en-US" sz="4000" b="1" dirty="0" smtClean="0">
                <a:latin typeface="Sakkal Majalla" pitchFamily="2" charset="-78"/>
                <a:cs typeface="+mn-cs"/>
              </a:rPr>
              <a:t>High Seas)</a:t>
            </a:r>
            <a:r>
              <a:rPr lang="ar-SA" sz="3200" b="1" dirty="0" smtClean="0">
                <a:latin typeface="Sakkal Majalla" pitchFamily="2" charset="-78"/>
                <a:cs typeface="+mn-cs"/>
              </a:rPr>
              <a:t>) ويقصد بذلك المياه البحرية الدولية التي لا تخضع لسيطرة دولة ما, ولا تقع ضمن الحدود السياسية لأية دولة من دول العالم. </a:t>
            </a:r>
          </a:p>
          <a:p>
            <a:endParaRPr lang="ar-SA" sz="3200" b="1" dirty="0" smtClean="0">
              <a:latin typeface="Sakkal Majalla" pitchFamily="2" charset="-78"/>
              <a:cs typeface="+mn-cs"/>
            </a:endParaRPr>
          </a:p>
          <a:p>
            <a:r>
              <a:rPr lang="ar-SA" sz="3200" b="1" dirty="0" smtClean="0">
                <a:effectLst>
                  <a:outerShdw blurRad="38100" dist="38100" dir="2700000" algn="tl">
                    <a:srgbClr val="000000">
                      <a:alpha val="43137"/>
                    </a:srgbClr>
                  </a:outerShdw>
                </a:effectLst>
                <a:latin typeface="Sakkal Majalla" pitchFamily="2" charset="-78"/>
                <a:cs typeface="+mn-cs"/>
              </a:rPr>
              <a:t>• المياه الإقليمية أو البحار الإقليمية </a:t>
            </a:r>
            <a:r>
              <a:rPr lang="en-US" sz="4000" b="1" dirty="0" smtClean="0">
                <a:effectLst>
                  <a:outerShdw blurRad="38100" dist="38100" dir="2700000" algn="tl">
                    <a:srgbClr val="000000">
                      <a:alpha val="43137"/>
                    </a:srgbClr>
                  </a:outerShdw>
                </a:effectLst>
                <a:latin typeface="Sakkal Majalla" pitchFamily="2" charset="-78"/>
                <a:cs typeface="+mn-cs"/>
              </a:rPr>
              <a:t>Territorial</a:t>
            </a:r>
            <a:r>
              <a:rPr lang="en-US" sz="3200" b="1" dirty="0" smtClean="0">
                <a:effectLst>
                  <a:outerShdw blurRad="38100" dist="38100" dir="2700000" algn="tl">
                    <a:srgbClr val="000000">
                      <a:alpha val="43137"/>
                    </a:srgbClr>
                  </a:outerShdw>
                </a:effectLst>
                <a:latin typeface="Sakkal Majalla" pitchFamily="2" charset="-78"/>
                <a:cs typeface="+mn-cs"/>
              </a:rPr>
              <a:t> </a:t>
            </a:r>
            <a:r>
              <a:rPr lang="en-US" sz="4000" b="1" dirty="0" smtClean="0">
                <a:effectLst>
                  <a:outerShdw blurRad="38100" dist="38100" dir="2700000" algn="tl">
                    <a:srgbClr val="000000">
                      <a:alpha val="43137"/>
                    </a:srgbClr>
                  </a:outerShdw>
                </a:effectLst>
                <a:latin typeface="Sakkal Majalla" pitchFamily="2" charset="-78"/>
                <a:cs typeface="+mn-cs"/>
              </a:rPr>
              <a:t>Water, Sea</a:t>
            </a:r>
            <a:r>
              <a:rPr lang="en-US" sz="3200" b="1" dirty="0" smtClean="0">
                <a:effectLst>
                  <a:outerShdw blurRad="38100" dist="38100" dir="2700000" algn="tl">
                    <a:srgbClr val="000000">
                      <a:alpha val="43137"/>
                    </a:srgbClr>
                  </a:outerShdw>
                </a:effectLst>
                <a:latin typeface="Sakkal Majalla" pitchFamily="2" charset="-78"/>
                <a:cs typeface="+mn-cs"/>
              </a:rPr>
              <a:t>)</a:t>
            </a:r>
            <a:r>
              <a:rPr lang="ar-SA" sz="3200" b="1" dirty="0" smtClean="0">
                <a:effectLst>
                  <a:outerShdw blurRad="38100" dist="38100" dir="2700000" algn="tl">
                    <a:srgbClr val="000000">
                      <a:alpha val="43137"/>
                    </a:srgbClr>
                  </a:outerShdw>
                </a:effectLst>
                <a:latin typeface="Sakkal Majalla" pitchFamily="2" charset="-78"/>
                <a:cs typeface="+mn-cs"/>
              </a:rPr>
              <a:t>) : </a:t>
            </a:r>
          </a:p>
          <a:p>
            <a:pPr algn="just"/>
            <a:r>
              <a:rPr lang="ar-SA" sz="3200" b="1" dirty="0" smtClean="0">
                <a:latin typeface="Sakkal Majalla" pitchFamily="2" charset="-78"/>
                <a:cs typeface="+mn-cs"/>
              </a:rPr>
              <a:t>يقصد بها المسطحات البحرية التي تقع ضمن الحدود السياسية لدولة ما، وتخضع لحماية الدولة التي تملكها. </a:t>
            </a:r>
          </a:p>
        </p:txBody>
      </p:sp>
    </p:spTree>
    <p:extLst>
      <p:ext uri="{BB962C8B-B14F-4D97-AF65-F5344CB8AC3E}">
        <p14:creationId xmlns:p14="http://schemas.microsoft.com/office/powerpoint/2010/main" xmlns="" val="1982194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6576"/>
            <a:ext cx="5979522" cy="707886"/>
          </a:xfrm>
          <a:prstGeom prst="rect">
            <a:avLst/>
          </a:prstGeom>
        </p:spPr>
        <p:txBody>
          <a:bodyPr wrap="none">
            <a:spAutoFit/>
          </a:bodyPr>
          <a:lstStyle/>
          <a:p>
            <a:r>
              <a:rPr lang="ar-SA" sz="4000" b="1" cap="all" dirty="0" smtClean="0">
                <a:ln w="0"/>
                <a:effectLst>
                  <a:reflection blurRad="12700" stA="50000" endPos="50000" dist="5000" dir="5400000" sy="-100000" rotWithShape="0"/>
                </a:effectLst>
              </a:rPr>
              <a:t>الفرق بين البحر والمحيط</a:t>
            </a:r>
            <a:endParaRPr lang="ar-SA" sz="4000" dirty="0"/>
          </a:p>
        </p:txBody>
      </p:sp>
      <p:sp>
        <p:nvSpPr>
          <p:cNvPr id="3" name="Rectangle 2"/>
          <p:cNvSpPr/>
          <p:nvPr/>
        </p:nvSpPr>
        <p:spPr>
          <a:xfrm>
            <a:off x="467544" y="758944"/>
            <a:ext cx="8209833" cy="1384995"/>
          </a:xfrm>
          <a:prstGeom prst="rect">
            <a:avLst/>
          </a:prstGeom>
        </p:spPr>
        <p:txBody>
          <a:bodyPr wrap="square">
            <a:spAutoFit/>
          </a:bodyPr>
          <a:lstStyle/>
          <a:p>
            <a:pPr algn="justLow"/>
            <a:r>
              <a:rPr lang="ar-SA" sz="2800" b="1" dirty="0" smtClean="0">
                <a:latin typeface="Sakkal Majalla" pitchFamily="2" charset="-78"/>
                <a:cs typeface="+mn-cs"/>
              </a:rPr>
              <a:t>1- صغر مساحة البحر التي لا تزيد عن 1/10 من مساحة أصغر المحيطات (الهندي) التي تبلغ 75 مليون كم2.</a:t>
            </a:r>
            <a:endParaRPr lang="en-US" sz="2800" b="1" dirty="0">
              <a:latin typeface="Sakkal Majalla" pitchFamily="2" charset="-78"/>
              <a:cs typeface="+mn-cs"/>
            </a:endParaRPr>
          </a:p>
        </p:txBody>
      </p:sp>
      <p:sp>
        <p:nvSpPr>
          <p:cNvPr id="4" name="Rectangle 3"/>
          <p:cNvSpPr/>
          <p:nvPr/>
        </p:nvSpPr>
        <p:spPr>
          <a:xfrm>
            <a:off x="976187" y="1988840"/>
            <a:ext cx="7839697" cy="954107"/>
          </a:xfrm>
          <a:prstGeom prst="rect">
            <a:avLst/>
          </a:prstGeom>
        </p:spPr>
        <p:txBody>
          <a:bodyPr wrap="square">
            <a:spAutoFit/>
          </a:bodyPr>
          <a:lstStyle/>
          <a:p>
            <a:pPr algn="justLow">
              <a:spcBef>
                <a:spcPct val="50000"/>
              </a:spcBef>
            </a:pPr>
            <a:r>
              <a:rPr lang="ar-SA" sz="2800" b="1" dirty="0" smtClean="0">
                <a:latin typeface="Sakkal Majalla" pitchFamily="2" charset="-78"/>
                <a:cs typeface="+mn-cs"/>
              </a:rPr>
              <a:t>2- يتحدد البحر غالباً باليابس من أكثر من جهة أو يكون مقسماً بواسطة أرخبيل من الجزر.</a:t>
            </a:r>
            <a:endParaRPr lang="ar-SA" sz="2800" b="1" dirty="0">
              <a:latin typeface="Sakkal Majalla" pitchFamily="2" charset="-78"/>
              <a:cs typeface="+mn-cs"/>
            </a:endParaRPr>
          </a:p>
        </p:txBody>
      </p:sp>
      <p:sp>
        <p:nvSpPr>
          <p:cNvPr id="5" name="Rectangle 4"/>
          <p:cNvSpPr/>
          <p:nvPr/>
        </p:nvSpPr>
        <p:spPr>
          <a:xfrm>
            <a:off x="0" y="3001816"/>
            <a:ext cx="8815884" cy="3916457"/>
          </a:xfrm>
          <a:prstGeom prst="rect">
            <a:avLst/>
          </a:prstGeom>
        </p:spPr>
        <p:txBody>
          <a:bodyPr wrap="square">
            <a:spAutoFit/>
          </a:bodyPr>
          <a:lstStyle/>
          <a:p>
            <a:pPr algn="justLow">
              <a:lnSpc>
                <a:spcPct val="150000"/>
              </a:lnSpc>
              <a:spcBef>
                <a:spcPct val="50000"/>
              </a:spcBef>
              <a:buFont typeface="Wingdings" pitchFamily="2" charset="2"/>
              <a:buNone/>
            </a:pPr>
            <a:r>
              <a:rPr lang="ar-SA" sz="2800" b="1" dirty="0" smtClean="0">
                <a:latin typeface="Sakkal Majalla" pitchFamily="2" charset="-78"/>
                <a:cs typeface="+mn-cs"/>
              </a:rPr>
              <a:t>3- لا يزيد عمق البحر عن 2000م، إلا إذا كانت توجد على قاعه أخاديد أو خوانق تزيد من العمق فيه عن ذلك. وأقل البحار عمقاً هي التي نشأت فوق الرفوف القارية أي المناطق التي كانت في الأصل امتداداً لليابس ثم غمرها البحر منذ بضع عشرات الآلاف من السنين (مثال: بحر الشمال – البحر البلطي).</a:t>
            </a:r>
            <a:endParaRPr lang="ar-SA" sz="2800" b="1" dirty="0">
              <a:latin typeface="Sakkal Majalla" pitchFamily="2" charset="-78"/>
              <a:cs typeface="+mn-cs"/>
            </a:endParaRPr>
          </a:p>
        </p:txBody>
      </p:sp>
    </p:spTree>
    <p:extLst>
      <p:ext uri="{BB962C8B-B14F-4D97-AF65-F5344CB8AC3E}">
        <p14:creationId xmlns:p14="http://schemas.microsoft.com/office/powerpoint/2010/main" xmlns="" val="1138268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332656"/>
            <a:ext cx="7956376" cy="1384995"/>
          </a:xfrm>
          <a:prstGeom prst="rect">
            <a:avLst/>
          </a:prstGeom>
        </p:spPr>
        <p:txBody>
          <a:bodyPr wrap="square">
            <a:spAutoFit/>
          </a:bodyPr>
          <a:lstStyle/>
          <a:p>
            <a:pPr algn="justLow"/>
            <a:r>
              <a:rPr lang="ar-SA" sz="2800" b="1" dirty="0" smtClean="0">
                <a:latin typeface="Sakkal Majalla" pitchFamily="2" charset="-78"/>
                <a:cs typeface="+mn-cs"/>
              </a:rPr>
              <a:t>4- لمياه البحر غالباً خصائص معينة تميزها عن مياه المحيط لا سيما فيما يتعلق بالملوحة والحرارة ومدى التأثر باليابس المجاور.</a:t>
            </a:r>
            <a:endParaRPr lang="en-US" sz="2800" b="1" dirty="0">
              <a:latin typeface="Sakkal Majalla" pitchFamily="2" charset="-78"/>
              <a:cs typeface="+mn-cs"/>
            </a:endParaRPr>
          </a:p>
        </p:txBody>
      </p:sp>
      <p:sp>
        <p:nvSpPr>
          <p:cNvPr id="3" name="Rectangle 2"/>
          <p:cNvSpPr/>
          <p:nvPr/>
        </p:nvSpPr>
        <p:spPr>
          <a:xfrm>
            <a:off x="179512" y="1767615"/>
            <a:ext cx="8417881" cy="1384995"/>
          </a:xfrm>
          <a:prstGeom prst="rect">
            <a:avLst/>
          </a:prstGeom>
        </p:spPr>
        <p:txBody>
          <a:bodyPr wrap="square">
            <a:spAutoFit/>
          </a:bodyPr>
          <a:lstStyle/>
          <a:p>
            <a:r>
              <a:rPr lang="ar-SA" sz="2800" b="1" dirty="0" smtClean="0">
                <a:latin typeface="Sakkal Majalla" pitchFamily="2" charset="-78"/>
              </a:rPr>
              <a:t>5- تتصل المحيطات ببعضها بوساطة فتحات أوسع من تلك المضايق التي تتصل بها البحار مع المحيطات</a:t>
            </a:r>
            <a:endParaRPr lang="ar-SA" sz="2800" dirty="0"/>
          </a:p>
        </p:txBody>
      </p:sp>
      <p:sp>
        <p:nvSpPr>
          <p:cNvPr id="4" name="Rectangle 3"/>
          <p:cNvSpPr/>
          <p:nvPr/>
        </p:nvSpPr>
        <p:spPr>
          <a:xfrm>
            <a:off x="395536" y="3426323"/>
            <a:ext cx="8424936" cy="2246769"/>
          </a:xfrm>
          <a:prstGeom prst="rect">
            <a:avLst/>
          </a:prstGeom>
        </p:spPr>
        <p:txBody>
          <a:bodyPr wrap="square">
            <a:spAutoFit/>
          </a:bodyPr>
          <a:lstStyle/>
          <a:p>
            <a:pPr algn="justLow"/>
            <a:r>
              <a:rPr lang="ar-SA" sz="2800" b="1" dirty="0" smtClean="0">
                <a:latin typeface="Sakkal Majalla" pitchFamily="2" charset="-78"/>
                <a:cs typeface="+mn-cs"/>
              </a:rPr>
              <a:t>6- تتميز البحار عن المحيطات بوجود تنوع بيولوجي فيها أكبر من التنوع المتوفر في المحيطات، بسبب تباين عمق البحر عن المحيط، بحيث  يجعل البحر أكثر تأثرا بكثير من الظواهر الطبيعية أهمها ظاهرة المد والجزر.</a:t>
            </a:r>
            <a:endParaRPr lang="en-US" sz="2800" b="1" dirty="0">
              <a:latin typeface="Sakkal Majalla" pitchFamily="2" charset="-78"/>
              <a:cs typeface="+mn-cs"/>
            </a:endParaRPr>
          </a:p>
        </p:txBody>
      </p:sp>
    </p:spTree>
    <p:extLst>
      <p:ext uri="{BB962C8B-B14F-4D97-AF65-F5344CB8AC3E}">
        <p14:creationId xmlns:p14="http://schemas.microsoft.com/office/powerpoint/2010/main" xmlns="" val="126042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0648"/>
            <a:ext cx="9144000" cy="1323439"/>
          </a:xfrm>
          <a:prstGeom prst="rect">
            <a:avLst/>
          </a:prstGeom>
        </p:spPr>
        <p:txBody>
          <a:bodyPr wrap="square">
            <a:spAutoFit/>
          </a:bodyPr>
          <a:lstStyle/>
          <a:p>
            <a:pPr algn="ctr">
              <a:spcBef>
                <a:spcPct val="50000"/>
              </a:spcBef>
            </a:pPr>
            <a:r>
              <a:rPr lang="ar-SA" sz="4000" b="1" cap="all" dirty="0" smtClean="0">
                <a:ln w="0"/>
                <a:effectLst>
                  <a:reflection blurRad="12700" stA="50000" endPos="50000" dist="5000" dir="5400000" sy="-100000" rotWithShape="0"/>
                </a:effectLst>
                <a:cs typeface="+mn-cs"/>
              </a:rPr>
              <a:t>ثانياً: تصنيف البحار من حيث النشأة والعمق</a:t>
            </a:r>
            <a:endParaRPr lang="en-US" sz="4000" dirty="0">
              <a:ln w="18415" cmpd="sng">
                <a:solidFill>
                  <a:srgbClr val="FFFFFF"/>
                </a:solidFill>
                <a:prstDash val="solid"/>
              </a:ln>
              <a:effectLst>
                <a:glow rad="228600">
                  <a:schemeClr val="accent1">
                    <a:satMod val="175000"/>
                    <a:alpha val="40000"/>
                  </a:schemeClr>
                </a:glow>
                <a:outerShdw blurRad="63500" dir="3600000" algn="tl" rotWithShape="0">
                  <a:srgbClr val="000000">
                    <a:alpha val="70000"/>
                  </a:srgbClr>
                </a:outerShdw>
                <a:reflection blurRad="6350" stA="55000" endA="300" endPos="45500" dir="5400000" sy="-100000" algn="bl" rotWithShape="0"/>
              </a:effectLst>
              <a:cs typeface="+mn-cs"/>
            </a:endParaRPr>
          </a:p>
        </p:txBody>
      </p:sp>
      <p:grpSp>
        <p:nvGrpSpPr>
          <p:cNvPr id="3" name="Group 2"/>
          <p:cNvGrpSpPr/>
          <p:nvPr/>
        </p:nvGrpSpPr>
        <p:grpSpPr>
          <a:xfrm>
            <a:off x="1723142" y="1584087"/>
            <a:ext cx="5697713" cy="1449241"/>
            <a:chOff x="1755127" y="10427"/>
            <a:chExt cx="2898483" cy="1449241"/>
          </a:xfrm>
          <a:scene3d>
            <a:camera prst="orthographicFront">
              <a:rot lat="0" lon="0" rev="0"/>
            </a:camera>
            <a:lightRig rig="contrasting" dir="t">
              <a:rot lat="0" lon="0" rev="1200000"/>
            </a:lightRig>
          </a:scene3d>
        </p:grpSpPr>
        <p:sp>
          <p:nvSpPr>
            <p:cNvPr id="4" name="Rectangle 3"/>
            <p:cNvSpPr/>
            <p:nvPr/>
          </p:nvSpPr>
          <p:spPr>
            <a:xfrm>
              <a:off x="1755127" y="10427"/>
              <a:ext cx="2898483" cy="1449241"/>
            </a:xfrm>
            <a:prstGeom prst="rect">
              <a:avLst/>
            </a:prstGeom>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sp>
        <p:sp>
          <p:nvSpPr>
            <p:cNvPr id="5" name="Rectangle 4"/>
            <p:cNvSpPr/>
            <p:nvPr/>
          </p:nvSpPr>
          <p:spPr>
            <a:xfrm>
              <a:off x="1755127" y="10427"/>
              <a:ext cx="2898483" cy="1449241"/>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20320" tIns="20320" rIns="20320" bIns="2032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kern="1200" cap="none" normalizeH="0" baseline="0" dirty="0" smtClean="0">
                  <a:ln/>
                  <a:effectLst>
                    <a:outerShdw blurRad="38100" dist="38100" dir="2700000" algn="tl">
                      <a:srgbClr val="000000"/>
                    </a:outerShdw>
                  </a:effectLst>
                  <a:latin typeface="Sakkal Majalla" pitchFamily="2" charset="-78"/>
                  <a:cs typeface="+mn-cs"/>
                </a:rPr>
                <a:t>أقسام البحار حسب</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kern="1200" cap="none" normalizeH="0" baseline="0" dirty="0" smtClean="0">
                  <a:ln/>
                  <a:effectLst>
                    <a:outerShdw blurRad="38100" dist="38100" dir="2700000" algn="tl">
                      <a:srgbClr val="000000"/>
                    </a:outerShdw>
                  </a:effectLst>
                  <a:latin typeface="Sakkal Majalla" pitchFamily="2" charset="-78"/>
                  <a:cs typeface="+mn-cs"/>
                </a:rPr>
                <a:t> النشأة</a:t>
              </a:r>
              <a:endParaRPr kumimoji="0" lang="en-US" sz="3200" b="1" i="0" u="none" strike="noStrike" kern="1200" cap="none" normalizeH="0" baseline="0" dirty="0" smtClean="0">
                <a:ln/>
                <a:effectLst>
                  <a:outerShdw blurRad="38100" dist="38100" dir="2700000" algn="tl">
                    <a:srgbClr val="000000"/>
                  </a:outerShdw>
                </a:effectLst>
                <a:latin typeface="Sakkal Majalla" pitchFamily="2" charset="-78"/>
                <a:cs typeface="+mn-cs"/>
              </a:endParaRPr>
            </a:p>
          </p:txBody>
        </p:sp>
      </p:grpSp>
      <p:grpSp>
        <p:nvGrpSpPr>
          <p:cNvPr id="6" name="Group 5"/>
          <p:cNvGrpSpPr/>
          <p:nvPr/>
        </p:nvGrpSpPr>
        <p:grpSpPr>
          <a:xfrm>
            <a:off x="5797557" y="3216008"/>
            <a:ext cx="2898483" cy="1449241"/>
            <a:chOff x="3508709" y="2068350"/>
            <a:chExt cx="2898483" cy="1449241"/>
          </a:xfrm>
          <a:scene3d>
            <a:camera prst="orthographicFront">
              <a:rot lat="0" lon="0" rev="0"/>
            </a:camera>
            <a:lightRig rig="contrasting" dir="t">
              <a:rot lat="0" lon="0" rev="1200000"/>
            </a:lightRig>
          </a:scene3d>
        </p:grpSpPr>
        <p:sp>
          <p:nvSpPr>
            <p:cNvPr id="7" name="Rectangle 6"/>
            <p:cNvSpPr/>
            <p:nvPr/>
          </p:nvSpPr>
          <p:spPr>
            <a:xfrm>
              <a:off x="3508709" y="2068350"/>
              <a:ext cx="2898483" cy="1449241"/>
            </a:xfrm>
            <a:prstGeom prst="rect">
              <a:avLst/>
            </a:prstGeom>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sp>
        <p:sp>
          <p:nvSpPr>
            <p:cNvPr id="8" name="Rectangle 7"/>
            <p:cNvSpPr/>
            <p:nvPr/>
          </p:nvSpPr>
          <p:spPr>
            <a:xfrm>
              <a:off x="3508709" y="2068350"/>
              <a:ext cx="2898483" cy="1449241"/>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20320" tIns="20320" rIns="20320" bIns="2032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kern="1200" cap="none" normalizeH="0" baseline="0" dirty="0" smtClean="0">
                  <a:ln/>
                  <a:effectLst>
                    <a:outerShdw blurRad="38100" dist="38100" dir="2700000" algn="tl">
                      <a:srgbClr val="000000"/>
                    </a:outerShdw>
                  </a:effectLst>
                  <a:latin typeface="Sakkal Majalla" pitchFamily="2" charset="-78"/>
                  <a:cs typeface="+mn-cs"/>
                </a:rPr>
                <a:t>البحار الجيولوجية</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kern="1200" cap="none" normalizeH="0" baseline="0" dirty="0" smtClean="0">
                  <a:ln/>
                  <a:effectLst>
                    <a:outerShdw blurRad="38100" dist="38100" dir="2700000" algn="tl">
                      <a:srgbClr val="000000"/>
                    </a:outerShdw>
                  </a:effectLst>
                  <a:latin typeface="Sakkal Majalla" pitchFamily="2" charset="-78"/>
                  <a:cs typeface="+mn-cs"/>
                </a:rPr>
                <a:t> القديمة</a:t>
              </a:r>
              <a:endParaRPr kumimoji="0" lang="en-US" sz="3200" b="1" i="0" u="none" strike="noStrike" kern="1200" cap="none" normalizeH="0" baseline="0" dirty="0" smtClean="0">
                <a:ln/>
                <a:effectLst>
                  <a:outerShdw blurRad="38100" dist="38100" dir="2700000" algn="tl">
                    <a:srgbClr val="000000"/>
                  </a:outerShdw>
                </a:effectLst>
                <a:latin typeface="Sakkal Majalla" pitchFamily="2" charset="-78"/>
                <a:cs typeface="+mn-cs"/>
              </a:endParaRPr>
            </a:p>
          </p:txBody>
        </p:sp>
      </p:grpSp>
      <p:grpSp>
        <p:nvGrpSpPr>
          <p:cNvPr id="9" name="Group 8"/>
          <p:cNvGrpSpPr/>
          <p:nvPr/>
        </p:nvGrpSpPr>
        <p:grpSpPr>
          <a:xfrm>
            <a:off x="0" y="3208435"/>
            <a:ext cx="2898483" cy="1449241"/>
            <a:chOff x="1545" y="2068350"/>
            <a:chExt cx="2898483" cy="1449241"/>
          </a:xfrm>
          <a:scene3d>
            <a:camera prst="orthographicFront">
              <a:rot lat="0" lon="0" rev="0"/>
            </a:camera>
            <a:lightRig rig="contrasting" dir="t">
              <a:rot lat="0" lon="0" rev="1200000"/>
            </a:lightRig>
          </a:scene3d>
        </p:grpSpPr>
        <p:sp>
          <p:nvSpPr>
            <p:cNvPr id="10" name="Rectangle 9"/>
            <p:cNvSpPr/>
            <p:nvPr/>
          </p:nvSpPr>
          <p:spPr>
            <a:xfrm>
              <a:off x="1545" y="2068350"/>
              <a:ext cx="2898483" cy="1449241"/>
            </a:xfrm>
            <a:prstGeom prst="rect">
              <a:avLst/>
            </a:prstGeom>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sp>
        <p:sp>
          <p:nvSpPr>
            <p:cNvPr id="11" name="Rectangle 10"/>
            <p:cNvSpPr/>
            <p:nvPr/>
          </p:nvSpPr>
          <p:spPr>
            <a:xfrm>
              <a:off x="1545" y="2068350"/>
              <a:ext cx="2898483" cy="1449241"/>
            </a:xfrm>
            <a:prstGeom prst="rect">
              <a:avLst/>
            </a:prstGeom>
            <a:sp3d/>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20320" tIns="20320" rIns="20320" bIns="2032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kern="1200" cap="none" normalizeH="0" baseline="0" smtClean="0">
                  <a:ln/>
                  <a:effectLst>
                    <a:outerShdw blurRad="38100" dist="38100" dir="2700000" algn="tl">
                      <a:srgbClr val="000000"/>
                    </a:outerShdw>
                  </a:effectLst>
                  <a:latin typeface="Sakkal Majalla" pitchFamily="2" charset="-78"/>
                  <a:cs typeface="+mn-cs"/>
                </a:rPr>
                <a:t>البحار الحديثة</a:t>
              </a:r>
              <a:endParaRPr kumimoji="0" lang="en-US" sz="3200" b="1" i="0" u="none" strike="noStrike" kern="1200" cap="none" normalizeH="0" baseline="0" dirty="0" smtClean="0">
                <a:ln/>
                <a:effectLst>
                  <a:outerShdw blurRad="38100" dist="38100" dir="2700000" algn="tl">
                    <a:srgbClr val="000000"/>
                  </a:outerShdw>
                </a:effectLst>
                <a:latin typeface="Sakkal Majalla" pitchFamily="2" charset="-78"/>
                <a:cs typeface="+mn-cs"/>
              </a:endParaRPr>
            </a:p>
          </p:txBody>
        </p:sp>
      </p:grpSp>
      <p:sp>
        <p:nvSpPr>
          <p:cNvPr id="14" name="Rectangle 13"/>
          <p:cNvSpPr/>
          <p:nvPr/>
        </p:nvSpPr>
        <p:spPr>
          <a:xfrm>
            <a:off x="899592" y="4944363"/>
            <a:ext cx="7344816" cy="1446550"/>
          </a:xfrm>
          <a:prstGeom prst="rect">
            <a:avLst/>
          </a:prstGeom>
        </p:spPr>
        <p:txBody>
          <a:bodyPr wrap="square">
            <a:spAutoFit/>
          </a:bodyPr>
          <a:lstStyle/>
          <a:p>
            <a:pPr algn="ctr">
              <a:spcBef>
                <a:spcPct val="50000"/>
              </a:spcBef>
            </a:pPr>
            <a:endParaRPr lang="ar-SA" b="1" dirty="0" smtClean="0">
              <a:latin typeface="Sakkal Majalla" pitchFamily="2" charset="-78"/>
              <a:cs typeface="+mn-cs"/>
            </a:endParaRPr>
          </a:p>
          <a:p>
            <a:pPr algn="ctr">
              <a:spcBef>
                <a:spcPct val="50000"/>
              </a:spcBef>
            </a:pPr>
            <a:r>
              <a:rPr lang="ar-SA" sz="2800" b="1" dirty="0" smtClean="0">
                <a:latin typeface="Sakkal Majalla" pitchFamily="2" charset="-78"/>
              </a:rPr>
              <a:t>البحار أحدث من حيث النشأة الجيولوجية إذا ما قورنت بالمحيطات</a:t>
            </a:r>
            <a:endParaRPr lang="ar-SA" sz="2800" dirty="0"/>
          </a:p>
        </p:txBody>
      </p:sp>
    </p:spTree>
    <p:extLst>
      <p:ext uri="{BB962C8B-B14F-4D97-AF65-F5344CB8AC3E}">
        <p14:creationId xmlns:p14="http://schemas.microsoft.com/office/powerpoint/2010/main" xmlns="" val="2522646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5480" y="178487"/>
            <a:ext cx="7885492" cy="707886"/>
          </a:xfrm>
          <a:prstGeom prst="rect">
            <a:avLst/>
          </a:prstGeom>
        </p:spPr>
        <p:txBody>
          <a:bodyPr wrap="none">
            <a:spAutoFit/>
          </a:bodyPr>
          <a:lstStyle/>
          <a:p>
            <a:pPr algn="ctr">
              <a:spcBef>
                <a:spcPct val="50000"/>
              </a:spcBef>
              <a:defRPr/>
            </a:pPr>
            <a:r>
              <a:rPr lang="ar-SA" sz="4000" b="1" dirty="0">
                <a:effectLst>
                  <a:outerShdw blurRad="38100" dist="38100" dir="2700000" algn="tl">
                    <a:srgbClr val="000000"/>
                  </a:outerShdw>
                </a:effectLst>
              </a:rPr>
              <a:t>سمات البحار الجيولوجية القديمة</a:t>
            </a:r>
            <a:endParaRPr lang="en-US" sz="4000" b="1" dirty="0">
              <a:effectLst>
                <a:outerShdw blurRad="38100" dist="38100" dir="2700000" algn="tl">
                  <a:srgbClr val="000000"/>
                </a:outerShdw>
              </a:effectLst>
            </a:endParaRPr>
          </a:p>
        </p:txBody>
      </p:sp>
      <p:sp>
        <p:nvSpPr>
          <p:cNvPr id="3" name="Rectangle 2"/>
          <p:cNvSpPr/>
          <p:nvPr/>
        </p:nvSpPr>
        <p:spPr>
          <a:xfrm>
            <a:off x="701789" y="4221087"/>
            <a:ext cx="8100392" cy="2158924"/>
          </a:xfrm>
          <a:prstGeom prst="rect">
            <a:avLst/>
          </a:prstGeom>
        </p:spPr>
        <p:txBody>
          <a:bodyPr wrap="square">
            <a:spAutoFit/>
          </a:bodyPr>
          <a:lstStyle/>
          <a:p>
            <a:pPr algn="justLow">
              <a:lnSpc>
                <a:spcPct val="150000"/>
              </a:lnSpc>
              <a:spcBef>
                <a:spcPct val="50000"/>
              </a:spcBef>
            </a:pPr>
            <a:r>
              <a:rPr lang="ar-SA" sz="2800" b="1" dirty="0" smtClean="0">
                <a:latin typeface="Sakkal Majalla" pitchFamily="2" charset="-78"/>
                <a:cs typeface="+mn-cs"/>
              </a:rPr>
              <a:t>1- ترتبط البحار القديمة بمناطق الضعف القشري</a:t>
            </a:r>
          </a:p>
          <a:p>
            <a:pPr algn="justLow">
              <a:lnSpc>
                <a:spcPct val="150000"/>
              </a:lnSpc>
              <a:spcBef>
                <a:spcPct val="50000"/>
              </a:spcBef>
            </a:pPr>
            <a:r>
              <a:rPr lang="ar-SA" sz="2800" b="1" dirty="0" smtClean="0">
                <a:latin typeface="Sakkal Majalla" pitchFamily="2" charset="-78"/>
                <a:cs typeface="+mn-cs"/>
              </a:rPr>
              <a:t> للأرض أو المناطق غير ثابتة جيولوجياً، إذ أنها مناطق تركز الزلازل والبراكين.</a:t>
            </a:r>
            <a:endParaRPr lang="ar-SA" sz="2800" b="1" dirty="0">
              <a:latin typeface="Sakkal Majalla" pitchFamily="2" charset="-78"/>
              <a:cs typeface="+mn-cs"/>
            </a:endParaRPr>
          </a:p>
        </p:txBody>
      </p:sp>
      <p:pic>
        <p:nvPicPr>
          <p:cNvPr id="5" name="Picture 4" descr="http://upload.wikimedia.org/wikipedia/commons/thumb/2/2c/Mediterranean_Relief.jpg/400px-Mediterranean_Relief.jpg"/>
          <p:cNvPicPr/>
          <p:nvPr/>
        </p:nvPicPr>
        <p:blipFill>
          <a:blip r:embed="rId2">
            <a:extLst>
              <a:ext uri="{28A0092B-C50C-407E-A947-70E740481C1C}">
                <a14:useLocalDpi xmlns:a14="http://schemas.microsoft.com/office/drawing/2010/main" xmlns="" val="0"/>
              </a:ext>
            </a:extLst>
          </a:blip>
          <a:srcRect/>
          <a:stretch>
            <a:fillRect/>
          </a:stretch>
        </p:blipFill>
        <p:spPr bwMode="auto">
          <a:xfrm>
            <a:off x="1331640" y="958381"/>
            <a:ext cx="7128792" cy="3118691"/>
          </a:xfrm>
          <a:prstGeom prst="rect">
            <a:avLst/>
          </a:prstGeom>
          <a:noFill/>
          <a:ln>
            <a:noFill/>
          </a:ln>
        </p:spPr>
      </p:pic>
    </p:spTree>
    <p:extLst>
      <p:ext uri="{BB962C8B-B14F-4D97-AF65-F5344CB8AC3E}">
        <p14:creationId xmlns:p14="http://schemas.microsoft.com/office/powerpoint/2010/main" xmlns="" val="2588840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332656"/>
            <a:ext cx="8100392" cy="4259499"/>
          </a:xfrm>
          <a:prstGeom prst="rect">
            <a:avLst/>
          </a:prstGeom>
        </p:spPr>
        <p:txBody>
          <a:bodyPr wrap="square">
            <a:spAutoFit/>
          </a:bodyPr>
          <a:lstStyle/>
          <a:p>
            <a:pPr algn="justLow">
              <a:lnSpc>
                <a:spcPct val="200000"/>
              </a:lnSpc>
              <a:spcBef>
                <a:spcPct val="50000"/>
              </a:spcBef>
            </a:pPr>
            <a:r>
              <a:rPr lang="ar-SA" sz="2800" b="1" dirty="0" smtClean="0">
                <a:latin typeface="Sakkal Majalla" pitchFamily="2" charset="-78"/>
                <a:cs typeface="+mn-cs"/>
              </a:rPr>
              <a:t>- ساهمت في نمو الكتل القارية (أي زيادتها حجماً واتساعاً) بإضافة نطاقات من الالتواءات، التي التحمت بالكتل القارية فزادت من اتساعها وامتدادها على الشكل الحالي، وذلك بسبب توزيعها بين الكتل القارية القديمة.</a:t>
            </a:r>
            <a:endParaRPr lang="ar-SA" sz="2800" b="1" dirty="0">
              <a:latin typeface="Sakkal Majalla" pitchFamily="2" charset="-78"/>
              <a:cs typeface="+mn-cs"/>
            </a:endParaRPr>
          </a:p>
        </p:txBody>
      </p:sp>
    </p:spTree>
    <p:extLst>
      <p:ext uri="{BB962C8B-B14F-4D97-AF65-F5344CB8AC3E}">
        <p14:creationId xmlns:p14="http://schemas.microsoft.com/office/powerpoint/2010/main" xmlns="" val="3918686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7346"/>
            <a:ext cx="8964488" cy="5878532"/>
          </a:xfrm>
          <a:prstGeom prst="rect">
            <a:avLst/>
          </a:prstGeom>
        </p:spPr>
        <p:txBody>
          <a:bodyPr wrap="square">
            <a:spAutoFit/>
          </a:bodyPr>
          <a:lstStyle/>
          <a:p>
            <a:pPr algn="justLow">
              <a:spcBef>
                <a:spcPct val="50000"/>
              </a:spcBef>
              <a:defRPr/>
            </a:pPr>
            <a:r>
              <a:rPr lang="ar-SA" sz="4000" b="1" dirty="0">
                <a:latin typeface="Sakkal Majalla" pitchFamily="2" charset="-78"/>
              </a:rPr>
              <a:t>1- بحر </a:t>
            </a:r>
            <a:r>
              <a:rPr lang="ar-SA" sz="4000" b="1" dirty="0" err="1">
                <a:latin typeface="Sakkal Majalla" pitchFamily="2" charset="-78"/>
              </a:rPr>
              <a:t>تيثس</a:t>
            </a:r>
            <a:r>
              <a:rPr lang="ar-SA" sz="4000" b="1" dirty="0" smtClean="0">
                <a:latin typeface="Sakkal Majalla" pitchFamily="2" charset="-78"/>
              </a:rPr>
              <a:t>:</a:t>
            </a:r>
          </a:p>
          <a:p>
            <a:pPr algn="justLow">
              <a:spcBef>
                <a:spcPct val="50000"/>
              </a:spcBef>
              <a:defRPr/>
            </a:pPr>
            <a:r>
              <a:rPr lang="ar-SA" sz="2800" b="1" dirty="0" smtClean="0">
                <a:latin typeface="Sakkal Majalla" pitchFamily="2" charset="-78"/>
              </a:rPr>
              <a:t> </a:t>
            </a:r>
            <a:r>
              <a:rPr lang="ar-SA" sz="2800" b="1" dirty="0">
                <a:latin typeface="Sakkal Majalla" pitchFamily="2" charset="-78"/>
              </a:rPr>
              <a:t>وهو البحر الذي شغل منطقة البحر المتوسط الحالية، كما امتد غرباً عبر وسط المحيط الأطلسي ليفصل بين كتلتين كبيرتين لم تغمرهما مياه البحار آنذاك، وهما كتلتي الأطلسي الشمالي والجنوبي. ويعد بحر </a:t>
            </a:r>
            <a:r>
              <a:rPr lang="ar-SA" sz="2800" b="1" dirty="0" err="1">
                <a:latin typeface="Sakkal Majalla" pitchFamily="2" charset="-78"/>
              </a:rPr>
              <a:t>تيثس</a:t>
            </a:r>
            <a:r>
              <a:rPr lang="ar-SA" sz="2800" b="1" dirty="0">
                <a:latin typeface="Sakkal Majalla" pitchFamily="2" charset="-78"/>
              </a:rPr>
              <a:t> من أهم البحار الجيولوجية في ذلك الوقت لأسباب عدة أبرزها:</a:t>
            </a:r>
          </a:p>
          <a:p>
            <a:pPr algn="justLow">
              <a:spcBef>
                <a:spcPct val="50000"/>
              </a:spcBef>
              <a:buFontTx/>
              <a:buAutoNum type="arabic2Minus"/>
              <a:defRPr/>
            </a:pPr>
            <a:r>
              <a:rPr lang="ar-SA" sz="2800" b="1" dirty="0">
                <a:latin typeface="Sakkal Majalla" pitchFamily="2" charset="-78"/>
              </a:rPr>
              <a:t>فصل بين قارتي </a:t>
            </a:r>
            <a:r>
              <a:rPr lang="ar-SA" sz="2800" b="1" dirty="0" err="1">
                <a:latin typeface="Sakkal Majalla" pitchFamily="2" charset="-78"/>
              </a:rPr>
              <a:t>لوراسيا</a:t>
            </a:r>
            <a:r>
              <a:rPr lang="ar-SA" sz="2800" b="1" dirty="0">
                <a:latin typeface="Sakkal Majalla" pitchFamily="2" charset="-78"/>
              </a:rPr>
              <a:t> شمالاً </a:t>
            </a:r>
            <a:r>
              <a:rPr lang="ar-SA" sz="2800" b="1" dirty="0" err="1">
                <a:latin typeface="Sakkal Majalla" pitchFamily="2" charset="-78"/>
              </a:rPr>
              <a:t>وجندوانا</a:t>
            </a:r>
            <a:r>
              <a:rPr lang="ar-SA" sz="2800" b="1" dirty="0">
                <a:latin typeface="Sakkal Majalla" pitchFamily="2" charset="-78"/>
              </a:rPr>
              <a:t> جنوباً.</a:t>
            </a:r>
          </a:p>
          <a:p>
            <a:pPr algn="justLow">
              <a:spcBef>
                <a:spcPct val="50000"/>
              </a:spcBef>
              <a:buFontTx/>
              <a:buAutoNum type="arabic2Minus"/>
              <a:defRPr/>
            </a:pPr>
            <a:r>
              <a:rPr lang="ar-SA" sz="2800" b="1" dirty="0">
                <a:latin typeface="Sakkal Majalla" pitchFamily="2" charset="-78"/>
              </a:rPr>
              <a:t>توسط خاصرة </a:t>
            </a:r>
            <a:r>
              <a:rPr lang="ar-SA" sz="2800" b="1" dirty="0" err="1">
                <a:latin typeface="Sakkal Majalla" pitchFamily="2" charset="-78"/>
              </a:rPr>
              <a:t>بنجايا</a:t>
            </a:r>
            <a:r>
              <a:rPr lang="ar-SA" sz="2800" b="1" dirty="0">
                <a:latin typeface="Sakkal Majalla" pitchFamily="2" charset="-78"/>
              </a:rPr>
              <a:t> منذ نشأتها كبحر أوحد.</a:t>
            </a:r>
          </a:p>
          <a:p>
            <a:pPr algn="justLow">
              <a:spcBef>
                <a:spcPct val="50000"/>
              </a:spcBef>
              <a:buFontTx/>
              <a:buAutoNum type="arabic2Minus"/>
              <a:defRPr/>
            </a:pPr>
            <a:r>
              <a:rPr lang="ar-SA" sz="2800" b="1" dirty="0">
                <a:latin typeface="Sakkal Majalla" pitchFamily="2" charset="-78"/>
              </a:rPr>
              <a:t>عظم مساحته التي كان يشغلها بدليل توافر رواسبه على مدى الأزمنة الجيولوجية الأربعة للأرض. </a:t>
            </a:r>
          </a:p>
        </p:txBody>
      </p:sp>
    </p:spTree>
    <p:extLst>
      <p:ext uri="{BB962C8B-B14F-4D97-AF65-F5344CB8AC3E}">
        <p14:creationId xmlns:p14="http://schemas.microsoft.com/office/powerpoint/2010/main" xmlns="" val="46811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388424" cy="4293483"/>
          </a:xfrm>
          <a:prstGeom prst="rect">
            <a:avLst/>
          </a:prstGeom>
        </p:spPr>
        <p:txBody>
          <a:bodyPr wrap="square">
            <a:spAutoFit/>
          </a:bodyPr>
          <a:lstStyle/>
          <a:p>
            <a:pPr algn="justLow">
              <a:lnSpc>
                <a:spcPct val="200000"/>
              </a:lnSpc>
              <a:spcBef>
                <a:spcPct val="50000"/>
              </a:spcBef>
              <a:buFontTx/>
              <a:buAutoNum type="arabic2Minus"/>
              <a:defRPr/>
            </a:pPr>
            <a:r>
              <a:rPr lang="ar-SA" sz="2800" b="1" dirty="0">
                <a:latin typeface="Sakkal Majalla" pitchFamily="2" charset="-78"/>
              </a:rPr>
              <a:t>ساهم في نشأة الجبال الالتوائية بسبب حركة الكتلة الأفريقية الكبيرة صوب الشمال، وما ترتب عليها من تقلص في مساحته وتخلف جزء كبير من مياهه (البحر المتوسط – الخليج العربي – البحر الأسود – بحر قزوين).</a:t>
            </a:r>
            <a:endParaRPr lang="en-US" sz="2800" b="1" dirty="0">
              <a:latin typeface="Sakkal Majalla" pitchFamily="2" charset="-78"/>
            </a:endParaRPr>
          </a:p>
        </p:txBody>
      </p:sp>
    </p:spTree>
    <p:extLst>
      <p:ext uri="{BB962C8B-B14F-4D97-AF65-F5344CB8AC3E}">
        <p14:creationId xmlns:p14="http://schemas.microsoft.com/office/powerpoint/2010/main" xmlns="" val="2716871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0866"/>
            <a:ext cx="8604448" cy="2646878"/>
          </a:xfrm>
          <a:prstGeom prst="rect">
            <a:avLst/>
          </a:prstGeom>
        </p:spPr>
        <p:txBody>
          <a:bodyPr wrap="square">
            <a:spAutoFit/>
          </a:bodyPr>
          <a:lstStyle/>
          <a:p>
            <a:pPr algn="justLow">
              <a:spcBef>
                <a:spcPct val="50000"/>
              </a:spcBef>
            </a:pPr>
            <a:r>
              <a:rPr lang="ar-SA" sz="4000" b="1" dirty="0" smtClean="0">
                <a:cs typeface="+mn-cs"/>
              </a:rPr>
              <a:t>2- بحر الهمالايا والملايو: </a:t>
            </a:r>
          </a:p>
          <a:p>
            <a:pPr algn="justLow">
              <a:spcBef>
                <a:spcPct val="50000"/>
              </a:spcBef>
            </a:pPr>
            <a:r>
              <a:rPr lang="ar-SA" sz="2800" b="1" dirty="0" smtClean="0">
                <a:cs typeface="+mn-cs"/>
              </a:rPr>
              <a:t>يعتبر كلاهما امتداداً بحرياً عرضياً في اتجاه الشرق والجنوب الشرقي لبحر </a:t>
            </a:r>
            <a:r>
              <a:rPr lang="ar-SA" sz="2800" b="1" dirty="0" err="1" smtClean="0">
                <a:cs typeface="+mn-cs"/>
              </a:rPr>
              <a:t>تيثس</a:t>
            </a:r>
            <a:r>
              <a:rPr lang="ar-SA" sz="2800" b="1" dirty="0" smtClean="0">
                <a:cs typeface="+mn-cs"/>
              </a:rPr>
              <a:t>، وكان ينحصر بين كتلتين صلبتين قديمتين هما: سيبيريا والصين شمالاً، واستراليا والدكن ومدغشقر جنوباُ</a:t>
            </a:r>
            <a:r>
              <a:rPr lang="ar-SA" b="1" dirty="0" smtClean="0">
                <a:cs typeface="+mn-cs"/>
              </a:rPr>
              <a:t>.</a:t>
            </a:r>
            <a:endParaRPr lang="ar-SA" b="1" dirty="0">
              <a:cs typeface="+mn-cs"/>
            </a:endParaRPr>
          </a:p>
        </p:txBody>
      </p:sp>
      <p:sp>
        <p:nvSpPr>
          <p:cNvPr id="3" name="Rectangle 2"/>
          <p:cNvSpPr/>
          <p:nvPr/>
        </p:nvSpPr>
        <p:spPr>
          <a:xfrm>
            <a:off x="179512" y="2828836"/>
            <a:ext cx="8964488" cy="1785104"/>
          </a:xfrm>
          <a:prstGeom prst="rect">
            <a:avLst/>
          </a:prstGeom>
        </p:spPr>
        <p:txBody>
          <a:bodyPr wrap="square">
            <a:spAutoFit/>
          </a:bodyPr>
          <a:lstStyle/>
          <a:p>
            <a:pPr algn="justLow">
              <a:spcBef>
                <a:spcPct val="50000"/>
              </a:spcBef>
            </a:pPr>
            <a:r>
              <a:rPr lang="ar-SA" sz="4000" b="1" dirty="0" smtClean="0">
                <a:cs typeface="+mn-cs"/>
              </a:rPr>
              <a:t>3- بحر جزر الهند الشرقية ونيوزلندا: </a:t>
            </a:r>
          </a:p>
          <a:p>
            <a:pPr algn="justLow">
              <a:spcBef>
                <a:spcPct val="50000"/>
              </a:spcBef>
            </a:pPr>
            <a:r>
              <a:rPr lang="ar-SA" sz="2800" b="1" dirty="0" smtClean="0">
                <a:cs typeface="+mn-cs"/>
              </a:rPr>
              <a:t>كان يفصل بين استراليا والهند ومدغشقر في غربه، وبين كتلة القارة الباسيفيكية في شرقه</a:t>
            </a:r>
            <a:r>
              <a:rPr lang="ar-SA" b="1" dirty="0" smtClean="0">
                <a:cs typeface="+mn-cs"/>
              </a:rPr>
              <a:t>.</a:t>
            </a:r>
            <a:endParaRPr lang="ar-SA" b="1" dirty="0">
              <a:cs typeface="+mn-cs"/>
            </a:endParaRPr>
          </a:p>
        </p:txBody>
      </p:sp>
      <p:sp>
        <p:nvSpPr>
          <p:cNvPr id="4" name="Rectangle 3"/>
          <p:cNvSpPr/>
          <p:nvPr/>
        </p:nvSpPr>
        <p:spPr>
          <a:xfrm>
            <a:off x="739078" y="4613940"/>
            <a:ext cx="8280920" cy="1600438"/>
          </a:xfrm>
          <a:prstGeom prst="rect">
            <a:avLst/>
          </a:prstGeom>
        </p:spPr>
        <p:txBody>
          <a:bodyPr wrap="square">
            <a:spAutoFit/>
          </a:bodyPr>
          <a:lstStyle/>
          <a:p>
            <a:pPr algn="justLow">
              <a:spcBef>
                <a:spcPct val="50000"/>
              </a:spcBef>
            </a:pPr>
            <a:r>
              <a:rPr lang="ar-SA" sz="2800" b="1" dirty="0" smtClean="0"/>
              <a:t>4- بحر موزمبيق: </a:t>
            </a:r>
          </a:p>
          <a:p>
            <a:pPr algn="justLow">
              <a:spcBef>
                <a:spcPct val="50000"/>
              </a:spcBef>
            </a:pPr>
            <a:r>
              <a:rPr lang="ar-SA" sz="2800" b="1" dirty="0" smtClean="0"/>
              <a:t>كان يفصل بين استراليا والهند ومدغشقر في الشرق، وأفريقيا والبرازيل من الغرب</a:t>
            </a:r>
            <a:r>
              <a:rPr lang="ar-SA" sz="2800" b="1" dirty="0" smtClean="0">
                <a:solidFill>
                  <a:srgbClr val="00FFFF"/>
                </a:solidFill>
                <a:cs typeface="Traditional Arabic" pitchFamily="2" charset="-78"/>
              </a:rPr>
              <a:t>.</a:t>
            </a:r>
            <a:endParaRPr lang="ar-SA" sz="2800" b="1" dirty="0">
              <a:solidFill>
                <a:srgbClr val="00FFFF"/>
              </a:solidFill>
              <a:cs typeface="Traditional Arabic" pitchFamily="2" charset="-78"/>
            </a:endParaRPr>
          </a:p>
        </p:txBody>
      </p:sp>
    </p:spTree>
    <p:extLst>
      <p:ext uri="{BB962C8B-B14F-4D97-AF65-F5344CB8AC3E}">
        <p14:creationId xmlns:p14="http://schemas.microsoft.com/office/powerpoint/2010/main" xmlns="" val="3018218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86574"/>
            <a:ext cx="8676456" cy="1785104"/>
          </a:xfrm>
          <a:prstGeom prst="rect">
            <a:avLst/>
          </a:prstGeom>
        </p:spPr>
        <p:txBody>
          <a:bodyPr wrap="square">
            <a:spAutoFit/>
          </a:bodyPr>
          <a:lstStyle/>
          <a:p>
            <a:pPr algn="justLow">
              <a:spcBef>
                <a:spcPct val="50000"/>
              </a:spcBef>
            </a:pPr>
            <a:r>
              <a:rPr lang="ar-SA" sz="4000" b="1" dirty="0" smtClean="0">
                <a:cs typeface="+mn-cs"/>
              </a:rPr>
              <a:t>5- بحر اليابان </a:t>
            </a:r>
            <a:r>
              <a:rPr lang="ar-SA" sz="4000" b="1" dirty="0" err="1" smtClean="0">
                <a:cs typeface="+mn-cs"/>
              </a:rPr>
              <a:t>واختسك</a:t>
            </a:r>
            <a:r>
              <a:rPr lang="ar-SA" sz="4000" b="1" dirty="0" smtClean="0">
                <a:cs typeface="+mn-cs"/>
              </a:rPr>
              <a:t>: </a:t>
            </a:r>
          </a:p>
          <a:p>
            <a:pPr algn="justLow">
              <a:spcBef>
                <a:spcPct val="50000"/>
              </a:spcBef>
            </a:pPr>
            <a:r>
              <a:rPr lang="ar-SA" sz="2800" b="1" dirty="0" smtClean="0">
                <a:cs typeface="+mn-cs"/>
              </a:rPr>
              <a:t>كان يفصل بين الصين وسيبيريا في غربه، وبين كتلة القارة الباسيفيكية في شرقه.</a:t>
            </a:r>
            <a:endParaRPr lang="ar-SA" sz="2800" b="1" dirty="0">
              <a:cs typeface="+mn-cs"/>
            </a:endParaRPr>
          </a:p>
        </p:txBody>
      </p:sp>
      <p:sp>
        <p:nvSpPr>
          <p:cNvPr id="3" name="Rectangle 2"/>
          <p:cNvSpPr/>
          <p:nvPr/>
        </p:nvSpPr>
        <p:spPr>
          <a:xfrm>
            <a:off x="0" y="2081201"/>
            <a:ext cx="9058458" cy="1600438"/>
          </a:xfrm>
          <a:prstGeom prst="rect">
            <a:avLst/>
          </a:prstGeom>
        </p:spPr>
        <p:txBody>
          <a:bodyPr wrap="square">
            <a:spAutoFit/>
          </a:bodyPr>
          <a:lstStyle/>
          <a:p>
            <a:pPr algn="justLow">
              <a:spcBef>
                <a:spcPct val="50000"/>
              </a:spcBef>
            </a:pPr>
            <a:r>
              <a:rPr lang="ar-SA" sz="2800" b="1" dirty="0" smtClean="0">
                <a:cs typeface="+mn-cs"/>
              </a:rPr>
              <a:t>6- بحر الروكي: </a:t>
            </a:r>
          </a:p>
          <a:p>
            <a:pPr algn="justLow">
              <a:spcBef>
                <a:spcPct val="50000"/>
              </a:spcBef>
            </a:pPr>
            <a:r>
              <a:rPr lang="ar-SA" sz="2800" b="1" dirty="0" smtClean="0">
                <a:cs typeface="+mn-cs"/>
              </a:rPr>
              <a:t>كان يفصل بين كتلة الأطلسي الشمالي في الشرق، وبين كتلة القارة الباسيفيكية من الغرب.</a:t>
            </a:r>
            <a:endParaRPr lang="ar-SA" sz="2800" b="1" dirty="0">
              <a:cs typeface="+mn-cs"/>
            </a:endParaRPr>
          </a:p>
        </p:txBody>
      </p:sp>
      <p:sp>
        <p:nvSpPr>
          <p:cNvPr id="4" name="Rectangle 3"/>
          <p:cNvSpPr/>
          <p:nvPr/>
        </p:nvSpPr>
        <p:spPr>
          <a:xfrm>
            <a:off x="323528" y="3890665"/>
            <a:ext cx="8564286" cy="2031325"/>
          </a:xfrm>
          <a:prstGeom prst="rect">
            <a:avLst/>
          </a:prstGeom>
        </p:spPr>
        <p:txBody>
          <a:bodyPr wrap="square">
            <a:spAutoFit/>
          </a:bodyPr>
          <a:lstStyle/>
          <a:p>
            <a:pPr algn="justLow">
              <a:spcBef>
                <a:spcPct val="50000"/>
              </a:spcBef>
            </a:pPr>
            <a:r>
              <a:rPr lang="ar-SA" sz="2800" b="1" dirty="0" smtClean="0">
                <a:cs typeface="+mn-cs"/>
              </a:rPr>
              <a:t>7- بحر </a:t>
            </a:r>
            <a:r>
              <a:rPr lang="ar-SA" sz="2800" b="1" dirty="0" err="1" smtClean="0">
                <a:cs typeface="+mn-cs"/>
              </a:rPr>
              <a:t>الأنديز</a:t>
            </a:r>
            <a:r>
              <a:rPr lang="ar-SA" sz="2800" b="1" dirty="0" smtClean="0">
                <a:cs typeface="+mn-cs"/>
              </a:rPr>
              <a:t>: </a:t>
            </a:r>
          </a:p>
          <a:p>
            <a:pPr algn="justLow">
              <a:spcBef>
                <a:spcPct val="50000"/>
              </a:spcBef>
            </a:pPr>
            <a:r>
              <a:rPr lang="ar-SA" sz="2800" b="1" dirty="0" smtClean="0">
                <a:cs typeface="+mn-cs"/>
              </a:rPr>
              <a:t>كان يمتد في منطقة جبال </a:t>
            </a:r>
            <a:r>
              <a:rPr lang="ar-SA" sz="2800" b="1" dirty="0" err="1" smtClean="0">
                <a:cs typeface="+mn-cs"/>
              </a:rPr>
              <a:t>الانديز</a:t>
            </a:r>
            <a:r>
              <a:rPr lang="ar-SA" sz="2800" b="1" dirty="0" smtClean="0">
                <a:cs typeface="+mn-cs"/>
              </a:rPr>
              <a:t> الحالية، وكان ينحصر بين أفريقيا والبرازيل شرقاً وكتلة الباسيفيكي غرباً.</a:t>
            </a:r>
            <a:endParaRPr lang="ar-SA" sz="2800" b="1" dirty="0">
              <a:cs typeface="+mn-cs"/>
            </a:endParaRPr>
          </a:p>
        </p:txBody>
      </p:sp>
    </p:spTree>
    <p:extLst>
      <p:ext uri="{BB962C8B-B14F-4D97-AF65-F5344CB8AC3E}">
        <p14:creationId xmlns:p14="http://schemas.microsoft.com/office/powerpoint/2010/main" xmlns="" val="975362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60648"/>
            <a:ext cx="8820472" cy="2215991"/>
          </a:xfrm>
          <a:prstGeom prst="rect">
            <a:avLst/>
          </a:prstGeom>
        </p:spPr>
        <p:txBody>
          <a:bodyPr wrap="square">
            <a:spAutoFit/>
          </a:bodyPr>
          <a:lstStyle/>
          <a:p>
            <a:pPr algn="justLow">
              <a:spcBef>
                <a:spcPct val="50000"/>
              </a:spcBef>
            </a:pPr>
            <a:r>
              <a:rPr lang="ar-SA" sz="4000" b="1" dirty="0" smtClean="0">
                <a:cs typeface="+mn-cs"/>
              </a:rPr>
              <a:t>8- بحر </a:t>
            </a:r>
            <a:r>
              <a:rPr lang="ar-SA" sz="4000" b="1" dirty="0" err="1" smtClean="0">
                <a:cs typeface="+mn-cs"/>
              </a:rPr>
              <a:t>آرال</a:t>
            </a:r>
            <a:r>
              <a:rPr lang="ar-SA" sz="4000" b="1" dirty="0" smtClean="0">
                <a:cs typeface="+mn-cs"/>
              </a:rPr>
              <a:t>: </a:t>
            </a:r>
          </a:p>
          <a:p>
            <a:pPr algn="justLow">
              <a:spcBef>
                <a:spcPct val="50000"/>
              </a:spcBef>
            </a:pPr>
            <a:r>
              <a:rPr lang="ar-SA" sz="2800" b="1" dirty="0" smtClean="0">
                <a:cs typeface="+mn-cs"/>
              </a:rPr>
              <a:t>كان يمتد في منطقة جبال الأورال الحالية، وكان ينحصر بين سيبيريا والصين شرقاً وكتلة المحيط الأطلسي الشمالية غرباً.</a:t>
            </a:r>
            <a:endParaRPr lang="ar-SA" sz="2800" b="1" dirty="0">
              <a:cs typeface="+mn-cs"/>
            </a:endParaRPr>
          </a:p>
        </p:txBody>
      </p:sp>
    </p:spTree>
    <p:extLst>
      <p:ext uri="{BB962C8B-B14F-4D97-AF65-F5344CB8AC3E}">
        <p14:creationId xmlns:p14="http://schemas.microsoft.com/office/powerpoint/2010/main" xmlns="" val="3475846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67220" y="193001"/>
            <a:ext cx="3389069" cy="707886"/>
          </a:xfrm>
          <a:prstGeom prst="rect">
            <a:avLst/>
          </a:prstGeom>
        </p:spPr>
        <p:txBody>
          <a:bodyPr wrap="none">
            <a:spAutoFit/>
          </a:bodyPr>
          <a:lstStyle/>
          <a:p>
            <a:r>
              <a:rPr lang="ar-SA" sz="4000" b="1" dirty="0" smtClean="0">
                <a:latin typeface="Sakkal Majalla" pitchFamily="2" charset="-78"/>
              </a:rPr>
              <a:t>البحار الحديثة</a:t>
            </a:r>
            <a:endParaRPr lang="ar-SA" sz="4000" dirty="0"/>
          </a:p>
        </p:txBody>
      </p:sp>
      <p:pic>
        <p:nvPicPr>
          <p:cNvPr id="3" name="Picture 2" descr="http://www.desicomments.com/wallpapers/ocean/ocean_04.jpg"/>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1052736"/>
            <a:ext cx="8172399" cy="2710961"/>
          </a:xfrm>
          <a:prstGeom prst="rect">
            <a:avLst/>
          </a:prstGeom>
          <a:noFill/>
          <a:ln>
            <a:noFill/>
          </a:ln>
        </p:spPr>
      </p:pic>
      <p:sp>
        <p:nvSpPr>
          <p:cNvPr id="4" name="Rectangle 3"/>
          <p:cNvSpPr/>
          <p:nvPr/>
        </p:nvSpPr>
        <p:spPr>
          <a:xfrm>
            <a:off x="323529" y="4149080"/>
            <a:ext cx="8460430" cy="2246769"/>
          </a:xfrm>
          <a:prstGeom prst="rect">
            <a:avLst/>
          </a:prstGeom>
        </p:spPr>
        <p:txBody>
          <a:bodyPr wrap="square">
            <a:spAutoFit/>
          </a:bodyPr>
          <a:lstStyle/>
          <a:p>
            <a:pPr algn="justLow">
              <a:spcBef>
                <a:spcPct val="50000"/>
              </a:spcBef>
            </a:pPr>
            <a:r>
              <a:rPr lang="ar-SA" sz="2800" b="1" dirty="0" smtClean="0">
                <a:latin typeface="Sakkal Majalla" pitchFamily="2" charset="-78"/>
                <a:cs typeface="+mn-cs"/>
              </a:rPr>
              <a:t>هي البحار  التي نعاصرها الآن بعد اختفاء البحار الجيولوجية القديمة، بل وتخلف أجزاء منها، وعلى أساس الصلة بينها وبين اليابس من ناحية، وبين المحيطات من ناحية أخرى تصنف البحار الحديثة إلى 3 فئات وهي:</a:t>
            </a:r>
            <a:endParaRPr lang="en-US" sz="2800" b="1" dirty="0">
              <a:latin typeface="Sakkal Majalla" pitchFamily="2" charset="-78"/>
              <a:cs typeface="+mn-cs"/>
            </a:endParaRPr>
          </a:p>
        </p:txBody>
      </p:sp>
    </p:spTree>
    <p:extLst>
      <p:ext uri="{BB962C8B-B14F-4D97-AF65-F5344CB8AC3E}">
        <p14:creationId xmlns:p14="http://schemas.microsoft.com/office/powerpoint/2010/main" xmlns="" val="4258697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532440" cy="1631216"/>
          </a:xfrm>
          <a:prstGeom prst="rect">
            <a:avLst/>
          </a:prstGeom>
        </p:spPr>
        <p:txBody>
          <a:bodyPr wrap="square">
            <a:spAutoFit/>
          </a:bodyPr>
          <a:lstStyle/>
          <a:p>
            <a:pPr algn="justLow">
              <a:spcBef>
                <a:spcPct val="50000"/>
              </a:spcBef>
            </a:pPr>
            <a:r>
              <a:rPr lang="ar-SA" sz="4000" b="1" dirty="0" smtClean="0">
                <a:latin typeface="Sakkal Majalla" pitchFamily="2" charset="-78"/>
                <a:cs typeface="+mn-cs"/>
              </a:rPr>
              <a:t>1- البحار الهامشية: </a:t>
            </a:r>
          </a:p>
          <a:p>
            <a:pPr algn="justLow">
              <a:spcBef>
                <a:spcPct val="50000"/>
              </a:spcBef>
            </a:pPr>
            <a:endParaRPr lang="ar-SA" sz="4000" b="1" dirty="0" smtClean="0">
              <a:latin typeface="Sakkal Majalla" pitchFamily="2" charset="-78"/>
              <a:cs typeface="+mn-cs"/>
            </a:endParaRPr>
          </a:p>
        </p:txBody>
      </p:sp>
      <p:pic>
        <p:nvPicPr>
          <p:cNvPr id="3" name="Picture 2" descr="Sea of Japan Map en.png"/>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04248"/>
            <a:ext cx="8460432" cy="5593104"/>
          </a:xfrm>
          <a:prstGeom prst="rect">
            <a:avLst/>
          </a:prstGeom>
          <a:noFill/>
          <a:ln>
            <a:noFill/>
          </a:ln>
        </p:spPr>
      </p:pic>
    </p:spTree>
    <p:extLst>
      <p:ext uri="{BB962C8B-B14F-4D97-AF65-F5344CB8AC3E}">
        <p14:creationId xmlns:p14="http://schemas.microsoft.com/office/powerpoint/2010/main" xmlns="" val="913044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88640"/>
            <a:ext cx="8388424" cy="6017032"/>
          </a:xfrm>
          <a:prstGeom prst="rect">
            <a:avLst/>
          </a:prstGeom>
        </p:spPr>
        <p:txBody>
          <a:bodyPr wrap="square">
            <a:spAutoFit/>
          </a:bodyPr>
          <a:lstStyle/>
          <a:p>
            <a:pPr algn="justLow">
              <a:lnSpc>
                <a:spcPct val="200000"/>
              </a:lnSpc>
              <a:spcBef>
                <a:spcPct val="50000"/>
              </a:spcBef>
            </a:pPr>
            <a:r>
              <a:rPr lang="ar-SA" sz="2800" b="1" dirty="0" smtClean="0">
                <a:latin typeface="Sakkal Majalla" pitchFamily="2" charset="-78"/>
                <a:cs typeface="+mn-cs"/>
              </a:rPr>
              <a:t>هي التي توجد على أطراف المحيطات وتكون متصلة بها اتصالاً واضحاً عن طريق فتحات واسعة، (البحر العربي – بحر الصين الشرقي – بحر الصين الجنوبي – بحر اليابان – بحر الشمال – البحر الكاريبي – بحر </a:t>
            </a:r>
            <a:r>
              <a:rPr lang="ar-SA" sz="2800" b="1" dirty="0" err="1" smtClean="0">
                <a:latin typeface="Sakkal Majalla" pitchFamily="2" charset="-78"/>
                <a:cs typeface="+mn-cs"/>
              </a:rPr>
              <a:t>أوختسك</a:t>
            </a:r>
            <a:r>
              <a:rPr lang="ar-SA" sz="2800" b="1" dirty="0" smtClean="0">
                <a:latin typeface="Sakkal Majalla" pitchFamily="2" charset="-78"/>
                <a:cs typeface="+mn-cs"/>
              </a:rPr>
              <a:t>) ويضاف إليها الخلجان الكبيرة التي تتصل بالمحيطات بفتحات واسعة (خليج عمان – خليج عدن – خليج البنغال)  </a:t>
            </a:r>
            <a:endParaRPr lang="ar-SA" sz="2800" b="1" dirty="0">
              <a:latin typeface="Sakkal Majalla" pitchFamily="2" charset="-78"/>
              <a:cs typeface="+mn-cs"/>
            </a:endParaRPr>
          </a:p>
        </p:txBody>
      </p:sp>
    </p:spTree>
    <p:extLst>
      <p:ext uri="{BB962C8B-B14F-4D97-AF65-F5344CB8AC3E}">
        <p14:creationId xmlns:p14="http://schemas.microsoft.com/office/powerpoint/2010/main" xmlns="" val="2684075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0"/>
            <a:ext cx="8244408" cy="1120948"/>
          </a:xfrm>
          <a:prstGeom prst="rect">
            <a:avLst/>
          </a:prstGeom>
        </p:spPr>
        <p:txBody>
          <a:bodyPr wrap="square">
            <a:spAutoFit/>
          </a:bodyPr>
          <a:lstStyle/>
          <a:p>
            <a:pPr algn="justLow">
              <a:lnSpc>
                <a:spcPct val="200000"/>
              </a:lnSpc>
              <a:spcBef>
                <a:spcPct val="50000"/>
              </a:spcBef>
              <a:buFont typeface="Wingdings" pitchFamily="2" charset="2"/>
              <a:buNone/>
              <a:defRPr/>
            </a:pPr>
            <a:r>
              <a:rPr lang="ar-SA" sz="4000" b="1" dirty="0">
                <a:latin typeface="Sakkal Majalla" pitchFamily="2" charset="-78"/>
              </a:rPr>
              <a:t>2- البحار المتوسطة: </a:t>
            </a:r>
            <a:endParaRPr lang="ar-SA" sz="4000" b="1" dirty="0" smtClean="0">
              <a:latin typeface="Sakkal Majalla" pitchFamily="2" charset="-78"/>
            </a:endParaRPr>
          </a:p>
        </p:txBody>
      </p:sp>
      <p:pic>
        <p:nvPicPr>
          <p:cNvPr id="3" name="Picture 2" descr="https://upload.wikimedia.org/wikipedia/commons/b/be/PersianGulf_vue_satellite_du_golfe_persique.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120948"/>
            <a:ext cx="8856983" cy="5332387"/>
          </a:xfrm>
          <a:prstGeom prst="rect">
            <a:avLst/>
          </a:prstGeom>
          <a:noFill/>
          <a:ln>
            <a:noFill/>
          </a:ln>
        </p:spPr>
      </p:pic>
    </p:spTree>
    <p:extLst>
      <p:ext uri="{BB962C8B-B14F-4D97-AF65-F5344CB8AC3E}">
        <p14:creationId xmlns:p14="http://schemas.microsoft.com/office/powerpoint/2010/main" xmlns="" val="2293008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7544" y="260648"/>
            <a:ext cx="8244408" cy="5983048"/>
          </a:xfrm>
          <a:prstGeom prst="rect">
            <a:avLst/>
          </a:prstGeom>
        </p:spPr>
        <p:txBody>
          <a:bodyPr wrap="square">
            <a:spAutoFit/>
          </a:bodyPr>
          <a:lstStyle/>
          <a:p>
            <a:pPr algn="justLow">
              <a:lnSpc>
                <a:spcPct val="200000"/>
              </a:lnSpc>
              <a:spcBef>
                <a:spcPct val="50000"/>
              </a:spcBef>
              <a:buFont typeface="Wingdings" pitchFamily="2" charset="2"/>
              <a:buNone/>
              <a:defRPr/>
            </a:pPr>
            <a:r>
              <a:rPr lang="ar-SA" sz="2800" b="1" dirty="0">
                <a:latin typeface="Sakkal Majalla" pitchFamily="2" charset="-78"/>
              </a:rPr>
              <a:t>وهي التي تتوغل في قلب اليابس ولا تصلها بالمحيطات أو البحار الأكبر منها إلا مضايق صغيرة، ولذا فهي تتأثر بدرجة واضحة باليابس المحيط بها، سواء من حيث طبيعة مياهها وحركتها أو من حيث الظروف المناخية السائدة فيها. لذا فأن لكل منها سماته الخاصة من حيث الملوحة والحرارة ونوع الحياة النباتية والحيوانية التي تعيش فيها. </a:t>
            </a:r>
          </a:p>
        </p:txBody>
      </p:sp>
    </p:spTree>
    <p:extLst>
      <p:ext uri="{BB962C8B-B14F-4D97-AF65-F5344CB8AC3E}">
        <p14:creationId xmlns:p14="http://schemas.microsoft.com/office/powerpoint/2010/main" xmlns="" val="1797721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76672"/>
            <a:ext cx="8172400" cy="2677656"/>
          </a:xfrm>
          <a:prstGeom prst="rect">
            <a:avLst/>
          </a:prstGeom>
        </p:spPr>
        <p:txBody>
          <a:bodyPr wrap="square">
            <a:spAutoFit/>
          </a:bodyPr>
          <a:lstStyle/>
          <a:p>
            <a:pPr algn="justLow">
              <a:lnSpc>
                <a:spcPct val="150000"/>
              </a:lnSpc>
              <a:spcBef>
                <a:spcPct val="50000"/>
              </a:spcBef>
              <a:buFont typeface="Wingdings" pitchFamily="2" charset="2"/>
              <a:buNone/>
              <a:defRPr/>
            </a:pPr>
            <a:r>
              <a:rPr lang="ar-SA" sz="2800" b="1" dirty="0">
                <a:latin typeface="Sakkal Majalla" pitchFamily="2" charset="-78"/>
              </a:rPr>
              <a:t>من امثلتها (البحر المتوسط – البحر الأحمر – البحر الأسود – البحر البلطي) ويضاف لها بعض الخلجان الكبيرة مثل (الخليج العربي – خليج المكسيك – خليج هدسن).</a:t>
            </a:r>
          </a:p>
        </p:txBody>
      </p:sp>
    </p:spTree>
    <p:extLst>
      <p:ext uri="{BB962C8B-B14F-4D97-AF65-F5344CB8AC3E}">
        <p14:creationId xmlns:p14="http://schemas.microsoft.com/office/powerpoint/2010/main" xmlns="" val="2616195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88640"/>
            <a:ext cx="8388424" cy="707886"/>
          </a:xfrm>
          <a:prstGeom prst="rect">
            <a:avLst/>
          </a:prstGeom>
        </p:spPr>
        <p:txBody>
          <a:bodyPr wrap="square">
            <a:spAutoFit/>
          </a:bodyPr>
          <a:lstStyle/>
          <a:p>
            <a:pPr algn="justLow">
              <a:spcBef>
                <a:spcPct val="50000"/>
              </a:spcBef>
              <a:buFont typeface="Wingdings" pitchFamily="2" charset="2"/>
              <a:buNone/>
              <a:defRPr/>
            </a:pPr>
            <a:r>
              <a:rPr lang="ar-SA" sz="4000" b="1" dirty="0">
                <a:latin typeface="Sakkal Majalla" pitchFamily="2" charset="-78"/>
              </a:rPr>
              <a:t>3- البحار الداخلية: </a:t>
            </a:r>
            <a:endParaRPr lang="ar-SA" sz="4000" b="1" dirty="0" smtClean="0">
              <a:latin typeface="Sakkal Majalla" pitchFamily="2" charset="-78"/>
            </a:endParaRPr>
          </a:p>
        </p:txBody>
      </p:sp>
      <p:pic>
        <p:nvPicPr>
          <p:cNvPr id="1026" name="Picture 2" descr="http://www.aljazeera.net/mritems/images/2001/8/15/1_49604_1_1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896526"/>
            <a:ext cx="8676456" cy="584484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87284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88640"/>
            <a:ext cx="8820472" cy="5983048"/>
          </a:xfrm>
          <a:prstGeom prst="rect">
            <a:avLst/>
          </a:prstGeom>
        </p:spPr>
        <p:txBody>
          <a:bodyPr wrap="square">
            <a:spAutoFit/>
          </a:bodyPr>
          <a:lstStyle/>
          <a:p>
            <a:pPr algn="justLow">
              <a:lnSpc>
                <a:spcPct val="200000"/>
              </a:lnSpc>
              <a:spcBef>
                <a:spcPct val="50000"/>
              </a:spcBef>
              <a:buFont typeface="Wingdings" pitchFamily="2" charset="2"/>
              <a:buNone/>
              <a:defRPr/>
            </a:pPr>
            <a:r>
              <a:rPr lang="ar-SA" sz="2800" b="1" dirty="0">
                <a:latin typeface="Sakkal Majalla" pitchFamily="2" charset="-78"/>
              </a:rPr>
              <a:t>وهي البحار التي توجد بأكملها في قلب اليابس ولا تربطها بالمحيطات أو البحار الهامشية أو البحار المتوسطة أية صلة ظاهرة، وقد يكون بعضها متخلفاً من بحار جيولوجية قديمة اختفت بفعل الحركات الأرضية وعمليات </a:t>
            </a:r>
            <a:r>
              <a:rPr lang="ar-SA" sz="2800" b="1" dirty="0" err="1">
                <a:latin typeface="Sakkal Majalla" pitchFamily="2" charset="-78"/>
              </a:rPr>
              <a:t>الارساب</a:t>
            </a:r>
            <a:r>
              <a:rPr lang="ar-SA" sz="2800" b="1" dirty="0">
                <a:latin typeface="Sakkal Majalla" pitchFamily="2" charset="-78"/>
              </a:rPr>
              <a:t>. ومن أمثلتها: بحر قزوين الذي تخلف عن بحر </a:t>
            </a:r>
            <a:r>
              <a:rPr lang="ar-SA" sz="2800" b="1" dirty="0" err="1">
                <a:latin typeface="Sakkal Majalla" pitchFamily="2" charset="-78"/>
              </a:rPr>
              <a:t>تيثس</a:t>
            </a:r>
            <a:r>
              <a:rPr lang="ar-SA" sz="2800" b="1" dirty="0">
                <a:latin typeface="Sakkal Majalla" pitchFamily="2" charset="-78"/>
              </a:rPr>
              <a:t> القديم وكذلك بحر </a:t>
            </a:r>
            <a:r>
              <a:rPr lang="ar-SA" sz="2800" b="1" dirty="0" err="1">
                <a:latin typeface="Sakkal Majalla" pitchFamily="2" charset="-78"/>
              </a:rPr>
              <a:t>آرال</a:t>
            </a:r>
            <a:r>
              <a:rPr lang="ar-SA" sz="2800" b="1" dirty="0">
                <a:latin typeface="Sakkal Majalla" pitchFamily="2" charset="-78"/>
              </a:rPr>
              <a:t> والبحر الميت.</a:t>
            </a:r>
          </a:p>
        </p:txBody>
      </p:sp>
    </p:spTree>
    <p:extLst>
      <p:ext uri="{BB962C8B-B14F-4D97-AF65-F5344CB8AC3E}">
        <p14:creationId xmlns:p14="http://schemas.microsoft.com/office/powerpoint/2010/main" xmlns="" val="4160461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676456" cy="6832640"/>
          </a:xfrm>
          <a:prstGeom prst="rect">
            <a:avLst/>
          </a:prstGeom>
        </p:spPr>
        <p:txBody>
          <a:bodyPr wrap="square">
            <a:spAutoFit/>
          </a:bodyPr>
          <a:lstStyle/>
          <a:p>
            <a:pPr algn="justLow">
              <a:lnSpc>
                <a:spcPct val="150000"/>
              </a:lnSpc>
            </a:pPr>
            <a:r>
              <a:rPr lang="ar-SA" sz="4000" b="1" dirty="0" smtClean="0">
                <a:latin typeface="Sakkal Majalla" pitchFamily="2" charset="-78"/>
                <a:cs typeface="+mn-cs"/>
              </a:rPr>
              <a:t>1- البحار المحيطية الضحلة:</a:t>
            </a:r>
          </a:p>
          <a:p>
            <a:pPr algn="justLow">
              <a:lnSpc>
                <a:spcPct val="150000"/>
              </a:lnSpc>
            </a:pPr>
            <a:endParaRPr lang="ar-SA" sz="2800" b="1" dirty="0">
              <a:latin typeface="Sakkal Majalla" pitchFamily="2" charset="-78"/>
            </a:endParaRPr>
          </a:p>
          <a:p>
            <a:pPr algn="justLow">
              <a:lnSpc>
                <a:spcPct val="150000"/>
              </a:lnSpc>
            </a:pPr>
            <a:endParaRPr lang="ar-SA" sz="2800" b="1" dirty="0" smtClean="0">
              <a:latin typeface="Sakkal Majalla" pitchFamily="2" charset="-78"/>
              <a:cs typeface="+mn-cs"/>
            </a:endParaRPr>
          </a:p>
          <a:p>
            <a:pPr algn="justLow">
              <a:lnSpc>
                <a:spcPct val="150000"/>
              </a:lnSpc>
            </a:pPr>
            <a:endParaRPr lang="ar-SA" sz="2800" b="1" dirty="0">
              <a:latin typeface="Sakkal Majalla" pitchFamily="2" charset="-78"/>
            </a:endParaRPr>
          </a:p>
          <a:p>
            <a:pPr algn="justLow">
              <a:lnSpc>
                <a:spcPct val="150000"/>
              </a:lnSpc>
            </a:pPr>
            <a:endParaRPr lang="ar-SA" sz="2800" b="1" dirty="0" smtClean="0">
              <a:latin typeface="Sakkal Majalla" pitchFamily="2" charset="-78"/>
              <a:cs typeface="+mn-cs"/>
            </a:endParaRPr>
          </a:p>
          <a:p>
            <a:pPr algn="justLow">
              <a:lnSpc>
                <a:spcPct val="150000"/>
              </a:lnSpc>
            </a:pPr>
            <a:endParaRPr lang="ar-SA" sz="2800" b="1" dirty="0">
              <a:latin typeface="Sakkal Majalla" pitchFamily="2" charset="-78"/>
            </a:endParaRPr>
          </a:p>
          <a:p>
            <a:pPr algn="justLow">
              <a:lnSpc>
                <a:spcPct val="150000"/>
              </a:lnSpc>
            </a:pPr>
            <a:r>
              <a:rPr lang="ar-SA" sz="2800" b="1" dirty="0" smtClean="0">
                <a:latin typeface="Sakkal Majalla" pitchFamily="2" charset="-78"/>
                <a:cs typeface="+mn-cs"/>
              </a:rPr>
              <a:t/>
            </a:r>
            <a:br>
              <a:rPr lang="ar-SA" sz="2800" b="1" dirty="0" smtClean="0">
                <a:latin typeface="Sakkal Majalla" pitchFamily="2" charset="-78"/>
                <a:cs typeface="+mn-cs"/>
              </a:rPr>
            </a:br>
            <a:r>
              <a:rPr lang="ar-SA" sz="2800" b="1" dirty="0" smtClean="0">
                <a:latin typeface="Sakkal Majalla" pitchFamily="2" charset="-78"/>
                <a:cs typeface="+mn-cs"/>
              </a:rPr>
              <a:t>تقع هذه البحار على الرفارف القارية ولا يزيد عمقها عن 100 قامة (القامة =1,83متر) ولذا تسمى أحيانا البحار </a:t>
            </a:r>
            <a:r>
              <a:rPr lang="ar-SA" sz="2800" b="1" dirty="0" err="1" smtClean="0">
                <a:latin typeface="Sakkal Majalla" pitchFamily="2" charset="-78"/>
                <a:cs typeface="+mn-cs"/>
              </a:rPr>
              <a:t>الرفرفية</a:t>
            </a:r>
            <a:r>
              <a:rPr lang="ar-SA" sz="2800" b="1" dirty="0" smtClean="0">
                <a:latin typeface="Sakkal Majalla" pitchFamily="2" charset="-78"/>
                <a:cs typeface="+mn-cs"/>
              </a:rPr>
              <a:t> (بحر الشمال والبحر الايرلندي).</a:t>
            </a:r>
            <a:endParaRPr lang="ar-SA" sz="2800" b="1" dirty="0">
              <a:latin typeface="Sakkal Majalla" pitchFamily="2" charset="-78"/>
              <a:cs typeface="+mn-cs"/>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052736"/>
            <a:ext cx="8676456" cy="39859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42871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260648"/>
            <a:ext cx="8316416" cy="984885"/>
          </a:xfrm>
          <a:prstGeom prst="rect">
            <a:avLst/>
          </a:prstGeom>
        </p:spPr>
        <p:txBody>
          <a:bodyPr wrap="square">
            <a:spAutoFit/>
          </a:bodyPr>
          <a:lstStyle/>
          <a:p>
            <a:pPr algn="justLow"/>
            <a:r>
              <a:rPr lang="ar-SA" b="1" dirty="0" smtClean="0">
                <a:latin typeface="Sakkal Majalla" pitchFamily="2" charset="-78"/>
                <a:cs typeface="+mn-cs"/>
              </a:rPr>
              <a:t>-</a:t>
            </a:r>
            <a:r>
              <a:rPr lang="ar-SA" sz="4000" b="1" dirty="0" smtClean="0">
                <a:latin typeface="Sakkal Majalla" pitchFamily="2" charset="-78"/>
                <a:cs typeface="+mn-cs"/>
              </a:rPr>
              <a:t>البحار المحيطية العميقة: </a:t>
            </a:r>
            <a:br>
              <a:rPr lang="ar-SA" sz="4000" b="1" dirty="0" smtClean="0">
                <a:latin typeface="Sakkal Majalla" pitchFamily="2" charset="-78"/>
                <a:cs typeface="+mn-cs"/>
              </a:rPr>
            </a:br>
            <a:endParaRPr lang="en-US" b="1" dirty="0">
              <a:latin typeface="Sakkal Majalla" pitchFamily="2" charset="-78"/>
              <a:cs typeface="+mn-cs"/>
            </a:endParaRPr>
          </a:p>
        </p:txBody>
      </p:sp>
      <p:sp>
        <p:nvSpPr>
          <p:cNvPr id="3" name="Rectangle 2"/>
          <p:cNvSpPr/>
          <p:nvPr/>
        </p:nvSpPr>
        <p:spPr>
          <a:xfrm>
            <a:off x="395536" y="4725144"/>
            <a:ext cx="8280920" cy="1384995"/>
          </a:xfrm>
          <a:prstGeom prst="rect">
            <a:avLst/>
          </a:prstGeom>
        </p:spPr>
        <p:txBody>
          <a:bodyPr wrap="square">
            <a:spAutoFit/>
          </a:bodyPr>
          <a:lstStyle/>
          <a:p>
            <a:pPr algn="justLow"/>
            <a:r>
              <a:rPr lang="ar-SA" sz="2800" b="1" dirty="0" smtClean="0">
                <a:latin typeface="Sakkal Majalla" pitchFamily="2" charset="-78"/>
                <a:cs typeface="+mn-cs"/>
              </a:rPr>
              <a:t>وهي البحار التي يزيد عمقها عن 100 قامة وتشمل معظم البحار التي تفصلها أقواس الجزر عند المحيطات (البحر الكاريبي و بحر العرب ). </a:t>
            </a:r>
            <a:endParaRPr lang="en-US" sz="2800" b="1" dirty="0">
              <a:latin typeface="Sakkal Majalla" pitchFamily="2" charset="-78"/>
              <a:cs typeface="+mn-cs"/>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961667"/>
            <a:ext cx="7914456" cy="37634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92043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548680"/>
            <a:ext cx="5907386" cy="707886"/>
          </a:xfrm>
          <a:prstGeom prst="rect">
            <a:avLst/>
          </a:prstGeom>
        </p:spPr>
        <p:txBody>
          <a:bodyPr wrap="none">
            <a:spAutoFit/>
          </a:bodyPr>
          <a:lstStyle/>
          <a:p>
            <a:r>
              <a:rPr lang="ar-SA" alt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implified Arabic" pitchFamily="2" charset="-78"/>
              </a:rPr>
              <a:t>ثالثاً: توزيع اليابس والماء</a:t>
            </a:r>
            <a:endParaRPr lang="ar-SA" sz="4000" dirty="0"/>
          </a:p>
        </p:txBody>
      </p:sp>
      <p:sp>
        <p:nvSpPr>
          <p:cNvPr id="3" name="Rectangle 2"/>
          <p:cNvSpPr/>
          <p:nvPr/>
        </p:nvSpPr>
        <p:spPr>
          <a:xfrm>
            <a:off x="323528" y="1412776"/>
            <a:ext cx="8533805" cy="5175135"/>
          </a:xfrm>
          <a:prstGeom prst="rect">
            <a:avLst/>
          </a:prstGeom>
        </p:spPr>
        <p:txBody>
          <a:bodyPr wrap="square">
            <a:spAutoFit/>
          </a:bodyPr>
          <a:lstStyle/>
          <a:p>
            <a:pPr>
              <a:lnSpc>
                <a:spcPct val="150000"/>
              </a:lnSpc>
            </a:pPr>
            <a:r>
              <a:rPr lang="ar-SA" sz="2800" b="1" dirty="0" smtClean="0">
                <a:solidFill>
                  <a:schemeClr val="tx1"/>
                </a:solidFill>
                <a:latin typeface="Sakkal Majalla" pitchFamily="2" charset="-78"/>
              </a:rPr>
              <a:t>تشغل البحار والمحيطات مساحة شاسعة يعادل 70.8% من مساحة الكرة الأرضية، في حين أن اليابس (القارات) لا يغطي سوى 29.2%، لذا يطلق بعض العلماء على الأرض اسم « الكوكب المائي» وذلك لضخامة الغلاف المائي الذي يكسوها (</a:t>
            </a:r>
            <a:r>
              <a:rPr lang="ar-SA" sz="2800" b="1" dirty="0" err="1" smtClean="0">
                <a:solidFill>
                  <a:schemeClr val="tx1"/>
                </a:solidFill>
                <a:latin typeface="Sakkal Majalla" pitchFamily="2" charset="-78"/>
              </a:rPr>
              <a:t>الهيدروسفير</a:t>
            </a:r>
            <a:r>
              <a:rPr lang="ar-SA" sz="2800" b="1" dirty="0" smtClean="0">
                <a:solidFill>
                  <a:schemeClr val="tx1"/>
                </a:solidFill>
                <a:latin typeface="Sakkal Majalla" pitchFamily="2" charset="-78"/>
              </a:rPr>
              <a:t>). وترتفع نسبة الماء في نصف الكرة الجنوبي حيث تشغل البحار (75%) بينما تشغل البحار مساحة أقل (61%) في النصف الشمالي</a:t>
            </a:r>
            <a:endParaRPr lang="ar-SA" sz="2800" dirty="0"/>
          </a:p>
        </p:txBody>
      </p:sp>
    </p:spTree>
    <p:extLst>
      <p:ext uri="{BB962C8B-B14F-4D97-AF65-F5344CB8AC3E}">
        <p14:creationId xmlns:p14="http://schemas.microsoft.com/office/powerpoint/2010/main" xmlns="" val="870109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664"/>
            <a:ext cx="8820472" cy="1323439"/>
          </a:xfrm>
          <a:prstGeom prst="rect">
            <a:avLst/>
          </a:prstGeom>
        </p:spPr>
        <p:txBody>
          <a:bodyPr wrap="square">
            <a:spAutoFit/>
          </a:bodyPr>
          <a:lstStyle/>
          <a:p>
            <a:r>
              <a:rPr lang="ar-SA" altLang="en-US" sz="4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Simplified Arabic" pitchFamily="2" charset="-78"/>
              </a:rPr>
              <a:t>حقائق عن حدود المحيطات والملامح العامة لها</a:t>
            </a:r>
            <a:endParaRPr lang="ar-SA" sz="4000" dirty="0"/>
          </a:p>
        </p:txBody>
      </p:sp>
      <p:sp>
        <p:nvSpPr>
          <p:cNvPr id="3" name="Rectangle 2"/>
          <p:cNvSpPr/>
          <p:nvPr/>
        </p:nvSpPr>
        <p:spPr>
          <a:xfrm>
            <a:off x="251520" y="1747810"/>
            <a:ext cx="8702679" cy="1815882"/>
          </a:xfrm>
          <a:prstGeom prst="rect">
            <a:avLst/>
          </a:prstGeom>
        </p:spPr>
        <p:txBody>
          <a:bodyPr wrap="square">
            <a:spAutoFit/>
          </a:bodyPr>
          <a:lstStyle/>
          <a:p>
            <a:pPr algn="justLow"/>
            <a:r>
              <a:rPr lang="ar-SA" sz="2800" b="1" dirty="0" smtClean="0">
                <a:latin typeface="Sakkal Majalla" pitchFamily="2" charset="-78"/>
                <a:cs typeface="+mn-cs"/>
              </a:rPr>
              <a:t>1-يبلغ أكبر اتساع للبحار على حساب اليابس في النطاق المحصور بين دائرتي عرض 40 – 65ْ في نصف الكرة الجنوبي، حيث تحتل البحار 81% من مساحته الكلية</a:t>
            </a:r>
            <a:endParaRPr lang="en-US" sz="2800" b="1" dirty="0">
              <a:latin typeface="Sakkal Majalla" pitchFamily="2" charset="-78"/>
              <a:cs typeface="+mn-cs"/>
            </a:endParaRPr>
          </a:p>
        </p:txBody>
      </p:sp>
      <p:sp>
        <p:nvSpPr>
          <p:cNvPr id="4" name="Rectangle 3"/>
          <p:cNvSpPr/>
          <p:nvPr/>
        </p:nvSpPr>
        <p:spPr>
          <a:xfrm>
            <a:off x="395536" y="3645024"/>
            <a:ext cx="8748464" cy="2677656"/>
          </a:xfrm>
          <a:prstGeom prst="rect">
            <a:avLst/>
          </a:prstGeom>
        </p:spPr>
        <p:txBody>
          <a:bodyPr wrap="square">
            <a:spAutoFit/>
          </a:bodyPr>
          <a:lstStyle/>
          <a:p>
            <a:pPr algn="justLow"/>
            <a:r>
              <a:rPr lang="ar-SA" sz="2800" b="1" dirty="0" smtClean="0">
                <a:latin typeface="Sakkal Majalla" pitchFamily="2" charset="-78"/>
                <a:cs typeface="+mn-cs"/>
              </a:rPr>
              <a:t>2- يقسم الجغرافيين سطح الأرض إلى نصفين، أحدهما يضم معظم المياه ويطلق عليها أسم ”النصف المائي“ ويوجد مركزه عند جزر </a:t>
            </a:r>
            <a:r>
              <a:rPr lang="ar-SA" sz="2800" b="1" dirty="0" err="1" smtClean="0">
                <a:latin typeface="Sakkal Majalla" pitchFamily="2" charset="-78"/>
                <a:cs typeface="+mn-cs"/>
              </a:rPr>
              <a:t>انتيبودز</a:t>
            </a:r>
            <a:r>
              <a:rPr lang="ar-SA" sz="2800" b="1" dirty="0" smtClean="0">
                <a:latin typeface="Sakkal Majalla" pitchFamily="2" charset="-78"/>
                <a:cs typeface="+mn-cs"/>
              </a:rPr>
              <a:t> جنوب شرقي نيوزيلندا. والآخر يضم معظم اليابس ويسمى ”النصف القاري“ ويوجد مركزه حول مصب نهر </a:t>
            </a:r>
            <a:r>
              <a:rPr lang="ar-SA" sz="2800" b="1" dirty="0" err="1" smtClean="0">
                <a:latin typeface="Sakkal Majalla" pitchFamily="2" charset="-78"/>
                <a:cs typeface="+mn-cs"/>
              </a:rPr>
              <a:t>اللوار</a:t>
            </a:r>
            <a:r>
              <a:rPr lang="ar-SA" sz="2800" b="1" dirty="0" smtClean="0">
                <a:latin typeface="Sakkal Majalla" pitchFamily="2" charset="-78"/>
                <a:cs typeface="+mn-cs"/>
              </a:rPr>
              <a:t> غرب فرنسا.</a:t>
            </a:r>
            <a:endParaRPr lang="en-US" sz="2800" b="1" dirty="0">
              <a:latin typeface="Sakkal Majalla" pitchFamily="2" charset="-78"/>
              <a:cs typeface="+mn-cs"/>
            </a:endParaRPr>
          </a:p>
        </p:txBody>
      </p:sp>
    </p:spTree>
    <p:extLst>
      <p:ext uri="{BB962C8B-B14F-4D97-AF65-F5344CB8AC3E}">
        <p14:creationId xmlns:p14="http://schemas.microsoft.com/office/powerpoint/2010/main" xmlns="" val="3851784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676456" cy="5855449"/>
          </a:xfrm>
          <a:prstGeom prst="rect">
            <a:avLst/>
          </a:prstGeom>
        </p:spPr>
        <p:txBody>
          <a:bodyPr wrap="square">
            <a:spAutoFit/>
          </a:bodyPr>
          <a:lstStyle/>
          <a:p>
            <a:pPr algn="justLow">
              <a:lnSpc>
                <a:spcPct val="150000"/>
              </a:lnSpc>
            </a:pPr>
            <a:r>
              <a:rPr lang="ar-SA" b="1" dirty="0" smtClean="0">
                <a:latin typeface="Sakkal Majalla" pitchFamily="2" charset="-78"/>
                <a:cs typeface="+mn-cs"/>
              </a:rPr>
              <a:t>- </a:t>
            </a:r>
            <a:r>
              <a:rPr lang="ar-SA" sz="2800" b="1" dirty="0" smtClean="0">
                <a:latin typeface="Sakkal Majalla" pitchFamily="2" charset="-78"/>
                <a:cs typeface="+mn-cs"/>
              </a:rPr>
              <a:t>تمتاز المحيطات والبحار إجمالاً بمنسوب واحد لسطح مياهها في كل مكان، لذا تم اختيار هذا المنسوب ليكون منسوب الصفر الذي يبدأ منه حساب كل المرتفعات والمنخفضات، وأصبح تركيب مياهها واحداً في كل المناطق، يستثنى بعض البحار التي لها ظروف خاصة. ويعود سبب تساوي منسوب المحيطات لأنها لم تكن في أي عصر من العصور مفصولة عن بعضها فصلاً تاماً، بل كانت دائماً متصلة ببعضها في نطاقات كبيرة. </a:t>
            </a:r>
            <a:endParaRPr lang="en-US" sz="2800" b="1" dirty="0">
              <a:latin typeface="Sakkal Majalla" pitchFamily="2" charset="-78"/>
              <a:cs typeface="+mn-cs"/>
            </a:endParaRPr>
          </a:p>
        </p:txBody>
      </p:sp>
    </p:spTree>
    <p:extLst>
      <p:ext uri="{BB962C8B-B14F-4D97-AF65-F5344CB8AC3E}">
        <p14:creationId xmlns:p14="http://schemas.microsoft.com/office/powerpoint/2010/main" xmlns="" val="3406590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0"/>
            <a:ext cx="8676456" cy="6017032"/>
          </a:xfrm>
          <a:prstGeom prst="rect">
            <a:avLst/>
          </a:prstGeom>
        </p:spPr>
        <p:txBody>
          <a:bodyPr wrap="square">
            <a:spAutoFit/>
          </a:bodyPr>
          <a:lstStyle/>
          <a:p>
            <a:pPr algn="justLow">
              <a:lnSpc>
                <a:spcPct val="200000"/>
              </a:lnSpc>
            </a:pPr>
            <a:r>
              <a:rPr lang="ar-SA" sz="2800" b="1" dirty="0" smtClean="0">
                <a:latin typeface="Sakkal Majalla" pitchFamily="2" charset="-78"/>
                <a:cs typeface="+mn-cs"/>
              </a:rPr>
              <a:t>4- تختلط مياه المحيط من ناحية أو أكثر بمياه المحيط أو المحيطين المجاورين له على امتداد نطاقات طويلة، رغم أن كل محيط محدد تحديداً واضحاً من معظم جهاته بواسطة أرض يابسة. ومن أبرز أمثلة على اختلاط مياه المحيطات ما نشاهده في النطاق المحصور بين دائرتي عرض 40 – 65ْ في نصف الكرة الجنوبي</a:t>
            </a:r>
            <a:endParaRPr lang="en-US" sz="2800" b="1" dirty="0">
              <a:latin typeface="Sakkal Majalla" pitchFamily="2" charset="-78"/>
              <a:cs typeface="+mn-cs"/>
            </a:endParaRPr>
          </a:p>
        </p:txBody>
      </p:sp>
    </p:spTree>
    <p:extLst>
      <p:ext uri="{BB962C8B-B14F-4D97-AF65-F5344CB8AC3E}">
        <p14:creationId xmlns:p14="http://schemas.microsoft.com/office/powerpoint/2010/main" xmlns="" val="997884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388424" cy="4293483"/>
          </a:xfrm>
          <a:prstGeom prst="rect">
            <a:avLst/>
          </a:prstGeom>
        </p:spPr>
        <p:txBody>
          <a:bodyPr wrap="square">
            <a:spAutoFit/>
          </a:bodyPr>
          <a:lstStyle/>
          <a:p>
            <a:pPr algn="justLow">
              <a:lnSpc>
                <a:spcPct val="200000"/>
              </a:lnSpc>
            </a:pPr>
            <a:r>
              <a:rPr lang="ar-SA" sz="2800" b="1" dirty="0" smtClean="0">
                <a:latin typeface="Sakkal Majalla" pitchFamily="2" charset="-78"/>
                <a:cs typeface="+mn-cs"/>
              </a:rPr>
              <a:t>، حيث تستخدم هنا خطوط الطول كحدود تقريبية بين المحيطات. ( يعد خط طول147ْ شرقاً حد فاصل بين المحيطين الهندي والهادي – 20ْشرقاً حد بين الهندي والأطلسي – 67ْ غرباً حد بين الأطلسي والهادي) </a:t>
            </a:r>
            <a:endParaRPr lang="en-US" sz="2800" b="1" dirty="0">
              <a:latin typeface="Sakkal Majalla" pitchFamily="2" charset="-78"/>
              <a:cs typeface="+mn-cs"/>
            </a:endParaRPr>
          </a:p>
        </p:txBody>
      </p:sp>
    </p:spTree>
    <p:extLst>
      <p:ext uri="{BB962C8B-B14F-4D97-AF65-F5344CB8AC3E}">
        <p14:creationId xmlns:p14="http://schemas.microsoft.com/office/powerpoint/2010/main" xmlns="" val="914197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88640"/>
            <a:ext cx="8388424" cy="5693866"/>
          </a:xfrm>
          <a:prstGeom prst="rect">
            <a:avLst/>
          </a:prstGeom>
        </p:spPr>
        <p:txBody>
          <a:bodyPr wrap="square">
            <a:spAutoFit/>
          </a:bodyPr>
          <a:lstStyle/>
          <a:p>
            <a:pPr marL="342900" indent="-342900" algn="justLow"/>
            <a:r>
              <a:rPr lang="ar-SA" sz="2800" b="1" dirty="0" smtClean="0">
                <a:latin typeface="Sakkal Majalla" pitchFamily="2" charset="-78"/>
                <a:cs typeface="+mn-cs"/>
              </a:rPr>
              <a:t>5- يعد المحيط الهادي:</a:t>
            </a:r>
          </a:p>
          <a:p>
            <a:pPr marL="342900" indent="-342900" algn="justLow">
              <a:lnSpc>
                <a:spcPct val="150000"/>
              </a:lnSpc>
              <a:buFontTx/>
              <a:buAutoNum type="arabic1Minus"/>
            </a:pPr>
            <a:r>
              <a:rPr lang="ar-SA" sz="2800" b="1" dirty="0" smtClean="0">
                <a:latin typeface="Sakkal Majalla" pitchFamily="2" charset="-78"/>
                <a:cs typeface="+mn-cs"/>
              </a:rPr>
              <a:t>أكبر المحيطات مساحة حيث يشغل 51% من المساحة الكلية للمحيطات.</a:t>
            </a:r>
          </a:p>
          <a:p>
            <a:pPr marL="342900" indent="-342900" algn="justLow">
              <a:lnSpc>
                <a:spcPct val="150000"/>
              </a:lnSpc>
              <a:buFontTx/>
              <a:buAutoNum type="arabic1Minus"/>
            </a:pPr>
            <a:r>
              <a:rPr lang="ar-SA" sz="2800" b="1" dirty="0" smtClean="0">
                <a:latin typeface="Sakkal Majalla" pitchFamily="2" charset="-78"/>
                <a:cs typeface="+mn-cs"/>
              </a:rPr>
              <a:t>وأشد المحيطات عمقاً على الإطلاق إذ يبلغ متوسط عمقه حوالي 3940م، نظراً لكثرة وانتشار الأخاديد العميقة بجوار أقواس من الجزر الجبلية. ويعود سبب ذلك إلى تعرض شرق أسيا والجزر المجاورة لها في العصور الجيولوجية الحديثة للحركات الانثنائية</a:t>
            </a:r>
            <a:endParaRPr lang="en-US" sz="2800" b="1" dirty="0">
              <a:latin typeface="Sakkal Majalla" pitchFamily="2" charset="-78"/>
              <a:cs typeface="+mn-cs"/>
            </a:endParaRPr>
          </a:p>
        </p:txBody>
      </p:sp>
    </p:spTree>
    <p:extLst>
      <p:ext uri="{BB962C8B-B14F-4D97-AF65-F5344CB8AC3E}">
        <p14:creationId xmlns:p14="http://schemas.microsoft.com/office/powerpoint/2010/main" xmlns="" val="3473748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604448" cy="4293483"/>
          </a:xfrm>
          <a:prstGeom prst="rect">
            <a:avLst/>
          </a:prstGeom>
        </p:spPr>
        <p:txBody>
          <a:bodyPr wrap="square">
            <a:spAutoFit/>
          </a:bodyPr>
          <a:lstStyle/>
          <a:p>
            <a:pPr marL="342900" indent="-342900" algn="justLow">
              <a:lnSpc>
                <a:spcPct val="200000"/>
              </a:lnSpc>
              <a:buFontTx/>
              <a:buAutoNum type="arabic1Minus"/>
            </a:pPr>
            <a:r>
              <a:rPr lang="ar-SA" sz="2800" b="1" dirty="0" smtClean="0">
                <a:latin typeface="Sakkal Majalla" pitchFamily="2" charset="-78"/>
                <a:cs typeface="+mn-cs"/>
              </a:rPr>
              <a:t>التي أدت إلى ظهور سلاسل جبلية مرتفعة تجاورها </a:t>
            </a:r>
            <a:r>
              <a:rPr lang="ar-SA" sz="2800" b="1" dirty="0" err="1" smtClean="0">
                <a:latin typeface="Sakkal Majalla" pitchFamily="2" charset="-78"/>
                <a:cs typeface="+mn-cs"/>
              </a:rPr>
              <a:t>ثنيات</a:t>
            </a:r>
            <a:r>
              <a:rPr lang="ar-SA" sz="2800" b="1" dirty="0" smtClean="0">
                <a:latin typeface="Sakkal Majalla" pitchFamily="2" charset="-78"/>
                <a:cs typeface="+mn-cs"/>
              </a:rPr>
              <a:t> مقعرة شديدة العمق، وهي مناطق تمتاز بضعف تركيبها الجيولوجي وتعرف بالحلقة النارية لأنها تحاصر الهادي من الشمال والشرق والغرب. </a:t>
            </a:r>
            <a:endParaRPr lang="en-US" sz="2800" b="1" dirty="0">
              <a:latin typeface="Sakkal Majalla" pitchFamily="2" charset="-78"/>
              <a:cs typeface="+mn-cs"/>
            </a:endParaRPr>
          </a:p>
        </p:txBody>
      </p:sp>
    </p:spTree>
    <p:extLst>
      <p:ext uri="{BB962C8B-B14F-4D97-AF65-F5344CB8AC3E}">
        <p14:creationId xmlns:p14="http://schemas.microsoft.com/office/powerpoint/2010/main" xmlns="" val="2853458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0648"/>
            <a:ext cx="9144000" cy="6286336"/>
          </a:xfrm>
          <a:prstGeom prst="rect">
            <a:avLst/>
          </a:prstGeom>
        </p:spPr>
        <p:txBody>
          <a:bodyPr wrap="square">
            <a:spAutoFit/>
          </a:bodyPr>
          <a:lstStyle/>
          <a:p>
            <a:pPr marL="342900" indent="-342900" algn="justLow"/>
            <a:r>
              <a:rPr lang="ar-SA" sz="2800" b="1" dirty="0" smtClean="0">
                <a:latin typeface="Sakkal Majalla" pitchFamily="2" charset="-78"/>
                <a:cs typeface="+mn-cs"/>
              </a:rPr>
              <a:t>- يعد المحيط الأطلسي:</a:t>
            </a:r>
          </a:p>
          <a:p>
            <a:pPr marL="342900" indent="-342900" algn="justLow">
              <a:lnSpc>
                <a:spcPct val="150000"/>
              </a:lnSpc>
              <a:buFontTx/>
              <a:buAutoNum type="arabic2Minus"/>
            </a:pPr>
            <a:r>
              <a:rPr lang="ar-SA" sz="2800" b="1" dirty="0" smtClean="0">
                <a:latin typeface="Sakkal Majalla" pitchFamily="2" charset="-78"/>
                <a:cs typeface="+mn-cs"/>
              </a:rPr>
              <a:t>أطول المحيطات (من الشمال إلى الجنوب)، وذلك لأنه مفتوح من تلك الناحيتين، بحيث يعتبر البحر المتجمد الشمالي امتداداً له.</a:t>
            </a:r>
          </a:p>
          <a:p>
            <a:pPr marL="342900" indent="-342900" algn="justLow">
              <a:lnSpc>
                <a:spcPct val="150000"/>
              </a:lnSpc>
              <a:buFontTx/>
              <a:buAutoNum type="arabic2Minus"/>
            </a:pPr>
            <a:r>
              <a:rPr lang="ar-SA" sz="2800" b="1" dirty="0" smtClean="0">
                <a:latin typeface="Sakkal Majalla" pitchFamily="2" charset="-78"/>
                <a:cs typeface="+mn-cs"/>
              </a:rPr>
              <a:t>أقل المحيطات من حيث العمق ويرجع سبب ذلك لكثرة البحار الهامشية الضحلة التي نتصل به (خليج المكسيك – البحر الكاريبي – بحر الشمال – بحر البلطيق).</a:t>
            </a:r>
            <a:endParaRPr lang="en-US" sz="2800" b="1" dirty="0" smtClean="0">
              <a:latin typeface="Sakkal Majalla" pitchFamily="2" charset="-78"/>
              <a:cs typeface="+mn-cs"/>
            </a:endParaRPr>
          </a:p>
          <a:p>
            <a:pPr marL="342900" indent="-342900" algn="justLow">
              <a:lnSpc>
                <a:spcPct val="150000"/>
              </a:lnSpc>
              <a:buFontTx/>
              <a:buAutoNum type="arabic2Minus"/>
            </a:pPr>
            <a:r>
              <a:rPr lang="ar-SA" sz="2800" b="1" dirty="0" smtClean="0">
                <a:latin typeface="Sakkal Majalla" pitchFamily="2" charset="-78"/>
                <a:cs typeface="+mn-cs"/>
              </a:rPr>
              <a:t>يمتاز بكثرة مياه الانهار التي تصب فيه من كل القارات المحيطة به، الأمر الذي أثر في ملوحة مياهه.</a:t>
            </a:r>
            <a:endParaRPr lang="en-US" sz="2800" b="1" dirty="0">
              <a:latin typeface="Sakkal Majalla" pitchFamily="2" charset="-78"/>
              <a:cs typeface="+mn-cs"/>
            </a:endParaRPr>
          </a:p>
        </p:txBody>
      </p:sp>
    </p:spTree>
    <p:extLst>
      <p:ext uri="{BB962C8B-B14F-4D97-AF65-F5344CB8AC3E}">
        <p14:creationId xmlns:p14="http://schemas.microsoft.com/office/powerpoint/2010/main" xmlns="" val="2679911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0"/>
            <a:ext cx="8892480" cy="6771084"/>
          </a:xfrm>
          <a:prstGeom prst="rect">
            <a:avLst/>
          </a:prstGeom>
        </p:spPr>
        <p:txBody>
          <a:bodyPr wrap="square">
            <a:spAutoFit/>
          </a:bodyPr>
          <a:lstStyle/>
          <a:p>
            <a:pPr marL="342900" indent="-342900" algn="justLow">
              <a:lnSpc>
                <a:spcPct val="150000"/>
              </a:lnSpc>
            </a:pPr>
            <a:r>
              <a:rPr lang="ar-SA" b="1" dirty="0" smtClean="0">
                <a:latin typeface="Sakkal Majalla" pitchFamily="2" charset="-78"/>
                <a:cs typeface="+mn-cs"/>
              </a:rPr>
              <a:t>7</a:t>
            </a:r>
            <a:r>
              <a:rPr lang="ar-SA" sz="2800" b="1" dirty="0" smtClean="0">
                <a:latin typeface="Sakkal Majalla" pitchFamily="2" charset="-78"/>
                <a:cs typeface="+mn-cs"/>
              </a:rPr>
              <a:t>- يمتاز المحيط الهندي: </a:t>
            </a:r>
          </a:p>
          <a:p>
            <a:pPr marL="342900" indent="-342900" algn="justLow">
              <a:lnSpc>
                <a:spcPct val="200000"/>
              </a:lnSpc>
              <a:buFontTx/>
              <a:buAutoNum type="arabic2Minus"/>
            </a:pPr>
            <a:r>
              <a:rPr lang="ar-SA" sz="2800" b="1" dirty="0" smtClean="0">
                <a:latin typeface="Sakkal Majalla" pitchFamily="2" charset="-78"/>
                <a:cs typeface="+mn-cs"/>
              </a:rPr>
              <a:t>القسم الأكبر منه موجود في النصف الجنوبي.</a:t>
            </a:r>
          </a:p>
          <a:p>
            <a:pPr marL="342900" indent="-342900" algn="justLow">
              <a:lnSpc>
                <a:spcPct val="200000"/>
              </a:lnSpc>
              <a:buFontTx/>
              <a:buAutoNum type="arabic2Minus"/>
            </a:pPr>
            <a:r>
              <a:rPr lang="ar-SA" sz="2800" b="1" dirty="0" smtClean="0">
                <a:latin typeface="Sakkal Majalla" pitchFamily="2" charset="-78"/>
                <a:cs typeface="+mn-cs"/>
              </a:rPr>
              <a:t> أكثر المحيطات تأثراً باليابس بسبب وجوده بين 3 قارات، فهو مقفل من الشمال بقارة آسيا، ومقفل من الغرب حتى دائرة عرض 35ْ جنوباً بأفريقيا، ومن الشرق فهو مقفل ولكن بدرجة أقل بواسطة قارة استراليا والجزر التي تقع بينها وبين آسيا حتى دائرة عرض 45ْجنوباً.</a:t>
            </a:r>
          </a:p>
        </p:txBody>
      </p:sp>
    </p:spTree>
    <p:extLst>
      <p:ext uri="{BB962C8B-B14F-4D97-AF65-F5344CB8AC3E}">
        <p14:creationId xmlns:p14="http://schemas.microsoft.com/office/powerpoint/2010/main" xmlns="" val="4215555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748464" cy="2677656"/>
          </a:xfrm>
          <a:prstGeom prst="rect">
            <a:avLst/>
          </a:prstGeom>
        </p:spPr>
        <p:txBody>
          <a:bodyPr wrap="square">
            <a:spAutoFit/>
          </a:bodyPr>
          <a:lstStyle/>
          <a:p>
            <a:pPr marL="342900" indent="-342900" algn="justLow">
              <a:lnSpc>
                <a:spcPct val="150000"/>
              </a:lnSpc>
              <a:buFontTx/>
              <a:buAutoNum type="arabic2Minus"/>
            </a:pPr>
            <a:r>
              <a:rPr lang="ar-SA" sz="2800" b="1" dirty="0" smtClean="0">
                <a:latin typeface="Sakkal Majalla" pitchFamily="2" charset="-78"/>
                <a:cs typeface="+mn-cs"/>
              </a:rPr>
              <a:t>بسبب تأثير اليابس الواضح جداً على المحيط الهندي ينقلب نظام التيارات البحرية والرياح في نصفه الشمالي انقلاباً تاماً بين فصلي الصيف والشتاء. </a:t>
            </a:r>
            <a:endParaRPr lang="en-US" sz="2800" b="1" dirty="0">
              <a:latin typeface="Sakkal Majalla" pitchFamily="2" charset="-78"/>
              <a:cs typeface="+mn-cs"/>
            </a:endParaRPr>
          </a:p>
        </p:txBody>
      </p:sp>
    </p:spTree>
    <p:extLst>
      <p:ext uri="{BB962C8B-B14F-4D97-AF65-F5344CB8AC3E}">
        <p14:creationId xmlns:p14="http://schemas.microsoft.com/office/powerpoint/2010/main" xmlns="" val="1860369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16632"/>
            <a:ext cx="8820472" cy="6878806"/>
          </a:xfrm>
          <a:prstGeom prst="rect">
            <a:avLst/>
          </a:prstGeom>
        </p:spPr>
        <p:txBody>
          <a:bodyPr wrap="square">
            <a:spAutoFit/>
          </a:bodyPr>
          <a:lstStyle/>
          <a:p>
            <a:pPr marL="342900" indent="-342900" algn="justLow">
              <a:lnSpc>
                <a:spcPct val="200000"/>
              </a:lnSpc>
            </a:pPr>
            <a:r>
              <a:rPr lang="ar-SA" sz="2800" b="1" dirty="0" smtClean="0">
                <a:latin typeface="Sakkal Majalla" pitchFamily="2" charset="-78"/>
                <a:cs typeface="+mn-cs"/>
              </a:rPr>
              <a:t>8- تتداخل المحيطات بين القارات بشكل يجعل اليابس والماء أشبه بألسنة متداخلة بعضها في بعض، ونجد شكل المثلث صحيحًا أيضًا في المساحات المائية؛ كما هو الحال في المحيط الهادي، وفي معظم البحار المتفرعة منه، وفي المحيط الهندي في بحر العرب وخليج البنغال، وفي حوض البحر المتوسط . أما المحيط الأطلسي فيتمشى جزؤه الشمالي مع هذه القاعدة.</a:t>
            </a:r>
            <a:endParaRPr lang="en-US" sz="2800" b="1" dirty="0">
              <a:latin typeface="Sakkal Majalla" pitchFamily="2" charset="-78"/>
              <a:cs typeface="+mn-cs"/>
            </a:endParaRPr>
          </a:p>
        </p:txBody>
      </p:sp>
    </p:spTree>
    <p:extLst>
      <p:ext uri="{BB962C8B-B14F-4D97-AF65-F5344CB8AC3E}">
        <p14:creationId xmlns:p14="http://schemas.microsoft.com/office/powerpoint/2010/main" xmlns="" val="1298326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12845"/>
            <a:ext cx="8352928" cy="650819"/>
          </a:xfrm>
          <a:prstGeom prst="rect">
            <a:avLst/>
          </a:prstGeom>
        </p:spPr>
        <p:txBody>
          <a:bodyPr wrap="square">
            <a:spAutoFit/>
          </a:bodyPr>
          <a:lstStyle/>
          <a:p>
            <a:pPr algn="justLow">
              <a:lnSpc>
                <a:spcPct val="150000"/>
              </a:lnSpc>
              <a:buFont typeface="Wingdings" pitchFamily="2" charset="2"/>
              <a:buNone/>
            </a:pPr>
            <a:r>
              <a:rPr lang="ar-SA" sz="2800" b="1" dirty="0" smtClean="0">
                <a:cs typeface="+mn-cs"/>
              </a:rPr>
              <a:t> المضيق المائي</a:t>
            </a:r>
            <a:endParaRPr lang="ar-SA" sz="2800" b="1" dirty="0">
              <a:cs typeface="+mn-cs"/>
            </a:endParaRPr>
          </a:p>
        </p:txBody>
      </p:sp>
      <p:pic>
        <p:nvPicPr>
          <p:cNvPr id="3" name="articleimagediv" descr="ما معنى مضيق"/>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1263665"/>
            <a:ext cx="8784975" cy="5405696"/>
          </a:xfrm>
          <a:prstGeom prst="rect">
            <a:avLst/>
          </a:prstGeom>
          <a:noFill/>
          <a:ln>
            <a:noFill/>
          </a:ln>
        </p:spPr>
      </p:pic>
    </p:spTree>
    <p:extLst>
      <p:ext uri="{BB962C8B-B14F-4D97-AF65-F5344CB8AC3E}">
        <p14:creationId xmlns:p14="http://schemas.microsoft.com/office/powerpoint/2010/main" xmlns="" val="4112460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604448" cy="5909310"/>
          </a:xfrm>
          <a:prstGeom prst="rect">
            <a:avLst/>
          </a:prstGeom>
        </p:spPr>
        <p:txBody>
          <a:bodyPr wrap="square">
            <a:spAutoFit/>
          </a:bodyPr>
          <a:lstStyle/>
          <a:p>
            <a:pPr algn="justLow">
              <a:lnSpc>
                <a:spcPct val="150000"/>
              </a:lnSpc>
              <a:buFont typeface="Wingdings" pitchFamily="2" charset="2"/>
              <a:buNone/>
            </a:pPr>
            <a:r>
              <a:rPr lang="ar-SA" sz="2800" b="1" dirty="0" smtClean="0">
                <a:cs typeface="+mn-cs"/>
              </a:rPr>
              <a:t>: عبارة عن ممر مائي طبيعي يصل بين مسطحين مائيين ويفصل جزئيين من اليابس أو أكثر عن بعضهما البعض. وقد يقل عرض المضيق ليصل إلى بضعة مئات من الأمتار مثل المضايق التركية بالقرب من اسطنبول، وقد يتسع عرضه ليصل إلى 32 كيلومتراً أو أكثر مثل مضيق دوفر بين بريطانيا وفرنسا، ومضيق </a:t>
            </a:r>
            <a:r>
              <a:rPr lang="ar-SA" sz="2800" b="1" dirty="0" err="1" smtClean="0">
                <a:cs typeface="+mn-cs"/>
              </a:rPr>
              <a:t>بيرنج</a:t>
            </a:r>
            <a:r>
              <a:rPr lang="ar-SA" sz="2800" b="1" dirty="0" smtClean="0">
                <a:cs typeface="+mn-cs"/>
              </a:rPr>
              <a:t> بين روسيا والولايات المتحدة. وتنطبق القواعد الخاصة بالمياه الإقليمية والدولية على المضايق، </a:t>
            </a:r>
            <a:endParaRPr lang="ar-SA" sz="2800" b="1" dirty="0">
              <a:cs typeface="+mn-cs"/>
            </a:endParaRPr>
          </a:p>
        </p:txBody>
      </p:sp>
    </p:spTree>
    <p:extLst>
      <p:ext uri="{BB962C8B-B14F-4D97-AF65-F5344CB8AC3E}">
        <p14:creationId xmlns:p14="http://schemas.microsoft.com/office/powerpoint/2010/main" xmlns="" val="1571290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676456" cy="5983048"/>
          </a:xfrm>
          <a:prstGeom prst="rect">
            <a:avLst/>
          </a:prstGeom>
        </p:spPr>
        <p:txBody>
          <a:bodyPr wrap="square">
            <a:spAutoFit/>
          </a:bodyPr>
          <a:lstStyle/>
          <a:p>
            <a:pPr algn="justLow">
              <a:lnSpc>
                <a:spcPct val="200000"/>
              </a:lnSpc>
              <a:buFont typeface="Wingdings" pitchFamily="2" charset="2"/>
              <a:buNone/>
            </a:pPr>
            <a:r>
              <a:rPr lang="ar-SA" sz="2800" b="1" dirty="0" smtClean="0">
                <a:cs typeface="+mn-cs"/>
              </a:rPr>
              <a:t>فإذا كان عرض المضيق أكثر من 10كم تصبح نصف هذه المسافة موزعة على جانبيه مياهاً إقليمية، والشـقة المائية في وسطه تصبح مياهاً دولية، أمّا لو كان عرض المضيق 5كم فإنه يصبح مياهاً إقليمية صرفه، ويصبح للدول المحيطة به حق السيطرة عليه ويحدد نصيب كل منها من المضيق بخط يمر في وسطه. </a:t>
            </a:r>
            <a:endParaRPr lang="ar-SA" sz="2800" b="1" dirty="0">
              <a:cs typeface="+mn-cs"/>
            </a:endParaRPr>
          </a:p>
        </p:txBody>
      </p:sp>
    </p:spTree>
    <p:extLst>
      <p:ext uri="{BB962C8B-B14F-4D97-AF65-F5344CB8AC3E}">
        <p14:creationId xmlns:p14="http://schemas.microsoft.com/office/powerpoint/2010/main" xmlns="" val="3581481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biLevel thresh="75000"/>
            <a:extLst>
              <a:ext uri="{28A0092B-C50C-407E-A947-70E740481C1C}">
                <a14:useLocalDpi xmlns:a14="http://schemas.microsoft.com/office/drawing/2010/main" xmlns="" val="0"/>
              </a:ext>
            </a:extLst>
          </a:blip>
          <a:srcRect/>
          <a:stretch>
            <a:fillRect/>
          </a:stretch>
        </p:blipFill>
        <p:spPr bwMode="auto">
          <a:xfrm>
            <a:off x="506090" y="230871"/>
            <a:ext cx="8637910" cy="6021388"/>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38553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biLevel thresh="75000"/>
            <a:extLst>
              <a:ext uri="{28A0092B-C50C-407E-A947-70E740481C1C}">
                <a14:useLocalDpi xmlns:a14="http://schemas.microsoft.com/office/drawing/2010/main" xmlns="" val="0"/>
              </a:ext>
            </a:extLst>
          </a:blip>
          <a:srcRect/>
          <a:stretch>
            <a:fillRect/>
          </a:stretch>
        </p:blipFill>
        <p:spPr bwMode="auto">
          <a:xfrm>
            <a:off x="755576" y="404664"/>
            <a:ext cx="7920880" cy="5976664"/>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989392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260648"/>
            <a:ext cx="8172400" cy="5121274"/>
          </a:xfrm>
          <a:prstGeom prst="rect">
            <a:avLst/>
          </a:prstGeom>
        </p:spPr>
        <p:txBody>
          <a:bodyPr wrap="square">
            <a:spAutoFit/>
          </a:bodyPr>
          <a:lstStyle/>
          <a:p>
            <a:pPr algn="justLow">
              <a:lnSpc>
                <a:spcPct val="200000"/>
              </a:lnSpc>
            </a:pPr>
            <a:r>
              <a:rPr lang="ar-SA" sz="2800" b="1" dirty="0" smtClean="0">
                <a:cs typeface="+mn-cs"/>
              </a:rPr>
              <a:t>وللمضايق المائية اهمية تجارية وبحرية واستراتيجية لاسيما أنها تقصر المسافات بين الدول، لذا تسعى القوى العالمية دوماً لتحول دون وقوع هذه المضايق كلياً أو جزئياً تحت سيطرة دولة معادية، وبالتالي تعمل على بقاء الطرق البحرية مفتوحة ومؤمنة لسفنها. </a:t>
            </a:r>
            <a:endParaRPr lang="ar-SA" sz="2800" dirty="0">
              <a:cs typeface="+mn-cs"/>
            </a:endParaRPr>
          </a:p>
        </p:txBody>
      </p:sp>
    </p:spTree>
    <p:extLst>
      <p:ext uri="{BB962C8B-B14F-4D97-AF65-F5344CB8AC3E}">
        <p14:creationId xmlns:p14="http://schemas.microsoft.com/office/powerpoint/2010/main" xmlns="" val="3875393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428179"/>
            <a:ext cx="8316416" cy="4259499"/>
          </a:xfrm>
          <a:prstGeom prst="rect">
            <a:avLst/>
          </a:prstGeom>
        </p:spPr>
        <p:txBody>
          <a:bodyPr wrap="square">
            <a:spAutoFit/>
          </a:bodyPr>
          <a:lstStyle/>
          <a:p>
            <a:pPr algn="justLow">
              <a:lnSpc>
                <a:spcPct val="200000"/>
              </a:lnSpc>
            </a:pPr>
            <a:r>
              <a:rPr lang="ar-SA" sz="2800" b="1" dirty="0" smtClean="0">
                <a:cs typeface="+mn-cs"/>
              </a:rPr>
              <a:t>ومن أفضل الأمثلة على ذلك سيطرة بريطانيا على مضيق جبل طارق، وفوكلاند، وملقا، وباب المندب، نظراً لأهميتها </a:t>
            </a:r>
            <a:r>
              <a:rPr lang="ar-SA" sz="2800" b="1" dirty="0" err="1" smtClean="0">
                <a:cs typeface="+mn-cs"/>
              </a:rPr>
              <a:t>الإستراتيجية</a:t>
            </a:r>
            <a:r>
              <a:rPr lang="ar-SA" sz="2800" b="1" dirty="0" smtClean="0">
                <a:cs typeface="+mn-cs"/>
              </a:rPr>
              <a:t> لتأمين مرور السفن البريطانية. وقد انتهت سيطرة إنجلترا على مضايق العالم لكنها ما زالت تحتل مضيق جبل طارق.</a:t>
            </a:r>
            <a:r>
              <a:rPr lang="ar-SA" sz="2800" dirty="0" smtClean="0">
                <a:cs typeface="+mn-cs"/>
              </a:rPr>
              <a:t> </a:t>
            </a:r>
            <a:endParaRPr lang="ar-SA" sz="2800" dirty="0">
              <a:cs typeface="+mn-cs"/>
            </a:endParaRPr>
          </a:p>
        </p:txBody>
      </p:sp>
    </p:spTree>
    <p:extLst>
      <p:ext uri="{BB962C8B-B14F-4D97-AF65-F5344CB8AC3E}">
        <p14:creationId xmlns:p14="http://schemas.microsoft.com/office/powerpoint/2010/main" xmlns="" val="39684381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388424" cy="5262979"/>
          </a:xfrm>
          <a:prstGeom prst="rect">
            <a:avLst/>
          </a:prstGeom>
        </p:spPr>
        <p:txBody>
          <a:bodyPr wrap="square">
            <a:spAutoFit/>
          </a:bodyPr>
          <a:lstStyle/>
          <a:p>
            <a:pPr algn="justLow">
              <a:lnSpc>
                <a:spcPct val="150000"/>
              </a:lnSpc>
              <a:buFont typeface="Wingdings" pitchFamily="2" charset="2"/>
              <a:buNone/>
            </a:pPr>
            <a:r>
              <a:rPr lang="ar-SA" sz="2800" b="1" dirty="0" smtClean="0">
                <a:cs typeface="+mn-cs"/>
              </a:rPr>
              <a:t>القناة المائية: </a:t>
            </a:r>
          </a:p>
          <a:p>
            <a:pPr algn="justLow">
              <a:lnSpc>
                <a:spcPct val="150000"/>
              </a:lnSpc>
              <a:buFont typeface="Wingdings" pitchFamily="2" charset="2"/>
              <a:buNone/>
            </a:pPr>
            <a:r>
              <a:rPr lang="ar-SA" sz="2800" b="1" dirty="0" smtClean="0">
                <a:cs typeface="+mn-cs"/>
              </a:rPr>
              <a:t>عبارة عن ممر مائي اصطناعي ضيق جداً وطويل، يصل بين مسطحين مائيين، وقد تقع القنوات الملاحية عند مستوى سطح البحر مثل قناة السويس</a:t>
            </a:r>
          </a:p>
          <a:p>
            <a:pPr algn="justLow">
              <a:lnSpc>
                <a:spcPct val="150000"/>
              </a:lnSpc>
              <a:buFont typeface="Wingdings" pitchFamily="2" charset="2"/>
              <a:buNone/>
            </a:pPr>
            <a:endParaRPr lang="ar-SA" sz="2800" b="1" dirty="0"/>
          </a:p>
          <a:p>
            <a:pPr algn="justLow">
              <a:lnSpc>
                <a:spcPct val="150000"/>
              </a:lnSpc>
              <a:buFont typeface="Wingdings" pitchFamily="2" charset="2"/>
              <a:buNone/>
            </a:pPr>
            <a:endParaRPr lang="ar-SA" sz="2800" b="1" dirty="0" smtClean="0">
              <a:cs typeface="+mn-cs"/>
            </a:endParaRPr>
          </a:p>
          <a:p>
            <a:pPr algn="justLow">
              <a:lnSpc>
                <a:spcPct val="150000"/>
              </a:lnSpc>
              <a:buFont typeface="Wingdings" pitchFamily="2" charset="2"/>
              <a:buNone/>
            </a:pPr>
            <a:endParaRPr lang="ar-SA" sz="28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2842216"/>
            <a:ext cx="6264696" cy="37997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321098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476672"/>
            <a:ext cx="7812360" cy="1297150"/>
          </a:xfrm>
          <a:prstGeom prst="rect">
            <a:avLst/>
          </a:prstGeom>
        </p:spPr>
        <p:txBody>
          <a:bodyPr wrap="square">
            <a:spAutoFit/>
          </a:bodyPr>
          <a:lstStyle/>
          <a:p>
            <a:pPr algn="justLow">
              <a:lnSpc>
                <a:spcPct val="150000"/>
              </a:lnSpc>
              <a:buFont typeface="Wingdings" pitchFamily="2" charset="2"/>
              <a:buNone/>
            </a:pPr>
            <a:r>
              <a:rPr lang="ar-SA" sz="2800" b="1" dirty="0" smtClean="0">
                <a:cs typeface="+mn-cs"/>
              </a:rPr>
              <a:t>وقد تقع فوق مستوى سطح البحر مثل قناة بنما</a:t>
            </a:r>
            <a:r>
              <a:rPr lang="ar-SA" b="1" dirty="0" smtClean="0">
                <a:cs typeface="+mn-cs"/>
              </a:rPr>
              <a:t>. </a:t>
            </a:r>
            <a:endParaRPr lang="ar-SA" b="1" dirty="0">
              <a:cs typeface="+mn-cs"/>
            </a:endParaRPr>
          </a:p>
        </p:txBody>
      </p:sp>
      <p:pic>
        <p:nvPicPr>
          <p:cNvPr id="3" name="Picture 2" descr="https://upload.wikimedia.org/wikipedia/commons/thumb/0/0d/Panama_Canal_PIA03368_lrg.jpg/800px-Panama_Canal_PIA03368_lrg.jpg"/>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1773823"/>
            <a:ext cx="7956376" cy="4895538"/>
          </a:xfrm>
          <a:prstGeom prst="rect">
            <a:avLst/>
          </a:prstGeom>
          <a:noFill/>
          <a:ln>
            <a:noFill/>
          </a:ln>
        </p:spPr>
      </p:pic>
    </p:spTree>
    <p:extLst>
      <p:ext uri="{BB962C8B-B14F-4D97-AF65-F5344CB8AC3E}">
        <p14:creationId xmlns:p14="http://schemas.microsoft.com/office/powerpoint/2010/main" xmlns="" val="17201755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88640"/>
            <a:ext cx="7596336" cy="5983048"/>
          </a:xfrm>
          <a:prstGeom prst="rect">
            <a:avLst/>
          </a:prstGeom>
        </p:spPr>
        <p:txBody>
          <a:bodyPr wrap="square">
            <a:spAutoFit/>
          </a:bodyPr>
          <a:lstStyle/>
          <a:p>
            <a:pPr algn="justLow">
              <a:lnSpc>
                <a:spcPct val="200000"/>
              </a:lnSpc>
            </a:pPr>
            <a:r>
              <a:rPr lang="ar-SA" sz="2800" b="1" dirty="0" smtClean="0"/>
              <a:t>أشهر القنوات المائية في العالم:</a:t>
            </a:r>
          </a:p>
          <a:p>
            <a:pPr algn="justLow">
              <a:lnSpc>
                <a:spcPct val="200000"/>
              </a:lnSpc>
            </a:pPr>
            <a:r>
              <a:rPr lang="ar-SA" sz="2800" b="1" dirty="0" smtClean="0"/>
              <a:t>ـ قناة السويس: تصل بين البحر الأحمر والبحر الأبيض المتوسط .</a:t>
            </a:r>
            <a:r>
              <a:rPr lang="en-US" sz="2800" b="1" dirty="0" smtClean="0"/>
              <a:t/>
            </a:r>
            <a:br>
              <a:rPr lang="en-US" sz="2800" b="1" dirty="0" smtClean="0"/>
            </a:br>
            <a:r>
              <a:rPr lang="ar-SA" sz="2800" b="1" dirty="0" smtClean="0"/>
              <a:t>ـ قناة بنما: تصل بين المحيط الهادي والمحيط الأطلسي .</a:t>
            </a:r>
            <a:r>
              <a:rPr lang="en-US" sz="2800" b="1" dirty="0" smtClean="0"/>
              <a:t/>
            </a:r>
            <a:br>
              <a:rPr lang="en-US" sz="2800" b="1" dirty="0" smtClean="0"/>
            </a:br>
            <a:r>
              <a:rPr lang="ar-SA" sz="2800" b="1" dirty="0" smtClean="0"/>
              <a:t>ـ قناة كيل: تصل بين بحر البلطيق وبحر الشمال .</a:t>
            </a:r>
            <a:endParaRPr lang="ar-SA" sz="2800" dirty="0"/>
          </a:p>
        </p:txBody>
      </p:sp>
    </p:spTree>
    <p:extLst>
      <p:ext uri="{BB962C8B-B14F-4D97-AF65-F5344CB8AC3E}">
        <p14:creationId xmlns:p14="http://schemas.microsoft.com/office/powerpoint/2010/main" xmlns="" val="935625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289679"/>
            <a:ext cx="8460432" cy="5821465"/>
          </a:xfrm>
          <a:prstGeom prst="rect">
            <a:avLst/>
          </a:prstGeom>
        </p:spPr>
        <p:txBody>
          <a:bodyPr wrap="square">
            <a:spAutoFit/>
          </a:bodyPr>
          <a:lstStyle/>
          <a:p>
            <a:pPr algn="just">
              <a:lnSpc>
                <a:spcPct val="150000"/>
              </a:lnSpc>
            </a:pPr>
            <a:r>
              <a:rPr lang="ar-SA" sz="2800" b="1" dirty="0" smtClean="0">
                <a:latin typeface="Sakkal Majalla" pitchFamily="2" charset="-78"/>
                <a:cs typeface="+mn-cs"/>
              </a:rPr>
              <a:t>الخليج هو عبارة عن مساحة من البحر تتغلغل في إقليم الدولة نتيجة لتعرجات أو </a:t>
            </a:r>
            <a:r>
              <a:rPr lang="ar-SA" sz="2800" b="1" dirty="0" err="1" smtClean="0">
                <a:latin typeface="Sakkal Majalla" pitchFamily="2" charset="-78"/>
                <a:cs typeface="+mn-cs"/>
              </a:rPr>
              <a:t>انبعاجات</a:t>
            </a:r>
            <a:r>
              <a:rPr lang="ar-SA" sz="2800" b="1" dirty="0" smtClean="0">
                <a:latin typeface="Sakkal Majalla" pitchFamily="2" charset="-78"/>
                <a:cs typeface="+mn-cs"/>
              </a:rPr>
              <a:t> الساحل  وينتج عن عمق هذا التغلغل واتساع مساحته وجود مساحة مائية تكون محاطة بالأرض.</a:t>
            </a:r>
          </a:p>
          <a:p>
            <a:pPr algn="just">
              <a:lnSpc>
                <a:spcPct val="150000"/>
              </a:lnSpc>
            </a:pPr>
            <a:r>
              <a:rPr lang="ar-SA" sz="2800" b="1" dirty="0" smtClean="0">
                <a:latin typeface="Sakkal Majalla" pitchFamily="2" charset="-78"/>
                <a:cs typeface="+mn-cs"/>
              </a:rPr>
              <a:t> لا يعتبر هذا التعرج خليجا إلا إذا كانت مساحته تساوي أو تزيد عن نصف دائرة يكون قطرها الخط الموصل بين فتحتي التعرج  وهذا ما نصت عليه المادة 7 من اتفاقية جنيف للبحر الإقليمي والمنطقة المتاخمة لسنة 1958 م لتعريف الخليج.</a:t>
            </a:r>
          </a:p>
        </p:txBody>
      </p:sp>
    </p:spTree>
    <p:extLst>
      <p:ext uri="{BB962C8B-B14F-4D97-AF65-F5344CB8AC3E}">
        <p14:creationId xmlns:p14="http://schemas.microsoft.com/office/powerpoint/2010/main" xmlns="" val="1671852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04664"/>
            <a:ext cx="8100392" cy="5983048"/>
          </a:xfrm>
          <a:prstGeom prst="rect">
            <a:avLst/>
          </a:prstGeom>
        </p:spPr>
        <p:txBody>
          <a:bodyPr wrap="square">
            <a:spAutoFit/>
          </a:bodyPr>
          <a:lstStyle/>
          <a:p>
            <a:pPr algn="just">
              <a:lnSpc>
                <a:spcPct val="200000"/>
              </a:lnSpc>
            </a:pPr>
            <a:r>
              <a:rPr lang="ar-SA" sz="2800" dirty="0" smtClean="0">
                <a:latin typeface="Sakkal Majalla" pitchFamily="2" charset="-78"/>
                <a:cs typeface="+mn-cs"/>
              </a:rPr>
              <a:t/>
            </a:r>
            <a:br>
              <a:rPr lang="ar-SA" sz="2800" dirty="0" smtClean="0">
                <a:latin typeface="Sakkal Majalla" pitchFamily="2" charset="-78"/>
                <a:cs typeface="+mn-cs"/>
              </a:rPr>
            </a:br>
            <a:r>
              <a:rPr lang="ar-SA" sz="2800" dirty="0" smtClean="0">
                <a:latin typeface="Sakkal Majalla" pitchFamily="2" charset="-78"/>
                <a:cs typeface="+mn-cs"/>
              </a:rPr>
              <a:t>و تتكون الخلجان تبعا للظروف و العوامل الطبيعية المصاحبة لنشأتها:</a:t>
            </a:r>
          </a:p>
          <a:p>
            <a:pPr algn="just">
              <a:lnSpc>
                <a:spcPct val="200000"/>
              </a:lnSpc>
            </a:pPr>
            <a:r>
              <a:rPr lang="ar-SA" sz="2800" dirty="0" smtClean="0">
                <a:latin typeface="Sakkal Majalla" pitchFamily="2" charset="-78"/>
                <a:cs typeface="+mn-cs"/>
              </a:rPr>
              <a:t>1-  تتكون نتيجة لانكسار في القشرة الأرضية.</a:t>
            </a:r>
          </a:p>
          <a:p>
            <a:pPr algn="just">
              <a:lnSpc>
                <a:spcPct val="200000"/>
              </a:lnSpc>
            </a:pPr>
            <a:r>
              <a:rPr lang="ar-SA" sz="2800" dirty="0" smtClean="0">
                <a:latin typeface="Sakkal Majalla" pitchFamily="2" charset="-78"/>
                <a:cs typeface="+mn-cs"/>
              </a:rPr>
              <a:t>2-  تتكون نتيجة لهبوط سطح البحر و طغيان البحر على اليابسة خاصة في المناطق التي تعرضت للهبوط خلال العصور الجيولوجية المتلاحقة .</a:t>
            </a:r>
          </a:p>
        </p:txBody>
      </p:sp>
    </p:spTree>
    <p:extLst>
      <p:ext uri="{BB962C8B-B14F-4D97-AF65-F5344CB8AC3E}">
        <p14:creationId xmlns:p14="http://schemas.microsoft.com/office/powerpoint/2010/main" xmlns="" val="22881325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8015"/>
            <a:ext cx="8532440" cy="5282856"/>
          </a:xfrm>
          <a:prstGeom prst="rect">
            <a:avLst/>
          </a:prstGeom>
        </p:spPr>
        <p:txBody>
          <a:bodyPr wrap="square">
            <a:spAutoFit/>
          </a:bodyPr>
          <a:lstStyle/>
          <a:p>
            <a:pPr algn="just">
              <a:lnSpc>
                <a:spcPct val="250000"/>
              </a:lnSpc>
            </a:pPr>
            <a:r>
              <a:rPr lang="ar-SA" sz="2800" dirty="0" smtClean="0">
                <a:latin typeface="Sakkal Majalla" pitchFamily="2" charset="-78"/>
                <a:cs typeface="+mn-cs"/>
              </a:rPr>
              <a:t>تعرضت للهبوط خلال العصور الجيولوجية المتلاحقة .</a:t>
            </a:r>
          </a:p>
          <a:p>
            <a:pPr algn="just">
              <a:lnSpc>
                <a:spcPct val="250000"/>
              </a:lnSpc>
            </a:pPr>
            <a:r>
              <a:rPr lang="ar-SA" sz="2800" dirty="0" smtClean="0">
                <a:latin typeface="Sakkal Majalla" pitchFamily="2" charset="-78"/>
                <a:cs typeface="+mn-cs"/>
              </a:rPr>
              <a:t>3- قد تكون الخلجان ذات نشأة </a:t>
            </a:r>
            <a:r>
              <a:rPr lang="ar-SA" sz="2800" dirty="0" err="1" smtClean="0">
                <a:latin typeface="Sakkal Majalla" pitchFamily="2" charset="-78"/>
                <a:cs typeface="+mn-cs"/>
              </a:rPr>
              <a:t>نحاتية</a:t>
            </a:r>
            <a:r>
              <a:rPr lang="ar-SA" sz="2800" dirty="0" smtClean="0">
                <a:latin typeface="Sakkal Majalla" pitchFamily="2" charset="-78"/>
                <a:cs typeface="+mn-cs"/>
              </a:rPr>
              <a:t> و تنتشر هذه الخلجان في المناطق التي تتعرض للأمواج و التيارات البحرية العالية، و في المناطق الساحلية ذات التكوين الصخري الهش، التي لا تقاوم عمليات التعرية المختلفة</a:t>
            </a:r>
          </a:p>
        </p:txBody>
      </p:sp>
    </p:spTree>
    <p:extLst>
      <p:ext uri="{BB962C8B-B14F-4D97-AF65-F5344CB8AC3E}">
        <p14:creationId xmlns:p14="http://schemas.microsoft.com/office/powerpoint/2010/main" xmlns="" val="10840734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332656"/>
            <a:ext cx="8388424" cy="5983048"/>
          </a:xfrm>
          <a:prstGeom prst="rect">
            <a:avLst/>
          </a:prstGeom>
        </p:spPr>
        <p:txBody>
          <a:bodyPr wrap="square">
            <a:spAutoFit/>
          </a:bodyPr>
          <a:lstStyle/>
          <a:p>
            <a:pPr algn="just">
              <a:lnSpc>
                <a:spcPct val="200000"/>
              </a:lnSpc>
            </a:pPr>
            <a:r>
              <a:rPr lang="ar-SA" sz="2800" dirty="0" smtClean="0">
                <a:latin typeface="Sakkal Majalla" pitchFamily="2" charset="-78"/>
              </a:rPr>
              <a:t>تمتاز معظم البحار و المحيطات بتواجد الخلجان البحرية و إن اختلفت في </a:t>
            </a:r>
            <a:r>
              <a:rPr lang="ar-SA" sz="2800" dirty="0" err="1" smtClean="0">
                <a:latin typeface="Sakkal Majalla" pitchFamily="2" charset="-78"/>
              </a:rPr>
              <a:t>إتساعها</a:t>
            </a:r>
            <a:r>
              <a:rPr lang="ar-SA" sz="2800" dirty="0" smtClean="0">
                <a:latin typeface="Sakkal Majalla" pitchFamily="2" charset="-78"/>
              </a:rPr>
              <a:t> و فقاً للعوامل المساعدة على تكوينها و من أمثلة الخلجان الكبيرة : </a:t>
            </a:r>
          </a:p>
          <a:p>
            <a:pPr algn="just">
              <a:lnSpc>
                <a:spcPct val="200000"/>
              </a:lnSpc>
            </a:pPr>
            <a:r>
              <a:rPr lang="ar-SA" sz="2800" dirty="0" smtClean="0">
                <a:latin typeface="Sakkal Majalla" pitchFamily="2" charset="-78"/>
              </a:rPr>
              <a:t>خليج استراليا العظيم و خليجي غانا و المكسيك في المحيط الأطلسي ، و خليج سانت لورنس شمال كندا و خليج البنغال و الخليج العربي في المحيط الهندي و خليج سرت في البحر المتوسط </a:t>
            </a:r>
            <a:endParaRPr lang="ar-SA" sz="2800" dirty="0"/>
          </a:p>
        </p:txBody>
      </p:sp>
    </p:spTree>
    <p:extLst>
      <p:ext uri="{BB962C8B-B14F-4D97-AF65-F5344CB8AC3E}">
        <p14:creationId xmlns:p14="http://schemas.microsoft.com/office/powerpoint/2010/main" xmlns="" val="31544731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16632"/>
            <a:ext cx="8136904" cy="4832092"/>
          </a:xfrm>
          <a:prstGeom prst="rect">
            <a:avLst/>
          </a:prstGeom>
        </p:spPr>
        <p:txBody>
          <a:bodyPr wrap="square">
            <a:spAutoFit/>
          </a:bodyPr>
          <a:lstStyle/>
          <a:p>
            <a:r>
              <a:rPr lang="ar-SA" sz="2800" b="1" dirty="0" smtClean="0">
                <a:latin typeface="Sakkal Majalla" pitchFamily="2" charset="-78"/>
                <a:cs typeface="+mn-cs"/>
              </a:rPr>
              <a:t>تنقسم الخلجان إلى قسمين: </a:t>
            </a:r>
          </a:p>
          <a:p>
            <a:pPr algn="just">
              <a:lnSpc>
                <a:spcPct val="200000"/>
              </a:lnSpc>
            </a:pPr>
            <a:r>
              <a:rPr lang="ar-SA" sz="2800" dirty="0" smtClean="0">
                <a:latin typeface="Sakkal Majalla" pitchFamily="2" charset="-78"/>
                <a:cs typeface="+mn-cs"/>
              </a:rPr>
              <a:t>• خليج واسع أو عريض </a:t>
            </a:r>
            <a:r>
              <a:rPr lang="en-US" sz="2800" dirty="0" smtClean="0">
                <a:latin typeface="Sakkal Majalla" pitchFamily="2" charset="-78"/>
                <a:cs typeface="+mn-cs"/>
              </a:rPr>
              <a:t>BAY) </a:t>
            </a:r>
            <a:r>
              <a:rPr lang="ar-SA" sz="2800" dirty="0" smtClean="0">
                <a:latin typeface="Sakkal Majalla" pitchFamily="2" charset="-78"/>
                <a:cs typeface="+mn-cs"/>
              </a:rPr>
              <a:t>) وله منفذ كبير.</a:t>
            </a:r>
          </a:p>
          <a:p>
            <a:pPr algn="just">
              <a:lnSpc>
                <a:spcPct val="200000"/>
              </a:lnSpc>
            </a:pPr>
            <a:r>
              <a:rPr lang="ar-SA" sz="2800" dirty="0" smtClean="0">
                <a:latin typeface="Sakkal Majalla" pitchFamily="2" charset="-78"/>
                <a:cs typeface="+mn-cs"/>
              </a:rPr>
              <a:t>• خليج ضيق</a:t>
            </a:r>
            <a:r>
              <a:rPr lang="en-US" sz="2800" dirty="0" smtClean="0">
                <a:latin typeface="Sakkal Majalla" pitchFamily="2" charset="-78"/>
                <a:cs typeface="+mn-cs"/>
              </a:rPr>
              <a:t>Gulf) </a:t>
            </a:r>
            <a:r>
              <a:rPr lang="ar-SA" sz="2800" dirty="0" smtClean="0">
                <a:latin typeface="Sakkal Majalla" pitchFamily="2" charset="-78"/>
                <a:cs typeface="+mn-cs"/>
              </a:rPr>
              <a:t>) وله منفذ ضيق. ويتسم بأن امتداده الطولي في اليابس أكبر من امتداده العرضي (خليج المكسيك, خليج كاليفورنيا, الخليج العربي). ويمكن اعتبار البحر الأحمر خليجا ضيقا بهذا المعنى.</a:t>
            </a:r>
            <a:endParaRPr lang="en-US" sz="2800" dirty="0">
              <a:latin typeface="Sakkal Majalla" pitchFamily="2" charset="-78"/>
              <a:cs typeface="+mn-cs"/>
            </a:endParaRPr>
          </a:p>
        </p:txBody>
      </p:sp>
    </p:spTree>
    <p:extLst>
      <p:ext uri="{BB962C8B-B14F-4D97-AF65-F5344CB8AC3E}">
        <p14:creationId xmlns:p14="http://schemas.microsoft.com/office/powerpoint/2010/main" xmlns="" val="30977969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alwasatnews.com/data/2012/3513/images/main_01334895989.jpg"/>
          <p:cNvPicPr/>
          <p:nvPr/>
        </p:nvPicPr>
        <p:blipFill>
          <a:blip r:embed="rId2">
            <a:extLst>
              <a:ext uri="{28A0092B-C50C-407E-A947-70E740481C1C}">
                <a14:useLocalDpi xmlns:a14="http://schemas.microsoft.com/office/drawing/2010/main" xmlns="" val="0"/>
              </a:ext>
            </a:extLst>
          </a:blip>
          <a:srcRect/>
          <a:stretch>
            <a:fillRect/>
          </a:stretch>
        </p:blipFill>
        <p:spPr bwMode="auto">
          <a:xfrm>
            <a:off x="-612576" y="116632"/>
            <a:ext cx="9217024" cy="6552728"/>
          </a:xfrm>
          <a:prstGeom prst="rect">
            <a:avLst/>
          </a:prstGeom>
          <a:noFill/>
          <a:ln>
            <a:noFill/>
          </a:ln>
        </p:spPr>
      </p:pic>
    </p:spTree>
    <p:extLst>
      <p:ext uri="{BB962C8B-B14F-4D97-AF65-F5344CB8AC3E}">
        <p14:creationId xmlns:p14="http://schemas.microsoft.com/office/powerpoint/2010/main" xmlns="" val="17285154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7622" y="260648"/>
            <a:ext cx="8208912" cy="7109639"/>
          </a:xfrm>
          <a:prstGeom prst="rect">
            <a:avLst/>
          </a:prstGeom>
        </p:spPr>
        <p:txBody>
          <a:bodyPr wrap="square">
            <a:spAutoFit/>
          </a:bodyPr>
          <a:lstStyle/>
          <a:p>
            <a:r>
              <a:rPr lang="ar-SA" sz="2800" b="1" i="1" dirty="0" smtClean="0">
                <a:cs typeface="Mudir MT" pitchFamily="2" charset="-78"/>
              </a:rPr>
              <a:t>1-  الخليج العربي من خليج عمان من بحر العرب </a:t>
            </a:r>
            <a:r>
              <a:rPr lang="en-US" sz="2800" b="1" i="1" dirty="0" smtClean="0">
                <a:cs typeface="Mudir MT" pitchFamily="2" charset="-78"/>
              </a:rPr>
              <a:t>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2- خليج عمان من بحر العرب </a:t>
            </a:r>
            <a:r>
              <a:rPr lang="en-US" sz="2800" b="1" i="1" dirty="0" smtClean="0">
                <a:cs typeface="Mudir MT" pitchFamily="2" charset="-78"/>
              </a:rPr>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3-  خليج عدن من بحر العرب </a:t>
            </a:r>
            <a:r>
              <a:rPr lang="en-US" sz="2800" b="1" i="1" dirty="0" smtClean="0">
                <a:cs typeface="Mudir MT" pitchFamily="2" charset="-78"/>
              </a:rPr>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4-  خليج هدسن من المحيط الأطلسي – شمال أمريكا</a:t>
            </a:r>
            <a:r>
              <a:rPr lang="en-US" sz="2800" b="1" i="1" dirty="0" smtClean="0">
                <a:cs typeface="Mudir MT" pitchFamily="2" charset="-78"/>
              </a:rPr>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5-  خليج المكسيك من المحيط الأطلسي –جنوب أمريكا </a:t>
            </a:r>
            <a:r>
              <a:rPr lang="en-US" sz="2800" b="1" i="1" dirty="0" smtClean="0">
                <a:cs typeface="Mudir MT" pitchFamily="2" charset="-78"/>
              </a:rPr>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6-  الخليج الأسترالي الكبير من المحيط الهادي – جنوب أستراليا</a:t>
            </a:r>
            <a:r>
              <a:rPr lang="en-US" sz="2800" b="1" i="1" dirty="0" smtClean="0">
                <a:cs typeface="Mudir MT" pitchFamily="2" charset="-78"/>
              </a:rPr>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7-  خليج البنغال من المحيط الهندي – شرق الهند</a:t>
            </a:r>
            <a:r>
              <a:rPr lang="en-US" sz="2800" b="1" i="1" dirty="0" smtClean="0">
                <a:cs typeface="Mudir MT" pitchFamily="2" charset="-78"/>
              </a:rPr>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8- خليج بسكي من المحيط الأطلسي –غرب فرنسا </a:t>
            </a:r>
            <a:r>
              <a:rPr lang="en-US" b="1" i="1" dirty="0" smtClean="0">
                <a:cs typeface="Mudir MT" pitchFamily="2" charset="-78"/>
              </a:rPr>
              <a:t/>
            </a:r>
            <a:br>
              <a:rPr lang="en-US" b="1" i="1" dirty="0" smtClean="0">
                <a:cs typeface="Mudir MT" pitchFamily="2" charset="-78"/>
              </a:rPr>
            </a:br>
            <a:r>
              <a:rPr lang="en-US" b="1" i="1" dirty="0" smtClean="0">
                <a:cs typeface="Mudir MT" pitchFamily="2" charset="-78"/>
              </a:rPr>
              <a:t/>
            </a:r>
            <a:br>
              <a:rPr lang="en-US" b="1" i="1" dirty="0" smtClean="0">
                <a:cs typeface="Mudir MT" pitchFamily="2" charset="-78"/>
              </a:rPr>
            </a:br>
            <a:endParaRPr lang="en-US" b="1" dirty="0">
              <a:cs typeface="Mudir MT" pitchFamily="2" charset="-78"/>
            </a:endParaRPr>
          </a:p>
        </p:txBody>
      </p:sp>
    </p:spTree>
    <p:extLst>
      <p:ext uri="{BB962C8B-B14F-4D97-AF65-F5344CB8AC3E}">
        <p14:creationId xmlns:p14="http://schemas.microsoft.com/office/powerpoint/2010/main" xmlns="" val="37696226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88640"/>
            <a:ext cx="8316416" cy="5693866"/>
          </a:xfrm>
          <a:prstGeom prst="rect">
            <a:avLst/>
          </a:prstGeom>
        </p:spPr>
        <p:txBody>
          <a:bodyPr wrap="square">
            <a:spAutoFit/>
          </a:bodyPr>
          <a:lstStyle/>
          <a:p>
            <a:r>
              <a:rPr lang="ar-SA" sz="2800" b="1" i="1" dirty="0" smtClean="0">
                <a:cs typeface="Mudir MT" pitchFamily="2" charset="-78"/>
              </a:rPr>
              <a:t>9-  خليج السويس من البحر الأحمر – مصر </a:t>
            </a:r>
            <a:r>
              <a:rPr lang="en-US" sz="2800" b="1" i="1" dirty="0" smtClean="0">
                <a:cs typeface="Mudir MT" pitchFamily="2" charset="-78"/>
              </a:rPr>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10-  خليج العقبة من البحر الأحمر – الأردن </a:t>
            </a:r>
            <a:r>
              <a:rPr lang="en-US" sz="2800" b="1" i="1" dirty="0" smtClean="0">
                <a:cs typeface="Mudir MT" pitchFamily="2" charset="-78"/>
              </a:rPr>
              <a:t/>
            </a:r>
            <a:br>
              <a:rPr lang="en-US" sz="2800" b="1" i="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dirty="0" smtClean="0">
                <a:cs typeface="Mudir MT" pitchFamily="2" charset="-78"/>
              </a:rPr>
              <a:t>11-  خليج غينيا من المحيط الأطلسي – غرب غينيا </a:t>
            </a:r>
            <a:r>
              <a:rPr lang="en-US" sz="2800" b="1" dirty="0" smtClean="0">
                <a:cs typeface="Mudir MT" pitchFamily="2" charset="-78"/>
              </a:rPr>
              <a:t/>
            </a:r>
            <a:br>
              <a:rPr lang="en-US" sz="2800" b="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i="1" dirty="0" smtClean="0">
                <a:cs typeface="Mudir MT" pitchFamily="2" charset="-78"/>
              </a:rPr>
              <a:t>12-  خليج بنين من المحيط الأطلسي – غرب أفريقيا </a:t>
            </a:r>
            <a:r>
              <a:rPr lang="en-US" sz="2800" b="1" i="1" dirty="0" smtClean="0">
                <a:cs typeface="Mudir MT" pitchFamily="2" charset="-78"/>
              </a:rPr>
              <a:t/>
            </a:r>
            <a:br>
              <a:rPr lang="en-US" sz="2800" b="1" i="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i="1" dirty="0" smtClean="0">
                <a:cs typeface="Mudir MT" pitchFamily="2" charset="-78"/>
              </a:rPr>
              <a:t>13- خليج سرت من البحر المتوسط – شمال ليبيا  </a:t>
            </a:r>
          </a:p>
          <a:p>
            <a:endParaRPr lang="ar-SA" sz="2800" b="1" i="1" dirty="0" smtClean="0">
              <a:cs typeface="Mudir MT" pitchFamily="2" charset="-78"/>
            </a:endParaRPr>
          </a:p>
          <a:p>
            <a:r>
              <a:rPr lang="ar-SA" sz="2800" b="1" dirty="0" smtClean="0">
                <a:cs typeface="Mudir MT" pitchFamily="2" charset="-78"/>
              </a:rPr>
              <a:t>14- خليج قابس من البحر المتوسط – شرق تونس </a:t>
            </a:r>
            <a:r>
              <a:rPr lang="en-US" sz="2800" b="1" dirty="0" smtClean="0">
                <a:cs typeface="Mudir MT" pitchFamily="2" charset="-78"/>
              </a:rPr>
              <a:t/>
            </a:r>
            <a:br>
              <a:rPr lang="en-US" sz="2800" b="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dirty="0" smtClean="0">
                <a:cs typeface="Mudir MT" pitchFamily="2" charset="-78"/>
              </a:rPr>
              <a:t>15- خليج الأسد من البحر المتوسط – جنوب فرنسا</a:t>
            </a:r>
            <a:endParaRPr lang="en-US" sz="2800" b="1" dirty="0">
              <a:cs typeface="Mudir MT" pitchFamily="2" charset="-78"/>
            </a:endParaRPr>
          </a:p>
        </p:txBody>
      </p:sp>
    </p:spTree>
    <p:extLst>
      <p:ext uri="{BB962C8B-B14F-4D97-AF65-F5344CB8AC3E}">
        <p14:creationId xmlns:p14="http://schemas.microsoft.com/office/powerpoint/2010/main" xmlns="" val="1124232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9011"/>
            <a:ext cx="8712968" cy="7582845"/>
          </a:xfrm>
          <a:prstGeom prst="rect">
            <a:avLst/>
          </a:prstGeom>
        </p:spPr>
        <p:txBody>
          <a:bodyPr wrap="square">
            <a:spAutoFit/>
          </a:bodyPr>
          <a:lstStyle/>
          <a:p>
            <a:pPr>
              <a:lnSpc>
                <a:spcPct val="150000"/>
              </a:lnSpc>
            </a:pPr>
            <a:r>
              <a:rPr lang="ar-SA" sz="2800" b="1" dirty="0" smtClean="0">
                <a:cs typeface="Mudir MT" pitchFamily="2" charset="-78"/>
              </a:rPr>
              <a:t>16- خليج </a:t>
            </a:r>
            <a:r>
              <a:rPr lang="ar-SA" sz="2800" b="1" dirty="0" err="1" smtClean="0">
                <a:cs typeface="Mudir MT" pitchFamily="2" charset="-78"/>
              </a:rPr>
              <a:t>كارنيتاريا</a:t>
            </a:r>
            <a:r>
              <a:rPr lang="ar-SA" sz="2800" b="1" dirty="0" smtClean="0">
                <a:cs typeface="Mudir MT" pitchFamily="2" charset="-78"/>
              </a:rPr>
              <a:t> من بحر </a:t>
            </a:r>
            <a:r>
              <a:rPr lang="ar-SA" sz="2800" b="1" dirty="0" err="1" smtClean="0">
                <a:cs typeface="Mudir MT" pitchFamily="2" charset="-78"/>
              </a:rPr>
              <a:t>أرفورا</a:t>
            </a:r>
            <a:r>
              <a:rPr lang="ar-SA" sz="2800" b="1" dirty="0" smtClean="0">
                <a:cs typeface="Mudir MT" pitchFamily="2" charset="-78"/>
              </a:rPr>
              <a:t>- شمال أستراليا </a:t>
            </a:r>
            <a:r>
              <a:rPr lang="en-US" sz="2800" b="1" dirty="0" smtClean="0">
                <a:cs typeface="Mudir MT" pitchFamily="2" charset="-78"/>
              </a:rPr>
              <a:t/>
            </a:r>
            <a:br>
              <a:rPr lang="en-US" sz="2800" b="1" dirty="0" smtClean="0">
                <a:cs typeface="Mudir MT" pitchFamily="2" charset="-78"/>
              </a:rPr>
            </a:br>
            <a:endParaRPr lang="ar-SA" sz="2800" b="1" dirty="0" smtClean="0">
              <a:cs typeface="Mudir MT" pitchFamily="2" charset="-78"/>
            </a:endParaRPr>
          </a:p>
          <a:p>
            <a:pPr>
              <a:lnSpc>
                <a:spcPct val="150000"/>
              </a:lnSpc>
            </a:pPr>
            <a:r>
              <a:rPr lang="ar-SA" sz="2800" b="1" dirty="0" smtClean="0">
                <a:cs typeface="Mudir MT" pitchFamily="2" charset="-78"/>
              </a:rPr>
              <a:t>17- خليج عكا من البحر المتوسط – في فلسطين</a:t>
            </a:r>
            <a:r>
              <a:rPr lang="en-US" sz="2800" b="1" dirty="0" smtClean="0"/>
              <a:t/>
            </a:r>
            <a:br>
              <a:rPr lang="en-US" sz="2800" b="1" dirty="0" smtClean="0"/>
            </a:br>
            <a:endParaRPr lang="ar-SA" sz="2800" b="1" dirty="0" smtClean="0">
              <a:cs typeface="Mudir MT" pitchFamily="2" charset="-78"/>
            </a:endParaRPr>
          </a:p>
          <a:p>
            <a:pPr>
              <a:lnSpc>
                <a:spcPct val="150000"/>
              </a:lnSpc>
            </a:pPr>
            <a:r>
              <a:rPr lang="ar-SA" sz="2800" b="1" dirty="0" smtClean="0">
                <a:cs typeface="Mudir MT" pitchFamily="2" charset="-78"/>
              </a:rPr>
              <a:t>18-  خليج سلوى من الخليج العربي –شرق قطر </a:t>
            </a:r>
            <a:r>
              <a:rPr lang="en-US" sz="2800" b="1" dirty="0" smtClean="0">
                <a:cs typeface="Mudir MT" pitchFamily="2" charset="-78"/>
              </a:rPr>
              <a:t/>
            </a:r>
            <a:br>
              <a:rPr lang="en-US" sz="2800" b="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dirty="0" smtClean="0">
                <a:cs typeface="Mudir MT" pitchFamily="2" charset="-78"/>
              </a:rPr>
              <a:t>19-  خليج </a:t>
            </a:r>
            <a:r>
              <a:rPr lang="ar-SA" sz="2800" b="1" dirty="0" err="1" smtClean="0">
                <a:cs typeface="Mudir MT" pitchFamily="2" charset="-78"/>
              </a:rPr>
              <a:t>فلندة</a:t>
            </a:r>
            <a:r>
              <a:rPr lang="ar-SA" sz="2800" b="1" dirty="0" smtClean="0">
                <a:cs typeface="Mudir MT" pitchFamily="2" charset="-78"/>
              </a:rPr>
              <a:t> من بحر البلطيق – جنوب </a:t>
            </a:r>
            <a:r>
              <a:rPr lang="ar-SA" sz="2800" b="1" dirty="0" err="1" smtClean="0">
                <a:cs typeface="Mudir MT" pitchFamily="2" charset="-78"/>
              </a:rPr>
              <a:t>فلندة</a:t>
            </a:r>
            <a:r>
              <a:rPr lang="ar-SA" sz="2800" b="1" dirty="0" smtClean="0">
                <a:cs typeface="Mudir MT" pitchFamily="2" charset="-78"/>
              </a:rPr>
              <a:t> </a:t>
            </a:r>
            <a:r>
              <a:rPr lang="en-US" sz="2800" b="1" dirty="0" smtClean="0">
                <a:cs typeface="Mudir MT" pitchFamily="2" charset="-78"/>
              </a:rPr>
              <a:t/>
            </a:r>
            <a:br>
              <a:rPr lang="en-US" sz="2800" b="1" dirty="0" smtClean="0">
                <a:cs typeface="Mudir MT" pitchFamily="2" charset="-78"/>
              </a:rPr>
            </a:br>
            <a:endParaRPr lang="en-US" sz="2800" b="1" dirty="0" smtClean="0">
              <a:cs typeface="Mudir MT" pitchFamily="2" charset="-78"/>
            </a:endParaRPr>
          </a:p>
          <a:p>
            <a:pPr>
              <a:lnSpc>
                <a:spcPct val="150000"/>
              </a:lnSpc>
            </a:pPr>
            <a:r>
              <a:rPr lang="ar-SA" sz="2800" b="1" dirty="0" smtClean="0">
                <a:cs typeface="Mudir MT" pitchFamily="2" charset="-78"/>
              </a:rPr>
              <a:t>20- خليج كيروف من بحر قزوين جنوب </a:t>
            </a:r>
            <a:r>
              <a:rPr lang="en-US" sz="2800" b="1" dirty="0" smtClean="0">
                <a:cs typeface="Mudir MT" pitchFamily="2" charset="-78"/>
              </a:rPr>
              <a:t/>
            </a:r>
            <a:br>
              <a:rPr lang="en-US" sz="2800" b="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dirty="0" smtClean="0">
                <a:cs typeface="Mudir MT" pitchFamily="2" charset="-78"/>
              </a:rPr>
              <a:t>21-  خليج </a:t>
            </a:r>
            <a:r>
              <a:rPr lang="ar-SA" sz="2800" b="1" dirty="0" err="1" smtClean="0">
                <a:cs typeface="Mudir MT" pitchFamily="2" charset="-78"/>
              </a:rPr>
              <a:t>نابلوي</a:t>
            </a:r>
            <a:r>
              <a:rPr lang="ar-SA" sz="2800" b="1" dirty="0" smtClean="0">
                <a:cs typeface="Mudir MT" pitchFamily="2" charset="-78"/>
              </a:rPr>
              <a:t> من البحر </a:t>
            </a:r>
            <a:r>
              <a:rPr lang="ar-SA" sz="2800" b="1" dirty="0" err="1" smtClean="0">
                <a:cs typeface="Mudir MT" pitchFamily="2" charset="-78"/>
              </a:rPr>
              <a:t>التيراني</a:t>
            </a:r>
            <a:r>
              <a:rPr lang="ar-SA" sz="2800" b="1" dirty="0" smtClean="0">
                <a:cs typeface="Mudir MT" pitchFamily="2" charset="-78"/>
              </a:rPr>
              <a:t> – غرب إيطاليا</a:t>
            </a:r>
            <a:r>
              <a:rPr lang="ar-SA" sz="2800" b="1" dirty="0" smtClean="0"/>
              <a:t> </a:t>
            </a:r>
            <a:r>
              <a:rPr lang="en-US" b="1" dirty="0" smtClean="0">
                <a:cs typeface="Mudir MT" pitchFamily="2" charset="-78"/>
              </a:rPr>
              <a:t/>
            </a:r>
            <a:br>
              <a:rPr lang="en-US" b="1" dirty="0" smtClean="0">
                <a:cs typeface="Mudir MT" pitchFamily="2" charset="-78"/>
              </a:rPr>
            </a:br>
            <a:endParaRPr lang="ar-SA" b="1" dirty="0" smtClean="0">
              <a:cs typeface="Mudir MT" pitchFamily="2" charset="-78"/>
            </a:endParaRPr>
          </a:p>
        </p:txBody>
      </p:sp>
    </p:spTree>
    <p:extLst>
      <p:ext uri="{BB962C8B-B14F-4D97-AF65-F5344CB8AC3E}">
        <p14:creationId xmlns:p14="http://schemas.microsoft.com/office/powerpoint/2010/main" xmlns="" val="16513439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88640"/>
            <a:ext cx="8064896" cy="5909310"/>
          </a:xfrm>
          <a:prstGeom prst="rect">
            <a:avLst/>
          </a:prstGeom>
        </p:spPr>
        <p:txBody>
          <a:bodyPr wrap="square">
            <a:spAutoFit/>
          </a:bodyPr>
          <a:lstStyle/>
          <a:p>
            <a:pPr>
              <a:lnSpc>
                <a:spcPct val="150000"/>
              </a:lnSpc>
            </a:pPr>
            <a:r>
              <a:rPr lang="ar-SA" sz="2800" b="1" dirty="0" smtClean="0">
                <a:cs typeface="Mudir MT" pitchFamily="2" charset="-78"/>
              </a:rPr>
              <a:t>23-  خليج كاليفورنيا من المحيط الهادي غرب أمريكا</a:t>
            </a:r>
            <a:r>
              <a:rPr lang="ar-SA" sz="2800" b="1" i="1" dirty="0" smtClean="0">
                <a:cs typeface="Mudir MT" pitchFamily="2" charset="-78"/>
              </a:rPr>
              <a:t> </a:t>
            </a:r>
            <a:r>
              <a:rPr lang="en-US" sz="2800" b="1" i="1" dirty="0" smtClean="0">
                <a:cs typeface="Mudir MT" pitchFamily="2" charset="-78"/>
              </a:rPr>
              <a:t/>
            </a:r>
            <a:br>
              <a:rPr lang="en-US" sz="2800" b="1" i="1" dirty="0" smtClean="0">
                <a:cs typeface="Mudir MT" pitchFamily="2" charset="-78"/>
              </a:rPr>
            </a:br>
            <a:endParaRPr lang="en-US" sz="2800" b="1" i="1" dirty="0" smtClean="0">
              <a:cs typeface="Mudir MT" pitchFamily="2" charset="-78"/>
            </a:endParaRPr>
          </a:p>
          <a:p>
            <a:pPr>
              <a:lnSpc>
                <a:spcPct val="150000"/>
              </a:lnSpc>
            </a:pPr>
            <a:r>
              <a:rPr lang="ar-SA" sz="2800" b="1" dirty="0" smtClean="0">
                <a:cs typeface="Mudir MT" pitchFamily="2" charset="-78"/>
              </a:rPr>
              <a:t>24- خليج همبر من بحر الشمال – شرق بريطانيا </a:t>
            </a:r>
            <a:r>
              <a:rPr lang="en-US" sz="2800" b="1" dirty="0" smtClean="0">
                <a:cs typeface="Mudir MT" pitchFamily="2" charset="-78"/>
              </a:rPr>
              <a:t/>
            </a:r>
            <a:br>
              <a:rPr lang="en-US" sz="2800" b="1" dirty="0" smtClean="0">
                <a:cs typeface="Mudir MT" pitchFamily="2" charset="-78"/>
              </a:rPr>
            </a:br>
            <a:r>
              <a:rPr lang="en-US" sz="2800" b="1" i="1" dirty="0" smtClean="0">
                <a:cs typeface="Mudir MT" pitchFamily="2" charset="-78"/>
              </a:rPr>
              <a:t/>
            </a:r>
            <a:br>
              <a:rPr lang="en-US" sz="2800" b="1" i="1" dirty="0" smtClean="0">
                <a:cs typeface="Mudir MT" pitchFamily="2" charset="-78"/>
              </a:rPr>
            </a:br>
            <a:r>
              <a:rPr lang="ar-SA" sz="2800" b="1" dirty="0" smtClean="0">
                <a:cs typeface="Mudir MT" pitchFamily="2" charset="-78"/>
              </a:rPr>
              <a:t>25- خليج هونا من البحر المتجمد الشمالي – شمال </a:t>
            </a:r>
            <a:r>
              <a:rPr lang="ar-SA" sz="2800" b="1" dirty="0" err="1" smtClean="0">
                <a:cs typeface="Mudir MT" pitchFamily="2" charset="-78"/>
              </a:rPr>
              <a:t>آيسلندة</a:t>
            </a:r>
            <a:r>
              <a:rPr lang="en-US" sz="2800" b="1" i="1" dirty="0" smtClean="0">
                <a:cs typeface="Mudir MT" pitchFamily="2" charset="-78"/>
              </a:rPr>
              <a:t/>
            </a:r>
            <a:br>
              <a:rPr lang="en-US" sz="2800" b="1" i="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dirty="0" smtClean="0">
                <a:cs typeface="Mudir MT" pitchFamily="2" charset="-78"/>
              </a:rPr>
              <a:t>26-  خليج قادس من المحيط الأطلسي – جنوب </a:t>
            </a:r>
            <a:r>
              <a:rPr lang="ar-SA" sz="2800" b="1" dirty="0" err="1" smtClean="0">
                <a:cs typeface="Mudir MT" pitchFamily="2" charset="-78"/>
              </a:rPr>
              <a:t>أسبانيا</a:t>
            </a:r>
            <a:r>
              <a:rPr lang="ar-SA" sz="2800" b="1" dirty="0" smtClean="0">
                <a:cs typeface="Mudir MT" pitchFamily="2" charset="-78"/>
              </a:rPr>
              <a:t> </a:t>
            </a:r>
            <a:r>
              <a:rPr lang="en-US" sz="2800" b="1" dirty="0" smtClean="0">
                <a:cs typeface="Mudir MT" pitchFamily="2" charset="-78"/>
              </a:rPr>
              <a:t/>
            </a:r>
            <a:br>
              <a:rPr lang="en-US" sz="2800" b="1" dirty="0" smtClean="0">
                <a:cs typeface="Mudir MT" pitchFamily="2" charset="-78"/>
              </a:rPr>
            </a:br>
            <a:r>
              <a:rPr lang="en-US" sz="2800" b="1" dirty="0" smtClean="0">
                <a:cs typeface="Mudir MT" pitchFamily="2" charset="-78"/>
              </a:rPr>
              <a:t/>
            </a:r>
            <a:br>
              <a:rPr lang="en-US" sz="2800" b="1" dirty="0" smtClean="0">
                <a:cs typeface="Mudir MT" pitchFamily="2" charset="-78"/>
              </a:rPr>
            </a:br>
            <a:endParaRPr lang="en-US" sz="2800" b="1" dirty="0">
              <a:cs typeface="Mudir MT" pitchFamily="2" charset="-78"/>
            </a:endParaRPr>
          </a:p>
        </p:txBody>
      </p:sp>
    </p:spTree>
    <p:extLst>
      <p:ext uri="{BB962C8B-B14F-4D97-AF65-F5344CB8AC3E}">
        <p14:creationId xmlns:p14="http://schemas.microsoft.com/office/powerpoint/2010/main" xmlns="" val="21908505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78652"/>
            <a:ext cx="8208912" cy="5209118"/>
          </a:xfrm>
          <a:prstGeom prst="rect">
            <a:avLst/>
          </a:prstGeom>
        </p:spPr>
        <p:txBody>
          <a:bodyPr wrap="square">
            <a:spAutoFit/>
          </a:bodyPr>
          <a:lstStyle/>
          <a:p>
            <a:pPr>
              <a:lnSpc>
                <a:spcPct val="150000"/>
              </a:lnSpc>
            </a:pPr>
            <a:r>
              <a:rPr lang="ar-SA" sz="2800" b="1" dirty="0" smtClean="0">
                <a:cs typeface="Mudir MT" pitchFamily="2" charset="-78"/>
              </a:rPr>
              <a:t>27-  خليج لينج تنج يانج من بحر الصين الجنوبي – جنوب الصين</a:t>
            </a:r>
            <a:r>
              <a:rPr lang="en-US" sz="2800" b="1" dirty="0" smtClean="0">
                <a:cs typeface="Mudir MT" pitchFamily="2" charset="-78"/>
              </a:rPr>
              <a:t/>
            </a:r>
            <a:br>
              <a:rPr lang="en-US" sz="2800" b="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dirty="0" smtClean="0">
                <a:cs typeface="Mudir MT" pitchFamily="2" charset="-78"/>
              </a:rPr>
              <a:t>28-  خليج بطرس الأكبر من بحر اليابان – شرق روسيا </a:t>
            </a:r>
            <a:r>
              <a:rPr lang="en-US" sz="2800" b="1" dirty="0" smtClean="0">
                <a:cs typeface="Mudir MT" pitchFamily="2" charset="-78"/>
              </a:rPr>
              <a:t/>
            </a:r>
            <a:br>
              <a:rPr lang="en-US" sz="2800" b="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dirty="0" smtClean="0">
                <a:cs typeface="Mudir MT" pitchFamily="2" charset="-78"/>
              </a:rPr>
              <a:t>29-  خليج تشهلي (بوهي) من البحر الأصفر – شرق الصين </a:t>
            </a:r>
            <a:r>
              <a:rPr lang="en-US" sz="2800" b="1" dirty="0" smtClean="0">
                <a:cs typeface="Mudir MT" pitchFamily="2" charset="-78"/>
              </a:rPr>
              <a:t/>
            </a:r>
            <a:br>
              <a:rPr lang="en-US" sz="2800" b="1" dirty="0" smtClean="0">
                <a:cs typeface="Mudir MT" pitchFamily="2" charset="-78"/>
              </a:rPr>
            </a:br>
            <a:r>
              <a:rPr lang="en-US" sz="2800" b="1" dirty="0" smtClean="0">
                <a:cs typeface="Mudir MT" pitchFamily="2" charset="-78"/>
              </a:rPr>
              <a:t/>
            </a:r>
            <a:br>
              <a:rPr lang="en-US" sz="2800" b="1" dirty="0" smtClean="0">
                <a:cs typeface="Mudir MT" pitchFamily="2" charset="-78"/>
              </a:rPr>
            </a:br>
            <a:r>
              <a:rPr lang="ar-SA" sz="2800" b="1" dirty="0" smtClean="0">
                <a:cs typeface="Mudir MT" pitchFamily="2" charset="-78"/>
              </a:rPr>
              <a:t>30-  خليج بفن من المحيط الأطلسي – ش/ق الولايات المتحدة</a:t>
            </a:r>
            <a:endParaRPr lang="en-US" sz="2800" b="1" dirty="0">
              <a:cs typeface="Mudir MT" pitchFamily="2" charset="-78"/>
            </a:endParaRPr>
          </a:p>
        </p:txBody>
      </p:sp>
    </p:spTree>
    <p:extLst>
      <p:ext uri="{BB962C8B-B14F-4D97-AF65-F5344CB8AC3E}">
        <p14:creationId xmlns:p14="http://schemas.microsoft.com/office/powerpoint/2010/main" xmlns="" val="11733897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719</TotalTime>
  <Words>2035</Words>
  <Application>Microsoft Office PowerPoint</Application>
  <PresentationFormat>عرض على الشاشة (3:4)‏</PresentationFormat>
  <Paragraphs>124</Paragraphs>
  <Slides>56</Slides>
  <Notes>2</Notes>
  <HiddenSlides>0</HiddenSlides>
  <MMClips>0</MMClips>
  <ScaleCrop>false</ScaleCrop>
  <HeadingPairs>
    <vt:vector size="4" baseType="variant">
      <vt:variant>
        <vt:lpstr>سمة</vt:lpstr>
      </vt:variant>
      <vt:variant>
        <vt:i4>1</vt:i4>
      </vt:variant>
      <vt:variant>
        <vt:lpstr>عناوين الشرائح</vt:lpstr>
      </vt:variant>
      <vt:variant>
        <vt:i4>56</vt:i4>
      </vt:variant>
    </vt:vector>
  </HeadingPairs>
  <TitlesOfParts>
    <vt:vector size="57" baseType="lpstr">
      <vt:lpstr>Trek</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khalda Ahmed mohamod</dc:creator>
  <cp:lastModifiedBy>USER</cp:lastModifiedBy>
  <cp:revision>42</cp:revision>
  <dcterms:created xsi:type="dcterms:W3CDTF">2016-02-06T13:58:25Z</dcterms:created>
  <dcterms:modified xsi:type="dcterms:W3CDTF">2016-03-08T18:06:32Z</dcterms:modified>
</cp:coreProperties>
</file>