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8"/>
  </p:notesMasterIdLst>
  <p:sldIdLst>
    <p:sldId id="256" r:id="rId2"/>
    <p:sldId id="261" r:id="rId3"/>
    <p:sldId id="262" r:id="rId4"/>
    <p:sldId id="302" r:id="rId5"/>
    <p:sldId id="263" r:id="rId6"/>
    <p:sldId id="264" r:id="rId7"/>
    <p:sldId id="265" r:id="rId8"/>
    <p:sldId id="303" r:id="rId9"/>
    <p:sldId id="304" r:id="rId10"/>
    <p:sldId id="267" r:id="rId11"/>
    <p:sldId id="268" r:id="rId12"/>
    <p:sldId id="269" r:id="rId13"/>
    <p:sldId id="305" r:id="rId14"/>
    <p:sldId id="306" r:id="rId15"/>
    <p:sldId id="272" r:id="rId16"/>
    <p:sldId id="273" r:id="rId17"/>
    <p:sldId id="275" r:id="rId18"/>
    <p:sldId id="276" r:id="rId19"/>
    <p:sldId id="307" r:id="rId20"/>
    <p:sldId id="277" r:id="rId21"/>
    <p:sldId id="278" r:id="rId22"/>
    <p:sldId id="279" r:id="rId23"/>
    <p:sldId id="280" r:id="rId24"/>
    <p:sldId id="281" r:id="rId25"/>
    <p:sldId id="282" r:id="rId26"/>
    <p:sldId id="283" r:id="rId27"/>
    <p:sldId id="308"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309" r:id="rId41"/>
    <p:sldId id="296" r:id="rId42"/>
    <p:sldId id="297" r:id="rId43"/>
    <p:sldId id="298" r:id="rId44"/>
    <p:sldId id="299" r:id="rId45"/>
    <p:sldId id="300" r:id="rId46"/>
    <p:sldId id="301" r:id="rId4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141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DD09B41-900A-4AC1-B71D-323E83653347}" type="datetimeFigureOut">
              <a:rPr lang="ar-SA" smtClean="0"/>
              <a:pPr/>
              <a:t>29/05/37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729286F-4998-46FD-8953-945BCDB23104}" type="slidenum">
              <a:rPr lang="ar-SA" smtClean="0"/>
              <a:pPr/>
              <a:t>‹#›</a:t>
            </a:fld>
            <a:endParaRPr lang="ar-SA"/>
          </a:p>
        </p:txBody>
      </p:sp>
    </p:spTree>
    <p:extLst>
      <p:ext uri="{BB962C8B-B14F-4D97-AF65-F5344CB8AC3E}">
        <p14:creationId xmlns:p14="http://schemas.microsoft.com/office/powerpoint/2010/main" xmlns="" val="35196262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F729286F-4998-46FD-8953-945BCDB23104}" type="slidenum">
              <a:rPr lang="ar-SA" smtClean="0"/>
              <a:pPr/>
              <a:t>29</a:t>
            </a:fld>
            <a:endParaRPr lang="ar-SA"/>
          </a:p>
        </p:txBody>
      </p:sp>
    </p:spTree>
    <p:extLst>
      <p:ext uri="{BB962C8B-B14F-4D97-AF65-F5344CB8AC3E}">
        <p14:creationId xmlns:p14="http://schemas.microsoft.com/office/powerpoint/2010/main" xmlns="" val="370249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2A92A9E-A724-4029-A8EC-745CE8D53AF9}"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A92A9E-A724-4029-A8EC-745CE8D53AF9}"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0FC360-FB65-4BEA-AA14-1552F50F749A}" type="slidenum">
              <a:rPr lang="ar-SA" smtClean="0"/>
              <a:pPr/>
              <a:t>‹#›</a:t>
            </a:fld>
            <a:endParaRPr lang="ar-SA"/>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A92A9E-A724-4029-A8EC-745CE8D53AF9}"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2A92A9E-A724-4029-A8EC-745CE8D53AF9}"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0FC360-FB65-4BEA-AA14-1552F50F749A}" type="slidenum">
              <a:rPr lang="ar-SA" smtClean="0"/>
              <a:pPr/>
              <a:t>‹#›</a:t>
            </a:fld>
            <a:endParaRPr lang="ar-SA"/>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A92A9E-A724-4029-A8EC-745CE8D53AF9}" type="datetimeFigureOut">
              <a:rPr lang="ar-SA" smtClean="0"/>
              <a:pPr/>
              <a:t>29/05/37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A92A9E-A724-4029-A8EC-745CE8D53AF9}" type="datetimeFigureOut">
              <a:rPr lang="ar-SA" smtClean="0"/>
              <a:pPr/>
              <a:t>29/05/37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2A92A9E-A724-4029-A8EC-745CE8D53AF9}" type="datetimeFigureOut">
              <a:rPr lang="ar-SA" smtClean="0"/>
              <a:pPr/>
              <a:t>29/05/37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A92A9E-A724-4029-A8EC-745CE8D53AF9}"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0FC360-FB65-4BEA-AA14-1552F50F749A}" type="slidenum">
              <a:rPr lang="ar-SA" smtClean="0"/>
              <a:pPr/>
              <a:t>‹#›</a:t>
            </a:fld>
            <a:endParaRPr lang="ar-SA"/>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A92A9E-A724-4029-A8EC-745CE8D53AF9}"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0FC360-FB65-4BEA-AA14-1552F50F749A}" type="slidenum">
              <a:rPr lang="ar-SA" smtClean="0"/>
              <a:pPr/>
              <a:t>‹#›</a:t>
            </a:fld>
            <a:endParaRPr lang="ar-SA"/>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A92A9E-A724-4029-A8EC-745CE8D53AF9}"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0FC360-FB65-4BEA-AA14-1552F50F749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A92A9E-A724-4029-A8EC-745CE8D53AF9}"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0FC360-FB65-4BEA-AA14-1552F50F749A}" type="slidenum">
              <a:rPr lang="ar-SA" smtClean="0"/>
              <a:pPr/>
              <a:t>‹#›</a:t>
            </a:fld>
            <a:endParaRPr lang="ar-SA"/>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2A92A9E-A724-4029-A8EC-745CE8D53AF9}" type="datetimeFigureOut">
              <a:rPr lang="ar-SA" smtClean="0"/>
              <a:pPr/>
              <a:t>29/05/37</a:t>
            </a:fld>
            <a:endParaRPr lang="ar-SA"/>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SA"/>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5D0FC360-FB65-4BEA-AA14-1552F50F749A}" type="slidenum">
              <a:rPr lang="ar-SA" smtClean="0"/>
              <a:pPr/>
              <a:t>‹#›</a:t>
            </a:fld>
            <a:endParaRPr lang="ar-SA"/>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bing.com/images/search?q=%d9%86%d8%b8%d8%b1%d9%8a%d8%a9+%d8%a7%d9%86%d8%b3%d9%84%d8%a7%d8%ae+%d8%a7%d9%84%d9%82%d9%85%d8%b1+%d9%85%d9%86+%d8%a7%d9%84%d8%a7%d8%b1%d8%b6&amp;view=detailv2&amp;&amp;id=6DF6ABEDC2411D9686EC9C017E0CDCF4693EAF6C&amp;selectedIndex=1&amp;ccid=lh46tPZP&amp;simid=608050495340417022&amp;thid=OIP.M961e3ab4f64ff15f6a55f0b9b9d5323fo0"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2564904"/>
            <a:ext cx="7772400" cy="1780108"/>
          </a:xfrm>
        </p:spPr>
        <p:txBody>
          <a:bodyPr>
            <a:noAutofit/>
          </a:bodyPr>
          <a:lstStyle/>
          <a:p>
            <a:r>
              <a:rPr lang="ar-SA" sz="6600" b="1" dirty="0" smtClean="0">
                <a:solidFill>
                  <a:schemeClr val="accent6">
                    <a:lumMod val="50000"/>
                  </a:schemeClr>
                </a:solidFill>
                <a:effectLst>
                  <a:outerShdw blurRad="38100" dist="38100" dir="2700000" algn="tl">
                    <a:srgbClr val="000000"/>
                  </a:outerShdw>
                </a:effectLst>
              </a:rPr>
              <a:t>المحاضرة الثالثة</a:t>
            </a:r>
            <a:r>
              <a:rPr lang="en-US" sz="6600" b="1" dirty="0">
                <a:effectLst>
                  <a:outerShdw blurRad="38100" dist="38100" dir="2700000" algn="tl">
                    <a:srgbClr val="000000"/>
                  </a:outerShdw>
                </a:effectLst>
              </a:rPr>
              <a:t/>
            </a:r>
            <a:br>
              <a:rPr lang="en-US" sz="6600" b="1" dirty="0">
                <a:effectLst>
                  <a:outerShdw blurRad="38100" dist="38100" dir="2700000" algn="tl">
                    <a:srgbClr val="000000"/>
                  </a:outerShdw>
                </a:effectLst>
              </a:rPr>
            </a:br>
            <a:endParaRPr lang="ar-SA" sz="6600" dirty="0"/>
          </a:p>
        </p:txBody>
      </p:sp>
    </p:spTree>
    <p:extLst>
      <p:ext uri="{BB962C8B-B14F-4D97-AF65-F5344CB8AC3E}">
        <p14:creationId xmlns:p14="http://schemas.microsoft.com/office/powerpoint/2010/main" xmlns="" val="289820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908720"/>
            <a:ext cx="7492757" cy="923330"/>
          </a:xfrm>
          <a:prstGeom prst="rect">
            <a:avLst/>
          </a:prstGeom>
        </p:spPr>
        <p:txBody>
          <a:bodyPr wrap="none">
            <a:spAutoFit/>
          </a:bodyPr>
          <a:lstStyle/>
          <a:p>
            <a:r>
              <a:rPr lang="ar-SA" sz="5400" b="1" dirty="0" smtClean="0">
                <a:effectLst>
                  <a:outerShdw blurRad="38100" dist="38100" dir="2700000" algn="tl">
                    <a:srgbClr val="000000"/>
                  </a:outerShdw>
                </a:effectLst>
              </a:rPr>
              <a:t>نشأة البحار والمحيطات وتطورها</a:t>
            </a:r>
            <a:endParaRPr lang="ar-SA" sz="5400" dirty="0"/>
          </a:p>
        </p:txBody>
      </p:sp>
      <p:pic>
        <p:nvPicPr>
          <p:cNvPr id="1026" name="Picture 2" descr="http://tse1.mm.bing.net/th?id=OIP.Mcddcaa76ff18b8035dfc139ce2866d1ao0&amp;w=188&amp;h=145&amp;c=7&amp;rs=1&amp;qlt=90&amp;o=4&amp;url=http%3a%2f%2fnawasreh3am.blogspot.com%2f2012%2f08%2fblog-post_7178.html&amp;pid=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2132856"/>
            <a:ext cx="7708781" cy="45365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0527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928992" cy="144655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ar-SA" sz="4400" b="1" dirty="0" smtClean="0">
                <a:solidFill>
                  <a:srgbClr val="FF0000"/>
                </a:solidFill>
                <a:latin typeface="Sakkal Majalla" pitchFamily="2" charset="-78"/>
              </a:rPr>
              <a:t>1- نظرية الكويكبات</a:t>
            </a:r>
            <a:r>
              <a:rPr lang="en-US" sz="4400" b="1" u="sng" dirty="0" smtClean="0">
                <a:latin typeface="Sakkal Majalla" pitchFamily="2" charset="-78"/>
              </a:rPr>
              <a:t/>
            </a:r>
            <a:br>
              <a:rPr lang="en-US" sz="4400" b="1" u="sng" dirty="0" smtClean="0">
                <a:latin typeface="Sakkal Majalla" pitchFamily="2" charset="-78"/>
              </a:rPr>
            </a:br>
            <a:endParaRPr lang="ar-SA" sz="4400" b="1" dirty="0"/>
          </a:p>
        </p:txBody>
      </p:sp>
      <p:pic>
        <p:nvPicPr>
          <p:cNvPr id="7" name="Picture 6" descr="http://1.bp.blogspot.com/_nVPSpaVxsvA/S721lj2T3cI/AAAAAAAAAwE/ucEfBGQerZI/s1600/OurSolarSystem.jpg"/>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204864"/>
            <a:ext cx="7992887" cy="4536504"/>
          </a:xfrm>
          <a:prstGeom prst="rect">
            <a:avLst/>
          </a:prstGeom>
          <a:noFill/>
          <a:ln>
            <a:noFill/>
          </a:ln>
        </p:spPr>
      </p:pic>
    </p:spTree>
    <p:extLst>
      <p:ext uri="{BB962C8B-B14F-4D97-AF65-F5344CB8AC3E}">
        <p14:creationId xmlns:p14="http://schemas.microsoft.com/office/powerpoint/2010/main" xmlns="" val="1806296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260648"/>
            <a:ext cx="8604448"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2800" b="1" dirty="0" smtClean="0">
                <a:effectLst/>
                <a:latin typeface="Sakkal Majalla" pitchFamily="2" charset="-78"/>
              </a:rPr>
              <a:t>يفترض كل من </a:t>
            </a:r>
            <a:r>
              <a:rPr lang="ar-SA" sz="2800" b="1" u="sng" dirty="0" err="1" smtClean="0">
                <a:effectLst/>
                <a:latin typeface="Sakkal Majalla" pitchFamily="2" charset="-78"/>
              </a:rPr>
              <a:t>تشمبرلين</a:t>
            </a:r>
            <a:r>
              <a:rPr lang="ar-SA" sz="2800" b="1" u="sng" dirty="0" smtClean="0">
                <a:effectLst/>
                <a:latin typeface="Sakkal Majalla" pitchFamily="2" charset="-78"/>
              </a:rPr>
              <a:t> ومولتن </a:t>
            </a:r>
            <a:r>
              <a:rPr lang="ar-SA" sz="2800" b="1" dirty="0" smtClean="0">
                <a:effectLst/>
                <a:latin typeface="Sakkal Majalla" pitchFamily="2" charset="-78"/>
              </a:rPr>
              <a:t>صاحبا هذه النظرية بأن نشأة الأرض والمحيطات تمت على النحو التالي:</a:t>
            </a:r>
            <a:endParaRPr lang="ar-SA" sz="2800" dirty="0"/>
          </a:p>
        </p:txBody>
      </p:sp>
      <p:sp>
        <p:nvSpPr>
          <p:cNvPr id="4" name="Rectangle 3"/>
          <p:cNvSpPr/>
          <p:nvPr/>
        </p:nvSpPr>
        <p:spPr>
          <a:xfrm>
            <a:off x="251520" y="1844824"/>
            <a:ext cx="8352928" cy="461664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50000"/>
              </a:lnSpc>
            </a:pPr>
            <a:r>
              <a:rPr lang="ar-SA" sz="2800" b="1" dirty="0" smtClean="0">
                <a:effectLst/>
                <a:latin typeface="Sakkal Majalla" pitchFamily="2" charset="-78"/>
                <a:cs typeface="+mn-cs"/>
              </a:rPr>
              <a:t>• إن المجموعة الشمسية كانت نجما كبيرا واحدا هو الشمس (أكبر من شمسنا الحالية التي بقيت منها). </a:t>
            </a:r>
            <a:br>
              <a:rPr lang="ar-SA" sz="2800" b="1" dirty="0" smtClean="0">
                <a:effectLst/>
                <a:latin typeface="Sakkal Majalla" pitchFamily="2" charset="-78"/>
                <a:cs typeface="+mn-cs"/>
              </a:rPr>
            </a:br>
            <a:r>
              <a:rPr lang="ar-SA" sz="2800" b="1" dirty="0" smtClean="0">
                <a:effectLst/>
                <a:latin typeface="Sakkal Majalla" pitchFamily="2" charset="-78"/>
                <a:cs typeface="+mn-cs"/>
              </a:rPr>
              <a:t>• اقترب منها نجم أخر فجذبها إليه. </a:t>
            </a:r>
            <a:br>
              <a:rPr lang="ar-SA" sz="2800" b="1" dirty="0" smtClean="0">
                <a:effectLst/>
                <a:latin typeface="Sakkal Majalla" pitchFamily="2" charset="-78"/>
                <a:cs typeface="+mn-cs"/>
              </a:rPr>
            </a:br>
            <a:r>
              <a:rPr lang="ar-SA" sz="2800" b="1" dirty="0" smtClean="0">
                <a:effectLst/>
                <a:latin typeface="Sakkal Majalla" pitchFamily="2" charset="-78"/>
                <a:cs typeface="+mn-cs"/>
              </a:rPr>
              <a:t>• حدث تمدد في جانبيها المقابل والمعاكس للنجم فتمزقت أجزاءها. </a:t>
            </a:r>
            <a:br>
              <a:rPr lang="ar-SA" sz="2800" b="1" dirty="0" smtClean="0">
                <a:effectLst/>
                <a:latin typeface="Sakkal Majalla" pitchFamily="2" charset="-78"/>
                <a:cs typeface="+mn-cs"/>
              </a:rPr>
            </a:br>
            <a:r>
              <a:rPr lang="ar-SA" sz="2800" b="1" dirty="0" smtClean="0">
                <a:effectLst/>
                <a:latin typeface="Sakkal Majalla" pitchFamily="2" charset="-78"/>
                <a:cs typeface="+mn-cs"/>
              </a:rPr>
              <a:t>• حدث انفجار في جسم الشمس بسبب الضغط على أجزائها الداخلية. </a:t>
            </a:r>
            <a:br>
              <a:rPr lang="ar-SA" sz="2800" b="1" dirty="0" smtClean="0">
                <a:effectLst/>
                <a:latin typeface="Sakkal Majalla" pitchFamily="2" charset="-78"/>
                <a:cs typeface="+mn-cs"/>
              </a:rPr>
            </a:br>
            <a:r>
              <a:rPr lang="ar-SA" sz="2800" b="1" dirty="0" smtClean="0">
                <a:effectLst/>
                <a:latin typeface="Sakkal Majalla" pitchFamily="2" charset="-78"/>
                <a:cs typeface="+mn-cs"/>
              </a:rPr>
              <a:t>• اندفعت خمس كتل كبيرة كونت الكواكب الكبرى للجهة المقابلة للنجم. </a:t>
            </a:r>
            <a:br>
              <a:rPr lang="ar-SA" sz="2800" b="1" dirty="0" smtClean="0">
                <a:effectLst/>
                <a:latin typeface="Sakkal Majalla" pitchFamily="2" charset="-78"/>
                <a:cs typeface="+mn-cs"/>
              </a:rPr>
            </a:br>
            <a:endParaRPr lang="ar-SA" sz="2800" b="1" dirty="0" smtClean="0">
              <a:effectLst/>
              <a:latin typeface="Sakkal Majalla" pitchFamily="2" charset="-78"/>
              <a:cs typeface="+mn-cs"/>
            </a:endParaRPr>
          </a:p>
        </p:txBody>
      </p:sp>
    </p:spTree>
    <p:extLst>
      <p:ext uri="{BB962C8B-B14F-4D97-AF65-F5344CB8AC3E}">
        <p14:creationId xmlns:p14="http://schemas.microsoft.com/office/powerpoint/2010/main" xmlns="" val="1288265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772816"/>
            <a:ext cx="7524328"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2800" b="1" dirty="0" smtClean="0">
                <a:effectLst/>
                <a:latin typeface="Sakkal Majalla" pitchFamily="2" charset="-78"/>
                <a:cs typeface="+mn-cs"/>
              </a:rPr>
              <a:t>اندفعت خمس كتل صغرى مكونة الصغرى في الجهة المعاكسة.</a:t>
            </a:r>
          </a:p>
        </p:txBody>
      </p:sp>
      <p:sp>
        <p:nvSpPr>
          <p:cNvPr id="3" name="Rectangle 2"/>
          <p:cNvSpPr/>
          <p:nvPr/>
        </p:nvSpPr>
        <p:spPr>
          <a:xfrm>
            <a:off x="467544" y="2420888"/>
            <a:ext cx="8056714" cy="35394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200000"/>
              </a:lnSpc>
            </a:pPr>
            <a:r>
              <a:rPr lang="ar-SA" sz="2800" b="1" dirty="0" smtClean="0">
                <a:effectLst/>
                <a:latin typeface="Sakkal Majalla" pitchFamily="2" charset="-78"/>
                <a:cs typeface="+mn-cs"/>
              </a:rPr>
              <a:t>• تكونت الأرض جراء هذا التمزق وبدأت نواتها تجذب الأجسام الصغيرة السابحة في الفضاء بحكم جاذبيتها الناتجة من ارتفاع كثافة المواد المكونة لها. فكبر حجمها وزاد من جاذبيتها, وتكون الغلاف الغازي في المرحلة الأخيرة</a:t>
            </a:r>
            <a:endParaRPr lang="en-US" sz="2800" b="1" dirty="0">
              <a:effectLst/>
              <a:latin typeface="Sakkal Majalla" pitchFamily="2" charset="-78"/>
              <a:cs typeface="+mn-cs"/>
            </a:endParaRPr>
          </a:p>
        </p:txBody>
      </p:sp>
    </p:spTree>
    <p:extLst>
      <p:ext uri="{BB962C8B-B14F-4D97-AF65-F5344CB8AC3E}">
        <p14:creationId xmlns:p14="http://schemas.microsoft.com/office/powerpoint/2010/main" xmlns="" val="815696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532440" cy="63094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4000" b="1" dirty="0">
                <a:latin typeface="Sakkal Majalla" pitchFamily="2" charset="-78"/>
              </a:rPr>
              <a:t>قبول النظرية الكويكبات</a:t>
            </a:r>
            <a:r>
              <a:rPr lang="ar-SA" b="1" dirty="0">
                <a:latin typeface="Sakkal Majalla" pitchFamily="2" charset="-78"/>
              </a:rPr>
              <a:t>:  </a:t>
            </a:r>
          </a:p>
          <a:p>
            <a:r>
              <a:rPr lang="ar-SA" sz="2800" b="1" dirty="0">
                <a:latin typeface="Sakkal Majalla" pitchFamily="2" charset="-78"/>
              </a:rPr>
              <a:t>تكونت المحيطات وفقا لنظرية الكويكبات على النحو التالي:</a:t>
            </a:r>
            <a:br>
              <a:rPr lang="ar-SA" sz="2800" b="1" dirty="0">
                <a:latin typeface="Sakkal Majalla" pitchFamily="2" charset="-78"/>
              </a:rPr>
            </a:br>
            <a:r>
              <a:rPr lang="ar-SA" sz="2800" b="1" dirty="0">
                <a:latin typeface="Sakkal Majalla" pitchFamily="2" charset="-78"/>
              </a:rPr>
              <a:t/>
            </a:r>
            <a:br>
              <a:rPr lang="ar-SA" sz="2800" b="1" dirty="0">
                <a:latin typeface="Sakkal Majalla" pitchFamily="2" charset="-78"/>
              </a:rPr>
            </a:br>
            <a:r>
              <a:rPr lang="ar-SA" sz="2800" b="1" dirty="0">
                <a:latin typeface="Sakkal Majalla" pitchFamily="2" charset="-78"/>
              </a:rPr>
              <a:t>1-  هطول أمطار غزيرة بعد أن عظمت كميات بخار الماء في الغلاف الغازي ووصلت إلي مرحلة التشبع. </a:t>
            </a:r>
            <a:br>
              <a:rPr lang="ar-SA" sz="2800" b="1" dirty="0">
                <a:latin typeface="Sakkal Majalla" pitchFamily="2" charset="-78"/>
              </a:rPr>
            </a:br>
            <a:r>
              <a:rPr lang="ar-SA" sz="2800" b="1" dirty="0">
                <a:latin typeface="Sakkal Majalla" pitchFamily="2" charset="-78"/>
              </a:rPr>
              <a:t>2- وجود مصدر داخلي للمياه في شكل بخار الماء المصاحب للأنشطة البركانية. </a:t>
            </a:r>
            <a:br>
              <a:rPr lang="ar-SA" sz="2800" b="1" dirty="0">
                <a:latin typeface="Sakkal Majalla" pitchFamily="2" charset="-78"/>
              </a:rPr>
            </a:br>
            <a:r>
              <a:rPr lang="ar-SA" sz="2800" b="1" dirty="0">
                <a:latin typeface="Sakkal Majalla" pitchFamily="2" charset="-78"/>
              </a:rPr>
              <a:t>3- نشأت بحيرات منفصلة واتصلت بعد اتساعها وكونت المحيطات في المناطق التي صدف أنها كانت مناطق منخفضة. وبقيت المناطق المرتفعة عن المنسوب العام مكونة القارات. </a:t>
            </a:r>
            <a:br>
              <a:rPr lang="ar-SA" sz="2800" b="1" dirty="0">
                <a:latin typeface="Sakkal Majalla" pitchFamily="2" charset="-78"/>
              </a:rPr>
            </a:br>
            <a:r>
              <a:rPr lang="ar-SA" sz="2800" b="1" dirty="0">
                <a:latin typeface="Sakkal Majalla" pitchFamily="2" charset="-78"/>
              </a:rPr>
              <a:t>4-  نتج الشكل النهائي للقارات والمحيطات عن تتابع عمليات التعرية حيث عملت المياه على تعميق المحيطات بالإذابة وضغط المياه نفسها. </a:t>
            </a:r>
            <a:br>
              <a:rPr lang="ar-SA" sz="2800" b="1" dirty="0">
                <a:latin typeface="Sakkal Majalla" pitchFamily="2" charset="-78"/>
              </a:rPr>
            </a:br>
            <a:r>
              <a:rPr lang="ar-SA" sz="2800" b="1" dirty="0">
                <a:latin typeface="Sakkal Majalla" pitchFamily="2" charset="-78"/>
              </a:rPr>
              <a:t>5- يشير الإطار العام للنظرية أن مياه المحيطات تكونت تدريجيا وليس دفعة واحدة مع تكون الأرض.</a:t>
            </a:r>
            <a:endParaRPr lang="en-US" sz="2800" b="1" dirty="0">
              <a:latin typeface="Sakkal Majalla" pitchFamily="2" charset="-78"/>
            </a:endParaRPr>
          </a:p>
        </p:txBody>
      </p:sp>
    </p:spTree>
    <p:extLst>
      <p:ext uri="{BB962C8B-B14F-4D97-AF65-F5344CB8AC3E}">
        <p14:creationId xmlns:p14="http://schemas.microsoft.com/office/powerpoint/2010/main" xmlns="" val="128040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820472" cy="544764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4000" b="1" dirty="0">
                <a:solidFill>
                  <a:srgbClr val="FF0000"/>
                </a:solidFill>
                <a:latin typeface="Sakkal Majalla" pitchFamily="2" charset="-78"/>
              </a:rPr>
              <a:t>الاعتراضات علي نظرية الكويكبات:</a:t>
            </a:r>
            <a:r>
              <a:rPr lang="ar-SA" b="1" dirty="0">
                <a:latin typeface="Sakkal Majalla" pitchFamily="2" charset="-78"/>
              </a:rPr>
              <a:t/>
            </a:r>
            <a:br>
              <a:rPr lang="ar-SA" b="1" dirty="0">
                <a:latin typeface="Sakkal Majalla" pitchFamily="2" charset="-78"/>
              </a:rPr>
            </a:br>
            <a:endParaRPr lang="ar-SA" sz="2800" b="1" dirty="0">
              <a:latin typeface="Sakkal Majalla" pitchFamily="2" charset="-78"/>
            </a:endParaRPr>
          </a:p>
          <a:p>
            <a:pPr marL="457200" indent="-457200">
              <a:buFont typeface="+mj-lt"/>
              <a:buAutoNum type="arabicPeriod"/>
            </a:pPr>
            <a:r>
              <a:rPr lang="ar-SA" sz="2800" b="1" dirty="0">
                <a:latin typeface="Sakkal Majalla" pitchFamily="2" charset="-78"/>
              </a:rPr>
              <a:t>إن النواة الأولى بافتراض وجودها لم تكن بقادرة على جذب غلاف غازي. </a:t>
            </a:r>
          </a:p>
          <a:p>
            <a:pPr marL="457200" indent="-457200">
              <a:buFont typeface="+mj-lt"/>
              <a:buAutoNum type="arabicPeriod"/>
            </a:pPr>
            <a:r>
              <a:rPr lang="ar-SA" sz="2800" b="1" dirty="0">
                <a:latin typeface="Sakkal Majalla" pitchFamily="2" charset="-78"/>
              </a:rPr>
              <a:t>لا تفسر النظرية كل ظاهرات اليابس والماء فكيف تكونت سلاسل الجبال  الشاهقة والأخاديد المحيطية العميقة. </a:t>
            </a:r>
          </a:p>
          <a:p>
            <a:pPr marL="457200" indent="-457200">
              <a:buFont typeface="+mj-lt"/>
              <a:buAutoNum type="arabicPeriod"/>
            </a:pPr>
            <a:r>
              <a:rPr lang="ar-SA" sz="2800" b="1" dirty="0">
                <a:latin typeface="Sakkal Majalla" pitchFamily="2" charset="-78"/>
              </a:rPr>
              <a:t>إذا كانت الأرض قد تكونت بهذه الصورة فما الذي يمنع اطراد (زيادة) حجمها في الوقت الحالي. </a:t>
            </a:r>
          </a:p>
          <a:p>
            <a:pPr marL="457200" indent="-457200">
              <a:buFont typeface="+mj-lt"/>
              <a:buAutoNum type="arabicPeriod"/>
            </a:pPr>
            <a:r>
              <a:rPr lang="ar-SA" sz="2800" b="1" dirty="0">
                <a:latin typeface="Sakkal Majalla" pitchFamily="2" charset="-78"/>
              </a:rPr>
              <a:t>إن النيازك والشهب المتساقطة على الأرض لا تمثل إلا بنسبة ضئيلة لا يمكن مقارنتها بحجم الأرض ولا يمكن أن تكون السبب في وجودها. </a:t>
            </a:r>
          </a:p>
          <a:p>
            <a:pPr marL="457200" indent="-457200">
              <a:buFont typeface="+mj-lt"/>
              <a:buAutoNum type="arabicPeriod"/>
            </a:pPr>
            <a:r>
              <a:rPr lang="ar-SA" sz="2800" b="1" dirty="0">
                <a:latin typeface="Sakkal Majalla" pitchFamily="2" charset="-78"/>
              </a:rPr>
              <a:t>إن معادن الكواكب تختلف عن معادن الشمس التي يفترض أنها تكونت منها.</a:t>
            </a:r>
          </a:p>
        </p:txBody>
      </p:sp>
    </p:spTree>
    <p:extLst>
      <p:ext uri="{BB962C8B-B14F-4D97-AF65-F5344CB8AC3E}">
        <p14:creationId xmlns:p14="http://schemas.microsoft.com/office/powerpoint/2010/main" xmlns="" val="122115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2.bp.blogspot.com/-avx1JOBdKPg/T1ZRQ3N8rtI/AAAAAAAAAfw/-rp9QzEKchs/s1600/0416100704407wv9oev.jpg"/>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1" y="1112550"/>
            <a:ext cx="8774519" cy="6132874"/>
          </a:xfrm>
          <a:prstGeom prst="rect">
            <a:avLst/>
          </a:prstGeom>
          <a:noFill/>
          <a:ln>
            <a:noFill/>
          </a:ln>
        </p:spPr>
      </p:pic>
      <p:sp>
        <p:nvSpPr>
          <p:cNvPr id="3" name="Rectangle 2"/>
          <p:cNvSpPr/>
          <p:nvPr/>
        </p:nvSpPr>
        <p:spPr>
          <a:xfrm>
            <a:off x="683568" y="404664"/>
            <a:ext cx="8270463"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ar-SA" sz="4000" b="1" dirty="0">
                <a:solidFill>
                  <a:srgbClr val="FF0000"/>
                </a:solidFill>
                <a:latin typeface="Sakkal Majalla" pitchFamily="2" charset="-78"/>
              </a:rPr>
              <a:t>2- نظرية الانكماش</a:t>
            </a:r>
            <a:endParaRPr lang="en-US" sz="4000" b="1" dirty="0">
              <a:solidFill>
                <a:srgbClr val="FF0000"/>
              </a:solidFill>
              <a:latin typeface="Sakkal Majalla" pitchFamily="2" charset="-78"/>
            </a:endParaRPr>
          </a:p>
        </p:txBody>
      </p:sp>
    </p:spTree>
    <p:extLst>
      <p:ext uri="{BB962C8B-B14F-4D97-AF65-F5344CB8AC3E}">
        <p14:creationId xmlns:p14="http://schemas.microsoft.com/office/powerpoint/2010/main" xmlns="" val="1462905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2656"/>
            <a:ext cx="8739562"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ar-SA" sz="2800" b="1" dirty="0">
                <a:latin typeface="Sakkal Majalla" pitchFamily="2" charset="-78"/>
              </a:rPr>
              <a:t>يعتبر </a:t>
            </a:r>
            <a:r>
              <a:rPr lang="ar-SA" sz="2800" b="1" dirty="0" err="1">
                <a:latin typeface="Sakkal Majalla" pitchFamily="2" charset="-78"/>
              </a:rPr>
              <a:t>جيفريز</a:t>
            </a:r>
            <a:r>
              <a:rPr lang="ar-SA" sz="2800" b="1" dirty="0">
                <a:latin typeface="Sakkal Majalla" pitchFamily="2" charset="-78"/>
              </a:rPr>
              <a:t> من أكبر أنصار نظرية انكماش الأرض بسبب تناقص حرارتها الناتجة عن بطء دورانها (سرعتها) . </a:t>
            </a:r>
          </a:p>
        </p:txBody>
      </p:sp>
      <p:sp>
        <p:nvSpPr>
          <p:cNvPr id="3" name="Rectangle 2"/>
          <p:cNvSpPr/>
          <p:nvPr/>
        </p:nvSpPr>
        <p:spPr>
          <a:xfrm>
            <a:off x="306049" y="2636912"/>
            <a:ext cx="8486487"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ar-SA" sz="4000" b="1" dirty="0">
                <a:solidFill>
                  <a:srgbClr val="FF0000"/>
                </a:solidFill>
                <a:latin typeface="Sakkal Majalla" pitchFamily="2" charset="-78"/>
              </a:rPr>
              <a:t>افتراضات النظرية:</a:t>
            </a:r>
          </a:p>
          <a:p>
            <a:pPr algn="just"/>
            <a:r>
              <a:rPr lang="ar-SA" sz="2800" b="1" dirty="0">
                <a:latin typeface="Sakkal Majalla" pitchFamily="2" charset="-78"/>
              </a:rPr>
              <a:t>1- باطن الأرض حار ويبدأ يفقد قدرا عظيما من حرارته فينكمش ويصغر حجمه.</a:t>
            </a:r>
          </a:p>
          <a:p>
            <a:pPr algn="just"/>
            <a:r>
              <a:rPr lang="ar-SA" sz="2800" b="1" dirty="0">
                <a:latin typeface="Sakkal Majalla" pitchFamily="2" charset="-78"/>
              </a:rPr>
              <a:t>2- قشرة الأرض باردة ولذا فإنها تبقى ثابتة الحجم.</a:t>
            </a:r>
          </a:p>
          <a:p>
            <a:pPr algn="just"/>
            <a:r>
              <a:rPr lang="ar-SA" sz="2800" b="1" dirty="0">
                <a:latin typeface="Sakkal Majalla" pitchFamily="2" charset="-78"/>
              </a:rPr>
              <a:t>3- ينتج عن هذا التباين تكوين فراغ بين الباطن الأخذ في الانكماش والقشرة الخارجية الثابتة وهذا ما لا تسمح به قوى الجاذبية.</a:t>
            </a:r>
          </a:p>
        </p:txBody>
      </p:sp>
    </p:spTree>
    <p:extLst>
      <p:ext uri="{BB962C8B-B14F-4D97-AF65-F5344CB8AC3E}">
        <p14:creationId xmlns:p14="http://schemas.microsoft.com/office/powerpoint/2010/main" xmlns="" val="228017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532440" cy="526297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ar-SA" sz="2800" b="1" dirty="0">
                <a:latin typeface="Sakkal Majalla" pitchFamily="2" charset="-78"/>
              </a:rPr>
              <a:t>- تلتوي القشرة نحو الباطن فتتجعد ويؤدي ذلك إلى تغير معالم سطح الأرض بين ارتفاعات تمثل الكتل القارية ( سلاسل الجبال ) ومنخفضات تشغلها البحار المحيطات.</a:t>
            </a:r>
          </a:p>
          <a:p>
            <a:pPr algn="just">
              <a:lnSpc>
                <a:spcPct val="150000"/>
              </a:lnSpc>
            </a:pPr>
            <a:r>
              <a:rPr lang="ar-SA" sz="2800" b="1" dirty="0">
                <a:latin typeface="Sakkal Majalla" pitchFamily="2" charset="-78"/>
              </a:rPr>
              <a:t> 5- يعتقد </a:t>
            </a:r>
            <a:r>
              <a:rPr lang="ar-SA" sz="2800" b="1" dirty="0" err="1">
                <a:latin typeface="Sakkal Majalla" pitchFamily="2" charset="-78"/>
              </a:rPr>
              <a:t>جيفريز</a:t>
            </a:r>
            <a:r>
              <a:rPr lang="ar-SA" sz="2800" b="1" dirty="0">
                <a:latin typeface="Sakkal Majalla" pitchFamily="2" charset="-78"/>
              </a:rPr>
              <a:t> أن تكوين الكتل القارية والأحواض المحيطية قد حدثت في الفترة التي كانت في </a:t>
            </a:r>
            <a:r>
              <a:rPr lang="ar-SA" sz="2800" b="1" dirty="0" err="1">
                <a:latin typeface="Sakkal Majalla" pitchFamily="2" charset="-78"/>
              </a:rPr>
              <a:t>أثنائها</a:t>
            </a:r>
            <a:r>
              <a:rPr lang="ar-SA" sz="2800" b="1" dirty="0">
                <a:latin typeface="Sakkal Majalla" pitchFamily="2" charset="-78"/>
              </a:rPr>
              <a:t> الأرض تتحول من السيولة إلى الصلابة.</a:t>
            </a:r>
          </a:p>
          <a:p>
            <a:pPr algn="just">
              <a:lnSpc>
                <a:spcPct val="150000"/>
              </a:lnSpc>
            </a:pPr>
            <a:r>
              <a:rPr lang="ar-SA" sz="2800" b="1" dirty="0">
                <a:latin typeface="Sakkal Majalla" pitchFamily="2" charset="-78"/>
              </a:rPr>
              <a:t> 6- يعتقد </a:t>
            </a:r>
            <a:r>
              <a:rPr lang="ar-SA" sz="2800" b="1" dirty="0" err="1">
                <a:latin typeface="Sakkal Majalla" pitchFamily="2" charset="-78"/>
              </a:rPr>
              <a:t>جيفريز</a:t>
            </a:r>
            <a:r>
              <a:rPr lang="ar-SA" sz="2800" b="1" dirty="0">
                <a:latin typeface="Sakkal Majalla" pitchFamily="2" charset="-78"/>
              </a:rPr>
              <a:t> في ثبات الأحواض المحيطية والكتل القارية ويرى أن تزحزح القارات ( كما يرى </a:t>
            </a:r>
            <a:r>
              <a:rPr lang="ar-SA" sz="2800" b="1" dirty="0" err="1">
                <a:latin typeface="Sakkal Majalla" pitchFamily="2" charset="-78"/>
              </a:rPr>
              <a:t>فجنر</a:t>
            </a:r>
            <a:r>
              <a:rPr lang="ar-SA" sz="2800" b="1" dirty="0">
                <a:latin typeface="Sakkal Majalla" pitchFamily="2" charset="-78"/>
              </a:rPr>
              <a:t> ) أمر مستحيل وأن القارات قد بقيت في مواقعها دون تزحزح يذكر </a:t>
            </a:r>
            <a:r>
              <a:rPr lang="ar-SA" b="1" dirty="0">
                <a:latin typeface="Sakkal Majalla" pitchFamily="2" charset="-78"/>
              </a:rPr>
              <a:t>.</a:t>
            </a:r>
            <a:endParaRPr lang="en-US" b="1" dirty="0">
              <a:latin typeface="Sakkal Majalla" pitchFamily="2" charset="-78"/>
            </a:endParaRPr>
          </a:p>
        </p:txBody>
      </p:sp>
    </p:spTree>
    <p:extLst>
      <p:ext uri="{BB962C8B-B14F-4D97-AF65-F5344CB8AC3E}">
        <p14:creationId xmlns:p14="http://schemas.microsoft.com/office/powerpoint/2010/main" xmlns="" val="182638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8927976" cy="58785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4000" b="1" dirty="0">
                <a:solidFill>
                  <a:srgbClr val="FF0000"/>
                </a:solidFill>
                <a:latin typeface="Sakkal Majalla" pitchFamily="2" charset="-78"/>
              </a:rPr>
              <a:t>الاعتراضات على نظرية الانكماش :</a:t>
            </a:r>
          </a:p>
          <a:p>
            <a:pPr algn="justLow"/>
            <a:r>
              <a:rPr lang="ar-SA" sz="2800" b="1" dirty="0" smtClean="0">
                <a:latin typeface="Sakkal Majalla" pitchFamily="2" charset="-78"/>
              </a:rPr>
              <a:t>1- </a:t>
            </a:r>
            <a:r>
              <a:rPr lang="ar-SA" sz="2800" b="1" dirty="0">
                <a:latin typeface="Sakkal Majalla" pitchFamily="2" charset="-78"/>
              </a:rPr>
              <a:t>عدم قبول التفسير بأن قشرة الأرض كانت باردة إذ ثبت أن الغلاف الصخري يحتوى على عناصر مشعة تبعث فيه الحرارة .</a:t>
            </a:r>
          </a:p>
          <a:p>
            <a:pPr algn="justLow"/>
            <a:r>
              <a:rPr lang="ar-SA" sz="2800" b="1" dirty="0">
                <a:latin typeface="Sakkal Majalla" pitchFamily="2" charset="-78"/>
              </a:rPr>
              <a:t/>
            </a:r>
            <a:br>
              <a:rPr lang="ar-SA" sz="2800" b="1" dirty="0">
                <a:latin typeface="Sakkal Majalla" pitchFamily="2" charset="-78"/>
              </a:rPr>
            </a:br>
            <a:r>
              <a:rPr lang="ar-SA" sz="2800" b="1" dirty="0">
                <a:latin typeface="Sakkal Majalla" pitchFamily="2" charset="-78"/>
              </a:rPr>
              <a:t>2- صعوبة تصنيف سطح الأرض بعد أن تتصلب الأرض تماما، إذ كيف استطاعت مواد اليابس وغالبيتها تتألف من مواد </a:t>
            </a:r>
            <a:r>
              <a:rPr lang="ar-SA" sz="2800" b="1" dirty="0" err="1">
                <a:latin typeface="Sakkal Majalla" pitchFamily="2" charset="-78"/>
              </a:rPr>
              <a:t>جرانيتية</a:t>
            </a:r>
            <a:r>
              <a:rPr lang="ar-SA" sz="2800" b="1" dirty="0">
                <a:latin typeface="Sakkal Majalla" pitchFamily="2" charset="-78"/>
              </a:rPr>
              <a:t> خفيفة أن تتخلص من تحكم الأرض الصلبة وتتجمع وتحتشد لتكون الكتل القارية ويمكن حدوث ذلك عن طريق الزحزحة ولكن </a:t>
            </a:r>
            <a:r>
              <a:rPr lang="ar-SA" sz="2800" b="1" dirty="0" err="1">
                <a:latin typeface="Sakkal Majalla" pitchFamily="2" charset="-78"/>
              </a:rPr>
              <a:t>جيفريز</a:t>
            </a:r>
            <a:r>
              <a:rPr lang="ar-SA" sz="2800" b="1" dirty="0">
                <a:latin typeface="Sakkal Majalla" pitchFamily="2" charset="-78"/>
              </a:rPr>
              <a:t> لا يؤمن بها.</a:t>
            </a:r>
          </a:p>
          <a:p>
            <a:pPr algn="justLow"/>
            <a:r>
              <a:rPr lang="ar-SA" sz="2800" b="1" dirty="0">
                <a:latin typeface="Sakkal Majalla" pitchFamily="2" charset="-78"/>
              </a:rPr>
              <a:t/>
            </a:r>
            <a:br>
              <a:rPr lang="ar-SA" sz="2800" b="1" dirty="0">
                <a:latin typeface="Sakkal Majalla" pitchFamily="2" charset="-78"/>
              </a:rPr>
            </a:br>
            <a:r>
              <a:rPr lang="ar-SA" sz="2800" b="1" dirty="0">
                <a:latin typeface="Sakkal Majalla" pitchFamily="2" charset="-78"/>
              </a:rPr>
              <a:t>3- انكماش الأرض نتيجة بطء سرعة دورانها كان من الصغر بحيث لا يؤدي إلى حركات عظيمة في القشرة الأرضية تساعد على تكوين مناطق التوائية عظيمة المساحة . </a:t>
            </a:r>
          </a:p>
          <a:p>
            <a:pPr algn="justLow"/>
            <a:endParaRPr lang="ar-SA" sz="2800" b="1" dirty="0">
              <a:latin typeface="Sakkal Majalla" pitchFamily="2" charset="-78"/>
            </a:endParaRPr>
          </a:p>
        </p:txBody>
      </p:sp>
    </p:spTree>
    <p:extLst>
      <p:ext uri="{BB962C8B-B14F-4D97-AF65-F5344CB8AC3E}">
        <p14:creationId xmlns:p14="http://schemas.microsoft.com/office/powerpoint/2010/main" xmlns="" val="848273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260648"/>
            <a:ext cx="831641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4- لم تفسر هذه النظريات متى نشأت المحيطات، وفي حالة الغازية والسيولة فان هذا يعنى عدم تكون المحيطات في هذه المراحل بل بعد فتره طويلة من التكون والانكماش</a:t>
            </a:r>
            <a:endParaRPr lang="en-US" sz="2800" b="1" dirty="0">
              <a:latin typeface="Sakkal Majalla" pitchFamily="2" charset="-78"/>
            </a:endParaRPr>
          </a:p>
        </p:txBody>
      </p:sp>
    </p:spTree>
    <p:extLst>
      <p:ext uri="{BB962C8B-B14F-4D97-AF65-F5344CB8AC3E}">
        <p14:creationId xmlns:p14="http://schemas.microsoft.com/office/powerpoint/2010/main" xmlns="" val="405333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marefa.org/images/thumb/0/09/Tetrahedral_hypothesis.jpg/180px-Tetrahedral_hypothesi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52736"/>
            <a:ext cx="9144000" cy="580526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79512" y="338888"/>
            <a:ext cx="878497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ar-SA" sz="4000" b="1" dirty="0">
                <a:solidFill>
                  <a:srgbClr val="FF0000"/>
                </a:solidFill>
                <a:latin typeface="Sakkal Majalla" pitchFamily="2" charset="-78"/>
              </a:rPr>
              <a:t>3- النظرية </a:t>
            </a:r>
            <a:r>
              <a:rPr lang="ar-SA" sz="4000" b="1" dirty="0" err="1">
                <a:solidFill>
                  <a:srgbClr val="FF0000"/>
                </a:solidFill>
                <a:latin typeface="Sakkal Majalla" pitchFamily="2" charset="-78"/>
              </a:rPr>
              <a:t>التتراهيدية</a:t>
            </a:r>
            <a:r>
              <a:rPr lang="ar-SA" b="1" u="sng" dirty="0">
                <a:solidFill>
                  <a:srgbClr val="FF0000"/>
                </a:solidFill>
                <a:latin typeface="Sakkal Majalla" pitchFamily="2" charset="-78"/>
              </a:rPr>
              <a:t>:</a:t>
            </a:r>
            <a:r>
              <a:rPr lang="en-US" b="1" u="sng" dirty="0">
                <a:solidFill>
                  <a:srgbClr val="FF0000"/>
                </a:solidFill>
                <a:latin typeface="Sakkal Majalla" pitchFamily="2" charset="-78"/>
              </a:rPr>
              <a:t> </a:t>
            </a:r>
          </a:p>
        </p:txBody>
      </p:sp>
    </p:spTree>
    <p:extLst>
      <p:ext uri="{BB962C8B-B14F-4D97-AF65-F5344CB8AC3E}">
        <p14:creationId xmlns:p14="http://schemas.microsoft.com/office/powerpoint/2010/main" xmlns="" val="2697162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6476" y="404664"/>
            <a:ext cx="3270447"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justLow" eaLnBrk="0" hangingPunct="0"/>
            <a:r>
              <a:rPr lang="ar-SA" sz="4000" b="1" cap="all" dirty="0">
                <a:ln w="0"/>
                <a:effectLst>
                  <a:reflection blurRad="12700" stA="50000" endPos="50000" dist="5000" dir="5400000" sy="-100000" rotWithShape="0"/>
                </a:effectLst>
                <a:latin typeface="Sakkal Majalla" pitchFamily="2" charset="-78"/>
              </a:rPr>
              <a:t>افتراضات النظرية</a:t>
            </a:r>
            <a:r>
              <a:rPr lang="ar-SA" b="1" cap="all" dirty="0">
                <a:ln w="0"/>
                <a:effectLst>
                  <a:reflection blurRad="12700" stA="50000" endPos="50000" dist="5000" dir="5400000" sy="-100000" rotWithShape="0"/>
                </a:effectLst>
                <a:latin typeface="Sakkal Majalla" pitchFamily="2" charset="-78"/>
              </a:rPr>
              <a:t>: </a:t>
            </a:r>
          </a:p>
        </p:txBody>
      </p:sp>
      <p:sp>
        <p:nvSpPr>
          <p:cNvPr id="3" name="Rectangle 2"/>
          <p:cNvSpPr/>
          <p:nvPr/>
        </p:nvSpPr>
        <p:spPr>
          <a:xfrm>
            <a:off x="0" y="1916832"/>
            <a:ext cx="8771266" cy="310854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eaLnBrk="0" hangingPunct="0">
              <a:buFont typeface="Arial" pitchFamily="34" charset="0"/>
              <a:buChar char="•"/>
            </a:pPr>
            <a:r>
              <a:rPr lang="ar-SA" sz="2800" b="1" dirty="0">
                <a:latin typeface="Sakkal Majalla" pitchFamily="2" charset="-78"/>
              </a:rPr>
              <a:t>إن الأرض تأخذ شكل هرم ثلاثي، رأسه في الجنوب، وقاعدته في الشمال. وتشغل القارات أركان الهرم وحافاته البارزة، في حين تشغل المحيطات جوانبه المسطحة. </a:t>
            </a:r>
          </a:p>
          <a:p>
            <a:pPr marL="342900" indent="-342900" algn="justLow" eaLnBrk="0" hangingPunct="0">
              <a:buFont typeface="Arial" pitchFamily="34" charset="0"/>
              <a:buChar char="•"/>
            </a:pPr>
            <a:endParaRPr lang="ar-SA" sz="2800" b="1" dirty="0">
              <a:latin typeface="Sakkal Majalla" pitchFamily="2" charset="-78"/>
            </a:endParaRPr>
          </a:p>
          <a:p>
            <a:pPr marL="342900" indent="-342900" algn="justLow" eaLnBrk="0" hangingPunct="0">
              <a:buFont typeface="Arial" pitchFamily="34" charset="0"/>
              <a:buChar char="•"/>
            </a:pPr>
            <a:r>
              <a:rPr lang="ar-SA" sz="2800" b="1" dirty="0">
                <a:latin typeface="Sakkal Majalla" pitchFamily="2" charset="-78"/>
              </a:rPr>
              <a:t>أن الأرض في بداية تكونها بردت وتقلص باطنها, ما أدى إلى تشكّل قشرتها بشكل الهرم الثلاثي, وكانت القارات على حافاته البارزة، وشغل الماء أسطحه المنخفضة. </a:t>
            </a:r>
          </a:p>
        </p:txBody>
      </p:sp>
    </p:spTree>
    <p:extLst>
      <p:ext uri="{BB962C8B-B14F-4D97-AF65-F5344CB8AC3E}">
        <p14:creationId xmlns:p14="http://schemas.microsoft.com/office/powerpoint/2010/main" xmlns="" val="3904078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91616" y="404664"/>
            <a:ext cx="3894015" cy="707886"/>
          </a:xfrm>
          <a:prstGeom prst="rect">
            <a:avLst/>
          </a:prstGeom>
        </p:spPr>
        <p:txBody>
          <a:bodyPr wrap="none">
            <a:spAutoFit/>
          </a:bodyPr>
          <a:lstStyle/>
          <a:p>
            <a:r>
              <a:rPr lang="ar-SA" sz="4000" b="1" dirty="0">
                <a:solidFill>
                  <a:srgbClr val="FF0000"/>
                </a:solidFill>
                <a:latin typeface="Sakkal Majalla" pitchFamily="2" charset="-78"/>
              </a:rPr>
              <a:t>اعتبارات قبول النظرية</a:t>
            </a:r>
            <a:endParaRPr lang="ar-SA" sz="4000" dirty="0">
              <a:solidFill>
                <a:srgbClr val="FF0000"/>
              </a:solidFill>
            </a:endParaRPr>
          </a:p>
        </p:txBody>
      </p:sp>
      <p:sp>
        <p:nvSpPr>
          <p:cNvPr id="3" name="Rectangle 2"/>
          <p:cNvSpPr/>
          <p:nvPr/>
        </p:nvSpPr>
        <p:spPr>
          <a:xfrm>
            <a:off x="323528" y="1162514"/>
            <a:ext cx="8601095"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eaLnBrk="0" hangingPunct="0"/>
            <a:r>
              <a:rPr lang="ar-SA" sz="2800" b="1" dirty="0">
                <a:latin typeface="Sakkal Majalla" pitchFamily="2" charset="-78"/>
              </a:rPr>
              <a:t>1- فسَّرت الشكل العام الذي تأخذه معظم القارات التي تبدو على شكل مثلثات، رؤوسها في الجنوب وقواعدها في الشمال وخاصة أفريقيا </a:t>
            </a:r>
            <a:r>
              <a:rPr lang="ar-SA" sz="2800" b="1" dirty="0" err="1">
                <a:latin typeface="Sakkal Majalla" pitchFamily="2" charset="-78"/>
              </a:rPr>
              <a:t>والأمريكتَين</a:t>
            </a:r>
            <a:r>
              <a:rPr lang="ar-SA" sz="2800" b="1" dirty="0">
                <a:latin typeface="Sakkal Majalla" pitchFamily="2" charset="-78"/>
              </a:rPr>
              <a:t>.</a:t>
            </a:r>
          </a:p>
        </p:txBody>
      </p:sp>
      <p:sp>
        <p:nvSpPr>
          <p:cNvPr id="4" name="Rectangle 3"/>
          <p:cNvSpPr/>
          <p:nvPr/>
        </p:nvSpPr>
        <p:spPr>
          <a:xfrm>
            <a:off x="323528" y="2924944"/>
            <a:ext cx="8608285"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2- أنها توافق إحدى النظريات الهندسية المعروفة، التي تقول إن النسبة بين مساحة قشرة أي جسم وحجمه، تنخفض إلى حدها الأدنى، إذا كان الجسم كروياً. وعند تناقص حجم الجسم، فإن شكله يأخذ في التغير للمحافظة على مساحة قشرته؛ وتتغير تبعاً لذلك النسبة بين مساحته قشرته وحجمه. وآخر شكلٍ، يمكن أن يتحول إليه، لضمان أكبر نسبة بينهما، هو الهرم الثلاثي. </a:t>
            </a:r>
          </a:p>
        </p:txBody>
      </p:sp>
    </p:spTree>
    <p:extLst>
      <p:ext uri="{BB962C8B-B14F-4D97-AF65-F5344CB8AC3E}">
        <p14:creationId xmlns:p14="http://schemas.microsoft.com/office/powerpoint/2010/main" xmlns="" val="148332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76456"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3- الكتل القارية تأخذ شكل مثلثات مختلفة المساحة رؤوسها نحو الجنوب وخاصة أمريكا الشمالية وأمريكا الجنوبية وأفريقيا </a:t>
            </a:r>
            <a:r>
              <a:rPr lang="ar-SA" sz="2800" b="1" dirty="0" err="1">
                <a:latin typeface="Sakkal Majalla" pitchFamily="2" charset="-78"/>
              </a:rPr>
              <a:t>وأوراسيا</a:t>
            </a:r>
            <a:r>
              <a:rPr lang="ar-SA" sz="2800" b="1" dirty="0">
                <a:latin typeface="Sakkal Majalla" pitchFamily="2" charset="-78"/>
              </a:rPr>
              <a:t>.</a:t>
            </a:r>
            <a:endParaRPr lang="en-US" sz="2800" b="1" dirty="0">
              <a:latin typeface="Sakkal Majalla" pitchFamily="2" charset="-78"/>
            </a:endParaRPr>
          </a:p>
        </p:txBody>
      </p:sp>
      <p:sp>
        <p:nvSpPr>
          <p:cNvPr id="3" name="Rectangle 2"/>
          <p:cNvSpPr/>
          <p:nvPr/>
        </p:nvSpPr>
        <p:spPr>
          <a:xfrm>
            <a:off x="251520" y="2414189"/>
            <a:ext cx="8676456"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4- تتركز المحيطات في النصف الجنوبي ويشغل اليابس معظم النصف الشمالي بسبب امتدادها مع الحافات الثلاث لقاعدة الهرم.</a:t>
            </a:r>
            <a:endParaRPr lang="en-US" sz="2800" b="1" dirty="0">
              <a:latin typeface="Sakkal Majalla" pitchFamily="2" charset="-78"/>
            </a:endParaRPr>
          </a:p>
        </p:txBody>
      </p:sp>
      <p:sp>
        <p:nvSpPr>
          <p:cNvPr id="4" name="Rectangle 3"/>
          <p:cNvSpPr/>
          <p:nvPr/>
        </p:nvSpPr>
        <p:spPr>
          <a:xfrm>
            <a:off x="443880" y="4365104"/>
            <a:ext cx="8676456" cy="22467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b="1" dirty="0">
                <a:latin typeface="Sakkal Majalla" pitchFamily="2" charset="-78"/>
              </a:rPr>
              <a:t> </a:t>
            </a:r>
            <a:r>
              <a:rPr lang="ar-SA" sz="2800" b="1" dirty="0">
                <a:latin typeface="Sakkal Majalla" pitchFamily="2" charset="-78"/>
              </a:rPr>
              <a:t>5- كل يابس مهما كانت مساحته يقابله مسطح مائي على الجهة الأخرى من الأرض، ولا يشذ عن هذه القاعدة سوى موضعين على الأرض: أحدهما في جنوب الأرجنتين يقابله على الجهة الأخرى جزء من شمال الصين، والآخر في جزء من شبه الجزيرة </a:t>
            </a:r>
            <a:r>
              <a:rPr lang="ar-SA" sz="2800" b="1" dirty="0" err="1">
                <a:latin typeface="Sakkal Majalla" pitchFamily="2" charset="-78"/>
              </a:rPr>
              <a:t>الإيبيرية</a:t>
            </a:r>
            <a:r>
              <a:rPr lang="ar-SA" sz="2800" b="1" dirty="0">
                <a:latin typeface="Sakkal Majalla" pitchFamily="2" charset="-78"/>
              </a:rPr>
              <a:t> تقابله على الجانب الآخر جزيرة نيوزيلندا</a:t>
            </a:r>
            <a:r>
              <a:rPr lang="ar-SA" sz="2000" b="1" dirty="0">
                <a:latin typeface="Sakkal Majalla" pitchFamily="2" charset="-78"/>
                <a:cs typeface="Sakkal Majalla" pitchFamily="2" charset="-78"/>
              </a:rPr>
              <a:t>.</a:t>
            </a:r>
            <a:endParaRPr lang="en-US" sz="2000" b="1" dirty="0">
              <a:latin typeface="Sakkal Majalla" pitchFamily="2" charset="-78"/>
              <a:cs typeface="Sakkal Majalla" pitchFamily="2" charset="-78"/>
            </a:endParaRPr>
          </a:p>
        </p:txBody>
      </p:sp>
    </p:spTree>
    <p:extLst>
      <p:ext uri="{BB962C8B-B14F-4D97-AF65-F5344CB8AC3E}">
        <p14:creationId xmlns:p14="http://schemas.microsoft.com/office/powerpoint/2010/main" xmlns="" val="2466959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79912" y="188640"/>
            <a:ext cx="5142755" cy="707886"/>
          </a:xfrm>
          <a:prstGeom prst="rect">
            <a:avLst/>
          </a:prstGeom>
        </p:spPr>
        <p:txBody>
          <a:bodyPr wrap="none">
            <a:spAutoFit/>
          </a:bodyPr>
          <a:lstStyle/>
          <a:p>
            <a:pPr algn="ctr">
              <a:buFont typeface="Wingdings" pitchFamily="2" charset="2"/>
              <a:buNone/>
            </a:pPr>
            <a:r>
              <a:rPr lang="ar-SA" sz="4000" b="1" cap="all" dirty="0">
                <a:ln w="0"/>
                <a:solidFill>
                  <a:srgbClr val="FF0000"/>
                </a:solidFill>
                <a:effectLst>
                  <a:reflection blurRad="12700" stA="50000" endPos="50000" dist="5000" dir="5400000" sy="-100000" rotWithShape="0"/>
                </a:effectLst>
                <a:latin typeface="Sakkal Majalla" pitchFamily="2" charset="-78"/>
              </a:rPr>
              <a:t>اعتراضات النظرية </a:t>
            </a:r>
            <a:r>
              <a:rPr lang="ar-SA" sz="4000" b="1" cap="all" dirty="0" err="1">
                <a:ln w="0"/>
                <a:solidFill>
                  <a:srgbClr val="FF0000"/>
                </a:solidFill>
                <a:effectLst>
                  <a:reflection blurRad="12700" stA="50000" endPos="50000" dist="5000" dir="5400000" sy="-100000" rotWithShape="0"/>
                </a:effectLst>
                <a:latin typeface="Sakkal Majalla" pitchFamily="2" charset="-78"/>
              </a:rPr>
              <a:t>التتراهيدية</a:t>
            </a:r>
            <a:endParaRPr lang="en-US" sz="4000" b="1" cap="all" dirty="0">
              <a:ln w="0"/>
              <a:solidFill>
                <a:srgbClr val="FF0000"/>
              </a:solidFill>
              <a:effectLst>
                <a:reflection blurRad="12700" stA="50000" endPos="50000" dist="5000" dir="5400000" sy="-100000" rotWithShape="0"/>
              </a:effectLst>
              <a:latin typeface="Sakkal Majalla" pitchFamily="2" charset="-78"/>
            </a:endParaRPr>
          </a:p>
        </p:txBody>
      </p:sp>
      <p:sp>
        <p:nvSpPr>
          <p:cNvPr id="3" name="Rectangle 2"/>
          <p:cNvSpPr/>
          <p:nvPr/>
        </p:nvSpPr>
        <p:spPr>
          <a:xfrm>
            <a:off x="251520" y="733246"/>
            <a:ext cx="8671147" cy="612475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b="1" dirty="0">
                <a:latin typeface="Sakkal Majalla" pitchFamily="2" charset="-78"/>
              </a:rPr>
              <a:t>1- تجاهلها لأثر دوران الأرض حول نفسها, إذ أنه من الصعب على كرة في حالة دوران مستمر أن تتحول لشكل هندسي آخر, وإن قوة الطرد المركزية تعمل على استعادة الشكل الكروي باستمرار.</a:t>
            </a:r>
          </a:p>
          <a:p>
            <a:pPr algn="justLow">
              <a:lnSpc>
                <a:spcPct val="200000"/>
              </a:lnSpc>
            </a:pPr>
            <a:r>
              <a:rPr lang="ar-SA" sz="2800" b="1" dirty="0" smtClean="0">
                <a:latin typeface="Sakkal Majalla" pitchFamily="2" charset="-78"/>
              </a:rPr>
              <a:t>2- </a:t>
            </a:r>
            <a:r>
              <a:rPr lang="ar-SA" sz="2800" b="1" dirty="0">
                <a:latin typeface="Sakkal Majalla" pitchFamily="2" charset="-78"/>
              </a:rPr>
              <a:t>تعارضها مع بعض الحقائق الجيولوجية، الخاصة بتوازن القشرة الأرضية</a:t>
            </a:r>
            <a:r>
              <a:rPr lang="ar-SA" sz="2800" b="1" dirty="0" smtClean="0">
                <a:latin typeface="Sakkal Majalla" pitchFamily="2" charset="-78"/>
              </a:rPr>
              <a:t>.</a:t>
            </a:r>
          </a:p>
          <a:p>
            <a:pPr algn="justLow">
              <a:lnSpc>
                <a:spcPct val="200000"/>
              </a:lnSpc>
            </a:pPr>
            <a:r>
              <a:rPr lang="ar-SA" sz="2800" b="1" dirty="0" smtClean="0">
                <a:latin typeface="Sakkal Majalla" pitchFamily="2" charset="-78"/>
              </a:rPr>
              <a:t> </a:t>
            </a:r>
            <a:br>
              <a:rPr lang="ar-SA" sz="2800" b="1" dirty="0" smtClean="0">
                <a:latin typeface="Sakkal Majalla" pitchFamily="2" charset="-78"/>
              </a:rPr>
            </a:br>
            <a:r>
              <a:rPr lang="ar-SA" sz="2800" b="1" dirty="0" smtClean="0">
                <a:latin typeface="Sakkal Majalla" pitchFamily="2" charset="-78"/>
              </a:rPr>
              <a:t>3-  عدم مراعاتها للتغير الفصلي للضغط الجوي.</a:t>
            </a:r>
            <a:r>
              <a:rPr lang="ar-SA" sz="2800" b="1" dirty="0" smtClean="0">
                <a:latin typeface="Sakkal Majalla" pitchFamily="2" charset="-78"/>
                <a:cs typeface="Sakkal Majalla" pitchFamily="2" charset="-78"/>
              </a:rPr>
              <a:t> </a:t>
            </a:r>
            <a:endParaRPr lang="en-US" sz="2800" b="1" dirty="0">
              <a:latin typeface="Sakkal Majalla" pitchFamily="2" charset="-78"/>
              <a:cs typeface="Sakkal Majalla" pitchFamily="2" charset="-78"/>
            </a:endParaRPr>
          </a:p>
        </p:txBody>
      </p:sp>
    </p:spTree>
    <p:extLst>
      <p:ext uri="{BB962C8B-B14F-4D97-AF65-F5344CB8AC3E}">
        <p14:creationId xmlns:p14="http://schemas.microsoft.com/office/powerpoint/2010/main" xmlns="" val="2938957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824" y="302455"/>
            <a:ext cx="5926623" cy="707886"/>
          </a:xfrm>
          <a:prstGeom prst="rect">
            <a:avLst/>
          </a:prstGeom>
        </p:spPr>
        <p:txBody>
          <a:bodyPr wrap="none">
            <a:spAutoFit/>
          </a:bodyPr>
          <a:lstStyle/>
          <a:p>
            <a:pPr algn="ctr"/>
            <a:r>
              <a:rPr lang="ar-SA" sz="4000" b="1" dirty="0">
                <a:solidFill>
                  <a:srgbClr val="FF0000"/>
                </a:solidFill>
                <a:latin typeface="Sakkal Majalla" pitchFamily="2" charset="-78"/>
              </a:rPr>
              <a:t>4- نظرية انسلاخ القمر من الأرض</a:t>
            </a:r>
            <a:endParaRPr lang="en-US" sz="4000" b="1" dirty="0">
              <a:solidFill>
                <a:srgbClr val="FF0000"/>
              </a:solidFill>
              <a:latin typeface="Sakkal Majalla" pitchFamily="2" charset="-78"/>
            </a:endParaRPr>
          </a:p>
        </p:txBody>
      </p:sp>
      <p:pic>
        <p:nvPicPr>
          <p:cNvPr id="4" name="Picture 3" descr="http://tse1.mm.bing.net/th?&amp;id=OIP.M961e3ab4f64ff15f6a55f0b9b9d5323fo0&amp;w=299&amp;h=224&amp;c=0&amp;pid=1.9&amp;rs=0&amp;p=0">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179512" y="1010341"/>
            <a:ext cx="8734935" cy="5731027"/>
          </a:xfrm>
          <a:prstGeom prst="rect">
            <a:avLst/>
          </a:prstGeom>
          <a:noFill/>
          <a:ln>
            <a:noFill/>
          </a:ln>
        </p:spPr>
      </p:pic>
    </p:spTree>
    <p:extLst>
      <p:ext uri="{BB962C8B-B14F-4D97-AF65-F5344CB8AC3E}">
        <p14:creationId xmlns:p14="http://schemas.microsoft.com/office/powerpoint/2010/main" xmlns="" val="3087608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320" y="260648"/>
            <a:ext cx="8640960" cy="599106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b="1" dirty="0">
                <a:latin typeface="Sakkal Majalla" pitchFamily="2" charset="-78"/>
              </a:rPr>
              <a:t>لتفسير نشأة الأحواض المحيطية، قال تشارلز دارون بنظرية انسلاخ القمر من الأرض. وقد لقيت نظريته قبولاً واسعاً، بين الفلكيين، أصحاب نظرية النجوم التوأمية. ويرى هؤلاء الفلكيون، أن من المألوف وجود مجموعات من الأجرام السماوية التي يدور بعضها حول بعض، في فلك واحد؛ والتي تطورت في الوقت نفسه من أصل واحد. ومألوف لديهم، كذلك، أن يتبع كلاً من كواكب المجموعة الشمسية أقمار صغيرة. وقد يكون معظمها منشطراً، في الأصل، عن الكوكب الأم. </a:t>
            </a:r>
          </a:p>
        </p:txBody>
      </p:sp>
    </p:spTree>
    <p:extLst>
      <p:ext uri="{BB962C8B-B14F-4D97-AF65-F5344CB8AC3E}">
        <p14:creationId xmlns:p14="http://schemas.microsoft.com/office/powerpoint/2010/main" xmlns="" val="2929205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04448" cy="612475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b="1" dirty="0">
                <a:latin typeface="Sakkal Majalla" pitchFamily="2" charset="-78"/>
              </a:rPr>
              <a:t>لذا فقد أيد الفلكيون نظرية دارون القائلة بانشطار القمر عن الأرض، وكانوا يرون أن القمر له علاقة وثيقة بتكوّن المحيطات على سطح الأرض. وقد انفصل عنها نتيجة لعملية جذب تعرضت لها شبيهة بتلك العملية التي أسفرت عن تكون كواكب المجموعة الشمسية. وقد اقتطع القمر من الأرض في المنطقة التي يشغلها اليوم حوض المحيط الهادي وأصبح تابعاً لها يدور حولها مثلما تدور كواكب المجموعة الشمسية حول الشمس.</a:t>
            </a:r>
            <a:r>
              <a:rPr lang="en-US" sz="2800" b="1" dirty="0">
                <a:latin typeface="Sakkal Majalla" pitchFamily="2" charset="-78"/>
              </a:rPr>
              <a:t> </a:t>
            </a:r>
            <a:endParaRPr lang="ar-SA" sz="2800" b="1" dirty="0">
              <a:latin typeface="Sakkal Majalla" pitchFamily="2" charset="-78"/>
            </a:endParaRPr>
          </a:p>
        </p:txBody>
      </p:sp>
    </p:spTree>
    <p:extLst>
      <p:ext uri="{BB962C8B-B14F-4D97-AF65-F5344CB8AC3E}">
        <p14:creationId xmlns:p14="http://schemas.microsoft.com/office/powerpoint/2010/main" xmlns="" val="3008349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36096" y="188640"/>
            <a:ext cx="3443571"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justLow" eaLnBrk="0" hangingPunct="0"/>
            <a:r>
              <a:rPr lang="ar-SA" sz="4000" b="1" cap="all" dirty="0">
                <a:ln w="0"/>
                <a:solidFill>
                  <a:srgbClr val="FF0000"/>
                </a:solidFill>
                <a:effectLst>
                  <a:reflection blurRad="12700" stA="50000" endPos="50000" dist="5000" dir="5400000" sy="-100000" rotWithShape="0"/>
                </a:effectLst>
                <a:latin typeface="Sakkal Majalla" pitchFamily="2" charset="-78"/>
              </a:rPr>
              <a:t>افتراضات النظرية: </a:t>
            </a:r>
          </a:p>
        </p:txBody>
      </p:sp>
      <p:sp>
        <p:nvSpPr>
          <p:cNvPr id="3" name="Rectangle 2"/>
          <p:cNvSpPr/>
          <p:nvPr/>
        </p:nvSpPr>
        <p:spPr>
          <a:xfrm>
            <a:off x="0" y="764704"/>
            <a:ext cx="8879667" cy="569386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نسبة لتفاعل كل من جذب الشمس للأرض من ناحية وقوة الطرد المركزية الناشئة من دوران الأرض حول نفسها وحول الشمس من ناحية أخرى فإن جزء من الأرض انسلخ مكونا القمر.</a:t>
            </a:r>
          </a:p>
          <a:p>
            <a:pPr algn="justLow"/>
            <a:r>
              <a:rPr lang="ar-SA" sz="2800" b="1" dirty="0">
                <a:latin typeface="Sakkal Majalla" pitchFamily="2" charset="-78"/>
              </a:rPr>
              <a:t/>
            </a:r>
            <a:br>
              <a:rPr lang="ar-SA" sz="2800" b="1" dirty="0">
                <a:latin typeface="Sakkal Majalla" pitchFamily="2" charset="-78"/>
              </a:rPr>
            </a:br>
            <a:r>
              <a:rPr lang="ar-SA" sz="2800" b="1" dirty="0">
                <a:latin typeface="Sakkal Majalla" pitchFamily="2" charset="-78"/>
              </a:rPr>
              <a:t>• كون الجزء الذي انسلخ من الأرض الحوض العميق الذي يشغله المحيط الهادي.</a:t>
            </a:r>
          </a:p>
          <a:p>
            <a:pPr algn="justLow"/>
            <a:r>
              <a:rPr lang="ar-SA" sz="2800" b="1" dirty="0">
                <a:latin typeface="Sakkal Majalla" pitchFamily="2" charset="-78"/>
              </a:rPr>
              <a:t>• توافق قاع المحيط الهادي في الجزء الخالي من طبقة السيال مع محيط القمر.</a:t>
            </a:r>
          </a:p>
          <a:p>
            <a:pPr algn="justLow"/>
            <a:r>
              <a:rPr lang="ar-SA" sz="2800" b="1" dirty="0">
                <a:latin typeface="Sakkal Majalla" pitchFamily="2" charset="-78"/>
              </a:rPr>
              <a:t>• إن جميع المحيطات الأخرى لها قشرة مركبة من الجرانيت والسيال فوق طبقة </a:t>
            </a:r>
            <a:r>
              <a:rPr lang="ar-SA" sz="2800" b="1" dirty="0" err="1">
                <a:latin typeface="Sakkal Majalla" pitchFamily="2" charset="-78"/>
              </a:rPr>
              <a:t>السيما</a:t>
            </a:r>
            <a:r>
              <a:rPr lang="ar-SA" sz="2800" b="1" dirty="0">
                <a:latin typeface="Sakkal Majalla" pitchFamily="2" charset="-78"/>
              </a:rPr>
              <a:t>, بينما تشغل طبقة </a:t>
            </a:r>
            <a:r>
              <a:rPr lang="ar-SA" sz="2800" b="1" dirty="0" err="1">
                <a:latin typeface="Sakkal Majalla" pitchFamily="2" charset="-78"/>
              </a:rPr>
              <a:t>السيما</a:t>
            </a:r>
            <a:r>
              <a:rPr lang="ar-SA" sz="2800" b="1" dirty="0">
                <a:latin typeface="Sakkal Majalla" pitchFamily="2" charset="-78"/>
              </a:rPr>
              <a:t> معظم قاع المحيط الهادي.</a:t>
            </a:r>
          </a:p>
          <a:p>
            <a:pPr algn="justLow"/>
            <a:r>
              <a:rPr lang="ar-SA" sz="2800" b="1" dirty="0">
                <a:latin typeface="Sakkal Majalla" pitchFamily="2" charset="-78"/>
              </a:rPr>
              <a:t>• أدت عملية الانسلاخ لشقوق في الجوانب المقابلة اتسعت تدريجيا بفعل دوران الأرض, وبعد أن بردت الأرض تحولت لقيعان محيطية مكونة المحيطات. </a:t>
            </a:r>
            <a:endParaRPr lang="en-US" sz="2800" b="1" dirty="0">
              <a:latin typeface="Sakkal Majalla" pitchFamily="2" charset="-78"/>
            </a:endParaRPr>
          </a:p>
        </p:txBody>
      </p:sp>
    </p:spTree>
    <p:extLst>
      <p:ext uri="{BB962C8B-B14F-4D97-AF65-F5344CB8AC3E}">
        <p14:creationId xmlns:p14="http://schemas.microsoft.com/office/powerpoint/2010/main" xmlns="" val="2234954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5"/>
          <p:cNvSpPr/>
          <p:nvPr/>
        </p:nvSpPr>
        <p:spPr>
          <a:xfrm>
            <a:off x="4631356" y="57448"/>
            <a:ext cx="4065537"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ar-SA" sz="4000" b="1" cap="all" dirty="0">
                <a:ln w="0"/>
                <a:solidFill>
                  <a:srgbClr val="FF0000"/>
                </a:solidFill>
                <a:effectLst>
                  <a:reflection blurRad="12700" stA="50000" endPos="50000" dist="5000" dir="5400000" sy="-100000" rotWithShape="0"/>
                </a:effectLst>
                <a:latin typeface="Sakkal Majalla" pitchFamily="2" charset="-78"/>
                <a:cs typeface="+mn-cs"/>
              </a:rPr>
              <a:t>اعتبارات قبول النظرية:</a:t>
            </a:r>
            <a:endParaRPr lang="en-US" sz="4000" b="1" cap="all" dirty="0">
              <a:ln w="0"/>
              <a:solidFill>
                <a:srgbClr val="FF0000"/>
              </a:solidFill>
              <a:effectLst>
                <a:reflection blurRad="12700" stA="50000" endPos="50000" dist="5000" dir="5400000" sy="-100000" rotWithShape="0"/>
              </a:effectLst>
              <a:latin typeface="Sakkal Majalla" pitchFamily="2" charset="-78"/>
              <a:cs typeface="+mn-cs"/>
            </a:endParaRPr>
          </a:p>
        </p:txBody>
      </p:sp>
      <p:sp>
        <p:nvSpPr>
          <p:cNvPr id="7" name="Rectangle 6"/>
          <p:cNvSpPr/>
          <p:nvPr/>
        </p:nvSpPr>
        <p:spPr>
          <a:xfrm>
            <a:off x="755576" y="836712"/>
            <a:ext cx="7967584" cy="526297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justLow" fontAlgn="base">
              <a:lnSpc>
                <a:spcPct val="150000"/>
              </a:lnSpc>
              <a:spcBef>
                <a:spcPct val="0"/>
              </a:spcBef>
              <a:spcAft>
                <a:spcPct val="0"/>
              </a:spcAft>
            </a:pPr>
            <a:r>
              <a:rPr lang="ar-SA" sz="2800" b="1" dirty="0">
                <a:solidFill>
                  <a:prstClr val="black"/>
                </a:solidFill>
                <a:latin typeface="Sakkal Majalla" pitchFamily="2" charset="-78"/>
              </a:rPr>
              <a:t>1- إن حوض المحيط الهادي، خلافاً للمحيطين الآخرين، يأخذ شكلاً دائرياً، وخاصة داخل المنحدر القاري. </a:t>
            </a:r>
          </a:p>
          <a:p>
            <a:pPr lvl="0" algn="justLow" fontAlgn="base">
              <a:lnSpc>
                <a:spcPct val="150000"/>
              </a:lnSpc>
              <a:spcBef>
                <a:spcPct val="0"/>
              </a:spcBef>
              <a:spcAft>
                <a:spcPct val="0"/>
              </a:spcAft>
            </a:pPr>
            <a:r>
              <a:rPr lang="ar-SA" sz="2800" b="1" dirty="0">
                <a:solidFill>
                  <a:prstClr val="black"/>
                </a:solidFill>
                <a:latin typeface="Sakkal Majalla" pitchFamily="2" charset="-78"/>
              </a:rPr>
              <a:t>2- إن أبعاد المحيط الهادي توافق تماماً الحسابات الفلكية لأبعاد القمر بشكله المستدير الذي يمكنه بسهولة أن يملأ الفراغ الذي تشغله مياه المحيط الهادي حالياً بطبقة صخرية سمكها 60 كيلومتراً.</a:t>
            </a:r>
          </a:p>
          <a:p>
            <a:pPr lvl="0" algn="justLow" fontAlgn="base">
              <a:lnSpc>
                <a:spcPct val="150000"/>
              </a:lnSpc>
              <a:spcBef>
                <a:spcPct val="0"/>
              </a:spcBef>
              <a:spcAft>
                <a:spcPct val="0"/>
              </a:spcAft>
            </a:pPr>
            <a:r>
              <a:rPr lang="ar-SA" sz="2800" b="1" dirty="0">
                <a:solidFill>
                  <a:prstClr val="black"/>
                </a:solidFill>
                <a:latin typeface="Sakkal Majalla" pitchFamily="2" charset="-78"/>
              </a:rPr>
              <a:t>3- يغطي قاع المحيط الهادي خلافاً للمحيطات الأخرى طبقة صخرية من البازلت مركبة من السليكا والماغنسيوم (سيما) في حين تمتد فوق هذه الطبقة طبقة </a:t>
            </a:r>
            <a:r>
              <a:rPr lang="ar-SA" sz="2800" b="1" dirty="0" smtClean="0">
                <a:solidFill>
                  <a:prstClr val="black"/>
                </a:solidFill>
                <a:latin typeface="Sakkal Majalla" pitchFamily="2" charset="-78"/>
              </a:rPr>
              <a:t>أخرى</a:t>
            </a:r>
          </a:p>
        </p:txBody>
      </p:sp>
    </p:spTree>
    <p:extLst>
      <p:ext uri="{BB962C8B-B14F-4D97-AF65-F5344CB8AC3E}">
        <p14:creationId xmlns:p14="http://schemas.microsoft.com/office/powerpoint/2010/main" xmlns="" val="3714520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36912"/>
            <a:ext cx="8460432"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justLow" fontAlgn="base">
              <a:spcBef>
                <a:spcPct val="0"/>
              </a:spcBef>
              <a:spcAft>
                <a:spcPct val="0"/>
              </a:spcAft>
            </a:pPr>
            <a:r>
              <a:rPr lang="ar-SA" sz="2800" b="1" dirty="0">
                <a:solidFill>
                  <a:prstClr val="black"/>
                </a:solidFill>
                <a:latin typeface="Sakkal Majalla" pitchFamily="2" charset="-78"/>
              </a:rPr>
              <a:t>4- إن لتأثير القمر في حركة المد والجزر لمياه المحيطات، في الوقت الحاضر، علاقة وثيقة بتكوّن المحيطات على سطح الأرض وقد انفصل عنها، نتيجة لعملية جذب، تعرضت لها، شبيهة بتلك العملية التي أسفرت عن تكون كواكب المجموعة الشمسية.</a:t>
            </a:r>
            <a:endParaRPr lang="en-US" sz="2800" b="1" dirty="0">
              <a:solidFill>
                <a:prstClr val="black"/>
              </a:solidFill>
              <a:latin typeface="Sakkal Majalla" pitchFamily="2" charset="-78"/>
              <a:cs typeface="Arial" charset="0"/>
            </a:endParaRPr>
          </a:p>
        </p:txBody>
      </p:sp>
      <p:sp>
        <p:nvSpPr>
          <p:cNvPr id="3" name="Rectangle 2"/>
          <p:cNvSpPr/>
          <p:nvPr/>
        </p:nvSpPr>
        <p:spPr>
          <a:xfrm>
            <a:off x="467544" y="489446"/>
            <a:ext cx="7956376"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2800" b="1" dirty="0">
                <a:solidFill>
                  <a:prstClr val="black"/>
                </a:solidFill>
                <a:latin typeface="Sakkal Majalla" pitchFamily="2" charset="-78"/>
              </a:rPr>
              <a:t>من الصخور الجانبية المركبة من السليكا والألمنيوم (سيال) فوق الجزء الأكبر من قاعَي المحيطين الآخرين الأطلسي والهندي.</a:t>
            </a:r>
            <a:endParaRPr lang="ar-SA" sz="2800" dirty="0"/>
          </a:p>
        </p:txBody>
      </p:sp>
    </p:spTree>
    <p:extLst>
      <p:ext uri="{BB962C8B-B14F-4D97-AF65-F5344CB8AC3E}">
        <p14:creationId xmlns:p14="http://schemas.microsoft.com/office/powerpoint/2010/main" xmlns="" val="464647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5896" y="332656"/>
            <a:ext cx="5272598" cy="707886"/>
          </a:xfrm>
          <a:prstGeom prst="rect">
            <a:avLst/>
          </a:prstGeom>
        </p:spPr>
        <p:txBody>
          <a:bodyPr wrap="none">
            <a:spAutoFit/>
          </a:bodyPr>
          <a:lstStyle/>
          <a:p>
            <a:pPr algn="ctr">
              <a:buFont typeface="Wingdings" pitchFamily="2" charset="2"/>
              <a:buNone/>
            </a:pPr>
            <a:r>
              <a:rPr lang="ar-SA" sz="4000" b="1" dirty="0">
                <a:solidFill>
                  <a:srgbClr val="FF0000"/>
                </a:solidFill>
              </a:rPr>
              <a:t>اعتراضات نظرية انسلاخ القمر</a:t>
            </a:r>
            <a:endParaRPr lang="en-US" sz="4000" dirty="0">
              <a:solidFill>
                <a:srgbClr val="FF0000"/>
              </a:solidFill>
            </a:endParaRPr>
          </a:p>
        </p:txBody>
      </p:sp>
      <p:sp>
        <p:nvSpPr>
          <p:cNvPr id="3" name="Rectangle 2"/>
          <p:cNvSpPr/>
          <p:nvPr/>
        </p:nvSpPr>
        <p:spPr>
          <a:xfrm>
            <a:off x="107504" y="1069348"/>
            <a:ext cx="8800990"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2800" b="1" dirty="0"/>
              <a:t>1- إن كتلة القمر أكبر بكثير من الحوض الذي يشغله مياه المحيط الهادي كما إنها لا تنطبق عليه </a:t>
            </a:r>
            <a:endParaRPr lang="ar-SA" sz="2800" dirty="0"/>
          </a:p>
        </p:txBody>
      </p:sp>
      <p:sp>
        <p:nvSpPr>
          <p:cNvPr id="4" name="Rectangle 3"/>
          <p:cNvSpPr/>
          <p:nvPr/>
        </p:nvSpPr>
        <p:spPr>
          <a:xfrm>
            <a:off x="375305" y="2897361"/>
            <a:ext cx="853691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t>2- كثافة المواد المعدنية التي يتركب منها القمر (البالغة 3.34 جرام/سم3 ) في والوقت الحاضر أعظم بكثير من كثافة صخور السيال القارية (كثافتها 2.7 جرام/سم3).</a:t>
            </a:r>
            <a:endParaRPr lang="en-US" sz="2800" b="1" dirty="0"/>
          </a:p>
        </p:txBody>
      </p:sp>
      <p:sp>
        <p:nvSpPr>
          <p:cNvPr id="5" name="Rectangle 4"/>
          <p:cNvSpPr/>
          <p:nvPr/>
        </p:nvSpPr>
        <p:spPr>
          <a:xfrm>
            <a:off x="434089" y="4941168"/>
            <a:ext cx="8459809"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2800" b="1" dirty="0"/>
              <a:t>3- إن الصخور التي تزعم النظرية انتزاعها من موقع المحيط الهادي والتي تبلغ سمكها حوالي 60 كيلومتر أعظم من سمك القشرة الأرضية ( السيال ) والتي تبلغ أقصى سمك لها نحو 45 كيلومتر </a:t>
            </a:r>
            <a:endParaRPr lang="ar-SA" sz="2800" dirty="0"/>
          </a:p>
        </p:txBody>
      </p:sp>
    </p:spTree>
    <p:extLst>
      <p:ext uri="{BB962C8B-B14F-4D97-AF65-F5344CB8AC3E}">
        <p14:creationId xmlns:p14="http://schemas.microsoft.com/office/powerpoint/2010/main" xmlns="" val="1724793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820472" cy="20313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150000"/>
              </a:lnSpc>
            </a:pPr>
            <a:r>
              <a:rPr lang="ar-SA" sz="2800" b="1" dirty="0"/>
              <a:t>4- أن زخم قوة الطرد المركزية الناتجة من دوران الأرض حول نفسها، وحول الشمس لا يمكن أن يؤدي انفصال أجزاء من قشرة الأرض وتكون الأحواض المحيطية، إلا إذا كان الزخم يفوق كثيراً ما هو عليه حالياً</a:t>
            </a:r>
            <a:r>
              <a:rPr lang="en-US" sz="2800" dirty="0"/>
              <a:t> </a:t>
            </a:r>
          </a:p>
        </p:txBody>
      </p:sp>
      <p:sp>
        <p:nvSpPr>
          <p:cNvPr id="3" name="Rectangle 2"/>
          <p:cNvSpPr/>
          <p:nvPr/>
        </p:nvSpPr>
        <p:spPr>
          <a:xfrm>
            <a:off x="179512" y="2996952"/>
            <a:ext cx="867645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b="1" dirty="0"/>
              <a:t> </a:t>
            </a:r>
            <a:r>
              <a:rPr lang="ar-SA" sz="2800" b="1" dirty="0"/>
              <a:t>وقد نسف وصول الإنسان إلى القمر وتحليل العينات الصخرية التي أحضرها رواد الفضاء هذه النظرية من أساسها، إذ تبين اختلاف تركيب صخور القمر وصخور القشرة الأرضية.</a:t>
            </a:r>
            <a:r>
              <a:rPr lang="en-US" sz="2800" b="1" dirty="0"/>
              <a:t> </a:t>
            </a:r>
          </a:p>
        </p:txBody>
      </p:sp>
    </p:spTree>
    <p:extLst>
      <p:ext uri="{BB962C8B-B14F-4D97-AF65-F5344CB8AC3E}">
        <p14:creationId xmlns:p14="http://schemas.microsoft.com/office/powerpoint/2010/main" xmlns="" val="3889642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20" y="260648"/>
            <a:ext cx="9073008"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ar-SA" sz="4000" b="1" dirty="0">
                <a:solidFill>
                  <a:srgbClr val="FF0000"/>
                </a:solidFill>
                <a:latin typeface="Sakkal Majalla" pitchFamily="2" charset="-78"/>
              </a:rPr>
              <a:t>5- نظرية زحزحة </a:t>
            </a:r>
            <a:r>
              <a:rPr lang="ar-SA" sz="4000" b="1" dirty="0" err="1">
                <a:solidFill>
                  <a:srgbClr val="FF0000"/>
                </a:solidFill>
                <a:latin typeface="Sakkal Majalla" pitchFamily="2" charset="-78"/>
              </a:rPr>
              <a:t>القارات”ألفرد</a:t>
            </a:r>
            <a:r>
              <a:rPr lang="ar-SA" sz="4000" b="1" dirty="0">
                <a:solidFill>
                  <a:srgbClr val="FF0000"/>
                </a:solidFill>
                <a:latin typeface="Sakkal Majalla" pitchFamily="2" charset="-78"/>
              </a:rPr>
              <a:t> </a:t>
            </a:r>
            <a:r>
              <a:rPr lang="ar-SA" sz="4000" b="1" dirty="0" err="1">
                <a:solidFill>
                  <a:srgbClr val="FF0000"/>
                </a:solidFill>
                <a:latin typeface="Sakkal Majalla" pitchFamily="2" charset="-78"/>
              </a:rPr>
              <a:t>فجنر</a:t>
            </a:r>
            <a:endParaRPr lang="ar-SA" sz="4000" dirty="0">
              <a:solidFill>
                <a:srgbClr val="FF0000"/>
              </a:solidFill>
            </a:endParaRPr>
          </a:p>
        </p:txBody>
      </p:sp>
      <p:pic>
        <p:nvPicPr>
          <p:cNvPr id="4098" name="Picture 2" descr="http://4.bp.blogspot.com/_TcAfsrMoEwA/SSCcd_-yBpI/AAAAAAAAAPw/c-jUs6V8vtc/s400/1.bm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68534"/>
            <a:ext cx="9144000" cy="60608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30101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748464" cy="784830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b="1" dirty="0">
                <a:latin typeface="Sakkal Majalla" pitchFamily="2" charset="-78"/>
              </a:rPr>
              <a:t>يرى العالم </a:t>
            </a:r>
            <a:r>
              <a:rPr lang="ar-SA" sz="2800" b="1" u="sng" dirty="0">
                <a:latin typeface="Sakkal Majalla" pitchFamily="2" charset="-78"/>
              </a:rPr>
              <a:t>ألفرد </a:t>
            </a:r>
            <a:r>
              <a:rPr lang="ar-SA" sz="2800" b="1" u="sng" dirty="0" err="1">
                <a:latin typeface="Sakkal Majalla" pitchFamily="2" charset="-78"/>
              </a:rPr>
              <a:t>فجنر</a:t>
            </a:r>
            <a:r>
              <a:rPr lang="ar-SA" sz="2800" b="1" u="sng" dirty="0">
                <a:latin typeface="Sakkal Majalla" pitchFamily="2" charset="-78"/>
              </a:rPr>
              <a:t> </a:t>
            </a:r>
            <a:r>
              <a:rPr lang="ar-SA" sz="2800" b="1" dirty="0">
                <a:latin typeface="Sakkal Majalla" pitchFamily="2" charset="-78"/>
              </a:rPr>
              <a:t>الذي نشر آراءه في كتابه الشهير، "أصل القارات والمحيطات" أن:</a:t>
            </a:r>
          </a:p>
          <a:p>
            <a:pPr algn="justLow">
              <a:lnSpc>
                <a:spcPct val="200000"/>
              </a:lnSpc>
            </a:pPr>
            <a:endParaRPr lang="ar-SA" sz="2800" b="1" dirty="0">
              <a:latin typeface="Sakkal Majalla" pitchFamily="2" charset="-78"/>
            </a:endParaRPr>
          </a:p>
          <a:p>
            <a:pPr algn="justLow">
              <a:lnSpc>
                <a:spcPct val="200000"/>
              </a:lnSpc>
            </a:pPr>
            <a:r>
              <a:rPr lang="ar-SA" sz="2800" b="1" dirty="0">
                <a:latin typeface="Sakkal Majalla" pitchFamily="2" charset="-78"/>
              </a:rPr>
              <a:t>• أن قارات العالم اليوم كانت خلال العصر الكربوني كتلة واحدة متماسكة تسمى </a:t>
            </a:r>
            <a:r>
              <a:rPr lang="ar-SA" sz="2800" b="1" dirty="0" err="1">
                <a:latin typeface="Sakkal Majalla" pitchFamily="2" charset="-78"/>
              </a:rPr>
              <a:t>بانجايا</a:t>
            </a:r>
            <a:r>
              <a:rPr lang="ar-SA" sz="2800" b="1" dirty="0">
                <a:latin typeface="Sakkal Majalla" pitchFamily="2" charset="-78"/>
              </a:rPr>
              <a:t> وكان المحيط الشاسع يحيط بها من جميع الجهات، تعرضت للتصدع والانشطار، ونتج عن ذلك وجود قارات جديدة.</a:t>
            </a:r>
          </a:p>
          <a:p>
            <a:pPr algn="justLow">
              <a:lnSpc>
                <a:spcPct val="200000"/>
              </a:lnSpc>
            </a:pPr>
            <a:endParaRPr lang="ar-SA" sz="2800" b="1" dirty="0">
              <a:latin typeface="Sakkal Majalla" pitchFamily="2" charset="-78"/>
            </a:endParaRPr>
          </a:p>
          <a:p>
            <a:pPr algn="justLow">
              <a:lnSpc>
                <a:spcPct val="200000"/>
              </a:lnSpc>
            </a:pPr>
            <a:r>
              <a:rPr lang="ar-SA" sz="2800" b="1" dirty="0">
                <a:latin typeface="Sakkal Majalla" pitchFamily="2" charset="-78"/>
              </a:rPr>
              <a:t>• أخذت هذه القارات تتحرك أفقياً في عدة اتجاهات إلى أن استقرت في أماكنها المعروفة الآن</a:t>
            </a:r>
            <a:r>
              <a:rPr lang="ar-SA" b="1" dirty="0">
                <a:latin typeface="Sakkal Majalla" pitchFamily="2" charset="-78"/>
              </a:rPr>
              <a:t>. </a:t>
            </a:r>
          </a:p>
        </p:txBody>
      </p:sp>
    </p:spTree>
    <p:extLst>
      <p:ext uri="{BB962C8B-B14F-4D97-AF65-F5344CB8AC3E}">
        <p14:creationId xmlns:p14="http://schemas.microsoft.com/office/powerpoint/2010/main" xmlns="" val="1056095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748464" cy="310854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endParaRPr lang="ar-SA" sz="2800" b="1" dirty="0">
              <a:latin typeface="Sakkal Majalla" pitchFamily="2" charset="-78"/>
            </a:endParaRPr>
          </a:p>
          <a:p>
            <a:pPr algn="justLow"/>
            <a:r>
              <a:rPr lang="ar-SA" sz="2800" b="1" dirty="0">
                <a:latin typeface="Sakkal Majalla" pitchFamily="2" charset="-78"/>
              </a:rPr>
              <a:t>وقد اعتمد </a:t>
            </a:r>
            <a:r>
              <a:rPr lang="ar-SA" sz="2800" b="1" dirty="0" err="1">
                <a:latin typeface="Sakkal Majalla" pitchFamily="2" charset="-78"/>
              </a:rPr>
              <a:t>فاجنر</a:t>
            </a:r>
            <a:r>
              <a:rPr lang="ar-SA" sz="2800" b="1" dirty="0">
                <a:latin typeface="Sakkal Majalla" pitchFamily="2" charset="-78"/>
              </a:rPr>
              <a:t> عند بناء هذه النظرية على: </a:t>
            </a:r>
          </a:p>
          <a:p>
            <a:pPr algn="justLow"/>
            <a:r>
              <a:rPr lang="ar-SA" sz="2800" b="1" dirty="0">
                <a:latin typeface="Sakkal Majalla" pitchFamily="2" charset="-78"/>
              </a:rPr>
              <a:t>• تطابق الطبقات الجيولوجية لليابس وتطابق الحفريات على كل من الساحل الشرقي والغربي للمحيط الأطلسي. </a:t>
            </a:r>
          </a:p>
          <a:p>
            <a:pPr algn="justLow"/>
            <a:endParaRPr lang="ar-SA" sz="2800" b="1" dirty="0">
              <a:latin typeface="Sakkal Majalla" pitchFamily="2" charset="-78"/>
            </a:endParaRPr>
          </a:p>
          <a:p>
            <a:pPr algn="justLow"/>
            <a:r>
              <a:rPr lang="ar-SA" sz="2800" b="1" dirty="0">
                <a:latin typeface="Sakkal Majalla" pitchFamily="2" charset="-78"/>
              </a:rPr>
              <a:t>• تشابه الشكل بين الساحل الغربي لأفريقيا والساحل الشرقي لأمريكا الجنوبية مما يوحي بأنهما كانا متلاصقين</a:t>
            </a:r>
            <a:r>
              <a:rPr lang="ar-SA" b="1" dirty="0">
                <a:latin typeface="Sakkal Majalla" pitchFamily="2" charset="-78"/>
              </a:rPr>
              <a:t>. </a:t>
            </a:r>
          </a:p>
        </p:txBody>
      </p:sp>
    </p:spTree>
    <p:extLst>
      <p:ext uri="{BB962C8B-B14F-4D97-AF65-F5344CB8AC3E}">
        <p14:creationId xmlns:p14="http://schemas.microsoft.com/office/powerpoint/2010/main" xmlns="" val="3065570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752" y="260648"/>
            <a:ext cx="6623929" cy="707886"/>
          </a:xfrm>
          <a:prstGeom prst="rect">
            <a:avLst/>
          </a:prstGeom>
        </p:spPr>
        <p:txBody>
          <a:bodyPr wrap="none">
            <a:spAutoFit/>
          </a:bodyPr>
          <a:lstStyle/>
          <a:p>
            <a:pPr algn="ctr"/>
            <a:r>
              <a:rPr lang="ar-SA" sz="4000" b="1" dirty="0">
                <a:solidFill>
                  <a:srgbClr val="FF0000"/>
                </a:solidFill>
              </a:rPr>
              <a:t>أسباب زحزحة القارات حسب رأي</a:t>
            </a:r>
            <a:r>
              <a:rPr lang="en-US" sz="4000" b="1" dirty="0">
                <a:solidFill>
                  <a:srgbClr val="FF0000"/>
                </a:solidFill>
              </a:rPr>
              <a:t> </a:t>
            </a:r>
            <a:r>
              <a:rPr lang="ar-SA" sz="4000" b="1" dirty="0" err="1">
                <a:solidFill>
                  <a:srgbClr val="FF0000"/>
                </a:solidFill>
              </a:rPr>
              <a:t>فجنر</a:t>
            </a:r>
            <a:endParaRPr lang="en-US" sz="4000" b="1" dirty="0">
              <a:solidFill>
                <a:srgbClr val="FF0000"/>
              </a:solidFill>
            </a:endParaRPr>
          </a:p>
        </p:txBody>
      </p:sp>
      <p:sp>
        <p:nvSpPr>
          <p:cNvPr id="3" name="Rectangle 2"/>
          <p:cNvSpPr/>
          <p:nvPr/>
        </p:nvSpPr>
        <p:spPr>
          <a:xfrm>
            <a:off x="395536" y="968534"/>
            <a:ext cx="854687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يرى </a:t>
            </a:r>
            <a:r>
              <a:rPr lang="ar-SA" sz="2800" b="1" dirty="0" err="1">
                <a:latin typeface="Sakkal Majalla" pitchFamily="2" charset="-78"/>
              </a:rPr>
              <a:t>فجنر</a:t>
            </a:r>
            <a:r>
              <a:rPr lang="ar-SA" sz="2800" b="1" dirty="0">
                <a:latin typeface="Sakkal Majalla" pitchFamily="2" charset="-78"/>
              </a:rPr>
              <a:t> أن أسباب زحزحة القارات ترجع لانخفاض كثافة يابس القارات بالنسبة للصخور قشرة قاع المحيط التي تتركز عليها مما ساعد على زحف الكتل القارية وانفصالها.</a:t>
            </a:r>
            <a:endParaRPr lang="en-US" sz="2800" b="1" dirty="0">
              <a:latin typeface="Sakkal Majalla" pitchFamily="2" charset="-78"/>
            </a:endParaRPr>
          </a:p>
        </p:txBody>
      </p:sp>
      <p:sp>
        <p:nvSpPr>
          <p:cNvPr id="4" name="Rectangle 3"/>
          <p:cNvSpPr/>
          <p:nvPr/>
        </p:nvSpPr>
        <p:spPr>
          <a:xfrm>
            <a:off x="1886095" y="2636912"/>
            <a:ext cx="7031092" cy="52322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ar-SA" sz="2800" b="1" dirty="0">
                <a:effectLst>
                  <a:outerShdw blurRad="38100" dist="38100" dir="2700000" algn="tl">
                    <a:srgbClr val="000000">
                      <a:alpha val="43137"/>
                    </a:srgbClr>
                  </a:outerShdw>
                </a:effectLst>
                <a:latin typeface="Sakkal Majalla" pitchFamily="2" charset="-78"/>
              </a:rPr>
              <a:t>-  أرجع </a:t>
            </a:r>
            <a:r>
              <a:rPr lang="ar-SA" sz="2800" b="1" dirty="0" err="1">
                <a:effectLst>
                  <a:outerShdw blurRad="38100" dist="38100" dir="2700000" algn="tl">
                    <a:srgbClr val="000000">
                      <a:alpha val="43137"/>
                    </a:srgbClr>
                  </a:outerShdw>
                </a:effectLst>
                <a:latin typeface="Sakkal Majalla" pitchFamily="2" charset="-78"/>
              </a:rPr>
              <a:t>فجنر</a:t>
            </a:r>
            <a:r>
              <a:rPr lang="ar-SA" sz="2800" b="1" dirty="0">
                <a:effectLst>
                  <a:outerShdw blurRad="38100" dist="38100" dir="2700000" algn="tl">
                    <a:srgbClr val="000000">
                      <a:alpha val="43137"/>
                    </a:srgbClr>
                  </a:outerShdw>
                </a:effectLst>
                <a:latin typeface="Sakkal Majalla" pitchFamily="2" charset="-78"/>
              </a:rPr>
              <a:t> حدوث هذا التزحزح إلى قوتين مختلفتين هما </a:t>
            </a:r>
            <a:endParaRPr lang="ar-SA" sz="2800" dirty="0"/>
          </a:p>
        </p:txBody>
      </p:sp>
      <p:sp>
        <p:nvSpPr>
          <p:cNvPr id="5" name="Rectangle 4"/>
          <p:cNvSpPr/>
          <p:nvPr/>
        </p:nvSpPr>
        <p:spPr>
          <a:xfrm>
            <a:off x="395536" y="3645024"/>
            <a:ext cx="8490369"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buFont typeface="Wingdings" pitchFamily="2" charset="2"/>
              <a:buChar char="ü"/>
            </a:pPr>
            <a:r>
              <a:rPr lang="ar-SA" sz="2800" b="1" dirty="0">
                <a:latin typeface="Sakkal Majalla" pitchFamily="2" charset="-78"/>
              </a:rPr>
              <a:t> قوة الطرد التي دفعت الكتل المتكسرة نحو خط الاستواء، فتزحزحت بفعلها كل من استراليا والهند وشبه الجزيرة العربية وأفريقيا، أي أن هذه الكتل القديمة تزحزحت شمالا نحو خط الاستواء.</a:t>
            </a:r>
            <a:endParaRPr lang="en-US" sz="2800" b="1" dirty="0">
              <a:latin typeface="Sakkal Majalla" pitchFamily="2" charset="-78"/>
            </a:endParaRPr>
          </a:p>
        </p:txBody>
      </p:sp>
      <p:sp>
        <p:nvSpPr>
          <p:cNvPr id="6" name="Rectangle 5"/>
          <p:cNvSpPr/>
          <p:nvPr/>
        </p:nvSpPr>
        <p:spPr>
          <a:xfrm>
            <a:off x="395537" y="5589240"/>
            <a:ext cx="8568144"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buFont typeface="Wingdings" pitchFamily="2" charset="2"/>
              <a:buChar char="ü"/>
            </a:pPr>
            <a:r>
              <a:rPr lang="ar-SA" sz="2800" b="1" dirty="0">
                <a:latin typeface="Sakkal Majalla" pitchFamily="2" charset="-78"/>
              </a:rPr>
              <a:t> قوة المد التي تتولد نتيجة لجذب الشمس والقمر للأرض، وهذه دفعت بعض الكتل المتكسرة نحو الغرب، وكان من نتائجها تباعد </a:t>
            </a:r>
            <a:r>
              <a:rPr lang="ar-SA" sz="2800" b="1" dirty="0" err="1">
                <a:latin typeface="Sakkal Majalla" pitchFamily="2" charset="-78"/>
              </a:rPr>
              <a:t>الأمريكتين</a:t>
            </a:r>
            <a:r>
              <a:rPr lang="ar-SA" sz="2800" b="1" dirty="0">
                <a:latin typeface="Sakkal Majalla" pitchFamily="2" charset="-78"/>
              </a:rPr>
              <a:t> في اتجاه الغرب.</a:t>
            </a:r>
            <a:endParaRPr lang="en-US" sz="2800" b="1" dirty="0">
              <a:latin typeface="Sakkal Majalla" pitchFamily="2" charset="-78"/>
            </a:endParaRPr>
          </a:p>
        </p:txBody>
      </p:sp>
    </p:spTree>
    <p:extLst>
      <p:ext uri="{BB962C8B-B14F-4D97-AF65-F5344CB8AC3E}">
        <p14:creationId xmlns:p14="http://schemas.microsoft.com/office/powerpoint/2010/main" xmlns="" val="2767386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476672"/>
            <a:ext cx="4248472" cy="707886"/>
          </a:xfrm>
          <a:prstGeom prst="rect">
            <a:avLst/>
          </a:prstGeom>
        </p:spPr>
        <p:txBody>
          <a:bodyPr wrap="square">
            <a:spAutoFit/>
          </a:bodyPr>
          <a:lstStyle/>
          <a:p>
            <a:pPr algn="ctr"/>
            <a:r>
              <a:rPr lang="ar-SA" sz="4000" kern="10" dirty="0">
                <a:solidFill>
                  <a:srgbClr val="FF0000"/>
                </a:solidFill>
                <a:effectLst>
                  <a:outerShdw dist="35921" dir="2700000" algn="ctr" rotWithShape="0">
                    <a:srgbClr val="C0C0C0">
                      <a:alpha val="79999"/>
                    </a:srgbClr>
                  </a:outerShdw>
                </a:effectLst>
                <a:latin typeface="Arial"/>
              </a:rPr>
              <a:t>نشأة المحيط الأطلسي</a:t>
            </a:r>
            <a:endParaRPr lang="en-US" sz="4000" kern="10" dirty="0">
              <a:solidFill>
                <a:srgbClr val="FF0000"/>
              </a:solidFill>
              <a:effectLst>
                <a:outerShdw dist="35921" dir="2700000" algn="ctr" rotWithShape="0">
                  <a:srgbClr val="C0C0C0">
                    <a:alpha val="79999"/>
                  </a:srgbClr>
                </a:outerShdw>
              </a:effectLst>
              <a:latin typeface="Arial"/>
            </a:endParaRPr>
          </a:p>
        </p:txBody>
      </p:sp>
      <p:sp>
        <p:nvSpPr>
          <p:cNvPr id="3" name="Rectangle 2"/>
          <p:cNvSpPr/>
          <p:nvPr/>
        </p:nvSpPr>
        <p:spPr>
          <a:xfrm>
            <a:off x="323528" y="980728"/>
            <a:ext cx="8568952" cy="4401205"/>
          </a:xfrm>
          <a:prstGeom prst="rect">
            <a:avLst/>
          </a:prstGeom>
        </p:spPr>
        <p:txBody>
          <a:bodyPr wrap="square">
            <a:spAutoFit/>
          </a:bodyPr>
          <a:lstStyle/>
          <a:p>
            <a:pPr algn="justLow">
              <a:lnSpc>
                <a:spcPct val="200000"/>
              </a:lnSpc>
            </a:pPr>
            <a:r>
              <a:rPr lang="ar-SA" sz="2800" b="1" dirty="0">
                <a:latin typeface="Sakkal Majalla" pitchFamily="2" charset="-78"/>
              </a:rPr>
              <a:t>فسر </a:t>
            </a:r>
            <a:r>
              <a:rPr lang="ar-SA" sz="2800" b="1" dirty="0" err="1">
                <a:latin typeface="Sakkal Majalla" pitchFamily="2" charset="-78"/>
              </a:rPr>
              <a:t>فجنر</a:t>
            </a:r>
            <a:r>
              <a:rPr lang="ar-SA" sz="2800" b="1" dirty="0">
                <a:latin typeface="Sakkal Majalla" pitchFamily="2" charset="-78"/>
              </a:rPr>
              <a:t> نشأة المحيط الأطلسي عن طريق قوى الشد التي تولدت نتيجة لتزحزح الكتل القارية نحو الغرب. فهو عبارة عن أخدود بحري عميق، أخذ يزداد اتساعاً وعمقاً بتحرك كتلة </a:t>
            </a:r>
            <a:r>
              <a:rPr lang="ar-SA" sz="2800" b="1" dirty="0" err="1">
                <a:latin typeface="Sakkal Majalla" pitchFamily="2" charset="-78"/>
              </a:rPr>
              <a:t>الأمريكتين</a:t>
            </a:r>
            <a:r>
              <a:rPr lang="ar-SA" sz="2800" b="1" dirty="0">
                <a:latin typeface="Sakkal Majalla" pitchFamily="2" charset="-78"/>
              </a:rPr>
              <a:t> نحو الغرب بعيداً عن كتلة أفريقيا والأوروبية، ولم يكتمل شكله الحالي إلا بعد انتهاء عصر </a:t>
            </a:r>
            <a:r>
              <a:rPr lang="ar-SA" sz="2800" b="1" dirty="0" err="1">
                <a:latin typeface="Sakkal Majalla" pitchFamily="2" charset="-78"/>
              </a:rPr>
              <a:t>البلايوستوسين</a:t>
            </a:r>
            <a:endParaRPr lang="en-US" sz="2800" b="1" dirty="0">
              <a:latin typeface="Sakkal Majalla" pitchFamily="2" charset="-78"/>
            </a:endParaRPr>
          </a:p>
        </p:txBody>
      </p:sp>
    </p:spTree>
    <p:extLst>
      <p:ext uri="{BB962C8B-B14F-4D97-AF65-F5344CB8AC3E}">
        <p14:creationId xmlns:p14="http://schemas.microsoft.com/office/powerpoint/2010/main" xmlns="" val="3582837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72114" y="258349"/>
            <a:ext cx="5215541"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ar-SA" sz="4000" b="1" dirty="0">
                <a:solidFill>
                  <a:srgbClr val="FF0000"/>
                </a:solidFill>
              </a:rPr>
              <a:t>شواهد تدعم صحة نظرية </a:t>
            </a:r>
            <a:r>
              <a:rPr lang="ar-SA" sz="4000" b="1" dirty="0" err="1">
                <a:solidFill>
                  <a:srgbClr val="FF0000"/>
                </a:solidFill>
              </a:rPr>
              <a:t>فجنر</a:t>
            </a:r>
            <a:endParaRPr lang="en-US" sz="4000" b="1" dirty="0">
              <a:solidFill>
                <a:srgbClr val="FF0000"/>
              </a:solidFill>
            </a:endParaRPr>
          </a:p>
        </p:txBody>
      </p:sp>
      <p:sp>
        <p:nvSpPr>
          <p:cNvPr id="3" name="Rectangle 2"/>
          <p:cNvSpPr/>
          <p:nvPr/>
        </p:nvSpPr>
        <p:spPr>
          <a:xfrm>
            <a:off x="363127" y="1412776"/>
            <a:ext cx="8504380" cy="22467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buFont typeface="Wingdings" pitchFamily="2" charset="2"/>
              <a:buNone/>
            </a:pPr>
            <a:r>
              <a:rPr lang="ar-SA" sz="2800" b="1" dirty="0"/>
              <a:t>1- تطابق حواف القارات المتقابلة (خطوط تساوي الأعماق) إذا ما أديرت بشكل مناسب، حيث يمكن مطابقة الساحلين الشرقي والغربي للمحيط الأطلسي تطابقاً يكاد يكون كاملاً، حيث يتطابق الرصيفان القاريان لأمريكا الجنوبية وأفريقيا، وكذلك الرصيفان القاريان لأمريكا الشمالية مع أوربا. (شواهد جيولوجية).</a:t>
            </a:r>
            <a:endParaRPr lang="en-US" sz="2800" b="1" dirty="0"/>
          </a:p>
        </p:txBody>
      </p:sp>
      <p:sp>
        <p:nvSpPr>
          <p:cNvPr id="4" name="Rectangle 3"/>
          <p:cNvSpPr/>
          <p:nvPr/>
        </p:nvSpPr>
        <p:spPr>
          <a:xfrm>
            <a:off x="351993" y="4734727"/>
            <a:ext cx="8492119"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None/>
            </a:pPr>
            <a:r>
              <a:rPr lang="ar-SA" sz="2800" b="1" dirty="0"/>
              <a:t>2- تتشابه الأحافير النباتية والحيوانية زمانياً ومكانياً في القارات المتقابلة</a:t>
            </a:r>
            <a:r>
              <a:rPr lang="ar-SA" sz="2800" dirty="0"/>
              <a:t> </a:t>
            </a:r>
            <a:r>
              <a:rPr lang="ar-SA" sz="2800" b="1" dirty="0"/>
              <a:t>وخاصة تلك الموجودة في أفريقيا وأمريكا الجنوبية على جانبي المحيط الأطلسي (شواهد بيولوجية وحفرية).</a:t>
            </a:r>
            <a:r>
              <a:rPr lang="en-US" sz="2800" b="1" dirty="0"/>
              <a:t> </a:t>
            </a:r>
          </a:p>
        </p:txBody>
      </p:sp>
    </p:spTree>
    <p:extLst>
      <p:ext uri="{BB962C8B-B14F-4D97-AF65-F5344CB8AC3E}">
        <p14:creationId xmlns:p14="http://schemas.microsoft.com/office/powerpoint/2010/main" xmlns="" val="1869615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6124754"/>
          </a:xfrm>
          <a:prstGeom prst="rect">
            <a:avLst/>
          </a:prstGeom>
        </p:spPr>
        <p:txBody>
          <a:bodyPr wrap="square">
            <a:spAutoFit/>
          </a:bodyPr>
          <a:lstStyle/>
          <a:p>
            <a:pPr marL="342900" indent="-342900" algn="justLow">
              <a:lnSpc>
                <a:spcPct val="200000"/>
              </a:lnSpc>
              <a:buFont typeface="Wingdings" pitchFamily="2" charset="2"/>
              <a:buNone/>
            </a:pPr>
            <a:r>
              <a:rPr lang="ar-SA" sz="2800" b="1" dirty="0" smtClean="0"/>
              <a:t>3- </a:t>
            </a:r>
            <a:r>
              <a:rPr lang="ar-SA" sz="2800" b="1" dirty="0" smtClean="0"/>
              <a:t>وجود </a:t>
            </a:r>
            <a:r>
              <a:rPr lang="ar-SA" sz="2800" b="1" dirty="0"/>
              <a:t>تشابه بين تركيب الصخور وأعمارها وآثار </a:t>
            </a:r>
            <a:r>
              <a:rPr lang="ar-SA" sz="2800" b="1" dirty="0" err="1"/>
              <a:t>جيومورفولوجية</a:t>
            </a:r>
            <a:r>
              <a:rPr lang="ar-SA" sz="2800" b="1" dirty="0"/>
              <a:t> ترجع للزمنين الأول والثاني في المناطق المتقابلة التي تفترض نظرية الزحف القاري أنها كانت أجزاء من </a:t>
            </a:r>
            <a:r>
              <a:rPr lang="ar-SA" sz="2800" b="1" dirty="0" err="1"/>
              <a:t>جندوانا</a:t>
            </a:r>
            <a:r>
              <a:rPr lang="ar-SA" sz="2800" b="1" dirty="0"/>
              <a:t> أو </a:t>
            </a:r>
            <a:r>
              <a:rPr lang="ar-SA" sz="2800" b="1" dirty="0" err="1"/>
              <a:t>لوراسيا</a:t>
            </a:r>
            <a:r>
              <a:rPr lang="ar-SA" sz="2800" b="1" dirty="0"/>
              <a:t>، مثال: التكوينات الجيولوجية الموجودة في غرب أوروبا واستمرار وجودها في شمال أمريكا الشمالية والتي تعرف باسم التكوينات </a:t>
            </a:r>
            <a:r>
              <a:rPr lang="ar-SA" sz="2800" b="1" dirty="0" err="1"/>
              <a:t>الكاليدونية</a:t>
            </a:r>
            <a:r>
              <a:rPr lang="ar-SA" sz="2800" b="1" dirty="0"/>
              <a:t> مما يدل على امتداد تلك التكوينات بين القارتين التي يفصل بينها المحيط الأطلسي (شواهد جيولوجية وتضارسية) .</a:t>
            </a:r>
            <a:endParaRPr lang="en-US" sz="2800" b="1" dirty="0"/>
          </a:p>
        </p:txBody>
      </p:sp>
    </p:spTree>
    <p:extLst>
      <p:ext uri="{BB962C8B-B14F-4D97-AF65-F5344CB8AC3E}">
        <p14:creationId xmlns:p14="http://schemas.microsoft.com/office/powerpoint/2010/main" xmlns="" val="382724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7645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None/>
            </a:pPr>
            <a:r>
              <a:rPr lang="ar-SA" sz="2800" b="1" dirty="0"/>
              <a:t>4- العثور على آثار كثيرة للنحت </a:t>
            </a:r>
            <a:r>
              <a:rPr lang="ar-SA" sz="2800" b="1" dirty="0" err="1"/>
              <a:t>والإرساب</a:t>
            </a:r>
            <a:r>
              <a:rPr lang="ar-SA" sz="2800" b="1" dirty="0"/>
              <a:t> الجليدي التي تعود للزمن الأول في </a:t>
            </a:r>
            <a:r>
              <a:rPr lang="ar-SA" sz="2800" b="1" dirty="0" err="1"/>
              <a:t>في</a:t>
            </a:r>
            <a:r>
              <a:rPr lang="ar-SA" sz="2800" b="1" dirty="0"/>
              <a:t> بعض المناطق المدارية في جنوب أفريقيا والهند وأستراليا والبرازيل (شواهد مناخية)</a:t>
            </a:r>
            <a:endParaRPr lang="en-US" sz="2800" b="1" dirty="0"/>
          </a:p>
        </p:txBody>
      </p:sp>
      <p:sp>
        <p:nvSpPr>
          <p:cNvPr id="3" name="Rectangle 2"/>
          <p:cNvSpPr/>
          <p:nvPr/>
        </p:nvSpPr>
        <p:spPr>
          <a:xfrm>
            <a:off x="122863" y="2060848"/>
            <a:ext cx="8933769"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None/>
            </a:pPr>
            <a:r>
              <a:rPr lang="ar-SA" sz="2800" b="1" dirty="0"/>
              <a:t>5- العثور على رواسب قديمة من تكوينات تربة </a:t>
            </a:r>
            <a:r>
              <a:rPr lang="ar-SA" sz="2800" b="1" dirty="0" err="1"/>
              <a:t>اللاتريت</a:t>
            </a:r>
            <a:r>
              <a:rPr lang="ar-SA" sz="2800" b="1" dirty="0"/>
              <a:t> التي تمتاز بها الأقاليم الحارة، وهياكل وبقايا كثيرة لحيوانات قديمة من الأنواع التي لا تعيش إلا في المناخ الحار (الفيل والأسد والخرتيت والنمر) في جنوب أوروبا ووسطها (شواهد </a:t>
            </a:r>
            <a:r>
              <a:rPr lang="ar-SA" sz="2800" b="1" dirty="0" err="1"/>
              <a:t>بيديولوجية</a:t>
            </a:r>
            <a:r>
              <a:rPr lang="ar-SA" sz="2800" b="1" dirty="0"/>
              <a:t> وبيولوجية).</a:t>
            </a:r>
            <a:endParaRPr lang="en-US" sz="2800" b="1" dirty="0"/>
          </a:p>
        </p:txBody>
      </p:sp>
      <p:sp>
        <p:nvSpPr>
          <p:cNvPr id="4" name="Rectangle 3"/>
          <p:cNvSpPr/>
          <p:nvPr/>
        </p:nvSpPr>
        <p:spPr>
          <a:xfrm>
            <a:off x="308168" y="4221088"/>
            <a:ext cx="8676456" cy="22467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None/>
            </a:pPr>
            <a:r>
              <a:rPr lang="ar-SA" sz="2800" b="1" dirty="0"/>
              <a:t>6- العثور على </a:t>
            </a:r>
            <a:r>
              <a:rPr lang="ar-SA" sz="2800" b="1" dirty="0" err="1"/>
              <a:t>إرسابات</a:t>
            </a:r>
            <a:r>
              <a:rPr lang="ar-SA" sz="2800" b="1" dirty="0"/>
              <a:t> </a:t>
            </a:r>
            <a:r>
              <a:rPr lang="ar-SA" sz="2800" b="1" dirty="0" err="1"/>
              <a:t>المتبخرات</a:t>
            </a:r>
            <a:r>
              <a:rPr lang="ar-SA" sz="2800" b="1" dirty="0"/>
              <a:t> ترجع لعصور جيولوجية مختلفة مثل: الملح </a:t>
            </a:r>
            <a:r>
              <a:rPr lang="ar-SA" sz="2800" b="1" dirty="0" err="1"/>
              <a:t>والجبص</a:t>
            </a:r>
            <a:r>
              <a:rPr lang="ar-SA" sz="2800" b="1" dirty="0"/>
              <a:t> والبوتاس في أراضي سيبيريا ونيويورك وكندا وشمال أمريكا مما يدل أنها تكونت في ظروف مناخية جافة، وهذا دليل على أن مناخها تغير نتيجة  تغير مواقع هذه الأراضي عما هو عليه في  الوقت الحاضر.(شواهد مناخية).</a:t>
            </a:r>
            <a:endParaRPr lang="en-US" sz="2800" b="1" dirty="0"/>
          </a:p>
        </p:txBody>
      </p:sp>
    </p:spTree>
    <p:extLst>
      <p:ext uri="{BB962C8B-B14F-4D97-AF65-F5344CB8AC3E}">
        <p14:creationId xmlns:p14="http://schemas.microsoft.com/office/powerpoint/2010/main" xmlns="" val="3979285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748464"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None/>
            </a:pPr>
            <a:r>
              <a:rPr lang="ar-SA" sz="2800" b="1" dirty="0"/>
              <a:t>7- وجود مناجم الفحم في الولايات المتحدة وأوروبا وسيبيريا في عروض تفتقد الظروف المناخية حالياً لنمو النباتات المدارية اللازمة لتكون هذه المناجم (شواهد مناخية وبيولوجية).</a:t>
            </a:r>
            <a:r>
              <a:rPr lang="en-US" sz="2800" b="1" dirty="0"/>
              <a:t> </a:t>
            </a:r>
          </a:p>
        </p:txBody>
      </p:sp>
      <p:sp>
        <p:nvSpPr>
          <p:cNvPr id="3" name="Rectangle 2"/>
          <p:cNvSpPr/>
          <p:nvPr/>
        </p:nvSpPr>
        <p:spPr>
          <a:xfrm>
            <a:off x="179512" y="2044005"/>
            <a:ext cx="8738322"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t>8- وجود أخاديد عظيمة في قيعان البحار والمحيطات مما يدل على حدوث حركة </a:t>
            </a:r>
            <a:r>
              <a:rPr lang="ar-SA" sz="2800" b="1" dirty="0" err="1"/>
              <a:t>انفراجية</a:t>
            </a:r>
            <a:r>
              <a:rPr lang="ar-SA" sz="2800" b="1" dirty="0"/>
              <a:t> في القشرة الأرضية, ومثال على ذلك: أخدود البحر الأحمر (شواهد جيولوجية وبنيوية). </a:t>
            </a:r>
          </a:p>
        </p:txBody>
      </p:sp>
      <p:sp>
        <p:nvSpPr>
          <p:cNvPr id="4" name="Rectangle 3"/>
          <p:cNvSpPr/>
          <p:nvPr/>
        </p:nvSpPr>
        <p:spPr>
          <a:xfrm>
            <a:off x="3781619" y="3789040"/>
            <a:ext cx="5022529"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ar-SA" sz="4000" b="1" cap="all" dirty="0">
                <a:ln w="0"/>
                <a:effectLst>
                  <a:reflection blurRad="12700" stA="50000" endPos="50000" dist="5000" dir="5400000" sy="-100000" rotWithShape="0"/>
                </a:effectLst>
                <a:latin typeface="Sakkal Majalla" pitchFamily="2" charset="-78"/>
              </a:rPr>
              <a:t>الاعتراضات على نظرية </a:t>
            </a:r>
            <a:r>
              <a:rPr lang="ar-SA" sz="4000" b="1" cap="all" dirty="0" err="1">
                <a:ln w="0"/>
                <a:effectLst>
                  <a:reflection blurRad="12700" stA="50000" endPos="50000" dist="5000" dir="5400000" sy="-100000" rotWithShape="0"/>
                </a:effectLst>
                <a:latin typeface="Sakkal Majalla" pitchFamily="2" charset="-78"/>
              </a:rPr>
              <a:t>فجنر</a:t>
            </a:r>
            <a:endParaRPr lang="ar-SA" sz="4000" dirty="0"/>
          </a:p>
        </p:txBody>
      </p:sp>
      <p:sp>
        <p:nvSpPr>
          <p:cNvPr id="5" name="Rectangle 4"/>
          <p:cNvSpPr/>
          <p:nvPr/>
        </p:nvSpPr>
        <p:spPr>
          <a:xfrm>
            <a:off x="179512" y="5085184"/>
            <a:ext cx="8738321"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smtClean="0">
                <a:latin typeface="Sakkal Majalla" pitchFamily="2" charset="-78"/>
              </a:rPr>
              <a:t>ان </a:t>
            </a:r>
            <a:r>
              <a:rPr lang="ar-SA" sz="2800" b="1" dirty="0">
                <a:latin typeface="Sakkal Majalla" pitchFamily="2" charset="-78"/>
              </a:rPr>
              <a:t>هناك احتمالا كبيراً بألا تكون السواحل الحالية هي نفس التي كانت موجودة عند بدء حركة الزحف، لأن تأثرها بعوامل التشكيل </a:t>
            </a:r>
            <a:r>
              <a:rPr lang="ar-SA" sz="2800" b="1" dirty="0" err="1">
                <a:latin typeface="Sakkal Majalla" pitchFamily="2" charset="-78"/>
              </a:rPr>
              <a:t>الفيزيزغرافي</a:t>
            </a:r>
            <a:r>
              <a:rPr lang="ar-SA" sz="2800" b="1" dirty="0">
                <a:latin typeface="Sakkal Majalla" pitchFamily="2" charset="-78"/>
              </a:rPr>
              <a:t> المختلفة لمئات الملايين من السنين كان كفيلاً بتغيير أشكالها.</a:t>
            </a:r>
            <a:endParaRPr lang="en-US" sz="2800" b="1" dirty="0">
              <a:latin typeface="Sakkal Majalla" pitchFamily="2" charset="-78"/>
            </a:endParaRPr>
          </a:p>
        </p:txBody>
      </p:sp>
    </p:spTree>
    <p:extLst>
      <p:ext uri="{BB962C8B-B14F-4D97-AF65-F5344CB8AC3E}">
        <p14:creationId xmlns:p14="http://schemas.microsoft.com/office/powerpoint/2010/main" xmlns="" val="3487172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76456"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أن هناك كتلاً ضخمة من السيال (التي تتكون منها اليابس) ممتدة فوق قاع المحيط الأطلسي في نطاق طويل من الشمال إلى الجنوب، وهذا يعني حسب نظرية الزحزحة أنها أجزاء متخلفة من الكتل اليابسة التي واصلت زحفها نحو الغرب، وهنا لن يكون هناك محل للأخذ بفكرة التداخل. </a:t>
            </a:r>
            <a:endParaRPr lang="en-US" sz="2800" b="1" dirty="0">
              <a:latin typeface="Sakkal Majalla" pitchFamily="2" charset="-78"/>
            </a:endParaRPr>
          </a:p>
        </p:txBody>
      </p:sp>
      <p:sp>
        <p:nvSpPr>
          <p:cNvPr id="3" name="Rectangle 2"/>
          <p:cNvSpPr/>
          <p:nvPr/>
        </p:nvSpPr>
        <p:spPr>
          <a:xfrm>
            <a:off x="251520" y="2420888"/>
            <a:ext cx="869647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أن القوى التي اعتبرها </a:t>
            </a:r>
            <a:r>
              <a:rPr lang="ar-SA" sz="2800" b="1" dirty="0" err="1">
                <a:latin typeface="Sakkal Majalla" pitchFamily="2" charset="-78"/>
              </a:rPr>
              <a:t>فجنر</a:t>
            </a:r>
            <a:r>
              <a:rPr lang="ar-SA" sz="2800" b="1" dirty="0">
                <a:latin typeface="Sakkal Majalla" pitchFamily="2" charset="-78"/>
              </a:rPr>
              <a:t> أنها السبب في زحزحة القارات سواء التي تدفع الكتل نحو خط الاستواء أو نحو الغرب ليست من القوة بحيث أنها تستطيع أن تسبب هذا التزحزح.</a:t>
            </a:r>
            <a:endParaRPr lang="en-US" sz="2800" b="1" dirty="0">
              <a:latin typeface="Sakkal Majalla" pitchFamily="2" charset="-78"/>
            </a:endParaRPr>
          </a:p>
        </p:txBody>
      </p:sp>
      <p:sp>
        <p:nvSpPr>
          <p:cNvPr id="4" name="Rectangle 3"/>
          <p:cNvSpPr/>
          <p:nvPr/>
        </p:nvSpPr>
        <p:spPr>
          <a:xfrm>
            <a:off x="251520" y="4653136"/>
            <a:ext cx="867645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إن انطباق الساحل الغربي لإفريقيا على الساحل الشرقي لأمريكا الجنوبية أمر متعذر، فهنالك فرق بمقدار 15 درجة في الانفراج الواقع بين ساحل غانا من جهة والانفراج الذي يحصر ساحل البرازيل من جهة أخرى.</a:t>
            </a:r>
            <a:endParaRPr lang="en-US" sz="2800" b="1" dirty="0">
              <a:latin typeface="Sakkal Majalla" pitchFamily="2" charset="-78"/>
            </a:endParaRPr>
          </a:p>
        </p:txBody>
      </p:sp>
    </p:spTree>
    <p:extLst>
      <p:ext uri="{BB962C8B-B14F-4D97-AF65-F5344CB8AC3E}">
        <p14:creationId xmlns:p14="http://schemas.microsoft.com/office/powerpoint/2010/main" xmlns="" val="268564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 إذا نجحت هذه النظرية في تعليل التواء جبال الألب وجبال الهمالايا، فإنها لم تنجح في تعليل التواء جبال </a:t>
            </a:r>
            <a:r>
              <a:rPr lang="ar-SA" sz="2800" b="1" dirty="0" err="1">
                <a:latin typeface="Sakkal Majalla" pitchFamily="2" charset="-78"/>
              </a:rPr>
              <a:t>الأنديز</a:t>
            </a:r>
            <a:r>
              <a:rPr lang="ar-SA" sz="2800" b="1" dirty="0">
                <a:latin typeface="Sakkal Majalla" pitchFamily="2" charset="-78"/>
              </a:rPr>
              <a:t> في غرب أمريكا الجنوبية.</a:t>
            </a:r>
            <a:endParaRPr lang="en-US" sz="2800" b="1" dirty="0">
              <a:latin typeface="Sakkal Majalla" pitchFamily="2" charset="-78"/>
            </a:endParaRPr>
          </a:p>
        </p:txBody>
      </p:sp>
      <p:sp>
        <p:nvSpPr>
          <p:cNvPr id="3" name="Rectangle 2"/>
          <p:cNvSpPr/>
          <p:nvPr/>
        </p:nvSpPr>
        <p:spPr>
          <a:xfrm>
            <a:off x="2483768" y="2065016"/>
            <a:ext cx="6301725"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ar-SA" sz="4000" cap="all" dirty="0">
                <a:ln w="9000" cmpd="sng">
                  <a:solidFill>
                    <a:schemeClr val="accent4">
                      <a:shade val="50000"/>
                      <a:satMod val="120000"/>
                    </a:schemeClr>
                  </a:solidFill>
                  <a:prstDash val="solid"/>
                </a:ln>
                <a:effectLst>
                  <a:reflection blurRad="12700" stA="28000" endPos="45000" dist="1000" dir="5400000" sy="-100000" algn="bl" rotWithShape="0"/>
                </a:effectLst>
              </a:rPr>
              <a:t>6- نظرية التيارات الصاعدة  ”هولمز</a:t>
            </a:r>
            <a:r>
              <a:rPr lang="ar-SA" cap="all" dirty="0">
                <a:ln w="9000" cmpd="sng">
                  <a:solidFill>
                    <a:schemeClr val="accent4">
                      <a:shade val="50000"/>
                      <a:satMod val="120000"/>
                    </a:schemeClr>
                  </a:solidFill>
                  <a:prstDash val="solid"/>
                </a:ln>
                <a:effectLst>
                  <a:reflection blurRad="12700" stA="28000" endPos="45000" dist="1000" dir="5400000" sy="-100000" algn="bl" rotWithShape="0"/>
                </a:effectLst>
              </a:rPr>
              <a:t>“ </a:t>
            </a:r>
            <a:endParaRPr lang="en-US" cap="all"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4" name="Rectangle 3"/>
          <p:cNvSpPr/>
          <p:nvPr/>
        </p:nvSpPr>
        <p:spPr>
          <a:xfrm>
            <a:off x="239529" y="3212976"/>
            <a:ext cx="8892480" cy="332398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150000"/>
              </a:lnSpc>
            </a:pPr>
            <a:r>
              <a:rPr lang="ar-SA" sz="2800" b="1" dirty="0">
                <a:latin typeface="Sakkal Majalla" pitchFamily="2" charset="-78"/>
              </a:rPr>
              <a:t>تعتمد هذه النظرية أساساً على ما يتولد من الحرارة في قشرة الأرض وما تحتها نتيجة للنشاط المشع الذي يتميز به العناصر المكونة للصخور.</a:t>
            </a:r>
          </a:p>
          <a:p>
            <a:pPr algn="justLow">
              <a:lnSpc>
                <a:spcPct val="150000"/>
              </a:lnSpc>
            </a:pPr>
            <a:r>
              <a:rPr lang="ar-SA" sz="2800" b="1" dirty="0">
                <a:latin typeface="Sakkal Majalla" pitchFamily="2" charset="-78"/>
              </a:rPr>
              <a:t>وقد أقترح هولمز أن التيارات الحرارية الصاعدة في طبقة الوشاح تؤدي إلى تحريك القشرة الأرضية التي فوقها، فالتيارات الصاعدة في طبقة الوشاح عند خط الاستواء عندما تصدم القشرة من الأسفل تنقسم إلى قسمين: </a:t>
            </a:r>
            <a:r>
              <a:rPr lang="ar-SA" sz="2800" b="1" dirty="0" smtClean="0">
                <a:latin typeface="Sakkal Majalla" pitchFamily="2" charset="-78"/>
              </a:rPr>
              <a:t>أحدهما</a:t>
            </a:r>
            <a:endParaRPr lang="ar-SA" sz="2800" b="1" dirty="0">
              <a:latin typeface="Sakkal Majalla" pitchFamily="2" charset="-78"/>
            </a:endParaRPr>
          </a:p>
        </p:txBody>
      </p:sp>
    </p:spTree>
    <p:extLst>
      <p:ext uri="{BB962C8B-B14F-4D97-AF65-F5344CB8AC3E}">
        <p14:creationId xmlns:p14="http://schemas.microsoft.com/office/powerpoint/2010/main" xmlns="" val="1531786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259782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150000"/>
              </a:lnSpc>
            </a:pPr>
            <a:r>
              <a:rPr lang="ar-SA" sz="2800" b="1" dirty="0">
                <a:latin typeface="Sakkal Majalla" pitchFamily="2" charset="-78"/>
              </a:rPr>
              <a:t>يتجه شمالاً والآخر يتجه جنوباً، وقد أسفرت قوة احتكاك هذه التيارات عن انكسار قارة </a:t>
            </a:r>
            <a:r>
              <a:rPr lang="ar-SA" sz="2800" b="1" dirty="0" err="1">
                <a:latin typeface="Sakkal Majalla" pitchFamily="2" charset="-78"/>
              </a:rPr>
              <a:t>بانجايا</a:t>
            </a:r>
            <a:r>
              <a:rPr lang="ar-SA" sz="2800" b="1" dirty="0">
                <a:latin typeface="Sakkal Majalla" pitchFamily="2" charset="-78"/>
              </a:rPr>
              <a:t> إلى قسمين شمالي وجنوبي، وتكون بينهما بحر أطلق عليه بحر </a:t>
            </a:r>
            <a:r>
              <a:rPr lang="ar-SA" sz="2800" b="1" dirty="0" err="1">
                <a:latin typeface="Sakkal Majalla" pitchFamily="2" charset="-78"/>
              </a:rPr>
              <a:t>تيثس</a:t>
            </a:r>
            <a:r>
              <a:rPr lang="ar-SA" sz="2800" b="1" dirty="0">
                <a:latin typeface="Sakkal Majalla" pitchFamily="2" charset="-78"/>
              </a:rPr>
              <a:t>، كان يمتد في العروض الاستوائية والمدارية، وقد أطلق على القارة الجنوبية اسم </a:t>
            </a:r>
            <a:r>
              <a:rPr lang="ar-SA" sz="2800" b="1" dirty="0" err="1">
                <a:latin typeface="Sakkal Majalla" pitchFamily="2" charset="-78"/>
              </a:rPr>
              <a:t>جندوانالاند</a:t>
            </a:r>
            <a:r>
              <a:rPr lang="ar-SA" sz="2800" b="1" dirty="0">
                <a:latin typeface="Sakkal Majalla" pitchFamily="2" charset="-78"/>
              </a:rPr>
              <a:t> وعلى القارة الشمالية اسم </a:t>
            </a:r>
            <a:r>
              <a:rPr lang="ar-SA" sz="2800" b="1" dirty="0" err="1">
                <a:latin typeface="Sakkal Majalla" pitchFamily="2" charset="-78"/>
              </a:rPr>
              <a:t>لوراسيا</a:t>
            </a:r>
            <a:r>
              <a:rPr lang="ar-SA" sz="2800" b="1" dirty="0">
                <a:latin typeface="Sakkal Majalla" pitchFamily="2" charset="-78"/>
              </a:rPr>
              <a:t>.</a:t>
            </a:r>
          </a:p>
        </p:txBody>
      </p:sp>
      <p:sp>
        <p:nvSpPr>
          <p:cNvPr id="3" name="Rectangle 2"/>
          <p:cNvSpPr/>
          <p:nvPr/>
        </p:nvSpPr>
        <p:spPr>
          <a:xfrm>
            <a:off x="273089" y="3789040"/>
            <a:ext cx="8460432"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lnSpc>
                <a:spcPct val="150000"/>
              </a:lnSpc>
              <a:buFont typeface="Wingdings" pitchFamily="2" charset="2"/>
              <a:buChar char="§"/>
            </a:pPr>
            <a:r>
              <a:rPr lang="ar-SA" sz="2800" b="1" dirty="0"/>
              <a:t>يرى هولمز إن سطح الأرض كان يشغله قارتان عظيمتان هما: </a:t>
            </a:r>
            <a:r>
              <a:rPr lang="ar-SA" sz="2800" b="1" dirty="0" err="1"/>
              <a:t>لوراسيا</a:t>
            </a:r>
            <a:r>
              <a:rPr lang="ar-SA" sz="2800" b="1" dirty="0"/>
              <a:t> </a:t>
            </a:r>
            <a:r>
              <a:rPr lang="ar-SA" sz="2800" b="1" dirty="0" err="1"/>
              <a:t>وجندوانا</a:t>
            </a:r>
            <a:r>
              <a:rPr lang="ar-SA" sz="2800" b="1" dirty="0"/>
              <a:t> اللتان يفصل بينهما بحر </a:t>
            </a:r>
            <a:r>
              <a:rPr lang="ar-SA" sz="2800" b="1" dirty="0" err="1"/>
              <a:t>تيثس</a:t>
            </a:r>
            <a:r>
              <a:rPr lang="ar-SA" sz="2800" b="1" dirty="0"/>
              <a:t> ويحيط بهما محيط واسع. ويرى كذلك أن التيارات الصاعدة تسببت كذلك بتكسر هاتين القارتين. فتكسرت </a:t>
            </a:r>
            <a:r>
              <a:rPr lang="ar-SA" sz="2800" b="1" dirty="0" err="1"/>
              <a:t>جندوانا</a:t>
            </a:r>
            <a:r>
              <a:rPr lang="ar-SA" sz="2800" b="1" dirty="0"/>
              <a:t> إلى عدة أجزاء هي التي تشكل </a:t>
            </a:r>
            <a:r>
              <a:rPr lang="ar-SA" sz="2800" b="1" dirty="0" smtClean="0"/>
              <a:t>اليوم</a:t>
            </a:r>
            <a:endParaRPr lang="ar-SA" sz="2800" dirty="0"/>
          </a:p>
        </p:txBody>
      </p:sp>
    </p:spTree>
    <p:extLst>
      <p:ext uri="{BB962C8B-B14F-4D97-AF65-F5344CB8AC3E}">
        <p14:creationId xmlns:p14="http://schemas.microsoft.com/office/powerpoint/2010/main" xmlns="" val="2670034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676456" cy="195149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lnSpc>
                <a:spcPct val="150000"/>
              </a:lnSpc>
              <a:buFont typeface="Wingdings" pitchFamily="2" charset="2"/>
              <a:buChar char="§"/>
            </a:pPr>
            <a:r>
              <a:rPr lang="ar-SA" sz="2800" b="1" dirty="0"/>
              <a:t>قارات: أفريقيا وأمريكا الجنوبية وأستراليا وأنتاركتيكا وشبه القارة الهندية. وساهم انفصال أفريقيا عن أمريكا الجنوبية بتكون جنوب المحيط الأطلسي قبل نحو 120 مليون سنة.</a:t>
            </a:r>
            <a:r>
              <a:rPr lang="ar-SA" sz="2800" dirty="0"/>
              <a:t> </a:t>
            </a:r>
          </a:p>
        </p:txBody>
      </p:sp>
      <p:sp>
        <p:nvSpPr>
          <p:cNvPr id="3" name="Rectangle 2"/>
          <p:cNvSpPr/>
          <p:nvPr/>
        </p:nvSpPr>
        <p:spPr>
          <a:xfrm>
            <a:off x="179512" y="2348880"/>
            <a:ext cx="8910228"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Char char="§"/>
            </a:pPr>
            <a:r>
              <a:rPr lang="ar-SA" sz="2800" b="1" dirty="0"/>
              <a:t> وقد دفعت التيارات الصاعدة  أفريقيا نحو الشمال لتقترب من قارة أوروبا دافعة الرواسب المتراكمة في قاع بحر </a:t>
            </a:r>
            <a:r>
              <a:rPr lang="ar-SA" sz="2800" b="1" dirty="0" err="1"/>
              <a:t>تيثس</a:t>
            </a:r>
            <a:r>
              <a:rPr lang="ar-SA" sz="2800" b="1" dirty="0"/>
              <a:t> أمامها لتلتوي مكونة سلاسل الجبال الالتوائية في جنوب أوروبا (جبال الألب) وفي غرب آسيا (جبال </a:t>
            </a:r>
            <a:r>
              <a:rPr lang="ar-SA" sz="2800" b="1" dirty="0" err="1"/>
              <a:t>زاجروس</a:t>
            </a:r>
            <a:r>
              <a:rPr lang="ar-SA" sz="2800" b="1" dirty="0"/>
              <a:t> وطوروس).</a:t>
            </a:r>
            <a:r>
              <a:rPr lang="ar-SA" sz="2800" dirty="0"/>
              <a:t> </a:t>
            </a:r>
          </a:p>
        </p:txBody>
      </p:sp>
      <p:sp>
        <p:nvSpPr>
          <p:cNvPr id="4" name="Rectangle 3"/>
          <p:cNvSpPr/>
          <p:nvPr/>
        </p:nvSpPr>
        <p:spPr>
          <a:xfrm>
            <a:off x="179512" y="5013176"/>
            <a:ext cx="8910228"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Char char="§"/>
            </a:pPr>
            <a:r>
              <a:rPr lang="ar-SA" sz="2800" b="1" dirty="0"/>
              <a:t>وقبل نحو 65 مليون سنة كان توزع اليابس والماء قريباً من توزُّعها الحالي وإن لم تكن الهند قد التحمت بآسيا بعد. وقد أدى التحامها بها وضغطها عليها التواء جبال الهملايا، وبابتعادها عن انتاركتيكا تكوّن المحيط الهندي.</a:t>
            </a:r>
            <a:r>
              <a:rPr lang="ar-SA" sz="2800" dirty="0"/>
              <a:t> </a:t>
            </a:r>
          </a:p>
        </p:txBody>
      </p:sp>
    </p:spTree>
    <p:extLst>
      <p:ext uri="{BB962C8B-B14F-4D97-AF65-F5344CB8AC3E}">
        <p14:creationId xmlns:p14="http://schemas.microsoft.com/office/powerpoint/2010/main" xmlns="" val="1729029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Char char="§"/>
            </a:pPr>
            <a:r>
              <a:rPr lang="ar-SA" sz="2800" b="1" dirty="0"/>
              <a:t> حسب رأي هولمز كان تحرك قارة أستراليا ناتجاً من شدة التيارات الصاعدة تحتها وقد أسفر عن تكوّن السلاسل الجبلية في شرقها.</a:t>
            </a:r>
            <a:r>
              <a:rPr lang="ar-SA" sz="2800" dirty="0"/>
              <a:t> </a:t>
            </a:r>
          </a:p>
        </p:txBody>
      </p:sp>
      <p:sp>
        <p:nvSpPr>
          <p:cNvPr id="3" name="Rectangle 2"/>
          <p:cNvSpPr/>
          <p:nvPr/>
        </p:nvSpPr>
        <p:spPr>
          <a:xfrm>
            <a:off x="107504" y="1340768"/>
            <a:ext cx="8820472" cy="22467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justLow">
              <a:buFont typeface="Wingdings" pitchFamily="2" charset="2"/>
              <a:buChar char="§"/>
            </a:pPr>
            <a:r>
              <a:rPr lang="ar-SA" sz="2800" b="1" dirty="0"/>
              <a:t> أما البحر المتجمد الشمالي والجزء الشمالي من المحيط الأطلسي فقد تكوّنا نتيجة تكسر </a:t>
            </a:r>
            <a:r>
              <a:rPr lang="ar-SA" sz="2800" b="1" dirty="0" err="1"/>
              <a:t>لوراسيا</a:t>
            </a:r>
            <a:r>
              <a:rPr lang="ar-SA" sz="2800" b="1" dirty="0"/>
              <a:t> وتباعد أجزائها، وقد تسبب تحرك أمريكا الشمالية نحو الغرب تكّون سلاسل جبال الروكي الالتوائية في غرب القارة، إضافة إلى حوضي المحيط الأطلسي الشمالي والبحر المتجمد الشمالي.</a:t>
            </a:r>
            <a:r>
              <a:rPr lang="ar-SA" sz="2800" dirty="0"/>
              <a:t> </a:t>
            </a:r>
          </a:p>
        </p:txBody>
      </p:sp>
    </p:spTree>
    <p:extLst>
      <p:ext uri="{BB962C8B-B14F-4D97-AF65-F5344CB8AC3E}">
        <p14:creationId xmlns:p14="http://schemas.microsoft.com/office/powerpoint/2010/main" xmlns="" val="97324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up.arabmet.net/uploads/images/domain-2d2ff2e20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979736"/>
            <a:ext cx="8964488" cy="609329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79513" y="245525"/>
            <a:ext cx="886826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ar-SA" sz="4000"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7- نظرية الصفائح </a:t>
            </a:r>
            <a:r>
              <a:rPr lang="ar-SA" sz="4000"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التكتونية</a:t>
            </a:r>
            <a:endParaRPr lang="en-US" sz="4000"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Tree>
    <p:extLst>
      <p:ext uri="{BB962C8B-B14F-4D97-AF65-F5344CB8AC3E}">
        <p14:creationId xmlns:p14="http://schemas.microsoft.com/office/powerpoint/2010/main" xmlns="" val="1825390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8112" y="581405"/>
            <a:ext cx="7181774"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a:defRPr/>
            </a:pPr>
            <a:r>
              <a:rPr lang="ar-SA" sz="4000" b="1" dirty="0">
                <a:solidFill>
                  <a:srgbClr val="FF0000"/>
                </a:solidFill>
                <a:latin typeface="Sakkal Majalla" pitchFamily="2" charset="-78"/>
              </a:rPr>
              <a:t>الافتراضات الرئيسة لنظرية حركة الصفائح</a:t>
            </a:r>
            <a:endParaRPr lang="en-US" sz="4000" b="1" dirty="0">
              <a:solidFill>
                <a:srgbClr val="FF0000"/>
              </a:solidFill>
              <a:latin typeface="Sakkal Majalla" pitchFamily="2" charset="-78"/>
            </a:endParaRPr>
          </a:p>
        </p:txBody>
      </p:sp>
      <p:sp>
        <p:nvSpPr>
          <p:cNvPr id="4" name="Rectangle 3"/>
          <p:cNvSpPr/>
          <p:nvPr/>
        </p:nvSpPr>
        <p:spPr>
          <a:xfrm>
            <a:off x="333494" y="2636912"/>
            <a:ext cx="8714284" cy="366254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dirty="0">
                <a:latin typeface="Sakkal Majalla" pitchFamily="2" charset="-78"/>
              </a:rPr>
              <a:t>- أن الغلاف الصخري للأرض يتألف من صفائح ( ألواح) محيطية وقارية.</a:t>
            </a:r>
          </a:p>
          <a:p>
            <a:pPr algn="justLow"/>
            <a:r>
              <a:rPr lang="ar-SA" sz="2800" dirty="0">
                <a:latin typeface="Sakkal Majalla" pitchFamily="2" charset="-78"/>
              </a:rPr>
              <a:t>2-  يتراوح سمك الصفيحة تحت المحيطات ما بين 80 – 100 كم2 وأما تحت المناطق القارية فيتراوح سمكها بين 100- 250 كم2</a:t>
            </a:r>
          </a:p>
          <a:p>
            <a:pPr algn="justLow"/>
            <a:r>
              <a:rPr lang="ar-SA" sz="2800" dirty="0">
                <a:latin typeface="Sakkal Majalla" pitchFamily="2" charset="-78"/>
              </a:rPr>
              <a:t> 3- القشرة الأرضية تقسم إلى </a:t>
            </a:r>
            <a:r>
              <a:rPr lang="ar-SA" sz="3600" dirty="0">
                <a:solidFill>
                  <a:srgbClr val="C00000"/>
                </a:solidFill>
                <a:latin typeface="Sakkal Majalla" pitchFamily="2" charset="-78"/>
              </a:rPr>
              <a:t>ست صفائح كبيرة </a:t>
            </a:r>
            <a:r>
              <a:rPr lang="ar-SA" sz="2800" dirty="0">
                <a:latin typeface="Sakkal Majalla" pitchFamily="2" charset="-78"/>
              </a:rPr>
              <a:t>وعدة ألواح صغيرة تتراوح ما بين 14- 19 لوحة متجاورة وهذه الصفائح تطفو فوق الطبقة العليا من الوشاح المائعة وتتحرك على سطحه</a:t>
            </a:r>
          </a:p>
          <a:p>
            <a:pPr algn="justLow"/>
            <a:r>
              <a:rPr lang="ar-SA" sz="2800" dirty="0">
                <a:latin typeface="Sakkal Majalla" pitchFamily="2" charset="-78"/>
              </a:rPr>
              <a:t>4- تغطي هذه الصفائح سطح الكرة الأرضية، وقد تتكون الصفيحة الواحدة كلية من قشرة المحيط، أو تتضمن بالإضافة إليها قشرة قارة</a:t>
            </a:r>
            <a:r>
              <a:rPr lang="ar-SA" sz="2800" dirty="0" smtClean="0">
                <a:latin typeface="Sakkal Majalla" pitchFamily="2" charset="-78"/>
              </a:rPr>
              <a:t>.</a:t>
            </a:r>
            <a:endParaRPr lang="ar-SA" sz="2800" dirty="0">
              <a:latin typeface="Sakkal Majalla" pitchFamily="2" charset="-78"/>
            </a:endParaRPr>
          </a:p>
        </p:txBody>
      </p:sp>
    </p:spTree>
    <p:extLst>
      <p:ext uri="{BB962C8B-B14F-4D97-AF65-F5344CB8AC3E}">
        <p14:creationId xmlns:p14="http://schemas.microsoft.com/office/powerpoint/2010/main" xmlns="" val="4191937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16632"/>
            <a:ext cx="8820472" cy="71096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dirty="0">
                <a:latin typeface="Sakkal Majalla" pitchFamily="2" charset="-78"/>
              </a:rPr>
              <a:t>5- تتحرك جميع الصفائح وتتغير أمكنتها بالنسبة لبعضها، تحت تأثير قوة دفع التيارات الحرارية الصاعدة تحتها، وذلك بسبب ارتكازها على نطاق الوشاح (</a:t>
            </a:r>
            <a:r>
              <a:rPr lang="ar-SA" sz="2800" dirty="0" err="1">
                <a:latin typeface="Sakkal Majalla" pitchFamily="2" charset="-78"/>
              </a:rPr>
              <a:t>الأسثنوسفير</a:t>
            </a:r>
            <a:r>
              <a:rPr lang="ar-SA" sz="2800" dirty="0">
                <a:latin typeface="Sakkal Majalla" pitchFamily="2" charset="-78"/>
              </a:rPr>
              <a:t>) وهو نطاق لدن، شبه منصهر، عالي الكثافة واللزوجة.</a:t>
            </a:r>
          </a:p>
          <a:p>
            <a:pPr algn="justLow">
              <a:lnSpc>
                <a:spcPct val="200000"/>
              </a:lnSpc>
            </a:pPr>
            <a:r>
              <a:rPr lang="ar-SA" sz="2800" dirty="0">
                <a:latin typeface="Sakkal Majalla" pitchFamily="2" charset="-78"/>
              </a:rPr>
              <a:t>6- تعد صفيحة المحيط الهادي أكبر هذه الصفائح وهي صفيحة محيطية وأما الصفيحة الأفريقية فهي صفيحة قارية ومحيطية وتحمل قارة أفريقيا وجانبا من المحيط الهندي والمحيط الأطلسي . </a:t>
            </a:r>
          </a:p>
          <a:p>
            <a:pPr algn="justLow">
              <a:lnSpc>
                <a:spcPct val="200000"/>
              </a:lnSpc>
            </a:pPr>
            <a:r>
              <a:rPr lang="ar-SA" sz="2800" dirty="0">
                <a:latin typeface="Sakkal Majalla" pitchFamily="2" charset="-78"/>
              </a:rPr>
              <a:t>7- تنشط الزلازل والبراكين وحركات بناء الجبال على حدود هذه الصفائح، ولكن حدوثها وآثارها </a:t>
            </a:r>
            <a:r>
              <a:rPr lang="ar-SA" sz="3200" dirty="0">
                <a:solidFill>
                  <a:srgbClr val="C00000"/>
                </a:solidFill>
                <a:latin typeface="Sakkal Majalla" pitchFamily="2" charset="-78"/>
              </a:rPr>
              <a:t>لا تكون محصورة عليها فقط.</a:t>
            </a:r>
            <a:endParaRPr lang="ar-SA" sz="2800" dirty="0">
              <a:solidFill>
                <a:srgbClr val="C00000"/>
              </a:solidFill>
              <a:latin typeface="Sakkal Majalla" pitchFamily="2" charset="-78"/>
            </a:endParaRPr>
          </a:p>
        </p:txBody>
      </p:sp>
    </p:spTree>
    <p:extLst>
      <p:ext uri="{BB962C8B-B14F-4D97-AF65-F5344CB8AC3E}">
        <p14:creationId xmlns:p14="http://schemas.microsoft.com/office/powerpoint/2010/main" xmlns="" val="2785258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544" y="260648"/>
            <a:ext cx="9204764" cy="707886"/>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ar-SA" sz="4000" b="1" dirty="0">
                <a:solidFill>
                  <a:srgbClr val="FF0000"/>
                </a:solidFill>
              </a:rPr>
              <a:t>تقسم حدود الالتقاء بين الصفائح إلى ثلاثة أنواع رئيسة</a:t>
            </a:r>
            <a:endParaRPr lang="ar-SA" sz="4000" dirty="0">
              <a:solidFill>
                <a:srgbClr val="FF0000"/>
              </a:solidFill>
            </a:endParaRPr>
          </a:p>
        </p:txBody>
      </p:sp>
      <p:sp>
        <p:nvSpPr>
          <p:cNvPr id="3" name="_s2058"/>
          <p:cNvSpPr>
            <a:spLocks noChangeArrowheads="1"/>
          </p:cNvSpPr>
          <p:nvPr/>
        </p:nvSpPr>
        <p:spPr bwMode="auto">
          <a:xfrm>
            <a:off x="6156325" y="1772816"/>
            <a:ext cx="2592388" cy="938213"/>
          </a:xfrm>
          <a:prstGeom prst="cube">
            <a:avLst>
              <a:gd name="adj" fmla="val 10764"/>
            </a:avLst>
          </a:prstGeom>
          <a:solidFill>
            <a:srgbClr val="006600"/>
          </a:solidFill>
          <a:ln>
            <a:noFill/>
          </a:ln>
          <a:extLst>
            <a:ext uri="{91240B29-F687-4F45-9708-019B960494DF}">
              <a14:hiddenLine xmlns:a14="http://schemas.microsoft.com/office/drawing/2010/main" xmlns="" w="9525">
                <a:solidFill>
                  <a:schemeClr val="accent2"/>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rPr>
              <a:t>الحدود الجانبية</a:t>
            </a:r>
            <a:endParaRPr kumimoji="0" lang="en-US"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endParaRPr>
          </a:p>
        </p:txBody>
      </p:sp>
      <p:grpSp>
        <p:nvGrpSpPr>
          <p:cNvPr id="4" name="Organization Chart 5"/>
          <p:cNvGrpSpPr>
            <a:grpSpLocks/>
          </p:cNvGrpSpPr>
          <p:nvPr/>
        </p:nvGrpSpPr>
        <p:grpSpPr bwMode="auto">
          <a:xfrm>
            <a:off x="539750" y="1772816"/>
            <a:ext cx="8208963" cy="938213"/>
            <a:chOff x="295" y="1632"/>
            <a:chExt cx="5171" cy="591"/>
          </a:xfrm>
        </p:grpSpPr>
        <p:sp>
          <p:nvSpPr>
            <p:cNvPr id="5" name="_s2056"/>
            <p:cNvSpPr>
              <a:spLocks noChangeArrowheads="1"/>
            </p:cNvSpPr>
            <p:nvPr/>
          </p:nvSpPr>
          <p:spPr bwMode="auto">
            <a:xfrm>
              <a:off x="295" y="1632"/>
              <a:ext cx="1703" cy="591"/>
            </a:xfrm>
            <a:prstGeom prst="cube">
              <a:avLst>
                <a:gd name="adj" fmla="val 10764"/>
              </a:avLst>
            </a:prstGeom>
            <a:solidFill>
              <a:srgbClr val="CC3300"/>
            </a:solidFill>
            <a:ln>
              <a:noFill/>
            </a:ln>
            <a:extLst>
              <a:ext uri="{91240B29-F687-4F45-9708-019B960494DF}">
                <a14:hiddenLine xmlns:a14="http://schemas.microsoft.com/office/drawing/2010/main" xmlns="" w="9525">
                  <a:solidFill>
                    <a:schemeClr val="accent2"/>
                  </a:solidFill>
                  <a:miter lim="800000"/>
                  <a:headEnd/>
                  <a:tailEnd/>
                </a14:hiddenLine>
              </a:ext>
            </a:extLst>
          </p:spPr>
          <p:txBody>
            <a:bodyPr vert="horz" wrap="none" lIns="62044" tIns="31021" rIns="62044" bIns="31021"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rPr>
                <a:t>الحدود </a:t>
              </a:r>
              <a:r>
                <a:rPr kumimoji="0" lang="ar-SA" sz="3600" i="0" u="none" strike="noStrike" normalizeH="0" baseline="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rPr>
                <a:t>التباعدية</a:t>
              </a:r>
              <a:endParaRPr kumimoji="0" lang="en-US"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endParaRPr>
            </a:p>
          </p:txBody>
        </p:sp>
        <p:sp>
          <p:nvSpPr>
            <p:cNvPr id="6" name="_s2057"/>
            <p:cNvSpPr>
              <a:spLocks noChangeArrowheads="1"/>
            </p:cNvSpPr>
            <p:nvPr/>
          </p:nvSpPr>
          <p:spPr bwMode="auto">
            <a:xfrm>
              <a:off x="2109" y="1632"/>
              <a:ext cx="1633" cy="591"/>
            </a:xfrm>
            <a:prstGeom prst="cube">
              <a:avLst>
                <a:gd name="adj" fmla="val 10764"/>
              </a:avLst>
            </a:prstGeom>
            <a:solidFill>
              <a:srgbClr val="0000FF"/>
            </a:solidFill>
            <a:ln>
              <a:noFill/>
            </a:ln>
            <a:extLst>
              <a:ext uri="{91240B29-F687-4F45-9708-019B960494DF}">
                <a14:hiddenLine xmlns:a14="http://schemas.microsoft.com/office/drawing/2010/main" xmlns="" w="9525">
                  <a:solidFill>
                    <a:schemeClr val="accent2"/>
                  </a:solidFill>
                  <a:miter lim="800000"/>
                  <a:headEnd/>
                  <a:tailEnd/>
                </a14:hiddenLine>
              </a:ext>
            </a:extLst>
          </p:spPr>
          <p:txBody>
            <a:bodyPr vert="horz" wrap="none" lIns="92600" tIns="46301" rIns="92600" bIns="46301"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6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rPr>
                <a:t>الحدود التقاربية</a:t>
              </a:r>
              <a:endParaRPr kumimoji="0" lang="en-US" sz="36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endParaRPr>
            </a:p>
          </p:txBody>
        </p:sp>
        <p:sp>
          <p:nvSpPr>
            <p:cNvPr id="7" name="_s2058"/>
            <p:cNvSpPr>
              <a:spLocks noChangeArrowheads="1"/>
            </p:cNvSpPr>
            <p:nvPr/>
          </p:nvSpPr>
          <p:spPr bwMode="auto">
            <a:xfrm>
              <a:off x="3833" y="1632"/>
              <a:ext cx="1633" cy="591"/>
            </a:xfrm>
            <a:prstGeom prst="cube">
              <a:avLst>
                <a:gd name="adj" fmla="val 10764"/>
              </a:avLst>
            </a:prstGeom>
            <a:solidFill>
              <a:srgbClr val="006600"/>
            </a:solidFill>
            <a:ln>
              <a:noFill/>
            </a:ln>
            <a:extLst>
              <a:ext uri="{91240B29-F687-4F45-9708-019B960494DF}">
                <a14:hiddenLine xmlns:a14="http://schemas.microsoft.com/office/drawing/2010/main" xmlns="" w="9525">
                  <a:solidFill>
                    <a:schemeClr val="accent2"/>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rPr>
                <a:t>الحدود الجانبية</a:t>
              </a:r>
              <a:endParaRPr kumimoji="0" lang="en-US" sz="36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cs typeface="+mn-cs"/>
              </a:endParaRPr>
            </a:p>
          </p:txBody>
        </p:sp>
      </p:grpSp>
      <p:sp>
        <p:nvSpPr>
          <p:cNvPr id="8" name="Rectangle 16"/>
          <p:cNvSpPr>
            <a:spLocks noChangeArrowheads="1"/>
          </p:cNvSpPr>
          <p:nvPr/>
        </p:nvSpPr>
        <p:spPr bwMode="auto">
          <a:xfrm>
            <a:off x="6227761" y="2996952"/>
            <a:ext cx="2520951" cy="3046988"/>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76200" algn="ctr">
                <a:solidFill>
                  <a:srgbClr val="0000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Low"/>
            <a:r>
              <a:rPr lang="ar-SA" sz="2400" b="1" dirty="0">
                <a:latin typeface="Sakkal Majalla" pitchFamily="2" charset="-78"/>
                <a:cs typeface="+mn-cs"/>
              </a:rPr>
              <a:t>وفيها تتحرك الصفائح بمحاذاة بعضها مع بعض ولذا فهي حدود محافظة مثل صدع سان </a:t>
            </a:r>
            <a:r>
              <a:rPr lang="ar-SA" sz="2400" b="1" dirty="0" err="1">
                <a:latin typeface="Sakkal Majalla" pitchFamily="2" charset="-78"/>
                <a:cs typeface="+mn-cs"/>
              </a:rPr>
              <a:t>أندرياس</a:t>
            </a:r>
            <a:r>
              <a:rPr lang="ar-SA" sz="2400" b="1" dirty="0">
                <a:latin typeface="Sakkal Majalla" pitchFamily="2" charset="-78"/>
                <a:cs typeface="+mn-cs"/>
              </a:rPr>
              <a:t> . وتمتاز هذه الحدود عادة بكثرة الزلازل مع قلة في النشاطات البركانية.</a:t>
            </a:r>
          </a:p>
        </p:txBody>
      </p:sp>
      <p:sp>
        <p:nvSpPr>
          <p:cNvPr id="9" name="Rectangle 15"/>
          <p:cNvSpPr>
            <a:spLocks noChangeArrowheads="1"/>
          </p:cNvSpPr>
          <p:nvPr/>
        </p:nvSpPr>
        <p:spPr bwMode="auto">
          <a:xfrm>
            <a:off x="3368795" y="3004631"/>
            <a:ext cx="2651124" cy="3046988"/>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76200" algn="ctr">
                <a:solidFill>
                  <a:srgbClr val="0000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Low"/>
            <a:r>
              <a:rPr lang="ar-SA" sz="2400" b="1" dirty="0">
                <a:latin typeface="Sakkal Majalla" pitchFamily="2" charset="-78"/>
                <a:cs typeface="+mn-cs"/>
              </a:rPr>
              <a:t>وفيها تتحرك الصفائح مقتربة من بعضها فتؤدي إلى تكوين الأخاديد البحرية كما تؤدي إلى تكوين الجبال ونشأة الزلازل مثل تقارب صفيحة </a:t>
            </a:r>
            <a:r>
              <a:rPr lang="ar-SA" sz="2400" b="1" dirty="0" err="1">
                <a:latin typeface="Sakkal Majalla" pitchFamily="2" charset="-78"/>
                <a:cs typeface="+mn-cs"/>
              </a:rPr>
              <a:t>نازكا</a:t>
            </a:r>
            <a:r>
              <a:rPr lang="ar-SA" sz="2400" b="1" dirty="0">
                <a:latin typeface="Sakkal Majalla" pitchFamily="2" charset="-78"/>
                <a:cs typeface="+mn-cs"/>
              </a:rPr>
              <a:t> من صفيحة أمريكا الجنوبية . </a:t>
            </a:r>
          </a:p>
        </p:txBody>
      </p:sp>
      <p:sp>
        <p:nvSpPr>
          <p:cNvPr id="10" name="Rectangle 14"/>
          <p:cNvSpPr>
            <a:spLocks noChangeArrowheads="1"/>
          </p:cNvSpPr>
          <p:nvPr/>
        </p:nvSpPr>
        <p:spPr bwMode="auto">
          <a:xfrm>
            <a:off x="469575" y="3004631"/>
            <a:ext cx="2519362" cy="3416320"/>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76200" algn="ctr">
                <a:solidFill>
                  <a:srgbClr val="0000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justLow"/>
            <a:r>
              <a:rPr lang="ar-SA" sz="2400" b="1" dirty="0">
                <a:latin typeface="Sakkal Majalla" pitchFamily="2" charset="-78"/>
                <a:cs typeface="+mn-cs"/>
              </a:rPr>
              <a:t>وفيها تتحرك الصفائح بعيدا عن بعضها وتؤدي إلى ظهور أو نشأة </a:t>
            </a:r>
            <a:r>
              <a:rPr lang="ar-SA" sz="2400" b="1" dirty="0" smtClean="0">
                <a:latin typeface="Sakkal Majalla" pitchFamily="2" charset="-78"/>
                <a:cs typeface="+mn-cs"/>
              </a:rPr>
              <a:t>المحيطات. مثل: </a:t>
            </a:r>
            <a:r>
              <a:rPr lang="ar-SA" sz="2400" b="1" dirty="0">
                <a:latin typeface="Sakkal Majalla" pitchFamily="2" charset="-78"/>
                <a:cs typeface="+mn-cs"/>
              </a:rPr>
              <a:t>تباعد صفيحة أمريكا الجنوبية عن صفيحة أفريقيا ولذا فهي تسمى </a:t>
            </a:r>
            <a:r>
              <a:rPr lang="ar-SA" sz="2400" b="1" dirty="0" smtClean="0">
                <a:latin typeface="Sakkal Majalla" pitchFamily="2" charset="-78"/>
                <a:cs typeface="+mn-cs"/>
              </a:rPr>
              <a:t>(حركة </a:t>
            </a:r>
            <a:r>
              <a:rPr lang="ar-SA" sz="2400" b="1" dirty="0">
                <a:latin typeface="Sakkal Majalla" pitchFamily="2" charset="-78"/>
                <a:cs typeface="+mn-cs"/>
              </a:rPr>
              <a:t>بناءة ) لأنها تبني </a:t>
            </a:r>
            <a:r>
              <a:rPr lang="ar-SA" sz="2400" b="1" dirty="0" smtClean="0">
                <a:latin typeface="Sakkal Majalla" pitchFamily="2" charset="-78"/>
                <a:cs typeface="+mn-cs"/>
              </a:rPr>
              <a:t>محيط.</a:t>
            </a:r>
            <a:endParaRPr lang="ar-SA" sz="2400" b="1" dirty="0">
              <a:latin typeface="Sakkal Majalla" pitchFamily="2" charset="-78"/>
              <a:ea typeface="Times New Roman" pitchFamily="18" charset="0"/>
              <a:cs typeface="+mn-cs"/>
            </a:endParaRPr>
          </a:p>
        </p:txBody>
      </p:sp>
    </p:spTree>
    <p:extLst>
      <p:ext uri="{BB962C8B-B14F-4D97-AF65-F5344CB8AC3E}">
        <p14:creationId xmlns:p14="http://schemas.microsoft.com/office/powerpoint/2010/main" xmlns="" val="331985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ppt_y-#ppt_h/2"/>
                                          </p:val>
                                        </p:tav>
                                        <p:tav tm="100000">
                                          <p:val>
                                            <p:strVal val="#ppt_y"/>
                                          </p:val>
                                        </p:tav>
                                      </p:tavLst>
                                    </p:anim>
                                    <p:anim calcmode="lin" valueType="num">
                                      <p:cBhvr>
                                        <p:cTn id="9" dur="500" fill="hold"/>
                                        <p:tgtEl>
                                          <p:spTgt spid="8"/>
                                        </p:tgtEl>
                                        <p:attrNameLst>
                                          <p:attrName>ppt_w</p:attrName>
                                        </p:attrNameLst>
                                      </p:cBhvr>
                                      <p:tavLst>
                                        <p:tav tm="0">
                                          <p:val>
                                            <p:strVal val="#ppt_w"/>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ppt_h/2"/>
                                          </p:val>
                                        </p:tav>
                                        <p:tav tm="100000">
                                          <p:val>
                                            <p:strVal val="#ppt_y"/>
                                          </p:val>
                                        </p:tav>
                                      </p:tavLst>
                                    </p:anim>
                                    <p:anim calcmode="lin" valueType="num">
                                      <p:cBhvr>
                                        <p:cTn id="16" dur="500" fill="hold"/>
                                        <p:tgtEl>
                                          <p:spTgt spid="9"/>
                                        </p:tgtEl>
                                        <p:attrNameLst>
                                          <p:attrName>ppt_w</p:attrName>
                                        </p:attrNameLst>
                                      </p:cBhvr>
                                      <p:tavLst>
                                        <p:tav tm="0">
                                          <p:val>
                                            <p:strVal val="#ppt_w"/>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ppt_h/2"/>
                                          </p:val>
                                        </p:tav>
                                        <p:tav tm="100000">
                                          <p:val>
                                            <p:strVal val="#ppt_y"/>
                                          </p:val>
                                        </p:tav>
                                      </p:tavLst>
                                    </p:anim>
                                    <p:anim calcmode="lin" valueType="num">
                                      <p:cBhvr>
                                        <p:cTn id="23" dur="500" fill="hold"/>
                                        <p:tgtEl>
                                          <p:spTgt spid="10"/>
                                        </p:tgtEl>
                                        <p:attrNameLst>
                                          <p:attrName>ppt_w</p:attrName>
                                        </p:attrNameLst>
                                      </p:cBhvr>
                                      <p:tavLst>
                                        <p:tav tm="0">
                                          <p:val>
                                            <p:strVal val="#ppt_w"/>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820472" cy="6740307"/>
          </a:xfrm>
          <a:prstGeom prst="rect">
            <a:avLst/>
          </a:prstGeom>
        </p:spPr>
        <p:txBody>
          <a:bodyPr wrap="square">
            <a:spAutoFit/>
          </a:bodyPr>
          <a:lstStyle/>
          <a:p>
            <a:pPr marL="285750" indent="-285750" algn="justLow">
              <a:buFontTx/>
              <a:buChar char="-"/>
            </a:pPr>
            <a:r>
              <a:rPr lang="ar-SA" sz="4000" b="1" dirty="0">
                <a:ln w="10541" cmpd="sng">
                  <a:solidFill>
                    <a:schemeClr val="accent1">
                      <a:shade val="88000"/>
                      <a:satMod val="110000"/>
                    </a:schemeClr>
                  </a:solidFill>
                  <a:prstDash val="solid"/>
                </a:ln>
                <a:solidFill>
                  <a:srgbClr val="C00000"/>
                </a:solidFill>
                <a:latin typeface="Sakkal Majalla" pitchFamily="2" charset="-78"/>
              </a:rPr>
              <a:t>نشأة المحيطات حسب نظرية الصفائح :</a:t>
            </a:r>
          </a:p>
          <a:p>
            <a:pPr algn="justLow">
              <a:lnSpc>
                <a:spcPct val="200000"/>
              </a:lnSpc>
            </a:pPr>
            <a:r>
              <a:rPr lang="ar-SA" sz="2800" dirty="0" smtClean="0">
                <a:latin typeface="Sakkal Majalla" pitchFamily="2" charset="-78"/>
              </a:rPr>
              <a:t>عندما </a:t>
            </a:r>
            <a:r>
              <a:rPr lang="ar-SA" sz="2800" dirty="0">
                <a:latin typeface="Sakkal Majalla" pitchFamily="2" charset="-78"/>
              </a:rPr>
              <a:t>تبتعد الصفائح عن بعضها يندفع الصهير أو الصهارة على طول هذه الحدود بين الصفائح ( تسمى حيد وسط المحيط أو المرتفعات المحيطية الوسطى ) وتندفع الصهارة من الغلاف المائع لطبقة الوشاح العلوي ليملأ الفراغ الذي تكون نتيجة هذا </a:t>
            </a:r>
            <a:r>
              <a:rPr lang="ar-SA" sz="2800" dirty="0" smtClean="0">
                <a:latin typeface="Sakkal Majalla" pitchFamily="2" charset="-78"/>
              </a:rPr>
              <a:t>التباعد.</a:t>
            </a:r>
          </a:p>
          <a:p>
            <a:pPr algn="justLow">
              <a:lnSpc>
                <a:spcPct val="200000"/>
              </a:lnSpc>
            </a:pPr>
            <a:r>
              <a:rPr lang="ar-SA" sz="2800" dirty="0" smtClean="0">
                <a:latin typeface="Sakkal Majalla" pitchFamily="2" charset="-78"/>
              </a:rPr>
              <a:t> </a:t>
            </a:r>
            <a:r>
              <a:rPr lang="ar-SA" sz="2800" dirty="0">
                <a:latin typeface="Sakkal Majalla" pitchFamily="2" charset="-78"/>
              </a:rPr>
              <a:t>وبعد ذلك تبرد مادة الصهير وتتصلب ومع استمرار تباعد الصفيحتين يستمر خروج الصهير ويبرد ليكون غلاف صخري جديد.</a:t>
            </a:r>
          </a:p>
          <a:p>
            <a:pPr algn="justLow">
              <a:lnSpc>
                <a:spcPct val="200000"/>
              </a:lnSpc>
            </a:pPr>
            <a:r>
              <a:rPr lang="ar-SA" sz="2800" dirty="0">
                <a:latin typeface="Sakkal Majalla" pitchFamily="2" charset="-78"/>
              </a:rPr>
              <a:t> وباستمرار هذه العملية تؤدي إلى نشأة المحيط وتوسعه </a:t>
            </a:r>
            <a:endParaRPr lang="ar-SA" sz="2800" dirty="0" smtClean="0">
              <a:latin typeface="Sakkal Majalla" pitchFamily="2" charset="-78"/>
            </a:endParaRPr>
          </a:p>
        </p:txBody>
      </p:sp>
    </p:spTree>
    <p:extLst>
      <p:ext uri="{BB962C8B-B14F-4D97-AF65-F5344CB8AC3E}">
        <p14:creationId xmlns:p14="http://schemas.microsoft.com/office/powerpoint/2010/main" xmlns="" val="2433634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756" y="3125286"/>
            <a:ext cx="8586700"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b="1" dirty="0">
                <a:latin typeface="Sakkal Majalla" pitchFamily="2" charset="-78"/>
              </a:rPr>
              <a:t>1- ينتج عن حركة الصفائح المتقاربة (الحدود التقاربية) تكوين الخوانق المحيطية العميقة التي تظهر على هوامش المحيطات مثل المحيط الهادي نتيجة غوص قاع المحيط (داخل طبقة الوشاح المنصهرة) أسفل اللوح القاري، لذا تسمى هذه الحدود بالحدود الهدامة.</a:t>
            </a:r>
            <a:endParaRPr lang="en-US" sz="2800" b="1" dirty="0">
              <a:latin typeface="Sakkal Majalla" pitchFamily="2" charset="-78"/>
            </a:endParaRPr>
          </a:p>
        </p:txBody>
      </p:sp>
      <p:sp>
        <p:nvSpPr>
          <p:cNvPr id="3" name="Rectangle 2"/>
          <p:cNvSpPr/>
          <p:nvPr/>
        </p:nvSpPr>
        <p:spPr>
          <a:xfrm>
            <a:off x="179512" y="332656"/>
            <a:ext cx="8604448"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r>
              <a:rPr lang="ar-SA" sz="2800" dirty="0">
                <a:latin typeface="Sakkal Majalla" pitchFamily="2" charset="-78"/>
              </a:rPr>
              <a:t>وأمثلة لذلك البحر الأحمر حيث يقع بين لوحين قاريين هما اللوح الأفريقي واللوح العربي وهو يمثل مرحلة مبكرة في تكوين محيط بين قارتين وتعتبر مناطق التقاء الصفائح مراكز نشطة للزلازل والبراكين . </a:t>
            </a:r>
            <a:endParaRPr lang="en-US" sz="2800" dirty="0">
              <a:latin typeface="Sakkal Majalla" pitchFamily="2" charset="-78"/>
            </a:endParaRPr>
          </a:p>
        </p:txBody>
      </p:sp>
    </p:spTree>
    <p:extLst>
      <p:ext uri="{BB962C8B-B14F-4D97-AF65-F5344CB8AC3E}">
        <p14:creationId xmlns:p14="http://schemas.microsoft.com/office/powerpoint/2010/main" xmlns="" val="515245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264" y="332656"/>
            <a:ext cx="8927976" cy="661719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lnSpc>
                <a:spcPct val="200000"/>
              </a:lnSpc>
            </a:pPr>
            <a:r>
              <a:rPr lang="ar-SA" sz="2800" b="1" dirty="0">
                <a:latin typeface="Sakkal Majalla" pitchFamily="2" charset="-78"/>
              </a:rPr>
              <a:t>2- تنشأ الحواجز المحيطية الوسطى التي تتوسط محيطات العالم نتيجة تباعد الصفائح عن بعضها </a:t>
            </a:r>
            <a:r>
              <a:rPr lang="ar-SA" sz="3200" b="1" dirty="0">
                <a:solidFill>
                  <a:srgbClr val="C00000"/>
                </a:solidFill>
                <a:latin typeface="Sakkal Majalla" pitchFamily="2" charset="-78"/>
              </a:rPr>
              <a:t>(الحدود </a:t>
            </a:r>
            <a:r>
              <a:rPr lang="ar-SA" sz="3200" b="1" dirty="0" err="1">
                <a:solidFill>
                  <a:srgbClr val="C00000"/>
                </a:solidFill>
                <a:latin typeface="Sakkal Majalla" pitchFamily="2" charset="-78"/>
              </a:rPr>
              <a:t>التباعدية</a:t>
            </a:r>
            <a:r>
              <a:rPr lang="ar-SA" sz="3200" b="1" dirty="0">
                <a:solidFill>
                  <a:srgbClr val="C00000"/>
                </a:solidFill>
                <a:latin typeface="Sakkal Majalla" pitchFamily="2" charset="-78"/>
              </a:rPr>
              <a:t>) </a:t>
            </a:r>
            <a:r>
              <a:rPr lang="ar-SA" sz="2800" b="1" dirty="0">
                <a:latin typeface="Sakkal Majalla" pitchFamily="2" charset="-78"/>
              </a:rPr>
              <a:t>ومن ثم انبثاق الصخور المنصهرة من نطاق الوشاح السائل، لذا تعرف هذه الحدود </a:t>
            </a:r>
            <a:r>
              <a:rPr lang="ar-SA" sz="3200" b="1" dirty="0">
                <a:solidFill>
                  <a:srgbClr val="C00000"/>
                </a:solidFill>
                <a:latin typeface="Sakkal Majalla" pitchFamily="2" charset="-78"/>
              </a:rPr>
              <a:t>بالحدود البناءة، </a:t>
            </a:r>
            <a:r>
              <a:rPr lang="ar-SA" sz="2800" b="1" dirty="0">
                <a:latin typeface="Sakkal Majalla" pitchFamily="2" charset="-78"/>
              </a:rPr>
              <a:t>مثل تباعد </a:t>
            </a:r>
            <a:r>
              <a:rPr lang="ar-SA" sz="2800" b="1" dirty="0" err="1">
                <a:latin typeface="Sakkal Majalla" pitchFamily="2" charset="-78"/>
              </a:rPr>
              <a:t>الأمريكتين</a:t>
            </a:r>
            <a:r>
              <a:rPr lang="ar-SA" sz="2800" b="1" dirty="0">
                <a:latin typeface="Sakkal Majalla" pitchFamily="2" charset="-78"/>
              </a:rPr>
              <a:t> عن أفريقيا وأوروبا وتشكل المحيط الأطلسي. </a:t>
            </a:r>
          </a:p>
          <a:p>
            <a:pPr algn="justLow">
              <a:lnSpc>
                <a:spcPct val="200000"/>
              </a:lnSpc>
            </a:pPr>
            <a:r>
              <a:rPr lang="ar-SA" sz="2800" b="1" dirty="0">
                <a:latin typeface="Sakkal Majalla" pitchFamily="2" charset="-78"/>
              </a:rPr>
              <a:t>وحينما تستمر الصفائح في التباعد يستمر معها خروج الصهير الصخري ينتج </a:t>
            </a:r>
            <a:r>
              <a:rPr lang="ar-SA" sz="3200" b="1" dirty="0">
                <a:solidFill>
                  <a:srgbClr val="C00000"/>
                </a:solidFill>
                <a:latin typeface="Sakkal Majalla" pitchFamily="2" charset="-78"/>
              </a:rPr>
              <a:t>عنها ظهور قمم بركانية على سطح البحر مشكلة جزراً، مثل جزيرة </a:t>
            </a:r>
            <a:r>
              <a:rPr lang="ar-SA" sz="3200" b="1" dirty="0" err="1">
                <a:solidFill>
                  <a:srgbClr val="C00000"/>
                </a:solidFill>
                <a:latin typeface="Sakkal Majalla" pitchFamily="2" charset="-78"/>
              </a:rPr>
              <a:t>آيسلندا</a:t>
            </a:r>
            <a:r>
              <a:rPr lang="ar-SA" sz="2800" b="1" dirty="0">
                <a:latin typeface="Sakkal Majalla" pitchFamily="2" charset="-78"/>
              </a:rPr>
              <a:t>، وتسمى هذه الظاهرة بظاهرة توسع قاع المحيط.</a:t>
            </a:r>
            <a:endParaRPr lang="en-US" sz="2800" b="1" dirty="0">
              <a:latin typeface="Sakkal Majalla" pitchFamily="2" charset="-78"/>
            </a:endParaRPr>
          </a:p>
        </p:txBody>
      </p:sp>
    </p:spTree>
    <p:extLst>
      <p:ext uri="{BB962C8B-B14F-4D97-AF65-F5344CB8AC3E}">
        <p14:creationId xmlns:p14="http://schemas.microsoft.com/office/powerpoint/2010/main" xmlns="" val="2308000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TotalTime>
  <Words>2645</Words>
  <Application>Microsoft Office PowerPoint</Application>
  <PresentationFormat>عرض على الشاشة (3:4)‏</PresentationFormat>
  <Paragraphs>134</Paragraphs>
  <Slides>46</Slides>
  <Notes>1</Notes>
  <HiddenSlides>0</HiddenSlides>
  <MMClips>0</MMClips>
  <ScaleCrop>false</ScaleCrop>
  <HeadingPairs>
    <vt:vector size="4" baseType="variant">
      <vt:variant>
        <vt:lpstr>سمة</vt:lpstr>
      </vt:variant>
      <vt:variant>
        <vt:i4>1</vt:i4>
      </vt:variant>
      <vt:variant>
        <vt:lpstr>عناوين الشرائح</vt:lpstr>
      </vt:variant>
      <vt:variant>
        <vt:i4>46</vt:i4>
      </vt:variant>
    </vt:vector>
  </HeadingPairs>
  <TitlesOfParts>
    <vt:vector size="47" baseType="lpstr">
      <vt:lpstr>Waveform</vt:lpstr>
      <vt:lpstr>المحاضرة الثالثة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khalda Ahmed mohamod</dc:creator>
  <cp:lastModifiedBy>USER</cp:lastModifiedBy>
  <cp:revision>51</cp:revision>
  <dcterms:created xsi:type="dcterms:W3CDTF">2016-02-10T05:21:02Z</dcterms:created>
  <dcterms:modified xsi:type="dcterms:W3CDTF">2016-03-08T19:35:21Z</dcterms:modified>
</cp:coreProperties>
</file>