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47"/>
  </p:notesMasterIdLst>
  <p:sldIdLst>
    <p:sldId id="256" r:id="rId2"/>
    <p:sldId id="257" r:id="rId3"/>
    <p:sldId id="258" r:id="rId4"/>
    <p:sldId id="259" r:id="rId5"/>
    <p:sldId id="260" r:id="rId6"/>
    <p:sldId id="261" r:id="rId7"/>
    <p:sldId id="262" r:id="rId8"/>
    <p:sldId id="301" r:id="rId9"/>
    <p:sldId id="263" r:id="rId10"/>
    <p:sldId id="264" r:id="rId11"/>
    <p:sldId id="265" r:id="rId12"/>
    <p:sldId id="267" r:id="rId13"/>
    <p:sldId id="300" r:id="rId14"/>
    <p:sldId id="268" r:id="rId15"/>
    <p:sldId id="269" r:id="rId16"/>
    <p:sldId id="271" r:id="rId17"/>
    <p:sldId id="272" r:id="rId18"/>
    <p:sldId id="273" r:id="rId19"/>
    <p:sldId id="274" r:id="rId20"/>
    <p:sldId id="275" r:id="rId21"/>
    <p:sldId id="270"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2294" autoAdjust="0"/>
  </p:normalViewPr>
  <p:slideViewPr>
    <p:cSldViewPr>
      <p:cViewPr>
        <p:scale>
          <a:sx n="68" d="100"/>
          <a:sy n="68" d="100"/>
        </p:scale>
        <p:origin x="-1410"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9EDA23-331A-4904-8B42-EF02D8E6A5C8}" type="doc">
      <dgm:prSet loTypeId="urn:microsoft.com/office/officeart/2005/8/layout/default#2" loCatId="list" qsTypeId="urn:microsoft.com/office/officeart/2005/8/quickstyle/simple3" qsCatId="simple" csTypeId="urn:microsoft.com/office/officeart/2005/8/colors/colorful5" csCatId="colorful" phldr="1"/>
      <dgm:spPr/>
      <dgm:t>
        <a:bodyPr/>
        <a:lstStyle/>
        <a:p>
          <a:pPr rtl="1"/>
          <a:endParaRPr lang="ar-SA"/>
        </a:p>
      </dgm:t>
    </dgm:pt>
    <dgm:pt modelId="{AF34344F-311C-4254-93E9-D8B458D636FD}" type="pres">
      <dgm:prSet presAssocID="{C99EDA23-331A-4904-8B42-EF02D8E6A5C8}" presName="diagram" presStyleCnt="0">
        <dgm:presLayoutVars>
          <dgm:dir/>
          <dgm:resizeHandles val="exact"/>
        </dgm:presLayoutVars>
      </dgm:prSet>
      <dgm:spPr/>
      <dgm:t>
        <a:bodyPr/>
        <a:lstStyle/>
        <a:p>
          <a:pPr rtl="1"/>
          <a:endParaRPr lang="ar-SA"/>
        </a:p>
      </dgm:t>
    </dgm:pt>
  </dgm:ptLst>
  <dgm:cxnLst>
    <dgm:cxn modelId="{2E925BC2-EFB5-40F3-9340-6E860A0C46A6}" type="presOf" srcId="{C99EDA23-331A-4904-8B42-EF02D8E6A5C8}" destId="{AF34344F-311C-4254-93E9-D8B458D636FD}" srcOrd="0" destOrd="0" presId="urn:microsoft.com/office/officeart/2005/8/layout/defaul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909CA1D-C2B1-42FB-86A4-E526A0BB428C}" type="datetimeFigureOut">
              <a:rPr lang="ar-SA" smtClean="0"/>
              <a:pPr/>
              <a:t>29/05/37</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6E38377-E03A-4001-A886-61C597932A3B}" type="slidenum">
              <a:rPr lang="ar-SA" smtClean="0"/>
              <a:pPr/>
              <a:t>‹#›</a:t>
            </a:fld>
            <a:endParaRPr lang="ar-SA"/>
          </a:p>
        </p:txBody>
      </p:sp>
    </p:spTree>
    <p:extLst>
      <p:ext uri="{BB962C8B-B14F-4D97-AF65-F5344CB8AC3E}">
        <p14:creationId xmlns:p14="http://schemas.microsoft.com/office/powerpoint/2010/main" xmlns="" val="4709678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sz="1200" dirty="0" err="1" smtClean="0">
                <a:latin typeface="Sakkal Majalla" pitchFamily="2" charset="-78"/>
                <a:cs typeface="+mn-cs"/>
              </a:rPr>
              <a:t>تييراديلفويجو</a:t>
            </a:r>
            <a:r>
              <a:rPr lang="ar-SA" sz="1200" dirty="0" smtClean="0">
                <a:latin typeface="Sakkal Majalla" pitchFamily="2" charset="-78"/>
                <a:cs typeface="+mn-cs"/>
              </a:rPr>
              <a:t>. </a:t>
            </a:r>
            <a:endParaRPr lang="en-US" dirty="0"/>
          </a:p>
        </p:txBody>
      </p:sp>
      <p:sp>
        <p:nvSpPr>
          <p:cNvPr id="4" name="عنصر نائب لرقم الشريحة 3"/>
          <p:cNvSpPr>
            <a:spLocks noGrp="1"/>
          </p:cNvSpPr>
          <p:nvPr>
            <p:ph type="sldNum" sz="quarter" idx="10"/>
          </p:nvPr>
        </p:nvSpPr>
        <p:spPr/>
        <p:txBody>
          <a:bodyPr/>
          <a:lstStyle/>
          <a:p>
            <a:fld id="{E6E38377-E03A-4001-A886-61C597932A3B}" type="slidenum">
              <a:rPr lang="ar-SA" smtClean="0"/>
              <a:pPr/>
              <a:t>6</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E6E38377-E03A-4001-A886-61C597932A3B}" type="slidenum">
              <a:rPr lang="ar-SA" smtClean="0"/>
              <a:pPr/>
              <a:t>15</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sz="5400" b="1" dirty="0" smtClean="0">
                <a:latin typeface="Sakkal Majalla" pitchFamily="2" charset="-78"/>
              </a:rPr>
              <a:t> </a:t>
            </a:r>
            <a:endParaRPr lang="en-US" sz="5400" b="1" dirty="0"/>
          </a:p>
        </p:txBody>
      </p:sp>
      <p:sp>
        <p:nvSpPr>
          <p:cNvPr id="4" name="عنصر نائب لرقم الشريحة 3"/>
          <p:cNvSpPr>
            <a:spLocks noGrp="1"/>
          </p:cNvSpPr>
          <p:nvPr>
            <p:ph type="sldNum" sz="quarter" idx="10"/>
          </p:nvPr>
        </p:nvSpPr>
        <p:spPr/>
        <p:txBody>
          <a:bodyPr/>
          <a:lstStyle/>
          <a:p>
            <a:fld id="{E6E38377-E03A-4001-A886-61C597932A3B}" type="slidenum">
              <a:rPr lang="ar-SA" smtClean="0"/>
              <a:pPr/>
              <a:t>40</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E6E38377-E03A-4001-A886-61C597932A3B}" type="slidenum">
              <a:rPr lang="ar-SA" smtClean="0"/>
              <a:pPr/>
              <a:t>43</a:t>
            </a:fld>
            <a:endParaRPr lang="ar-SA"/>
          </a:p>
        </p:txBody>
      </p:sp>
    </p:spTree>
    <p:extLst>
      <p:ext uri="{BB962C8B-B14F-4D97-AF65-F5344CB8AC3E}">
        <p14:creationId xmlns:p14="http://schemas.microsoft.com/office/powerpoint/2010/main" xmlns="" val="453446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00A494E-C5B5-4ED5-B26C-E8BCE0BC5840}" type="datetimeFigureOut">
              <a:rPr lang="ar-SA" smtClean="0"/>
              <a:pPr/>
              <a:t>29/05/37</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72F612FF-1BDC-4227-8351-902B1A77EC00}"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0A494E-C5B5-4ED5-B26C-E8BCE0BC5840}"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00A494E-C5B5-4ED5-B26C-E8BCE0BC5840}"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2F612FF-1BDC-4227-8351-902B1A77EC00}"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0A494E-C5B5-4ED5-B26C-E8BCE0BC5840}" type="datetimeFigureOut">
              <a:rPr lang="ar-SA" smtClean="0"/>
              <a:pPr/>
              <a:t>29/05/37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00A494E-C5B5-4ED5-B26C-E8BCE0BC5840}" type="datetimeFigureOut">
              <a:rPr lang="ar-SA" smtClean="0"/>
              <a:pPr/>
              <a:t>29/05/37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00A494E-C5B5-4ED5-B26C-E8BCE0BC5840}" type="datetimeFigureOut">
              <a:rPr lang="ar-SA" smtClean="0"/>
              <a:pPr/>
              <a:t>29/05/37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A494E-C5B5-4ED5-B26C-E8BCE0BC5840}" type="datetimeFigureOut">
              <a:rPr lang="ar-SA" smtClean="0"/>
              <a:pPr/>
              <a:t>29/05/37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0A494E-C5B5-4ED5-B26C-E8BCE0BC5840}" type="datetimeFigureOut">
              <a:rPr lang="ar-SA" smtClean="0"/>
              <a:pPr/>
              <a:t>29/05/37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00A494E-C5B5-4ED5-B26C-E8BCE0BC5840}" type="datetimeFigureOut">
              <a:rPr lang="ar-SA" smtClean="0"/>
              <a:pPr/>
              <a:t>29/05/37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72F612FF-1BDC-4227-8351-902B1A77EC00}"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0A494E-C5B5-4ED5-B26C-E8BCE0BC5840}"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0A494E-C5B5-4ED5-B26C-E8BCE0BC5840}"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2F612FF-1BDC-4227-8351-902B1A77EC0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00A494E-C5B5-4ED5-B26C-E8BCE0BC5840}" type="datetimeFigureOut">
              <a:rPr lang="ar-SA" smtClean="0"/>
              <a:pPr/>
              <a:t>29/05/37</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F612FF-1BDC-4227-8351-902B1A77EC00}"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marefa.org/index.php/%D9%85%D9%84%D9%81:Pacific_elevation.jp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1844824"/>
            <a:ext cx="8229600" cy="2209800"/>
          </a:xfrm>
        </p:spPr>
        <p:style>
          <a:lnRef idx="2">
            <a:schemeClr val="dk1"/>
          </a:lnRef>
          <a:fillRef idx="1">
            <a:schemeClr val="lt1"/>
          </a:fillRef>
          <a:effectRef idx="0">
            <a:schemeClr val="dk1"/>
          </a:effectRef>
          <a:fontRef idx="minor">
            <a:schemeClr val="dk1"/>
          </a:fontRef>
        </p:style>
        <p:txBody>
          <a:bodyPr>
            <a:normAutofit/>
          </a:bodyPr>
          <a:lstStyle/>
          <a:p>
            <a:pPr algn="ctr"/>
            <a:r>
              <a:rPr lang="ar-SA" sz="6600" dirty="0" smtClean="0"/>
              <a:t>المحاضرة الرابعة</a:t>
            </a:r>
            <a:endParaRPr lang="ar-SA" sz="6600" dirty="0"/>
          </a:p>
        </p:txBody>
      </p:sp>
    </p:spTree>
    <p:extLst>
      <p:ext uri="{BB962C8B-B14F-4D97-AF65-F5344CB8AC3E}">
        <p14:creationId xmlns:p14="http://schemas.microsoft.com/office/powerpoint/2010/main" xmlns="" val="32059540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8407" y="848045"/>
            <a:ext cx="7274748" cy="76944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ctr">
              <a:spcBef>
                <a:spcPct val="50000"/>
              </a:spcBef>
              <a:defRPr/>
            </a:pPr>
            <a:r>
              <a:rPr lang="ar-SA" sz="4400" b="1" dirty="0">
                <a:effectLst>
                  <a:outerShdw blurRad="38100" dist="38100" dir="2700000" algn="tl">
                    <a:srgbClr val="000000"/>
                  </a:outerShdw>
                </a:effectLst>
                <a:latin typeface="Arial" charset="0"/>
              </a:rPr>
              <a:t>خصائص المحيطات وتوزيعها الجغرافي</a:t>
            </a:r>
            <a:endParaRPr lang="en-US" sz="4400" b="1" dirty="0">
              <a:effectLst>
                <a:outerShdw blurRad="38100" dist="38100" dir="2700000" algn="tl">
                  <a:srgbClr val="000000"/>
                </a:outerShdw>
              </a:effectLst>
              <a:latin typeface="Arial" charset="0"/>
            </a:endParaRPr>
          </a:p>
        </p:txBody>
      </p:sp>
      <p:pic>
        <p:nvPicPr>
          <p:cNvPr id="1026" name="Picture 2" descr="http://tse2.mm.bing.net/th?id=OIP.M5ecd4dade98d90f64f9a4f2f9226e927o0&amp;pid=15.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700808"/>
            <a:ext cx="8892480" cy="49685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399310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7293"/>
            <a:ext cx="8855968" cy="685283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lnSpc>
                <a:spcPct val="200000"/>
              </a:lnSpc>
            </a:pPr>
            <a:r>
              <a:rPr lang="ar-SA" sz="2800" b="1" dirty="0" smtClean="0">
                <a:solidFill>
                  <a:srgbClr val="FF3300"/>
                </a:solidFill>
                <a:latin typeface="Tahoma" pitchFamily="34" charset="0"/>
              </a:rPr>
              <a:t>المحيطات:</a:t>
            </a:r>
            <a:r>
              <a:rPr lang="ar-SA" sz="2800" b="1" dirty="0" smtClean="0">
                <a:latin typeface="Tahoma" pitchFamily="34" charset="0"/>
              </a:rPr>
              <a:t> </a:t>
            </a:r>
          </a:p>
          <a:p>
            <a:pPr algn="justLow">
              <a:lnSpc>
                <a:spcPct val="200000"/>
              </a:lnSpc>
            </a:pPr>
            <a:r>
              <a:rPr lang="ar-SA" sz="2800" b="1" dirty="0" smtClean="0">
                <a:latin typeface="Tahoma" pitchFamily="34" charset="0"/>
              </a:rPr>
              <a:t>هي تلك المسطحات المائية الشاسعة العظيمة الاتساع التي تتصل ببعضها البعض عن طريق فتحات واسعة، وهذه الفتحات من شأنها أن تحدث نوعًا من التقارب والتشابه بين المحيطات في حرارة الماء وملوحته. </a:t>
            </a:r>
          </a:p>
          <a:p>
            <a:pPr algn="justLow">
              <a:lnSpc>
                <a:spcPct val="200000"/>
              </a:lnSpc>
            </a:pPr>
            <a:r>
              <a:rPr lang="ar-SA" sz="2800" b="1" dirty="0" smtClean="0">
                <a:latin typeface="Tahoma" pitchFamily="34" charset="0"/>
              </a:rPr>
              <a:t>وتمتاز المحيطات كذلك بعمقها الكبير الذي يبلغ بضعة كيلومترات، كما تمتاز بتحرك المياه فيها على شكل تيارات بحرية تتجه اتجاهات خاصة، ومن أجل هذا نجد أن الأنهار التي تصب فيها لا تكوِّن دالات عادة إلا في حالات معينة كحالة المحيط الهندي </a:t>
            </a:r>
            <a:endParaRPr lang="ar-SA" sz="2800" dirty="0"/>
          </a:p>
        </p:txBody>
      </p:sp>
    </p:spTree>
    <p:extLst>
      <p:ext uri="{BB962C8B-B14F-4D97-AF65-F5344CB8AC3E}">
        <p14:creationId xmlns:p14="http://schemas.microsoft.com/office/powerpoint/2010/main" xmlns="" val="1594487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0"/>
          <p:cNvPicPr>
            <a:picLocks noChangeAspect="1" noChangeArrowheads="1"/>
          </p:cNvPicPr>
          <p:nvPr/>
        </p:nvPicPr>
        <p:blipFill>
          <a:blip r:embed="rId2">
            <a:biLevel thresh="75000"/>
            <a:extLst>
              <a:ext uri="{28A0092B-C50C-407E-A947-70E740481C1C}">
                <a14:useLocalDpi xmlns:a14="http://schemas.microsoft.com/office/drawing/2010/main" xmlns="" val="0"/>
              </a:ext>
            </a:extLst>
          </a:blip>
          <a:srcRect/>
          <a:stretch>
            <a:fillRect/>
          </a:stretch>
        </p:blipFill>
        <p:spPr bwMode="auto">
          <a:xfrm>
            <a:off x="428596" y="1285860"/>
            <a:ext cx="8351837" cy="43684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1702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12160" y="116632"/>
            <a:ext cx="2924198" cy="707886"/>
          </a:xfrm>
          <a:prstGeom prst="rect">
            <a:avLst/>
          </a:prstGeom>
        </p:spPr>
        <p:txBody>
          <a:bodyPr wrap="none">
            <a:spAutoFit/>
          </a:bodyPr>
          <a:lstStyle/>
          <a:p>
            <a:pPr algn="ctr">
              <a:defRPr/>
            </a:pPr>
            <a:r>
              <a:rPr lang="ar-SA" b="1" dirty="0">
                <a:solidFill>
                  <a:schemeClr val="accent6">
                    <a:lumMod val="75000"/>
                  </a:schemeClr>
                </a:solidFill>
                <a:effectLst>
                  <a:outerShdw blurRad="38100" dist="38100" dir="2700000" algn="tl">
                    <a:srgbClr val="000000"/>
                  </a:outerShdw>
                </a:effectLst>
                <a:latin typeface="Tahoma" pitchFamily="34" charset="0"/>
              </a:rPr>
              <a:t>أ- </a:t>
            </a:r>
            <a:r>
              <a:rPr lang="ar-SA" sz="4000" b="1" dirty="0">
                <a:solidFill>
                  <a:schemeClr val="accent6">
                    <a:lumMod val="75000"/>
                  </a:schemeClr>
                </a:solidFill>
                <a:effectLst>
                  <a:outerShdw blurRad="38100" dist="38100" dir="2700000" algn="tl">
                    <a:srgbClr val="000000"/>
                  </a:outerShdw>
                </a:effectLst>
                <a:latin typeface="Arial" charset="0"/>
              </a:rPr>
              <a:t>مساحته وأبعاده</a:t>
            </a:r>
          </a:p>
        </p:txBody>
      </p:sp>
      <p:sp>
        <p:nvSpPr>
          <p:cNvPr id="3" name="Rectangle 2"/>
          <p:cNvSpPr/>
          <p:nvPr/>
        </p:nvSpPr>
        <p:spPr>
          <a:xfrm>
            <a:off x="179512" y="1052736"/>
            <a:ext cx="8756846" cy="221599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marL="457200" indent="-457200" algn="justLow">
              <a:spcBef>
                <a:spcPct val="50000"/>
              </a:spcBef>
              <a:buFontTx/>
              <a:buChar char="-"/>
            </a:pPr>
            <a:r>
              <a:rPr lang="ar-SA" sz="4000" b="1" dirty="0" smtClean="0">
                <a:solidFill>
                  <a:srgbClr val="FF0000"/>
                </a:solidFill>
                <a:latin typeface="Sakkal Majalla" pitchFamily="2" charset="-78"/>
                <a:cs typeface="+mn-cs"/>
              </a:rPr>
              <a:t>المساحة:</a:t>
            </a:r>
          </a:p>
          <a:p>
            <a:pPr marL="457200" indent="-457200" algn="justLow">
              <a:spcBef>
                <a:spcPct val="50000"/>
              </a:spcBef>
              <a:buFontTx/>
              <a:buChar char="-"/>
            </a:pPr>
            <a:r>
              <a:rPr lang="ar-SA" sz="2800" b="1" dirty="0" smtClean="0">
                <a:latin typeface="Sakkal Majalla" pitchFamily="2" charset="-78"/>
                <a:cs typeface="+mn-cs"/>
              </a:rPr>
              <a:t> يعد المحيط الهادي عملاق الغلاف المائي، فهو يشغل حوالي 1/3 مساحة سطح الكرة الأرضية، كما أنه يبلغ ضعف مساحة وكمية مياه المحيط الأطلسي.</a:t>
            </a:r>
            <a:endParaRPr lang="en-US" sz="2800" b="1" dirty="0">
              <a:latin typeface="Sakkal Majalla" pitchFamily="2" charset="-78"/>
              <a:cs typeface="+mn-cs"/>
            </a:endParaRPr>
          </a:p>
        </p:txBody>
      </p:sp>
      <p:sp>
        <p:nvSpPr>
          <p:cNvPr id="4" name="Rectangle 3"/>
          <p:cNvSpPr/>
          <p:nvPr/>
        </p:nvSpPr>
        <p:spPr>
          <a:xfrm>
            <a:off x="323528" y="3429000"/>
            <a:ext cx="8460432" cy="249299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571500" indent="-571500" algn="justLow">
              <a:spcBef>
                <a:spcPct val="50000"/>
              </a:spcBef>
              <a:buFontTx/>
              <a:buChar char="-"/>
            </a:pPr>
            <a:r>
              <a:rPr lang="ar-SA" sz="4000" b="1" dirty="0" smtClean="0">
                <a:solidFill>
                  <a:srgbClr val="00B050"/>
                </a:solidFill>
                <a:latin typeface="Sakkal Majalla" pitchFamily="2" charset="-78"/>
                <a:cs typeface="+mn-cs"/>
              </a:rPr>
              <a:t>امتداده الطولي:</a:t>
            </a:r>
          </a:p>
          <a:p>
            <a:pPr marL="571500" indent="-571500" algn="justLow">
              <a:spcBef>
                <a:spcPct val="50000"/>
              </a:spcBef>
              <a:buFontTx/>
              <a:buChar char="-"/>
            </a:pPr>
            <a:r>
              <a:rPr lang="ar-SA" sz="4000" b="1" dirty="0" smtClean="0">
                <a:latin typeface="Sakkal Majalla" pitchFamily="2" charset="-78"/>
                <a:cs typeface="+mn-cs"/>
              </a:rPr>
              <a:t> </a:t>
            </a:r>
            <a:r>
              <a:rPr lang="ar-SA" sz="2800" b="1" dirty="0" smtClean="0">
                <a:latin typeface="Sakkal Majalla" pitchFamily="2" charset="-78"/>
                <a:cs typeface="+mn-cs"/>
              </a:rPr>
              <a:t>يعد أقل امتداد من الشمال للجنوب مقارنة بالمحيط الأطلسي، لأنه مغلق من الشمال بقوس جزر الوشيان الممتد عبر مضيق </a:t>
            </a:r>
            <a:r>
              <a:rPr lang="ar-SA" sz="2800" b="1" dirty="0" err="1" smtClean="0">
                <a:latin typeface="Sakkal Majalla" pitchFamily="2" charset="-78"/>
                <a:cs typeface="+mn-cs"/>
              </a:rPr>
              <a:t>بيرنج</a:t>
            </a:r>
            <a:r>
              <a:rPr lang="ar-SA" sz="2800" b="1" dirty="0" smtClean="0">
                <a:latin typeface="Sakkal Majalla" pitchFamily="2" charset="-78"/>
                <a:cs typeface="+mn-cs"/>
              </a:rPr>
              <a:t>، وفي الجنوب يمتد حتى القارة القطبية الجنوبية.</a:t>
            </a:r>
            <a:endParaRPr lang="en-US" sz="2800" b="1" dirty="0">
              <a:latin typeface="Sakkal Majalla" pitchFamily="2" charset="-78"/>
              <a:cs typeface="+mn-cs"/>
            </a:endParaRPr>
          </a:p>
        </p:txBody>
      </p:sp>
    </p:spTree>
    <p:extLst>
      <p:ext uri="{BB962C8B-B14F-4D97-AF65-F5344CB8AC3E}">
        <p14:creationId xmlns:p14="http://schemas.microsoft.com/office/powerpoint/2010/main" xmlns="" val="3873415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820472" cy="523220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spcBef>
                <a:spcPct val="50000"/>
              </a:spcBef>
            </a:pPr>
            <a:r>
              <a:rPr lang="ar-SA" sz="4000" b="1" dirty="0" smtClean="0">
                <a:solidFill>
                  <a:schemeClr val="accent1">
                    <a:lumMod val="75000"/>
                  </a:schemeClr>
                </a:solidFill>
                <a:latin typeface="Sakkal Majalla" pitchFamily="2" charset="-78"/>
                <a:cs typeface="+mn-cs"/>
              </a:rPr>
              <a:t>حدوده: </a:t>
            </a:r>
          </a:p>
          <a:p>
            <a:pPr algn="justLow">
              <a:spcBef>
                <a:spcPct val="50000"/>
              </a:spcBef>
            </a:pPr>
            <a:r>
              <a:rPr lang="ar-SA" sz="2800" b="1" dirty="0" smtClean="0">
                <a:latin typeface="Sakkal Majalla" pitchFamily="2" charset="-78"/>
                <a:cs typeface="+mn-cs"/>
              </a:rPr>
              <a:t>يتحدد هذا المحيط بوساطة السواحل الغربية لأمريكا الشمالية والوسطى والجنوبية من الشرق، والسواحل الشرقية لأسيا واستراليا من الغرب، ولكن حدوده ليست واضحة في كل من المناطق الآتية: </a:t>
            </a:r>
          </a:p>
          <a:p>
            <a:pPr algn="justLow">
              <a:spcBef>
                <a:spcPct val="50000"/>
              </a:spcBef>
            </a:pPr>
            <a:r>
              <a:rPr lang="ar-SA" sz="2800" b="1" dirty="0" smtClean="0">
                <a:latin typeface="Sakkal Majalla" pitchFamily="2" charset="-78"/>
                <a:cs typeface="+mn-cs"/>
              </a:rPr>
              <a:t>1- منطقة الجزر </a:t>
            </a:r>
            <a:r>
              <a:rPr lang="ar-SA" sz="2800" b="1" dirty="0" err="1" smtClean="0">
                <a:latin typeface="Sakkal Majalla" pitchFamily="2" charset="-78"/>
                <a:cs typeface="+mn-cs"/>
              </a:rPr>
              <a:t>الأندونيسية</a:t>
            </a:r>
            <a:r>
              <a:rPr lang="ar-SA" sz="2800" b="1" dirty="0" smtClean="0">
                <a:latin typeface="Sakkal Majalla" pitchFamily="2" charset="-78"/>
                <a:cs typeface="+mn-cs"/>
              </a:rPr>
              <a:t>.</a:t>
            </a:r>
          </a:p>
          <a:p>
            <a:pPr algn="justLow">
              <a:spcBef>
                <a:spcPct val="50000"/>
              </a:spcBef>
            </a:pPr>
            <a:r>
              <a:rPr lang="ar-SA" sz="2800" b="1" dirty="0" smtClean="0">
                <a:latin typeface="Sakkal Majalla" pitchFamily="2" charset="-78"/>
                <a:cs typeface="+mn-cs"/>
              </a:rPr>
              <a:t>2- العروض الواقعة جنوب جزيرة تسمانيا.</a:t>
            </a:r>
          </a:p>
          <a:p>
            <a:pPr algn="justLow">
              <a:spcBef>
                <a:spcPct val="50000"/>
              </a:spcBef>
            </a:pPr>
            <a:r>
              <a:rPr lang="ar-SA" sz="2800" b="1" dirty="0" smtClean="0">
                <a:latin typeface="Sakkal Majalla" pitchFamily="2" charset="-78"/>
                <a:cs typeface="+mn-cs"/>
              </a:rPr>
              <a:t>3- العروض الواقعة جنوب جزيرة </a:t>
            </a:r>
            <a:r>
              <a:rPr lang="ar-SA" sz="2800" dirty="0" err="1" smtClean="0">
                <a:latin typeface="Sakkal Majalla" pitchFamily="2" charset="-78"/>
                <a:cs typeface="+mn-cs"/>
              </a:rPr>
              <a:t>تييراديلفويجو</a:t>
            </a:r>
            <a:r>
              <a:rPr lang="ar-SA" sz="2800" dirty="0" smtClean="0">
                <a:latin typeface="Sakkal Majalla" pitchFamily="2" charset="-78"/>
                <a:cs typeface="+mn-cs"/>
              </a:rPr>
              <a:t>. </a:t>
            </a:r>
          </a:p>
          <a:p>
            <a:pPr algn="justLow">
              <a:spcBef>
                <a:spcPct val="50000"/>
              </a:spcBef>
            </a:pPr>
            <a:r>
              <a:rPr lang="ar-SA" sz="2800" b="1" dirty="0" smtClean="0">
                <a:latin typeface="Sakkal Majalla" pitchFamily="2" charset="-78"/>
                <a:cs typeface="+mn-cs"/>
              </a:rPr>
              <a:t>ولهذا وضعت حدود تقريبية بينه وبين المحيطين الهندي والأطلسي في تلك المواقع على أساي خطوط الطول.</a:t>
            </a:r>
            <a:endParaRPr lang="en-US" sz="2800" b="1" dirty="0">
              <a:latin typeface="Sakkal Majalla" pitchFamily="2" charset="-78"/>
              <a:cs typeface="+mn-cs"/>
            </a:endParaRPr>
          </a:p>
        </p:txBody>
      </p:sp>
    </p:spTree>
    <p:extLst>
      <p:ext uri="{BB962C8B-B14F-4D97-AF65-F5344CB8AC3E}">
        <p14:creationId xmlns:p14="http://schemas.microsoft.com/office/powerpoint/2010/main" xmlns="" val="44841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54931" y="258912"/>
            <a:ext cx="3389069" cy="707886"/>
          </a:xfrm>
          <a:prstGeom prst="rect">
            <a:avLst/>
          </a:prstGeom>
        </p:spPr>
        <p:txBody>
          <a:bodyPr wrap="none">
            <a:spAutoFit/>
          </a:bodyPr>
          <a:lstStyle/>
          <a:p>
            <a:pPr algn="ctr"/>
            <a:r>
              <a:rPr lang="ar-SA" sz="4000" b="1" dirty="0" smtClean="0">
                <a:solidFill>
                  <a:schemeClr val="accent6">
                    <a:lumMod val="75000"/>
                  </a:schemeClr>
                </a:solidFill>
                <a:effectLst>
                  <a:outerShdw blurRad="38100" dist="38100" dir="2700000" algn="tl">
                    <a:srgbClr val="000000"/>
                  </a:outerShdw>
                </a:effectLst>
                <a:latin typeface="Arial" charset="0"/>
                <a:cs typeface="+mn-cs"/>
              </a:rPr>
              <a:t>ب- سواحله وبحاره</a:t>
            </a:r>
            <a:endParaRPr lang="ar-SA" sz="4000" b="1" dirty="0">
              <a:solidFill>
                <a:schemeClr val="accent6">
                  <a:lumMod val="75000"/>
                </a:schemeClr>
              </a:solidFill>
              <a:effectLst>
                <a:outerShdw blurRad="38100" dist="38100" dir="2700000" algn="tl">
                  <a:srgbClr val="000000"/>
                </a:outerShdw>
              </a:effectLst>
              <a:latin typeface="Arial" charset="0"/>
              <a:cs typeface="+mn-cs"/>
            </a:endParaRPr>
          </a:p>
        </p:txBody>
      </p:sp>
      <p:pic>
        <p:nvPicPr>
          <p:cNvPr id="2050" name="Picture 2" descr="http://www.marefa.org/images/thumb/b/be/Pacific_elevation.jpg/300px-Pacific_elevation.jpg">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194890"/>
            <a:ext cx="8964488" cy="56631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47166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8680"/>
            <a:ext cx="9124459" cy="6124754"/>
          </a:xfrm>
          <a:prstGeom prst="rect">
            <a:avLst/>
          </a:prstGeom>
        </p:spPr>
        <p:txBody>
          <a:bodyPr wrap="square">
            <a:spAutoFit/>
          </a:bodyPr>
          <a:lstStyle/>
          <a:p>
            <a:pPr algn="justLow">
              <a:spcBef>
                <a:spcPct val="50000"/>
              </a:spcBef>
              <a:buFontTx/>
              <a:buChar char="-"/>
            </a:pPr>
            <a:r>
              <a:rPr lang="ar-SA" sz="2800" b="1" dirty="0">
                <a:solidFill>
                  <a:srgbClr val="FF0000"/>
                </a:solidFill>
                <a:latin typeface="Sakkal Majalla" pitchFamily="2" charset="-78"/>
              </a:rPr>
              <a:t>سواحله: </a:t>
            </a:r>
          </a:p>
          <a:p>
            <a:pPr algn="justLow">
              <a:lnSpc>
                <a:spcPct val="150000"/>
              </a:lnSpc>
              <a:spcBef>
                <a:spcPct val="50000"/>
              </a:spcBef>
              <a:buFontTx/>
              <a:buAutoNum type="arabicPeriod"/>
            </a:pPr>
            <a:r>
              <a:rPr lang="ar-SA" sz="2800" b="1" dirty="0">
                <a:latin typeface="Sakkal Majalla" pitchFamily="2" charset="-78"/>
              </a:rPr>
              <a:t> </a:t>
            </a:r>
            <a:r>
              <a:rPr lang="ar-SA" sz="2800" b="1" dirty="0" smtClean="0">
                <a:latin typeface="Sakkal Majalla" pitchFamily="2" charset="-78"/>
              </a:rPr>
              <a:t>يمتاز المحيط </a:t>
            </a:r>
            <a:r>
              <a:rPr lang="ar-SA" sz="2800" b="1" dirty="0" err="1" smtClean="0">
                <a:latin typeface="Sakkal Majalla" pitchFamily="2" charset="-78"/>
              </a:rPr>
              <a:t>الهادى</a:t>
            </a:r>
            <a:r>
              <a:rPr lang="ar-SA" sz="2800" b="1" dirty="0" smtClean="0">
                <a:latin typeface="Sakkal Majalla" pitchFamily="2" charset="-78"/>
              </a:rPr>
              <a:t> عن </a:t>
            </a:r>
            <a:r>
              <a:rPr lang="ar-SA" sz="2800" b="1" dirty="0">
                <a:latin typeface="Sakkal Majalla" pitchFamily="2" charset="-78"/>
              </a:rPr>
              <a:t>المحيط الأطلسي بكون سواحله تشرف عليها نطاقات جبلية مرتفعة، ولهذا السبب فإن مساحة اليابس الذي تنصرف مياهه إليه صغيرة نسبياً.</a:t>
            </a:r>
          </a:p>
          <a:p>
            <a:pPr algn="justLow">
              <a:lnSpc>
                <a:spcPct val="150000"/>
              </a:lnSpc>
              <a:spcBef>
                <a:spcPct val="50000"/>
              </a:spcBef>
              <a:buFontTx/>
              <a:buAutoNum type="arabicPeriod"/>
            </a:pPr>
            <a:r>
              <a:rPr lang="ar-SA" sz="2800" b="1" dirty="0">
                <a:latin typeface="Sakkal Majalla" pitchFamily="2" charset="-78"/>
              </a:rPr>
              <a:t>تمتاز القسم لأكبر من سواحله الأمريكية باستقامتها فيما عدا مناطق </a:t>
            </a:r>
            <a:r>
              <a:rPr lang="ar-SA" sz="2800" b="1" dirty="0" err="1">
                <a:latin typeface="Sakkal Majalla" pitchFamily="2" charset="-78"/>
              </a:rPr>
              <a:t>الفيوردات</a:t>
            </a:r>
            <a:r>
              <a:rPr lang="ar-SA" sz="2800" b="1" dirty="0">
                <a:latin typeface="Sakkal Majalla" pitchFamily="2" charset="-78"/>
              </a:rPr>
              <a:t> في أقصى الشمال والجنوب، وفي منطقة كاليفورنيا حيث يتشكل خليج كاليفورنيا. وعلى النقيض تمتاز سواحله الأسيوية بكثرة تعاريجها التي تكون خلجان وبحار هامشية والمصبات الخليجية، ولذا فهي أكثر تعقيداً من السواحل الأمريكية.</a:t>
            </a:r>
            <a:endParaRPr lang="en-US" sz="2800" b="1" dirty="0">
              <a:latin typeface="Sakkal Majalla" pitchFamily="2" charset="-78"/>
            </a:endParaRPr>
          </a:p>
        </p:txBody>
      </p:sp>
    </p:spTree>
    <p:extLst>
      <p:ext uri="{BB962C8B-B14F-4D97-AF65-F5344CB8AC3E}">
        <p14:creationId xmlns:p14="http://schemas.microsoft.com/office/powerpoint/2010/main" xmlns="" val="911246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632"/>
            <a:ext cx="9144000" cy="523220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spcBef>
                <a:spcPct val="50000"/>
              </a:spcBef>
              <a:buFontTx/>
              <a:buChar char="-"/>
            </a:pPr>
            <a:r>
              <a:rPr lang="ar-SA" sz="4000" b="1" dirty="0" smtClean="0">
                <a:solidFill>
                  <a:srgbClr val="C00000"/>
                </a:solidFill>
                <a:latin typeface="Sakkal Majalla" pitchFamily="2" charset="-78"/>
                <a:cs typeface="+mn-cs"/>
              </a:rPr>
              <a:t>بحاره</a:t>
            </a:r>
            <a:r>
              <a:rPr lang="ar-SA" sz="4000" b="1" dirty="0" smtClean="0">
                <a:latin typeface="Sakkal Majalla" pitchFamily="2" charset="-78"/>
                <a:cs typeface="+mn-cs"/>
              </a:rPr>
              <a:t>: </a:t>
            </a:r>
          </a:p>
          <a:p>
            <a:pPr algn="justLow">
              <a:spcBef>
                <a:spcPct val="50000"/>
              </a:spcBef>
              <a:buFontTx/>
              <a:buAutoNum type="arabicPeriod"/>
            </a:pPr>
            <a:r>
              <a:rPr lang="ar-SA" sz="2800" b="1" dirty="0" smtClean="0">
                <a:latin typeface="Sakkal Majalla" pitchFamily="2" charset="-78"/>
              </a:rPr>
              <a:t>يمتاز بكثرة بحاره الهامشية التي تتوزع من الشمال للجنوب، ومن أهمها: بحر </a:t>
            </a:r>
            <a:r>
              <a:rPr lang="ar-SA" sz="2800" b="1" dirty="0" err="1" smtClean="0">
                <a:latin typeface="Sakkal Majalla" pitchFamily="2" charset="-78"/>
              </a:rPr>
              <a:t>بيرنج</a:t>
            </a:r>
            <a:r>
              <a:rPr lang="ar-SA" sz="2800" b="1" dirty="0" smtClean="0">
                <a:latin typeface="Sakkal Majalla" pitchFamily="2" charset="-78"/>
              </a:rPr>
              <a:t>- بحر </a:t>
            </a:r>
            <a:r>
              <a:rPr lang="ar-SA" sz="2800" b="1" dirty="0" err="1" smtClean="0">
                <a:latin typeface="Sakkal Majalla" pitchFamily="2" charset="-78"/>
              </a:rPr>
              <a:t>أوختسك</a:t>
            </a:r>
            <a:r>
              <a:rPr lang="ar-SA" sz="2800" b="1" dirty="0" smtClean="0">
                <a:latin typeface="Sakkal Majalla" pitchFamily="2" charset="-78"/>
              </a:rPr>
              <a:t> –بحر اليابان – البحر الأصفر –بحر الصين الشرقي والجنوبي– بحر سولومون - بحر المرجان – بحر </a:t>
            </a:r>
            <a:r>
              <a:rPr lang="ar-SA" sz="2800" b="1" dirty="0" err="1" smtClean="0">
                <a:latin typeface="Sakkal Majalla" pitchFamily="2" charset="-78"/>
              </a:rPr>
              <a:t>تاسمان</a:t>
            </a:r>
            <a:r>
              <a:rPr lang="ar-SA" sz="2800" b="1" dirty="0" smtClean="0">
                <a:latin typeface="Sakkal Majalla" pitchFamily="2" charset="-78"/>
              </a:rPr>
              <a:t>.</a:t>
            </a:r>
          </a:p>
          <a:p>
            <a:pPr algn="justLow">
              <a:spcBef>
                <a:spcPct val="50000"/>
              </a:spcBef>
              <a:buFontTx/>
              <a:buAutoNum type="arabicPeriod"/>
            </a:pPr>
            <a:r>
              <a:rPr lang="ar-SA" sz="2800" b="1" dirty="0" smtClean="0">
                <a:latin typeface="Sakkal Majalla" pitchFamily="2" charset="-78"/>
              </a:rPr>
              <a:t>معظم البحار الهامشية الواقعة شرق أسيا تحدها من ناحية المحيط أقواس من الجزر وأشباه الجزر التي تأخذ غالباً امتداداً شمالياً – جنوبياً، وذلك نتيجة لحركات الضغط التي تعرضت لها الأطراف الشرقية للصفيحة الآسيوية أثناء زحفها في اتجاه القاعدة الصلبة لصفيحة المحيط الهادي.</a:t>
            </a:r>
          </a:p>
          <a:p>
            <a:pPr algn="justLow">
              <a:spcBef>
                <a:spcPct val="50000"/>
              </a:spcBef>
              <a:buFontTx/>
              <a:buAutoNum type="arabicPeriod"/>
            </a:pPr>
            <a:r>
              <a:rPr lang="ar-SA" sz="2800" b="1" dirty="0" smtClean="0">
                <a:latin typeface="Sakkal Majalla" pitchFamily="2" charset="-78"/>
              </a:rPr>
              <a:t>ترتب على وجود البحار الهامشية وأقواس الجزر في المحيط الهادي أن أصبحت مصبات الأنهار الرئيسة تصرف مياهه في البحار وليس المحيط</a:t>
            </a:r>
            <a:r>
              <a:rPr lang="ar-SA" sz="2800" b="1" dirty="0" smtClean="0">
                <a:latin typeface="Sakkal Majalla" pitchFamily="2" charset="-78"/>
                <a:cs typeface="Sakkal Majalla" pitchFamily="2" charset="-78"/>
              </a:rPr>
              <a:t>.</a:t>
            </a:r>
            <a:endParaRPr lang="en-US" sz="2800" b="1" dirty="0">
              <a:latin typeface="Sakkal Majalla" pitchFamily="2" charset="-78"/>
              <a:cs typeface="Sakkal Majalla" pitchFamily="2" charset="-78"/>
            </a:endParaRPr>
          </a:p>
        </p:txBody>
      </p:sp>
    </p:spTree>
    <p:extLst>
      <p:ext uri="{BB962C8B-B14F-4D97-AF65-F5344CB8AC3E}">
        <p14:creationId xmlns:p14="http://schemas.microsoft.com/office/powerpoint/2010/main" xmlns="" val="2921158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20688"/>
            <a:ext cx="8892480" cy="95410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r-SA" sz="2800" b="1" dirty="0" smtClean="0">
                <a:latin typeface="Sakkal Majalla" pitchFamily="2" charset="-78"/>
              </a:rPr>
              <a:t>من أبرز هذه الأنهار من الشمال للجنوب: نهر آمور - النهر الأصفر – </a:t>
            </a:r>
            <a:r>
              <a:rPr lang="ar-SA" sz="2800" b="1" dirty="0" err="1" smtClean="0">
                <a:latin typeface="Sakkal Majalla" pitchFamily="2" charset="-78"/>
              </a:rPr>
              <a:t>اليانجتسي</a:t>
            </a:r>
            <a:r>
              <a:rPr lang="ar-SA" sz="2800" b="1" dirty="0" smtClean="0">
                <a:latin typeface="Sakkal Majalla" pitchFamily="2" charset="-78"/>
              </a:rPr>
              <a:t> – </a:t>
            </a:r>
            <a:r>
              <a:rPr lang="ar-SA" sz="2800" b="1" dirty="0" err="1" smtClean="0">
                <a:latin typeface="Sakkal Majalla" pitchFamily="2" charset="-78"/>
              </a:rPr>
              <a:t>السيكيانج</a:t>
            </a:r>
            <a:endParaRPr lang="ar-SA" sz="2800" dirty="0"/>
          </a:p>
        </p:txBody>
      </p:sp>
      <p:sp>
        <p:nvSpPr>
          <p:cNvPr id="3" name="Rectangle 2"/>
          <p:cNvSpPr/>
          <p:nvPr/>
        </p:nvSpPr>
        <p:spPr>
          <a:xfrm>
            <a:off x="3228852" y="1772816"/>
            <a:ext cx="5771132" cy="523220"/>
          </a:xfrm>
          <a:prstGeom prst="rect">
            <a:avLst/>
          </a:prstGeom>
        </p:spPr>
        <p:txBody>
          <a:bodyPr wrap="none">
            <a:spAutoFit/>
          </a:bodyPr>
          <a:lstStyle/>
          <a:p>
            <a:pPr algn="ctr"/>
            <a:r>
              <a:rPr lang="ar-SA" sz="2800" b="1" dirty="0" smtClean="0">
                <a:effectLst>
                  <a:outerShdw blurRad="38100" dist="38100" dir="2700000" algn="tl">
                    <a:srgbClr val="000000"/>
                  </a:outerShdw>
                </a:effectLst>
                <a:latin typeface="Arial" charset="0"/>
                <a:cs typeface="+mn-cs"/>
              </a:rPr>
              <a:t>ج- نشأته ومناطق الاستقرار والحركة في حوضه</a:t>
            </a:r>
            <a:endParaRPr lang="ar-SA" sz="2800" b="1" dirty="0">
              <a:effectLst>
                <a:outerShdw blurRad="38100" dist="38100" dir="2700000" algn="tl">
                  <a:srgbClr val="000000"/>
                </a:outerShdw>
              </a:effectLst>
              <a:latin typeface="Arial" charset="0"/>
              <a:cs typeface="+mn-cs"/>
            </a:endParaRPr>
          </a:p>
        </p:txBody>
      </p:sp>
      <p:sp>
        <p:nvSpPr>
          <p:cNvPr id="5" name="Rectangle 4"/>
          <p:cNvSpPr/>
          <p:nvPr/>
        </p:nvSpPr>
        <p:spPr>
          <a:xfrm>
            <a:off x="107504" y="4216400"/>
            <a:ext cx="8748464"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Low">
              <a:spcBef>
                <a:spcPct val="50000"/>
              </a:spcBef>
            </a:pPr>
            <a:r>
              <a:rPr lang="ar-SA" sz="3600" b="1" dirty="0" smtClean="0">
                <a:solidFill>
                  <a:srgbClr val="C00000"/>
                </a:solidFill>
                <a:latin typeface="Sakkal Majalla" pitchFamily="2" charset="-78"/>
                <a:cs typeface="+mn-cs"/>
              </a:rPr>
              <a:t>1- القسم الأوسط من المحيط: </a:t>
            </a:r>
            <a:r>
              <a:rPr lang="ar-SA" sz="2800" b="1" dirty="0" smtClean="0">
                <a:latin typeface="Sakkal Majalla" pitchFamily="2" charset="-78"/>
                <a:cs typeface="+mn-cs"/>
              </a:rPr>
              <a:t>وهو يمثل المحيط الأصلي، عبارة عن سهول شاسعة يبلغ متوسط عمقها 5000م، وهو أكبر أقسام المحيط، وينحصر داخل حد </a:t>
            </a:r>
            <a:r>
              <a:rPr lang="ar-SA" sz="2800" b="1" dirty="0" err="1" smtClean="0">
                <a:latin typeface="Sakkal Majalla" pitchFamily="2" charset="-78"/>
                <a:cs typeface="+mn-cs"/>
              </a:rPr>
              <a:t>الاندسيت</a:t>
            </a:r>
            <a:r>
              <a:rPr lang="ar-SA" sz="2800" b="1" dirty="0" smtClean="0">
                <a:latin typeface="Sakkal Majalla" pitchFamily="2" charset="-78"/>
                <a:cs typeface="+mn-cs"/>
              </a:rPr>
              <a:t> (وهو فاصل او حد </a:t>
            </a:r>
            <a:r>
              <a:rPr lang="ar-SA" sz="2800" b="1" dirty="0" err="1" smtClean="0">
                <a:latin typeface="Sakkal Majalla" pitchFamily="2" charset="-78"/>
                <a:cs typeface="+mn-cs"/>
              </a:rPr>
              <a:t>جيولوجى</a:t>
            </a:r>
            <a:r>
              <a:rPr lang="ar-SA" sz="2800" b="1" dirty="0" smtClean="0">
                <a:latin typeface="Sakkal Majalla" pitchFamily="2" charset="-78"/>
                <a:cs typeface="+mn-cs"/>
              </a:rPr>
              <a:t> يفصل بين </a:t>
            </a:r>
            <a:r>
              <a:rPr lang="ar-SA" sz="2800" b="1" dirty="0" err="1" smtClean="0">
                <a:latin typeface="Sakkal Majalla" pitchFamily="2" charset="-78"/>
                <a:cs typeface="+mn-cs"/>
              </a:rPr>
              <a:t>طبقتى</a:t>
            </a:r>
            <a:r>
              <a:rPr lang="ar-SA" sz="2800" b="1" dirty="0" smtClean="0">
                <a:latin typeface="Sakkal Majalla" pitchFamily="2" charset="-78"/>
                <a:cs typeface="+mn-cs"/>
              </a:rPr>
              <a:t> السيال القارية </a:t>
            </a:r>
            <a:r>
              <a:rPr lang="ar-SA" sz="2800" b="1" dirty="0" err="1" smtClean="0">
                <a:latin typeface="Sakkal Majalla" pitchFamily="2" charset="-78"/>
                <a:cs typeface="+mn-cs"/>
              </a:rPr>
              <a:t>والسيما</a:t>
            </a:r>
            <a:r>
              <a:rPr lang="ar-SA" sz="2800" b="1" dirty="0" smtClean="0">
                <a:latin typeface="Sakkal Majalla" pitchFamily="2" charset="-78"/>
                <a:cs typeface="+mn-cs"/>
              </a:rPr>
              <a:t> المحيطية)، ويمتاز إجمالاُ بثبات قاعدته وصلابته.</a:t>
            </a:r>
            <a:endParaRPr lang="en-US" sz="2800" b="1" dirty="0">
              <a:latin typeface="Sakkal Majalla" pitchFamily="2" charset="-78"/>
              <a:cs typeface="+mn-cs"/>
            </a:endParaRPr>
          </a:p>
        </p:txBody>
      </p:sp>
      <p:sp>
        <p:nvSpPr>
          <p:cNvPr id="6" name="Rectangle 5"/>
          <p:cNvSpPr/>
          <p:nvPr/>
        </p:nvSpPr>
        <p:spPr>
          <a:xfrm>
            <a:off x="107504" y="2636911"/>
            <a:ext cx="8352928" cy="398399"/>
          </a:xfrm>
          <a:prstGeom prst="rect">
            <a:avLst/>
          </a:prstGeom>
        </p:spPr>
        <p:txBody>
          <a:bodyPr wrap="square">
            <a:spAutoFit/>
          </a:bodyPr>
          <a:lstStyle/>
          <a:p>
            <a:pPr algn="justLow">
              <a:spcBef>
                <a:spcPct val="50000"/>
              </a:spcBef>
            </a:pPr>
            <a:endParaRPr lang="en-US" sz="2800" dirty="0">
              <a:ln w="18415" cmpd="sng">
                <a:solidFill>
                  <a:srgbClr val="FFFFFF"/>
                </a:solidFill>
                <a:prstDash val="solid"/>
              </a:ln>
              <a:solidFill>
                <a:schemeClr val="tx1">
                  <a:lumMod val="85000"/>
                  <a:lumOff val="15000"/>
                </a:schemeClr>
              </a:solidFill>
              <a:effectLst>
                <a:outerShdw blurRad="63500" dir="3600000" algn="tl" rotWithShape="0">
                  <a:srgbClr val="000000">
                    <a:alpha val="70000"/>
                  </a:srgbClr>
                </a:outerShdw>
              </a:effectLst>
              <a:latin typeface="Algerian" pitchFamily="82" charset="0"/>
            </a:endParaRPr>
          </a:p>
        </p:txBody>
      </p:sp>
      <p:sp>
        <p:nvSpPr>
          <p:cNvPr id="7" name="Rectangle 6"/>
          <p:cNvSpPr/>
          <p:nvPr/>
        </p:nvSpPr>
        <p:spPr>
          <a:xfrm>
            <a:off x="259904" y="2789311"/>
            <a:ext cx="8352928" cy="398399"/>
          </a:xfrm>
          <a:prstGeom prst="rect">
            <a:avLst/>
          </a:prstGeom>
        </p:spPr>
        <p:txBody>
          <a:bodyPr wrap="square">
            <a:spAutoFit/>
          </a:bodyPr>
          <a:lstStyle/>
          <a:p>
            <a:pPr algn="justLow">
              <a:spcBef>
                <a:spcPct val="50000"/>
              </a:spcBef>
            </a:pPr>
            <a:endParaRPr lang="en-US" sz="2800" dirty="0">
              <a:ln w="18415" cmpd="sng">
                <a:solidFill>
                  <a:srgbClr val="FFFFFF"/>
                </a:solidFill>
                <a:prstDash val="solid"/>
              </a:ln>
              <a:solidFill>
                <a:schemeClr val="tx1">
                  <a:lumMod val="85000"/>
                  <a:lumOff val="15000"/>
                </a:schemeClr>
              </a:solidFill>
              <a:effectLst>
                <a:outerShdw blurRad="63500" dir="3600000" algn="tl" rotWithShape="0">
                  <a:srgbClr val="000000">
                    <a:alpha val="70000"/>
                  </a:srgbClr>
                </a:outerShdw>
              </a:effectLst>
              <a:latin typeface="Algerian" pitchFamily="82" charset="0"/>
            </a:endParaRPr>
          </a:p>
        </p:txBody>
      </p:sp>
      <p:sp>
        <p:nvSpPr>
          <p:cNvPr id="8" name="Rectangle 7"/>
          <p:cNvSpPr/>
          <p:nvPr/>
        </p:nvSpPr>
        <p:spPr>
          <a:xfrm>
            <a:off x="279354" y="2495212"/>
            <a:ext cx="874008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fontAlgn="base"/>
            <a:r>
              <a:rPr lang="ar-SA" sz="2800" b="1" dirty="0" smtClean="0"/>
              <a:t>يعد </a:t>
            </a:r>
            <a:r>
              <a:rPr lang="ar-SA" sz="2800" b="1" dirty="0"/>
              <a:t>المحيط من أقدم المحيطات التي ظهرت وينطبق ذلك على قسمه الاوسط أما قسميه الشرقي والغربي</a:t>
            </a:r>
            <a:endParaRPr lang="en-US" sz="2800" b="1" dirty="0"/>
          </a:p>
          <a:p>
            <a:pPr fontAlgn="base"/>
            <a:r>
              <a:rPr lang="ar-SA" sz="2800" b="1" dirty="0"/>
              <a:t>فما زالا يمثلان منطقتين من مناطق الحركة وعدم الاستقرار</a:t>
            </a:r>
            <a:endParaRPr lang="en-US" sz="2800" b="1" dirty="0"/>
          </a:p>
        </p:txBody>
      </p:sp>
    </p:spTree>
    <p:extLst>
      <p:ext uri="{BB962C8B-B14F-4D97-AF65-F5344CB8AC3E}">
        <p14:creationId xmlns:p14="http://schemas.microsoft.com/office/powerpoint/2010/main" xmlns="" val="1816071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76456" cy="590931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spcBef>
                <a:spcPct val="50000"/>
              </a:spcBef>
            </a:pPr>
            <a:r>
              <a:rPr lang="ar-SA" b="1" dirty="0">
                <a:latin typeface="Sakkal Majalla" pitchFamily="2" charset="-78"/>
              </a:rPr>
              <a:t>2- </a:t>
            </a:r>
            <a:r>
              <a:rPr lang="ar-SA" sz="2800" b="1" dirty="0">
                <a:latin typeface="Sakkal Majalla" pitchFamily="2" charset="-78"/>
              </a:rPr>
              <a:t>القسم </a:t>
            </a:r>
            <a:r>
              <a:rPr lang="ar-SA" sz="2800" b="1" dirty="0" err="1" smtClean="0">
                <a:latin typeface="Sakkal Majalla" pitchFamily="2" charset="-78"/>
              </a:rPr>
              <a:t>الغربى</a:t>
            </a:r>
            <a:r>
              <a:rPr lang="ar-SA" sz="2800" b="1" dirty="0" smtClean="0">
                <a:latin typeface="Sakkal Majalla" pitchFamily="2" charset="-78"/>
              </a:rPr>
              <a:t> للمحيط</a:t>
            </a:r>
            <a:r>
              <a:rPr lang="ar-SA" sz="2800" b="1" dirty="0">
                <a:latin typeface="Sakkal Majalla" pitchFamily="2" charset="-78"/>
              </a:rPr>
              <a:t>: يمتد من </a:t>
            </a:r>
            <a:r>
              <a:rPr lang="ar-SA" sz="2800" b="1" dirty="0" err="1">
                <a:latin typeface="Sakkal Majalla" pitchFamily="2" charset="-78"/>
              </a:rPr>
              <a:t>الآسكا</a:t>
            </a:r>
            <a:r>
              <a:rPr lang="ar-SA" sz="2800" b="1" dirty="0">
                <a:latin typeface="Sakkal Majalla" pitchFamily="2" charset="-78"/>
              </a:rPr>
              <a:t> شمالاً حتى جزيرة </a:t>
            </a:r>
            <a:r>
              <a:rPr lang="ar-SA" sz="2800" b="1" dirty="0" err="1">
                <a:latin typeface="Sakkal Majalla" pitchFamily="2" charset="-78"/>
              </a:rPr>
              <a:t>تييراديلفويجو</a:t>
            </a:r>
            <a:r>
              <a:rPr lang="ar-SA" sz="2800" b="1" dirty="0">
                <a:latin typeface="Sakkal Majalla" pitchFamily="2" charset="-78"/>
              </a:rPr>
              <a:t> جنوباً، ويمتاز </a:t>
            </a:r>
            <a:r>
              <a:rPr lang="ar-SA" sz="2800" b="1" dirty="0" err="1">
                <a:latin typeface="Sakkal Majalla" pitchFamily="2" charset="-78"/>
              </a:rPr>
              <a:t>بالأتي</a:t>
            </a:r>
            <a:r>
              <a:rPr lang="ar-SA" sz="2800" b="1" dirty="0">
                <a:latin typeface="Sakkal Majalla" pitchFamily="2" charset="-78"/>
              </a:rPr>
              <a:t>:</a:t>
            </a:r>
          </a:p>
          <a:p>
            <a:pPr algn="justLow">
              <a:spcBef>
                <a:spcPct val="50000"/>
              </a:spcBef>
              <a:buFontTx/>
              <a:buAutoNum type="arabic2Minus"/>
            </a:pPr>
            <a:r>
              <a:rPr lang="ar-SA" sz="2800" b="1" dirty="0">
                <a:latin typeface="Sakkal Majalla" pitchFamily="2" charset="-78"/>
              </a:rPr>
              <a:t> يعد قسم غير مستقر جيولوجياً، حيث يتعرض حتى الآن للحركات </a:t>
            </a:r>
            <a:r>
              <a:rPr lang="ar-SA" sz="2800" b="1" dirty="0" err="1">
                <a:latin typeface="Sakkal Majalla" pitchFamily="2" charset="-78"/>
              </a:rPr>
              <a:t>التكتونية</a:t>
            </a:r>
            <a:r>
              <a:rPr lang="ar-SA" sz="2800" b="1" dirty="0">
                <a:latin typeface="Sakkal Majalla" pitchFamily="2" charset="-78"/>
              </a:rPr>
              <a:t> التي تدل عليها كثرة البراكين القديمة والحديثة وكثرة الحركات الزلزالية، وسبب ذلك يعود لوقوعه على طول حدود الصفائح </a:t>
            </a:r>
            <a:r>
              <a:rPr lang="ar-SA" sz="2800" b="1" dirty="0" err="1">
                <a:latin typeface="Sakkal Majalla" pitchFamily="2" charset="-78"/>
              </a:rPr>
              <a:t>التكتونية</a:t>
            </a:r>
            <a:r>
              <a:rPr lang="ar-SA" sz="2800" b="1" dirty="0">
                <a:latin typeface="Sakkal Majalla" pitchFamily="2" charset="-78"/>
              </a:rPr>
              <a:t> المتحركة (الحدود التقاربية بين صفيحة </a:t>
            </a:r>
            <a:r>
              <a:rPr lang="ar-SA" sz="2800" b="1" dirty="0" err="1">
                <a:latin typeface="Sakkal Majalla" pitchFamily="2" charset="-78"/>
              </a:rPr>
              <a:t>الأمريكتين</a:t>
            </a:r>
            <a:r>
              <a:rPr lang="ar-SA" sz="2800" b="1" dirty="0">
                <a:latin typeface="Sakkal Majalla" pitchFamily="2" charset="-78"/>
              </a:rPr>
              <a:t> القارية وصفيحة الهادي المحيطية).</a:t>
            </a:r>
          </a:p>
          <a:p>
            <a:pPr algn="justLow">
              <a:spcBef>
                <a:spcPct val="50000"/>
              </a:spcBef>
              <a:buFontTx/>
              <a:buAutoNum type="arabic2Minus"/>
            </a:pPr>
            <a:r>
              <a:rPr lang="ar-SA" sz="2800" b="1" dirty="0">
                <a:latin typeface="Sakkal Majalla" pitchFamily="2" charset="-78"/>
              </a:rPr>
              <a:t> يضيق فيه الرف القاري، وترتفع على طوله سلاسل جبال الروكي </a:t>
            </a:r>
            <a:r>
              <a:rPr lang="ar-SA" sz="2800" b="1" dirty="0" err="1">
                <a:latin typeface="Sakkal Majalla" pitchFamily="2" charset="-78"/>
              </a:rPr>
              <a:t>والأنديز</a:t>
            </a:r>
            <a:r>
              <a:rPr lang="ar-SA" sz="2800" b="1" dirty="0">
                <a:latin typeface="Sakkal Majalla" pitchFamily="2" charset="-78"/>
              </a:rPr>
              <a:t> الالتوائية ارتفاعً كبيراً ومفاجئاً.</a:t>
            </a:r>
          </a:p>
          <a:p>
            <a:pPr algn="justLow">
              <a:spcBef>
                <a:spcPct val="50000"/>
              </a:spcBef>
              <a:buFontTx/>
              <a:buAutoNum type="arabic2Minus"/>
            </a:pPr>
            <a:r>
              <a:rPr lang="ar-SA" sz="2800" b="1" dirty="0">
                <a:latin typeface="Sakkal Majalla" pitchFamily="2" charset="-78"/>
              </a:rPr>
              <a:t> يوجد على قاعه نطاق من الأخاديد المحيطية العميقة التي تمتد موازية لنطاق الجبال، وأهمها من الشمال – للجنوب: أخدود أكابولكو – أخدود جواتيمالا – أخدود بيرو وتشيلي.   </a:t>
            </a:r>
            <a:endParaRPr lang="en-US" sz="2800" b="1" dirty="0">
              <a:latin typeface="Sakkal Majalla" pitchFamily="2" charset="-78"/>
            </a:endParaRPr>
          </a:p>
        </p:txBody>
      </p:sp>
    </p:spTree>
    <p:extLst>
      <p:ext uri="{BB962C8B-B14F-4D97-AF65-F5344CB8AC3E}">
        <p14:creationId xmlns:p14="http://schemas.microsoft.com/office/powerpoint/2010/main" xmlns="" val="452131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8015"/>
            <a:ext cx="8712968" cy="6186309"/>
          </a:xfrm>
          <a:prstGeom prst="rect">
            <a:avLst/>
          </a:prstGeom>
        </p:spPr>
        <p:txBody>
          <a:bodyPr wrap="square">
            <a:spAutoFit/>
          </a:bodyPr>
          <a:lstStyle/>
          <a:p>
            <a:pPr algn="justLow">
              <a:spcBef>
                <a:spcPct val="50000"/>
              </a:spcBef>
            </a:pPr>
            <a:r>
              <a:rPr lang="ar-SA" sz="3200" b="1" dirty="0">
                <a:solidFill>
                  <a:srgbClr val="C00000"/>
                </a:solidFill>
                <a:effectLst>
                  <a:outerShdw blurRad="38100" dist="38100" dir="2700000" algn="tl">
                    <a:srgbClr val="000000">
                      <a:alpha val="43137"/>
                    </a:srgbClr>
                  </a:outerShdw>
                </a:effectLst>
                <a:latin typeface="Sakkal Majalla" pitchFamily="2" charset="-78"/>
              </a:rPr>
              <a:t>3- القسم </a:t>
            </a:r>
            <a:r>
              <a:rPr lang="ar-SA" sz="3200" b="1" dirty="0" err="1" smtClean="0">
                <a:solidFill>
                  <a:srgbClr val="C00000"/>
                </a:solidFill>
                <a:effectLst>
                  <a:outerShdw blurRad="38100" dist="38100" dir="2700000" algn="tl">
                    <a:srgbClr val="000000">
                      <a:alpha val="43137"/>
                    </a:srgbClr>
                  </a:outerShdw>
                </a:effectLst>
                <a:latin typeface="Sakkal Majalla" pitchFamily="2" charset="-78"/>
              </a:rPr>
              <a:t>االشرقي</a:t>
            </a:r>
            <a:r>
              <a:rPr lang="ar-SA" sz="3200" b="1" dirty="0" smtClean="0">
                <a:solidFill>
                  <a:srgbClr val="C00000"/>
                </a:solidFill>
                <a:effectLst>
                  <a:outerShdw blurRad="38100" dist="38100" dir="2700000" algn="tl">
                    <a:srgbClr val="000000">
                      <a:alpha val="43137"/>
                    </a:srgbClr>
                  </a:outerShdw>
                </a:effectLst>
                <a:latin typeface="Sakkal Majalla" pitchFamily="2" charset="-78"/>
              </a:rPr>
              <a:t> </a:t>
            </a:r>
            <a:r>
              <a:rPr lang="ar-SA" sz="3200" b="1" dirty="0">
                <a:solidFill>
                  <a:srgbClr val="C00000"/>
                </a:solidFill>
                <a:effectLst>
                  <a:outerShdw blurRad="38100" dist="38100" dir="2700000" algn="tl">
                    <a:srgbClr val="000000">
                      <a:alpha val="43137"/>
                    </a:srgbClr>
                  </a:outerShdw>
                </a:effectLst>
                <a:latin typeface="Sakkal Majalla" pitchFamily="2" charset="-78"/>
              </a:rPr>
              <a:t>من المحيط</a:t>
            </a:r>
            <a:r>
              <a:rPr lang="ar-SA" sz="2800" b="1" dirty="0">
                <a:effectLst>
                  <a:outerShdw blurRad="38100" dist="38100" dir="2700000" algn="tl">
                    <a:srgbClr val="000000">
                      <a:alpha val="43137"/>
                    </a:srgbClr>
                  </a:outerShdw>
                </a:effectLst>
                <a:latin typeface="Sakkal Majalla" pitchFamily="2" charset="-78"/>
              </a:rPr>
              <a:t>: </a:t>
            </a:r>
            <a:endParaRPr lang="ar-SA" sz="2800" b="1" dirty="0" smtClean="0">
              <a:effectLst>
                <a:outerShdw blurRad="38100" dist="38100" dir="2700000" algn="tl">
                  <a:srgbClr val="000000">
                    <a:alpha val="43137"/>
                  </a:srgbClr>
                </a:outerShdw>
              </a:effectLst>
              <a:latin typeface="Sakkal Majalla" pitchFamily="2" charset="-78"/>
            </a:endParaRPr>
          </a:p>
          <a:p>
            <a:pPr algn="justLow">
              <a:lnSpc>
                <a:spcPct val="200000"/>
              </a:lnSpc>
              <a:spcBef>
                <a:spcPct val="50000"/>
              </a:spcBef>
            </a:pPr>
            <a:r>
              <a:rPr lang="ar-SA" sz="2800" b="1" dirty="0" smtClean="0">
                <a:latin typeface="Sakkal Majalla" pitchFamily="2" charset="-78"/>
              </a:rPr>
              <a:t>يمتد </a:t>
            </a:r>
            <a:r>
              <a:rPr lang="ar-SA" sz="2800" b="1" dirty="0">
                <a:latin typeface="Sakkal Majalla" pitchFamily="2" charset="-78"/>
              </a:rPr>
              <a:t>من شمال سيبيريا حتى جنوب أسيا، ويمتاز </a:t>
            </a:r>
            <a:r>
              <a:rPr lang="ar-SA" sz="2800" b="1" dirty="0" err="1">
                <a:latin typeface="Sakkal Majalla" pitchFamily="2" charset="-78"/>
              </a:rPr>
              <a:t>بالأتي</a:t>
            </a:r>
            <a:r>
              <a:rPr lang="ar-SA" sz="2800" b="1" dirty="0">
                <a:latin typeface="Sakkal Majalla" pitchFamily="2" charset="-78"/>
              </a:rPr>
              <a:t>:</a:t>
            </a:r>
          </a:p>
          <a:p>
            <a:pPr algn="justLow">
              <a:lnSpc>
                <a:spcPct val="200000"/>
              </a:lnSpc>
              <a:spcBef>
                <a:spcPct val="50000"/>
              </a:spcBef>
              <a:buFontTx/>
              <a:buAutoNum type="arabic2Minus"/>
            </a:pPr>
            <a:r>
              <a:rPr lang="ar-SA" sz="2800" b="1" dirty="0">
                <a:latin typeface="Sakkal Majalla" pitchFamily="2" charset="-78"/>
              </a:rPr>
              <a:t> يعد قسم غير مستقر جيولوجياً، حيث يتعرض حتى الآن للحركات </a:t>
            </a:r>
            <a:r>
              <a:rPr lang="ar-SA" sz="2800" b="1" dirty="0" err="1">
                <a:latin typeface="Sakkal Majalla" pitchFamily="2" charset="-78"/>
              </a:rPr>
              <a:t>التكتونية</a:t>
            </a:r>
            <a:r>
              <a:rPr lang="ar-SA" sz="2800" b="1" dirty="0">
                <a:latin typeface="Sakkal Majalla" pitchFamily="2" charset="-78"/>
              </a:rPr>
              <a:t> التي تدل عليها كثرة البراكين القديمة والحديثة وكثرة الحركات الزلزالية، وسبب ذلك يعود لوقوعه على طول حدود الصفائح </a:t>
            </a:r>
            <a:r>
              <a:rPr lang="ar-SA" sz="2800" b="1" dirty="0" err="1">
                <a:latin typeface="Sakkal Majalla" pitchFamily="2" charset="-78"/>
              </a:rPr>
              <a:t>التكتونية</a:t>
            </a:r>
            <a:r>
              <a:rPr lang="ar-SA" sz="2800" b="1" dirty="0">
                <a:latin typeface="Sakkal Majalla" pitchFamily="2" charset="-78"/>
              </a:rPr>
              <a:t> المتحركة (الحدود التقاربية بين الصفيحة الأسيوية والأسترالية القارية وصفيحة الهادي المحيطية</a:t>
            </a:r>
            <a:r>
              <a:rPr lang="ar-SA" sz="2800" b="1" dirty="0" smtClean="0">
                <a:latin typeface="Sakkal Majalla" pitchFamily="2" charset="-78"/>
              </a:rPr>
              <a:t>).</a:t>
            </a:r>
            <a:endParaRPr lang="ar-SA" sz="2800" b="1" dirty="0">
              <a:latin typeface="Sakkal Majalla" pitchFamily="2" charset="-78"/>
            </a:endParaRPr>
          </a:p>
        </p:txBody>
      </p:sp>
    </p:spTree>
    <p:extLst>
      <p:ext uri="{BB962C8B-B14F-4D97-AF65-F5344CB8AC3E}">
        <p14:creationId xmlns:p14="http://schemas.microsoft.com/office/powerpoint/2010/main" xmlns="" val="42660832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676456" cy="644791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lnSpc>
                <a:spcPct val="200000"/>
              </a:lnSpc>
              <a:spcBef>
                <a:spcPct val="50000"/>
              </a:spcBef>
              <a:buFontTx/>
              <a:buAutoNum type="arabic2Minus"/>
            </a:pPr>
            <a:r>
              <a:rPr lang="ar-SA" sz="2800" b="1" dirty="0">
                <a:latin typeface="Sakkal Majalla" pitchFamily="2" charset="-78"/>
              </a:rPr>
              <a:t> اتساع الرف القاري، وترتفع على طول كثير من سواحله سلاسل جبلية.</a:t>
            </a:r>
          </a:p>
          <a:p>
            <a:pPr algn="justLow">
              <a:lnSpc>
                <a:spcPct val="200000"/>
              </a:lnSpc>
              <a:spcBef>
                <a:spcPct val="50000"/>
              </a:spcBef>
              <a:buFontTx/>
              <a:buAutoNum type="arabic2Minus"/>
            </a:pPr>
            <a:r>
              <a:rPr lang="ar-SA" sz="2800" b="1" dirty="0">
                <a:latin typeface="Sakkal Majalla" pitchFamily="2" charset="-78"/>
              </a:rPr>
              <a:t> يوجد على قاعه نطاق من الأخاديد المحيطية العميقة التي تمتد موازية لنطاق الجبال وأقواس الجزر، وأهمها من الشمال – للجنوب: الأخدود </a:t>
            </a:r>
            <a:r>
              <a:rPr lang="ar-SA" sz="2800" b="1" dirty="0" err="1">
                <a:latin typeface="Sakkal Majalla" pitchFamily="2" charset="-78"/>
              </a:rPr>
              <a:t>الألوشي</a:t>
            </a:r>
            <a:r>
              <a:rPr lang="ar-SA" sz="2800" b="1" dirty="0">
                <a:latin typeface="Sakkal Majalla" pitchFamily="2" charset="-78"/>
              </a:rPr>
              <a:t> – أخدود كوريل– أخدود اليابان – أخدود الفلبين- أخدود تونجا – أخدود كرمادك. </a:t>
            </a:r>
          </a:p>
          <a:p>
            <a:pPr algn="justLow">
              <a:lnSpc>
                <a:spcPct val="200000"/>
              </a:lnSpc>
              <a:spcBef>
                <a:spcPct val="50000"/>
              </a:spcBef>
              <a:buFontTx/>
              <a:buAutoNum type="arabic2Minus"/>
            </a:pPr>
            <a:r>
              <a:rPr lang="ar-SA" sz="2800" b="1" dirty="0">
                <a:latin typeface="Sakkal Majalla" pitchFamily="2" charset="-78"/>
              </a:rPr>
              <a:t>وجود نطاق من البحار الهامشية المحصورة داخل أقواس الجزر وأشباه الجزر الممتدة من الشمال للجنوب.  </a:t>
            </a:r>
            <a:endParaRPr lang="en-US" sz="2800" b="1" dirty="0">
              <a:latin typeface="Sakkal Majalla" pitchFamily="2" charset="-78"/>
            </a:endParaRPr>
          </a:p>
        </p:txBody>
      </p:sp>
    </p:spTree>
    <p:extLst>
      <p:ext uri="{BB962C8B-B14F-4D97-AF65-F5344CB8AC3E}">
        <p14:creationId xmlns:p14="http://schemas.microsoft.com/office/powerpoint/2010/main" xmlns="" val="3735093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2555776" y="132174"/>
            <a:ext cx="3590925" cy="600075"/>
          </a:xfrm>
          <a:prstGeom prst="rect">
            <a:avLst/>
          </a:prstGeom>
          <a:ln/>
          <a:effectLst>
            <a:glow rad="63500">
              <a:schemeClr val="accent4">
                <a:satMod val="175000"/>
                <a:alpha val="40000"/>
              </a:schemeClr>
            </a:glo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1" fromWordArt="0" anchor="t" anchorCtr="0" forceAA="0" compatLnSpc="1">
            <a:prstTxWarp prst="textNoShape">
              <a:avLst/>
            </a:prstTxWarp>
            <a:noAutofit/>
          </a:bodyPr>
          <a:lstStyle/>
          <a:p>
            <a:pPr algn="ctr" rtl="1">
              <a:lnSpc>
                <a:spcPct val="115000"/>
              </a:lnSpc>
              <a:spcAft>
                <a:spcPts val="1000"/>
              </a:spcAft>
            </a:pPr>
            <a:r>
              <a:rPr lang="ar-SA" sz="3600" spc="100" dirty="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ea typeface="Cambria"/>
                <a:cs typeface="Times New Roman"/>
              </a:rPr>
              <a:t>اقسام المحيط الهادئ</a:t>
            </a:r>
            <a:endParaRPr lang="en-US" sz="1100" dirty="0">
              <a:effectLst/>
              <a:ea typeface="Cambria"/>
              <a:cs typeface="Times New Roman"/>
            </a:endParaRPr>
          </a:p>
          <a:p>
            <a:pPr algn="ctr" rtl="1">
              <a:lnSpc>
                <a:spcPct val="115000"/>
              </a:lnSpc>
              <a:spcAft>
                <a:spcPts val="1000"/>
              </a:spcAft>
            </a:pPr>
            <a:r>
              <a:rPr lang="en-US" sz="3600" b="1" spc="100" dirty="0">
                <a:ln w="17996" cap="flat" cmpd="sng" algn="ctr">
                  <a:solidFill>
                    <a:srgbClr val="92AEF7"/>
                  </a:solidFill>
                  <a:prstDash val="solid"/>
                  <a:round/>
                </a:ln>
                <a:solidFill>
                  <a:srgbClr val="000000">
                    <a:alpha val="5700"/>
                  </a:srgbClr>
                </a:solidFill>
                <a:effectLst>
                  <a:outerShdw blurRad="25006" dist="20003" dir="16020000" algn="tl">
                    <a:schemeClr val="accent1">
                      <a:satMod val="200000"/>
                      <a:shade val="1000"/>
                      <a:alpha val="60000"/>
                    </a:schemeClr>
                  </a:outerShdw>
                </a:effectLst>
                <a:ea typeface="Cambria"/>
                <a:cs typeface="Times New Roman"/>
              </a:rPr>
              <a:t> </a:t>
            </a:r>
            <a:endParaRPr lang="en-US" sz="1100" dirty="0">
              <a:effectLst/>
              <a:ea typeface="Cambria"/>
              <a:cs typeface="Times New Roman"/>
            </a:endParaRPr>
          </a:p>
        </p:txBody>
      </p:sp>
      <p:grpSp>
        <p:nvGrpSpPr>
          <p:cNvPr id="3" name="Group 2"/>
          <p:cNvGrpSpPr/>
          <p:nvPr/>
        </p:nvGrpSpPr>
        <p:grpSpPr>
          <a:xfrm>
            <a:off x="6228184" y="1460737"/>
            <a:ext cx="3024336" cy="5385058"/>
            <a:chOff x="4844504" y="600081"/>
            <a:chExt cx="2365920" cy="1419552"/>
          </a:xfrm>
        </p:grpSpPr>
        <p:sp>
          <p:nvSpPr>
            <p:cNvPr id="4" name="Rectangle 3"/>
            <p:cNvSpPr/>
            <p:nvPr/>
          </p:nvSpPr>
          <p:spPr>
            <a:xfrm>
              <a:off x="4844504" y="600081"/>
              <a:ext cx="2365920" cy="1419552"/>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 name="Rectangle 4"/>
            <p:cNvSpPr/>
            <p:nvPr/>
          </p:nvSpPr>
          <p:spPr>
            <a:xfrm>
              <a:off x="4844504" y="600081"/>
              <a:ext cx="2365920" cy="14195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ctr" defTabSz="444500" rtl="1">
                <a:lnSpc>
                  <a:spcPct val="90000"/>
                </a:lnSpc>
                <a:spcBef>
                  <a:spcPct val="0"/>
                </a:spcBef>
                <a:spcAft>
                  <a:spcPct val="35000"/>
                </a:spcAft>
              </a:pPr>
              <a:r>
                <a:rPr lang="ar-SA" sz="2800" b="1" kern="1200" dirty="0">
                  <a:latin typeface="Sakkal Majalla" pitchFamily="2" charset="-78"/>
                  <a:cs typeface="+mn-cs"/>
                </a:rPr>
                <a:t>- القسم الأوسط من المحيط </a:t>
              </a:r>
            </a:p>
            <a:p>
              <a:pPr lvl="0" algn="ctr" defTabSz="444500" rtl="1">
                <a:lnSpc>
                  <a:spcPct val="90000"/>
                </a:lnSpc>
                <a:spcBef>
                  <a:spcPct val="0"/>
                </a:spcBef>
                <a:spcAft>
                  <a:spcPct val="35000"/>
                </a:spcAft>
              </a:pPr>
              <a:r>
                <a:rPr lang="ar-SA" sz="2800" b="1" kern="1200" dirty="0">
                  <a:latin typeface="Sakkal Majalla" pitchFamily="2" charset="-78"/>
                  <a:cs typeface="+mn-cs"/>
                </a:rPr>
                <a:t>وهو يمثل المحيط الأصلي</a:t>
              </a:r>
            </a:p>
            <a:p>
              <a:pPr lvl="0" algn="ctr" defTabSz="444500" rtl="1">
                <a:lnSpc>
                  <a:spcPct val="90000"/>
                </a:lnSpc>
                <a:spcBef>
                  <a:spcPct val="0"/>
                </a:spcBef>
                <a:spcAft>
                  <a:spcPct val="35000"/>
                </a:spcAft>
              </a:pPr>
              <a:r>
                <a:rPr lang="ar-SA" sz="2800" b="1" kern="1200" dirty="0">
                  <a:latin typeface="Sakkal Majalla" pitchFamily="2" charset="-78"/>
                  <a:cs typeface="+mn-cs"/>
                </a:rPr>
                <a:t>وهو أكبر أقسام وينحصر داخل حد </a:t>
              </a:r>
              <a:r>
                <a:rPr lang="ar-SA" sz="2800" b="1" kern="1200" dirty="0" err="1">
                  <a:latin typeface="Sakkal Majalla" pitchFamily="2" charset="-78"/>
                  <a:cs typeface="+mn-cs"/>
                </a:rPr>
                <a:t>الاندسيت</a:t>
              </a:r>
              <a:r>
                <a:rPr lang="ar-SA" sz="2800" b="1" kern="1200" dirty="0">
                  <a:latin typeface="Sakkal Majalla" pitchFamily="2" charset="-78"/>
                  <a:cs typeface="+mn-cs"/>
                </a:rPr>
                <a:t> (وهو فاصل او حد </a:t>
              </a:r>
              <a:r>
                <a:rPr lang="ar-SA" sz="2800" b="1" kern="1200" dirty="0" err="1">
                  <a:latin typeface="Sakkal Majalla" pitchFamily="2" charset="-78"/>
                  <a:cs typeface="+mn-cs"/>
                </a:rPr>
                <a:t>جيولوجى</a:t>
              </a:r>
              <a:r>
                <a:rPr lang="ar-SA" sz="2800" b="1" kern="1200" dirty="0">
                  <a:latin typeface="Sakkal Majalla" pitchFamily="2" charset="-78"/>
                  <a:cs typeface="+mn-cs"/>
                </a:rPr>
                <a:t> يفصل بين </a:t>
              </a:r>
              <a:r>
                <a:rPr lang="ar-SA" sz="2800" b="1" kern="1200" dirty="0" err="1">
                  <a:latin typeface="Sakkal Majalla" pitchFamily="2" charset="-78"/>
                  <a:cs typeface="+mn-cs"/>
                </a:rPr>
                <a:t>طبقتى</a:t>
              </a:r>
              <a:r>
                <a:rPr lang="ar-SA" sz="2800" b="1" kern="1200" dirty="0">
                  <a:latin typeface="Sakkal Majalla" pitchFamily="2" charset="-78"/>
                  <a:cs typeface="+mn-cs"/>
                </a:rPr>
                <a:t> السيال القارية </a:t>
              </a:r>
              <a:r>
                <a:rPr lang="ar-SA" sz="2800" b="1" kern="1200" dirty="0" err="1">
                  <a:latin typeface="Sakkal Majalla" pitchFamily="2" charset="-78"/>
                  <a:cs typeface="+mn-cs"/>
                </a:rPr>
                <a:t>والسيما</a:t>
              </a:r>
              <a:r>
                <a:rPr lang="ar-SA" sz="2800" b="1" kern="1200" dirty="0">
                  <a:latin typeface="Sakkal Majalla" pitchFamily="2" charset="-78"/>
                  <a:cs typeface="+mn-cs"/>
                </a:rPr>
                <a:t> المحيطية)، ويمتاز إجمالاُ بثبات قاعدته وصلابته.المحيط،</a:t>
              </a:r>
            </a:p>
            <a:p>
              <a:pPr lvl="0" algn="ctr" defTabSz="444500" rtl="1">
                <a:lnSpc>
                  <a:spcPct val="90000"/>
                </a:lnSpc>
                <a:spcBef>
                  <a:spcPct val="0"/>
                </a:spcBef>
                <a:spcAft>
                  <a:spcPct val="35000"/>
                </a:spcAft>
              </a:pPr>
              <a:r>
                <a:rPr lang="ar-SA" sz="1000" b="1" kern="1200" dirty="0">
                  <a:latin typeface="Sakkal Majalla" pitchFamily="2" charset="-78"/>
                  <a:cs typeface="+mn-cs"/>
                </a:rPr>
                <a:t> </a:t>
              </a:r>
            </a:p>
            <a:p>
              <a:pPr lvl="0" algn="ctr" defTabSz="444500" rtl="1">
                <a:lnSpc>
                  <a:spcPct val="90000"/>
                </a:lnSpc>
                <a:spcBef>
                  <a:spcPct val="0"/>
                </a:spcBef>
                <a:spcAft>
                  <a:spcPct val="35000"/>
                </a:spcAft>
              </a:pPr>
              <a:endParaRPr lang="ar-SA" sz="1000" kern="1200" dirty="0"/>
            </a:p>
          </p:txBody>
        </p:sp>
      </p:grpSp>
      <p:grpSp>
        <p:nvGrpSpPr>
          <p:cNvPr id="11" name="Group 10"/>
          <p:cNvGrpSpPr/>
          <p:nvPr/>
        </p:nvGrpSpPr>
        <p:grpSpPr>
          <a:xfrm>
            <a:off x="2987824" y="732249"/>
            <a:ext cx="3240360" cy="4640967"/>
            <a:chOff x="2755363" y="1578"/>
            <a:chExt cx="2364168" cy="1418500"/>
          </a:xfrm>
          <a:scene3d>
            <a:camera prst="orthographicFront"/>
            <a:lightRig rig="flat" dir="t"/>
          </a:scene3d>
        </p:grpSpPr>
        <p:sp>
          <p:nvSpPr>
            <p:cNvPr id="12" name="Rectangle 11"/>
            <p:cNvSpPr/>
            <p:nvPr/>
          </p:nvSpPr>
          <p:spPr>
            <a:xfrm>
              <a:off x="2755363" y="1578"/>
              <a:ext cx="2364168" cy="1418500"/>
            </a:xfrm>
            <a:prstGeom prst="rect">
              <a:avLst/>
            </a:prstGeom>
            <a:sp3d prstMaterial="dkEdge">
              <a:bevelT w="8200" h="38100"/>
            </a:sp3d>
          </p:spPr>
          <p:style>
            <a:lnRef idx="0">
              <a:schemeClr val="lt1">
                <a:hueOff val="0"/>
                <a:satOff val="0"/>
                <a:lumOff val="0"/>
                <a:alphaOff val="0"/>
              </a:schemeClr>
            </a:lnRef>
            <a:fillRef idx="2">
              <a:schemeClr val="accent5">
                <a:hueOff val="-4966938"/>
                <a:satOff val="19906"/>
                <a:lumOff val="4314"/>
                <a:alphaOff val="0"/>
              </a:schemeClr>
            </a:fillRef>
            <a:effectRef idx="1">
              <a:schemeClr val="accent5">
                <a:hueOff val="-4966938"/>
                <a:satOff val="19906"/>
                <a:lumOff val="4314"/>
                <a:alphaOff val="0"/>
              </a:schemeClr>
            </a:effectRef>
            <a:fontRef idx="minor">
              <a:schemeClr val="dk1"/>
            </a:fontRef>
          </p:style>
        </p:sp>
        <p:sp>
          <p:nvSpPr>
            <p:cNvPr id="13" name="Rectangle 12"/>
            <p:cNvSpPr/>
            <p:nvPr/>
          </p:nvSpPr>
          <p:spPr>
            <a:xfrm>
              <a:off x="2755363" y="1578"/>
              <a:ext cx="2364168" cy="141850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2800" b="1" kern="1200" dirty="0" smtClean="0">
                  <a:latin typeface="Sakkal Majalla" pitchFamily="2" charset="-78"/>
                </a:rPr>
                <a:t>القسم </a:t>
              </a:r>
              <a:r>
                <a:rPr lang="ar-SA" sz="2800" b="1" kern="1200" dirty="0" err="1" smtClean="0">
                  <a:latin typeface="Sakkal Majalla" pitchFamily="2" charset="-78"/>
                </a:rPr>
                <a:t>الغربى</a:t>
              </a:r>
              <a:r>
                <a:rPr lang="ar-SA" sz="2800" b="1" kern="1200" dirty="0" smtClean="0">
                  <a:latin typeface="Sakkal Majalla" pitchFamily="2" charset="-78"/>
                </a:rPr>
                <a:t> من المحيط</a:t>
              </a:r>
            </a:p>
            <a:p>
              <a:pPr lvl="0" algn="ctr" defTabSz="577850" rtl="1">
                <a:lnSpc>
                  <a:spcPct val="90000"/>
                </a:lnSpc>
                <a:spcBef>
                  <a:spcPct val="0"/>
                </a:spcBef>
                <a:spcAft>
                  <a:spcPct val="35000"/>
                </a:spcAft>
              </a:pPr>
              <a:r>
                <a:rPr lang="ar-SA" sz="2800" b="1" kern="1200" dirty="0" smtClean="0">
                  <a:solidFill>
                    <a:srgbClr val="FF0000"/>
                  </a:solidFill>
                  <a:latin typeface="Sakkal Majalla" pitchFamily="2" charset="-78"/>
                </a:rPr>
                <a:t>يعد قسم غير مستقر جيولوجياً</a:t>
              </a:r>
            </a:p>
            <a:p>
              <a:pPr lvl="0" algn="ctr" defTabSz="577850" rtl="1">
                <a:lnSpc>
                  <a:spcPct val="90000"/>
                </a:lnSpc>
                <a:spcBef>
                  <a:spcPct val="0"/>
                </a:spcBef>
                <a:spcAft>
                  <a:spcPct val="35000"/>
                </a:spcAft>
              </a:pPr>
              <a:r>
                <a:rPr lang="ar-SA" sz="2800" b="1" kern="1200" dirty="0" smtClean="0">
                  <a:latin typeface="Sakkal Majalla" pitchFamily="2" charset="-78"/>
                </a:rPr>
                <a:t>لوقوعه على طول حدود الصفائح </a:t>
              </a:r>
              <a:r>
                <a:rPr lang="ar-SA" sz="2800" b="1" kern="1200" dirty="0" err="1" smtClean="0">
                  <a:latin typeface="Sakkal Majalla" pitchFamily="2" charset="-78"/>
                </a:rPr>
                <a:t>التكتونية</a:t>
              </a:r>
              <a:r>
                <a:rPr lang="ar-SA" sz="2800" b="1" kern="1200" dirty="0" smtClean="0">
                  <a:latin typeface="Sakkal Majalla" pitchFamily="2" charset="-78"/>
                </a:rPr>
                <a:t> </a:t>
              </a:r>
            </a:p>
            <a:p>
              <a:pPr lvl="0" algn="ctr" defTabSz="577850" rtl="1">
                <a:lnSpc>
                  <a:spcPct val="90000"/>
                </a:lnSpc>
                <a:spcBef>
                  <a:spcPct val="0"/>
                </a:spcBef>
                <a:spcAft>
                  <a:spcPct val="35000"/>
                </a:spcAft>
              </a:pPr>
              <a:r>
                <a:rPr lang="ar-SA" sz="2800" b="1" kern="1200" dirty="0" smtClean="0">
                  <a:latin typeface="Sakkal Majalla" pitchFamily="2" charset="-78"/>
                </a:rPr>
                <a:t>يضيق فيه الرف القاري</a:t>
              </a:r>
            </a:p>
            <a:p>
              <a:pPr lvl="0" algn="ctr" defTabSz="577850" rtl="1">
                <a:lnSpc>
                  <a:spcPct val="90000"/>
                </a:lnSpc>
                <a:spcBef>
                  <a:spcPct val="0"/>
                </a:spcBef>
                <a:spcAft>
                  <a:spcPct val="35000"/>
                </a:spcAft>
              </a:pPr>
              <a:r>
                <a:rPr lang="ar-SA" sz="2800" b="1" kern="1200" dirty="0" smtClean="0">
                  <a:latin typeface="Sakkal Majalla" pitchFamily="2" charset="-78"/>
                </a:rPr>
                <a:t>يوجد على قاعه نطاق من الأخاديد المحيطية العميقة التي تمتد موازية  </a:t>
              </a:r>
              <a:endParaRPr lang="ar-SA" sz="2800" kern="1200" dirty="0"/>
            </a:p>
          </p:txBody>
        </p:sp>
      </p:grpSp>
      <p:graphicFrame>
        <p:nvGraphicFramePr>
          <p:cNvPr id="14" name="Diagram 13"/>
          <p:cNvGraphicFramePr/>
          <p:nvPr>
            <p:extLst>
              <p:ext uri="{D42A27DB-BD31-4B8C-83A1-F6EECF244321}">
                <p14:modId xmlns:p14="http://schemas.microsoft.com/office/powerpoint/2010/main" xmlns="" val="2460549748"/>
              </p:ext>
            </p:extLst>
          </p:nvPr>
        </p:nvGraphicFramePr>
        <p:xfrm>
          <a:off x="-8173416" y="1052736"/>
          <a:ext cx="7101651" cy="307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5" name="Group 14"/>
          <p:cNvGrpSpPr/>
          <p:nvPr/>
        </p:nvGrpSpPr>
        <p:grpSpPr>
          <a:xfrm>
            <a:off x="-396552" y="1460737"/>
            <a:ext cx="3528392" cy="6441167"/>
            <a:chOff x="75372" y="0"/>
            <a:chExt cx="2591770" cy="3692805"/>
          </a:xfrm>
          <a:scene3d>
            <a:camera prst="orthographicFront"/>
            <a:lightRig rig="flat" dir="t"/>
          </a:scene3d>
        </p:grpSpPr>
        <p:sp>
          <p:nvSpPr>
            <p:cNvPr id="16" name="Rectangle 15"/>
            <p:cNvSpPr/>
            <p:nvPr/>
          </p:nvSpPr>
          <p:spPr>
            <a:xfrm>
              <a:off x="75372" y="0"/>
              <a:ext cx="2591770" cy="3073558"/>
            </a:xfrm>
            <a:prstGeom prst="rect">
              <a:avLst/>
            </a:prstGeom>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sp>
        <p:sp>
          <p:nvSpPr>
            <p:cNvPr id="17" name="Rectangle 16"/>
            <p:cNvSpPr/>
            <p:nvPr/>
          </p:nvSpPr>
          <p:spPr>
            <a:xfrm>
              <a:off x="75372" y="0"/>
              <a:ext cx="2591770" cy="369280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800" b="1" kern="1200" dirty="0">
                  <a:effectLst>
                    <a:outerShdw blurRad="38100" dist="38100" dir="2700000" algn="tl">
                      <a:srgbClr val="000000">
                        <a:alpha val="43137"/>
                      </a:srgbClr>
                    </a:outerShdw>
                  </a:effectLst>
                  <a:latin typeface="Sakkal Majalla" pitchFamily="2" charset="-78"/>
                  <a:cs typeface="+mn-cs"/>
                </a:rPr>
                <a:t>القسم </a:t>
              </a:r>
              <a:r>
                <a:rPr lang="ar-SA" sz="2800" b="1" kern="1200" dirty="0" err="1" smtClean="0">
                  <a:effectLst>
                    <a:outerShdw blurRad="38100" dist="38100" dir="2700000" algn="tl">
                      <a:srgbClr val="000000">
                        <a:alpha val="43137"/>
                      </a:srgbClr>
                    </a:outerShdw>
                  </a:effectLst>
                  <a:latin typeface="Sakkal Majalla" pitchFamily="2" charset="-78"/>
                  <a:cs typeface="+mn-cs"/>
                </a:rPr>
                <a:t>الشرقى</a:t>
              </a:r>
              <a:r>
                <a:rPr lang="ar-SA" sz="2800" b="1" kern="1200" dirty="0" smtClean="0">
                  <a:effectLst>
                    <a:outerShdw blurRad="38100" dist="38100" dir="2700000" algn="tl">
                      <a:srgbClr val="000000">
                        <a:alpha val="43137"/>
                      </a:srgbClr>
                    </a:outerShdw>
                  </a:effectLst>
                  <a:latin typeface="Sakkal Majalla" pitchFamily="2" charset="-78"/>
                  <a:cs typeface="+mn-cs"/>
                </a:rPr>
                <a:t> </a:t>
              </a:r>
              <a:r>
                <a:rPr lang="ar-SA" sz="2800" b="1" kern="1200" dirty="0">
                  <a:effectLst>
                    <a:outerShdw blurRad="38100" dist="38100" dir="2700000" algn="tl">
                      <a:srgbClr val="000000">
                        <a:alpha val="43137"/>
                      </a:srgbClr>
                    </a:outerShdw>
                  </a:effectLst>
                  <a:latin typeface="Sakkal Majalla" pitchFamily="2" charset="-78"/>
                  <a:cs typeface="+mn-cs"/>
                </a:rPr>
                <a:t>من </a:t>
              </a:r>
              <a:r>
                <a:rPr lang="ar-SA" sz="2800" b="1" kern="1200" dirty="0" smtClean="0">
                  <a:effectLst>
                    <a:outerShdw blurRad="38100" dist="38100" dir="2700000" algn="tl">
                      <a:srgbClr val="000000">
                        <a:alpha val="43137"/>
                      </a:srgbClr>
                    </a:outerShdw>
                  </a:effectLst>
                  <a:latin typeface="Sakkal Majalla" pitchFamily="2" charset="-78"/>
                  <a:cs typeface="+mn-cs"/>
                </a:rPr>
                <a:t>المحيط</a:t>
              </a:r>
            </a:p>
            <a:p>
              <a:pPr lvl="0" algn="ctr" defTabSz="889000" rtl="1">
                <a:lnSpc>
                  <a:spcPct val="90000"/>
                </a:lnSpc>
                <a:spcBef>
                  <a:spcPct val="0"/>
                </a:spcBef>
                <a:spcAft>
                  <a:spcPct val="35000"/>
                </a:spcAft>
              </a:pPr>
              <a:r>
                <a:rPr lang="ar-SA" sz="2800" b="1" kern="1200" dirty="0" smtClean="0">
                  <a:latin typeface="Sakkal Majalla" pitchFamily="2" charset="-78"/>
                  <a:cs typeface="+mn-cs"/>
                </a:rPr>
                <a:t>يعد </a:t>
              </a:r>
              <a:r>
                <a:rPr lang="ar-SA" sz="2800" b="1" kern="1200" dirty="0">
                  <a:latin typeface="Sakkal Majalla" pitchFamily="2" charset="-78"/>
                  <a:cs typeface="+mn-cs"/>
                </a:rPr>
                <a:t>قسم غير مستقر جيولوجياً</a:t>
              </a:r>
            </a:p>
            <a:p>
              <a:pPr lvl="0" algn="ctr" defTabSz="889000" rtl="1">
                <a:lnSpc>
                  <a:spcPct val="90000"/>
                </a:lnSpc>
                <a:spcBef>
                  <a:spcPct val="0"/>
                </a:spcBef>
                <a:spcAft>
                  <a:spcPct val="35000"/>
                </a:spcAft>
              </a:pPr>
              <a:r>
                <a:rPr lang="ar-SA" sz="2800" b="1" kern="1200" dirty="0">
                  <a:latin typeface="Sakkal Majalla" pitchFamily="2" charset="-78"/>
                  <a:cs typeface="+mn-cs"/>
                </a:rPr>
                <a:t>اتساع الرف القاري </a:t>
              </a:r>
            </a:p>
            <a:p>
              <a:pPr lvl="0" algn="ctr" defTabSz="889000" rtl="1">
                <a:lnSpc>
                  <a:spcPct val="90000"/>
                </a:lnSpc>
                <a:spcBef>
                  <a:spcPct val="0"/>
                </a:spcBef>
                <a:spcAft>
                  <a:spcPct val="35000"/>
                </a:spcAft>
              </a:pPr>
              <a:r>
                <a:rPr lang="ar-SA" sz="2800" b="1" kern="1200" dirty="0">
                  <a:latin typeface="Sakkal Majalla" pitchFamily="2" charset="-78"/>
                  <a:cs typeface="+mn-cs"/>
                </a:rPr>
                <a:t>يوجد على قاعه نطاق من الأخاديد المحيطية العميقة التي تمتد موازية لنطاق الجبال وأقواس الجزر</a:t>
              </a:r>
            </a:p>
            <a:p>
              <a:pPr lvl="0" algn="ctr" defTabSz="889000" rtl="1">
                <a:lnSpc>
                  <a:spcPct val="90000"/>
                </a:lnSpc>
                <a:spcBef>
                  <a:spcPct val="0"/>
                </a:spcBef>
                <a:spcAft>
                  <a:spcPct val="35000"/>
                </a:spcAft>
              </a:pPr>
              <a:r>
                <a:rPr lang="ar-SA" sz="2800" b="1" kern="1200" dirty="0">
                  <a:latin typeface="Sakkal Majalla" pitchFamily="2" charset="-78"/>
                  <a:cs typeface="+mn-cs"/>
                </a:rPr>
                <a:t> وجود نطاق من البحار الهامشية المحصورة داخل أقواس الجزر وأشباه الجزر الممتدة من الشمال للجنوب</a:t>
              </a:r>
              <a:r>
                <a:rPr lang="ar-SA" sz="2000" b="1" kern="1200" dirty="0">
                  <a:latin typeface="Sakkal Majalla" pitchFamily="2" charset="-78"/>
                  <a:cs typeface="+mn-cs"/>
                </a:rPr>
                <a:t>.  </a:t>
              </a:r>
            </a:p>
            <a:p>
              <a:pPr lvl="0" algn="ctr" defTabSz="889000" rtl="1">
                <a:lnSpc>
                  <a:spcPct val="90000"/>
                </a:lnSpc>
                <a:spcBef>
                  <a:spcPct val="0"/>
                </a:spcBef>
                <a:spcAft>
                  <a:spcPct val="35000"/>
                </a:spcAft>
              </a:pPr>
              <a:endParaRPr lang="ar-SA" sz="1400" b="1" kern="1200" dirty="0">
                <a:latin typeface="Sakkal Majalla" pitchFamily="2" charset="-78"/>
                <a:cs typeface="+mn-cs"/>
              </a:endParaRPr>
            </a:p>
            <a:p>
              <a:pPr lvl="0" algn="ctr" defTabSz="889000" rtl="1">
                <a:lnSpc>
                  <a:spcPct val="90000"/>
                </a:lnSpc>
                <a:spcBef>
                  <a:spcPct val="0"/>
                </a:spcBef>
                <a:spcAft>
                  <a:spcPct val="35000"/>
                </a:spcAft>
              </a:pPr>
              <a:endParaRPr lang="ar-SA" sz="1400" b="1" kern="1200" dirty="0">
                <a:effectLst>
                  <a:outerShdw blurRad="38100" dist="38100" dir="2700000" algn="tl">
                    <a:srgbClr val="000000">
                      <a:alpha val="43137"/>
                    </a:srgbClr>
                  </a:outerShdw>
                </a:effectLst>
                <a:latin typeface="Sakkal Majalla" pitchFamily="2" charset="-78"/>
                <a:cs typeface="+mn-cs"/>
              </a:endParaRPr>
            </a:p>
            <a:p>
              <a:pPr lvl="0" algn="ctr" defTabSz="889000" rtl="1">
                <a:lnSpc>
                  <a:spcPct val="90000"/>
                </a:lnSpc>
                <a:spcBef>
                  <a:spcPct val="0"/>
                </a:spcBef>
                <a:spcAft>
                  <a:spcPct val="35000"/>
                </a:spcAft>
              </a:pPr>
              <a:endParaRPr lang="ar-SA" sz="1400" b="1" kern="1200" dirty="0">
                <a:effectLst>
                  <a:outerShdw blurRad="38100" dist="38100" dir="2700000" algn="tl">
                    <a:srgbClr val="000000">
                      <a:alpha val="43137"/>
                    </a:srgbClr>
                  </a:outerShdw>
                </a:effectLst>
                <a:latin typeface="Sakkal Majalla" pitchFamily="2" charset="-78"/>
                <a:cs typeface="+mn-cs"/>
              </a:endParaRPr>
            </a:p>
            <a:p>
              <a:pPr lvl="0" algn="ctr" defTabSz="889000" rtl="1">
                <a:lnSpc>
                  <a:spcPct val="90000"/>
                </a:lnSpc>
                <a:spcBef>
                  <a:spcPct val="0"/>
                </a:spcBef>
                <a:spcAft>
                  <a:spcPct val="35000"/>
                </a:spcAft>
              </a:pPr>
              <a:endParaRPr lang="ar-SA" sz="1400" kern="1200" dirty="0"/>
            </a:p>
          </p:txBody>
        </p:sp>
      </p:grpSp>
    </p:spTree>
    <p:extLst>
      <p:ext uri="{BB962C8B-B14F-4D97-AF65-F5344CB8AC3E}">
        <p14:creationId xmlns:p14="http://schemas.microsoft.com/office/powerpoint/2010/main" xmlns="" val="3193234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8045" y="-25515"/>
            <a:ext cx="3090911" cy="707886"/>
          </a:xfrm>
          <a:prstGeom prst="rect">
            <a:avLst/>
          </a:prstGeom>
        </p:spPr>
        <p:txBody>
          <a:bodyPr wrap="none">
            <a:spAutoFit/>
          </a:bodyPr>
          <a:lstStyle/>
          <a:p>
            <a:pPr algn="ctr"/>
            <a:r>
              <a:rPr lang="ar-SA" sz="4000" b="1" dirty="0">
                <a:effectLst>
                  <a:outerShdw blurRad="38100" dist="38100" dir="2700000" algn="tl">
                    <a:srgbClr val="000000"/>
                  </a:outerShdw>
                </a:effectLst>
                <a:latin typeface="Arial" charset="0"/>
              </a:rPr>
              <a:t>د- تضاريس القاع</a:t>
            </a:r>
          </a:p>
        </p:txBody>
      </p:sp>
      <p:sp>
        <p:nvSpPr>
          <p:cNvPr id="3" name="Rectangle 2"/>
          <p:cNvSpPr/>
          <p:nvPr/>
        </p:nvSpPr>
        <p:spPr>
          <a:xfrm>
            <a:off x="393576" y="692007"/>
            <a:ext cx="8603185" cy="138499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Low">
              <a:spcBef>
                <a:spcPct val="50000"/>
              </a:spcBef>
            </a:pPr>
            <a:r>
              <a:rPr lang="ar-SA" sz="2800" b="1" dirty="0">
                <a:latin typeface="Sakkal Majalla" pitchFamily="2" charset="-78"/>
              </a:rPr>
              <a:t>يتكون القسم الأكبر من قاع المحيط الهادي من أحواض واسعة مستوية السطح لاسيما في حوضه الأوسط، ولكنه يضم مظاهر طبوغرافية أخرى وهي</a:t>
            </a:r>
            <a:r>
              <a:rPr lang="ar-SA" b="1" dirty="0">
                <a:latin typeface="Sakkal Majalla" pitchFamily="2" charset="-78"/>
              </a:rPr>
              <a:t>:</a:t>
            </a:r>
          </a:p>
        </p:txBody>
      </p:sp>
      <p:sp>
        <p:nvSpPr>
          <p:cNvPr id="4" name="Rectangle 3"/>
          <p:cNvSpPr/>
          <p:nvPr/>
        </p:nvSpPr>
        <p:spPr>
          <a:xfrm>
            <a:off x="107504" y="2132513"/>
            <a:ext cx="8891217" cy="523220"/>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algn="justLow">
              <a:spcBef>
                <a:spcPct val="50000"/>
              </a:spcBef>
            </a:pPr>
            <a:r>
              <a:rPr lang="ar-SA" b="1" dirty="0">
                <a:latin typeface="Sakkal Majalla" pitchFamily="2" charset="-78"/>
              </a:rPr>
              <a:t>- </a:t>
            </a:r>
            <a:r>
              <a:rPr lang="ar-SA" sz="2800" b="1" dirty="0">
                <a:solidFill>
                  <a:sysClr val="windowText" lastClr="000000"/>
                </a:solidFill>
                <a:latin typeface="Sakkal Majalla" pitchFamily="2" charset="-78"/>
              </a:rPr>
              <a:t>الحواجز الجبلية الطولية التي تفصل الأحواض بعضها عن بعض</a:t>
            </a:r>
            <a:r>
              <a:rPr lang="ar-SA" sz="2800" b="1" dirty="0">
                <a:latin typeface="Sakkal Majalla" pitchFamily="2" charset="-78"/>
              </a:rPr>
              <a:t>. </a:t>
            </a:r>
          </a:p>
        </p:txBody>
      </p:sp>
      <p:sp>
        <p:nvSpPr>
          <p:cNvPr id="5" name="Rectangle 4"/>
          <p:cNvSpPr/>
          <p:nvPr/>
        </p:nvSpPr>
        <p:spPr>
          <a:xfrm>
            <a:off x="36112" y="2924944"/>
            <a:ext cx="8979449"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Low">
              <a:spcBef>
                <a:spcPct val="50000"/>
              </a:spcBef>
            </a:pPr>
            <a:r>
              <a:rPr lang="ar-SA" sz="2800" b="1" dirty="0">
                <a:latin typeface="Sakkal Majalla" pitchFamily="2" charset="-78"/>
              </a:rPr>
              <a:t>2- تبرز على سطحه كثير من الجبال المحيطية المسطحة القمة المعروفة باسم </a:t>
            </a:r>
            <a:r>
              <a:rPr lang="en-US" sz="2800" b="1" dirty="0" err="1">
                <a:latin typeface="Sakkal Majalla" pitchFamily="2" charset="-78"/>
              </a:rPr>
              <a:t>guyots</a:t>
            </a:r>
            <a:r>
              <a:rPr lang="ar-SA" sz="2800" b="1" dirty="0">
                <a:latin typeface="Sakkal Majalla" pitchFamily="2" charset="-78"/>
              </a:rPr>
              <a:t> (</a:t>
            </a:r>
            <a:r>
              <a:rPr lang="ar-SA" sz="2800" b="1" dirty="0" err="1">
                <a:latin typeface="Sakkal Majalla" pitchFamily="2" charset="-78"/>
              </a:rPr>
              <a:t>جايوتس</a:t>
            </a:r>
            <a:r>
              <a:rPr lang="ar-SA" sz="2800" b="1" dirty="0">
                <a:latin typeface="Sakkal Majalla" pitchFamily="2" charset="-78"/>
              </a:rPr>
              <a:t>). </a:t>
            </a:r>
          </a:p>
        </p:txBody>
      </p:sp>
      <p:sp>
        <p:nvSpPr>
          <p:cNvPr id="6" name="Rectangle 5"/>
          <p:cNvSpPr/>
          <p:nvPr/>
        </p:nvSpPr>
        <p:spPr>
          <a:xfrm>
            <a:off x="267097" y="4149080"/>
            <a:ext cx="8748464" cy="954107"/>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justLow">
              <a:spcBef>
                <a:spcPct val="50000"/>
              </a:spcBef>
            </a:pPr>
            <a:r>
              <a:rPr lang="ar-SA" sz="2800" b="1" dirty="0">
                <a:solidFill>
                  <a:schemeClr val="tx1">
                    <a:lumMod val="95000"/>
                    <a:lumOff val="5000"/>
                  </a:schemeClr>
                </a:solidFill>
                <a:latin typeface="Sakkal Majalla" pitchFamily="2" charset="-78"/>
              </a:rPr>
              <a:t>3- تنتشر المخروطات البركانية بصورة خاصة في قسمه الشرقي والغربي بسبب عدم استقرارها</a:t>
            </a:r>
            <a:r>
              <a:rPr lang="ar-SA" b="1" dirty="0">
                <a:solidFill>
                  <a:schemeClr val="tx1">
                    <a:lumMod val="95000"/>
                    <a:lumOff val="5000"/>
                  </a:schemeClr>
                </a:solidFill>
                <a:latin typeface="Sakkal Majalla" pitchFamily="2" charset="-78"/>
              </a:rPr>
              <a:t>.</a:t>
            </a:r>
          </a:p>
        </p:txBody>
      </p:sp>
      <p:sp>
        <p:nvSpPr>
          <p:cNvPr id="7" name="Rectangle 6"/>
          <p:cNvSpPr/>
          <p:nvPr/>
        </p:nvSpPr>
        <p:spPr>
          <a:xfrm>
            <a:off x="623914" y="5406442"/>
            <a:ext cx="8372847" cy="95410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spcBef>
                <a:spcPct val="50000"/>
              </a:spcBef>
            </a:pPr>
            <a:r>
              <a:rPr lang="ar-SA" sz="2800" b="1" dirty="0">
                <a:latin typeface="Sakkal Majalla" pitchFamily="2" charset="-78"/>
              </a:rPr>
              <a:t>4- تنتشر الشعاب والحواجز المرجانية التي نمت على أطراف الجبال وفي المنطق الضحلة في العروض المدارية</a:t>
            </a:r>
            <a:r>
              <a:rPr lang="ar-SA" b="1" dirty="0">
                <a:latin typeface="Sakkal Majalla" pitchFamily="2" charset="-78"/>
              </a:rPr>
              <a:t>.</a:t>
            </a:r>
          </a:p>
        </p:txBody>
      </p:sp>
    </p:spTree>
    <p:extLst>
      <p:ext uri="{BB962C8B-B14F-4D97-AF65-F5344CB8AC3E}">
        <p14:creationId xmlns:p14="http://schemas.microsoft.com/office/powerpoint/2010/main" xmlns="" val="483124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96362"/>
            <a:ext cx="6542176" cy="707886"/>
          </a:xfrm>
          <a:prstGeom prst="rect">
            <a:avLst/>
          </a:prstGeom>
        </p:spPr>
        <p:txBody>
          <a:bodyPr wrap="none">
            <a:spAutoFit/>
          </a:bodyPr>
          <a:lstStyle/>
          <a:p>
            <a:pPr algn="ctr"/>
            <a:r>
              <a:rPr lang="ar-SA" sz="4000" b="1" cap="all" dirty="0">
                <a:ln/>
                <a:effectLst>
                  <a:outerShdw blurRad="19685" dist="12700" dir="5400000" algn="tl" rotWithShape="0">
                    <a:schemeClr val="accent1">
                      <a:satMod val="130000"/>
                      <a:alpha val="60000"/>
                    </a:schemeClr>
                  </a:outerShdw>
                  <a:reflection blurRad="10000" stA="55000" endPos="48000" dist="500" dir="5400000" sy="-100000" algn="bl" rotWithShape="0"/>
                </a:effectLst>
                <a:latin typeface="Sakkal Majalla" pitchFamily="2" charset="-78"/>
              </a:rPr>
              <a:t>أهم الحواجز الجبلية في المحيط الهادي</a:t>
            </a:r>
          </a:p>
        </p:txBody>
      </p:sp>
      <p:sp>
        <p:nvSpPr>
          <p:cNvPr id="3" name="Rectangle 2"/>
          <p:cNvSpPr/>
          <p:nvPr/>
        </p:nvSpPr>
        <p:spPr>
          <a:xfrm>
            <a:off x="314055" y="817644"/>
            <a:ext cx="8748464" cy="156966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spcBef>
                <a:spcPct val="50000"/>
              </a:spcBef>
              <a:buFontTx/>
              <a:buAutoNum type="arabicPeriod"/>
            </a:pPr>
            <a:r>
              <a:rPr lang="ar-SA" sz="3600" b="1" dirty="0">
                <a:solidFill>
                  <a:schemeClr val="tx1">
                    <a:lumMod val="95000"/>
                    <a:lumOff val="5000"/>
                  </a:schemeClr>
                </a:solidFill>
                <a:latin typeface="Sakkal Majalla" pitchFamily="2" charset="-78"/>
              </a:rPr>
              <a:t>حاجز المحيط الهادي الشرقي</a:t>
            </a:r>
            <a:r>
              <a:rPr lang="ar-SA" sz="2800" b="1" dirty="0">
                <a:solidFill>
                  <a:schemeClr val="tx1">
                    <a:lumMod val="95000"/>
                    <a:lumOff val="5000"/>
                  </a:schemeClr>
                </a:solidFill>
                <a:latin typeface="Sakkal Majalla" pitchFamily="2" charset="-78"/>
              </a:rPr>
              <a:t>: </a:t>
            </a:r>
            <a:r>
              <a:rPr lang="ar-SA" sz="2800" b="1" dirty="0">
                <a:latin typeface="Sakkal Majalla" pitchFamily="2" charset="-78"/>
              </a:rPr>
              <a:t>يمتد من أمريكا الوسطى </a:t>
            </a:r>
            <a:r>
              <a:rPr lang="ar-SA" sz="3200" b="1" u="sng" dirty="0">
                <a:latin typeface="Sakkal Majalla" pitchFamily="2" charset="-78"/>
              </a:rPr>
              <a:t>نحو الجنوب الغربي </a:t>
            </a:r>
            <a:r>
              <a:rPr lang="ar-SA" sz="2800" b="1" dirty="0">
                <a:latin typeface="Sakkal Majalla" pitchFamily="2" charset="-78"/>
              </a:rPr>
              <a:t>ماراً بجزر </a:t>
            </a:r>
            <a:r>
              <a:rPr lang="ar-SA" sz="2800" b="1" dirty="0" err="1">
                <a:latin typeface="Sakkal Majalla" pitchFamily="2" charset="-78"/>
              </a:rPr>
              <a:t>جالابجوس</a:t>
            </a:r>
            <a:r>
              <a:rPr lang="ar-SA" sz="2800" b="1" dirty="0">
                <a:latin typeface="Sakkal Majalla" pitchFamily="2" charset="-78"/>
              </a:rPr>
              <a:t>، ويوجد في جنوبه الغربي سهل متسع يعرف باسم حوض المحيط الهادي الجنوبي الشرقي.</a:t>
            </a:r>
          </a:p>
        </p:txBody>
      </p:sp>
      <p:sp>
        <p:nvSpPr>
          <p:cNvPr id="4" name="Rectangle 3"/>
          <p:cNvSpPr/>
          <p:nvPr/>
        </p:nvSpPr>
        <p:spPr>
          <a:xfrm>
            <a:off x="281158" y="3140968"/>
            <a:ext cx="8748464" cy="150810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buFontTx/>
              <a:buAutoNum type="arabicPeriod" startAt="2"/>
            </a:pPr>
            <a:r>
              <a:rPr lang="ar-SA" sz="3600" b="1" dirty="0">
                <a:solidFill>
                  <a:srgbClr val="FF0000"/>
                </a:solidFill>
                <a:latin typeface="Sakkal Majalla" pitchFamily="2" charset="-78"/>
              </a:rPr>
              <a:t>حاجز المحيط الهادي </a:t>
            </a:r>
            <a:r>
              <a:rPr lang="ar-SA" sz="2800" b="1" dirty="0">
                <a:latin typeface="Sakkal Majalla" pitchFamily="2" charset="-78"/>
              </a:rPr>
              <a:t>– </a:t>
            </a:r>
            <a:r>
              <a:rPr lang="ar-SA" sz="2800" b="1" dirty="0" err="1">
                <a:latin typeface="Sakkal Majalla" pitchFamily="2" charset="-78"/>
              </a:rPr>
              <a:t>أنتاركتيكي</a:t>
            </a:r>
            <a:r>
              <a:rPr lang="ar-SA" sz="2800" b="1" dirty="0">
                <a:latin typeface="Sakkal Majalla" pitchFamily="2" charset="-78"/>
              </a:rPr>
              <a:t>: وهو ممتد من الحاجز الأول حتى أنتاركتيكا، ويوجد شرقه سهل متسع يعرف باسم حوض المحيط الهادي – </a:t>
            </a:r>
            <a:r>
              <a:rPr lang="ar-SA" sz="2800" b="1" dirty="0" err="1">
                <a:latin typeface="Sakkal Majalla" pitchFamily="2" charset="-78"/>
              </a:rPr>
              <a:t>الأنتاركتيكي</a:t>
            </a:r>
            <a:endParaRPr lang="ar-SA" sz="2800" b="1" dirty="0">
              <a:latin typeface="Sakkal Majalla" pitchFamily="2" charset="-78"/>
            </a:endParaRPr>
          </a:p>
        </p:txBody>
      </p:sp>
      <p:sp>
        <p:nvSpPr>
          <p:cNvPr id="5" name="Rectangle 4"/>
          <p:cNvSpPr/>
          <p:nvPr/>
        </p:nvSpPr>
        <p:spPr>
          <a:xfrm>
            <a:off x="201332" y="5445224"/>
            <a:ext cx="8729518"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r-SA" sz="3600" b="1" dirty="0">
                <a:solidFill>
                  <a:schemeClr val="tx2">
                    <a:lumMod val="60000"/>
                    <a:lumOff val="40000"/>
                  </a:schemeClr>
                </a:solidFill>
                <a:latin typeface="Sakkal Majalla" pitchFamily="2" charset="-78"/>
              </a:rPr>
              <a:t>حاجز </a:t>
            </a:r>
            <a:r>
              <a:rPr lang="ar-SA" sz="3600" b="1" dirty="0" err="1">
                <a:solidFill>
                  <a:schemeClr val="tx2">
                    <a:lumMod val="60000"/>
                    <a:lumOff val="40000"/>
                  </a:schemeClr>
                </a:solidFill>
                <a:latin typeface="Sakkal Majalla" pitchFamily="2" charset="-78"/>
              </a:rPr>
              <a:t>تواموتو</a:t>
            </a:r>
            <a:r>
              <a:rPr lang="ar-SA" sz="2800" b="1" dirty="0">
                <a:solidFill>
                  <a:srgbClr val="FFFF00"/>
                </a:solidFill>
                <a:latin typeface="Sakkal Majalla" pitchFamily="2" charset="-78"/>
              </a:rPr>
              <a:t>: </a:t>
            </a:r>
            <a:r>
              <a:rPr lang="ar-SA" sz="2800" b="1" dirty="0">
                <a:latin typeface="Sakkal Majalla" pitchFamily="2" charset="-78"/>
              </a:rPr>
              <a:t>وهو متفرع من الحاجزين السابقين نحو الشمال الغربي ماراً بجزر </a:t>
            </a:r>
            <a:r>
              <a:rPr lang="ar-SA" sz="2800" b="1" dirty="0" err="1">
                <a:latin typeface="Sakkal Majalla" pitchFamily="2" charset="-78"/>
              </a:rPr>
              <a:t>تواموتو</a:t>
            </a:r>
            <a:endParaRPr lang="ar-SA" sz="2800" dirty="0"/>
          </a:p>
        </p:txBody>
      </p:sp>
    </p:spTree>
    <p:extLst>
      <p:ext uri="{BB962C8B-B14F-4D97-AF65-F5344CB8AC3E}">
        <p14:creationId xmlns:p14="http://schemas.microsoft.com/office/powerpoint/2010/main" xmlns="" val="3645139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36912"/>
            <a:ext cx="8532440" cy="107721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r-SA" sz="3600" b="1" dirty="0">
                <a:solidFill>
                  <a:srgbClr val="002060"/>
                </a:solidFill>
                <a:latin typeface="Sakkal Majalla" pitchFamily="2" charset="-78"/>
              </a:rPr>
              <a:t>حاجز </a:t>
            </a:r>
            <a:r>
              <a:rPr lang="ar-SA" sz="3600" b="1" dirty="0" err="1">
                <a:solidFill>
                  <a:srgbClr val="002060"/>
                </a:solidFill>
                <a:latin typeface="Sakkal Majalla" pitchFamily="2" charset="-78"/>
              </a:rPr>
              <a:t>ماكوارى</a:t>
            </a:r>
            <a:r>
              <a:rPr lang="ar-SA" sz="2800" b="1" dirty="0">
                <a:latin typeface="Sakkal Majalla" pitchFamily="2" charset="-78"/>
              </a:rPr>
              <a:t>: يمتد جنوب الجزيرة الجنوبية </a:t>
            </a:r>
            <a:r>
              <a:rPr lang="ar-SA" sz="2800" b="1" dirty="0" err="1">
                <a:latin typeface="Sakkal Majalla" pitchFamily="2" charset="-78"/>
              </a:rPr>
              <a:t>لنيوزيلندة</a:t>
            </a:r>
            <a:r>
              <a:rPr lang="ar-SA" sz="2800" b="1" dirty="0">
                <a:latin typeface="Sakkal Majalla" pitchFamily="2" charset="-78"/>
              </a:rPr>
              <a:t> حتى أنتاركتيكا</a:t>
            </a:r>
            <a:endParaRPr lang="ar-SA" sz="2800" dirty="0"/>
          </a:p>
        </p:txBody>
      </p:sp>
      <p:sp>
        <p:nvSpPr>
          <p:cNvPr id="3" name="Rectangle 2"/>
          <p:cNvSpPr/>
          <p:nvPr/>
        </p:nvSpPr>
        <p:spPr>
          <a:xfrm>
            <a:off x="358124" y="5301208"/>
            <a:ext cx="8562347"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3600" b="1" dirty="0">
                <a:solidFill>
                  <a:srgbClr val="FF0000"/>
                </a:solidFill>
                <a:latin typeface="Sakkal Majalla" pitchFamily="2" charset="-78"/>
              </a:rPr>
              <a:t>حاجز هاواي</a:t>
            </a:r>
            <a:r>
              <a:rPr lang="ar-SA" sz="2800" b="1" dirty="0">
                <a:latin typeface="Sakkal Majalla" pitchFamily="2" charset="-78"/>
              </a:rPr>
              <a:t>: يمتد من جزر هاواي نحو الغرب حتى خط طول </a:t>
            </a:r>
            <a:r>
              <a:rPr lang="ar-SA" b="1" dirty="0">
                <a:latin typeface="Sakkal Majalla" pitchFamily="2" charset="-78"/>
              </a:rPr>
              <a:t>180ْ</a:t>
            </a:r>
            <a:endParaRPr lang="ar-SA" dirty="0"/>
          </a:p>
        </p:txBody>
      </p:sp>
      <p:sp>
        <p:nvSpPr>
          <p:cNvPr id="4" name="Rectangle 3"/>
          <p:cNvSpPr/>
          <p:nvPr/>
        </p:nvSpPr>
        <p:spPr>
          <a:xfrm>
            <a:off x="418554" y="836712"/>
            <a:ext cx="8441486" cy="1077218"/>
          </a:xfrm>
          <a:prstGeom prst="rect">
            <a:avLst/>
          </a:prstGeom>
        </p:spPr>
        <p:txBody>
          <a:bodyPr wrap="square">
            <a:spAutoFit/>
          </a:bodyPr>
          <a:lstStyle/>
          <a:p>
            <a:pPr algn="justLow">
              <a:spcBef>
                <a:spcPct val="50000"/>
              </a:spcBef>
              <a:buFontTx/>
              <a:buAutoNum type="arabicPeriod" startAt="4"/>
            </a:pPr>
            <a:r>
              <a:rPr lang="ar-SA" sz="3600" b="1" dirty="0">
                <a:solidFill>
                  <a:schemeClr val="accent5">
                    <a:lumMod val="75000"/>
                  </a:schemeClr>
                </a:solidFill>
                <a:latin typeface="Sakkal Majalla" pitchFamily="2" charset="-78"/>
              </a:rPr>
              <a:t>حاجز لورد هاو</a:t>
            </a:r>
            <a:r>
              <a:rPr lang="ar-SA" sz="2800" b="1" dirty="0">
                <a:latin typeface="Sakkal Majalla" pitchFamily="2" charset="-78"/>
              </a:rPr>
              <a:t>: وهو ممتد في بحر </a:t>
            </a:r>
            <a:r>
              <a:rPr lang="ar-SA" sz="2800" b="1" dirty="0" err="1">
                <a:latin typeface="Sakkal Majalla" pitchFamily="2" charset="-78"/>
              </a:rPr>
              <a:t>تاسمان</a:t>
            </a:r>
            <a:r>
              <a:rPr lang="ar-SA" sz="2800" b="1" dirty="0">
                <a:latin typeface="Sakkal Majalla" pitchFamily="2" charset="-78"/>
              </a:rPr>
              <a:t> في اتجاه شمالي غربي – جنوبي شرقي حتى جزيرتي </a:t>
            </a:r>
            <a:r>
              <a:rPr lang="ar-SA" sz="2800" b="1" dirty="0" err="1">
                <a:latin typeface="Sakkal Majalla" pitchFamily="2" charset="-78"/>
              </a:rPr>
              <a:t>نيوزيلندة</a:t>
            </a:r>
            <a:r>
              <a:rPr lang="ar-SA" sz="2800" b="1" dirty="0">
                <a:latin typeface="Sakkal Majalla" pitchFamily="2" charset="-78"/>
              </a:rPr>
              <a:t>.</a:t>
            </a:r>
          </a:p>
        </p:txBody>
      </p:sp>
    </p:spTree>
    <p:extLst>
      <p:ext uri="{BB962C8B-B14F-4D97-AF65-F5344CB8AC3E}">
        <p14:creationId xmlns:p14="http://schemas.microsoft.com/office/powerpoint/2010/main" xmlns="" val="3575781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2040" y="542583"/>
            <a:ext cx="4047904" cy="707886"/>
          </a:xfrm>
          <a:prstGeom prst="rect">
            <a:avLst/>
          </a:prstGeom>
        </p:spPr>
        <p:txBody>
          <a:bodyPr wrap="none">
            <a:spAutoFit/>
          </a:bodyPr>
          <a:lstStyle/>
          <a:p>
            <a:pPr algn="ct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ahoma" pitchFamily="34" charset="0"/>
              </a:rPr>
              <a:t>هـ- </a:t>
            </a: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جزر المحيط الهادي</a:t>
            </a:r>
          </a:p>
        </p:txBody>
      </p:sp>
      <p:sp>
        <p:nvSpPr>
          <p:cNvPr id="3" name="Text Box 3"/>
          <p:cNvSpPr txBox="1">
            <a:spLocks noChangeArrowheads="1"/>
          </p:cNvSpPr>
          <p:nvPr/>
        </p:nvSpPr>
        <p:spPr bwMode="auto">
          <a:xfrm>
            <a:off x="1152202" y="1305691"/>
            <a:ext cx="7559675" cy="5047536"/>
          </a:xfrm>
          <a:prstGeom prst="rect">
            <a:avLst/>
          </a:prstGeom>
          <a:ln/>
          <a:extLst/>
        </p:spPr>
        <p:style>
          <a:lnRef idx="1">
            <a:schemeClr val="accent3"/>
          </a:lnRef>
          <a:fillRef idx="2">
            <a:schemeClr val="accent3"/>
          </a:fillRef>
          <a:effectRef idx="1">
            <a:schemeClr val="accent3"/>
          </a:effectRef>
          <a:fontRef idx="minor">
            <a:schemeClr val="dk1"/>
          </a:fontRef>
        </p:style>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algn="r" rtl="1" fontAlgn="base">
              <a:spcBef>
                <a:spcPct val="0"/>
              </a:spcBef>
              <a:spcAft>
                <a:spcPct val="0"/>
              </a:spcAft>
              <a:defRPr>
                <a:solidFill>
                  <a:schemeClr val="tx1"/>
                </a:solidFill>
                <a:latin typeface="Arial" charset="0"/>
                <a:cs typeface="Arial" charset="0"/>
              </a:defRPr>
            </a:lvl6pPr>
            <a:lvl7pPr marL="3086100" indent="-342900" algn="r" rtl="1" fontAlgn="base">
              <a:spcBef>
                <a:spcPct val="0"/>
              </a:spcBef>
              <a:spcAft>
                <a:spcPct val="0"/>
              </a:spcAft>
              <a:defRPr>
                <a:solidFill>
                  <a:schemeClr val="tx1"/>
                </a:solidFill>
                <a:latin typeface="Arial" charset="0"/>
                <a:cs typeface="Arial" charset="0"/>
              </a:defRPr>
            </a:lvl7pPr>
            <a:lvl8pPr marL="3543300" indent="-342900" algn="r" rtl="1" fontAlgn="base">
              <a:spcBef>
                <a:spcPct val="0"/>
              </a:spcBef>
              <a:spcAft>
                <a:spcPct val="0"/>
              </a:spcAft>
              <a:defRPr>
                <a:solidFill>
                  <a:schemeClr val="tx1"/>
                </a:solidFill>
                <a:latin typeface="Arial" charset="0"/>
                <a:cs typeface="Arial" charset="0"/>
              </a:defRPr>
            </a:lvl8pPr>
            <a:lvl9pPr marL="4000500" indent="-342900" algn="r" rtl="1" fontAlgn="base">
              <a:spcBef>
                <a:spcPct val="0"/>
              </a:spcBef>
              <a:spcAft>
                <a:spcPct val="0"/>
              </a:spcAft>
              <a:defRPr>
                <a:solidFill>
                  <a:schemeClr val="tx1"/>
                </a:solidFill>
                <a:latin typeface="Arial" charset="0"/>
                <a:cs typeface="Arial" charset="0"/>
              </a:defRPr>
            </a:lvl9pPr>
          </a:lstStyle>
          <a:p>
            <a:pPr algn="justLow">
              <a:spcBef>
                <a:spcPct val="50000"/>
              </a:spcBef>
              <a:buFontTx/>
              <a:buAutoNum type="arabicPeriod"/>
              <a:defRPr/>
            </a:pPr>
            <a:r>
              <a:rPr lang="ar-SA" sz="2800" b="1" dirty="0" smtClean="0">
                <a:latin typeface="Sakkal Majalla" pitchFamily="2" charset="-78"/>
                <a:cs typeface="+mn-cs"/>
              </a:rPr>
              <a:t>يتميز المحيط الهادي بكثرة جزره وتنوعها وتباين مساحتها وانتشارها في كافة أرجاء المحيط.</a:t>
            </a:r>
          </a:p>
          <a:p>
            <a:pPr algn="justLow">
              <a:spcBef>
                <a:spcPct val="50000"/>
              </a:spcBef>
              <a:buFontTx/>
              <a:buAutoNum type="arabicPeriod"/>
              <a:defRPr/>
            </a:pPr>
            <a:r>
              <a:rPr lang="ar-SA" sz="2800" b="1" dirty="0" smtClean="0">
                <a:latin typeface="Sakkal Majalla" pitchFamily="2" charset="-78"/>
                <a:cs typeface="+mn-cs"/>
              </a:rPr>
              <a:t>توجد بعض الجزر بصورة منعزلة، في حين يظهر بعضها متجمعاً في </a:t>
            </a:r>
            <a:r>
              <a:rPr lang="ar-SA" sz="2800" b="1" dirty="0" err="1" smtClean="0">
                <a:latin typeface="Sakkal Majalla" pitchFamily="2" charset="-78"/>
                <a:cs typeface="+mn-cs"/>
              </a:rPr>
              <a:t>أرخبيلات</a:t>
            </a:r>
            <a:r>
              <a:rPr lang="ar-SA" sz="2800" b="1" dirty="0" smtClean="0">
                <a:latin typeface="Sakkal Majalla" pitchFamily="2" charset="-78"/>
                <a:cs typeface="+mn-cs"/>
              </a:rPr>
              <a:t>.</a:t>
            </a:r>
          </a:p>
          <a:p>
            <a:pPr algn="justLow">
              <a:spcBef>
                <a:spcPct val="50000"/>
              </a:spcBef>
              <a:buFontTx/>
              <a:buAutoNum type="arabicPeriod"/>
              <a:defRPr/>
            </a:pPr>
            <a:r>
              <a:rPr lang="ar-SA" sz="2800" b="1" dirty="0" smtClean="0">
                <a:latin typeface="Sakkal Majalla" pitchFamily="2" charset="-78"/>
                <a:cs typeface="+mn-cs"/>
              </a:rPr>
              <a:t>تمتد الجزر على هيئة أشرطة أو أقواس أو مجتمعة في منطقة دائرية أو شبه دائرية.</a:t>
            </a:r>
          </a:p>
          <a:p>
            <a:pPr algn="justLow">
              <a:spcBef>
                <a:spcPct val="50000"/>
              </a:spcBef>
              <a:buFontTx/>
              <a:buAutoNum type="arabicPeriod"/>
              <a:defRPr/>
            </a:pPr>
            <a:r>
              <a:rPr lang="ar-SA" sz="2800" b="1" dirty="0" smtClean="0">
                <a:latin typeface="Sakkal Majalla" pitchFamily="2" charset="-78"/>
                <a:cs typeface="+mn-cs"/>
              </a:rPr>
              <a:t>تمتاز بعض جزر المحيط الهادي بكثافة سكانية ضخمة مثل جزر اليابان والفلبين </a:t>
            </a:r>
            <a:r>
              <a:rPr lang="ar-SA" sz="2800" b="1" dirty="0" err="1" smtClean="0">
                <a:latin typeface="Sakkal Majalla" pitchFamily="2" charset="-78"/>
                <a:cs typeface="+mn-cs"/>
              </a:rPr>
              <a:t>وتايون</a:t>
            </a:r>
            <a:r>
              <a:rPr lang="ar-SA" sz="2800" b="1" dirty="0" smtClean="0">
                <a:latin typeface="Sakkal Majalla" pitchFamily="2" charset="-78"/>
                <a:cs typeface="+mn-cs"/>
              </a:rPr>
              <a:t>، في حين لا يزيد بعضها عن كونه مجرد قمة جبل بركاني، أو مجموعة شعاب مرجانية بارزة على السطح. </a:t>
            </a:r>
          </a:p>
        </p:txBody>
      </p:sp>
    </p:spTree>
    <p:extLst>
      <p:ext uri="{BB962C8B-B14F-4D97-AF65-F5344CB8AC3E}">
        <p14:creationId xmlns:p14="http://schemas.microsoft.com/office/powerpoint/2010/main" xmlns="" val="326546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28184" y="188640"/>
            <a:ext cx="2805576" cy="707886"/>
          </a:xfrm>
          <a:prstGeom prst="rect">
            <a:avLst/>
          </a:prstGeom>
        </p:spPr>
        <p:txBody>
          <a:bodyPr wrap="none">
            <a:spAutoFit/>
          </a:bodyPr>
          <a:lstStyle/>
          <a:p>
            <a:pPr algn="ctr"/>
            <a:r>
              <a:rPr lang="ar-SA" b="1" cap="all" dirty="0">
                <a:ln w="0"/>
                <a:effectLst>
                  <a:reflection blurRad="12700" stA="50000" endPos="50000" dist="5000" dir="5400000" sy="-100000" rotWithShape="0"/>
                </a:effectLst>
                <a:latin typeface="Sakkal Majalla" pitchFamily="2" charset="-78"/>
              </a:rPr>
              <a:t>1</a:t>
            </a:r>
            <a:r>
              <a:rPr lang="ar-SA" sz="4000" b="1" cap="all" dirty="0">
                <a:ln w="0"/>
                <a:effectLst>
                  <a:reflection blurRad="12700" stA="50000" endPos="50000" dist="5000" dir="5400000" sy="-100000" rotWithShape="0"/>
                </a:effectLst>
                <a:latin typeface="Sakkal Majalla" pitchFamily="2" charset="-78"/>
              </a:rPr>
              <a:t>- الجزر القارية</a:t>
            </a:r>
          </a:p>
        </p:txBody>
      </p:sp>
      <p:pic>
        <p:nvPicPr>
          <p:cNvPr id="1026" name="Picture 2" descr="https://upload.wikimedia.org/wikipedia/ar/thumb/4/4b/%D8%AE%D8%B1%D9%8A%D8%B7%D8%A9_%D9%85%D8%A7%D8%B1%D8%B4%D8%A7%D9%84.png/250px-%D8%AE%D8%B1%D9%8A%D8%B7%D8%A9_%D9%85%D8%A7%D8%B1%D8%B4%D8%A7%D9%84.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52736"/>
            <a:ext cx="9033760" cy="58052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65737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620688"/>
            <a:ext cx="8100392" cy="504753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Low">
              <a:spcBef>
                <a:spcPct val="50000"/>
              </a:spcBef>
              <a:buFontTx/>
              <a:buAutoNum type="arabicPeriod"/>
            </a:pPr>
            <a:r>
              <a:rPr lang="ar-SA" sz="2800" b="1" dirty="0">
                <a:latin typeface="Sakkal Majalla" pitchFamily="2" charset="-78"/>
              </a:rPr>
              <a:t>تشمل الجزر التي ترتبط في تركيبها الجيولوجي باليابس.</a:t>
            </a:r>
          </a:p>
          <a:p>
            <a:pPr algn="justLow">
              <a:spcBef>
                <a:spcPct val="50000"/>
              </a:spcBef>
              <a:buFontTx/>
              <a:buAutoNum type="arabicPeriod"/>
            </a:pPr>
            <a:r>
              <a:rPr lang="ar-SA" sz="2800" b="1" dirty="0">
                <a:latin typeface="Sakkal Majalla" pitchFamily="2" charset="-78"/>
              </a:rPr>
              <a:t>توجد هذه الجزر بين حد </a:t>
            </a:r>
            <a:r>
              <a:rPr lang="ar-SA" sz="2800" b="1" dirty="0" err="1">
                <a:latin typeface="Sakkal Majalla" pitchFamily="2" charset="-78"/>
              </a:rPr>
              <a:t>الإندسيت</a:t>
            </a:r>
            <a:r>
              <a:rPr lang="ar-SA" sz="2800" b="1" dirty="0">
                <a:latin typeface="Sakkal Majalla" pitchFamily="2" charset="-78"/>
              </a:rPr>
              <a:t> وسواحل المحيط الهادي حيث يقع أغلبها على الرف القاري في غرب المحيط.</a:t>
            </a:r>
          </a:p>
          <a:p>
            <a:pPr algn="justLow">
              <a:spcBef>
                <a:spcPct val="50000"/>
              </a:spcBef>
              <a:buFontTx/>
              <a:buAutoNum type="arabicPeriod"/>
            </a:pPr>
            <a:r>
              <a:rPr lang="ar-SA" sz="2800" b="1" dirty="0">
                <a:latin typeface="Sakkal Majalla" pitchFamily="2" charset="-78"/>
              </a:rPr>
              <a:t>تمتد بشكل أقواس اتجاها العام شمالي – جنوبي، ويرجع ذلك لارتباط نشأتها بانثناء الطبقات الصخرية إلى الأعلى حينما تعرضت للضغط من ناحية الغرب أثناء حركة الصفحتين المحيطية والقارية. </a:t>
            </a:r>
          </a:p>
          <a:p>
            <a:pPr algn="justLow">
              <a:spcBef>
                <a:spcPct val="50000"/>
              </a:spcBef>
              <a:buFontTx/>
              <a:buAutoNum type="arabicPeriod"/>
            </a:pPr>
            <a:r>
              <a:rPr lang="ar-SA" sz="2800" b="1" dirty="0">
                <a:latin typeface="Sakkal Majalla" pitchFamily="2" charset="-78"/>
              </a:rPr>
              <a:t> يشمل هذا النوع من الجزر كل جزر القسم الغربي من المحيط حيث توجد أكبر جزر المحيط وأكثرها </a:t>
            </a:r>
            <a:r>
              <a:rPr lang="ar-SA" sz="2800" b="1" dirty="0" err="1">
                <a:latin typeface="Sakkal Majalla" pitchFamily="2" charset="-78"/>
              </a:rPr>
              <a:t>أزدحاماً</a:t>
            </a:r>
            <a:r>
              <a:rPr lang="ar-SA" sz="2800" b="1" dirty="0">
                <a:latin typeface="Sakkal Majalla" pitchFamily="2" charset="-78"/>
              </a:rPr>
              <a:t> بالسكان، وهي من الشمال: جزر الوشيان – كوريل – اليابان – تايوان – الفلبين – </a:t>
            </a:r>
            <a:r>
              <a:rPr lang="ar-SA" sz="2800" b="1" dirty="0" err="1">
                <a:latin typeface="Sakkal Majalla" pitchFamily="2" charset="-78"/>
              </a:rPr>
              <a:t>أندونيسيا</a:t>
            </a:r>
            <a:r>
              <a:rPr lang="ar-SA" sz="2800" b="1" dirty="0">
                <a:latin typeface="Sakkal Majalla" pitchFamily="2" charset="-78"/>
              </a:rPr>
              <a:t> – غينيا الجديدة – نيوزيلندا.</a:t>
            </a:r>
          </a:p>
        </p:txBody>
      </p:sp>
    </p:spTree>
    <p:extLst>
      <p:ext uri="{BB962C8B-B14F-4D97-AF65-F5344CB8AC3E}">
        <p14:creationId xmlns:p14="http://schemas.microsoft.com/office/powerpoint/2010/main" xmlns="" val="2293280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92957" y="260648"/>
            <a:ext cx="3347391" cy="707886"/>
          </a:xfrm>
          <a:prstGeom prst="rect">
            <a:avLst/>
          </a:prstGeom>
        </p:spPr>
        <p:txBody>
          <a:bodyPr wrap="none">
            <a:spAutoFit/>
          </a:bodyPr>
          <a:lstStyle/>
          <a:p>
            <a:pPr algn="ctr"/>
            <a:r>
              <a:rPr lang="ar-SA" sz="4000" b="1" cap="all" dirty="0">
                <a:ln w="0"/>
                <a:effectLst>
                  <a:reflection blurRad="12700" stA="50000" endPos="50000" dist="5000" dir="5400000" sy="-100000" rotWithShape="0"/>
                </a:effectLst>
                <a:latin typeface="Sakkal Majalla" pitchFamily="2" charset="-78"/>
              </a:rPr>
              <a:t>2- الجزر المحيطية</a:t>
            </a:r>
          </a:p>
        </p:txBody>
      </p:sp>
      <p:sp>
        <p:nvSpPr>
          <p:cNvPr id="3" name="Rectangle 2"/>
          <p:cNvSpPr/>
          <p:nvPr/>
        </p:nvSpPr>
        <p:spPr>
          <a:xfrm>
            <a:off x="107504" y="968534"/>
            <a:ext cx="8892480" cy="461664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buFontTx/>
              <a:buAutoNum type="arabicPeriod"/>
            </a:pPr>
            <a:r>
              <a:rPr lang="ar-SA" sz="2800" b="1" dirty="0">
                <a:latin typeface="Sakkal Majalla" pitchFamily="2" charset="-78"/>
              </a:rPr>
              <a:t>تشمل الجزر التي نشأت فوق قاع المحيط نفسه دون أي صلة باليابس المحيط بها.</a:t>
            </a:r>
          </a:p>
          <a:p>
            <a:pPr algn="justLow">
              <a:spcBef>
                <a:spcPct val="50000"/>
              </a:spcBef>
              <a:buFontTx/>
              <a:buAutoNum type="arabicPeriod"/>
            </a:pPr>
            <a:r>
              <a:rPr lang="ar-SA" sz="2800" b="1" dirty="0">
                <a:latin typeface="Sakkal Majalla" pitchFamily="2" charset="-78"/>
              </a:rPr>
              <a:t> نشأ بعض من هذه الجزر نتيجة لبروز أجزاء من الحواجز المحيطية فوق السطح، مثال ذلك جزر هاواي التي نشأت نتيجة لبروز أجزاء من حاجز هاواي.</a:t>
            </a:r>
          </a:p>
          <a:p>
            <a:pPr algn="justLow">
              <a:spcBef>
                <a:spcPct val="50000"/>
              </a:spcBef>
              <a:buFontTx/>
              <a:buAutoNum type="arabicPeriod"/>
            </a:pPr>
            <a:r>
              <a:rPr lang="ar-SA" sz="2800" b="1" dirty="0">
                <a:latin typeface="Sakkal Majalla" pitchFamily="2" charset="-78"/>
              </a:rPr>
              <a:t> تعد الجزر المرجانية التي تنتشر في العروض المدارية من أبرز الجزر المحيطية، ونشأ معظمها على حافات الجبال والهضاب الغاطسة.</a:t>
            </a:r>
          </a:p>
          <a:p>
            <a:pPr algn="justLow">
              <a:spcBef>
                <a:spcPct val="50000"/>
              </a:spcBef>
              <a:buFontTx/>
              <a:buChar char="-"/>
            </a:pPr>
            <a:r>
              <a:rPr lang="ar-SA" sz="2800" b="1" dirty="0">
                <a:latin typeface="Sakkal Majalla" pitchFamily="2" charset="-78"/>
              </a:rPr>
              <a:t>ومن أمثلة الجزر المرجانية معظم جزر مجموعة ميكرونيزيا التي تضم جزر ماريانا – مارشال – كارولينا. </a:t>
            </a:r>
          </a:p>
        </p:txBody>
      </p:sp>
    </p:spTree>
    <p:extLst>
      <p:ext uri="{BB962C8B-B14F-4D97-AF65-F5344CB8AC3E}">
        <p14:creationId xmlns:p14="http://schemas.microsoft.com/office/powerpoint/2010/main" xmlns="" val="32149234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76056" y="344470"/>
            <a:ext cx="3781806" cy="707886"/>
          </a:xfrm>
          <a:prstGeom prst="rect">
            <a:avLst/>
          </a:prstGeom>
        </p:spPr>
        <p:txBody>
          <a:bodyPr wrap="none">
            <a:spAutoFit/>
          </a:bodyPr>
          <a:lstStyle/>
          <a:p>
            <a:pPr algn="ctr"/>
            <a:r>
              <a:rPr lang="ar-SA" sz="4000" b="1" cap="all" dirty="0">
                <a:ln w="0"/>
                <a:effectLst>
                  <a:reflection blurRad="12700" stA="50000" endPos="50000" dist="5000" dir="5400000" sy="-100000" rotWithShape="0"/>
                </a:effectLst>
                <a:latin typeface="Tahoma" pitchFamily="34" charset="0"/>
              </a:rPr>
              <a:t>ثانياً: </a:t>
            </a:r>
            <a:r>
              <a:rPr lang="ar-SA" sz="4000" b="1" cap="all" dirty="0">
                <a:ln w="0"/>
                <a:effectLst>
                  <a:reflection blurRad="12700" stA="50000" endPos="50000" dist="5000" dir="5400000" sy="-100000" rotWithShape="0"/>
                </a:effectLst>
              </a:rPr>
              <a:t>المحيط الأطلسي</a:t>
            </a:r>
          </a:p>
        </p:txBody>
      </p:sp>
      <p:sp>
        <p:nvSpPr>
          <p:cNvPr id="3" name="Rectangle 2"/>
          <p:cNvSpPr/>
          <p:nvPr/>
        </p:nvSpPr>
        <p:spPr>
          <a:xfrm>
            <a:off x="5309917" y="986825"/>
            <a:ext cx="2993128" cy="707886"/>
          </a:xfrm>
          <a:prstGeom prst="rect">
            <a:avLst/>
          </a:prstGeom>
        </p:spPr>
        <p:txBody>
          <a:bodyPr wrap="none">
            <a:spAutoFit/>
          </a:bodyPr>
          <a:lstStyle/>
          <a:p>
            <a:pPr algn="ctr"/>
            <a:r>
              <a:rPr lang="ar-SA" sz="4000" b="1" dirty="0">
                <a:latin typeface="Tahoma" pitchFamily="34" charset="0"/>
              </a:rPr>
              <a:t>أ- </a:t>
            </a:r>
            <a:r>
              <a:rPr lang="ar-SA" sz="4000" b="1" dirty="0"/>
              <a:t>امتداده وأبعاده</a:t>
            </a:r>
          </a:p>
        </p:txBody>
      </p:sp>
      <p:pic>
        <p:nvPicPr>
          <p:cNvPr id="2050" name="Picture 2" descr="http://upload.wikimedia.org/wikipedia/commons/thumb/0/06/Atlantic_Ocean.png/280px-Atlantic_Ocean.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1694711"/>
            <a:ext cx="9143999" cy="516328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65208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20688"/>
            <a:ext cx="8748464"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Low">
              <a:spcBef>
                <a:spcPct val="50000"/>
              </a:spcBef>
            </a:pPr>
            <a:r>
              <a:rPr lang="ar-SA" sz="4000" b="1" dirty="0">
                <a:solidFill>
                  <a:schemeClr val="bg1">
                    <a:lumMod val="65000"/>
                  </a:schemeClr>
                </a:solidFill>
                <a:latin typeface="Sakkal Majalla" pitchFamily="2" charset="-78"/>
              </a:rPr>
              <a:t>الطول: </a:t>
            </a:r>
            <a:r>
              <a:rPr lang="ar-SA" sz="2800" b="1" dirty="0">
                <a:latin typeface="Sakkal Majalla" pitchFamily="2" charset="-78"/>
              </a:rPr>
              <a:t>يمتد هذا المحيط من الشمال للجنوب لمسافة 16 ألف كم، لذا فهو أطول المحيطات من حيث الامتداد، ويحتل المرتبة الثانية بعد المحيط الهادي من حيث المساحة التي يشغلها.</a:t>
            </a:r>
            <a:endParaRPr lang="en-US" sz="2800" b="1" dirty="0">
              <a:latin typeface="Sakkal Majalla" pitchFamily="2" charset="-78"/>
            </a:endParaRPr>
          </a:p>
        </p:txBody>
      </p:sp>
      <p:sp>
        <p:nvSpPr>
          <p:cNvPr id="3" name="Rectangle 2"/>
          <p:cNvSpPr/>
          <p:nvPr/>
        </p:nvSpPr>
        <p:spPr>
          <a:xfrm>
            <a:off x="107504" y="2348880"/>
            <a:ext cx="8748464" cy="156966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r-SA" sz="4000" b="1" dirty="0">
                <a:solidFill>
                  <a:srgbClr val="FFC000"/>
                </a:solidFill>
                <a:latin typeface="Sakkal Majalla" pitchFamily="2" charset="-78"/>
              </a:rPr>
              <a:t>- العرض: </a:t>
            </a:r>
            <a:r>
              <a:rPr lang="ar-SA" sz="2800" b="1" dirty="0">
                <a:latin typeface="Sakkal Majalla" pitchFamily="2" charset="-78"/>
              </a:rPr>
              <a:t>يتباين عرض المحيط من موضع لأخر حسب شكل سواحله، وتوجد أضيق أجزائه بين رأس بالماس في ليبيريا ورأس سان روك على ساحل البرازيل، أما أوسع عرض له فيكون على امتداد مدار السرطان</a:t>
            </a:r>
            <a:endParaRPr lang="ar-SA" sz="2800" dirty="0"/>
          </a:p>
        </p:txBody>
      </p:sp>
      <p:sp>
        <p:nvSpPr>
          <p:cNvPr id="4" name="Rectangle 3"/>
          <p:cNvSpPr/>
          <p:nvPr/>
        </p:nvSpPr>
        <p:spPr>
          <a:xfrm>
            <a:off x="395536" y="4437112"/>
            <a:ext cx="8244408" cy="156966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spcBef>
                <a:spcPct val="50000"/>
              </a:spcBef>
            </a:pPr>
            <a:r>
              <a:rPr lang="ar-SA" sz="4000" b="1" dirty="0">
                <a:solidFill>
                  <a:srgbClr val="00B050"/>
                </a:solidFill>
                <a:latin typeface="Sakkal Majalla" pitchFamily="2" charset="-78"/>
              </a:rPr>
              <a:t>- حدوده الجنوبية</a:t>
            </a:r>
            <a:r>
              <a:rPr lang="ar-SA" sz="2800" b="1" dirty="0">
                <a:latin typeface="Sakkal Majalla" pitchFamily="2" charset="-78"/>
              </a:rPr>
              <a:t>: لا يوجد حد واضح بينه وبين المحيط الهندي والهادي في الجنوب، ولكن ممكن اعتبار خط طول 20ْ شرقاً حداً فاصلاً بينه وبين الهندي، وخط طول 67ْ غرباً حداً فاصلاً بينه وبين الهادي</a:t>
            </a:r>
            <a:r>
              <a:rPr lang="ar-SA" b="1" dirty="0">
                <a:latin typeface="Sakkal Majalla" pitchFamily="2" charset="-78"/>
              </a:rPr>
              <a:t>.</a:t>
            </a:r>
            <a:endParaRPr lang="en-US" b="1" dirty="0">
              <a:latin typeface="Sakkal Majalla" pitchFamily="2" charset="-78"/>
            </a:endParaRPr>
          </a:p>
        </p:txBody>
      </p:sp>
    </p:spTree>
    <p:extLst>
      <p:ext uri="{BB962C8B-B14F-4D97-AF65-F5344CB8AC3E}">
        <p14:creationId xmlns:p14="http://schemas.microsoft.com/office/powerpoint/2010/main" xmlns="" val="2480733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0688"/>
            <a:ext cx="8999984" cy="538609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r-SA" sz="4000" b="1" dirty="0">
                <a:solidFill>
                  <a:srgbClr val="00B0F0"/>
                </a:solidFill>
                <a:latin typeface="Sakkal Majalla" pitchFamily="2" charset="-78"/>
              </a:rPr>
              <a:t>البحار المتصلة به</a:t>
            </a:r>
            <a:r>
              <a:rPr lang="ar-SA" sz="2800" b="1" dirty="0">
                <a:latin typeface="Sakkal Majalla" pitchFamily="2" charset="-78"/>
              </a:rPr>
              <a:t>: </a:t>
            </a:r>
            <a:endParaRPr lang="ar-SA" sz="2800" b="1" dirty="0" smtClean="0">
              <a:latin typeface="Sakkal Majalla" pitchFamily="2" charset="-78"/>
            </a:endParaRPr>
          </a:p>
          <a:p>
            <a:pPr>
              <a:lnSpc>
                <a:spcPct val="200000"/>
              </a:lnSpc>
            </a:pPr>
            <a:r>
              <a:rPr lang="ar-SA" sz="2800" b="1" dirty="0" smtClean="0">
                <a:latin typeface="Sakkal Majalla" pitchFamily="2" charset="-78"/>
              </a:rPr>
              <a:t>توجد </a:t>
            </a:r>
            <a:r>
              <a:rPr lang="ar-SA" sz="2800" b="1" dirty="0">
                <a:latin typeface="Sakkal Majalla" pitchFamily="2" charset="-78"/>
              </a:rPr>
              <a:t>معظمها في نصفه الشمالي وتشمل على</a:t>
            </a:r>
            <a:r>
              <a:rPr lang="ar-SA" sz="3200" b="1" dirty="0">
                <a:latin typeface="Sakkal Majalla" pitchFamily="2" charset="-78"/>
              </a:rPr>
              <a:t> الجانب الغربي: البحر الكاريبي – خليج المكسيك – خليج سانت لورنس – خليج هدسن – خليج </a:t>
            </a:r>
            <a:r>
              <a:rPr lang="ar-SA" sz="3200" b="1" dirty="0" err="1">
                <a:latin typeface="Sakkal Majalla" pitchFamily="2" charset="-78"/>
              </a:rPr>
              <a:t>بافن</a:t>
            </a:r>
            <a:r>
              <a:rPr lang="ar-SA" sz="3200" b="1" dirty="0">
                <a:latin typeface="Sakkal Majalla" pitchFamily="2" charset="-78"/>
              </a:rPr>
              <a:t>. وعلى الجانب الشرقي يوجد البحر المتوسط – البحر الأسود – بحر الشمال – بحر البلطيق</a:t>
            </a:r>
            <a:r>
              <a:rPr lang="ar-SA" sz="3200" b="1" dirty="0" smtClean="0">
                <a:latin typeface="Sakkal Majalla" pitchFamily="2" charset="-78"/>
              </a:rPr>
              <a:t>.</a:t>
            </a:r>
            <a:endParaRPr lang="ar-SA" sz="2800" b="1" dirty="0" smtClean="0">
              <a:latin typeface="Sakkal Majalla" pitchFamily="2" charset="-78"/>
            </a:endParaRPr>
          </a:p>
          <a:p>
            <a:pPr>
              <a:lnSpc>
                <a:spcPct val="200000"/>
              </a:lnSpc>
            </a:pPr>
            <a:r>
              <a:rPr lang="ar-SA" sz="2800" b="1" dirty="0" smtClean="0">
                <a:latin typeface="Sakkal Majalla" pitchFamily="2" charset="-78"/>
              </a:rPr>
              <a:t> </a:t>
            </a:r>
            <a:r>
              <a:rPr lang="ar-SA" sz="2800" b="1" dirty="0">
                <a:latin typeface="Sakkal Majalla" pitchFamily="2" charset="-78"/>
              </a:rPr>
              <a:t>كما أن سواحله تبدو أكثر تعرجاً وتعقيداً في نصفه الشمالي مقارنة بنصفه الجنوبي التي تكاد تكون مستقيمة في معظم أجزائها</a:t>
            </a:r>
            <a:endParaRPr lang="ar-SA" sz="2800" dirty="0"/>
          </a:p>
        </p:txBody>
      </p:sp>
    </p:spTree>
    <p:extLst>
      <p:ext uri="{BB962C8B-B14F-4D97-AF65-F5344CB8AC3E}">
        <p14:creationId xmlns:p14="http://schemas.microsoft.com/office/powerpoint/2010/main" xmlns="" val="1558876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21674" y="160167"/>
            <a:ext cx="6622326" cy="769441"/>
          </a:xfrm>
          <a:prstGeom prst="rect">
            <a:avLst/>
          </a:prstGeom>
        </p:spPr>
        <p:txBody>
          <a:bodyPr wrap="none">
            <a:spAutoFit/>
          </a:bodyPr>
          <a:lstStyle/>
          <a:p>
            <a:pPr algn="ctr"/>
            <a:r>
              <a:rPr lang="ar-SA" sz="4400" b="1" dirty="0">
                <a:latin typeface="Tahoma" pitchFamily="34" charset="0"/>
              </a:rPr>
              <a:t>ب- </a:t>
            </a:r>
            <a:r>
              <a:rPr lang="ar-SA" sz="4400" b="1" dirty="0"/>
              <a:t>نشأته ومناطق الضعف في قاعه</a:t>
            </a:r>
          </a:p>
        </p:txBody>
      </p:sp>
      <p:sp>
        <p:nvSpPr>
          <p:cNvPr id="3" name="Rectangle 2"/>
          <p:cNvSpPr/>
          <p:nvPr/>
        </p:nvSpPr>
        <p:spPr>
          <a:xfrm>
            <a:off x="251520" y="929608"/>
            <a:ext cx="8748464" cy="544764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spcBef>
                <a:spcPct val="50000"/>
              </a:spcBef>
              <a:defRPr/>
            </a:pPr>
            <a:r>
              <a:rPr lang="ar-SA" sz="4000" b="1" dirty="0">
                <a:solidFill>
                  <a:schemeClr val="bg2">
                    <a:lumMod val="25000"/>
                  </a:schemeClr>
                </a:solidFill>
                <a:latin typeface="Sakkal Majalla" pitchFamily="2" charset="-78"/>
              </a:rPr>
              <a:t> النشأة: </a:t>
            </a:r>
            <a:endParaRPr lang="ar-SA" sz="4000" b="1" dirty="0" smtClean="0">
              <a:solidFill>
                <a:schemeClr val="bg2">
                  <a:lumMod val="25000"/>
                </a:schemeClr>
              </a:solidFill>
              <a:latin typeface="Sakkal Majalla" pitchFamily="2" charset="-78"/>
            </a:endParaRPr>
          </a:p>
          <a:p>
            <a:pPr algn="justLow">
              <a:spcBef>
                <a:spcPct val="50000"/>
              </a:spcBef>
              <a:defRPr/>
            </a:pPr>
            <a:r>
              <a:rPr lang="ar-SA" sz="2800" b="1" dirty="0" smtClean="0">
                <a:latin typeface="Sakkal Majalla" pitchFamily="2" charset="-78"/>
              </a:rPr>
              <a:t>يرى </a:t>
            </a:r>
            <a:r>
              <a:rPr lang="ar-SA" sz="2800" b="1" dirty="0">
                <a:latin typeface="Sakkal Majalla" pitchFamily="2" charset="-78"/>
              </a:rPr>
              <a:t>أغلب الباحثين (على أساس نظرية الصفائح </a:t>
            </a:r>
            <a:r>
              <a:rPr lang="ar-SA" sz="2800" b="1" dirty="0" err="1">
                <a:latin typeface="Sakkal Majalla" pitchFamily="2" charset="-78"/>
              </a:rPr>
              <a:t>التكتونية</a:t>
            </a:r>
            <a:r>
              <a:rPr lang="ar-SA" sz="2800" b="1" dirty="0">
                <a:latin typeface="Sakkal Majalla" pitchFamily="2" charset="-78"/>
              </a:rPr>
              <a:t>) أن هذا المحيط حديث النشأة نسبياً، وأنه نشأ نتيجة لزحف الأجزاء التي انفصلت عن قارة </a:t>
            </a:r>
            <a:r>
              <a:rPr lang="ar-SA" sz="2800" b="1" dirty="0" err="1">
                <a:latin typeface="Sakkal Majalla" pitchFamily="2" charset="-78"/>
              </a:rPr>
              <a:t>جندوانا</a:t>
            </a:r>
            <a:r>
              <a:rPr lang="ar-SA" sz="2800" b="1" dirty="0">
                <a:latin typeface="Sakkal Majalla" pitchFamily="2" charset="-78"/>
              </a:rPr>
              <a:t> القديمة نحو الغرب والتي تكونت منها </a:t>
            </a:r>
            <a:r>
              <a:rPr lang="ar-SA" sz="2800" b="1" dirty="0" err="1">
                <a:latin typeface="Sakkal Majalla" pitchFamily="2" charset="-78"/>
              </a:rPr>
              <a:t>الأمريكتان</a:t>
            </a:r>
            <a:r>
              <a:rPr lang="ar-SA" sz="2800" b="1" dirty="0">
                <a:latin typeface="Sakkal Majalla" pitchFamily="2" charset="-78"/>
              </a:rPr>
              <a:t>، ويؤيد هذا الرأي عدة أدلة تتلخص في:</a:t>
            </a:r>
          </a:p>
          <a:p>
            <a:pPr algn="justLow">
              <a:spcBef>
                <a:spcPct val="50000"/>
              </a:spcBef>
              <a:defRPr/>
            </a:pPr>
            <a:r>
              <a:rPr lang="ar-SA" sz="2800" b="1" dirty="0">
                <a:latin typeface="Sakkal Majalla" pitchFamily="2" charset="-78"/>
              </a:rPr>
              <a:t>1- وجود علاقة تكامل بين سواحله الشرقية والغربية.</a:t>
            </a:r>
          </a:p>
          <a:p>
            <a:pPr algn="justLow">
              <a:spcBef>
                <a:spcPct val="50000"/>
              </a:spcBef>
              <a:defRPr/>
            </a:pPr>
            <a:r>
              <a:rPr lang="ar-SA" sz="2800" b="1" dirty="0">
                <a:latin typeface="Sakkal Majalla" pitchFamily="2" charset="-78"/>
              </a:rPr>
              <a:t>2- وجود نطاق جبلي غاطس في وسطه، صخوره من نوع صخور القارات، وهو ممتد من أقصى شماله إلى أقصى جنوبه.</a:t>
            </a:r>
          </a:p>
          <a:p>
            <a:pPr algn="justLow">
              <a:spcBef>
                <a:spcPct val="50000"/>
              </a:spcBef>
              <a:defRPr/>
            </a:pPr>
            <a:r>
              <a:rPr lang="ar-SA" sz="2800" b="1" dirty="0">
                <a:latin typeface="Sakkal Majalla" pitchFamily="2" charset="-78"/>
              </a:rPr>
              <a:t>3- العثور على قواقع قديمة من نوع واحد على كلا جانبيه الشرقي والغربي</a:t>
            </a:r>
            <a:r>
              <a:rPr lang="ar-SA" b="1" dirty="0">
                <a:latin typeface="Sakkal Majalla" pitchFamily="2" charset="-78"/>
              </a:rPr>
              <a:t>.</a:t>
            </a:r>
          </a:p>
        </p:txBody>
      </p:sp>
    </p:spTree>
    <p:extLst>
      <p:ext uri="{BB962C8B-B14F-4D97-AF65-F5344CB8AC3E}">
        <p14:creationId xmlns:p14="http://schemas.microsoft.com/office/powerpoint/2010/main" xmlns="" val="38823982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0"/>
            <a:ext cx="8820472" cy="689419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lnSpc>
                <a:spcPct val="150000"/>
              </a:lnSpc>
              <a:spcBef>
                <a:spcPct val="50000"/>
              </a:spcBef>
              <a:buFontTx/>
              <a:buChar char="-"/>
              <a:defRPr/>
            </a:pPr>
            <a:r>
              <a:rPr lang="ar-SA" sz="4000" b="1" dirty="0" smtClean="0">
                <a:solidFill>
                  <a:srgbClr val="FF0000"/>
                </a:solidFill>
                <a:latin typeface="Sakkal Majalla" pitchFamily="2" charset="-78"/>
              </a:rPr>
              <a:t>مناطق </a:t>
            </a:r>
            <a:r>
              <a:rPr lang="ar-SA" sz="4000" b="1" dirty="0">
                <a:solidFill>
                  <a:srgbClr val="FF0000"/>
                </a:solidFill>
                <a:latin typeface="Sakkal Majalla" pitchFamily="2" charset="-78"/>
              </a:rPr>
              <a:t>الضعف في قاعه: من أبرز مظاهر الضعف </a:t>
            </a:r>
            <a:r>
              <a:rPr lang="ar-SA" sz="4000" b="1" dirty="0">
                <a:latin typeface="Sakkal Majalla" pitchFamily="2" charset="-78"/>
              </a:rPr>
              <a:t>وعدم الاستقرار في قاع المحيط:</a:t>
            </a:r>
          </a:p>
          <a:p>
            <a:pPr algn="justLow">
              <a:lnSpc>
                <a:spcPct val="150000"/>
              </a:lnSpc>
              <a:spcBef>
                <a:spcPct val="50000"/>
              </a:spcBef>
              <a:defRPr/>
            </a:pPr>
            <a:r>
              <a:rPr lang="ar-SA" sz="2800" b="1" dirty="0">
                <a:latin typeface="Sakkal Majalla" pitchFamily="2" charset="-78"/>
              </a:rPr>
              <a:t>1- مازال هذا المحيط يتسع بمعدل يتراوح بين 1- 10 سم سنوياً، والدليل على ذلك خروج مادة </a:t>
            </a:r>
            <a:r>
              <a:rPr lang="ar-SA" sz="2800" b="1" dirty="0" err="1">
                <a:latin typeface="Sakkal Majalla" pitchFamily="2" charset="-78"/>
              </a:rPr>
              <a:t>الماجما</a:t>
            </a:r>
            <a:r>
              <a:rPr lang="ar-SA" sz="2800" b="1" dirty="0">
                <a:latin typeface="Sakkal Majalla" pitchFamily="2" charset="-78"/>
              </a:rPr>
              <a:t> المنصهرة من نطاق الوشاح وتراكمها على جوانب نطاقه الجبلي الأوسط، مما يدل على عدم استقراره.</a:t>
            </a:r>
          </a:p>
          <a:p>
            <a:pPr algn="justLow">
              <a:lnSpc>
                <a:spcPct val="150000"/>
              </a:lnSpc>
              <a:spcBef>
                <a:spcPct val="50000"/>
              </a:spcBef>
              <a:defRPr/>
            </a:pPr>
            <a:r>
              <a:rPr lang="ar-SA" sz="2800" b="1" dirty="0">
                <a:latin typeface="Sakkal Majalla" pitchFamily="2" charset="-78"/>
              </a:rPr>
              <a:t>2- تعرض منطقة البحر الكاريبي للحركات الزلزالية التي يترتب عليها حدوث بعض التعديل في القاع. ويدل امتداد جزر هذا البحر بشكل قوس مجاور لنطاق من الأخاديد المحيطية العميقة على دور الحركات الأرضية في تكوين قاع </a:t>
            </a:r>
            <a:r>
              <a:rPr lang="ar-SA" sz="2800" b="1" dirty="0" smtClean="0">
                <a:latin typeface="Sakkal Majalla" pitchFamily="2" charset="-78"/>
              </a:rPr>
              <a:t>هذ المنطقة</a:t>
            </a:r>
            <a:endParaRPr lang="en-US" sz="2800" b="1" dirty="0">
              <a:latin typeface="Sakkal Majalla" pitchFamily="2" charset="-78"/>
            </a:endParaRPr>
          </a:p>
        </p:txBody>
      </p:sp>
    </p:spTree>
    <p:extLst>
      <p:ext uri="{BB962C8B-B14F-4D97-AF65-F5344CB8AC3E}">
        <p14:creationId xmlns:p14="http://schemas.microsoft.com/office/powerpoint/2010/main" xmlns="" val="17737242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96136" y="101098"/>
            <a:ext cx="3211135" cy="707886"/>
          </a:xfrm>
          <a:prstGeom prst="rect">
            <a:avLst/>
          </a:prstGeom>
        </p:spPr>
        <p:txBody>
          <a:bodyPr wrap="none">
            <a:spAutoFit/>
          </a:bodyPr>
          <a:lstStyle/>
          <a:p>
            <a:pPr algn="ctr"/>
            <a:r>
              <a:rPr lang="ar-SA" sz="4000" b="1" dirty="0"/>
              <a:t>ج- تضاريس القاع</a:t>
            </a:r>
          </a:p>
        </p:txBody>
      </p:sp>
      <p:sp>
        <p:nvSpPr>
          <p:cNvPr id="3" name="Rectangle 2"/>
          <p:cNvSpPr/>
          <p:nvPr/>
        </p:nvSpPr>
        <p:spPr>
          <a:xfrm>
            <a:off x="179512" y="832048"/>
            <a:ext cx="8827759" cy="571406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lnSpc>
                <a:spcPct val="200000"/>
              </a:lnSpc>
              <a:spcBef>
                <a:spcPct val="50000"/>
              </a:spcBef>
            </a:pPr>
            <a:r>
              <a:rPr lang="ar-SA" sz="4000" b="1" dirty="0">
                <a:solidFill>
                  <a:srgbClr val="C00000"/>
                </a:solidFill>
                <a:latin typeface="Sakkal Majalla" pitchFamily="2" charset="-78"/>
              </a:rPr>
              <a:t>الحاجز الجبلي الأوسط: </a:t>
            </a:r>
            <a:endParaRPr lang="ar-SA" sz="4000" b="1" dirty="0" smtClean="0">
              <a:solidFill>
                <a:srgbClr val="C00000"/>
              </a:solidFill>
              <a:latin typeface="Sakkal Majalla" pitchFamily="2" charset="-78"/>
            </a:endParaRPr>
          </a:p>
          <a:p>
            <a:pPr algn="justLow">
              <a:lnSpc>
                <a:spcPct val="200000"/>
              </a:lnSpc>
              <a:spcBef>
                <a:spcPct val="50000"/>
              </a:spcBef>
            </a:pPr>
            <a:r>
              <a:rPr lang="ar-SA" sz="2800" b="1" dirty="0" smtClean="0">
                <a:latin typeface="Sakkal Majalla" pitchFamily="2" charset="-78"/>
              </a:rPr>
              <a:t>وهو </a:t>
            </a:r>
            <a:r>
              <a:rPr lang="ar-SA" sz="2800" b="1" dirty="0">
                <a:latin typeface="Sakkal Majalla" pitchFamily="2" charset="-78"/>
              </a:rPr>
              <a:t>أكبر مظهر تضاريسي على قاع المحيط الأطلسي، وهو ممتد من أقصى شماله إلى أقصى جنوبه، ويشغل حوالي ثلث مساحة القاع. وتقترب قمته من سطح الماء في بعض المواضع حتى أن بعض قممه الجبلية تبرز على السطح بشكل جزر من أمثلتها: جزر </a:t>
            </a:r>
            <a:r>
              <a:rPr lang="ar-SA" sz="2800" b="1" dirty="0" err="1">
                <a:latin typeface="Sakkal Majalla" pitchFamily="2" charset="-78"/>
              </a:rPr>
              <a:t>آزور</a:t>
            </a:r>
            <a:r>
              <a:rPr lang="ar-SA" sz="2800" b="1" dirty="0">
                <a:latin typeface="Sakkal Majalla" pitchFamily="2" charset="-78"/>
              </a:rPr>
              <a:t> –سانت هيلينا – جو- </a:t>
            </a:r>
            <a:r>
              <a:rPr lang="ar-SA" sz="2800" b="1" dirty="0" err="1">
                <a:latin typeface="Sakkal Majalla" pitchFamily="2" charset="-78"/>
              </a:rPr>
              <a:t>بوفيت</a:t>
            </a:r>
            <a:r>
              <a:rPr lang="ar-SA" sz="2800" b="1" dirty="0">
                <a:latin typeface="Sakkal Majalla" pitchFamily="2" charset="-78"/>
              </a:rPr>
              <a:t>، وكلها عبارة قمم جبال بركانية بارزة فوق الحاجز الجبلي</a:t>
            </a:r>
            <a:r>
              <a:rPr lang="ar-SA" b="1" dirty="0">
                <a:latin typeface="Sakkal Majalla" pitchFamily="2" charset="-78"/>
              </a:rPr>
              <a:t>. </a:t>
            </a:r>
          </a:p>
        </p:txBody>
      </p:sp>
    </p:spTree>
    <p:extLst>
      <p:ext uri="{BB962C8B-B14F-4D97-AF65-F5344CB8AC3E}">
        <p14:creationId xmlns:p14="http://schemas.microsoft.com/office/powerpoint/2010/main" xmlns="" val="42394018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627532" y="692696"/>
            <a:ext cx="8172400" cy="5478423"/>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p>
            <a:pPr algn="justLow">
              <a:spcBef>
                <a:spcPct val="50000"/>
              </a:spcBef>
              <a:buFontTx/>
              <a:buChar char="-"/>
            </a:pPr>
            <a:r>
              <a:rPr lang="ar-SA" sz="2800" b="1" dirty="0">
                <a:latin typeface="Sakkal Majalla" pitchFamily="2" charset="-78"/>
                <a:cs typeface="+mn-cs"/>
              </a:rPr>
              <a:t> هضبة ويفيل - طومسون: </a:t>
            </a:r>
            <a:endParaRPr lang="ar-SA" sz="2800" b="1" dirty="0" smtClean="0">
              <a:latin typeface="Sakkal Majalla" pitchFamily="2" charset="-78"/>
              <a:cs typeface="+mn-cs"/>
            </a:endParaRPr>
          </a:p>
          <a:p>
            <a:pPr algn="justLow">
              <a:spcBef>
                <a:spcPct val="50000"/>
              </a:spcBef>
              <a:buFontTx/>
              <a:buChar char="-"/>
            </a:pPr>
            <a:r>
              <a:rPr lang="ar-SA" sz="2800" b="1" dirty="0" smtClean="0">
                <a:latin typeface="Sakkal Majalla" pitchFamily="2" charset="-78"/>
                <a:cs typeface="+mn-cs"/>
              </a:rPr>
              <a:t>وهي </a:t>
            </a:r>
            <a:r>
              <a:rPr lang="ar-SA" sz="2800" b="1" dirty="0">
                <a:latin typeface="Sakkal Majalla" pitchFamily="2" charset="-78"/>
                <a:cs typeface="+mn-cs"/>
              </a:rPr>
              <a:t>عبارة عن حاجز جبلي ممتد في شمال المحيط بين جرينلاند </a:t>
            </a:r>
            <a:r>
              <a:rPr lang="ar-SA" sz="2800" b="1" dirty="0" err="1">
                <a:latin typeface="Sakkal Majalla" pitchFamily="2" charset="-78"/>
                <a:cs typeface="+mn-cs"/>
              </a:rPr>
              <a:t>واسكتلنده</a:t>
            </a:r>
            <a:r>
              <a:rPr lang="ar-SA" sz="2800" b="1" dirty="0">
                <a:latin typeface="Sakkal Majalla" pitchFamily="2" charset="-78"/>
                <a:cs typeface="+mn-cs"/>
              </a:rPr>
              <a:t>، وهي تفصل مياه المحيط الأطلسي عن مياه البحر المتجمد الشمالي ومياه حوض النرويج المتصل به.</a:t>
            </a:r>
          </a:p>
          <a:p>
            <a:pPr algn="justLow">
              <a:spcBef>
                <a:spcPct val="50000"/>
              </a:spcBef>
              <a:buFontTx/>
              <a:buChar char="-"/>
            </a:pPr>
            <a:r>
              <a:rPr lang="ar-SA" sz="2800" b="1" dirty="0">
                <a:latin typeface="Sakkal Majalla" pitchFamily="2" charset="-78"/>
                <a:cs typeface="+mn-cs"/>
              </a:rPr>
              <a:t>وتمثل جزر </a:t>
            </a:r>
            <a:r>
              <a:rPr lang="ar-SA" sz="2800" b="1" dirty="0" err="1">
                <a:latin typeface="Sakkal Majalla" pitchFamily="2" charset="-78"/>
                <a:cs typeface="+mn-cs"/>
              </a:rPr>
              <a:t>فاروس</a:t>
            </a:r>
            <a:r>
              <a:rPr lang="ar-SA" sz="2800" b="1" dirty="0">
                <a:latin typeface="Sakkal Majalla" pitchFamily="2" charset="-78"/>
                <a:cs typeface="+mn-cs"/>
              </a:rPr>
              <a:t> وجزيرة </a:t>
            </a:r>
            <a:r>
              <a:rPr lang="ar-SA" sz="2800" b="1" dirty="0" err="1">
                <a:latin typeface="Sakkal Majalla" pitchFamily="2" charset="-78"/>
                <a:cs typeface="+mn-cs"/>
              </a:rPr>
              <a:t>أيسلندة</a:t>
            </a:r>
            <a:r>
              <a:rPr lang="ar-SA" sz="2800" b="1" dirty="0">
                <a:latin typeface="Sakkal Majalla" pitchFamily="2" charset="-78"/>
                <a:cs typeface="+mn-cs"/>
              </a:rPr>
              <a:t> (وهي أكبر جزر هذا النطاق)</a:t>
            </a:r>
            <a:r>
              <a:rPr lang="ar-SA" sz="2800" dirty="0">
                <a:latin typeface="Sakkal Majalla" pitchFamily="2" charset="-78"/>
                <a:cs typeface="+mn-cs"/>
              </a:rPr>
              <a:t> </a:t>
            </a:r>
            <a:r>
              <a:rPr lang="ar-SA" sz="2800" b="1" dirty="0">
                <a:latin typeface="Sakkal Majalla" pitchFamily="2" charset="-78"/>
                <a:cs typeface="+mn-cs"/>
              </a:rPr>
              <a:t>أجزاءً مرتفعة من هذه الهضبة، ولا يزيد عمق المياه فوقها فيما بين </a:t>
            </a:r>
            <a:r>
              <a:rPr lang="ar-SA" sz="2800" b="1" dirty="0" err="1">
                <a:latin typeface="Sakkal Majalla" pitchFamily="2" charset="-78"/>
                <a:cs typeface="+mn-cs"/>
              </a:rPr>
              <a:t>اسكتلنده</a:t>
            </a:r>
            <a:r>
              <a:rPr lang="ar-SA" sz="2800" b="1" dirty="0">
                <a:latin typeface="Sakkal Majalla" pitchFamily="2" charset="-78"/>
                <a:cs typeface="+mn-cs"/>
              </a:rPr>
              <a:t> وجزر </a:t>
            </a:r>
            <a:r>
              <a:rPr lang="ar-SA" sz="2800" b="1" dirty="0" err="1">
                <a:latin typeface="Sakkal Majalla" pitchFamily="2" charset="-78"/>
                <a:cs typeface="+mn-cs"/>
              </a:rPr>
              <a:t>فاروس</a:t>
            </a:r>
            <a:r>
              <a:rPr lang="ar-SA" sz="2800" b="1" dirty="0">
                <a:latin typeface="Sakkal Majalla" pitchFamily="2" charset="-78"/>
                <a:cs typeface="+mn-cs"/>
              </a:rPr>
              <a:t> عن 500م، وهذا يعني لو انخفض منسوب سطح البحر بهذا القدر لاتصلت أوروبا بأمريكا الشمالية ، وانفصلت مياه المتجمد الشمالي عن مياه الأطلسي والهادي كذلك.</a:t>
            </a:r>
          </a:p>
          <a:p>
            <a:pPr algn="justLow">
              <a:spcBef>
                <a:spcPct val="50000"/>
              </a:spcBef>
              <a:buFontTx/>
              <a:buChar char="-"/>
            </a:pPr>
            <a:r>
              <a:rPr lang="ar-SA" sz="2800" b="1" dirty="0">
                <a:latin typeface="Sakkal Majalla" pitchFamily="2" charset="-78"/>
                <a:cs typeface="+mn-cs"/>
              </a:rPr>
              <a:t>ولوجود هذه الهضبة دوراً في اختلاف درجة الحرارة ونسبة الملوحة في مياه شمال الأطلسي عنها في مياه المتجمد الشمالي.</a:t>
            </a:r>
          </a:p>
        </p:txBody>
      </p:sp>
    </p:spTree>
    <p:extLst>
      <p:ext uri="{BB962C8B-B14F-4D97-AF65-F5344CB8AC3E}">
        <p14:creationId xmlns:p14="http://schemas.microsoft.com/office/powerpoint/2010/main" xmlns="" val="230557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60032" y="260648"/>
            <a:ext cx="4153702" cy="707886"/>
          </a:xfrm>
          <a:prstGeom prst="rect">
            <a:avLst/>
          </a:prstGeom>
        </p:spPr>
        <p:txBody>
          <a:bodyPr wrap="none">
            <a:spAutoFit/>
          </a:bodyPr>
          <a:lstStyle/>
          <a:p>
            <a:pPr algn="ctr"/>
            <a:r>
              <a:rPr lang="ar-SA" sz="4000" b="1" dirty="0">
                <a:solidFill>
                  <a:srgbClr val="002060"/>
                </a:solidFill>
              </a:rPr>
              <a:t>د- جزر المحيط الأطلسي</a:t>
            </a:r>
          </a:p>
        </p:txBody>
      </p:sp>
      <p:sp>
        <p:nvSpPr>
          <p:cNvPr id="3" name="Rectangle 2"/>
          <p:cNvSpPr/>
          <p:nvPr/>
        </p:nvSpPr>
        <p:spPr>
          <a:xfrm>
            <a:off x="107504" y="1124744"/>
            <a:ext cx="8891451" cy="95410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Low">
              <a:spcBef>
                <a:spcPct val="50000"/>
              </a:spcBef>
            </a:pPr>
            <a:r>
              <a:rPr lang="ar-SA" sz="2800" b="1" dirty="0">
                <a:latin typeface="Sakkal Majalla" pitchFamily="2" charset="-78"/>
              </a:rPr>
              <a:t>توجد أغلب الجزر وأكبرها مساحة في نصفه الشمالي، وتنقسم الجزر على حسب نشأتها إلى</a:t>
            </a:r>
            <a:r>
              <a:rPr lang="ar-SA" b="1" dirty="0">
                <a:latin typeface="Sakkal Majalla" pitchFamily="2" charset="-78"/>
              </a:rPr>
              <a:t>:</a:t>
            </a:r>
          </a:p>
        </p:txBody>
      </p:sp>
      <p:sp>
        <p:nvSpPr>
          <p:cNvPr id="4" name="Rectangle 3"/>
          <p:cNvSpPr/>
          <p:nvPr/>
        </p:nvSpPr>
        <p:spPr>
          <a:xfrm>
            <a:off x="107504" y="2078851"/>
            <a:ext cx="8891451" cy="246221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pPr>
            <a:r>
              <a:rPr lang="ar-SA" sz="2800" b="1" dirty="0">
                <a:solidFill>
                  <a:srgbClr val="FF0000"/>
                </a:solidFill>
                <a:effectLst>
                  <a:outerShdw blurRad="38100" dist="38100" dir="2700000" algn="tl">
                    <a:srgbClr val="000000">
                      <a:alpha val="43137"/>
                    </a:srgbClr>
                  </a:outerShdw>
                </a:effectLst>
                <a:latin typeface="Sakkal Majalla" pitchFamily="2" charset="-78"/>
              </a:rPr>
              <a:t>1- الجزر المحيطية: </a:t>
            </a:r>
            <a:endParaRPr lang="ar-SA" sz="2800" b="1" dirty="0" smtClean="0">
              <a:solidFill>
                <a:srgbClr val="FF0000"/>
              </a:solidFill>
              <a:effectLst>
                <a:outerShdw blurRad="38100" dist="38100" dir="2700000" algn="tl">
                  <a:srgbClr val="000000">
                    <a:alpha val="43137"/>
                  </a:srgbClr>
                </a:outerShdw>
              </a:effectLst>
              <a:latin typeface="Sakkal Majalla" pitchFamily="2" charset="-78"/>
            </a:endParaRPr>
          </a:p>
          <a:p>
            <a:pPr algn="justLow">
              <a:spcBef>
                <a:spcPct val="50000"/>
              </a:spcBef>
            </a:pPr>
            <a:r>
              <a:rPr lang="ar-SA" sz="2800" b="1" dirty="0" smtClean="0">
                <a:effectLst>
                  <a:outerShdw blurRad="38100" dist="38100" dir="2700000" algn="tl">
                    <a:srgbClr val="000000">
                      <a:alpha val="43137"/>
                    </a:srgbClr>
                  </a:outerShdw>
                </a:effectLst>
                <a:latin typeface="Sakkal Majalla" pitchFamily="2" charset="-78"/>
              </a:rPr>
              <a:t> </a:t>
            </a:r>
            <a:r>
              <a:rPr lang="ar-SA" sz="2800" b="1" dirty="0">
                <a:latin typeface="Sakkal Majalla" pitchFamily="2" charset="-78"/>
              </a:rPr>
              <a:t>وهي التي تكونت في قلب المحيط نتيجة لوصول قمم جبال بركانية إلى السطح، أو بروز أجزاء من النطاقات الجبلية الغاطسة، وسميت بالجزر المحيطية، لأنها لا ترتبط باليابس بأي رابطة، ومن أبرزها جزر </a:t>
            </a:r>
            <a:r>
              <a:rPr lang="ar-SA" sz="2800" b="1" dirty="0" err="1">
                <a:latin typeface="Sakkal Majalla" pitchFamily="2" charset="-78"/>
              </a:rPr>
              <a:t>أيسلندة</a:t>
            </a:r>
            <a:r>
              <a:rPr lang="ar-SA" sz="2800" b="1" dirty="0">
                <a:latin typeface="Sakkal Majalla" pitchFamily="2" charset="-78"/>
              </a:rPr>
              <a:t> – </a:t>
            </a:r>
            <a:r>
              <a:rPr lang="ar-SA" sz="2800" b="1" dirty="0" err="1">
                <a:latin typeface="Sakkal Majalla" pitchFamily="2" charset="-78"/>
              </a:rPr>
              <a:t>الآزو</a:t>
            </a:r>
            <a:r>
              <a:rPr lang="ar-SA" sz="2800" b="1" dirty="0">
                <a:latin typeface="Sakkal Majalla" pitchFamily="2" charset="-78"/>
              </a:rPr>
              <a:t> (في نصفه الشمالي)، وسانت هيلينا – </a:t>
            </a:r>
            <a:r>
              <a:rPr lang="ar-SA" sz="2800" b="1" dirty="0" err="1">
                <a:latin typeface="Sakkal Majalla" pitchFamily="2" charset="-78"/>
              </a:rPr>
              <a:t>بوفيت</a:t>
            </a:r>
            <a:r>
              <a:rPr lang="ar-SA" sz="2800" b="1" dirty="0">
                <a:latin typeface="Sakkal Majalla" pitchFamily="2" charset="-78"/>
              </a:rPr>
              <a:t> (في نصفه الجنوبي).</a:t>
            </a:r>
          </a:p>
        </p:txBody>
      </p:sp>
      <p:sp>
        <p:nvSpPr>
          <p:cNvPr id="5" name="Rectangle 4"/>
          <p:cNvSpPr/>
          <p:nvPr/>
        </p:nvSpPr>
        <p:spPr>
          <a:xfrm>
            <a:off x="683568" y="4941168"/>
            <a:ext cx="8172400" cy="203132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pPr>
            <a:r>
              <a:rPr lang="ar-SA" sz="2800" b="1" dirty="0">
                <a:solidFill>
                  <a:schemeClr val="accent2">
                    <a:lumMod val="60000"/>
                    <a:lumOff val="40000"/>
                  </a:schemeClr>
                </a:solidFill>
                <a:effectLst>
                  <a:outerShdw blurRad="38100" dist="38100" dir="2700000" algn="tl">
                    <a:srgbClr val="000000">
                      <a:alpha val="43137"/>
                    </a:srgbClr>
                  </a:outerShdw>
                </a:effectLst>
                <a:latin typeface="Sakkal Majalla" pitchFamily="2" charset="-78"/>
              </a:rPr>
              <a:t>2- الجزر القارية: </a:t>
            </a:r>
            <a:endParaRPr lang="ar-SA" sz="2800" b="1" dirty="0" smtClean="0">
              <a:solidFill>
                <a:schemeClr val="accent2">
                  <a:lumMod val="60000"/>
                  <a:lumOff val="40000"/>
                </a:schemeClr>
              </a:solidFill>
              <a:effectLst>
                <a:outerShdw blurRad="38100" dist="38100" dir="2700000" algn="tl">
                  <a:srgbClr val="000000">
                    <a:alpha val="43137"/>
                  </a:srgbClr>
                </a:outerShdw>
              </a:effectLst>
              <a:latin typeface="Sakkal Majalla" pitchFamily="2" charset="-78"/>
            </a:endParaRPr>
          </a:p>
          <a:p>
            <a:pPr algn="justLow">
              <a:spcBef>
                <a:spcPct val="50000"/>
              </a:spcBef>
            </a:pPr>
            <a:r>
              <a:rPr lang="ar-SA" sz="2800" b="1" dirty="0" smtClean="0">
                <a:latin typeface="Sakkal Majalla" pitchFamily="2" charset="-78"/>
              </a:rPr>
              <a:t>وهي </a:t>
            </a:r>
            <a:r>
              <a:rPr lang="ar-SA" sz="2800" b="1" dirty="0">
                <a:latin typeface="Sakkal Majalla" pitchFamily="2" charset="-78"/>
              </a:rPr>
              <a:t>التي تكونت نتيجة لبروز أجزاء من الرف القاري، وهي تعتبر امتداداً لليابس، ومن أبرزها جزر فوكلاند – الجزر البريطانية – </a:t>
            </a:r>
            <a:r>
              <a:rPr lang="ar-SA" sz="2800" b="1" dirty="0" err="1">
                <a:latin typeface="Sakkal Majalla" pitchFamily="2" charset="-78"/>
              </a:rPr>
              <a:t>ونيوفوندلاند</a:t>
            </a:r>
            <a:r>
              <a:rPr lang="ar-SA" sz="2800" b="1" dirty="0">
                <a:latin typeface="Sakkal Majalla" pitchFamily="2" charset="-78"/>
              </a:rPr>
              <a:t>.</a:t>
            </a:r>
          </a:p>
        </p:txBody>
      </p:sp>
    </p:spTree>
    <p:extLst>
      <p:ext uri="{BB962C8B-B14F-4D97-AF65-F5344CB8AC3E}">
        <p14:creationId xmlns:p14="http://schemas.microsoft.com/office/powerpoint/2010/main" xmlns="" val="4898187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0688"/>
            <a:ext cx="8999984" cy="246221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pPr>
            <a:r>
              <a:rPr lang="ar-SA" sz="2800" b="1" dirty="0">
                <a:solidFill>
                  <a:schemeClr val="accent5">
                    <a:lumMod val="50000"/>
                  </a:schemeClr>
                </a:solidFill>
                <a:effectLst>
                  <a:outerShdw blurRad="38100" dist="38100" dir="2700000" algn="tl">
                    <a:srgbClr val="000000">
                      <a:alpha val="43137"/>
                    </a:srgbClr>
                  </a:outerShdw>
                </a:effectLst>
                <a:latin typeface="Sakkal Majalla" pitchFamily="2" charset="-78"/>
              </a:rPr>
              <a:t>3- الجزر المحيطية القارية: </a:t>
            </a:r>
            <a:endParaRPr lang="ar-SA" sz="2800" b="1" dirty="0" smtClean="0">
              <a:solidFill>
                <a:schemeClr val="accent5">
                  <a:lumMod val="50000"/>
                </a:schemeClr>
              </a:solidFill>
              <a:effectLst>
                <a:outerShdw blurRad="38100" dist="38100" dir="2700000" algn="tl">
                  <a:srgbClr val="000000">
                    <a:alpha val="43137"/>
                  </a:srgbClr>
                </a:outerShdw>
              </a:effectLst>
              <a:latin typeface="Sakkal Majalla" pitchFamily="2" charset="-78"/>
            </a:endParaRPr>
          </a:p>
          <a:p>
            <a:pPr algn="justLow">
              <a:spcBef>
                <a:spcPct val="50000"/>
              </a:spcBef>
            </a:pPr>
            <a:r>
              <a:rPr lang="ar-SA" sz="2800" b="1" dirty="0" smtClean="0">
                <a:latin typeface="Sakkal Majalla" pitchFamily="2" charset="-78"/>
              </a:rPr>
              <a:t>وهي </a:t>
            </a:r>
            <a:r>
              <a:rPr lang="ar-SA" sz="2800" b="1" dirty="0">
                <a:latin typeface="Sakkal Majalla" pitchFamily="2" charset="-78"/>
              </a:rPr>
              <a:t>جزر مرتبطة بالمحيط ولكنها مرتبطة في نفس الوقت باليابس، ومن أبرزها جزر الأنتيل الكبرى (كوبا وجاميكا </a:t>
            </a:r>
            <a:r>
              <a:rPr lang="ar-SA" sz="2800" b="1" dirty="0" err="1">
                <a:latin typeface="Sakkal Majalla" pitchFamily="2" charset="-78"/>
              </a:rPr>
              <a:t>وهسبانيولا</a:t>
            </a:r>
            <a:r>
              <a:rPr lang="ar-SA" sz="2800" b="1" dirty="0">
                <a:latin typeface="Sakkal Majalla" pitchFamily="2" charset="-78"/>
              </a:rPr>
              <a:t> </a:t>
            </a:r>
            <a:r>
              <a:rPr lang="ar-SA" sz="2800" b="1" dirty="0" err="1">
                <a:latin typeface="Sakkal Majalla" pitchFamily="2" charset="-78"/>
              </a:rPr>
              <a:t>وبورتريكو</a:t>
            </a:r>
            <a:r>
              <a:rPr lang="ar-SA" sz="2800" b="1" dirty="0">
                <a:latin typeface="Sakkal Majalla" pitchFamily="2" charset="-78"/>
              </a:rPr>
              <a:t>) في البحر الكاريبي – جزر الرأس الأخضر (في نصفه الشمالي)، وجزر جورجيا الجنوبية – جزر </a:t>
            </a:r>
            <a:r>
              <a:rPr lang="ar-SA" sz="2800" b="1" dirty="0" err="1">
                <a:latin typeface="Sakkal Majalla" pitchFamily="2" charset="-78"/>
              </a:rPr>
              <a:t>أوركنى</a:t>
            </a:r>
            <a:r>
              <a:rPr lang="ar-SA" sz="2800" b="1" dirty="0">
                <a:latin typeface="Sakkal Majalla" pitchFamily="2" charset="-78"/>
              </a:rPr>
              <a:t> الجنوبية (في نصفه الجنوبي).</a:t>
            </a:r>
          </a:p>
        </p:txBody>
      </p:sp>
      <p:sp>
        <p:nvSpPr>
          <p:cNvPr id="3" name="Rectangle 2"/>
          <p:cNvSpPr/>
          <p:nvPr/>
        </p:nvSpPr>
        <p:spPr>
          <a:xfrm>
            <a:off x="251520" y="3429000"/>
            <a:ext cx="8748464" cy="20313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spcBef>
                <a:spcPct val="50000"/>
              </a:spcBef>
            </a:pPr>
            <a:r>
              <a:rPr lang="ar-SA" sz="2800" b="1" dirty="0">
                <a:effectLst>
                  <a:outerShdw blurRad="38100" dist="38100" dir="2700000" algn="tl">
                    <a:srgbClr val="000000">
                      <a:alpha val="43137"/>
                    </a:srgbClr>
                  </a:outerShdw>
                </a:effectLst>
                <a:latin typeface="Sakkal Majalla" pitchFamily="2" charset="-78"/>
              </a:rPr>
              <a:t>4- الجزر البركانية: </a:t>
            </a:r>
            <a:endParaRPr lang="ar-SA" sz="2800" b="1" dirty="0" smtClean="0">
              <a:effectLst>
                <a:outerShdw blurRad="38100" dist="38100" dir="2700000" algn="tl">
                  <a:srgbClr val="000000">
                    <a:alpha val="43137"/>
                  </a:srgbClr>
                </a:outerShdw>
              </a:effectLst>
              <a:latin typeface="Sakkal Majalla" pitchFamily="2" charset="-78"/>
            </a:endParaRPr>
          </a:p>
          <a:p>
            <a:pPr algn="justLow">
              <a:spcBef>
                <a:spcPct val="50000"/>
              </a:spcBef>
            </a:pPr>
            <a:r>
              <a:rPr lang="ar-SA" sz="2800" b="1" dirty="0" smtClean="0">
                <a:latin typeface="Sakkal Majalla" pitchFamily="2" charset="-78"/>
              </a:rPr>
              <a:t>وهي </a:t>
            </a:r>
            <a:r>
              <a:rPr lang="ar-SA" sz="2800" b="1" dirty="0">
                <a:latin typeface="Sakkal Majalla" pitchFamily="2" charset="-78"/>
              </a:rPr>
              <a:t>التي تكونت نتيجة لنشاط بركاني حديث، ومن أبرزها جزر الانتيل الصغرى في الشمال (في البحر الكاريبي) – وجزر الساندويتش الجنوبية في الجنوب.</a:t>
            </a:r>
          </a:p>
        </p:txBody>
      </p:sp>
    </p:spTree>
    <p:extLst>
      <p:ext uri="{BB962C8B-B14F-4D97-AF65-F5344CB8AC3E}">
        <p14:creationId xmlns:p14="http://schemas.microsoft.com/office/powerpoint/2010/main" xmlns="" val="35353754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5376" y="332656"/>
            <a:ext cx="6555001" cy="707886"/>
          </a:xfrm>
          <a:prstGeom prst="rect">
            <a:avLst/>
          </a:prstGeom>
        </p:spPr>
        <p:txBody>
          <a:bodyPr wrap="none">
            <a:spAutoFit/>
          </a:bodyPr>
          <a:lstStyle/>
          <a:p>
            <a:pPr algn="ctr"/>
            <a:r>
              <a:rPr lang="ar-SA" sz="4000" b="1" dirty="0">
                <a:solidFill>
                  <a:srgbClr val="FF0000"/>
                </a:solidFill>
              </a:rPr>
              <a:t>هـ- علاقة الأطلسي باليابس المجاور له</a:t>
            </a:r>
          </a:p>
        </p:txBody>
      </p:sp>
      <p:sp>
        <p:nvSpPr>
          <p:cNvPr id="3" name="Rectangle 2"/>
          <p:cNvSpPr/>
          <p:nvPr/>
        </p:nvSpPr>
        <p:spPr>
          <a:xfrm>
            <a:off x="323528" y="1268760"/>
            <a:ext cx="8604448" cy="224676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pPr>
            <a:r>
              <a:rPr lang="ar-SA" sz="2800" b="1" dirty="0">
                <a:latin typeface="Sakkal Majalla" pitchFamily="2" charset="-78"/>
              </a:rPr>
              <a:t>تتعدد الأنهار الكبيرة التي تنصرف مياهه إلى المحيط الأطلسي مباشرة أو عن طريق البحار المتصلة به، ويعود سبب ذلك لكون اليابس المجاور له شرقاً وغرباً مكون من سهول واسعة تنحدر نحوه انحداراً بطيئاً، ولا تفصلها عنه حواجز جبلية إلا في مناطق محدودة مثل: شبه جزيرة </a:t>
            </a:r>
            <a:r>
              <a:rPr lang="ar-SA" sz="2800" b="1" dirty="0" err="1">
                <a:latin typeface="Sakkal Majalla" pitchFamily="2" charset="-78"/>
              </a:rPr>
              <a:t>اسكنديناوة</a:t>
            </a:r>
            <a:r>
              <a:rPr lang="ar-SA" sz="2800" b="1" dirty="0">
                <a:latin typeface="Sakkal Majalla" pitchFamily="2" charset="-78"/>
              </a:rPr>
              <a:t> وشبه جزيرة ايبيريا.</a:t>
            </a:r>
          </a:p>
        </p:txBody>
      </p:sp>
      <p:sp>
        <p:nvSpPr>
          <p:cNvPr id="4" name="Rectangle 3"/>
          <p:cNvSpPr/>
          <p:nvPr/>
        </p:nvSpPr>
        <p:spPr>
          <a:xfrm>
            <a:off x="107504" y="4797152"/>
            <a:ext cx="8676456" cy="138499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pPr>
            <a:r>
              <a:rPr lang="ar-SA" sz="2800" b="1" dirty="0">
                <a:effectLst>
                  <a:outerShdw blurRad="38100" dist="38100" dir="2700000" algn="tl">
                    <a:srgbClr val="000000">
                      <a:alpha val="43137"/>
                    </a:srgbClr>
                  </a:outerShdw>
                </a:effectLst>
                <a:latin typeface="Sakkal Majalla" pitchFamily="2" charset="-78"/>
              </a:rPr>
              <a:t>1- أنهار تصب مباشرة في المحيط الأطلسي: </a:t>
            </a:r>
            <a:r>
              <a:rPr lang="ar-SA" sz="2800" b="1" dirty="0">
                <a:latin typeface="Sakkal Majalla" pitchFamily="2" charset="-78"/>
              </a:rPr>
              <a:t>نهر الأمازون - </a:t>
            </a:r>
            <a:r>
              <a:rPr lang="ar-SA" sz="2800" b="1" dirty="0" err="1">
                <a:latin typeface="Sakkal Majalla" pitchFamily="2" charset="-78"/>
              </a:rPr>
              <a:t>لابلاتا</a:t>
            </a:r>
            <a:r>
              <a:rPr lang="ar-SA" sz="2800" b="1" dirty="0">
                <a:latin typeface="Sakkal Majalla" pitchFamily="2" charset="-78"/>
              </a:rPr>
              <a:t>– الكنغو – المسيسبي – سانت لورنس – الراين – السين- </a:t>
            </a:r>
            <a:r>
              <a:rPr lang="ar-SA" sz="2800" b="1" dirty="0" err="1">
                <a:latin typeface="Sakkal Majalla" pitchFamily="2" charset="-78"/>
              </a:rPr>
              <a:t>اللوار</a:t>
            </a:r>
            <a:r>
              <a:rPr lang="ar-SA" sz="2800" b="1" dirty="0">
                <a:latin typeface="Sakkal Majalla" pitchFamily="2" charset="-78"/>
              </a:rPr>
              <a:t>– الألب – النيجر –</a:t>
            </a:r>
            <a:r>
              <a:rPr lang="ar-SA" sz="2800" b="1" dirty="0" err="1">
                <a:latin typeface="Sakkal Majalla" pitchFamily="2" charset="-78"/>
              </a:rPr>
              <a:t>الأورنج</a:t>
            </a:r>
            <a:r>
              <a:rPr lang="ar-SA" sz="2800" b="1" dirty="0">
                <a:latin typeface="Sakkal Majalla" pitchFamily="2" charset="-78"/>
              </a:rPr>
              <a:t>.</a:t>
            </a:r>
          </a:p>
        </p:txBody>
      </p:sp>
    </p:spTree>
    <p:extLst>
      <p:ext uri="{BB962C8B-B14F-4D97-AF65-F5344CB8AC3E}">
        <p14:creationId xmlns:p14="http://schemas.microsoft.com/office/powerpoint/2010/main" xmlns="" val="27953123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20688"/>
            <a:ext cx="8820472" cy="160043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spcBef>
                <a:spcPct val="50000"/>
              </a:spcBef>
            </a:pPr>
            <a:r>
              <a:rPr lang="ar-SA" sz="2800" b="1" dirty="0">
                <a:effectLst>
                  <a:outerShdw blurRad="38100" dist="38100" dir="2700000" algn="tl">
                    <a:srgbClr val="000000">
                      <a:alpha val="43137"/>
                    </a:srgbClr>
                  </a:outerShdw>
                </a:effectLst>
                <a:latin typeface="Sakkal Majalla" pitchFamily="2" charset="-78"/>
              </a:rPr>
              <a:t>2- أنهار تصب في بحار ترتبط بالمحيط الأطلسي (غير مباشر)</a:t>
            </a:r>
            <a:r>
              <a:rPr lang="ar-SA" sz="2800" b="1" dirty="0">
                <a:latin typeface="Sakkal Majalla" pitchFamily="2" charset="-78"/>
              </a:rPr>
              <a:t>: </a:t>
            </a:r>
            <a:endParaRPr lang="ar-SA" sz="2800" b="1" dirty="0" smtClean="0">
              <a:latin typeface="Sakkal Majalla" pitchFamily="2" charset="-78"/>
            </a:endParaRPr>
          </a:p>
          <a:p>
            <a:pPr algn="justLow">
              <a:spcBef>
                <a:spcPct val="50000"/>
              </a:spcBef>
            </a:pPr>
            <a:r>
              <a:rPr lang="ar-SA" sz="2800" b="1" dirty="0" smtClean="0">
                <a:latin typeface="Sakkal Majalla" pitchFamily="2" charset="-78"/>
              </a:rPr>
              <a:t>نهر </a:t>
            </a:r>
            <a:r>
              <a:rPr lang="ar-SA" sz="2800" b="1" dirty="0">
                <a:latin typeface="Sakkal Majalla" pitchFamily="2" charset="-78"/>
              </a:rPr>
              <a:t>النيل (البحر المتوسط) – الدانوب </a:t>
            </a:r>
            <a:r>
              <a:rPr lang="ar-SA" sz="2800" b="1" dirty="0" err="1">
                <a:latin typeface="Sakkal Majalla" pitchFamily="2" charset="-78"/>
              </a:rPr>
              <a:t>الدنيبر</a:t>
            </a:r>
            <a:r>
              <a:rPr lang="ar-SA" sz="2800" b="1" dirty="0">
                <a:latin typeface="Sakkal Majalla" pitchFamily="2" charset="-78"/>
              </a:rPr>
              <a:t> (البحر الأسود) – نهر </a:t>
            </a:r>
            <a:r>
              <a:rPr lang="ar-SA" sz="2800" b="1" dirty="0" err="1">
                <a:latin typeface="Sakkal Majalla" pitchFamily="2" charset="-78"/>
              </a:rPr>
              <a:t>الأورد</a:t>
            </a:r>
            <a:r>
              <a:rPr lang="ar-SA" sz="2800" b="1" dirty="0">
                <a:latin typeface="Sakkal Majalla" pitchFamily="2" charset="-78"/>
              </a:rPr>
              <a:t> – </a:t>
            </a:r>
            <a:r>
              <a:rPr lang="ar-SA" sz="2800" b="1" dirty="0" err="1">
                <a:latin typeface="Sakkal Majalla" pitchFamily="2" charset="-78"/>
              </a:rPr>
              <a:t>الفستولا</a:t>
            </a:r>
            <a:r>
              <a:rPr lang="ar-SA" sz="2800" b="1" dirty="0">
                <a:latin typeface="Sakkal Majalla" pitchFamily="2" charset="-78"/>
              </a:rPr>
              <a:t> (بحر البلطيق).</a:t>
            </a:r>
          </a:p>
        </p:txBody>
      </p:sp>
    </p:spTree>
    <p:extLst>
      <p:ext uri="{BB962C8B-B14F-4D97-AF65-F5344CB8AC3E}">
        <p14:creationId xmlns:p14="http://schemas.microsoft.com/office/powerpoint/2010/main" xmlns="" val="36419357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80621" y="404664"/>
            <a:ext cx="3510898" cy="707886"/>
          </a:xfrm>
          <a:prstGeom prst="rect">
            <a:avLst/>
          </a:prstGeom>
        </p:spPr>
        <p:txBody>
          <a:bodyPr wrap="none">
            <a:spAutoFit/>
          </a:bodyPr>
          <a:lstStyle/>
          <a:p>
            <a:pPr algn="ctr"/>
            <a:r>
              <a:rPr lang="ar-SA" sz="4000" b="1" dirty="0">
                <a:ln w="10541" cmpd="sng">
                  <a:solidFill>
                    <a:schemeClr val="accent1">
                      <a:shade val="88000"/>
                      <a:satMod val="110000"/>
                    </a:schemeClr>
                  </a:solidFill>
                  <a:prstDash val="solid"/>
                </a:ln>
                <a:effectLst>
                  <a:glow rad="228600">
                    <a:schemeClr val="accent1">
                      <a:satMod val="175000"/>
                      <a:alpha val="40000"/>
                    </a:schemeClr>
                  </a:glow>
                  <a:reflection blurRad="6350" stA="60000" endA="900" endPos="58000" dir="5400000" sy="-100000" algn="bl" rotWithShape="0"/>
                </a:effectLst>
                <a:latin typeface="Tahoma" pitchFamily="34" charset="0"/>
              </a:rPr>
              <a:t>ثالثاً: </a:t>
            </a:r>
            <a:r>
              <a:rPr lang="ar-SA" sz="4000" b="1" dirty="0">
                <a:ln w="10541" cmpd="sng">
                  <a:solidFill>
                    <a:schemeClr val="accent1">
                      <a:shade val="88000"/>
                      <a:satMod val="110000"/>
                    </a:schemeClr>
                  </a:solidFill>
                  <a:prstDash val="solid"/>
                </a:ln>
                <a:effectLst>
                  <a:glow rad="228600">
                    <a:schemeClr val="accent1">
                      <a:satMod val="175000"/>
                      <a:alpha val="40000"/>
                    </a:schemeClr>
                  </a:glow>
                  <a:reflection blurRad="6350" stA="60000" endA="900" endPos="58000" dir="5400000" sy="-100000" algn="bl" rotWithShape="0"/>
                </a:effectLst>
              </a:rPr>
              <a:t>المحيط الهندي</a:t>
            </a:r>
          </a:p>
        </p:txBody>
      </p:sp>
      <p:pic>
        <p:nvPicPr>
          <p:cNvPr id="6146" name="Picture 2" descr="http://tse1.mm.bing.net/th?&amp;id=OIP.M9e013ce09cdc7a5d5121c1057a19d228o0&amp;w=259&amp;h=193&amp;c=0&amp;pid=1.9&amp;rs=0&amp;p=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12550"/>
            <a:ext cx="9144000" cy="5745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574652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70265" y="243281"/>
            <a:ext cx="3353803" cy="707886"/>
          </a:xfrm>
          <a:prstGeom prst="rect">
            <a:avLst/>
          </a:prstGeom>
        </p:spPr>
        <p:txBody>
          <a:bodyPr wrap="none">
            <a:spAutoFit/>
          </a:bodyPr>
          <a:lstStyle/>
          <a:p>
            <a:pPr algn="ctr"/>
            <a:r>
              <a:rPr lang="ar-SA" sz="4000" b="1" dirty="0">
                <a:solidFill>
                  <a:srgbClr val="FF0000"/>
                </a:solidFill>
                <a:latin typeface="Sakkal Majalla" pitchFamily="2" charset="-78"/>
              </a:rPr>
              <a:t>أ- امتداده ومساحته</a:t>
            </a:r>
          </a:p>
        </p:txBody>
      </p:sp>
      <p:sp>
        <p:nvSpPr>
          <p:cNvPr id="3" name="Rectangle 2"/>
          <p:cNvSpPr/>
          <p:nvPr/>
        </p:nvSpPr>
        <p:spPr>
          <a:xfrm>
            <a:off x="0" y="951167"/>
            <a:ext cx="8999984" cy="307776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457200" indent="-457200" algn="justLow">
              <a:spcBef>
                <a:spcPct val="50000"/>
              </a:spcBef>
              <a:buFontTx/>
              <a:buChar char="-"/>
            </a:pPr>
            <a:r>
              <a:rPr lang="ar-SA" sz="4000" b="1" dirty="0" smtClean="0">
                <a:effectLst>
                  <a:outerShdw blurRad="38100" dist="38100" dir="2700000" algn="tl">
                    <a:srgbClr val="000000">
                      <a:alpha val="43137"/>
                    </a:srgbClr>
                  </a:outerShdw>
                </a:effectLst>
                <a:latin typeface="Sakkal Majalla" pitchFamily="2" charset="-78"/>
              </a:rPr>
              <a:t>امتداده:</a:t>
            </a:r>
          </a:p>
          <a:p>
            <a:pPr marL="457200" indent="-457200" algn="justLow">
              <a:spcBef>
                <a:spcPct val="50000"/>
              </a:spcBef>
              <a:buFontTx/>
              <a:buChar char="-"/>
            </a:pPr>
            <a:r>
              <a:rPr lang="ar-SA" sz="2800" b="1" dirty="0" smtClean="0">
                <a:effectLst>
                  <a:outerShdw blurRad="38100" dist="38100" dir="2700000" algn="tl">
                    <a:srgbClr val="000000">
                      <a:alpha val="43137"/>
                    </a:srgbClr>
                  </a:outerShdw>
                </a:effectLst>
                <a:latin typeface="Sakkal Majalla" pitchFamily="2" charset="-78"/>
              </a:rPr>
              <a:t> </a:t>
            </a:r>
            <a:r>
              <a:rPr lang="ar-SA" sz="2800" b="1" dirty="0">
                <a:latin typeface="Sakkal Majalla" pitchFamily="2" charset="-78"/>
              </a:rPr>
              <a:t>الهندي المحيط الوحيد الذي ينتهي من ناحية الشمال في العروض الحارة، أما من ناحية الجنوب فإنه يمتد مع المحيطين الآخرين حتى انتاركتيكا، وتختلط مياه بمياه المحيط الهادي جنوب جزيرة تسمانيا، وبمياه المحيط الأطلسي جنوب طرف إفريقيا الجنوبي، لذا تستخدم خطوط الطول لفصل المياه المحيطات في تلك المناطق كما سبق ذكره.</a:t>
            </a:r>
            <a:endParaRPr lang="en-US" sz="2800" b="1" dirty="0">
              <a:latin typeface="Sakkal Majalla" pitchFamily="2" charset="-78"/>
            </a:endParaRPr>
          </a:p>
        </p:txBody>
      </p:sp>
      <p:sp>
        <p:nvSpPr>
          <p:cNvPr id="4" name="Rectangle 3"/>
          <p:cNvSpPr/>
          <p:nvPr/>
        </p:nvSpPr>
        <p:spPr>
          <a:xfrm>
            <a:off x="269776" y="3933056"/>
            <a:ext cx="8460432" cy="264687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285750" indent="-285750" algn="justLow">
              <a:spcBef>
                <a:spcPct val="50000"/>
              </a:spcBef>
              <a:buFontTx/>
              <a:buChar char="-"/>
            </a:pPr>
            <a:r>
              <a:rPr lang="ar-SA" sz="4000" b="1" dirty="0" smtClean="0">
                <a:solidFill>
                  <a:srgbClr val="FF0000"/>
                </a:solidFill>
                <a:effectLst>
                  <a:outerShdw blurRad="38100" dist="38100" dir="2700000" algn="tl">
                    <a:srgbClr val="000000">
                      <a:alpha val="43137"/>
                    </a:srgbClr>
                  </a:outerShdw>
                </a:effectLst>
                <a:latin typeface="Sakkal Majalla" pitchFamily="2" charset="-78"/>
              </a:rPr>
              <a:t>مساحته</a:t>
            </a:r>
            <a:r>
              <a:rPr lang="ar-SA" sz="4000" b="1" dirty="0">
                <a:solidFill>
                  <a:srgbClr val="FF0000"/>
                </a:solidFill>
                <a:effectLst>
                  <a:outerShdw blurRad="38100" dist="38100" dir="2700000" algn="tl">
                    <a:srgbClr val="000000">
                      <a:alpha val="43137"/>
                    </a:srgbClr>
                  </a:outerShdw>
                </a:effectLst>
                <a:latin typeface="Sakkal Majalla" pitchFamily="2" charset="-78"/>
              </a:rPr>
              <a:t>: </a:t>
            </a:r>
            <a:r>
              <a:rPr lang="ar-SA" sz="4000" b="1" dirty="0">
                <a:solidFill>
                  <a:srgbClr val="FF0000"/>
                </a:solidFill>
                <a:latin typeface="Sakkal Majalla" pitchFamily="2" charset="-78"/>
              </a:rPr>
              <a:t>الهندي </a:t>
            </a:r>
            <a:endParaRPr lang="ar-SA" sz="4000" b="1" dirty="0" smtClean="0">
              <a:solidFill>
                <a:srgbClr val="FF0000"/>
              </a:solidFill>
              <a:latin typeface="Sakkal Majalla" pitchFamily="2" charset="-78"/>
            </a:endParaRPr>
          </a:p>
          <a:p>
            <a:pPr marL="285750" indent="-285750" algn="justLow">
              <a:spcBef>
                <a:spcPct val="50000"/>
              </a:spcBef>
              <a:buFontTx/>
              <a:buChar char="-"/>
            </a:pPr>
            <a:r>
              <a:rPr lang="ar-SA" sz="2800" b="1" dirty="0" smtClean="0">
                <a:latin typeface="Sakkal Majalla" pitchFamily="2" charset="-78"/>
              </a:rPr>
              <a:t>أصغر </a:t>
            </a:r>
            <a:r>
              <a:rPr lang="ar-SA" sz="2800" b="1" dirty="0">
                <a:latin typeface="Sakkal Majalla" pitchFamily="2" charset="-78"/>
              </a:rPr>
              <a:t>المحيطات الثلاثة من حيث المساحة، حيث لا تتجاوز 75 مليون كم2 أي ما يعادل 20% من المساحة الكلية للمحيطات، إلا أنه أعرض من المحيط الأطلسي لاسيما في العروض الواقعة بين أفريقيا واستراليا.</a:t>
            </a:r>
            <a:endParaRPr lang="en-US" sz="2800" b="1" dirty="0">
              <a:latin typeface="Sakkal Majalla" pitchFamily="2" charset="-78"/>
            </a:endParaRPr>
          </a:p>
        </p:txBody>
      </p:sp>
    </p:spTree>
    <p:extLst>
      <p:ext uri="{BB962C8B-B14F-4D97-AF65-F5344CB8AC3E}">
        <p14:creationId xmlns:p14="http://schemas.microsoft.com/office/powerpoint/2010/main" xmlns="" val="19931078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52120" y="153866"/>
            <a:ext cx="3389069" cy="707886"/>
          </a:xfrm>
          <a:prstGeom prst="rect">
            <a:avLst/>
          </a:prstGeom>
        </p:spPr>
        <p:txBody>
          <a:bodyPr wrap="none">
            <a:spAutoFit/>
          </a:bodyPr>
          <a:lstStyle/>
          <a:p>
            <a:pPr algn="ctr"/>
            <a:r>
              <a:rPr lang="ar-SA" sz="4000" b="1" dirty="0">
                <a:solidFill>
                  <a:srgbClr val="FF0000"/>
                </a:solidFill>
                <a:latin typeface="Sakkal Majalla" pitchFamily="2" charset="-78"/>
              </a:rPr>
              <a:t>ب- سواحله وبحاره</a:t>
            </a:r>
          </a:p>
        </p:txBody>
      </p:sp>
      <p:sp>
        <p:nvSpPr>
          <p:cNvPr id="3" name="Rectangle 2"/>
          <p:cNvSpPr/>
          <p:nvPr/>
        </p:nvSpPr>
        <p:spPr>
          <a:xfrm>
            <a:off x="107504" y="870603"/>
            <a:ext cx="8900076" cy="289310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Low">
              <a:spcBef>
                <a:spcPct val="50000"/>
              </a:spcBef>
              <a:buFontTx/>
              <a:buChar char="-"/>
            </a:pPr>
            <a:r>
              <a:rPr lang="ar-SA" sz="2800" b="1" dirty="0">
                <a:effectLst>
                  <a:outerShdw blurRad="38100" dist="38100" dir="2700000" algn="tl">
                    <a:srgbClr val="000000">
                      <a:alpha val="43137"/>
                    </a:srgbClr>
                  </a:outerShdw>
                </a:effectLst>
                <a:latin typeface="Sakkal Majalla" pitchFamily="2" charset="-78"/>
              </a:rPr>
              <a:t> سواحله:</a:t>
            </a:r>
          </a:p>
          <a:p>
            <a:pPr algn="justLow">
              <a:spcBef>
                <a:spcPct val="50000"/>
              </a:spcBef>
              <a:buFontTx/>
              <a:buChar char="-"/>
            </a:pPr>
            <a:r>
              <a:rPr lang="ar-SA" sz="2800" b="1" dirty="0">
                <a:latin typeface="Sakkal Majalla" pitchFamily="2" charset="-78"/>
              </a:rPr>
              <a:t> يمتاز المحيط الهندي بسواحل انكسارية مائلة للاستقامة، وذلك نتيجة لطريقة نشأتها، حيث تعرضت </a:t>
            </a:r>
            <a:r>
              <a:rPr lang="ar-SA" sz="2800" b="1" dirty="0" err="1">
                <a:latin typeface="Sakkal Majalla" pitchFamily="2" charset="-78"/>
              </a:rPr>
              <a:t>جندوانا</a:t>
            </a:r>
            <a:r>
              <a:rPr lang="ar-SA" sz="2800" b="1" dirty="0">
                <a:latin typeface="Sakkal Majalla" pitchFamily="2" charset="-78"/>
              </a:rPr>
              <a:t> للتكسر ثم تحركت هذه الصفائح المتكسرة (شبه الجزيرة – شبه القارة الهندية – أستراليا مدغشقر – أفريقيا – انتاركتيكا) مبتعدة عن بعضها البعض وشغل المحيط الهندي الفراغ الناتج عن تباعد تلك الصفائح.</a:t>
            </a:r>
            <a:endParaRPr lang="en-US" sz="2800" b="1" dirty="0">
              <a:latin typeface="Sakkal Majalla" pitchFamily="2" charset="-78"/>
            </a:endParaRPr>
          </a:p>
        </p:txBody>
      </p:sp>
      <p:sp>
        <p:nvSpPr>
          <p:cNvPr id="4" name="Rectangle 3"/>
          <p:cNvSpPr/>
          <p:nvPr/>
        </p:nvSpPr>
        <p:spPr>
          <a:xfrm>
            <a:off x="323528" y="3824470"/>
            <a:ext cx="8316416" cy="203132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spcBef>
                <a:spcPct val="50000"/>
              </a:spcBef>
            </a:pPr>
            <a:r>
              <a:rPr lang="ar-SA" sz="2800" b="1" dirty="0">
                <a:effectLst>
                  <a:outerShdw blurRad="38100" dist="38100" dir="2700000" algn="tl">
                    <a:srgbClr val="000000">
                      <a:alpha val="43137"/>
                    </a:srgbClr>
                  </a:outerShdw>
                </a:effectLst>
                <a:latin typeface="Sakkal Majalla" pitchFamily="2" charset="-78"/>
              </a:rPr>
              <a:t> - بحاره: </a:t>
            </a:r>
          </a:p>
          <a:p>
            <a:pPr algn="justLow">
              <a:spcBef>
                <a:spcPct val="50000"/>
              </a:spcBef>
              <a:buFontTx/>
              <a:buChar char="-"/>
            </a:pPr>
            <a:r>
              <a:rPr lang="ar-SA" sz="2800" b="1" dirty="0">
                <a:latin typeface="Sakkal Majalla" pitchFamily="2" charset="-78"/>
              </a:rPr>
              <a:t> يمتاز الهندي بقلة بحاره الهامشية مقارنة مع المحيطين السابقين، وتوجد أهم بحاره الهامشية على جانبه الأسيوي وأبرزها: البحر العربي – خليج البنغال – بحر </a:t>
            </a:r>
            <a:r>
              <a:rPr lang="ar-SA" sz="2800" b="1" dirty="0" err="1">
                <a:latin typeface="Sakkal Majalla" pitchFamily="2" charset="-78"/>
              </a:rPr>
              <a:t>آرافورا</a:t>
            </a:r>
            <a:r>
              <a:rPr lang="ar-SA" sz="2800" b="1" dirty="0">
                <a:latin typeface="Sakkal Majalla" pitchFamily="2" charset="-78"/>
              </a:rPr>
              <a:t> (بين استراليا واندونيسيا).</a:t>
            </a:r>
          </a:p>
        </p:txBody>
      </p:sp>
    </p:spTree>
    <p:extLst>
      <p:ext uri="{BB962C8B-B14F-4D97-AF65-F5344CB8AC3E}">
        <p14:creationId xmlns:p14="http://schemas.microsoft.com/office/powerpoint/2010/main" xmlns="" val="1916672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007" y="1628800"/>
            <a:ext cx="8676456" cy="289310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spcBef>
                <a:spcPct val="50000"/>
              </a:spcBef>
              <a:buFontTx/>
              <a:buChar char="-"/>
            </a:pPr>
            <a:r>
              <a:rPr lang="ar-SA" sz="2800" b="1" dirty="0">
                <a:latin typeface="Sakkal Majalla" pitchFamily="2" charset="-78"/>
              </a:rPr>
              <a:t> تمتاز بحاره بكونه حارة نتيجة لوقوع القسم الأكبر من المحيط في العروض المدارية.</a:t>
            </a:r>
          </a:p>
          <a:p>
            <a:pPr algn="justLow">
              <a:spcBef>
                <a:spcPct val="50000"/>
              </a:spcBef>
              <a:buFontTx/>
              <a:buChar char="-"/>
            </a:pPr>
            <a:r>
              <a:rPr lang="ar-SA" sz="2800" b="1" dirty="0">
                <a:latin typeface="Sakkal Majalla" pitchFamily="2" charset="-78"/>
              </a:rPr>
              <a:t> تمتاز بحاره بارتفاع ملوحتها نتيجة لوقوعه في نطاق الضغط المرتفع وراء مدار الجدي طوال السنة بحيث ساهم في قلة الأمطار التي تسقط عليه، وساعد أيضاً على ذلك ارتفاع درجة الحرارة التي ساعدت على نشاط عملية التبخر</a:t>
            </a:r>
            <a:r>
              <a:rPr lang="ar-SA" b="1" dirty="0">
                <a:latin typeface="Sakkal Majalla" pitchFamily="2" charset="-78"/>
              </a:rPr>
              <a:t>.</a:t>
            </a:r>
            <a:endParaRPr lang="en-US" b="1" dirty="0">
              <a:latin typeface="Sakkal Majalla" pitchFamily="2" charset="-78"/>
            </a:endParaRPr>
          </a:p>
        </p:txBody>
      </p:sp>
    </p:spTree>
    <p:extLst>
      <p:ext uri="{BB962C8B-B14F-4D97-AF65-F5344CB8AC3E}">
        <p14:creationId xmlns:p14="http://schemas.microsoft.com/office/powerpoint/2010/main" xmlns="" val="39020662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560" y="260648"/>
            <a:ext cx="8961107" cy="707886"/>
          </a:xfrm>
          <a:prstGeom prst="rect">
            <a:avLst/>
          </a:prstGeom>
        </p:spPr>
        <p:txBody>
          <a:bodyPr wrap="none">
            <a:spAutoFit/>
          </a:bodyPr>
          <a:lstStyle/>
          <a:p>
            <a:r>
              <a:rPr lang="ar-SA" sz="40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Sakkal Majalla" pitchFamily="2" charset="-78"/>
              </a:rPr>
              <a:t>ينقسم المحيط الهندي من حيث البنية إلى 3 أقسام هي</a:t>
            </a:r>
            <a:endParaRPr lang="ar-SA" sz="4000" dirty="0">
              <a:solidFill>
                <a:srgbClr val="FF0000"/>
              </a:solidFill>
            </a:endParaRPr>
          </a:p>
        </p:txBody>
      </p:sp>
      <p:sp>
        <p:nvSpPr>
          <p:cNvPr id="3" name="Rectangle 2"/>
          <p:cNvSpPr/>
          <p:nvPr/>
        </p:nvSpPr>
        <p:spPr>
          <a:xfrm>
            <a:off x="119233" y="815351"/>
            <a:ext cx="8941927" cy="135421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Low">
              <a:spcBef>
                <a:spcPct val="50000"/>
              </a:spcBef>
              <a:buFontTx/>
              <a:buAutoNum type="arabicPeriod"/>
            </a:pPr>
            <a:r>
              <a:rPr lang="ar-SA" sz="4000" b="1" dirty="0">
                <a:latin typeface="Sakkal Majalla" pitchFamily="2" charset="-78"/>
              </a:rPr>
              <a:t>أحواض القاعدة الصلبة القديمة</a:t>
            </a:r>
            <a:r>
              <a:rPr lang="ar-SA" sz="2800" b="1" dirty="0">
                <a:latin typeface="Sakkal Majalla" pitchFamily="2" charset="-78"/>
              </a:rPr>
              <a:t>: </a:t>
            </a:r>
            <a:endParaRPr lang="ar-SA" sz="2800" b="1" dirty="0" smtClean="0">
              <a:latin typeface="Sakkal Majalla" pitchFamily="2" charset="-78"/>
            </a:endParaRPr>
          </a:p>
          <a:p>
            <a:pPr algn="justLow">
              <a:spcBef>
                <a:spcPct val="50000"/>
              </a:spcBef>
              <a:buFontTx/>
              <a:buAutoNum type="arabicPeriod"/>
            </a:pPr>
            <a:r>
              <a:rPr lang="ar-SA" sz="2800" b="1" dirty="0" smtClean="0">
                <a:latin typeface="Sakkal Majalla" pitchFamily="2" charset="-78"/>
              </a:rPr>
              <a:t>وهي </a:t>
            </a:r>
            <a:r>
              <a:rPr lang="ar-SA" sz="2800" b="1" dirty="0">
                <a:latin typeface="Sakkal Majalla" pitchFamily="2" charset="-78"/>
              </a:rPr>
              <a:t>تمثل قاعدة المحيط الأصلي، وتمتاز بكونها مناطق استقرار وثبات.</a:t>
            </a:r>
            <a:endParaRPr lang="en-US" sz="2800" b="1" dirty="0">
              <a:latin typeface="Sakkal Majalla" pitchFamily="2" charset="-78"/>
            </a:endParaRPr>
          </a:p>
        </p:txBody>
      </p:sp>
      <p:sp>
        <p:nvSpPr>
          <p:cNvPr id="4" name="Rectangle 3"/>
          <p:cNvSpPr/>
          <p:nvPr/>
        </p:nvSpPr>
        <p:spPr>
          <a:xfrm>
            <a:off x="396276" y="2064994"/>
            <a:ext cx="8480946" cy="221599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Low">
              <a:spcBef>
                <a:spcPct val="50000"/>
              </a:spcBef>
              <a:buFontTx/>
              <a:buAutoNum type="arabicPeriod" startAt="2"/>
            </a:pPr>
            <a:r>
              <a:rPr lang="ar-SA" sz="4000" b="1" dirty="0">
                <a:latin typeface="Sakkal Majalla" pitchFamily="2" charset="-78"/>
              </a:rPr>
              <a:t>الكتل القارية القديمة</a:t>
            </a:r>
            <a:r>
              <a:rPr lang="ar-SA" sz="4000" b="1" dirty="0" smtClean="0">
                <a:latin typeface="Sakkal Majalla" pitchFamily="2" charset="-78"/>
              </a:rPr>
              <a:t>:</a:t>
            </a:r>
          </a:p>
          <a:p>
            <a:pPr algn="justLow">
              <a:spcBef>
                <a:spcPct val="50000"/>
              </a:spcBef>
              <a:buFontTx/>
              <a:buAutoNum type="arabicPeriod" startAt="2"/>
            </a:pPr>
            <a:r>
              <a:rPr lang="ar-SA" sz="2800" b="1" dirty="0" smtClean="0">
                <a:latin typeface="Sakkal Majalla" pitchFamily="2" charset="-78"/>
              </a:rPr>
              <a:t> </a:t>
            </a:r>
            <a:r>
              <a:rPr lang="ar-SA" sz="2800" b="1" dirty="0">
                <a:latin typeface="Sakkal Majalla" pitchFamily="2" charset="-78"/>
              </a:rPr>
              <a:t>وهي عبارة عن كتل صلبة من نوع كتلة </a:t>
            </a:r>
            <a:r>
              <a:rPr lang="ar-SA" sz="2800" b="1" dirty="0" err="1">
                <a:latin typeface="Sakkal Majalla" pitchFamily="2" charset="-78"/>
              </a:rPr>
              <a:t>جندوانا</a:t>
            </a:r>
            <a:r>
              <a:rPr lang="ar-SA" sz="2800" b="1" dirty="0">
                <a:latin typeface="Sakkal Majalla" pitchFamily="2" charset="-78"/>
              </a:rPr>
              <a:t>، وتمتاز باستقرارها وعدم تأثرها بالزلازل، ومن أبرزها جزيرة مدغشقر، وغرب استراليا، وجزيرة </a:t>
            </a:r>
            <a:r>
              <a:rPr lang="ar-SA" sz="2800" b="1" dirty="0" err="1">
                <a:latin typeface="Sakkal Majalla" pitchFamily="2" charset="-78"/>
              </a:rPr>
              <a:t>كروزيت</a:t>
            </a:r>
            <a:r>
              <a:rPr lang="ar-SA" sz="2800" b="1" dirty="0">
                <a:latin typeface="Sakkal Majalla" pitchFamily="2" charset="-78"/>
              </a:rPr>
              <a:t>.</a:t>
            </a:r>
            <a:endParaRPr lang="en-US" sz="2800" b="1" dirty="0">
              <a:latin typeface="Sakkal Majalla" pitchFamily="2" charset="-78"/>
            </a:endParaRPr>
          </a:p>
        </p:txBody>
      </p:sp>
      <p:sp>
        <p:nvSpPr>
          <p:cNvPr id="5" name="Rectangle 4"/>
          <p:cNvSpPr/>
          <p:nvPr/>
        </p:nvSpPr>
        <p:spPr>
          <a:xfrm>
            <a:off x="395536" y="4293096"/>
            <a:ext cx="8435157" cy="264687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Low">
              <a:spcBef>
                <a:spcPct val="50000"/>
              </a:spcBef>
              <a:buFontTx/>
              <a:buAutoNum type="arabicPeriod" startAt="3"/>
            </a:pPr>
            <a:r>
              <a:rPr lang="ar-SA" sz="4000" b="1" dirty="0">
                <a:latin typeface="Sakkal Majalla" pitchFamily="2" charset="-78"/>
              </a:rPr>
              <a:t>مناطق الحركة: </a:t>
            </a:r>
            <a:endParaRPr lang="ar-SA" sz="4000" b="1" dirty="0" smtClean="0">
              <a:latin typeface="Sakkal Majalla" pitchFamily="2" charset="-78"/>
            </a:endParaRPr>
          </a:p>
          <a:p>
            <a:pPr algn="justLow">
              <a:spcBef>
                <a:spcPct val="50000"/>
              </a:spcBef>
              <a:buFontTx/>
              <a:buAutoNum type="arabicPeriod" startAt="3"/>
            </a:pPr>
            <a:r>
              <a:rPr lang="ar-SA" sz="2800" b="1" dirty="0" smtClean="0">
                <a:latin typeface="Sakkal Majalla" pitchFamily="2" charset="-78"/>
              </a:rPr>
              <a:t>وتشمل </a:t>
            </a:r>
            <a:r>
              <a:rPr lang="ar-SA" sz="2800" b="1" dirty="0">
                <a:latin typeface="Sakkal Majalla" pitchFamily="2" charset="-78"/>
              </a:rPr>
              <a:t>المناطق التي تعرضت في عصور جيولوجية حديثة للحركات الأرضية التي ترتب عليها حدوث حركات انثناء وتصدع ونشاط بركاني ساهمت في تكوين أقواس الجزر والمخروطات البركانية والأخاديد </a:t>
            </a:r>
            <a:r>
              <a:rPr lang="ar-SA" sz="2800" b="1" dirty="0" err="1">
                <a:latin typeface="Sakkal Majalla" pitchFamily="2" charset="-78"/>
              </a:rPr>
              <a:t>الصدعية</a:t>
            </a:r>
            <a:r>
              <a:rPr lang="ar-SA" sz="2800" b="1" dirty="0">
                <a:latin typeface="Sakkal Majalla" pitchFamily="2" charset="-78"/>
              </a:rPr>
              <a:t> الموجودة على القاع، مثال ذلك:</a:t>
            </a:r>
          </a:p>
        </p:txBody>
      </p:sp>
    </p:spTree>
    <p:extLst>
      <p:ext uri="{BB962C8B-B14F-4D97-AF65-F5344CB8AC3E}">
        <p14:creationId xmlns:p14="http://schemas.microsoft.com/office/powerpoint/2010/main" xmlns="" val="16836767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92696"/>
            <a:ext cx="9036496" cy="160043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Low">
              <a:spcBef>
                <a:spcPct val="50000"/>
              </a:spcBef>
            </a:pPr>
            <a:r>
              <a:rPr lang="ar-SA" sz="2800" b="1" dirty="0">
                <a:latin typeface="Sakkal Majalla" pitchFamily="2" charset="-78"/>
              </a:rPr>
              <a:t> أ- قوس جزر سوندا – جبال بورما الانثنائية.</a:t>
            </a:r>
          </a:p>
          <a:p>
            <a:pPr algn="justLow">
              <a:spcBef>
                <a:spcPct val="50000"/>
              </a:spcBef>
            </a:pPr>
            <a:r>
              <a:rPr lang="ar-SA" sz="2800" b="1" dirty="0">
                <a:latin typeface="Sakkal Majalla" pitchFamily="2" charset="-78"/>
              </a:rPr>
              <a:t> ب- منطقة تصدع حوض البحر العربي والصومال المرتبطة بالأخدود الأفريقي العظيم</a:t>
            </a:r>
            <a:r>
              <a:rPr lang="ar-SA" b="1" dirty="0">
                <a:latin typeface="Sakkal Majalla" pitchFamily="2" charset="-78"/>
              </a:rPr>
              <a:t>.</a:t>
            </a:r>
            <a:endParaRPr lang="en-US" b="1" dirty="0">
              <a:latin typeface="Sakkal Majalla" pitchFamily="2" charset="-78"/>
            </a:endParaRPr>
          </a:p>
        </p:txBody>
      </p:sp>
    </p:spTree>
    <p:extLst>
      <p:ext uri="{BB962C8B-B14F-4D97-AF65-F5344CB8AC3E}">
        <p14:creationId xmlns:p14="http://schemas.microsoft.com/office/powerpoint/2010/main" xmlns="" val="8838146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1423" y="197739"/>
            <a:ext cx="3090911" cy="707886"/>
          </a:xfrm>
          <a:prstGeom prst="rect">
            <a:avLst/>
          </a:prstGeom>
        </p:spPr>
        <p:txBody>
          <a:bodyPr wrap="none">
            <a:spAutoFit/>
          </a:bodyPr>
          <a:lstStyle/>
          <a:p>
            <a:pPr algn="ctr"/>
            <a:r>
              <a:rPr lang="ar-SA" sz="4000" b="1" dirty="0">
                <a:ln w="18415" cmpd="sng">
                  <a:solidFill>
                    <a:srgbClr val="FFFFFF"/>
                  </a:solidFill>
                  <a:prstDash val="solid"/>
                </a:ln>
                <a:effectLst>
                  <a:outerShdw blurRad="63500" dir="3600000" algn="tl" rotWithShape="0">
                    <a:srgbClr val="000000">
                      <a:alpha val="70000"/>
                    </a:srgbClr>
                  </a:outerShdw>
                </a:effectLst>
                <a:latin typeface="Tahoma" pitchFamily="34" charset="0"/>
              </a:rPr>
              <a:t>د- </a:t>
            </a:r>
            <a:r>
              <a:rPr lang="ar-SA" sz="4000" b="1" dirty="0">
                <a:ln w="18415" cmpd="sng">
                  <a:solidFill>
                    <a:srgbClr val="FFFFFF"/>
                  </a:solidFill>
                  <a:prstDash val="solid"/>
                </a:ln>
                <a:effectLst>
                  <a:outerShdw blurRad="63500" dir="3600000" algn="tl" rotWithShape="0">
                    <a:srgbClr val="000000">
                      <a:alpha val="70000"/>
                    </a:srgbClr>
                  </a:outerShdw>
                </a:effectLst>
              </a:rPr>
              <a:t>تضاريس القاع</a:t>
            </a:r>
          </a:p>
        </p:txBody>
      </p:sp>
      <p:sp>
        <p:nvSpPr>
          <p:cNvPr id="3" name="Rectangle 2"/>
          <p:cNvSpPr/>
          <p:nvPr/>
        </p:nvSpPr>
        <p:spPr>
          <a:xfrm>
            <a:off x="107504" y="905625"/>
            <a:ext cx="8730830" cy="307776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buFontTx/>
              <a:buAutoNum type="arabicPeriod"/>
            </a:pPr>
            <a:r>
              <a:rPr lang="ar-SA" sz="4000" b="1" dirty="0">
                <a:ln w="10541" cmpd="sng">
                  <a:solidFill>
                    <a:schemeClr val="accent1">
                      <a:shade val="88000"/>
                      <a:satMod val="110000"/>
                    </a:schemeClr>
                  </a:solidFill>
                  <a:prstDash val="solid"/>
                </a:ln>
                <a:latin typeface="Sakkal Majalla" pitchFamily="2" charset="-78"/>
              </a:rPr>
              <a:t>الرف القاري</a:t>
            </a:r>
            <a:r>
              <a:rPr lang="ar-SA" sz="4000" b="1" dirty="0" smtClean="0">
                <a:ln w="10541" cmpd="sng">
                  <a:solidFill>
                    <a:schemeClr val="accent1">
                      <a:shade val="88000"/>
                      <a:satMod val="110000"/>
                    </a:schemeClr>
                  </a:solidFill>
                  <a:prstDash val="solid"/>
                </a:ln>
                <a:latin typeface="Sakkal Majalla" pitchFamily="2" charset="-78"/>
              </a:rPr>
              <a:t>:</a:t>
            </a:r>
          </a:p>
          <a:p>
            <a:pPr algn="justLow">
              <a:spcBef>
                <a:spcPct val="50000"/>
              </a:spcBef>
              <a:buFontTx/>
              <a:buAutoNum type="arabicPeriod"/>
            </a:pPr>
            <a:r>
              <a:rPr lang="ar-SA" sz="2800" b="1" dirty="0" smtClean="0">
                <a:ln w="10541" cmpd="sng">
                  <a:solidFill>
                    <a:schemeClr val="accent1">
                      <a:shade val="88000"/>
                      <a:satMod val="110000"/>
                    </a:schemeClr>
                  </a:solidFill>
                  <a:prstDash val="solid"/>
                </a:ln>
                <a:latin typeface="Sakkal Majalla" pitchFamily="2" charset="-78"/>
              </a:rPr>
              <a:t> </a:t>
            </a:r>
            <a:r>
              <a:rPr lang="ar-SA" sz="2800" b="1" dirty="0">
                <a:latin typeface="Sakkal Majalla" pitchFamily="2" charset="-78"/>
              </a:rPr>
              <a:t>يمتاز المحيط الهندي بضيق رفه القاري الذي </a:t>
            </a:r>
            <a:r>
              <a:rPr lang="ar-SA" sz="2800" b="1" dirty="0" err="1">
                <a:latin typeface="Sakkal Majalla" pitchFamily="2" charset="-78"/>
              </a:rPr>
              <a:t>لايزيد</a:t>
            </a:r>
            <a:r>
              <a:rPr lang="ar-SA" sz="2800" b="1" dirty="0">
                <a:latin typeface="Sakkal Majalla" pitchFamily="2" charset="-78"/>
              </a:rPr>
              <a:t> في أغلب المناطق عن 100كم، ويرجع سبب ذلك لنشأته وطبيعة سواحله الانكسارية، إلا أنه يتسع في البحر العربي وبحر </a:t>
            </a:r>
            <a:r>
              <a:rPr lang="ar-SA" sz="2800" b="1" dirty="0" err="1">
                <a:latin typeface="Sakkal Majalla" pitchFamily="2" charset="-78"/>
              </a:rPr>
              <a:t>أندامان</a:t>
            </a:r>
            <a:r>
              <a:rPr lang="ar-SA" sz="2800" b="1" dirty="0">
                <a:latin typeface="Sakkal Majalla" pitchFamily="2" charset="-78"/>
              </a:rPr>
              <a:t> وخليج البنغال ليصل إلى 300كم، بل يبلغ ذروته في الخليج الاسترالي الذي يقع أكمله على رف قاري ليصل 600كم. </a:t>
            </a:r>
            <a:endParaRPr lang="en-US" sz="2800" b="1" dirty="0">
              <a:latin typeface="Sakkal Majalla" pitchFamily="2" charset="-78"/>
            </a:endParaRPr>
          </a:p>
        </p:txBody>
      </p:sp>
      <p:sp>
        <p:nvSpPr>
          <p:cNvPr id="4" name="Rectangle 3"/>
          <p:cNvSpPr/>
          <p:nvPr/>
        </p:nvSpPr>
        <p:spPr>
          <a:xfrm>
            <a:off x="251520" y="4725144"/>
            <a:ext cx="8730830" cy="178510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buFontTx/>
              <a:buAutoNum type="arabicPeriod" startAt="2"/>
            </a:pPr>
            <a:r>
              <a:rPr lang="ar-SA" sz="4000" b="1" dirty="0">
                <a:ln w="10541" cmpd="sng">
                  <a:solidFill>
                    <a:schemeClr val="accent1">
                      <a:shade val="88000"/>
                      <a:satMod val="110000"/>
                    </a:schemeClr>
                  </a:solidFill>
                  <a:prstDash val="solid"/>
                </a:ln>
                <a:latin typeface="Sakkal Majalla" pitchFamily="2" charset="-78"/>
              </a:rPr>
              <a:t>المنحدر القاري: </a:t>
            </a:r>
            <a:endParaRPr lang="ar-SA" sz="4000" b="1" dirty="0" smtClean="0">
              <a:ln w="10541" cmpd="sng">
                <a:solidFill>
                  <a:schemeClr val="accent1">
                    <a:shade val="88000"/>
                    <a:satMod val="110000"/>
                  </a:schemeClr>
                </a:solidFill>
                <a:prstDash val="solid"/>
              </a:ln>
              <a:latin typeface="Sakkal Majalla" pitchFamily="2" charset="-78"/>
            </a:endParaRPr>
          </a:p>
          <a:p>
            <a:pPr algn="justLow">
              <a:spcBef>
                <a:spcPct val="50000"/>
              </a:spcBef>
              <a:buFontTx/>
              <a:buAutoNum type="arabicPeriod" startAt="2"/>
            </a:pPr>
            <a:r>
              <a:rPr lang="ar-SA" sz="2800" b="1" dirty="0" smtClean="0">
                <a:latin typeface="Sakkal Majalla" pitchFamily="2" charset="-78"/>
              </a:rPr>
              <a:t>ينحدر </a:t>
            </a:r>
            <a:r>
              <a:rPr lang="ar-SA" sz="2800" b="1" dirty="0">
                <a:latin typeface="Sakkal Majalla" pitchFamily="2" charset="-78"/>
              </a:rPr>
              <a:t>القاع في نهاية الرف القاري انحداراً شديداً فوق المنحدر القاري، الذي يبدأ بعده القاع الحقيقي للمحيط. </a:t>
            </a:r>
            <a:endParaRPr lang="en-US" sz="2800" b="1" dirty="0">
              <a:latin typeface="Sakkal Majalla" pitchFamily="2" charset="-78"/>
            </a:endParaRPr>
          </a:p>
        </p:txBody>
      </p:sp>
    </p:spTree>
    <p:extLst>
      <p:ext uri="{BB962C8B-B14F-4D97-AF65-F5344CB8AC3E}">
        <p14:creationId xmlns:p14="http://schemas.microsoft.com/office/powerpoint/2010/main" xmlns="" val="37590309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908" y="428605"/>
            <a:ext cx="8572560" cy="674030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Low">
              <a:spcBef>
                <a:spcPct val="50000"/>
              </a:spcBef>
              <a:buFontTx/>
              <a:buAutoNum type="arabicPeriod" startAt="3"/>
            </a:pPr>
            <a:r>
              <a:rPr lang="ar-SA" sz="4000" b="1" dirty="0">
                <a:ln w="10541" cmpd="sng">
                  <a:solidFill>
                    <a:schemeClr val="accent1">
                      <a:shade val="88000"/>
                      <a:satMod val="110000"/>
                    </a:schemeClr>
                  </a:solidFill>
                  <a:prstDash val="solid"/>
                </a:ln>
                <a:latin typeface="Sakkal Majalla" pitchFamily="2" charset="-78"/>
              </a:rPr>
              <a:t>الحواجز الجبلية والأحواض: </a:t>
            </a:r>
            <a:endParaRPr lang="ar-SA" sz="4000" b="1" dirty="0" smtClean="0">
              <a:ln w="10541" cmpd="sng">
                <a:solidFill>
                  <a:schemeClr val="accent1">
                    <a:shade val="88000"/>
                    <a:satMod val="110000"/>
                  </a:schemeClr>
                </a:solidFill>
                <a:prstDash val="solid"/>
              </a:ln>
              <a:latin typeface="Sakkal Majalla" pitchFamily="2" charset="-78"/>
            </a:endParaRPr>
          </a:p>
          <a:p>
            <a:pPr algn="justLow">
              <a:lnSpc>
                <a:spcPct val="200000"/>
              </a:lnSpc>
              <a:spcBef>
                <a:spcPct val="50000"/>
              </a:spcBef>
              <a:buFontTx/>
              <a:buAutoNum type="arabicPeriod" startAt="3"/>
            </a:pPr>
            <a:r>
              <a:rPr lang="ar-SA" sz="2800" b="1" dirty="0" smtClean="0">
                <a:latin typeface="Sakkal Majalla" pitchFamily="2" charset="-78"/>
              </a:rPr>
              <a:t>يتكون </a:t>
            </a:r>
            <a:r>
              <a:rPr lang="ar-SA" sz="2800" b="1" dirty="0">
                <a:latin typeface="Sakkal Majalla" pitchFamily="2" charset="-78"/>
              </a:rPr>
              <a:t>قاع المحيط من مجموعة من الأحواض السهلية الواسعة التي تفصل بينها حواجز جبلية طويلة وهي:</a:t>
            </a:r>
          </a:p>
          <a:p>
            <a:pPr algn="justLow">
              <a:lnSpc>
                <a:spcPct val="200000"/>
              </a:lnSpc>
              <a:spcBef>
                <a:spcPct val="50000"/>
              </a:spcBef>
              <a:buFontTx/>
              <a:buAutoNum type="arabic1Minus"/>
            </a:pPr>
            <a:r>
              <a:rPr lang="ar-SA" sz="2800" b="1" dirty="0">
                <a:latin typeface="Sakkal Majalla" pitchFamily="2" charset="-78"/>
              </a:rPr>
              <a:t>حاجز </a:t>
            </a:r>
            <a:r>
              <a:rPr lang="ar-SA" sz="2800" b="1" dirty="0" err="1">
                <a:latin typeface="Sakkal Majalla" pitchFamily="2" charset="-78"/>
              </a:rPr>
              <a:t>كارلزبيرج</a:t>
            </a:r>
            <a:r>
              <a:rPr lang="ar-SA" sz="2800" b="1" dirty="0">
                <a:latin typeface="Sakkal Majalla" pitchFamily="2" charset="-78"/>
              </a:rPr>
              <a:t> (الحافة العربية الهندي) الممتد نحو الشمال.</a:t>
            </a:r>
          </a:p>
          <a:p>
            <a:pPr algn="justLow">
              <a:lnSpc>
                <a:spcPct val="200000"/>
              </a:lnSpc>
              <a:spcBef>
                <a:spcPct val="50000"/>
              </a:spcBef>
            </a:pPr>
            <a:r>
              <a:rPr lang="ar-SA" sz="2800" b="1" dirty="0">
                <a:latin typeface="Sakkal Majalla" pitchFamily="2" charset="-78"/>
              </a:rPr>
              <a:t>ب- حاجز جنوب شرق الهندي، وحاجز جنوب غرب الهندي.</a:t>
            </a:r>
          </a:p>
          <a:p>
            <a:pPr algn="justLow">
              <a:lnSpc>
                <a:spcPct val="200000"/>
              </a:lnSpc>
              <a:spcBef>
                <a:spcPct val="50000"/>
              </a:spcBef>
            </a:pPr>
            <a:r>
              <a:rPr lang="ar-SA" sz="2800" b="1" dirty="0">
                <a:latin typeface="Sakkal Majalla" pitchFamily="2" charset="-78"/>
              </a:rPr>
              <a:t>ج- الحاجز الهندي الأوسط والحاجز الاسترالي – </a:t>
            </a:r>
            <a:r>
              <a:rPr lang="ar-SA" sz="2800" b="1" dirty="0" err="1">
                <a:latin typeface="Sakkal Majalla" pitchFamily="2" charset="-78"/>
              </a:rPr>
              <a:t>الانتاركتيكي</a:t>
            </a:r>
            <a:r>
              <a:rPr lang="ar-SA" sz="2800" b="1" dirty="0">
                <a:latin typeface="Sakkal Majalla" pitchFamily="2" charset="-78"/>
              </a:rPr>
              <a:t> اللذان يمتدان نحو الجنوب الشرقي</a:t>
            </a:r>
            <a:r>
              <a:rPr lang="ar-SA" b="1" dirty="0">
                <a:latin typeface="Sakkal Majalla" pitchFamily="2" charset="-78"/>
              </a:rPr>
              <a:t>.</a:t>
            </a:r>
            <a:endParaRPr lang="en-US" b="1" dirty="0">
              <a:latin typeface="Sakkal Majalla" pitchFamily="2" charset="-78"/>
            </a:endParaRPr>
          </a:p>
        </p:txBody>
      </p:sp>
    </p:spTree>
    <p:extLst>
      <p:ext uri="{BB962C8B-B14F-4D97-AF65-F5344CB8AC3E}">
        <p14:creationId xmlns:p14="http://schemas.microsoft.com/office/powerpoint/2010/main" xmlns="" val="28761259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006" y="-387424"/>
            <a:ext cx="8892480" cy="627864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457200" indent="-457200" algn="justLow">
              <a:lnSpc>
                <a:spcPct val="200000"/>
              </a:lnSpc>
              <a:spcBef>
                <a:spcPct val="50000"/>
              </a:spcBef>
              <a:buFont typeface="+mj-lt"/>
              <a:buAutoNum type="arabicPeriod" startAt="4"/>
            </a:pPr>
            <a:r>
              <a:rPr lang="ar-SA" sz="4000" b="1" dirty="0">
                <a:ln w="10541" cmpd="sng">
                  <a:solidFill>
                    <a:schemeClr val="accent1">
                      <a:shade val="88000"/>
                      <a:satMod val="110000"/>
                    </a:schemeClr>
                  </a:solidFill>
                  <a:prstDash val="solid"/>
                </a:ln>
                <a:latin typeface="Sakkal Majalla" pitchFamily="2" charset="-78"/>
              </a:rPr>
              <a:t>الحواجز الجبلية والأحواض: </a:t>
            </a:r>
            <a:endParaRPr lang="ar-SA" sz="4000" b="1" dirty="0" smtClean="0">
              <a:ln w="10541" cmpd="sng">
                <a:solidFill>
                  <a:schemeClr val="accent1">
                    <a:shade val="88000"/>
                    <a:satMod val="110000"/>
                  </a:schemeClr>
                </a:solidFill>
                <a:prstDash val="solid"/>
              </a:ln>
              <a:latin typeface="Sakkal Majalla" pitchFamily="2" charset="-78"/>
            </a:endParaRPr>
          </a:p>
          <a:p>
            <a:pPr marL="457200" indent="-457200" algn="justLow">
              <a:lnSpc>
                <a:spcPct val="150000"/>
              </a:lnSpc>
              <a:spcBef>
                <a:spcPct val="50000"/>
              </a:spcBef>
              <a:buFont typeface="+mj-lt"/>
              <a:buAutoNum type="arabicPeriod" startAt="4"/>
            </a:pPr>
            <a:r>
              <a:rPr lang="ar-SA" sz="2800" b="1" dirty="0" smtClean="0">
                <a:latin typeface="Sakkal Majalla" pitchFamily="2" charset="-78"/>
              </a:rPr>
              <a:t>تنتشر </a:t>
            </a:r>
            <a:r>
              <a:rPr lang="ar-SA" sz="2800" b="1" dirty="0">
                <a:latin typeface="Sakkal Majalla" pitchFamily="2" charset="-78"/>
              </a:rPr>
              <a:t>الأحواض المحيطية الواسعة بين الحواجز الجبلية الكبرى السابقة، وتنقسم إلى أحواض أصغر بواسطة سلاسل من الجبال أو الهضاب، ورغم استواء أسطحها تبرز فوق سطحها مخروطات بركانية وجبال مسطحة القمة </a:t>
            </a:r>
            <a:r>
              <a:rPr lang="en-US" sz="2800" b="1" dirty="0" err="1">
                <a:latin typeface="Sakkal Majalla" pitchFamily="2" charset="-78"/>
              </a:rPr>
              <a:t>Guyots</a:t>
            </a:r>
            <a:r>
              <a:rPr lang="ar-SA" sz="2800" b="1" dirty="0">
                <a:latin typeface="Sakkal Majalla" pitchFamily="2" charset="-78"/>
              </a:rPr>
              <a:t> متفرقة أو مجموعات، قلما يزيد ارتفاعها عن 500م فوق سطح السهول التي حولها.</a:t>
            </a:r>
          </a:p>
          <a:p>
            <a:pPr algn="justLow">
              <a:lnSpc>
                <a:spcPct val="150000"/>
              </a:lnSpc>
              <a:spcBef>
                <a:spcPct val="50000"/>
              </a:spcBef>
            </a:pPr>
            <a:r>
              <a:rPr lang="ar-SA" sz="2800" b="1" dirty="0">
                <a:latin typeface="Sakkal Majalla" pitchFamily="2" charset="-78"/>
              </a:rPr>
              <a:t>وتخترق قاع هذه الأحواض أخاديد طويلة لا يزيد عرضها عن بضعة كيلومترات، ولا يزيد عقها عن 200م، مثل أخدود جاوة.</a:t>
            </a:r>
          </a:p>
        </p:txBody>
      </p:sp>
    </p:spTree>
    <p:extLst>
      <p:ext uri="{BB962C8B-B14F-4D97-AF65-F5344CB8AC3E}">
        <p14:creationId xmlns:p14="http://schemas.microsoft.com/office/powerpoint/2010/main" xmlns="" val="5846818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7784" y="614591"/>
            <a:ext cx="3659976" cy="707886"/>
          </a:xfrm>
          <a:prstGeom prst="rect">
            <a:avLst/>
          </a:prstGeom>
        </p:spPr>
        <p:txBody>
          <a:bodyPr wrap="none">
            <a:spAutoFit/>
          </a:bodyPr>
          <a:lstStyle/>
          <a:p>
            <a:pPr algn="ct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ahoma" pitchFamily="34" charset="0"/>
                <a:cs typeface="Traditional Arabic" pitchFamily="18" charset="-78"/>
              </a:rPr>
              <a:t>هـ- </a:t>
            </a: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Traditional Arabic" pitchFamily="18" charset="-78"/>
              </a:rPr>
              <a:t>جزر المحيط الهندي</a:t>
            </a:r>
          </a:p>
        </p:txBody>
      </p:sp>
      <p:pic>
        <p:nvPicPr>
          <p:cNvPr id="1028" name="Picture 4" descr="http://www.sfari.com/photo/data/504/south_asia_map.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288908"/>
            <a:ext cx="8892480" cy="53804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761058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525" y="492619"/>
            <a:ext cx="9060493" cy="646331"/>
          </a:xfrm>
          <a:prstGeom prst="rect">
            <a:avLst/>
          </a:prstGeom>
        </p:spPr>
        <p:txBody>
          <a:bodyPr wrap="none">
            <a:spAutoFit/>
          </a:bodyPr>
          <a:lstStyle/>
          <a:p>
            <a:r>
              <a:rPr lang="ar-SA" sz="3600" b="1" dirty="0">
                <a:latin typeface="Sakkal Majalla" pitchFamily="2" charset="-78"/>
              </a:rPr>
              <a:t>جزر المحيط الهندي قليلة إذا ما قورنت بجزر المحيط الهادي</a:t>
            </a:r>
            <a:endParaRPr lang="ar-SA" sz="3600" dirty="0"/>
          </a:p>
        </p:txBody>
      </p:sp>
      <p:sp>
        <p:nvSpPr>
          <p:cNvPr id="3" name="Rectangle 2"/>
          <p:cNvSpPr/>
          <p:nvPr/>
        </p:nvSpPr>
        <p:spPr>
          <a:xfrm>
            <a:off x="251520" y="1412776"/>
            <a:ext cx="8794659" cy="95410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Low">
              <a:spcBef>
                <a:spcPct val="50000"/>
              </a:spcBef>
              <a:buFontTx/>
              <a:buAutoNum type="arabicPeriod" startAt="5"/>
            </a:pPr>
            <a:r>
              <a:rPr lang="ar-SA" sz="2800" b="1" dirty="0" smtClean="0">
                <a:latin typeface="Sakkal Majalla" pitchFamily="2" charset="-78"/>
              </a:rPr>
              <a:t>لا يوجد في المحيط الهندي سوى 3 جزر كبيرة هي: مدغشقر – وسريلانكا - </a:t>
            </a:r>
            <a:r>
              <a:rPr lang="ar-SA" sz="2800" b="1" dirty="0" err="1" smtClean="0">
                <a:latin typeface="Sakkal Majalla" pitchFamily="2" charset="-78"/>
              </a:rPr>
              <a:t>سوقطرة</a:t>
            </a:r>
            <a:r>
              <a:rPr lang="ar-SA" sz="2800" b="1" dirty="0" smtClean="0">
                <a:latin typeface="Sakkal Majalla" pitchFamily="2" charset="-78"/>
              </a:rPr>
              <a:t> وجميعها جزر قارية</a:t>
            </a:r>
            <a:r>
              <a:rPr lang="ar-SA" b="1" dirty="0" smtClean="0">
                <a:latin typeface="Sakkal Majalla" pitchFamily="2" charset="-78"/>
              </a:rPr>
              <a:t>.</a:t>
            </a:r>
            <a:endParaRPr lang="en-US" b="1" dirty="0">
              <a:latin typeface="Sakkal Majalla" pitchFamily="2" charset="-78"/>
            </a:endParaRPr>
          </a:p>
        </p:txBody>
      </p:sp>
      <p:sp>
        <p:nvSpPr>
          <p:cNvPr id="4" name="Rectangle 3"/>
          <p:cNvSpPr/>
          <p:nvPr/>
        </p:nvSpPr>
        <p:spPr>
          <a:xfrm>
            <a:off x="107504" y="2636912"/>
            <a:ext cx="8938675"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Low">
              <a:spcBef>
                <a:spcPct val="50000"/>
              </a:spcBef>
              <a:buFontTx/>
              <a:buAutoNum type="arabicPeriod" startAt="5"/>
            </a:pPr>
            <a:r>
              <a:rPr lang="ar-SA" sz="2800" b="1" dirty="0" smtClean="0">
                <a:latin typeface="Sakkal Majalla" pitchFamily="2" charset="-78"/>
              </a:rPr>
              <a:t>تنتشر في جنوب المحيط بعض من الجزر البركانية منها: جزر </a:t>
            </a:r>
            <a:r>
              <a:rPr lang="ar-SA" sz="2800" b="1" dirty="0" err="1" smtClean="0">
                <a:latin typeface="Sakkal Majalla" pitchFamily="2" charset="-78"/>
              </a:rPr>
              <a:t>كروزيت</a:t>
            </a:r>
            <a:r>
              <a:rPr lang="ar-SA" sz="2800" b="1" dirty="0" smtClean="0">
                <a:latin typeface="Sakkal Majalla" pitchFamily="2" charset="-78"/>
              </a:rPr>
              <a:t> – الأمير إدوارد – امستردام الجديدة.</a:t>
            </a:r>
            <a:endParaRPr lang="en-US" sz="2800" b="1" dirty="0">
              <a:latin typeface="Sakkal Majalla" pitchFamily="2" charset="-78"/>
            </a:endParaRPr>
          </a:p>
        </p:txBody>
      </p:sp>
      <p:sp>
        <p:nvSpPr>
          <p:cNvPr id="5" name="Rectangle 4"/>
          <p:cNvSpPr/>
          <p:nvPr/>
        </p:nvSpPr>
        <p:spPr>
          <a:xfrm>
            <a:off x="251520" y="3752166"/>
            <a:ext cx="8604448" cy="95410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r-SA" sz="2800" b="1" dirty="0">
                <a:latin typeface="Sakkal Majalla" pitchFamily="2" charset="-78"/>
              </a:rPr>
              <a:t>تنتشر بعض من الجزر المرجانية في النطاق المداري منها: جزر </a:t>
            </a:r>
            <a:r>
              <a:rPr lang="ar-SA" sz="2800" b="1" dirty="0" err="1">
                <a:latin typeface="Sakkal Majalla" pitchFamily="2" charset="-78"/>
              </a:rPr>
              <a:t>لاكاديف</a:t>
            </a:r>
            <a:r>
              <a:rPr lang="ar-SA" sz="2800" b="1" dirty="0">
                <a:latin typeface="Sakkal Majalla" pitchFamily="2" charset="-78"/>
              </a:rPr>
              <a:t> – مالديف – كوكوس</a:t>
            </a:r>
            <a:endParaRPr lang="ar-SA" sz="2800" dirty="0"/>
          </a:p>
        </p:txBody>
      </p:sp>
      <p:sp>
        <p:nvSpPr>
          <p:cNvPr id="6" name="Rectangle 5"/>
          <p:cNvSpPr/>
          <p:nvPr/>
        </p:nvSpPr>
        <p:spPr>
          <a:xfrm>
            <a:off x="395536" y="4725418"/>
            <a:ext cx="8460432" cy="95410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Low">
              <a:spcBef>
                <a:spcPct val="50000"/>
              </a:spcBef>
              <a:buFontTx/>
              <a:buAutoNum type="arabicPeriod" startAt="5"/>
            </a:pPr>
            <a:r>
              <a:rPr lang="ar-SA" sz="2800" b="1" dirty="0">
                <a:latin typeface="Sakkal Majalla" pitchFamily="2" charset="-78"/>
              </a:rPr>
              <a:t>توجد في المحيط الهندي جزر بركانية الأصل ولكن المرجان تكون على أطرافها ومثال ذلك جزر القمر – جزر </a:t>
            </a:r>
            <a:r>
              <a:rPr lang="ar-SA" sz="2800" b="1" dirty="0" err="1">
                <a:latin typeface="Sakkal Majalla" pitchFamily="2" charset="-78"/>
              </a:rPr>
              <a:t>ماسكارين</a:t>
            </a:r>
            <a:r>
              <a:rPr lang="ar-SA" sz="2800" b="1" dirty="0">
                <a:latin typeface="Sakkal Majalla" pitchFamily="2" charset="-78"/>
              </a:rPr>
              <a:t>.</a:t>
            </a:r>
            <a:endParaRPr lang="en-US" sz="2800" b="1" dirty="0">
              <a:latin typeface="Sakkal Majalla" pitchFamily="2" charset="-78"/>
            </a:endParaRPr>
          </a:p>
        </p:txBody>
      </p:sp>
    </p:spTree>
    <p:extLst>
      <p:ext uri="{BB962C8B-B14F-4D97-AF65-F5344CB8AC3E}">
        <p14:creationId xmlns:p14="http://schemas.microsoft.com/office/powerpoint/2010/main" xmlns="" val="17097570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92696"/>
            <a:ext cx="8820472" cy="600164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Low">
              <a:lnSpc>
                <a:spcPct val="150000"/>
              </a:lnSpc>
              <a:spcBef>
                <a:spcPct val="50000"/>
              </a:spcBef>
              <a:buFontTx/>
              <a:buAutoNum type="arabicPeriod" startAt="6"/>
            </a:pPr>
            <a:r>
              <a:rPr lang="ar-SA" sz="2800" b="1" dirty="0">
                <a:latin typeface="Sakkal Majalla" pitchFamily="2" charset="-78"/>
              </a:rPr>
              <a:t>يمتد في شمال شرق الهندي قوس جزري طويل يعرف باسم (قوس سوندا)، وينقسم إلى نطاقين: </a:t>
            </a:r>
          </a:p>
          <a:p>
            <a:pPr algn="justLow">
              <a:lnSpc>
                <a:spcPct val="150000"/>
              </a:lnSpc>
              <a:spcBef>
                <a:spcPct val="50000"/>
              </a:spcBef>
              <a:buFontTx/>
              <a:buAutoNum type="arabic1Minus"/>
            </a:pPr>
            <a:r>
              <a:rPr lang="ar-SA" sz="2800" b="1" dirty="0">
                <a:latin typeface="Sakkal Majalla" pitchFamily="2" charset="-78"/>
              </a:rPr>
              <a:t>جزر سوندا الكبرى: وتشمل الجزر الكبيرة الحجم وهي: سومطرة – جاوة – تيمور – والجزر الأخرى الواقعة على نفس امتدادها.</a:t>
            </a:r>
          </a:p>
          <a:p>
            <a:pPr algn="justLow">
              <a:lnSpc>
                <a:spcPct val="150000"/>
              </a:lnSpc>
              <a:spcBef>
                <a:spcPct val="50000"/>
              </a:spcBef>
              <a:buFontTx/>
              <a:buAutoNum type="arabic1Minus"/>
            </a:pPr>
            <a:r>
              <a:rPr lang="ar-SA" sz="2800" b="1" dirty="0">
                <a:latin typeface="Sakkal Majalla" pitchFamily="2" charset="-78"/>
              </a:rPr>
              <a:t> جزر سوندا الصغرى: ويشمل جزر </a:t>
            </a:r>
            <a:r>
              <a:rPr lang="ar-SA" sz="2800" b="1" dirty="0" err="1">
                <a:latin typeface="Sakkal Majalla" pitchFamily="2" charset="-78"/>
              </a:rPr>
              <a:t>أندامان</a:t>
            </a:r>
            <a:r>
              <a:rPr lang="ar-SA" sz="2800" b="1" dirty="0">
                <a:latin typeface="Sakkal Majalla" pitchFamily="2" charset="-78"/>
              </a:rPr>
              <a:t> - </a:t>
            </a:r>
            <a:r>
              <a:rPr lang="ar-SA" sz="2800" b="1" dirty="0" err="1">
                <a:latin typeface="Sakkal Majalla" pitchFamily="2" charset="-78"/>
              </a:rPr>
              <a:t>نيوكوبار</a:t>
            </a:r>
            <a:r>
              <a:rPr lang="ar-SA" sz="2800" b="1" dirty="0">
                <a:latin typeface="Sakkal Majalla" pitchFamily="2" charset="-78"/>
              </a:rPr>
              <a:t> - والحافة الغاطسة (حافة بالي).</a:t>
            </a:r>
          </a:p>
          <a:p>
            <a:pPr algn="justLow">
              <a:lnSpc>
                <a:spcPct val="150000"/>
              </a:lnSpc>
              <a:spcBef>
                <a:spcPct val="50000"/>
              </a:spcBef>
            </a:pPr>
            <a:r>
              <a:rPr lang="ar-SA" sz="2800" b="1" dirty="0">
                <a:latin typeface="Sakkal Majalla" pitchFamily="2" charset="-78"/>
              </a:rPr>
              <a:t> وعلى امتداد النصف الجنوبي من قوس سوندا يمتد أخدود بحري عميق (أخدود </a:t>
            </a:r>
            <a:r>
              <a:rPr lang="ar-SA" sz="2800" b="1" dirty="0" err="1">
                <a:latin typeface="Sakkal Majalla" pitchFamily="2" charset="-78"/>
              </a:rPr>
              <a:t>جاوه</a:t>
            </a:r>
            <a:r>
              <a:rPr lang="ar-SA" sz="2800" b="1" dirty="0">
                <a:latin typeface="Sakkal Majalla" pitchFamily="2" charset="-78"/>
              </a:rPr>
              <a:t>) وهو </a:t>
            </a:r>
            <a:r>
              <a:rPr lang="ar-SA" sz="3200" b="1" dirty="0">
                <a:solidFill>
                  <a:srgbClr val="C00000"/>
                </a:solidFill>
                <a:latin typeface="Sakkal Majalla" pitchFamily="2" charset="-78"/>
              </a:rPr>
              <a:t>أعمق أجزاء الهندي حيث يصل </a:t>
            </a:r>
            <a:r>
              <a:rPr lang="ar-SA" sz="2800" b="1" dirty="0">
                <a:latin typeface="Sakkal Majalla" pitchFamily="2" charset="-78"/>
              </a:rPr>
              <a:t>عمقه إلى 7130م.</a:t>
            </a:r>
            <a:endParaRPr lang="en-US" sz="2800" b="1" dirty="0">
              <a:latin typeface="Sakkal Majalla" pitchFamily="2" charset="-78"/>
            </a:endParaRPr>
          </a:p>
        </p:txBody>
      </p:sp>
    </p:spTree>
    <p:extLst>
      <p:ext uri="{BB962C8B-B14F-4D97-AF65-F5344CB8AC3E}">
        <p14:creationId xmlns:p14="http://schemas.microsoft.com/office/powerpoint/2010/main" xmlns="" val="20305340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39991" y="682007"/>
            <a:ext cx="5081840" cy="707886"/>
          </a:xfrm>
          <a:prstGeom prst="rect">
            <a:avLst/>
          </a:prstGeom>
        </p:spPr>
        <p:txBody>
          <a:bodyPr wrap="none">
            <a:spAutoFit/>
          </a:bodyPr>
          <a:lstStyle/>
          <a:p>
            <a:pPr algn="ctr"/>
            <a:r>
              <a:rPr lang="ar-SA" sz="4000" b="1" dirty="0">
                <a:latin typeface="Tahoma" pitchFamily="34" charset="0"/>
              </a:rPr>
              <a:t>و- </a:t>
            </a:r>
            <a:r>
              <a:rPr lang="ar-SA" sz="4000" b="1" dirty="0"/>
              <a:t>علاقته باليابس المجاور له</a:t>
            </a:r>
          </a:p>
        </p:txBody>
      </p:sp>
      <p:sp>
        <p:nvSpPr>
          <p:cNvPr id="3" name="Rectangle 2"/>
          <p:cNvSpPr/>
          <p:nvPr/>
        </p:nvSpPr>
        <p:spPr>
          <a:xfrm>
            <a:off x="179512" y="1389893"/>
            <a:ext cx="8820472" cy="553997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Low">
              <a:spcBef>
                <a:spcPct val="50000"/>
              </a:spcBef>
              <a:buFontTx/>
              <a:buAutoNum type="arabicPeriod"/>
            </a:pPr>
            <a:r>
              <a:rPr lang="ar-SA" sz="2800" b="1" dirty="0">
                <a:latin typeface="Sakkal Majalla" pitchFamily="2" charset="-78"/>
              </a:rPr>
              <a:t>نصيب هذا المحيط من مياه اليابس المحيط به محدود جداً وذلك نتيجة لـ:</a:t>
            </a:r>
          </a:p>
          <a:p>
            <a:pPr algn="justLow">
              <a:spcBef>
                <a:spcPct val="50000"/>
              </a:spcBef>
              <a:buFontTx/>
              <a:buAutoNum type="arabic2Minus"/>
            </a:pPr>
            <a:r>
              <a:rPr lang="ar-SA" sz="2800" b="1" dirty="0">
                <a:latin typeface="Sakkal Majalla" pitchFamily="2" charset="-78"/>
              </a:rPr>
              <a:t>الطبيعة الصحراوية لمعظم اليابس المحيط به.</a:t>
            </a:r>
          </a:p>
          <a:p>
            <a:pPr algn="justLow">
              <a:spcBef>
                <a:spcPct val="50000"/>
              </a:spcBef>
              <a:buFontTx/>
              <a:buAutoNum type="arabic2Minus"/>
            </a:pPr>
            <a:r>
              <a:rPr lang="ar-SA" sz="2800" b="1" dirty="0">
                <a:latin typeface="Sakkal Majalla" pitchFamily="2" charset="-78"/>
              </a:rPr>
              <a:t>المرتفعات الجبلية في </a:t>
            </a:r>
            <a:r>
              <a:rPr lang="ar-SA" sz="3200" b="1" dirty="0">
                <a:solidFill>
                  <a:srgbClr val="C00000"/>
                </a:solidFill>
                <a:latin typeface="Sakkal Majalla" pitchFamily="2" charset="-78"/>
              </a:rPr>
              <a:t>شرق أفريقيا </a:t>
            </a:r>
            <a:r>
              <a:rPr lang="ar-SA" sz="2800" b="1" dirty="0">
                <a:latin typeface="Sakkal Majalla" pitchFamily="2" charset="-78"/>
              </a:rPr>
              <a:t>التي تسقط عليها أمطار استوائية لها دوراً في توجيه أغلب المياه إلى بحار أخرى، وينطبق ذلك على أمطار هضبة شرق أفريقيا الاستوائية التي ينصرف مياهه نحو الشمال بوساطة </a:t>
            </a:r>
            <a:r>
              <a:rPr lang="ar-SA" sz="2800" b="1" dirty="0">
                <a:solidFill>
                  <a:srgbClr val="C00000"/>
                </a:solidFill>
                <a:latin typeface="Sakkal Majalla" pitchFamily="2" charset="-78"/>
              </a:rPr>
              <a:t>نهر النيل إلى البحر المتوسط</a:t>
            </a:r>
            <a:r>
              <a:rPr lang="ar-SA" sz="2800" b="1" dirty="0">
                <a:latin typeface="Sakkal Majalla" pitchFamily="2" charset="-78"/>
              </a:rPr>
              <a:t>، ونحو الغرب بوساطة </a:t>
            </a:r>
            <a:r>
              <a:rPr lang="ar-SA" sz="3200" b="1" dirty="0">
                <a:solidFill>
                  <a:srgbClr val="C00000"/>
                </a:solidFill>
                <a:latin typeface="Sakkal Majalla" pitchFamily="2" charset="-78"/>
              </a:rPr>
              <a:t>نهر الكونغو إلى المحيط الأطلسي</a:t>
            </a:r>
            <a:r>
              <a:rPr lang="ar-SA" sz="2800" b="1" dirty="0">
                <a:latin typeface="Sakkal Majalla" pitchFamily="2" charset="-78"/>
              </a:rPr>
              <a:t>، ولا ينصرف من مياهه إلى الهندي إلا القليل بوساطة نهر </a:t>
            </a:r>
            <a:r>
              <a:rPr lang="ar-SA" sz="2800" b="1" dirty="0" err="1">
                <a:latin typeface="Sakkal Majalla" pitchFamily="2" charset="-78"/>
              </a:rPr>
              <a:t>الزمبيزي</a:t>
            </a:r>
            <a:r>
              <a:rPr lang="ar-SA" sz="2800" b="1" dirty="0">
                <a:latin typeface="Sakkal Majalla" pitchFamily="2" charset="-78"/>
              </a:rPr>
              <a:t> وروافده.</a:t>
            </a:r>
          </a:p>
          <a:p>
            <a:pPr algn="justLow">
              <a:spcBef>
                <a:spcPct val="50000"/>
              </a:spcBef>
              <a:buFontTx/>
              <a:buAutoNum type="arabicPeriod" startAt="2"/>
            </a:pPr>
            <a:r>
              <a:rPr lang="ar-SA" sz="2800" b="1" dirty="0">
                <a:latin typeface="Sakkal Majalla" pitchFamily="2" charset="-78"/>
              </a:rPr>
              <a:t>من أبرز الأنهار التي تنصرف إلى هذا المحيط هي: السند – </a:t>
            </a:r>
            <a:r>
              <a:rPr lang="ar-SA" sz="2800" b="1" dirty="0">
                <a:solidFill>
                  <a:srgbClr val="C00000"/>
                </a:solidFill>
                <a:latin typeface="Sakkal Majalla" pitchFamily="2" charset="-78"/>
              </a:rPr>
              <a:t>ا</a:t>
            </a:r>
            <a:r>
              <a:rPr lang="ar-SA" sz="3200" b="1" dirty="0">
                <a:solidFill>
                  <a:srgbClr val="C00000"/>
                </a:solidFill>
                <a:latin typeface="Sakkal Majalla" pitchFamily="2" charset="-78"/>
              </a:rPr>
              <a:t>لكانج </a:t>
            </a:r>
            <a:r>
              <a:rPr lang="ar-SA" sz="2800" b="1" dirty="0">
                <a:latin typeface="Sakkal Majalla" pitchFamily="2" charset="-78"/>
              </a:rPr>
              <a:t>(الهند) وهي أنهار موسمية تفيض في الصيف فقط، نهر </a:t>
            </a:r>
            <a:r>
              <a:rPr lang="ar-SA" sz="3200" b="1" dirty="0" err="1">
                <a:solidFill>
                  <a:srgbClr val="C00000"/>
                </a:solidFill>
                <a:latin typeface="Sakkal Majalla" pitchFamily="2" charset="-78"/>
              </a:rPr>
              <a:t>الزمبيزي</a:t>
            </a:r>
            <a:r>
              <a:rPr lang="ar-SA" sz="3200" b="1" dirty="0">
                <a:latin typeface="Sakkal Majalla" pitchFamily="2" charset="-78"/>
              </a:rPr>
              <a:t> </a:t>
            </a:r>
            <a:r>
              <a:rPr lang="ar-SA" sz="2800" b="1" dirty="0">
                <a:latin typeface="Sakkal Majalla" pitchFamily="2" charset="-78"/>
              </a:rPr>
              <a:t>(أفريقيا)، نهر </a:t>
            </a:r>
            <a:r>
              <a:rPr lang="ar-SA" sz="3200" b="1" dirty="0">
                <a:solidFill>
                  <a:srgbClr val="C00000"/>
                </a:solidFill>
                <a:latin typeface="Sakkal Majalla" pitchFamily="2" charset="-78"/>
              </a:rPr>
              <a:t>ميري </a:t>
            </a:r>
            <a:r>
              <a:rPr lang="ar-SA" sz="3200" b="1" dirty="0" err="1">
                <a:solidFill>
                  <a:srgbClr val="C00000"/>
                </a:solidFill>
                <a:latin typeface="Sakkal Majalla" pitchFamily="2" charset="-78"/>
              </a:rPr>
              <a:t>ودارلنج</a:t>
            </a:r>
            <a:r>
              <a:rPr lang="ar-SA" sz="3200" b="1" dirty="0">
                <a:solidFill>
                  <a:srgbClr val="C00000"/>
                </a:solidFill>
                <a:latin typeface="Sakkal Majalla" pitchFamily="2" charset="-78"/>
              </a:rPr>
              <a:t> </a:t>
            </a:r>
            <a:r>
              <a:rPr lang="ar-SA" sz="2800" b="1" dirty="0">
                <a:latin typeface="Sakkal Majalla" pitchFamily="2" charset="-78"/>
              </a:rPr>
              <a:t>(أستراليا).</a:t>
            </a:r>
            <a:endParaRPr lang="en-US" sz="2800" b="1" dirty="0">
              <a:latin typeface="Sakkal Majalla" pitchFamily="2" charset="-78"/>
            </a:endParaRPr>
          </a:p>
        </p:txBody>
      </p:sp>
    </p:spTree>
    <p:extLst>
      <p:ext uri="{BB962C8B-B14F-4D97-AF65-F5344CB8AC3E}">
        <p14:creationId xmlns:p14="http://schemas.microsoft.com/office/powerpoint/2010/main" xmlns="" val="27576276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757</TotalTime>
  <Words>3086</Words>
  <Application>Microsoft Office PowerPoint</Application>
  <PresentationFormat>عرض على الشاشة (3:4)‏</PresentationFormat>
  <Paragraphs>180</Paragraphs>
  <Slides>45</Slides>
  <Notes>4</Notes>
  <HiddenSlides>0</HiddenSlides>
  <MMClips>0</MMClips>
  <ScaleCrop>false</ScaleCrop>
  <HeadingPairs>
    <vt:vector size="4" baseType="variant">
      <vt:variant>
        <vt:lpstr>سمة</vt:lpstr>
      </vt:variant>
      <vt:variant>
        <vt:i4>1</vt:i4>
      </vt:variant>
      <vt:variant>
        <vt:lpstr>عناوين الشرائح</vt:lpstr>
      </vt:variant>
      <vt:variant>
        <vt:i4>45</vt:i4>
      </vt:variant>
    </vt:vector>
  </HeadingPairs>
  <TitlesOfParts>
    <vt:vector size="46" baseType="lpstr">
      <vt:lpstr>Flow</vt:lpstr>
      <vt:lpstr>المحاضرة الرابعة</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dc:title>
  <dc:creator>khalda Ahmed mohamod</dc:creator>
  <cp:lastModifiedBy>USER</cp:lastModifiedBy>
  <cp:revision>55</cp:revision>
  <dcterms:created xsi:type="dcterms:W3CDTF">2016-02-16T17:17:49Z</dcterms:created>
  <dcterms:modified xsi:type="dcterms:W3CDTF">2016-03-08T21:42:12Z</dcterms:modified>
</cp:coreProperties>
</file>