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6" r:id="rId23"/>
    <p:sldId id="278" r:id="rId24"/>
    <p:sldId id="279" r:id="rId25"/>
    <p:sldId id="280" r:id="rId26"/>
    <p:sldId id="281" r:id="rId27"/>
    <p:sldId id="282" r:id="rId28"/>
    <p:sldId id="283" r:id="rId29"/>
    <p:sldId id="284" r:id="rId30"/>
    <p:sldId id="286" r:id="rId31"/>
    <p:sldId id="285" r:id="rId32"/>
    <p:sldId id="288" r:id="rId33"/>
    <p:sldId id="289" r:id="rId34"/>
    <p:sldId id="290" r:id="rId35"/>
    <p:sldId id="291" r:id="rId36"/>
    <p:sldId id="292" r:id="rId37"/>
    <p:sldId id="293" r:id="rId38"/>
    <p:sldId id="294" r:id="rId3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E6D38B-53BC-4603-AD21-DAB0CD081DC9}" type="doc">
      <dgm:prSet loTypeId="urn:microsoft.com/office/officeart/2005/8/layout/cycle2" loCatId="cycle" qsTypeId="urn:microsoft.com/office/officeart/2005/8/quickstyle/simple1" qsCatId="simple" csTypeId="urn:microsoft.com/office/officeart/2005/8/colors/accent1_2" csCatId="accent1" phldr="1"/>
      <dgm:spPr/>
      <dgm:t>
        <a:bodyPr/>
        <a:lstStyle/>
        <a:p>
          <a:pPr rtl="1"/>
          <a:endParaRPr lang="ar-SA"/>
        </a:p>
      </dgm:t>
    </dgm:pt>
    <dgm:pt modelId="{863FE472-4422-4A27-9C1A-3D3BFB01386F}">
      <dgm:prSet>
        <dgm:style>
          <a:lnRef idx="1">
            <a:schemeClr val="accent5"/>
          </a:lnRef>
          <a:fillRef idx="2">
            <a:schemeClr val="accent5"/>
          </a:fillRef>
          <a:effectRef idx="1">
            <a:schemeClr val="accent5"/>
          </a:effectRef>
          <a:fontRef idx="minor">
            <a:schemeClr val="dk1"/>
          </a:fontRef>
        </dgm:style>
      </dgm:prSet>
      <dgm:spPr/>
      <dgm:t>
        <a:bodyPr/>
        <a:lstStyle/>
        <a:p>
          <a:pPr rtl="1"/>
          <a:r>
            <a:rPr lang="ar-EG" dirty="0" smtClean="0"/>
            <a:t>العوامل المؤثرة على تباين درجات حرارة مياه</a:t>
          </a:r>
          <a:r>
            <a:rPr lang="ar-SA" dirty="0" smtClean="0"/>
            <a:t> البحار والمحيطات</a:t>
          </a:r>
          <a:endParaRPr lang="ar-SA" dirty="0"/>
        </a:p>
      </dgm:t>
    </dgm:pt>
    <dgm:pt modelId="{12D05D33-7E4B-4740-89A5-28F4A2FBA7A8}" type="parTrans" cxnId="{6F2C6C6E-81DA-4E2F-B7C3-604D923C2265}">
      <dgm:prSet/>
      <dgm:spPr/>
      <dgm:t>
        <a:bodyPr/>
        <a:lstStyle/>
        <a:p>
          <a:pPr rtl="1"/>
          <a:endParaRPr lang="ar-SA"/>
        </a:p>
      </dgm:t>
    </dgm:pt>
    <dgm:pt modelId="{8272D0C1-B2AE-4ADA-B42C-A8DBDA5B76E9}" type="sibTrans" cxnId="{6F2C6C6E-81DA-4E2F-B7C3-604D923C2265}">
      <dgm:prSet/>
      <dgm:spPr/>
      <dgm:t>
        <a:bodyPr/>
        <a:lstStyle/>
        <a:p>
          <a:pPr rtl="1"/>
          <a:endParaRPr lang="ar-SA"/>
        </a:p>
      </dgm:t>
    </dgm:pt>
    <dgm:pt modelId="{2EEF287A-A16F-4260-8774-9109E8E29CB5}" type="pres">
      <dgm:prSet presAssocID="{F1E6D38B-53BC-4603-AD21-DAB0CD081DC9}" presName="cycle" presStyleCnt="0">
        <dgm:presLayoutVars>
          <dgm:dir/>
          <dgm:resizeHandles val="exact"/>
        </dgm:presLayoutVars>
      </dgm:prSet>
      <dgm:spPr/>
      <dgm:t>
        <a:bodyPr/>
        <a:lstStyle/>
        <a:p>
          <a:pPr rtl="1"/>
          <a:endParaRPr lang="ar-SA"/>
        </a:p>
      </dgm:t>
    </dgm:pt>
    <dgm:pt modelId="{E73E4831-F6BC-4F5B-8FA7-0A2B4416DDC8}" type="pres">
      <dgm:prSet presAssocID="{863FE472-4422-4A27-9C1A-3D3BFB01386F}" presName="node" presStyleLbl="node1" presStyleIdx="0" presStyleCnt="1" custScaleX="254135" custRadScaleRad="100059" custRadScaleInc="324">
        <dgm:presLayoutVars>
          <dgm:bulletEnabled val="1"/>
        </dgm:presLayoutVars>
      </dgm:prSet>
      <dgm:spPr/>
      <dgm:t>
        <a:bodyPr/>
        <a:lstStyle/>
        <a:p>
          <a:pPr rtl="1"/>
          <a:endParaRPr lang="ar-SA"/>
        </a:p>
      </dgm:t>
    </dgm:pt>
  </dgm:ptLst>
  <dgm:cxnLst>
    <dgm:cxn modelId="{DD1EFBD0-844D-4955-93BC-06F9661674EF}" type="presOf" srcId="{F1E6D38B-53BC-4603-AD21-DAB0CD081DC9}" destId="{2EEF287A-A16F-4260-8774-9109E8E29CB5}" srcOrd="0" destOrd="0" presId="urn:microsoft.com/office/officeart/2005/8/layout/cycle2"/>
    <dgm:cxn modelId="{E7754F77-E682-48C1-8CEE-27DF5C6AFE79}" type="presOf" srcId="{863FE472-4422-4A27-9C1A-3D3BFB01386F}" destId="{E73E4831-F6BC-4F5B-8FA7-0A2B4416DDC8}" srcOrd="0" destOrd="0" presId="urn:microsoft.com/office/officeart/2005/8/layout/cycle2"/>
    <dgm:cxn modelId="{6F2C6C6E-81DA-4E2F-B7C3-604D923C2265}" srcId="{F1E6D38B-53BC-4603-AD21-DAB0CD081DC9}" destId="{863FE472-4422-4A27-9C1A-3D3BFB01386F}" srcOrd="0" destOrd="0" parTransId="{12D05D33-7E4B-4740-89A5-28F4A2FBA7A8}" sibTransId="{8272D0C1-B2AE-4ADA-B42C-A8DBDA5B76E9}"/>
    <dgm:cxn modelId="{CA7507D1-9F7A-4A11-8DB5-A71779D948F5}" type="presParOf" srcId="{2EEF287A-A16F-4260-8774-9109E8E29CB5}" destId="{E73E4831-F6BC-4F5B-8FA7-0A2B4416DDC8}"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E4831-F6BC-4F5B-8FA7-0A2B4416DDC8}">
      <dsp:nvSpPr>
        <dsp:cNvPr id="0" name=""/>
        <dsp:cNvSpPr/>
      </dsp:nvSpPr>
      <dsp:spPr>
        <a:xfrm>
          <a:off x="8" y="0"/>
          <a:ext cx="4344379" cy="1709477"/>
        </a:xfrm>
        <a:prstGeom prst="ellipse">
          <a:avLst/>
        </a:prstGeom>
        <a:gradFill rotWithShape="1">
          <a:gsLst>
            <a:gs pos="28000">
              <a:schemeClr val="accent5">
                <a:tint val="18000"/>
                <a:satMod val="120000"/>
                <a:lumMod val="88000"/>
              </a:schemeClr>
            </a:gs>
            <a:gs pos="100000">
              <a:schemeClr val="accent5">
                <a:tint val="40000"/>
                <a:satMod val="100000"/>
                <a:lumMod val="78000"/>
              </a:schemeClr>
            </a:gs>
          </a:gsLst>
          <a:lin ang="5400000" scaled="0"/>
        </a:gradFill>
        <a:ln w="9525" cap="flat" cmpd="sng" algn="ctr">
          <a:solidFill>
            <a:schemeClr val="accent5"/>
          </a:solidFill>
          <a:prstDash val="solid"/>
        </a:ln>
        <a:effectLst>
          <a:outerShdw blurRad="63500" dist="50800" dir="5400000" sx="98000" sy="98000" rotWithShape="0">
            <a:srgbClr val="000000">
              <a:alpha val="20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r>
            <a:rPr lang="ar-EG" sz="2600" kern="1200" dirty="0" smtClean="0"/>
            <a:t>العوامل المؤثرة على تباين درجات حرارة مياه</a:t>
          </a:r>
          <a:r>
            <a:rPr lang="ar-SA" sz="2600" kern="1200" dirty="0" smtClean="0"/>
            <a:t> البحار والمحيطات</a:t>
          </a:r>
          <a:endParaRPr lang="ar-SA" sz="2600" kern="1200" dirty="0"/>
        </a:p>
      </dsp:txBody>
      <dsp:txXfrm>
        <a:off x="636228" y="250347"/>
        <a:ext cx="3071939" cy="120878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0CC4E11-6F90-41D8-9C37-488E564ADF79}" type="datetimeFigureOut">
              <a:rPr lang="ar-SA" smtClean="0"/>
              <a:t>20/05/37</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0E4C6F5-047C-4C3E-AA86-374946C83D97}" type="slidenum">
              <a:rPr lang="ar-SA" smtClean="0"/>
              <a:t>‹#›</a:t>
            </a:fld>
            <a:endParaRPr lang="ar-SA"/>
          </a:p>
        </p:txBody>
      </p:sp>
    </p:spTree>
    <p:extLst>
      <p:ext uri="{BB962C8B-B14F-4D97-AF65-F5344CB8AC3E}">
        <p14:creationId xmlns:p14="http://schemas.microsoft.com/office/powerpoint/2010/main" val="355717078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D0E4C6F5-047C-4C3E-AA86-374946C83D97}" type="slidenum">
              <a:rPr lang="ar-SA" smtClean="0"/>
              <a:t>29</a:t>
            </a:fld>
            <a:endParaRPr lang="ar-SA"/>
          </a:p>
        </p:txBody>
      </p:sp>
    </p:spTree>
    <p:extLst>
      <p:ext uri="{BB962C8B-B14F-4D97-AF65-F5344CB8AC3E}">
        <p14:creationId xmlns:p14="http://schemas.microsoft.com/office/powerpoint/2010/main" val="2721644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D0E4C6F5-047C-4C3E-AA86-374946C83D97}" type="slidenum">
              <a:rPr lang="ar-SA" smtClean="0"/>
              <a:t>31</a:t>
            </a:fld>
            <a:endParaRPr lang="ar-SA"/>
          </a:p>
        </p:txBody>
      </p:sp>
    </p:spTree>
    <p:extLst>
      <p:ext uri="{BB962C8B-B14F-4D97-AF65-F5344CB8AC3E}">
        <p14:creationId xmlns:p14="http://schemas.microsoft.com/office/powerpoint/2010/main" val="876488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04DBE6-6007-49D2-9F15-3096EDA8308C}" type="datetimeFigureOut">
              <a:rPr lang="ar-SA" smtClean="0"/>
              <a:t>20/05/37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D23794E-264F-4FCD-A9A8-B23EBA86E793}" type="slidenum">
              <a:rPr lang="ar-SA" smtClean="0"/>
              <a:t>‹#›</a:t>
            </a:fld>
            <a:endParaRPr lang="ar-SA"/>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904DBE6-6007-49D2-9F15-3096EDA8308C}" type="datetimeFigureOut">
              <a:rPr lang="ar-SA" smtClean="0"/>
              <a:t>20/05/37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D23794E-264F-4FCD-A9A8-B23EBA86E793}" type="slidenum">
              <a:rPr lang="ar-SA" smtClean="0"/>
              <a:t>‹#›</a:t>
            </a:fld>
            <a:endParaRPr lang="ar-SA"/>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04DBE6-6007-49D2-9F15-3096EDA8308C}" type="datetimeFigureOut">
              <a:rPr lang="ar-SA" smtClean="0"/>
              <a:t>20/05/37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D23794E-264F-4FCD-A9A8-B23EBA86E793}" type="slidenum">
              <a:rPr lang="ar-SA" smtClean="0"/>
              <a:t>‹#›</a:t>
            </a:fld>
            <a:endParaRPr lang="ar-SA"/>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904DBE6-6007-49D2-9F15-3096EDA8308C}" type="datetimeFigureOut">
              <a:rPr lang="ar-SA" smtClean="0"/>
              <a:t>20/05/37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D23794E-264F-4FCD-A9A8-B23EBA86E793}" type="slidenum">
              <a:rPr lang="ar-SA" smtClean="0"/>
              <a:t>‹#›</a:t>
            </a:fld>
            <a:endParaRPr lang="ar-SA"/>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04DBE6-6007-49D2-9F15-3096EDA8308C}" type="datetimeFigureOut">
              <a:rPr lang="ar-SA" smtClean="0"/>
              <a:t>20/05/37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D23794E-264F-4FCD-A9A8-B23EBA86E793}" type="slidenum">
              <a:rPr lang="ar-SA" smtClean="0"/>
              <a:t>‹#›</a:t>
            </a:fld>
            <a:endParaRPr lang="ar-SA"/>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04DBE6-6007-49D2-9F15-3096EDA8308C}" type="datetimeFigureOut">
              <a:rPr lang="ar-SA" smtClean="0"/>
              <a:t>20/05/37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D23794E-264F-4FCD-A9A8-B23EBA86E793}" type="slidenum">
              <a:rPr lang="ar-SA" smtClean="0"/>
              <a:t>‹#›</a:t>
            </a:fld>
            <a:endParaRPr lang="ar-SA"/>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04DBE6-6007-49D2-9F15-3096EDA8308C}" type="datetimeFigureOut">
              <a:rPr lang="ar-SA" smtClean="0"/>
              <a:t>20/05/37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D23794E-264F-4FCD-A9A8-B23EBA86E793}" type="slidenum">
              <a:rPr lang="ar-SA" smtClean="0"/>
              <a:t>‹#›</a:t>
            </a:fld>
            <a:endParaRPr lang="ar-SA"/>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04DBE6-6007-49D2-9F15-3096EDA8308C}" type="datetimeFigureOut">
              <a:rPr lang="ar-SA" smtClean="0"/>
              <a:t>20/05/37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D23794E-264F-4FCD-A9A8-B23EBA86E793}" type="slidenum">
              <a:rPr lang="ar-SA" smtClean="0"/>
              <a:t>‹#›</a:t>
            </a:fld>
            <a:endParaRPr lang="ar-SA"/>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04DBE6-6007-49D2-9F15-3096EDA8308C}" type="datetimeFigureOut">
              <a:rPr lang="ar-SA" smtClean="0"/>
              <a:t>20/05/37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D23794E-264F-4FCD-A9A8-B23EBA86E793}" type="slidenum">
              <a:rPr lang="ar-SA" smtClean="0"/>
              <a:t>‹#›</a:t>
            </a:fld>
            <a:endParaRPr lang="ar-SA"/>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04DBE6-6007-49D2-9F15-3096EDA8308C}" type="datetimeFigureOut">
              <a:rPr lang="ar-SA" smtClean="0"/>
              <a:t>20/05/37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D23794E-264F-4FCD-A9A8-B23EBA86E793}" type="slidenum">
              <a:rPr lang="ar-SA" smtClean="0"/>
              <a:t>‹#›</a:t>
            </a:fld>
            <a:endParaRPr lang="ar-SA"/>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04DBE6-6007-49D2-9F15-3096EDA8308C}" type="datetimeFigureOut">
              <a:rPr lang="ar-SA" smtClean="0"/>
              <a:t>20/05/37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D23794E-264F-4FCD-A9A8-B23EBA86E793}" type="slidenum">
              <a:rPr lang="ar-SA" smtClean="0"/>
              <a:t>‹#›</a:t>
            </a:fld>
            <a:endParaRPr lang="ar-SA"/>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C904DBE6-6007-49D2-9F15-3096EDA8308C}" type="datetimeFigureOut">
              <a:rPr lang="ar-SA" smtClean="0"/>
              <a:t>20/05/37</a:t>
            </a:fld>
            <a:endParaRPr lang="ar-SA"/>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ar-SA"/>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4D23794E-264F-4FCD-A9A8-B23EBA86E793}"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59632" y="2617710"/>
            <a:ext cx="6048672" cy="830997"/>
          </a:xfrm>
          <a:prstGeom prst="rect">
            <a:avLst/>
          </a:prstGeom>
          <a:noFill/>
          <a:ln>
            <a:solidFill>
              <a:srgbClr val="00B050"/>
            </a:solidFill>
          </a:ln>
        </p:spPr>
        <p:txBody>
          <a:bodyPr wrap="square">
            <a:spAutoFit/>
          </a:bodyPr>
          <a:lstStyle/>
          <a:p>
            <a:r>
              <a:rPr lang="ar-SA" sz="4800" dirty="0"/>
              <a:t>المحاضرة الخامسة</a:t>
            </a:r>
          </a:p>
        </p:txBody>
      </p:sp>
    </p:spTree>
    <p:extLst>
      <p:ext uri="{BB962C8B-B14F-4D97-AF65-F5344CB8AC3E}">
        <p14:creationId xmlns:p14="http://schemas.microsoft.com/office/powerpoint/2010/main" val="2131499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599" y="404664"/>
            <a:ext cx="8871339" cy="707886"/>
          </a:xfrm>
          <a:prstGeom prst="rect">
            <a:avLst/>
          </a:prstGeom>
        </p:spPr>
        <p:txBody>
          <a:bodyPr wrap="none">
            <a:spAutoFit/>
          </a:bodyPr>
          <a:lstStyle/>
          <a:p>
            <a:pPr algn="ctr">
              <a:defRPr/>
            </a:pPr>
            <a:r>
              <a:rPr lang="ar-SA" sz="40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خصائص مياه البحار والمحيطات الطبيعية والكيميائية</a:t>
            </a:r>
            <a:endParaRPr lang="en-US" sz="40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pic>
        <p:nvPicPr>
          <p:cNvPr id="1026" name="Picture 2" descr="http://cdn1.mawdoo3.com/thumbs/insidearticle_W330/1023/1350307037/%D8%A3%D9%8A%D9%86_%D9%8A%D9%82%D8%B9_%D8%A7%D9%84%D8%A8%D8%AD%D8%B1_%D8%A7%D9%84%D9%85%D9%8A%D8%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84784"/>
            <a:ext cx="8208912"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474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3728" y="116632"/>
            <a:ext cx="5610696" cy="5632311"/>
          </a:xfrm>
          <a:prstGeom prst="rect">
            <a:avLst/>
          </a:prstGeom>
        </p:spPr>
        <p:txBody>
          <a:bodyPr wrap="square">
            <a:spAutoFit/>
          </a:bodyPr>
          <a:lstStyle/>
          <a:p>
            <a:pPr>
              <a:lnSpc>
                <a:spcPct val="150000"/>
              </a:lnSpc>
            </a:pPr>
            <a:r>
              <a:rPr lang="ar-SA" sz="4800" dirty="0" smtClean="0">
                <a:ln w="12700">
                  <a:solidFill>
                    <a:schemeClr val="tx2">
                      <a:satMod val="155000"/>
                    </a:schemeClr>
                  </a:solidFill>
                  <a:prstDash val="solid"/>
                </a:ln>
              </a:rPr>
              <a:t>أولا: الملوحة</a:t>
            </a:r>
            <a:endParaRPr lang="en-US" sz="4800" dirty="0" smtClean="0">
              <a:ln w="12700">
                <a:solidFill>
                  <a:schemeClr val="tx2">
                    <a:satMod val="155000"/>
                  </a:schemeClr>
                </a:solidFill>
                <a:prstDash val="solid"/>
              </a:ln>
            </a:endParaRPr>
          </a:p>
          <a:p>
            <a:pPr>
              <a:lnSpc>
                <a:spcPct val="150000"/>
              </a:lnSpc>
            </a:pPr>
            <a:r>
              <a:rPr lang="ar-SA" sz="4800" dirty="0" smtClean="0">
                <a:ln w="12700">
                  <a:solidFill>
                    <a:schemeClr val="tx2">
                      <a:satMod val="155000"/>
                    </a:schemeClr>
                  </a:solidFill>
                  <a:prstDash val="solid"/>
                </a:ln>
              </a:rPr>
              <a:t>ثانياً: الحرارة</a:t>
            </a:r>
            <a:endParaRPr lang="en-US" sz="4800" dirty="0" smtClean="0">
              <a:ln w="12700">
                <a:solidFill>
                  <a:schemeClr val="tx2">
                    <a:satMod val="155000"/>
                  </a:schemeClr>
                </a:solidFill>
                <a:prstDash val="solid"/>
              </a:ln>
            </a:endParaRPr>
          </a:p>
          <a:p>
            <a:pPr>
              <a:lnSpc>
                <a:spcPct val="150000"/>
              </a:lnSpc>
            </a:pPr>
            <a:r>
              <a:rPr lang="ar-SA" sz="4800" dirty="0" smtClean="0">
                <a:ln w="12700">
                  <a:solidFill>
                    <a:schemeClr val="tx2">
                      <a:satMod val="155000"/>
                    </a:schemeClr>
                  </a:solidFill>
                  <a:prstDash val="solid"/>
                </a:ln>
              </a:rPr>
              <a:t>ثالثاً: الكثافة </a:t>
            </a:r>
            <a:endParaRPr lang="en-US" sz="4800" dirty="0" smtClean="0">
              <a:ln w="12700">
                <a:solidFill>
                  <a:schemeClr val="tx2">
                    <a:satMod val="155000"/>
                  </a:schemeClr>
                </a:solidFill>
                <a:prstDash val="solid"/>
              </a:ln>
            </a:endParaRPr>
          </a:p>
          <a:p>
            <a:pPr>
              <a:lnSpc>
                <a:spcPct val="150000"/>
              </a:lnSpc>
            </a:pPr>
            <a:r>
              <a:rPr lang="ar-SA" sz="4800" dirty="0" smtClean="0">
                <a:ln w="12700">
                  <a:solidFill>
                    <a:schemeClr val="tx2">
                      <a:satMod val="155000"/>
                    </a:schemeClr>
                  </a:solidFill>
                  <a:prstDash val="solid"/>
                </a:ln>
              </a:rPr>
              <a:t>رابعاً: اللون</a:t>
            </a:r>
            <a:endParaRPr lang="en-US" sz="4800" dirty="0" smtClean="0">
              <a:ln w="12700">
                <a:solidFill>
                  <a:schemeClr val="tx2">
                    <a:satMod val="155000"/>
                  </a:schemeClr>
                </a:solidFill>
                <a:prstDash val="solid"/>
              </a:ln>
            </a:endParaRPr>
          </a:p>
          <a:p>
            <a:pPr>
              <a:lnSpc>
                <a:spcPct val="150000"/>
              </a:lnSpc>
            </a:pPr>
            <a:r>
              <a:rPr lang="ar-SA" sz="4800" dirty="0" smtClean="0">
                <a:ln w="12700">
                  <a:solidFill>
                    <a:schemeClr val="tx2">
                      <a:satMod val="155000"/>
                    </a:schemeClr>
                  </a:solidFill>
                  <a:prstDash val="solid"/>
                </a:ln>
              </a:rPr>
              <a:t>خامساً: الشفافية</a:t>
            </a:r>
            <a:endParaRPr lang="en-US" sz="4800" dirty="0">
              <a:ln w="12700">
                <a:solidFill>
                  <a:schemeClr val="tx2">
                    <a:satMod val="155000"/>
                  </a:schemeClr>
                </a:solidFill>
                <a:prstDash val="solid"/>
              </a:ln>
            </a:endParaRPr>
          </a:p>
        </p:txBody>
      </p:sp>
    </p:spTree>
    <p:extLst>
      <p:ext uri="{BB962C8B-B14F-4D97-AF65-F5344CB8AC3E}">
        <p14:creationId xmlns:p14="http://schemas.microsoft.com/office/powerpoint/2010/main" val="2379671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11219" y="24384"/>
            <a:ext cx="6218370" cy="707886"/>
          </a:xfrm>
          <a:prstGeom prst="rect">
            <a:avLst/>
          </a:prstGeom>
        </p:spPr>
        <p:txBody>
          <a:bodyPr wrap="none">
            <a:spAutoFit/>
          </a:bodyPr>
          <a:lstStyle/>
          <a:p>
            <a:pPr algn="ctr"/>
            <a:r>
              <a:rPr lang="ar-SA" sz="4000" b="1" dirty="0" smtClean="0">
                <a:ln w="11430"/>
                <a:solidFill>
                  <a:schemeClr val="tx1"/>
                </a:solidFill>
                <a:effectLst>
                  <a:glow rad="101600">
                    <a:schemeClr val="accent6">
                      <a:satMod val="175000"/>
                      <a:alpha val="40000"/>
                    </a:schemeClr>
                  </a:glow>
                  <a:reflection blurRad="6350" stA="50000" endA="300" endPos="50000" dist="29997" dir="5400000" sy="-100000" algn="bl" rotWithShape="0"/>
                </a:effectLst>
                <a:latin typeface="Arial" panose="020B0604020202020204" pitchFamily="34" charset="0"/>
                <a:cs typeface="Arial" panose="020B0604020202020204" pitchFamily="34" charset="0"/>
              </a:rPr>
              <a:t>أ- الأملاح في مياه البحار والمحيطات</a:t>
            </a:r>
            <a:endParaRPr lang="en-US" sz="4000" b="1" dirty="0">
              <a:ln w="11430"/>
              <a:solidFill>
                <a:schemeClr val="tx1"/>
              </a:solidFill>
              <a:effectLst>
                <a:glow rad="101600">
                  <a:schemeClr val="accent6">
                    <a:satMod val="175000"/>
                    <a:alpha val="40000"/>
                  </a:schemeClr>
                </a:glow>
                <a:reflection blurRad="6350" stA="50000" endA="300" endPos="50000" dist="29997" dir="5400000" sy="-100000" algn="bl" rotWithShape="0"/>
              </a:effectLst>
              <a:latin typeface="Arial" panose="020B0604020202020204" pitchFamily="34" charset="0"/>
              <a:cs typeface="Arial" panose="020B0604020202020204" pitchFamily="34" charset="0"/>
            </a:endParaRPr>
          </a:p>
        </p:txBody>
      </p:sp>
      <p:sp>
        <p:nvSpPr>
          <p:cNvPr id="3" name="Rectangle 2"/>
          <p:cNvSpPr/>
          <p:nvPr/>
        </p:nvSpPr>
        <p:spPr>
          <a:xfrm>
            <a:off x="557447" y="548680"/>
            <a:ext cx="8316416" cy="6474336"/>
          </a:xfrm>
          <a:prstGeom prst="rect">
            <a:avLst/>
          </a:prstGeom>
        </p:spPr>
        <p:txBody>
          <a:bodyPr wrap="square">
            <a:spAutoFit/>
          </a:bodyPr>
          <a:lstStyle/>
          <a:p>
            <a:pPr algn="just">
              <a:lnSpc>
                <a:spcPct val="150000"/>
              </a:lnSpc>
              <a:buFont typeface="Wingdings" pitchFamily="2" charset="2"/>
              <a:buChar char="ü"/>
            </a:pPr>
            <a:r>
              <a:rPr lang="ar-SA" sz="2800" b="1" dirty="0" smtClean="0">
                <a:solidFill>
                  <a:schemeClr val="tx1"/>
                </a:solidFill>
                <a:latin typeface="Arial" panose="020B0604020202020204" pitchFamily="34" charset="0"/>
                <a:cs typeface="Arial" panose="020B0604020202020204" pitchFamily="34" charset="0"/>
              </a:rPr>
              <a:t> تعد الملوحة من أبرز الخصائص الكيميائية لمياه البحار والمحيطات، وهي عبارة عن: </a:t>
            </a:r>
          </a:p>
          <a:p>
            <a:pPr algn="just">
              <a:lnSpc>
                <a:spcPct val="150000"/>
              </a:lnSpc>
              <a:buFont typeface="Wingdings" pitchFamily="2" charset="2"/>
              <a:buChar char="ü"/>
            </a:pPr>
            <a:r>
              <a:rPr lang="ar-SA" sz="2800" b="1" dirty="0" smtClean="0">
                <a:solidFill>
                  <a:schemeClr val="tx1"/>
                </a:solidFill>
                <a:latin typeface="Arial" panose="020B0604020202020204" pitchFamily="34" charset="0"/>
                <a:cs typeface="Arial" panose="020B0604020202020204" pitchFamily="34" charset="0"/>
              </a:rPr>
              <a:t>محلول من الأملاح ثابتة التركيب، ذائبة في كميات مختلفة من المياه، ومن أهم العناصر الذائبة في مياه البحر والتي يتشكل 99% من أملاح البحار هي:</a:t>
            </a:r>
          </a:p>
          <a:p>
            <a:pPr algn="just">
              <a:lnSpc>
                <a:spcPct val="150000"/>
              </a:lnSpc>
              <a:buFont typeface="Wingdings" pitchFamily="2" charset="2"/>
              <a:buChar char="ü"/>
            </a:pPr>
            <a:r>
              <a:rPr lang="ar-SA" sz="2800" b="1" dirty="0" smtClean="0">
                <a:solidFill>
                  <a:schemeClr val="tx1"/>
                </a:solidFill>
                <a:latin typeface="Arial" panose="020B0604020202020204" pitchFamily="34" charset="0"/>
                <a:cs typeface="Arial" panose="020B0604020202020204" pitchFamily="34" charset="0"/>
              </a:rPr>
              <a:t> الكلورين، </a:t>
            </a:r>
            <a:r>
              <a:rPr lang="ar-SA" sz="2800" b="1" dirty="0" err="1" smtClean="0">
                <a:solidFill>
                  <a:schemeClr val="tx1"/>
                </a:solidFill>
                <a:latin typeface="Arial" panose="020B0604020202020204" pitchFamily="34" charset="0"/>
                <a:cs typeface="Arial" panose="020B0604020202020204" pitchFamily="34" charset="0"/>
              </a:rPr>
              <a:t>الصوديم</a:t>
            </a:r>
            <a:r>
              <a:rPr lang="ar-SA" sz="2800" b="1" dirty="0" smtClean="0">
                <a:solidFill>
                  <a:schemeClr val="tx1"/>
                </a:solidFill>
                <a:latin typeface="Arial" panose="020B0604020202020204" pitchFamily="34" charset="0"/>
                <a:cs typeface="Arial" panose="020B0604020202020204" pitchFamily="34" charset="0"/>
              </a:rPr>
              <a:t>، السلفات، الماغنيسيوم، إضافة إلى أيونات أخرى بنسبة ضئيلة بحيث لا تتجاوز 1% (كالذهب، والفضة، والنحاس، والرصاص، واليود). </a:t>
            </a:r>
          </a:p>
          <a:p>
            <a:pPr algn="just">
              <a:lnSpc>
                <a:spcPct val="150000"/>
              </a:lnSpc>
              <a:buFont typeface="Wingdings" pitchFamily="2" charset="2"/>
              <a:buChar char="ü"/>
            </a:pPr>
            <a:r>
              <a:rPr lang="ar-SA" sz="2800" b="1" dirty="0" smtClean="0">
                <a:solidFill>
                  <a:schemeClr val="tx1"/>
                </a:solidFill>
                <a:latin typeface="Arial" panose="020B0604020202020204" pitchFamily="34" charset="0"/>
                <a:cs typeface="Arial" panose="020B0604020202020204" pitchFamily="34" charset="0"/>
              </a:rPr>
              <a:t> ويبلغ المتوسط العام لملوحة مياه البحار والمحيطات تقريباً 35 جزء في الألف، وقد تختلف في بعض المواقع الجغرافية لأسباب مختلفة</a:t>
            </a:r>
            <a:endParaRPr lang="ar-SA" sz="2800" dirty="0"/>
          </a:p>
        </p:txBody>
      </p:sp>
    </p:spTree>
    <p:extLst>
      <p:ext uri="{BB962C8B-B14F-4D97-AF65-F5344CB8AC3E}">
        <p14:creationId xmlns:p14="http://schemas.microsoft.com/office/powerpoint/2010/main" val="2338220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7571" y="1484784"/>
            <a:ext cx="7416824" cy="954107"/>
          </a:xfrm>
          <a:prstGeom prst="rect">
            <a:avLst/>
          </a:prstGeom>
        </p:spPr>
        <p:txBody>
          <a:bodyPr wrap="square">
            <a:spAutoFit/>
          </a:bodyPr>
          <a:lstStyle/>
          <a:p>
            <a:pPr algn="just">
              <a:buFont typeface="Wingdings" pitchFamily="2" charset="2"/>
              <a:buChar char="ü"/>
            </a:pPr>
            <a:r>
              <a:rPr lang="ar-SA" sz="2800" b="1" dirty="0" smtClean="0">
                <a:solidFill>
                  <a:schemeClr val="tx1"/>
                </a:solidFill>
                <a:latin typeface="Arial" panose="020B0604020202020204" pitchFamily="34" charset="0"/>
                <a:cs typeface="Arial" panose="020B0604020202020204" pitchFamily="34" charset="0"/>
              </a:rPr>
              <a:t>(انصهار الجليد – التدفق النهري – التيارات المائية – نشاط التبخر – الموقع الجغرافي والفلكي).</a:t>
            </a:r>
            <a:endParaRPr lang="ar-SA" sz="2800" dirty="0"/>
          </a:p>
        </p:txBody>
      </p:sp>
      <p:sp>
        <p:nvSpPr>
          <p:cNvPr id="3" name="Rectangle 2"/>
          <p:cNvSpPr/>
          <p:nvPr/>
        </p:nvSpPr>
        <p:spPr>
          <a:xfrm>
            <a:off x="2493642" y="620688"/>
            <a:ext cx="6099747" cy="523220"/>
          </a:xfrm>
          <a:prstGeom prst="rect">
            <a:avLst/>
          </a:prstGeom>
        </p:spPr>
        <p:txBody>
          <a:bodyPr wrap="none">
            <a:spAutoFit/>
          </a:bodyPr>
          <a:lstStyle/>
          <a:p>
            <a:r>
              <a:rPr lang="ar-SA" sz="2800" b="1" dirty="0" smtClean="0">
                <a:solidFill>
                  <a:srgbClr val="FF0000"/>
                </a:solidFill>
                <a:latin typeface="Arial" panose="020B0604020202020204" pitchFamily="34" charset="0"/>
                <a:cs typeface="Arial" panose="020B0604020202020204" pitchFamily="34" charset="0"/>
              </a:rPr>
              <a:t>ماهي الأسباب التي تؤدى الى اختلاف ملوحة البحر؟</a:t>
            </a:r>
            <a:endParaRPr lang="ar-SA" sz="2800" dirty="0">
              <a:solidFill>
                <a:srgbClr val="FF0000"/>
              </a:solidFill>
            </a:endParaRPr>
          </a:p>
        </p:txBody>
      </p:sp>
      <p:sp>
        <p:nvSpPr>
          <p:cNvPr id="4" name="Rectangle 3"/>
          <p:cNvSpPr/>
          <p:nvPr/>
        </p:nvSpPr>
        <p:spPr>
          <a:xfrm>
            <a:off x="251520" y="3429000"/>
            <a:ext cx="8604448" cy="1384995"/>
          </a:xfrm>
          <a:prstGeom prst="rect">
            <a:avLst/>
          </a:prstGeom>
        </p:spPr>
        <p:txBody>
          <a:bodyPr wrap="square">
            <a:spAutoFit/>
          </a:bodyPr>
          <a:lstStyle/>
          <a:p>
            <a:r>
              <a:rPr lang="ar-SA" sz="2800" b="1" dirty="0" smtClean="0">
                <a:solidFill>
                  <a:schemeClr val="tx1"/>
                </a:solidFill>
                <a:latin typeface="Arial" panose="020B0604020202020204" pitchFamily="34" charset="0"/>
                <a:cs typeface="Arial" panose="020B0604020202020204" pitchFamily="34" charset="0"/>
              </a:rPr>
              <a:t> يستخدم علماء البحار كلمة الملوحة للتعبير عن كمية الأملاح الذائبة: جرام من الأملاح / كيلوجرام من ماء البحر، وتقاس ملوحة مياه البحار بالتوصيل الكهربائي، فكلما زادت الملوحة زادت درجة التوصيل الكهربائي</a:t>
            </a:r>
            <a:endParaRPr lang="ar-SA" sz="2800" dirty="0"/>
          </a:p>
        </p:txBody>
      </p:sp>
    </p:spTree>
    <p:extLst>
      <p:ext uri="{BB962C8B-B14F-4D97-AF65-F5344CB8AC3E}">
        <p14:creationId xmlns:p14="http://schemas.microsoft.com/office/powerpoint/2010/main" val="692971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0648"/>
            <a:ext cx="8460432" cy="4267515"/>
          </a:xfrm>
          <a:prstGeom prst="rect">
            <a:avLst/>
          </a:prstGeom>
        </p:spPr>
        <p:txBody>
          <a:bodyPr wrap="square">
            <a:spAutoFit/>
          </a:bodyPr>
          <a:lstStyle/>
          <a:p>
            <a:pPr>
              <a:lnSpc>
                <a:spcPct val="200000"/>
              </a:lnSpc>
              <a:buFont typeface="Wingdings" pitchFamily="2" charset="2"/>
              <a:buChar char="ü"/>
            </a:pPr>
            <a:r>
              <a:rPr lang="ar-SA" sz="2800" b="1" dirty="0" smtClean="0">
                <a:solidFill>
                  <a:schemeClr val="tx1"/>
                </a:solidFill>
                <a:latin typeface="Arial" panose="020B0604020202020204" pitchFamily="34" charset="0"/>
                <a:cs typeface="Arial" panose="020B0604020202020204" pitchFamily="34" charset="0"/>
              </a:rPr>
              <a:t> يحتوي ماء البحر العادي (الذي يحوي ملوحة مقدارها 34.33 جرام/كيلوجرام بالوزن) على:</a:t>
            </a:r>
          </a:p>
          <a:p>
            <a:pPr>
              <a:lnSpc>
                <a:spcPct val="200000"/>
              </a:lnSpc>
            </a:pPr>
            <a:r>
              <a:rPr lang="ar-SA" sz="2800" b="1" dirty="0" smtClean="0">
                <a:solidFill>
                  <a:schemeClr val="tx1"/>
                </a:solidFill>
                <a:latin typeface="Arial" panose="020B0604020202020204" pitchFamily="34" charset="0"/>
                <a:cs typeface="Arial" panose="020B0604020202020204" pitchFamily="34" charset="0"/>
              </a:rPr>
              <a:t>18.98 جرام /كيلوجرام من الكلورين                    10.56 جرام/كيلوجرام من </a:t>
            </a:r>
            <a:r>
              <a:rPr lang="ar-SA" sz="2800" b="1" dirty="0" err="1" smtClean="0">
                <a:solidFill>
                  <a:schemeClr val="tx1"/>
                </a:solidFill>
                <a:latin typeface="Arial" panose="020B0604020202020204" pitchFamily="34" charset="0"/>
                <a:cs typeface="Arial" panose="020B0604020202020204" pitchFamily="34" charset="0"/>
              </a:rPr>
              <a:t>الصوديم</a:t>
            </a:r>
            <a:endParaRPr lang="ar-SA" sz="2800" b="1" dirty="0" smtClean="0">
              <a:solidFill>
                <a:schemeClr val="tx1"/>
              </a:solidFill>
              <a:latin typeface="Arial" panose="020B0604020202020204" pitchFamily="34" charset="0"/>
              <a:cs typeface="Arial" panose="020B0604020202020204" pitchFamily="34" charset="0"/>
            </a:endParaRPr>
          </a:p>
          <a:p>
            <a:pPr>
              <a:lnSpc>
                <a:spcPct val="200000"/>
              </a:lnSpc>
            </a:pPr>
            <a:r>
              <a:rPr lang="ar-SA" sz="2800" b="1" dirty="0" smtClean="0">
                <a:solidFill>
                  <a:schemeClr val="tx1"/>
                </a:solidFill>
                <a:latin typeface="Arial" panose="020B0604020202020204" pitchFamily="34" charset="0"/>
                <a:cs typeface="Arial" panose="020B0604020202020204" pitchFamily="34" charset="0"/>
              </a:rPr>
              <a:t>وهما العنصران اللذان يؤلفان الملح العادي (ملح الطعام) في مياه البحر.</a:t>
            </a:r>
            <a:endParaRPr lang="en-US" sz="2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9010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332656"/>
            <a:ext cx="8532440" cy="1077218"/>
          </a:xfrm>
          <a:prstGeom prst="rect">
            <a:avLst/>
          </a:prstGeom>
        </p:spPr>
        <p:txBody>
          <a:bodyPr wrap="square">
            <a:spAutoFit/>
          </a:bodyPr>
          <a:lstStyle/>
          <a:p>
            <a:pPr algn="ctr"/>
            <a:r>
              <a:rPr lang="ar-SA" sz="3200" b="1" dirty="0" smtClean="0">
                <a:ln w="10541" cmpd="sng">
                  <a:solidFill>
                    <a:srgbClr val="7D7D7D">
                      <a:tint val="100000"/>
                      <a:shade val="100000"/>
                      <a:satMod val="110000"/>
                    </a:srgbClr>
                  </a:solidFill>
                  <a:prstDash val="solid"/>
                </a:ln>
                <a:solidFill>
                  <a:srgbClr val="002060"/>
                </a:solidFill>
                <a:effectLst>
                  <a:reflection blurRad="6350" stA="55000" endA="300" endPos="45500" dir="5400000" sy="-100000" algn="bl" rotWithShape="0"/>
                </a:effectLst>
                <a:latin typeface="Arial" panose="020B0604020202020204" pitchFamily="34" charset="0"/>
                <a:cs typeface="Arial" panose="020B0604020202020204" pitchFamily="34" charset="0"/>
              </a:rPr>
              <a:t>أهم الايونات </a:t>
            </a:r>
            <a:r>
              <a:rPr lang="ar-SA" sz="3200" b="1" dirty="0" err="1" smtClean="0">
                <a:ln w="10541" cmpd="sng">
                  <a:solidFill>
                    <a:srgbClr val="7D7D7D">
                      <a:tint val="100000"/>
                      <a:shade val="100000"/>
                      <a:satMod val="110000"/>
                    </a:srgbClr>
                  </a:solidFill>
                  <a:prstDash val="solid"/>
                </a:ln>
                <a:solidFill>
                  <a:srgbClr val="002060"/>
                </a:solidFill>
                <a:effectLst>
                  <a:reflection blurRad="6350" stA="55000" endA="300" endPos="45500" dir="5400000" sy="-100000" algn="bl" rotWithShape="0"/>
                </a:effectLst>
                <a:latin typeface="Arial" panose="020B0604020202020204" pitchFamily="34" charset="0"/>
                <a:cs typeface="Arial" panose="020B0604020202020204" pitchFamily="34" charset="0"/>
              </a:rPr>
              <a:t>والكاتيونات</a:t>
            </a:r>
            <a:r>
              <a:rPr lang="ar-SA" sz="3200" b="1" dirty="0" smtClean="0">
                <a:ln w="10541" cmpd="sng">
                  <a:solidFill>
                    <a:srgbClr val="7D7D7D">
                      <a:tint val="100000"/>
                      <a:shade val="100000"/>
                      <a:satMod val="110000"/>
                    </a:srgbClr>
                  </a:solidFill>
                  <a:prstDash val="solid"/>
                </a:ln>
                <a:solidFill>
                  <a:srgbClr val="002060"/>
                </a:solidFill>
                <a:effectLst>
                  <a:reflection blurRad="6350" stA="55000" endA="300" endPos="45500" dir="5400000" sy="-100000" algn="bl" rotWithShape="0"/>
                </a:effectLst>
                <a:latin typeface="Arial" panose="020B0604020202020204" pitchFamily="34" charset="0"/>
                <a:cs typeface="Arial" panose="020B0604020202020204" pitchFamily="34" charset="0"/>
              </a:rPr>
              <a:t> الذائبة في مياه البحار والمحيطات ونسبة مشاركتها في الملوحة</a:t>
            </a:r>
            <a:endParaRPr lang="en-US" sz="3200" b="1" dirty="0">
              <a:ln w="10541" cmpd="sng">
                <a:solidFill>
                  <a:srgbClr val="7D7D7D">
                    <a:tint val="100000"/>
                    <a:shade val="100000"/>
                    <a:satMod val="110000"/>
                  </a:srgbClr>
                </a:solidFill>
                <a:prstDash val="solid"/>
              </a:ln>
              <a:solidFill>
                <a:srgbClr val="002060"/>
              </a:solidFill>
              <a:effectLst>
                <a:reflection blurRad="6350" stA="55000" endA="300" endPos="45500" dir="5400000" sy="-100000" algn="bl" rotWithShape="0"/>
              </a:effectLst>
              <a:latin typeface="Arial" panose="020B0604020202020204" pitchFamily="34" charset="0"/>
              <a:cs typeface="Arial" panose="020B0604020202020204" pitchFamily="34" charset="0"/>
            </a:endParaRPr>
          </a:p>
        </p:txBody>
      </p:sp>
      <p:pic>
        <p:nvPicPr>
          <p:cNvPr id="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409874"/>
            <a:ext cx="7128792" cy="5092793"/>
          </a:xfrm>
          <a:prstGeom prst="rect">
            <a:avLst/>
          </a:prstGeom>
          <a:solidFill>
            <a:schemeClr val="tx1"/>
          </a:solidFill>
          <a:ln w="76200" cmpd="tri" algn="ctr">
            <a:solidFill>
              <a:schemeClr val="tx1"/>
            </a:solidFill>
            <a:miter lim="800000"/>
            <a:headEnd/>
            <a:tailEnd/>
          </a:ln>
          <a:effectLst/>
          <a:extLst>
            <a:ext uri="{AF507438-7753-43E0-B8FC-AC1667EBCBE1}">
              <a14:hiddenEffects xmlns:a14="http://schemas.microsoft.com/office/drawing/2010/main">
                <a:effectLst>
                  <a:outerShdw dist="64758" dir="4721404" algn="ctr" rotWithShape="0">
                    <a:schemeClr val="bg2">
                      <a:alpha val="50000"/>
                    </a:schemeClr>
                  </a:outerShdw>
                </a:effectLst>
              </a14:hiddenEffects>
            </a:ext>
          </a:extLst>
        </p:spPr>
      </p:pic>
    </p:spTree>
    <p:extLst>
      <p:ext uri="{BB962C8B-B14F-4D97-AF65-F5344CB8AC3E}">
        <p14:creationId xmlns:p14="http://schemas.microsoft.com/office/powerpoint/2010/main" val="3371633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2118" y="332656"/>
            <a:ext cx="8352928" cy="1323439"/>
          </a:xfrm>
          <a:prstGeom prst="rect">
            <a:avLst/>
          </a:prstGeom>
        </p:spPr>
        <p:txBody>
          <a:bodyPr wrap="square">
            <a:spAutoFit/>
          </a:bodyPr>
          <a:lstStyle/>
          <a:p>
            <a:r>
              <a:rPr lang="ar-SA" sz="4000" dirty="0" smtClean="0"/>
              <a:t>أولا </a:t>
            </a:r>
            <a:r>
              <a:rPr lang="ar-SA" sz="4000" dirty="0"/>
              <a:t>التوزيع </a:t>
            </a:r>
            <a:r>
              <a:rPr lang="ar-SA" sz="4000" dirty="0" smtClean="0"/>
              <a:t>الأفقي </a:t>
            </a:r>
            <a:r>
              <a:rPr lang="ar-SA" sz="4000" dirty="0"/>
              <a:t>لملوحة مياه البحار والمحيطات</a:t>
            </a:r>
            <a:endParaRPr lang="en-US" sz="4000" dirty="0"/>
          </a:p>
        </p:txBody>
      </p:sp>
      <p:sp>
        <p:nvSpPr>
          <p:cNvPr id="3" name="Rectangle 2"/>
          <p:cNvSpPr/>
          <p:nvPr/>
        </p:nvSpPr>
        <p:spPr>
          <a:xfrm>
            <a:off x="827584" y="1988840"/>
            <a:ext cx="7827462" cy="954107"/>
          </a:xfrm>
          <a:prstGeom prst="rect">
            <a:avLst/>
          </a:prstGeom>
        </p:spPr>
        <p:txBody>
          <a:bodyPr wrap="square">
            <a:spAutoFit/>
          </a:bodyPr>
          <a:lstStyle/>
          <a:p>
            <a:pPr>
              <a:spcBef>
                <a:spcPct val="0"/>
              </a:spcBef>
              <a:buFont typeface="Wingdings" pitchFamily="2" charset="2"/>
              <a:buNone/>
            </a:pPr>
            <a:r>
              <a:rPr lang="ar-SA" sz="2800" b="1" dirty="0" smtClean="0">
                <a:solidFill>
                  <a:schemeClr val="tx1"/>
                </a:solidFill>
                <a:latin typeface="Arial" panose="020B0604020202020204" pitchFamily="34" charset="0"/>
                <a:cs typeface="Arial" panose="020B0604020202020204" pitchFamily="34" charset="0"/>
              </a:rPr>
              <a:t>  يتأثر تركُّز الأملاح في الطبقة السطحية من مياه البحار والمحيطات بعدة عوامل أهمها:</a:t>
            </a:r>
            <a:r>
              <a:rPr lang="ar-SA" sz="2800" dirty="0" smtClean="0">
                <a:solidFill>
                  <a:schemeClr val="tx1"/>
                </a:solidFill>
                <a:latin typeface="Arial" panose="020B0604020202020204" pitchFamily="34" charset="0"/>
                <a:cs typeface="Arial" panose="020B0604020202020204" pitchFamily="34" charset="0"/>
              </a:rPr>
              <a:t> </a:t>
            </a:r>
            <a:endParaRPr lang="ar-SA" sz="2800" dirty="0">
              <a:solidFill>
                <a:schemeClr val="tx1"/>
              </a:solidFill>
              <a:latin typeface="Arial" panose="020B0604020202020204" pitchFamily="34" charset="0"/>
              <a:cs typeface="Arial" panose="020B0604020202020204" pitchFamily="34" charset="0"/>
            </a:endParaRPr>
          </a:p>
        </p:txBody>
      </p:sp>
      <p:sp>
        <p:nvSpPr>
          <p:cNvPr id="4" name="Rectangle 3"/>
          <p:cNvSpPr/>
          <p:nvPr/>
        </p:nvSpPr>
        <p:spPr>
          <a:xfrm>
            <a:off x="302118" y="3212976"/>
            <a:ext cx="8193810" cy="2862322"/>
          </a:xfrm>
          <a:prstGeom prst="rect">
            <a:avLst/>
          </a:prstGeom>
        </p:spPr>
        <p:txBody>
          <a:bodyPr wrap="square">
            <a:spAutoFit/>
          </a:bodyPr>
          <a:lstStyle/>
          <a:p>
            <a:pPr algn="justLow">
              <a:spcBef>
                <a:spcPct val="0"/>
              </a:spcBef>
            </a:pPr>
            <a:r>
              <a:rPr lang="ar-SA" sz="2800" b="1" dirty="0" smtClean="0">
                <a:solidFill>
                  <a:schemeClr val="tx1"/>
                </a:solidFill>
                <a:latin typeface="Arial" panose="020B0604020202020204" pitchFamily="34" charset="0"/>
                <a:cs typeface="Arial" panose="020B0604020202020204" pitchFamily="34" charset="0"/>
              </a:rPr>
              <a:t>1</a:t>
            </a:r>
            <a:r>
              <a:rPr lang="ar-SA" sz="4000" b="1" dirty="0" smtClean="0">
                <a:solidFill>
                  <a:srgbClr val="C00000"/>
                </a:solidFill>
                <a:latin typeface="Arial" panose="020B0604020202020204" pitchFamily="34" charset="0"/>
                <a:cs typeface="Arial" panose="020B0604020202020204" pitchFamily="34" charset="0"/>
              </a:rPr>
              <a:t>- معدلات التبخر:</a:t>
            </a:r>
          </a:p>
          <a:p>
            <a:pPr algn="justLow">
              <a:spcBef>
                <a:spcPct val="0"/>
              </a:spcBef>
            </a:pPr>
            <a:r>
              <a:rPr lang="ar-SA" sz="2800" b="1" dirty="0" smtClean="0">
                <a:solidFill>
                  <a:schemeClr val="tx1"/>
                </a:solidFill>
                <a:latin typeface="Arial" panose="020B0604020202020204" pitchFamily="34" charset="0"/>
                <a:cs typeface="Arial" panose="020B0604020202020204" pitchFamily="34" charset="0"/>
              </a:rPr>
              <a:t> المرتبطة بمعدلات درجات الحرارة والإشعاع الشمسي ورطوبة الهواء في الطبقة السفلية من الغلاف الغازي، ولا شك أن معدلات تبخر مياه البحر تختلف باختلاف الموقع من دوائر العرض واختلاف فصول السنة، إذا تزيد في العروض الاستوائية والمدارية وتقل في العروض المعتدلة والباردة، وتزيد في الصيف وتقل بالشتاء.</a:t>
            </a:r>
            <a:r>
              <a:rPr lang="en-US" sz="2800" dirty="0" smtClean="0">
                <a:solidFill>
                  <a:schemeClr val="tx1"/>
                </a:solidFill>
                <a:latin typeface="Arial" panose="020B0604020202020204" pitchFamily="34" charset="0"/>
                <a:cs typeface="Arial" panose="020B0604020202020204" pitchFamily="34" charset="0"/>
              </a:rPr>
              <a:t> </a:t>
            </a:r>
            <a:endParaRPr lang="en-US"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6860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8820472" cy="2000548"/>
          </a:xfrm>
          <a:prstGeom prst="rect">
            <a:avLst/>
          </a:prstGeom>
        </p:spPr>
        <p:txBody>
          <a:bodyPr wrap="square">
            <a:spAutoFit/>
          </a:bodyPr>
          <a:lstStyle/>
          <a:p>
            <a:pPr algn="justLow">
              <a:spcBef>
                <a:spcPct val="0"/>
              </a:spcBef>
            </a:pPr>
            <a:r>
              <a:rPr lang="ar-SA" sz="4000" b="1" dirty="0" smtClean="0">
                <a:solidFill>
                  <a:schemeClr val="accent3">
                    <a:lumMod val="75000"/>
                  </a:schemeClr>
                </a:solidFill>
                <a:latin typeface="Arial" panose="020B0604020202020204" pitchFamily="34" charset="0"/>
                <a:cs typeface="Arial" panose="020B0604020202020204" pitchFamily="34" charset="0"/>
              </a:rPr>
              <a:t>2- معدلات التساقط: </a:t>
            </a:r>
          </a:p>
          <a:p>
            <a:pPr algn="justLow">
              <a:spcBef>
                <a:spcPct val="0"/>
              </a:spcBef>
            </a:pPr>
            <a:r>
              <a:rPr lang="ar-SA" sz="2800" b="1" dirty="0" smtClean="0">
                <a:solidFill>
                  <a:schemeClr val="tx1"/>
                </a:solidFill>
                <a:latin typeface="Arial" panose="020B0604020202020204" pitchFamily="34" charset="0"/>
                <a:cs typeface="Arial" panose="020B0604020202020204" pitchFamily="34" charset="0"/>
              </a:rPr>
              <a:t>فكمية المياه العذبة المتساقطة على شكل مطر أو ثلج على مياه البحار ستؤثر في ملوحة الطبقة السطحية منها، ومعدلات التساقط تختلف بلا شك تبعاً لدوائر العرض والقرب أو البعد من السواحل القارية.</a:t>
            </a:r>
            <a:r>
              <a:rPr lang="en-US" sz="2800" b="1" dirty="0" smtClean="0">
                <a:solidFill>
                  <a:schemeClr val="tx1"/>
                </a:solidFill>
                <a:latin typeface="Arial" panose="020B0604020202020204" pitchFamily="34" charset="0"/>
                <a:cs typeface="Arial" panose="020B0604020202020204" pitchFamily="34" charset="0"/>
              </a:rPr>
              <a:t> </a:t>
            </a:r>
            <a:endParaRPr lang="en-US" sz="2800" b="1" dirty="0">
              <a:solidFill>
                <a:schemeClr val="tx1"/>
              </a:solidFill>
              <a:latin typeface="Arial" panose="020B0604020202020204" pitchFamily="34" charset="0"/>
              <a:cs typeface="Arial" panose="020B0604020202020204" pitchFamily="34" charset="0"/>
            </a:endParaRPr>
          </a:p>
        </p:txBody>
      </p:sp>
      <p:sp>
        <p:nvSpPr>
          <p:cNvPr id="3" name="Rectangle 2"/>
          <p:cNvSpPr/>
          <p:nvPr/>
        </p:nvSpPr>
        <p:spPr>
          <a:xfrm>
            <a:off x="193530" y="2261196"/>
            <a:ext cx="8792435" cy="1569660"/>
          </a:xfrm>
          <a:prstGeom prst="rect">
            <a:avLst/>
          </a:prstGeom>
        </p:spPr>
        <p:txBody>
          <a:bodyPr wrap="square">
            <a:spAutoFit/>
          </a:bodyPr>
          <a:lstStyle/>
          <a:p>
            <a:pPr algn="justLow">
              <a:spcBef>
                <a:spcPct val="0"/>
              </a:spcBef>
            </a:pPr>
            <a:r>
              <a:rPr lang="ar-SA" sz="4000" b="1" dirty="0" smtClean="0">
                <a:solidFill>
                  <a:schemeClr val="accent2">
                    <a:lumMod val="50000"/>
                  </a:schemeClr>
                </a:solidFill>
                <a:latin typeface="Arial" panose="020B0604020202020204" pitchFamily="34" charset="0"/>
                <a:cs typeface="Arial" panose="020B0604020202020204" pitchFamily="34" charset="0"/>
              </a:rPr>
              <a:t>3- التدفق النهري:</a:t>
            </a:r>
          </a:p>
          <a:p>
            <a:pPr algn="justLow">
              <a:spcBef>
                <a:spcPct val="0"/>
              </a:spcBef>
            </a:pPr>
            <a:r>
              <a:rPr lang="ar-SA" sz="2800" b="1" dirty="0" smtClean="0">
                <a:solidFill>
                  <a:schemeClr val="tx1"/>
                </a:solidFill>
                <a:latin typeface="Arial" panose="020B0604020202020204" pitchFamily="34" charset="0"/>
                <a:cs typeface="Arial" panose="020B0604020202020204" pitchFamily="34" charset="0"/>
              </a:rPr>
              <a:t> فكميات المياه التي تلقي بها الأنهار من اليابس على الهامش القاري في مياه البحار تؤثر في ملوحتها تأثيراً واضحاً</a:t>
            </a:r>
            <a:r>
              <a:rPr lang="ar-SA" sz="2800" dirty="0" smtClean="0">
                <a:solidFill>
                  <a:schemeClr val="tx1"/>
                </a:solidFill>
                <a:latin typeface="Arial" panose="020B0604020202020204" pitchFamily="34" charset="0"/>
                <a:cs typeface="Arial" panose="020B0604020202020204" pitchFamily="34" charset="0"/>
              </a:rPr>
              <a:t>.</a:t>
            </a:r>
            <a:endParaRPr lang="en-US" sz="2800" dirty="0">
              <a:solidFill>
                <a:schemeClr val="tx1"/>
              </a:solidFill>
              <a:latin typeface="Arial" panose="020B0604020202020204" pitchFamily="34" charset="0"/>
              <a:cs typeface="Arial" panose="020B0604020202020204" pitchFamily="34" charset="0"/>
            </a:endParaRPr>
          </a:p>
        </p:txBody>
      </p:sp>
      <p:sp>
        <p:nvSpPr>
          <p:cNvPr id="4" name="Rectangle 3"/>
          <p:cNvSpPr/>
          <p:nvPr/>
        </p:nvSpPr>
        <p:spPr>
          <a:xfrm>
            <a:off x="208271" y="3830856"/>
            <a:ext cx="8776230" cy="1569660"/>
          </a:xfrm>
          <a:prstGeom prst="rect">
            <a:avLst/>
          </a:prstGeom>
        </p:spPr>
        <p:txBody>
          <a:bodyPr wrap="square">
            <a:spAutoFit/>
          </a:bodyPr>
          <a:lstStyle/>
          <a:p>
            <a:pPr algn="justLow">
              <a:spcBef>
                <a:spcPct val="0"/>
              </a:spcBef>
            </a:pPr>
            <a:r>
              <a:rPr lang="ar-SA" sz="4000" b="1" dirty="0" smtClean="0">
                <a:solidFill>
                  <a:srgbClr val="0070C0"/>
                </a:solidFill>
                <a:latin typeface="Arial" panose="020B0604020202020204" pitchFamily="34" charset="0"/>
                <a:cs typeface="Arial" panose="020B0604020202020204" pitchFamily="34" charset="0"/>
              </a:rPr>
              <a:t>4- التيارات البحرية: </a:t>
            </a:r>
          </a:p>
          <a:p>
            <a:pPr algn="justLow">
              <a:spcBef>
                <a:spcPct val="0"/>
              </a:spcBef>
            </a:pPr>
            <a:r>
              <a:rPr lang="ar-SA" sz="2800" b="1" dirty="0" smtClean="0">
                <a:solidFill>
                  <a:schemeClr val="tx1"/>
                </a:solidFill>
                <a:latin typeface="Arial" panose="020B0604020202020204" pitchFamily="34" charset="0"/>
                <a:cs typeface="Arial" panose="020B0604020202020204" pitchFamily="34" charset="0"/>
              </a:rPr>
              <a:t>في المياه السطحية وما ينجم عنها من نقل وخلط للمياه البحرية السطحية من عروض مختلفة.</a:t>
            </a:r>
            <a:r>
              <a:rPr lang="en-US" sz="2800" dirty="0" smtClean="0">
                <a:solidFill>
                  <a:schemeClr val="tx1"/>
                </a:solidFill>
                <a:latin typeface="Arial" panose="020B0604020202020204" pitchFamily="34" charset="0"/>
                <a:cs typeface="Arial" panose="020B0604020202020204" pitchFamily="34" charset="0"/>
              </a:rPr>
              <a:t> </a:t>
            </a:r>
            <a:endParaRPr lang="en-US" sz="2800" dirty="0">
              <a:solidFill>
                <a:schemeClr val="tx1"/>
              </a:solidFill>
              <a:latin typeface="Arial" panose="020B0604020202020204" pitchFamily="34" charset="0"/>
              <a:cs typeface="Arial" panose="020B0604020202020204" pitchFamily="34" charset="0"/>
            </a:endParaRPr>
          </a:p>
        </p:txBody>
      </p:sp>
      <p:sp>
        <p:nvSpPr>
          <p:cNvPr id="5" name="Rectangle 4"/>
          <p:cNvSpPr/>
          <p:nvPr/>
        </p:nvSpPr>
        <p:spPr>
          <a:xfrm>
            <a:off x="0" y="5405647"/>
            <a:ext cx="8981390" cy="1138773"/>
          </a:xfrm>
          <a:prstGeom prst="rect">
            <a:avLst/>
          </a:prstGeom>
        </p:spPr>
        <p:txBody>
          <a:bodyPr wrap="square">
            <a:spAutoFit/>
          </a:bodyPr>
          <a:lstStyle/>
          <a:p>
            <a:r>
              <a:rPr lang="ar-SA" sz="4000" b="1" dirty="0" smtClean="0">
                <a:solidFill>
                  <a:schemeClr val="accent6">
                    <a:lumMod val="75000"/>
                  </a:schemeClr>
                </a:solidFill>
                <a:latin typeface="Arial" panose="020B0604020202020204" pitchFamily="34" charset="0"/>
                <a:cs typeface="Arial" panose="020B0604020202020204" pitchFamily="34" charset="0"/>
              </a:rPr>
              <a:t>5- انصهار الجليد </a:t>
            </a:r>
          </a:p>
          <a:p>
            <a:r>
              <a:rPr lang="ar-SA" sz="2800" b="1" dirty="0" smtClean="0">
                <a:solidFill>
                  <a:schemeClr val="tx1"/>
                </a:solidFill>
                <a:latin typeface="Arial" panose="020B0604020202020204" pitchFamily="34" charset="0"/>
                <a:cs typeface="Arial" panose="020B0604020202020204" pitchFamily="34" charset="0"/>
              </a:rPr>
              <a:t>في البحار الشمالية والجنوبية يقلل من ملوحتها بدرجة ملحوظة</a:t>
            </a:r>
            <a:endParaRPr lang="ar-SA" sz="2800" dirty="0"/>
          </a:p>
        </p:txBody>
      </p:sp>
    </p:spTree>
    <p:extLst>
      <p:ext uri="{BB962C8B-B14F-4D97-AF65-F5344CB8AC3E}">
        <p14:creationId xmlns:p14="http://schemas.microsoft.com/office/powerpoint/2010/main" val="2216123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1059" y="2636912"/>
            <a:ext cx="7417415"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r>
              <a:rPr lang="ar-SA" sz="4000" dirty="0"/>
              <a:t>أين توجد اكبر نسبة للملوحة ولماذا</a:t>
            </a:r>
            <a:endParaRPr lang="en-US" sz="4000" dirty="0"/>
          </a:p>
        </p:txBody>
      </p:sp>
    </p:spTree>
    <p:extLst>
      <p:ext uri="{BB962C8B-B14F-4D97-AF65-F5344CB8AC3E}">
        <p14:creationId xmlns:p14="http://schemas.microsoft.com/office/powerpoint/2010/main" val="3282856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476672"/>
            <a:ext cx="7812360" cy="5991064"/>
          </a:xfrm>
          <a:prstGeom prst="rect">
            <a:avLst/>
          </a:prstGeom>
        </p:spPr>
        <p:txBody>
          <a:bodyPr wrap="square">
            <a:spAutoFit/>
          </a:bodyPr>
          <a:lstStyle/>
          <a:p>
            <a:pPr algn="justLow">
              <a:lnSpc>
                <a:spcPct val="200000"/>
              </a:lnSpc>
              <a:spcBef>
                <a:spcPct val="0"/>
              </a:spcBef>
            </a:pPr>
            <a:r>
              <a:rPr lang="ar-SA" sz="2800" dirty="0" smtClean="0">
                <a:solidFill>
                  <a:schemeClr val="tx1"/>
                </a:solidFill>
                <a:latin typeface="Arial" panose="020B0604020202020204" pitchFamily="34" charset="0"/>
                <a:cs typeface="Arial" panose="020B0604020202020204" pitchFamily="34" charset="0"/>
              </a:rPr>
              <a:t>1- توجد أكبر نسبة ملوحة في </a:t>
            </a:r>
            <a:r>
              <a:rPr lang="ar-SA" sz="2800" b="1" dirty="0" smtClean="0">
                <a:solidFill>
                  <a:schemeClr val="tx1"/>
                </a:solidFill>
                <a:latin typeface="Arial" panose="020B0604020202020204" pitchFamily="34" charset="0"/>
                <a:cs typeface="Arial" panose="020B0604020202020204" pitchFamily="34" charset="0"/>
              </a:rPr>
              <a:t>العروض المدارية (مدار السرطان والجدي)</a:t>
            </a:r>
            <a:r>
              <a:rPr lang="ar-SA" sz="2800" dirty="0" smtClean="0">
                <a:solidFill>
                  <a:schemeClr val="tx1"/>
                </a:solidFill>
                <a:latin typeface="Arial" panose="020B0604020202020204" pitchFamily="34" charset="0"/>
                <a:cs typeface="Arial" panose="020B0604020202020204" pitchFamily="34" charset="0"/>
              </a:rPr>
              <a:t> حيث تسود الرياح التجارية، وترتفع نسبة الاشعاع الشمسي وترتفع درجة الحرارة، وتنخفض كميات التساقط انخفاضاً ملحوظاً، وتنخفض الرطوبة النسبية، وترتفع معدلات التبخر ارتفاع كبيراً، تساهم تلك الظروف في ازدياد تركز الاملاح في الطبقة السطحية من مياه المحيطات، ويصل معدل ملوحة المياه السطحية في بحار هذه العروض ومحيطاتها إلى </a:t>
            </a:r>
            <a:r>
              <a:rPr lang="ar-SA" sz="2800" b="1" dirty="0" smtClean="0">
                <a:solidFill>
                  <a:schemeClr val="tx1"/>
                </a:solidFill>
                <a:latin typeface="Arial" panose="020B0604020202020204" pitchFamily="34" charset="0"/>
                <a:cs typeface="Arial" panose="020B0604020202020204" pitchFamily="34" charset="0"/>
              </a:rPr>
              <a:t>37</a:t>
            </a:r>
            <a:r>
              <a:rPr lang="ar-SA" sz="2800" dirty="0" smtClean="0">
                <a:solidFill>
                  <a:schemeClr val="tx1"/>
                </a:solidFill>
                <a:latin typeface="Arial" panose="020B0604020202020204" pitchFamily="34" charset="0"/>
                <a:cs typeface="Arial" panose="020B0604020202020204" pitchFamily="34" charset="0"/>
              </a:rPr>
              <a:t> في الألف في معظم المحيطات.</a:t>
            </a:r>
            <a:endParaRPr lang="ar-SA"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1894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8"/>
            <a:ext cx="8172400" cy="1815882"/>
          </a:xfrm>
          <a:prstGeom prst="rect">
            <a:avLst/>
          </a:prstGeom>
        </p:spPr>
        <p:txBody>
          <a:bodyPr wrap="square">
            <a:spAutoFit/>
          </a:bodyPr>
          <a:lstStyle/>
          <a:p>
            <a:pPr algn="justLow">
              <a:spcBef>
                <a:spcPct val="0"/>
              </a:spcBef>
            </a:pPr>
            <a:r>
              <a:rPr lang="ar-SA" sz="2800" b="1" dirty="0" smtClean="0">
                <a:solidFill>
                  <a:schemeClr val="tx1"/>
                </a:solidFill>
                <a:latin typeface="Sakkal Majalla" pitchFamily="2" charset="-78"/>
                <a:cs typeface="Sakkal Majalla" pitchFamily="2" charset="-78"/>
              </a:rPr>
              <a:t>2</a:t>
            </a:r>
            <a:r>
              <a:rPr lang="ar-SA" sz="2800" dirty="0" smtClean="0">
                <a:solidFill>
                  <a:schemeClr val="tx1"/>
                </a:solidFill>
                <a:latin typeface="Arial" panose="020B0604020202020204" pitchFamily="34" charset="0"/>
                <a:cs typeface="Arial" panose="020B0604020202020204" pitchFamily="34" charset="0"/>
              </a:rPr>
              <a:t>- تتناقص نسبة الملوحة نحو خط الاستواء لتصل إلى 35 جزء في الألف، وذلك بسبب تساقط الأمطار، وارتفاع الرطوبة النسبية، وكثرة السحب، وقلة التبخر، وسكون الهواء خصوصاً في منطقة الركود  الاستوائي.</a:t>
            </a:r>
            <a:endParaRPr lang="en-US" sz="2800" dirty="0">
              <a:solidFill>
                <a:schemeClr val="tx1"/>
              </a:solidFill>
              <a:latin typeface="Arial" panose="020B0604020202020204" pitchFamily="34" charset="0"/>
              <a:cs typeface="Arial" panose="020B0604020202020204" pitchFamily="34" charset="0"/>
            </a:endParaRPr>
          </a:p>
        </p:txBody>
      </p:sp>
      <p:sp>
        <p:nvSpPr>
          <p:cNvPr id="3" name="Rectangle 2"/>
          <p:cNvSpPr/>
          <p:nvPr/>
        </p:nvSpPr>
        <p:spPr>
          <a:xfrm>
            <a:off x="323528" y="4797152"/>
            <a:ext cx="8640960" cy="1384995"/>
          </a:xfrm>
          <a:prstGeom prst="rect">
            <a:avLst/>
          </a:prstGeom>
        </p:spPr>
        <p:txBody>
          <a:bodyPr wrap="square">
            <a:spAutoFit/>
          </a:bodyPr>
          <a:lstStyle/>
          <a:p>
            <a:pPr algn="justLow">
              <a:spcBef>
                <a:spcPct val="0"/>
              </a:spcBef>
            </a:pPr>
            <a:r>
              <a:rPr lang="ar-SA" dirty="0" smtClean="0">
                <a:solidFill>
                  <a:schemeClr val="tx1"/>
                </a:solidFill>
                <a:latin typeface="Arial" panose="020B0604020202020204" pitchFamily="34" charset="0"/>
                <a:cs typeface="Arial" panose="020B0604020202020204" pitchFamily="34" charset="0"/>
              </a:rPr>
              <a:t>3</a:t>
            </a:r>
            <a:r>
              <a:rPr lang="ar-SA" sz="2800" dirty="0" smtClean="0">
                <a:solidFill>
                  <a:schemeClr val="tx1"/>
                </a:solidFill>
                <a:latin typeface="Arial" panose="020B0604020202020204" pitchFamily="34" charset="0"/>
                <a:cs typeface="Arial" panose="020B0604020202020204" pitchFamily="34" charset="0"/>
              </a:rPr>
              <a:t>- تتناقص الملوحة كلما اتجهنا نحو القطبين، حيث تصل في الدائرة القطبية إلى 33 في الألف، وذلك بسبب ضآلة التبخر، وارتفاع معدلات التساقط، وانصهار الجليد، ويضاف لذلك التدفق النهري في المحيط القطبي الشمالي</a:t>
            </a:r>
            <a:r>
              <a:rPr lang="ar-SA" dirty="0" smtClean="0">
                <a:solidFill>
                  <a:schemeClr val="tx1"/>
                </a:solidFill>
                <a:latin typeface="Arial" panose="020B0604020202020204" pitchFamily="34" charset="0"/>
                <a:cs typeface="Arial" panose="020B0604020202020204" pitchFamily="34" charset="0"/>
              </a:rPr>
              <a:t>. </a:t>
            </a:r>
            <a:endParaRPr lang="en-US"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659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332656"/>
            <a:ext cx="6930102" cy="707886"/>
          </a:xfrm>
          <a:prstGeom prst="rect">
            <a:avLst/>
          </a:prstGeom>
        </p:spPr>
        <p:txBody>
          <a:bodyPr wrap="none">
            <a:spAutoFit/>
          </a:bodyPr>
          <a:lstStyle/>
          <a:p>
            <a:r>
              <a:rPr lang="ar-SA" sz="4000" b="1" spc="-150" dirty="0" smtClean="0">
                <a:effectLst>
                  <a:glow rad="101600">
                    <a:schemeClr val="accent5">
                      <a:satMod val="175000"/>
                      <a:alpha val="4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مفارقات في التوزيع الأفقي العام لملوحة المياه</a:t>
            </a:r>
            <a:endParaRPr lang="ar-SA" sz="4000" spc="-150" dirty="0">
              <a:effectLst>
                <a:glow rad="101600">
                  <a:schemeClr val="accent5">
                    <a:satMod val="175000"/>
                    <a:alpha val="40000"/>
                  </a:schemeClr>
                </a:glow>
                <a:outerShdw blurRad="38100" dist="38100" dir="2700000" algn="tl">
                  <a:srgbClr val="000000">
                    <a:alpha val="43137"/>
                  </a:srgbClr>
                </a:outerShdw>
              </a:effectLst>
            </a:endParaRPr>
          </a:p>
        </p:txBody>
      </p:sp>
      <p:sp>
        <p:nvSpPr>
          <p:cNvPr id="3" name="Rectangle 2"/>
          <p:cNvSpPr/>
          <p:nvPr/>
        </p:nvSpPr>
        <p:spPr>
          <a:xfrm>
            <a:off x="467544" y="1075588"/>
            <a:ext cx="8316416" cy="4708981"/>
          </a:xfrm>
          <a:prstGeom prst="rect">
            <a:avLst/>
          </a:prstGeom>
        </p:spPr>
        <p:txBody>
          <a:bodyPr wrap="square">
            <a:spAutoFit/>
          </a:bodyPr>
          <a:lstStyle/>
          <a:p>
            <a:pPr algn="justLow">
              <a:lnSpc>
                <a:spcPct val="150000"/>
              </a:lnSpc>
              <a:spcBef>
                <a:spcPct val="0"/>
              </a:spcBef>
            </a:pPr>
            <a:r>
              <a:rPr lang="ar-SA" dirty="0" smtClean="0">
                <a:solidFill>
                  <a:schemeClr val="tx1"/>
                </a:solidFill>
                <a:latin typeface="Arial" panose="020B0604020202020204" pitchFamily="34" charset="0"/>
                <a:cs typeface="Arial" panose="020B0604020202020204" pitchFamily="34" charset="0"/>
              </a:rPr>
              <a:t> </a:t>
            </a:r>
            <a:r>
              <a:rPr lang="ar-SA" sz="3200" b="1" dirty="0" smtClean="0">
                <a:solidFill>
                  <a:srgbClr val="C00000"/>
                </a:solidFill>
                <a:latin typeface="Arial" panose="020B0604020202020204" pitchFamily="34" charset="0"/>
                <a:cs typeface="Arial" panose="020B0604020202020204" pitchFamily="34" charset="0"/>
              </a:rPr>
              <a:t>المثال الأول</a:t>
            </a:r>
            <a:r>
              <a:rPr lang="ar-SA" sz="2800" b="1" dirty="0" smtClean="0">
                <a:solidFill>
                  <a:schemeClr val="tx1"/>
                </a:solidFill>
                <a:latin typeface="Arial" panose="020B0604020202020204" pitchFamily="34" charset="0"/>
                <a:cs typeface="Arial" panose="020B0604020202020204" pitchFamily="34" charset="0"/>
              </a:rPr>
              <a:t>:</a:t>
            </a:r>
            <a:r>
              <a:rPr lang="ar-SA" sz="2800" dirty="0" smtClean="0">
                <a:solidFill>
                  <a:schemeClr val="tx1"/>
                </a:solidFill>
                <a:latin typeface="Arial" panose="020B0604020202020204" pitchFamily="34" charset="0"/>
                <a:cs typeface="Arial" panose="020B0604020202020204" pitchFamily="34" charset="0"/>
              </a:rPr>
              <a:t> </a:t>
            </a:r>
            <a:r>
              <a:rPr lang="ar-SA" sz="2800" b="1" dirty="0" smtClean="0">
                <a:solidFill>
                  <a:schemeClr val="tx1"/>
                </a:solidFill>
                <a:latin typeface="Arial" panose="020B0604020202020204" pitchFamily="34" charset="0"/>
                <a:cs typeface="Arial" panose="020B0604020202020204" pitchFamily="34" charset="0"/>
              </a:rPr>
              <a:t>يكون تأثير مياه الأنهار في انخفاض نسبة الملوحة أكثر وضوحاً في البحار والخلجان شبه المغلقة، ففي بحر البلطيق مثلاً تنخفض الملوحة إلى درجات متدنية جداً تقدر بنحو 11 في الألف، وتتناقص الملوحة فيه بالاتجاه نحو الشمال والغرب حيث تصل إلى أدنى مستوى لها في خليج </a:t>
            </a:r>
            <a:r>
              <a:rPr lang="ar-SA" sz="2800" b="1" dirty="0" err="1" smtClean="0">
                <a:solidFill>
                  <a:schemeClr val="tx1"/>
                </a:solidFill>
                <a:latin typeface="Arial" panose="020B0604020202020204" pitchFamily="34" charset="0"/>
                <a:cs typeface="Arial" panose="020B0604020202020204" pitchFamily="34" charset="0"/>
              </a:rPr>
              <a:t>بوتهنيا</a:t>
            </a:r>
            <a:r>
              <a:rPr lang="ar-SA" sz="2800" b="1" dirty="0" smtClean="0">
                <a:solidFill>
                  <a:schemeClr val="tx1"/>
                </a:solidFill>
                <a:latin typeface="Arial" panose="020B0604020202020204" pitchFamily="34" charset="0"/>
                <a:cs typeface="Arial" panose="020B0604020202020204" pitchFamily="34" charset="0"/>
              </a:rPr>
              <a:t> حيث لا تتجاوز 2 في الألف وذلك ناتج من تضافر عدد من العوامل أهمها:</a:t>
            </a:r>
          </a:p>
          <a:p>
            <a:pPr algn="justLow">
              <a:lnSpc>
                <a:spcPct val="150000"/>
              </a:lnSpc>
              <a:spcBef>
                <a:spcPct val="0"/>
              </a:spcBef>
            </a:pPr>
            <a:r>
              <a:rPr lang="ar-SA" sz="2800" b="1" dirty="0" smtClean="0">
                <a:solidFill>
                  <a:schemeClr val="tx1"/>
                </a:solidFill>
                <a:latin typeface="Arial" panose="020B0604020202020204" pitchFamily="34" charset="0"/>
                <a:cs typeface="Arial" panose="020B0604020202020204" pitchFamily="34" charset="0"/>
              </a:rPr>
              <a:t> </a:t>
            </a:r>
            <a:endParaRPr lang="en-US" sz="2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0792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332656"/>
            <a:ext cx="7524328" cy="2308324"/>
          </a:xfrm>
          <a:prstGeom prst="rect">
            <a:avLst/>
          </a:prstGeom>
        </p:spPr>
        <p:txBody>
          <a:bodyPr wrap="square">
            <a:spAutoFit/>
          </a:bodyPr>
          <a:lstStyle/>
          <a:p>
            <a:pPr algn="justLow">
              <a:lnSpc>
                <a:spcPct val="150000"/>
              </a:lnSpc>
              <a:spcBef>
                <a:spcPct val="0"/>
              </a:spcBef>
            </a:pPr>
            <a:r>
              <a:rPr lang="ar-SA" sz="2400" b="1" dirty="0" smtClean="0">
                <a:solidFill>
                  <a:schemeClr val="tx1"/>
                </a:solidFill>
                <a:latin typeface="Arial" panose="020B0604020202020204" pitchFamily="34" charset="0"/>
                <a:cs typeface="Arial" panose="020B0604020202020204" pitchFamily="34" charset="0"/>
              </a:rPr>
              <a:t>1- يتلقى كثيراً من المياه العذبة النهرية كنهري </a:t>
            </a:r>
            <a:r>
              <a:rPr lang="ar-SA" sz="2400" b="1" dirty="0" err="1" smtClean="0">
                <a:solidFill>
                  <a:schemeClr val="tx1"/>
                </a:solidFill>
                <a:latin typeface="Arial" panose="020B0604020202020204" pitchFamily="34" charset="0"/>
                <a:cs typeface="Arial" panose="020B0604020202020204" pitchFamily="34" charset="0"/>
              </a:rPr>
              <a:t>الأودر</a:t>
            </a:r>
            <a:r>
              <a:rPr lang="ar-SA" sz="2400" b="1" dirty="0" smtClean="0">
                <a:solidFill>
                  <a:schemeClr val="tx1"/>
                </a:solidFill>
                <a:latin typeface="Arial" panose="020B0604020202020204" pitchFamily="34" charset="0"/>
                <a:cs typeface="Arial" panose="020B0604020202020204" pitchFamily="34" charset="0"/>
              </a:rPr>
              <a:t> </a:t>
            </a:r>
            <a:r>
              <a:rPr lang="ar-SA" sz="2400" b="1" dirty="0" err="1" smtClean="0">
                <a:solidFill>
                  <a:schemeClr val="tx1"/>
                </a:solidFill>
                <a:latin typeface="Arial" panose="020B0604020202020204" pitchFamily="34" charset="0"/>
                <a:cs typeface="Arial" panose="020B0604020202020204" pitchFamily="34" charset="0"/>
              </a:rPr>
              <a:t>والفستولا</a:t>
            </a:r>
            <a:r>
              <a:rPr lang="ar-SA" sz="2400" b="1" dirty="0" smtClean="0">
                <a:solidFill>
                  <a:schemeClr val="tx1"/>
                </a:solidFill>
                <a:latin typeface="Arial" panose="020B0604020202020204" pitchFamily="34" charset="0"/>
                <a:cs typeface="Arial" panose="020B0604020202020204" pitchFamily="34" charset="0"/>
              </a:rPr>
              <a:t>.</a:t>
            </a:r>
          </a:p>
          <a:p>
            <a:pPr algn="justLow">
              <a:lnSpc>
                <a:spcPct val="150000"/>
              </a:lnSpc>
              <a:spcBef>
                <a:spcPct val="0"/>
              </a:spcBef>
            </a:pPr>
            <a:r>
              <a:rPr lang="ar-SA" sz="2400" b="1" dirty="0" smtClean="0">
                <a:solidFill>
                  <a:schemeClr val="tx1"/>
                </a:solidFill>
                <a:latin typeface="Arial" panose="020B0604020202020204" pitchFamily="34" charset="0"/>
                <a:cs typeface="Arial" panose="020B0604020202020204" pitchFamily="34" charset="0"/>
              </a:rPr>
              <a:t>2- يتلقى كثيراً من المياه الناتجة من انصهار الجليد.</a:t>
            </a:r>
          </a:p>
          <a:p>
            <a:pPr algn="justLow">
              <a:lnSpc>
                <a:spcPct val="150000"/>
              </a:lnSpc>
              <a:spcBef>
                <a:spcPct val="0"/>
              </a:spcBef>
            </a:pPr>
            <a:r>
              <a:rPr lang="ar-SA" sz="2400" b="1" dirty="0" smtClean="0">
                <a:solidFill>
                  <a:schemeClr val="tx1"/>
                </a:solidFill>
                <a:latin typeface="Arial" panose="020B0604020202020204" pitchFamily="34" charset="0"/>
                <a:cs typeface="Arial" panose="020B0604020202020204" pitchFamily="34" charset="0"/>
              </a:rPr>
              <a:t>3- محدودية اتصاله ببحر الشمال.</a:t>
            </a:r>
          </a:p>
          <a:p>
            <a:pPr algn="justLow">
              <a:lnSpc>
                <a:spcPct val="150000"/>
              </a:lnSpc>
              <a:spcBef>
                <a:spcPct val="0"/>
              </a:spcBef>
            </a:pPr>
            <a:r>
              <a:rPr lang="ar-SA" sz="2400" b="1" dirty="0" smtClean="0">
                <a:solidFill>
                  <a:schemeClr val="tx1"/>
                </a:solidFill>
                <a:latin typeface="Arial" panose="020B0604020202020204" pitchFamily="34" charset="0"/>
                <a:cs typeface="Arial" panose="020B0604020202020204" pitchFamily="34" charset="0"/>
              </a:rPr>
              <a:t>4- يمتد في عروض باردة تنخفض فيها معدلات التبخر. </a:t>
            </a:r>
            <a:endParaRPr lang="en-US" sz="2400" b="1" dirty="0">
              <a:solidFill>
                <a:schemeClr val="tx1"/>
              </a:solidFill>
              <a:latin typeface="Arial" panose="020B0604020202020204" pitchFamily="34" charset="0"/>
              <a:cs typeface="Arial" panose="020B0604020202020204" pitchFamily="34" charset="0"/>
            </a:endParaRPr>
          </a:p>
        </p:txBody>
      </p:sp>
      <p:sp>
        <p:nvSpPr>
          <p:cNvPr id="3" name="Rectangle 2"/>
          <p:cNvSpPr/>
          <p:nvPr/>
        </p:nvSpPr>
        <p:spPr>
          <a:xfrm>
            <a:off x="323528" y="2924944"/>
            <a:ext cx="8316416" cy="3293209"/>
          </a:xfrm>
          <a:prstGeom prst="rect">
            <a:avLst/>
          </a:prstGeom>
        </p:spPr>
        <p:txBody>
          <a:bodyPr wrap="square">
            <a:spAutoFit/>
          </a:bodyPr>
          <a:lstStyle/>
          <a:p>
            <a:pPr algn="justLow">
              <a:spcBef>
                <a:spcPct val="0"/>
              </a:spcBef>
            </a:pPr>
            <a:r>
              <a:rPr lang="ar-SA" sz="4000" b="1" dirty="0" smtClean="0">
                <a:solidFill>
                  <a:schemeClr val="tx2">
                    <a:lumMod val="60000"/>
                    <a:lumOff val="40000"/>
                  </a:schemeClr>
                </a:solidFill>
                <a:latin typeface="Arial" panose="020B0604020202020204" pitchFamily="34" charset="0"/>
                <a:cs typeface="Arial" panose="020B0604020202020204" pitchFamily="34" charset="0"/>
              </a:rPr>
              <a:t>المثال الثاني: </a:t>
            </a:r>
          </a:p>
          <a:p>
            <a:pPr algn="justLow">
              <a:lnSpc>
                <a:spcPct val="150000"/>
              </a:lnSpc>
              <a:spcBef>
                <a:spcPct val="0"/>
              </a:spcBef>
            </a:pPr>
            <a:r>
              <a:rPr lang="ar-SA" sz="2800" b="1" dirty="0" smtClean="0">
                <a:solidFill>
                  <a:schemeClr val="tx1"/>
                </a:solidFill>
                <a:latin typeface="Arial" panose="020B0604020202020204" pitchFamily="34" charset="0"/>
                <a:cs typeface="Arial" panose="020B0604020202020204" pitchFamily="34" charset="0"/>
              </a:rPr>
              <a:t>تنخفض نسبة الملوحة كثيراً في السواحل الشمالية والغربية للبحر الأسود لتتراوح بين 17 – 18 في الألف وذلك نتيجة لتلقيه كميات كبيرة من المياه التي تحملها إليه أنهار الدانوب – </a:t>
            </a:r>
            <a:r>
              <a:rPr lang="ar-SA" sz="2800" b="1" dirty="0" err="1" smtClean="0">
                <a:solidFill>
                  <a:schemeClr val="tx1"/>
                </a:solidFill>
                <a:latin typeface="Arial" panose="020B0604020202020204" pitchFamily="34" charset="0"/>
                <a:cs typeface="Arial" panose="020B0604020202020204" pitchFamily="34" charset="0"/>
              </a:rPr>
              <a:t>والدنيستر</a:t>
            </a:r>
            <a:r>
              <a:rPr lang="ar-SA" sz="2800" b="1" dirty="0" smtClean="0">
                <a:solidFill>
                  <a:schemeClr val="tx1"/>
                </a:solidFill>
                <a:latin typeface="Arial" panose="020B0604020202020204" pitchFamily="34" charset="0"/>
                <a:cs typeface="Arial" panose="020B0604020202020204" pitchFamily="34" charset="0"/>
              </a:rPr>
              <a:t> –</a:t>
            </a:r>
            <a:r>
              <a:rPr lang="ar-SA" sz="2800" b="1" dirty="0" err="1" smtClean="0">
                <a:solidFill>
                  <a:schemeClr val="tx1"/>
                </a:solidFill>
                <a:latin typeface="Arial" panose="020B0604020202020204" pitchFamily="34" charset="0"/>
                <a:cs typeface="Arial" panose="020B0604020202020204" pitchFamily="34" charset="0"/>
              </a:rPr>
              <a:t>الدينير</a:t>
            </a:r>
            <a:r>
              <a:rPr lang="ar-SA" sz="2800" b="1" dirty="0" smtClean="0">
                <a:solidFill>
                  <a:schemeClr val="tx1"/>
                </a:solidFill>
                <a:latin typeface="Arial" panose="020B0604020202020204" pitchFamily="34" charset="0"/>
                <a:cs typeface="Arial" panose="020B0604020202020204" pitchFamily="34" charset="0"/>
              </a:rPr>
              <a:t> – الدون، ويضاف لذلك كونه بحر شبه مغلق.</a:t>
            </a:r>
            <a:endParaRPr lang="ar-SA" sz="2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5991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8"/>
            <a:ext cx="8460432" cy="6740307"/>
          </a:xfrm>
          <a:prstGeom prst="rect">
            <a:avLst/>
          </a:prstGeom>
        </p:spPr>
        <p:txBody>
          <a:bodyPr wrap="square">
            <a:spAutoFit/>
          </a:bodyPr>
          <a:lstStyle/>
          <a:p>
            <a:pPr algn="justLow">
              <a:spcBef>
                <a:spcPct val="0"/>
              </a:spcBef>
            </a:pPr>
            <a:r>
              <a:rPr lang="ar-SA" sz="4000" b="1" dirty="0" smtClean="0">
                <a:solidFill>
                  <a:srgbClr val="FF0000"/>
                </a:solidFill>
                <a:latin typeface="Arial" panose="020B0604020202020204" pitchFamily="34" charset="0"/>
                <a:cs typeface="Arial" panose="020B0604020202020204" pitchFamily="34" charset="0"/>
              </a:rPr>
              <a:t>المثال الثالث: </a:t>
            </a:r>
          </a:p>
          <a:p>
            <a:pPr algn="justLow">
              <a:lnSpc>
                <a:spcPct val="200000"/>
              </a:lnSpc>
              <a:spcBef>
                <a:spcPct val="0"/>
              </a:spcBef>
            </a:pPr>
            <a:r>
              <a:rPr lang="ar-SA" sz="2800" b="1" dirty="0" smtClean="0">
                <a:solidFill>
                  <a:schemeClr val="tx1"/>
                </a:solidFill>
                <a:latin typeface="Arial" panose="020B0604020202020204" pitchFamily="34" charset="0"/>
                <a:cs typeface="Arial" panose="020B0604020202020204" pitchFamily="34" charset="0"/>
              </a:rPr>
              <a:t>ترتفع نسبة الملوحة في مياه البحار المدارية المتوسطة كالبحر الأحمر خصوصاً في الصيف لتصل إلى 41 في الألف، وذلك بسبب:</a:t>
            </a:r>
          </a:p>
          <a:p>
            <a:pPr algn="justLow">
              <a:lnSpc>
                <a:spcPct val="200000"/>
              </a:lnSpc>
              <a:spcBef>
                <a:spcPct val="0"/>
              </a:spcBef>
            </a:pPr>
            <a:r>
              <a:rPr lang="ar-SA" sz="2800" b="1" dirty="0" smtClean="0">
                <a:solidFill>
                  <a:schemeClr val="tx1"/>
                </a:solidFill>
                <a:latin typeface="Arial" panose="020B0604020202020204" pitchFamily="34" charset="0"/>
                <a:cs typeface="Arial" panose="020B0604020202020204" pitchFamily="34" charset="0"/>
              </a:rPr>
              <a:t>                1- موقعه الفلكي والجغرافي في وسط نطاق صحراوي حار وجاف بحيث يقل كثيراً نصيبه من الأمطار الساقطة.</a:t>
            </a:r>
          </a:p>
          <a:p>
            <a:pPr algn="justLow">
              <a:lnSpc>
                <a:spcPct val="200000"/>
              </a:lnSpc>
              <a:spcBef>
                <a:spcPct val="0"/>
              </a:spcBef>
            </a:pPr>
            <a:r>
              <a:rPr lang="ar-SA" sz="2800" b="1" dirty="0" smtClean="0">
                <a:solidFill>
                  <a:schemeClr val="tx1"/>
                </a:solidFill>
                <a:latin typeface="Arial" panose="020B0604020202020204" pitchFamily="34" charset="0"/>
                <a:cs typeface="Arial" panose="020B0604020202020204" pitchFamily="34" charset="0"/>
              </a:rPr>
              <a:t>                2- نشاط عمليات تبخر المياه من سطحه بسبب ارتفاع درجات الحرارة وشدة الإشعاع الشمسي.</a:t>
            </a:r>
          </a:p>
          <a:p>
            <a:pPr algn="justLow">
              <a:lnSpc>
                <a:spcPct val="200000"/>
              </a:lnSpc>
              <a:spcBef>
                <a:spcPct val="0"/>
              </a:spcBef>
            </a:pPr>
            <a:r>
              <a:rPr lang="ar-SA" sz="2800" b="1" dirty="0" smtClean="0">
                <a:solidFill>
                  <a:schemeClr val="tx1"/>
                </a:solidFill>
                <a:latin typeface="Arial" panose="020B0604020202020204" pitchFamily="34" charset="0"/>
                <a:cs typeface="Arial" panose="020B0604020202020204" pitchFamily="34" charset="0"/>
              </a:rPr>
              <a:t>                3- عدم وجود أي أنهار تصب مياهها العذبة فيه. </a:t>
            </a:r>
            <a:endParaRPr lang="ar-SA" sz="2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8792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88640"/>
            <a:ext cx="8316416" cy="6524863"/>
          </a:xfrm>
          <a:prstGeom prst="rect">
            <a:avLst/>
          </a:prstGeom>
        </p:spPr>
        <p:txBody>
          <a:bodyPr wrap="square">
            <a:spAutoFit/>
          </a:bodyPr>
          <a:lstStyle/>
          <a:p>
            <a:pPr algn="justLow">
              <a:spcBef>
                <a:spcPct val="0"/>
              </a:spcBef>
            </a:pPr>
            <a:r>
              <a:rPr lang="ar-SA" sz="4000" b="1" dirty="0" smtClean="0">
                <a:solidFill>
                  <a:srgbClr val="00B050"/>
                </a:solidFill>
                <a:latin typeface="Arial" panose="020B0604020202020204" pitchFamily="34" charset="0"/>
                <a:cs typeface="Arial" panose="020B0604020202020204" pitchFamily="34" charset="0"/>
              </a:rPr>
              <a:t> المثال الرابع: </a:t>
            </a:r>
          </a:p>
          <a:p>
            <a:pPr algn="justLow">
              <a:lnSpc>
                <a:spcPct val="150000"/>
              </a:lnSpc>
              <a:spcBef>
                <a:spcPct val="0"/>
              </a:spcBef>
            </a:pPr>
            <a:r>
              <a:rPr lang="ar-SA" sz="2800" b="1" dirty="0" smtClean="0">
                <a:solidFill>
                  <a:schemeClr val="tx1"/>
                </a:solidFill>
                <a:latin typeface="Arial" panose="020B0604020202020204" pitchFamily="34" charset="0"/>
                <a:cs typeface="Arial" panose="020B0604020202020204" pitchFamily="34" charset="0"/>
              </a:rPr>
              <a:t>ترتفع نسبة الملوحة في  مياه البحار المتوسطة كالبحر المتوسط مقارنة مع بحر البلطيق، وتتباين نسب الملوحة من جانبه الشرقي الذي يسجل 39 جزء في الألف، إلى جانبه الغربي التي تصل إلى 36 في الألف في مضيق جبل طارق، وهذا يعني أن ملوحة مياه البحر المتوسط أقل من ملوحة مياه البحر الأحمر وذلك بسبب:</a:t>
            </a:r>
          </a:p>
          <a:p>
            <a:pPr algn="justLow">
              <a:lnSpc>
                <a:spcPct val="150000"/>
              </a:lnSpc>
              <a:spcBef>
                <a:spcPct val="0"/>
              </a:spcBef>
            </a:pPr>
            <a:r>
              <a:rPr lang="ar-SA" sz="2800" b="1" dirty="0" smtClean="0">
                <a:solidFill>
                  <a:schemeClr val="tx1"/>
                </a:solidFill>
                <a:latin typeface="Arial" panose="020B0604020202020204" pitchFamily="34" charset="0"/>
                <a:cs typeface="Arial" panose="020B0604020202020204" pitchFamily="34" charset="0"/>
              </a:rPr>
              <a:t>                                        1- موقعه الجغرافي والفلكي في العروض المعتدلة الدافئة.</a:t>
            </a:r>
          </a:p>
          <a:p>
            <a:pPr algn="justLow">
              <a:lnSpc>
                <a:spcPct val="150000"/>
              </a:lnSpc>
              <a:spcBef>
                <a:spcPct val="0"/>
              </a:spcBef>
            </a:pPr>
            <a:r>
              <a:rPr lang="ar-SA" sz="2800" b="1" dirty="0" smtClean="0">
                <a:solidFill>
                  <a:schemeClr val="tx1"/>
                </a:solidFill>
                <a:latin typeface="Arial" panose="020B0604020202020204" pitchFamily="34" charset="0"/>
                <a:cs typeface="Arial" panose="020B0604020202020204" pitchFamily="34" charset="0"/>
              </a:rPr>
              <a:t>                                        2- كثرة الأنهار التي تصب مياهه فيه.</a:t>
            </a:r>
            <a:endParaRPr lang="ar-SA" sz="2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6005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320219"/>
            <a:ext cx="8316416" cy="4585871"/>
          </a:xfrm>
          <a:prstGeom prst="rect">
            <a:avLst/>
          </a:prstGeom>
        </p:spPr>
        <p:txBody>
          <a:bodyPr wrap="square">
            <a:spAutoFit/>
          </a:bodyPr>
          <a:lstStyle/>
          <a:p>
            <a:pPr algn="justLow">
              <a:spcBef>
                <a:spcPct val="0"/>
              </a:spcBef>
            </a:pPr>
            <a:r>
              <a:rPr lang="ar-SA" sz="4000" b="1" dirty="0" smtClean="0">
                <a:solidFill>
                  <a:schemeClr val="accent4">
                    <a:lumMod val="60000"/>
                    <a:lumOff val="40000"/>
                  </a:schemeClr>
                </a:solidFill>
                <a:latin typeface="Arial" panose="020B0604020202020204" pitchFamily="34" charset="0"/>
                <a:cs typeface="Arial" panose="020B0604020202020204" pitchFamily="34" charset="0"/>
              </a:rPr>
              <a:t>المثال الخامس: </a:t>
            </a:r>
          </a:p>
          <a:p>
            <a:pPr algn="justLow">
              <a:spcBef>
                <a:spcPct val="0"/>
              </a:spcBef>
            </a:pPr>
            <a:r>
              <a:rPr lang="ar-SA" sz="2800" b="1" dirty="0" smtClean="0">
                <a:solidFill>
                  <a:schemeClr val="tx1"/>
                </a:solidFill>
                <a:latin typeface="Arial" panose="020B0604020202020204" pitchFamily="34" charset="0"/>
                <a:cs typeface="Arial" panose="020B0604020202020204" pitchFamily="34" charset="0"/>
              </a:rPr>
              <a:t>ترتفع نسب الملوحة في مياه البحار الداخلية المغلقة تماماً نتيجة لـ:</a:t>
            </a:r>
          </a:p>
          <a:p>
            <a:pPr algn="justLow">
              <a:spcBef>
                <a:spcPct val="0"/>
              </a:spcBef>
            </a:pPr>
            <a:r>
              <a:rPr lang="ar-SA" sz="2800" b="1" dirty="0" smtClean="0">
                <a:solidFill>
                  <a:schemeClr val="tx1"/>
                </a:solidFill>
                <a:latin typeface="Arial" panose="020B0604020202020204" pitchFamily="34" charset="0"/>
                <a:cs typeface="Arial" panose="020B0604020202020204" pitchFamily="34" charset="0"/>
              </a:rPr>
              <a:t>1- عدم انصراف مياهها نحو الخارج.</a:t>
            </a:r>
          </a:p>
          <a:p>
            <a:pPr algn="justLow">
              <a:spcBef>
                <a:spcPct val="0"/>
              </a:spcBef>
            </a:pPr>
            <a:r>
              <a:rPr lang="ar-SA" sz="2800" b="1" dirty="0" smtClean="0">
                <a:solidFill>
                  <a:schemeClr val="tx1"/>
                </a:solidFill>
                <a:latin typeface="Arial" panose="020B0604020202020204" pitchFamily="34" charset="0"/>
                <a:cs typeface="Arial" panose="020B0604020202020204" pitchFamily="34" charset="0"/>
              </a:rPr>
              <a:t>2- نشاط عمليات التبخر.</a:t>
            </a:r>
          </a:p>
          <a:p>
            <a:pPr algn="justLow">
              <a:spcBef>
                <a:spcPct val="0"/>
              </a:spcBef>
            </a:pPr>
            <a:r>
              <a:rPr lang="ar-SA" sz="2800" b="1" dirty="0" smtClean="0">
                <a:solidFill>
                  <a:schemeClr val="tx1"/>
                </a:solidFill>
                <a:latin typeface="Arial" panose="020B0604020202020204" pitchFamily="34" charset="0"/>
                <a:cs typeface="Arial" panose="020B0604020202020204" pitchFamily="34" charset="0"/>
              </a:rPr>
              <a:t>وتتباين نسب الملوحة في البحر الداخلي الواحد من موضع لأخر، فعل سيل المثال: تنخفض الملوحة في بحر قزوين لتصل إلى 13 في الألف في سواحله الشمالية عند مصب نهر </a:t>
            </a:r>
            <a:r>
              <a:rPr lang="ar-SA" sz="2800" b="1" dirty="0" err="1" smtClean="0">
                <a:solidFill>
                  <a:schemeClr val="tx1"/>
                </a:solidFill>
                <a:latin typeface="Arial" panose="020B0604020202020204" pitchFamily="34" charset="0"/>
                <a:cs typeface="Arial" panose="020B0604020202020204" pitchFamily="34" charset="0"/>
              </a:rPr>
              <a:t>الفلجا</a:t>
            </a:r>
            <a:r>
              <a:rPr lang="ar-SA" sz="2800" b="1" dirty="0" smtClean="0">
                <a:solidFill>
                  <a:schemeClr val="tx1"/>
                </a:solidFill>
                <a:latin typeface="Arial" panose="020B0604020202020204" pitchFamily="34" charset="0"/>
                <a:cs typeface="Arial" panose="020B0604020202020204" pitchFamily="34" charset="0"/>
              </a:rPr>
              <a:t>.</a:t>
            </a:r>
          </a:p>
          <a:p>
            <a:pPr algn="justLow">
              <a:spcBef>
                <a:spcPct val="0"/>
              </a:spcBef>
            </a:pPr>
            <a:r>
              <a:rPr lang="ar-SA" sz="2800" b="1" dirty="0" smtClean="0">
                <a:solidFill>
                  <a:schemeClr val="tx1"/>
                </a:solidFill>
                <a:latin typeface="Arial" panose="020B0604020202020204" pitchFamily="34" charset="0"/>
                <a:cs typeface="Arial" panose="020B0604020202020204" pitchFamily="34" charset="0"/>
              </a:rPr>
              <a:t> بينما ترتفع الملوحة في خليج </a:t>
            </a:r>
            <a:r>
              <a:rPr lang="ar-SA" sz="2800" b="1" dirty="0" err="1" smtClean="0">
                <a:solidFill>
                  <a:schemeClr val="tx1"/>
                </a:solidFill>
                <a:latin typeface="Arial" panose="020B0604020202020204" pitchFamily="34" charset="0"/>
                <a:cs typeface="Arial" panose="020B0604020202020204" pitchFamily="34" charset="0"/>
              </a:rPr>
              <a:t>كارابوجاز</a:t>
            </a:r>
            <a:r>
              <a:rPr lang="ar-SA" sz="2800" b="1" dirty="0" smtClean="0">
                <a:solidFill>
                  <a:schemeClr val="tx1"/>
                </a:solidFill>
                <a:latin typeface="Arial" panose="020B0604020202020204" pitchFamily="34" charset="0"/>
                <a:cs typeface="Arial" panose="020B0604020202020204" pitchFamily="34" charset="0"/>
              </a:rPr>
              <a:t> في جنوبه الشرقي لتصل إلى 170 في الألف، حيث يكاد ينفصل هذا الخليج عن بحر قزوين بواسطة الحواجز الرملية.</a:t>
            </a:r>
            <a:endParaRPr lang="ar-SA" sz="2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2841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382013"/>
            <a:ext cx="8028384" cy="3293209"/>
          </a:xfrm>
          <a:prstGeom prst="rect">
            <a:avLst/>
          </a:prstGeom>
        </p:spPr>
        <p:txBody>
          <a:bodyPr wrap="square">
            <a:spAutoFit/>
          </a:bodyPr>
          <a:lstStyle/>
          <a:p>
            <a:pPr algn="justLow">
              <a:spcBef>
                <a:spcPct val="0"/>
              </a:spcBef>
            </a:pPr>
            <a:r>
              <a:rPr lang="ar-SA" sz="4000" b="1" dirty="0" smtClean="0">
                <a:solidFill>
                  <a:schemeClr val="accent4">
                    <a:lumMod val="75000"/>
                  </a:schemeClr>
                </a:solidFill>
                <a:latin typeface="Arial" panose="020B0604020202020204" pitchFamily="34" charset="0"/>
                <a:cs typeface="Arial" panose="020B0604020202020204" pitchFamily="34" charset="0"/>
              </a:rPr>
              <a:t>المثال السادس:</a:t>
            </a:r>
          </a:p>
          <a:p>
            <a:pPr algn="justLow">
              <a:spcBef>
                <a:spcPct val="0"/>
              </a:spcBef>
            </a:pPr>
            <a:r>
              <a:rPr lang="ar-SA" sz="2800" b="1" dirty="0" smtClean="0">
                <a:solidFill>
                  <a:schemeClr val="tx1"/>
                </a:solidFill>
                <a:latin typeface="Arial" panose="020B0604020202020204" pitchFamily="34" charset="0"/>
                <a:cs typeface="Arial" panose="020B0604020202020204" pitchFamily="34" charset="0"/>
              </a:rPr>
              <a:t> يظهر أثر تدفق المياه النهرية في انخفاض نسب الملوحة في مياه البحار والمحيطات الاستوائية قرب مصباتها، فعلى سبيل المثال: تنخفض الملوحة في المحيط الأطلسي أمام مصبي كل من نهر الكنغو ونهر الأمازون إذ تتدنى مستويات الملوحة إلى 15 في الألف أمام مصب الأمازون مقابل 35 جزء في الألف في المياه الاستوائية البعيدة عن مصبات الأنهار. </a:t>
            </a:r>
            <a:endParaRPr lang="en-US" sz="2800" b="1" dirty="0">
              <a:solidFill>
                <a:schemeClr val="tx1"/>
              </a:solidFill>
              <a:latin typeface="Arial" panose="020B0604020202020204" pitchFamily="34" charset="0"/>
              <a:cs typeface="Arial" panose="020B0604020202020204" pitchFamily="34" charset="0"/>
            </a:endParaRPr>
          </a:p>
        </p:txBody>
      </p:sp>
      <p:sp>
        <p:nvSpPr>
          <p:cNvPr id="3" name="Rectangle 2"/>
          <p:cNvSpPr/>
          <p:nvPr/>
        </p:nvSpPr>
        <p:spPr>
          <a:xfrm>
            <a:off x="971600" y="3675222"/>
            <a:ext cx="7740352" cy="3293209"/>
          </a:xfrm>
          <a:prstGeom prst="rect">
            <a:avLst/>
          </a:prstGeom>
        </p:spPr>
        <p:txBody>
          <a:bodyPr wrap="square">
            <a:spAutoFit/>
          </a:bodyPr>
          <a:lstStyle/>
          <a:p>
            <a:pPr algn="justLow"/>
            <a:r>
              <a:rPr lang="ar-SA" sz="4000" b="1" dirty="0" smtClean="0">
                <a:solidFill>
                  <a:schemeClr val="accent1">
                    <a:lumMod val="75000"/>
                  </a:schemeClr>
                </a:solidFill>
                <a:latin typeface="Arial" panose="020B0604020202020204" pitchFamily="34" charset="0"/>
                <a:cs typeface="Arial" panose="020B0604020202020204" pitchFamily="34" charset="0"/>
              </a:rPr>
              <a:t>المثال السابع: </a:t>
            </a:r>
          </a:p>
          <a:p>
            <a:pPr algn="justLow"/>
            <a:r>
              <a:rPr lang="ar-SA" sz="2800" b="1" dirty="0" smtClean="0">
                <a:solidFill>
                  <a:schemeClr val="tx1"/>
                </a:solidFill>
                <a:latin typeface="Arial" panose="020B0604020202020204" pitchFamily="34" charset="0"/>
                <a:cs typeface="Arial" panose="020B0604020202020204" pitchFamily="34" charset="0"/>
              </a:rPr>
              <a:t>يوجد ارتباط وثيق بين ارتفاع أو انخفاض ملوحة المياه وبين مرور التيارات المائية، فمياه تيار الخليج الدافئ بين جزر </a:t>
            </a:r>
            <a:r>
              <a:rPr lang="ar-SA" sz="2800" b="1" dirty="0" err="1" smtClean="0">
                <a:solidFill>
                  <a:schemeClr val="tx1"/>
                </a:solidFill>
                <a:latin typeface="Arial" panose="020B0604020202020204" pitchFamily="34" charset="0"/>
                <a:cs typeface="Arial" panose="020B0604020202020204" pitchFamily="34" charset="0"/>
              </a:rPr>
              <a:t>فاروس</a:t>
            </a:r>
            <a:r>
              <a:rPr lang="ar-SA" sz="2800" b="1" dirty="0" smtClean="0">
                <a:solidFill>
                  <a:schemeClr val="tx1"/>
                </a:solidFill>
                <a:latin typeface="Arial" panose="020B0604020202020204" pitchFamily="34" charset="0"/>
                <a:cs typeface="Arial" panose="020B0604020202020204" pitchFamily="34" charset="0"/>
              </a:rPr>
              <a:t> واسكتلندا تبلغ ملوحتها 35 في الألف، وفي الجانب الغربي من جزيرة </a:t>
            </a:r>
            <a:r>
              <a:rPr lang="ar-SA" sz="2800" b="1" dirty="0" err="1" smtClean="0">
                <a:solidFill>
                  <a:schemeClr val="tx1"/>
                </a:solidFill>
                <a:latin typeface="Arial" panose="020B0604020202020204" pitchFamily="34" charset="0"/>
                <a:cs typeface="Arial" panose="020B0604020202020204" pitchFamily="34" charset="0"/>
              </a:rPr>
              <a:t>جريلاند</a:t>
            </a:r>
            <a:r>
              <a:rPr lang="ar-SA" sz="2800" b="1" dirty="0" smtClean="0">
                <a:solidFill>
                  <a:schemeClr val="tx1"/>
                </a:solidFill>
                <a:latin typeface="Arial" panose="020B0604020202020204" pitchFamily="34" charset="0"/>
                <a:cs typeface="Arial" panose="020B0604020202020204" pitchFamily="34" charset="0"/>
              </a:rPr>
              <a:t> حيث يمر تيار </a:t>
            </a:r>
            <a:r>
              <a:rPr lang="ar-SA" sz="2800" b="1" dirty="0" err="1" smtClean="0">
                <a:solidFill>
                  <a:schemeClr val="tx1"/>
                </a:solidFill>
                <a:latin typeface="Arial" panose="020B0604020202020204" pitchFamily="34" charset="0"/>
                <a:cs typeface="Arial" panose="020B0604020202020204" pitchFamily="34" charset="0"/>
              </a:rPr>
              <a:t>لبرادور</a:t>
            </a:r>
            <a:r>
              <a:rPr lang="ar-SA" sz="2800" b="1" dirty="0" smtClean="0">
                <a:solidFill>
                  <a:schemeClr val="tx1"/>
                </a:solidFill>
                <a:latin typeface="Arial" panose="020B0604020202020204" pitchFamily="34" charset="0"/>
                <a:cs typeface="Arial" panose="020B0604020202020204" pitchFamily="34" charset="0"/>
              </a:rPr>
              <a:t> البارد تصل الملوحة إلى 32 في الألف وحينما يذوب الجليد تنخفض الملوحة إلى 30 في الآلف في ذلك الجانب.</a:t>
            </a:r>
            <a:endParaRPr lang="en-US" sz="2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7454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056" y="260648"/>
            <a:ext cx="8848897" cy="707886"/>
          </a:xfrm>
          <a:prstGeom prst="rect">
            <a:avLst/>
          </a:prstGeom>
        </p:spPr>
        <p:txBody>
          <a:bodyPr wrap="none">
            <a:spAutoFit/>
          </a:bodyPr>
          <a:lstStyle/>
          <a:p>
            <a:pPr algn="ctr"/>
            <a:r>
              <a:rPr lang="ar-SA" sz="4000" b="1" dirty="0" smtClean="0">
                <a:solidFill>
                  <a:schemeClr val="tx1"/>
                </a:solidFill>
                <a:latin typeface="Arial" panose="020B0604020202020204" pitchFamily="34" charset="0"/>
                <a:cs typeface="Arial" panose="020B0604020202020204" pitchFamily="34" charset="0"/>
              </a:rPr>
              <a:t>ثانياً: التوزيع الرأسي لملوحة مياه البحار والمحيطات</a:t>
            </a:r>
            <a:endParaRPr lang="en-US" sz="4000" b="1" dirty="0">
              <a:solidFill>
                <a:schemeClr val="tx1"/>
              </a:solidFill>
              <a:latin typeface="Arial" panose="020B0604020202020204" pitchFamily="34" charset="0"/>
              <a:cs typeface="Arial" panose="020B0604020202020204" pitchFamily="34" charset="0"/>
            </a:endParaRPr>
          </a:p>
        </p:txBody>
      </p:sp>
      <p:sp>
        <p:nvSpPr>
          <p:cNvPr id="3" name="Rectangle 2"/>
          <p:cNvSpPr/>
          <p:nvPr/>
        </p:nvSpPr>
        <p:spPr>
          <a:xfrm>
            <a:off x="467544" y="968534"/>
            <a:ext cx="8287922" cy="5829481"/>
          </a:xfrm>
          <a:prstGeom prst="rect">
            <a:avLst/>
          </a:prstGeom>
        </p:spPr>
        <p:txBody>
          <a:bodyPr wrap="square">
            <a:spAutoFit/>
          </a:bodyPr>
          <a:lstStyle/>
          <a:p>
            <a:pPr algn="justLow">
              <a:lnSpc>
                <a:spcPct val="150000"/>
              </a:lnSpc>
              <a:spcBef>
                <a:spcPct val="0"/>
              </a:spcBef>
              <a:buFont typeface="Wingdings" pitchFamily="2" charset="2"/>
              <a:buChar char="ü"/>
            </a:pPr>
            <a:r>
              <a:rPr lang="ar-SA" sz="2800" b="1" dirty="0" smtClean="0">
                <a:solidFill>
                  <a:schemeClr val="tx1"/>
                </a:solidFill>
                <a:latin typeface="Arial" panose="020B0604020202020204" pitchFamily="34" charset="0"/>
                <a:cs typeface="Arial" panose="020B0604020202020204" pitchFamily="34" charset="0"/>
              </a:rPr>
              <a:t> إن ما يحكم التوزُّع الرأسي لمياه المحيطات هو الكثافة، والمياه الأعلى كثافة هي الأثقل لذا تجاور القاع، وتنخفض كثافتها بالارتفاع من القاع إلى أعلى، ولأن مكونات الأملاح البحرية أعلى كثافة من الماء، فإن المياه المالحة هي أعلى كثافة من المياه العذبة، وعلى هذا يمكن القول بأن كثافة الماء تزداد في الحالات التالية:</a:t>
            </a:r>
          </a:p>
          <a:p>
            <a:pPr algn="justLow">
              <a:lnSpc>
                <a:spcPct val="150000"/>
              </a:lnSpc>
              <a:spcBef>
                <a:spcPct val="0"/>
              </a:spcBef>
              <a:buFont typeface="Wingdings" pitchFamily="2" charset="2"/>
              <a:buChar char="ü"/>
            </a:pPr>
            <a:endParaRPr lang="ar-SA" sz="2800" b="1" dirty="0" smtClean="0">
              <a:solidFill>
                <a:schemeClr val="tx1"/>
              </a:solidFill>
              <a:latin typeface="Arial" panose="020B0604020202020204" pitchFamily="34" charset="0"/>
              <a:cs typeface="Arial" panose="020B0604020202020204" pitchFamily="34" charset="0"/>
            </a:endParaRPr>
          </a:p>
          <a:p>
            <a:pPr algn="justLow">
              <a:lnSpc>
                <a:spcPct val="150000"/>
              </a:lnSpc>
              <a:spcBef>
                <a:spcPct val="0"/>
              </a:spcBef>
              <a:buFont typeface="Wingdings" pitchFamily="2" charset="2"/>
              <a:buNone/>
            </a:pPr>
            <a:r>
              <a:rPr lang="ar-SA" sz="2800" b="1" dirty="0" smtClean="0">
                <a:solidFill>
                  <a:schemeClr val="tx1"/>
                </a:solidFill>
                <a:latin typeface="Arial" panose="020B0604020202020204" pitchFamily="34" charset="0"/>
                <a:cs typeface="Arial" panose="020B0604020202020204" pitchFamily="34" charset="0"/>
              </a:rPr>
              <a:t>1- ارتفاع  نسبة الملوحة في مياه البحار والمحيطات</a:t>
            </a:r>
          </a:p>
          <a:p>
            <a:pPr algn="justLow">
              <a:lnSpc>
                <a:spcPct val="150000"/>
              </a:lnSpc>
              <a:spcBef>
                <a:spcPct val="0"/>
              </a:spcBef>
              <a:buFont typeface="Wingdings" pitchFamily="2" charset="2"/>
              <a:buNone/>
            </a:pPr>
            <a:r>
              <a:rPr lang="ar-SA" sz="2800" b="1" dirty="0" smtClean="0">
                <a:solidFill>
                  <a:schemeClr val="tx1"/>
                </a:solidFill>
                <a:latin typeface="Arial" panose="020B0604020202020204" pitchFamily="34" charset="0"/>
                <a:cs typeface="Arial" panose="020B0604020202020204" pitchFamily="34" charset="0"/>
              </a:rPr>
              <a:t>2- ازدياد ضغط الماء في البحار والمحيطات </a:t>
            </a:r>
          </a:p>
          <a:p>
            <a:pPr algn="justLow">
              <a:lnSpc>
                <a:spcPct val="150000"/>
              </a:lnSpc>
              <a:spcBef>
                <a:spcPct val="0"/>
              </a:spcBef>
              <a:buFont typeface="Wingdings" pitchFamily="2" charset="2"/>
              <a:buNone/>
            </a:pPr>
            <a:r>
              <a:rPr lang="ar-SA" sz="2800" b="1" dirty="0" smtClean="0">
                <a:solidFill>
                  <a:schemeClr val="tx1"/>
                </a:solidFill>
                <a:latin typeface="Arial" panose="020B0604020202020204" pitchFamily="34" charset="0"/>
                <a:cs typeface="Arial" panose="020B0604020202020204" pitchFamily="34" charset="0"/>
              </a:rPr>
              <a:t>3- انخفاض درجة حرارة مياه البحار والمحيطات.</a:t>
            </a:r>
            <a:r>
              <a:rPr lang="en-US" sz="2800" b="1" dirty="0" smtClean="0">
                <a:solidFill>
                  <a:schemeClr val="tx1"/>
                </a:solidFill>
                <a:latin typeface="Arial" panose="020B0604020202020204" pitchFamily="34" charset="0"/>
                <a:cs typeface="Arial" panose="020B0604020202020204" pitchFamily="34" charset="0"/>
              </a:rPr>
              <a:t> </a:t>
            </a:r>
            <a:endParaRPr lang="en-US" sz="2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2405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332656"/>
            <a:ext cx="8388424" cy="2677656"/>
          </a:xfrm>
          <a:prstGeom prst="rect">
            <a:avLst/>
          </a:prstGeom>
        </p:spPr>
        <p:txBody>
          <a:bodyPr wrap="square">
            <a:spAutoFit/>
          </a:bodyPr>
          <a:lstStyle/>
          <a:p>
            <a:pPr algn="justLow">
              <a:lnSpc>
                <a:spcPct val="150000"/>
              </a:lnSpc>
              <a:spcBef>
                <a:spcPct val="0"/>
              </a:spcBef>
              <a:buFont typeface="Wingdings" pitchFamily="2" charset="2"/>
              <a:buChar char="ü"/>
            </a:pPr>
            <a:r>
              <a:rPr lang="ar-SA" sz="2800" b="1" dirty="0" smtClean="0">
                <a:solidFill>
                  <a:schemeClr val="tx1"/>
                </a:solidFill>
                <a:latin typeface="Arial" panose="020B0604020202020204" pitchFamily="34" charset="0"/>
                <a:cs typeface="Arial" panose="020B0604020202020204" pitchFamily="34" charset="0"/>
              </a:rPr>
              <a:t> يبلغ متوسط الملوحة في العروض العليا في المياه السطحية 33 في الألف، بينما ترتفع الملوحة في القاع إلى 35 في الألف، وذلك نتيجة لذوبان الثلوج في الطبقة السطحية من المياه التي تساهم في تخفيف حدة ملوحتها.</a:t>
            </a:r>
            <a:endParaRPr lang="ar-SA" sz="2800" b="1" dirty="0">
              <a:solidFill>
                <a:schemeClr val="tx1"/>
              </a:solidFill>
              <a:latin typeface="Arial" panose="020B0604020202020204" pitchFamily="34" charset="0"/>
              <a:cs typeface="Arial" panose="020B0604020202020204" pitchFamily="34" charset="0"/>
            </a:endParaRPr>
          </a:p>
        </p:txBody>
      </p:sp>
      <p:sp>
        <p:nvSpPr>
          <p:cNvPr id="3" name="Rectangle 2"/>
          <p:cNvSpPr/>
          <p:nvPr/>
        </p:nvSpPr>
        <p:spPr>
          <a:xfrm>
            <a:off x="395536" y="3356992"/>
            <a:ext cx="8460432" cy="1815882"/>
          </a:xfrm>
          <a:prstGeom prst="rect">
            <a:avLst/>
          </a:prstGeom>
        </p:spPr>
        <p:txBody>
          <a:bodyPr wrap="square">
            <a:spAutoFit/>
          </a:bodyPr>
          <a:lstStyle/>
          <a:p>
            <a:pPr algn="justLow">
              <a:spcBef>
                <a:spcPct val="0"/>
              </a:spcBef>
              <a:buFont typeface="Wingdings" pitchFamily="2" charset="2"/>
              <a:buChar char="ü"/>
            </a:pPr>
            <a:r>
              <a:rPr lang="ar-SA" sz="2800" b="1" dirty="0" smtClean="0">
                <a:solidFill>
                  <a:schemeClr val="tx1"/>
                </a:solidFill>
                <a:latin typeface="Arial" panose="020B0604020202020204" pitchFamily="34" charset="0"/>
                <a:cs typeface="Arial" panose="020B0604020202020204" pitchFamily="34" charset="0"/>
              </a:rPr>
              <a:t>في العروض الاستوائية تزداد الملوحة مع العمق ازدياداً معتدلاً نسبياً لاعتدال ملوحة الطبقة السطحية الناجم كما سبق ذكره عن ازدياد الأمطار المتساقطة وانخفاض معدلات التبخر، أما في العروض المدارية فيكون المدى في نسب الملوحة كبيراً في الطبقة السطحية وطبقة المياه العميقة.</a:t>
            </a:r>
            <a:r>
              <a:rPr lang="en-US" sz="2800" b="1" dirty="0" smtClean="0">
                <a:solidFill>
                  <a:schemeClr val="tx1"/>
                </a:solidFill>
                <a:latin typeface="Arial" panose="020B0604020202020204" pitchFamily="34" charset="0"/>
                <a:cs typeface="Arial" panose="020B0604020202020204" pitchFamily="34" charset="0"/>
              </a:rPr>
              <a:t> </a:t>
            </a:r>
            <a:endParaRPr lang="en-US" sz="2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2620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91681" y="2299228"/>
            <a:ext cx="5760637" cy="2259543"/>
            <a:chOff x="432045" y="0"/>
            <a:chExt cx="5760637" cy="2259543"/>
          </a:xfrm>
        </p:grpSpPr>
        <p:sp>
          <p:nvSpPr>
            <p:cNvPr id="3" name="Oval 2"/>
            <p:cNvSpPr/>
            <p:nvPr/>
          </p:nvSpPr>
          <p:spPr>
            <a:xfrm>
              <a:off x="432045" y="0"/>
              <a:ext cx="5760637" cy="2259543"/>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4" name="Oval 4"/>
            <p:cNvSpPr/>
            <p:nvPr/>
          </p:nvSpPr>
          <p:spPr>
            <a:xfrm>
              <a:off x="1275671" y="330902"/>
              <a:ext cx="4073385" cy="159773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1422400" rtl="1">
                <a:lnSpc>
                  <a:spcPct val="90000"/>
                </a:lnSpc>
                <a:spcBef>
                  <a:spcPct val="0"/>
                </a:spcBef>
                <a:spcAft>
                  <a:spcPct val="35000"/>
                </a:spcAft>
              </a:pPr>
              <a:r>
                <a:rPr lang="ar-SA" sz="3200" b="1" kern="1200" dirty="0" smtClean="0"/>
                <a:t>يمكن تمييز 3 طبقات رئيسة في مياه البحار والمحيطات وهي:</a:t>
              </a:r>
              <a:endParaRPr lang="ar-SA" sz="3200" kern="1200" dirty="0"/>
            </a:p>
          </p:txBody>
        </p:sp>
      </p:grpSp>
    </p:spTree>
    <p:extLst>
      <p:ext uri="{BB962C8B-B14F-4D97-AF65-F5344CB8AC3E}">
        <p14:creationId xmlns:p14="http://schemas.microsoft.com/office/powerpoint/2010/main" val="2842243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52536" y="42370"/>
            <a:ext cx="9252520" cy="6740307"/>
          </a:xfrm>
          <a:prstGeom prst="rect">
            <a:avLst/>
          </a:prstGeom>
        </p:spPr>
        <p:txBody>
          <a:bodyPr wrap="square">
            <a:spAutoFit/>
          </a:bodyPr>
          <a:lstStyle/>
          <a:p>
            <a:pPr algn="justLow">
              <a:spcBef>
                <a:spcPct val="0"/>
              </a:spcBef>
            </a:pPr>
            <a:r>
              <a:rPr lang="ar-SA" sz="4000" b="1" dirty="0" smtClean="0">
                <a:solidFill>
                  <a:srgbClr val="FFC000"/>
                </a:solidFill>
                <a:latin typeface="Arial" panose="020B0604020202020204" pitchFamily="34" charset="0"/>
                <a:cs typeface="Arial" panose="020B0604020202020204" pitchFamily="34" charset="0"/>
              </a:rPr>
              <a:t>1- الطبقة السطحية:</a:t>
            </a:r>
            <a:r>
              <a:rPr lang="ar-SA" sz="4000" dirty="0" smtClean="0">
                <a:solidFill>
                  <a:srgbClr val="FFC000"/>
                </a:solidFill>
                <a:latin typeface="Arial" panose="020B0604020202020204" pitchFamily="34" charset="0"/>
                <a:cs typeface="Arial" panose="020B0604020202020204" pitchFamily="34" charset="0"/>
              </a:rPr>
              <a:t> </a:t>
            </a:r>
          </a:p>
          <a:p>
            <a:pPr algn="justLow">
              <a:lnSpc>
                <a:spcPct val="200000"/>
              </a:lnSpc>
              <a:spcBef>
                <a:spcPct val="0"/>
              </a:spcBef>
            </a:pPr>
            <a:r>
              <a:rPr lang="ar-SA" sz="2800" dirty="0" smtClean="0">
                <a:solidFill>
                  <a:schemeClr val="tx1"/>
                </a:solidFill>
                <a:latin typeface="Arial" panose="020B0604020202020204" pitchFamily="34" charset="0"/>
                <a:cs typeface="Arial" panose="020B0604020202020204" pitchFamily="34" charset="0"/>
              </a:rPr>
              <a:t>يتراوح سمكها بين 100-200م،</a:t>
            </a:r>
          </a:p>
          <a:p>
            <a:pPr algn="justLow">
              <a:lnSpc>
                <a:spcPct val="200000"/>
              </a:lnSpc>
              <a:spcBef>
                <a:spcPct val="0"/>
              </a:spcBef>
            </a:pPr>
            <a:r>
              <a:rPr lang="ar-SA" sz="2800" dirty="0" smtClean="0">
                <a:solidFill>
                  <a:schemeClr val="tx1"/>
                </a:solidFill>
                <a:latin typeface="Arial" panose="020B0604020202020204" pitchFamily="34" charset="0"/>
                <a:cs typeface="Arial" panose="020B0604020202020204" pitchFamily="34" charset="0"/>
              </a:rPr>
              <a:t> وتشكل 2% من المياه المحيطية.</a:t>
            </a:r>
          </a:p>
          <a:p>
            <a:pPr algn="justLow">
              <a:lnSpc>
                <a:spcPct val="200000"/>
              </a:lnSpc>
              <a:spcBef>
                <a:spcPct val="0"/>
              </a:spcBef>
            </a:pPr>
            <a:r>
              <a:rPr lang="ar-SA" sz="2800" dirty="0" smtClean="0">
                <a:solidFill>
                  <a:schemeClr val="tx1"/>
                </a:solidFill>
                <a:latin typeface="Arial" panose="020B0604020202020204" pitchFamily="34" charset="0"/>
                <a:cs typeface="Arial" panose="020B0604020202020204" pitchFamily="34" charset="0"/>
              </a:rPr>
              <a:t>وتمتاز مياهها بالتجانس والتمازج نتيجة لأثر الأمواج المستمرة في خلط المياه.</a:t>
            </a:r>
            <a:endParaRPr lang="ar-SA" sz="2800" i="1" dirty="0" smtClean="0">
              <a:solidFill>
                <a:schemeClr val="tx1"/>
              </a:solidFill>
              <a:latin typeface="Arial" panose="020B0604020202020204" pitchFamily="34" charset="0"/>
              <a:cs typeface="Arial" panose="020B0604020202020204" pitchFamily="34" charset="0"/>
            </a:endParaRPr>
          </a:p>
          <a:p>
            <a:pPr algn="justLow">
              <a:lnSpc>
                <a:spcPct val="200000"/>
              </a:lnSpc>
              <a:spcBef>
                <a:spcPct val="0"/>
              </a:spcBef>
            </a:pPr>
            <a:r>
              <a:rPr lang="ar-SA" sz="2800" i="1" dirty="0" smtClean="0">
                <a:solidFill>
                  <a:schemeClr val="tx1"/>
                </a:solidFill>
                <a:latin typeface="Arial" panose="020B0604020202020204" pitchFamily="34" charset="0"/>
                <a:cs typeface="Arial" panose="020B0604020202020204" pitchFamily="34" charset="0"/>
              </a:rPr>
              <a:t>ويزداد سمك الطبقة </a:t>
            </a:r>
            <a:r>
              <a:rPr lang="ar-SA" sz="2800" dirty="0" smtClean="0">
                <a:solidFill>
                  <a:schemeClr val="tx1"/>
                </a:solidFill>
                <a:latin typeface="Arial" panose="020B0604020202020204" pitchFamily="34" charset="0"/>
                <a:cs typeface="Arial" panose="020B0604020202020204" pitchFamily="34" charset="0"/>
              </a:rPr>
              <a:t>السطحية بزيادة سرعة الرياح السطحية، لذلك يقل سمكها </a:t>
            </a:r>
          </a:p>
          <a:p>
            <a:pPr algn="justLow">
              <a:lnSpc>
                <a:spcPct val="200000"/>
              </a:lnSpc>
              <a:spcBef>
                <a:spcPct val="0"/>
              </a:spcBef>
            </a:pPr>
            <a:r>
              <a:rPr lang="ar-SA" sz="2800" dirty="0" smtClean="0">
                <a:solidFill>
                  <a:schemeClr val="tx1"/>
                </a:solidFill>
                <a:latin typeface="Arial" panose="020B0604020202020204" pitchFamily="34" charset="0"/>
                <a:cs typeface="Arial" panose="020B0604020202020204" pitchFamily="34" charset="0"/>
              </a:rPr>
              <a:t>في منطقة الرهو </a:t>
            </a:r>
            <a:r>
              <a:rPr lang="ar-SA" sz="2800" dirty="0" err="1" smtClean="0">
                <a:solidFill>
                  <a:schemeClr val="tx1"/>
                </a:solidFill>
                <a:latin typeface="Arial" panose="020B0604020202020204" pitchFamily="34" charset="0"/>
                <a:cs typeface="Arial" panose="020B0604020202020204" pitchFamily="34" charset="0"/>
              </a:rPr>
              <a:t>الاستوائي.فيها</a:t>
            </a:r>
            <a:r>
              <a:rPr lang="ar-SA" sz="2800" dirty="0" smtClean="0">
                <a:solidFill>
                  <a:schemeClr val="tx1"/>
                </a:solidFill>
                <a:latin typeface="Arial" panose="020B0604020202020204" pitchFamily="34" charset="0"/>
                <a:cs typeface="Arial" panose="020B0604020202020204" pitchFamily="34" charset="0"/>
              </a:rPr>
              <a:t>.</a:t>
            </a:r>
          </a:p>
          <a:p>
            <a:pPr algn="justLow">
              <a:lnSpc>
                <a:spcPct val="200000"/>
              </a:lnSpc>
              <a:spcBef>
                <a:spcPct val="0"/>
              </a:spcBef>
            </a:pPr>
            <a:r>
              <a:rPr lang="ar-SA" sz="2800" dirty="0" smtClean="0">
                <a:solidFill>
                  <a:schemeClr val="tx1"/>
                </a:solidFill>
                <a:latin typeface="Arial" panose="020B0604020202020204" pitchFamily="34" charset="0"/>
                <a:cs typeface="Arial" panose="020B0604020202020204" pitchFamily="34" charset="0"/>
              </a:rPr>
              <a:t> تتعرض هذه الطبقة للتغيرات الفصلية بحكم ملامستها للطبقة السطحية من الغلاف الجوي.</a:t>
            </a:r>
            <a:r>
              <a:rPr lang="en-US" sz="2800" dirty="0" smtClean="0">
                <a:solidFill>
                  <a:schemeClr val="tx1"/>
                </a:solidFill>
                <a:latin typeface="Arial" panose="020B0604020202020204" pitchFamily="34" charset="0"/>
                <a:cs typeface="Arial" panose="020B0604020202020204" pitchFamily="34" charset="0"/>
              </a:rPr>
              <a:t> </a:t>
            </a:r>
            <a:r>
              <a:rPr lang="ar-SA" sz="2800" dirty="0" smtClean="0">
                <a:solidFill>
                  <a:schemeClr val="tx1"/>
                </a:solidFill>
                <a:latin typeface="Arial" panose="020B0604020202020204" pitchFamily="34" charset="0"/>
                <a:cs typeface="Arial" panose="020B0604020202020204" pitchFamily="34" charset="0"/>
              </a:rPr>
              <a:t>  </a:t>
            </a:r>
            <a:endParaRPr lang="en-US"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0891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6282"/>
            <a:ext cx="8748464" cy="6740307"/>
          </a:xfrm>
          <a:prstGeom prst="rect">
            <a:avLst/>
          </a:prstGeom>
        </p:spPr>
        <p:txBody>
          <a:bodyPr wrap="square">
            <a:spAutoFit/>
          </a:bodyPr>
          <a:lstStyle/>
          <a:p>
            <a:r>
              <a:rPr lang="ar-SA" sz="4000" b="1" dirty="0" smtClean="0">
                <a:solidFill>
                  <a:schemeClr val="tx1"/>
                </a:solidFill>
                <a:latin typeface="Arial" panose="020B0604020202020204" pitchFamily="34" charset="0"/>
                <a:cs typeface="Arial" panose="020B0604020202020204" pitchFamily="34" charset="0"/>
              </a:rPr>
              <a:t>2- الطبقة المتوسطة:</a:t>
            </a:r>
            <a:r>
              <a:rPr lang="ar-SA" sz="4000" dirty="0" smtClean="0">
                <a:solidFill>
                  <a:schemeClr val="tx1"/>
                </a:solidFill>
                <a:latin typeface="Arial" panose="020B0604020202020204" pitchFamily="34" charset="0"/>
                <a:cs typeface="Arial" panose="020B0604020202020204" pitchFamily="34" charset="0"/>
              </a:rPr>
              <a:t> (تسمى بطبقة "</a:t>
            </a:r>
            <a:r>
              <a:rPr lang="ar-SA" sz="4000" dirty="0" err="1" smtClean="0">
                <a:solidFill>
                  <a:schemeClr val="tx1"/>
                </a:solidFill>
                <a:latin typeface="Arial" panose="020B0604020202020204" pitchFamily="34" charset="0"/>
                <a:cs typeface="Arial" panose="020B0604020202020204" pitchFamily="34" charset="0"/>
              </a:rPr>
              <a:t>هالوكلاين</a:t>
            </a:r>
            <a:r>
              <a:rPr lang="ar-SA" sz="4000" dirty="0" smtClean="0">
                <a:solidFill>
                  <a:schemeClr val="tx1"/>
                </a:solidFill>
                <a:latin typeface="Arial" panose="020B0604020202020204" pitchFamily="34" charset="0"/>
                <a:cs typeface="Arial" panose="020B0604020202020204" pitchFamily="34" charset="0"/>
              </a:rPr>
              <a:t>«)</a:t>
            </a:r>
          </a:p>
          <a:p>
            <a:pPr>
              <a:lnSpc>
                <a:spcPct val="200000"/>
              </a:lnSpc>
            </a:pPr>
            <a:r>
              <a:rPr lang="ar-SA" sz="2800" dirty="0" smtClean="0">
                <a:solidFill>
                  <a:schemeClr val="tx1"/>
                </a:solidFill>
                <a:latin typeface="Arial" panose="020B0604020202020204" pitchFamily="34" charset="0"/>
                <a:cs typeface="Arial" panose="020B0604020202020204" pitchFamily="34" charset="0"/>
              </a:rPr>
              <a:t> وتعني انحدار الملوحة، ويصل عمقها في العادة إلى 1500م، وتشكل 18% من المياه المحيطية.</a:t>
            </a:r>
          </a:p>
          <a:p>
            <a:pPr>
              <a:lnSpc>
                <a:spcPct val="200000"/>
              </a:lnSpc>
            </a:pPr>
            <a:r>
              <a:rPr lang="ar-SA" sz="2800" dirty="0" smtClean="0">
                <a:solidFill>
                  <a:schemeClr val="tx1"/>
                </a:solidFill>
                <a:latin typeface="Arial" panose="020B0604020202020204" pitchFamily="34" charset="0"/>
                <a:cs typeface="Arial" panose="020B0604020202020204" pitchFamily="34" charset="0"/>
              </a:rPr>
              <a:t> ويقتصر وجودها في مياه المحيطات العروض الدنيا والمعتدلة ولا توجد في العليا منها.</a:t>
            </a:r>
          </a:p>
          <a:p>
            <a:pPr>
              <a:lnSpc>
                <a:spcPct val="200000"/>
              </a:lnSpc>
            </a:pPr>
            <a:r>
              <a:rPr lang="ar-SA" sz="2800" dirty="0" smtClean="0">
                <a:solidFill>
                  <a:schemeClr val="tx1"/>
                </a:solidFill>
                <a:latin typeface="Arial" panose="020B0604020202020204" pitchFamily="34" charset="0"/>
                <a:cs typeface="Arial" panose="020B0604020202020204" pitchFamily="34" charset="0"/>
              </a:rPr>
              <a:t> وتعد هذه الطبقة من أكثر طبقات مياه المحيطات استقراراً؛ ولذلك فهي طبقة من المياه تفصل الطبقة السطحية عن أعماق المحيطات وتحول دون تخالطهما مانعة بذلك وصول غازات الغلاف الغازي إلى الطبقات العميقة</a:t>
            </a:r>
            <a:endParaRPr lang="ar-SA" sz="2800" dirty="0"/>
          </a:p>
        </p:txBody>
      </p:sp>
    </p:spTree>
    <p:extLst>
      <p:ext uri="{BB962C8B-B14F-4D97-AF65-F5344CB8AC3E}">
        <p14:creationId xmlns:p14="http://schemas.microsoft.com/office/powerpoint/2010/main" val="3303889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88640"/>
            <a:ext cx="8316416" cy="5878532"/>
          </a:xfrm>
          <a:prstGeom prst="rect">
            <a:avLst/>
          </a:prstGeom>
        </p:spPr>
        <p:txBody>
          <a:bodyPr wrap="square">
            <a:spAutoFit/>
          </a:bodyPr>
          <a:lstStyle/>
          <a:p>
            <a:pPr algn="justLow">
              <a:spcBef>
                <a:spcPct val="0"/>
              </a:spcBef>
            </a:pPr>
            <a:r>
              <a:rPr lang="ar-SA" sz="4000" b="1" dirty="0" smtClean="0">
                <a:solidFill>
                  <a:schemeClr val="tx1"/>
                </a:solidFill>
                <a:latin typeface="Arial" panose="020B0604020202020204" pitchFamily="34" charset="0"/>
                <a:cs typeface="Arial" panose="020B0604020202020204" pitchFamily="34" charset="0"/>
              </a:rPr>
              <a:t>3- طبقة المياه العميقة:</a:t>
            </a:r>
            <a:r>
              <a:rPr lang="ar-SA" sz="4000" dirty="0" smtClean="0">
                <a:solidFill>
                  <a:schemeClr val="tx1"/>
                </a:solidFill>
                <a:latin typeface="Arial" panose="020B0604020202020204" pitchFamily="34" charset="0"/>
                <a:cs typeface="Arial" panose="020B0604020202020204" pitchFamily="34" charset="0"/>
              </a:rPr>
              <a:t> </a:t>
            </a:r>
          </a:p>
          <a:p>
            <a:pPr algn="justLow">
              <a:lnSpc>
                <a:spcPct val="200000"/>
              </a:lnSpc>
              <a:spcBef>
                <a:spcPct val="0"/>
              </a:spcBef>
            </a:pPr>
            <a:r>
              <a:rPr lang="ar-SA" sz="2800" dirty="0" smtClean="0">
                <a:solidFill>
                  <a:schemeClr val="tx1"/>
                </a:solidFill>
                <a:latin typeface="Arial" panose="020B0604020202020204" pitchFamily="34" charset="0"/>
                <a:cs typeface="Arial" panose="020B0604020202020204" pitchFamily="34" charset="0"/>
              </a:rPr>
              <a:t>تمتد هذه الطبقة تحت طبقة </a:t>
            </a:r>
            <a:r>
              <a:rPr lang="ar-SA" sz="2800" dirty="0" err="1" smtClean="0">
                <a:solidFill>
                  <a:schemeClr val="tx1"/>
                </a:solidFill>
                <a:latin typeface="Arial" panose="020B0604020202020204" pitchFamily="34" charset="0"/>
                <a:cs typeface="Arial" panose="020B0604020202020204" pitchFamily="34" charset="0"/>
              </a:rPr>
              <a:t>الهالوكلاين</a:t>
            </a:r>
            <a:r>
              <a:rPr lang="ar-SA" sz="2800" dirty="0" smtClean="0">
                <a:solidFill>
                  <a:schemeClr val="tx1"/>
                </a:solidFill>
                <a:latin typeface="Arial" panose="020B0604020202020204" pitchFamily="34" charset="0"/>
                <a:cs typeface="Arial" panose="020B0604020202020204" pitchFamily="34" charset="0"/>
              </a:rPr>
              <a:t> من عمق 1500 متر حتى قاع المحيط، وفي هذه الطبقة 80% من المياه المحيطية.</a:t>
            </a:r>
          </a:p>
          <a:p>
            <a:pPr algn="justLow">
              <a:lnSpc>
                <a:spcPct val="200000"/>
              </a:lnSpc>
              <a:spcBef>
                <a:spcPct val="0"/>
              </a:spcBef>
            </a:pPr>
            <a:r>
              <a:rPr lang="ar-SA" sz="2800" dirty="0" smtClean="0">
                <a:solidFill>
                  <a:schemeClr val="tx1"/>
                </a:solidFill>
                <a:latin typeface="Arial" panose="020B0604020202020204" pitchFamily="34" charset="0"/>
                <a:cs typeface="Arial" panose="020B0604020202020204" pitchFamily="34" charset="0"/>
              </a:rPr>
              <a:t> وتظل هذه المياه محتفظة بخصائصها من حيث الحرارة والملوحة والكثافة والغازات المذابة.</a:t>
            </a:r>
          </a:p>
          <a:p>
            <a:pPr algn="justLow">
              <a:lnSpc>
                <a:spcPct val="200000"/>
              </a:lnSpc>
              <a:spcBef>
                <a:spcPct val="0"/>
              </a:spcBef>
            </a:pPr>
            <a:r>
              <a:rPr lang="ar-SA" sz="2800" dirty="0" smtClean="0">
                <a:solidFill>
                  <a:schemeClr val="tx1"/>
                </a:solidFill>
                <a:latin typeface="Arial" panose="020B0604020202020204" pitchFamily="34" charset="0"/>
                <a:cs typeface="Arial" panose="020B0604020202020204" pitchFamily="34" charset="0"/>
              </a:rPr>
              <a:t> إذ لا مجال للاختلاط بالمياه السطحية التي تفصلها عنها طبقة </a:t>
            </a:r>
            <a:r>
              <a:rPr lang="ar-SA" sz="2800" dirty="0" err="1" smtClean="0">
                <a:solidFill>
                  <a:schemeClr val="tx1"/>
                </a:solidFill>
                <a:latin typeface="Arial" panose="020B0604020202020204" pitchFamily="34" charset="0"/>
                <a:cs typeface="Arial" panose="020B0604020202020204" pitchFamily="34" charset="0"/>
              </a:rPr>
              <a:t>الهالوكلاين</a:t>
            </a:r>
            <a:r>
              <a:rPr lang="ar-SA" dirty="0" smtClean="0">
                <a:solidFill>
                  <a:schemeClr val="tx1"/>
                </a:solidFill>
                <a:latin typeface="Arial" panose="020B0604020202020204" pitchFamily="34" charset="0"/>
                <a:cs typeface="Arial" panose="020B0604020202020204" pitchFamily="34" charset="0"/>
              </a:rPr>
              <a:t>. </a:t>
            </a:r>
            <a:endParaRPr lang="ar-SA"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65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6173" y="332656"/>
            <a:ext cx="6070893" cy="707886"/>
          </a:xfrm>
          <a:prstGeom prst="rect">
            <a:avLst/>
          </a:prstGeom>
        </p:spPr>
        <p:style>
          <a:lnRef idx="1">
            <a:schemeClr val="accent4"/>
          </a:lnRef>
          <a:fillRef idx="2">
            <a:schemeClr val="accent4"/>
          </a:fillRef>
          <a:effectRef idx="1">
            <a:schemeClr val="accent4"/>
          </a:effectRef>
          <a:fontRef idx="minor">
            <a:schemeClr val="dk1"/>
          </a:fontRef>
        </p:style>
        <p:txBody>
          <a:bodyPr wrap="none">
            <a:spAutoFit/>
          </a:bodyPr>
          <a:lstStyle/>
          <a:p>
            <a:r>
              <a:rPr lang="ar-SA" sz="40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درجة حرارة مياه البحار والمحيطات</a:t>
            </a:r>
            <a:endParaRPr lang="ar-SA" sz="4000" dirty="0"/>
          </a:p>
        </p:txBody>
      </p:sp>
      <p:sp>
        <p:nvSpPr>
          <p:cNvPr id="3" name="Rectangle 2"/>
          <p:cNvSpPr/>
          <p:nvPr/>
        </p:nvSpPr>
        <p:spPr>
          <a:xfrm>
            <a:off x="107504" y="1040542"/>
            <a:ext cx="8811466" cy="5909310"/>
          </a:xfrm>
          <a:prstGeom prst="rect">
            <a:avLst/>
          </a:prstGeom>
        </p:spPr>
        <p:txBody>
          <a:bodyPr wrap="square">
            <a:spAutoFit/>
          </a:bodyPr>
          <a:lstStyle/>
          <a:p>
            <a:pPr algn="justLow">
              <a:lnSpc>
                <a:spcPct val="150000"/>
              </a:lnSpc>
              <a:spcBef>
                <a:spcPct val="0"/>
              </a:spcBef>
            </a:pPr>
            <a:r>
              <a:rPr lang="ar-SA" sz="2800" dirty="0" smtClean="0">
                <a:solidFill>
                  <a:schemeClr val="tx1"/>
                </a:solidFill>
                <a:latin typeface="Arial" panose="020B0604020202020204" pitchFamily="34" charset="0"/>
                <a:cs typeface="Arial" panose="020B0604020202020204" pitchFamily="34" charset="0"/>
              </a:rPr>
              <a:t>كان يعتقد بأن حرارة مياه البحار والمحيطات مصدرها الرئيس باطن الارض (الطاقة الجوفية)، وإنها ترتفع بالتوغل </a:t>
            </a:r>
            <a:r>
              <a:rPr lang="ar-SA" sz="2800" dirty="0" err="1" smtClean="0">
                <a:solidFill>
                  <a:schemeClr val="tx1"/>
                </a:solidFill>
                <a:latin typeface="Arial" panose="020B0604020202020204" pitchFamily="34" charset="0"/>
                <a:cs typeface="Arial" panose="020B0604020202020204" pitchFamily="34" charset="0"/>
              </a:rPr>
              <a:t>فى</a:t>
            </a:r>
            <a:r>
              <a:rPr lang="ar-SA" sz="2800" dirty="0" smtClean="0">
                <a:solidFill>
                  <a:schemeClr val="tx1"/>
                </a:solidFill>
                <a:latin typeface="Arial" panose="020B0604020202020204" pitchFamily="34" charset="0"/>
                <a:cs typeface="Arial" panose="020B0604020202020204" pitchFamily="34" charset="0"/>
              </a:rPr>
              <a:t> المياه العميقة بالمحيط، ولكن بعد الدراسات العلمية الحديثة ثبت العكس وأتضح ان مصدر الحرارة الرئيس هو الاشعاع الشمسي، وأكبر دليل هو تناقص درجة حرارة المياه كلما اتجهنا نحو المياه العميقة، وتزايدها كلما اقتربنا من سطح المياه. </a:t>
            </a:r>
          </a:p>
          <a:p>
            <a:pPr algn="justLow">
              <a:lnSpc>
                <a:spcPct val="150000"/>
              </a:lnSpc>
              <a:spcBef>
                <a:spcPct val="0"/>
              </a:spcBef>
            </a:pPr>
            <a:endParaRPr lang="ar-SA" sz="2800" dirty="0" smtClean="0">
              <a:solidFill>
                <a:schemeClr val="tx1"/>
              </a:solidFill>
              <a:latin typeface="Arial" panose="020B0604020202020204" pitchFamily="34" charset="0"/>
              <a:cs typeface="Arial" panose="020B0604020202020204" pitchFamily="34" charset="0"/>
            </a:endParaRPr>
          </a:p>
          <a:p>
            <a:pPr algn="justLow">
              <a:lnSpc>
                <a:spcPct val="150000"/>
              </a:lnSpc>
              <a:spcBef>
                <a:spcPct val="0"/>
              </a:spcBef>
            </a:pPr>
            <a:r>
              <a:rPr lang="ar-SA" sz="2800" dirty="0" smtClean="0">
                <a:solidFill>
                  <a:schemeClr val="tx1"/>
                </a:solidFill>
                <a:latin typeface="Arial" panose="020B0604020202020204" pitchFamily="34" charset="0"/>
                <a:cs typeface="Arial" panose="020B0604020202020204" pitchFamily="34" charset="0"/>
              </a:rPr>
              <a:t>وهنالك مصادر أخرى للحرارة ذات تأثير محلي، كالحرارة الناتجة عن </a:t>
            </a:r>
            <a:r>
              <a:rPr lang="ar-SA" sz="2800" dirty="0" err="1" smtClean="0">
                <a:solidFill>
                  <a:schemeClr val="tx1"/>
                </a:solidFill>
                <a:latin typeface="Arial" panose="020B0604020202020204" pitchFamily="34" charset="0"/>
                <a:cs typeface="Arial" panose="020B0604020202020204" pitchFamily="34" charset="0"/>
              </a:rPr>
              <a:t>الثورانات</a:t>
            </a:r>
            <a:r>
              <a:rPr lang="ar-SA" sz="2800" dirty="0" smtClean="0">
                <a:solidFill>
                  <a:schemeClr val="tx1"/>
                </a:solidFill>
                <a:latin typeface="Arial" panose="020B0604020202020204" pitchFamily="34" charset="0"/>
                <a:cs typeface="Arial" panose="020B0604020202020204" pitchFamily="34" charset="0"/>
              </a:rPr>
              <a:t> البركانية، والحرارة الناجمة عن تحلل بعض المواد المشعة كالثوريوم والراديوم. </a:t>
            </a:r>
            <a:endParaRPr lang="ar-SA"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2771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409" y="2348880"/>
            <a:ext cx="9111591" cy="1938992"/>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Low">
              <a:spcBef>
                <a:spcPct val="0"/>
              </a:spcBef>
            </a:pPr>
            <a:r>
              <a:rPr lang="ar-SA" sz="4000" b="1" dirty="0" smtClean="0">
                <a:solidFill>
                  <a:schemeClr val="tx1"/>
                </a:solidFill>
                <a:latin typeface="Arial" panose="020B0604020202020204" pitchFamily="34" charset="0"/>
                <a:cs typeface="Arial" panose="020B0604020202020204" pitchFamily="34" charset="0"/>
              </a:rPr>
              <a:t>وتختلف الحرارة من مسطح مائي لأخر بل تختلف في المسطح المائي الواحد خلال فصول السنة المختلفة، ويرجع ذلك الى</a:t>
            </a:r>
            <a:r>
              <a:rPr lang="ar-EG" sz="4000" b="1" dirty="0" smtClean="0">
                <a:solidFill>
                  <a:schemeClr val="tx1"/>
                </a:solidFill>
                <a:latin typeface="Arial" panose="020B0604020202020204" pitchFamily="34" charset="0"/>
                <a:cs typeface="Arial" panose="020B0604020202020204" pitchFamily="34" charset="0"/>
              </a:rPr>
              <a:t> عدد من العوامل</a:t>
            </a:r>
            <a:r>
              <a:rPr lang="ar-SA" sz="4000" b="1" dirty="0" smtClean="0">
                <a:solidFill>
                  <a:schemeClr val="tx1"/>
                </a:solidFill>
                <a:latin typeface="Arial" panose="020B0604020202020204" pitchFamily="34" charset="0"/>
                <a:cs typeface="Arial" panose="020B0604020202020204" pitchFamily="34" charset="0"/>
              </a:rPr>
              <a:t> :-</a:t>
            </a:r>
            <a:endParaRPr lang="ar-SA" sz="40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0192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017"/>
            <a:ext cx="8784976" cy="7025193"/>
          </a:xfrm>
          <a:prstGeom prst="rect">
            <a:avLst/>
          </a:prstGeom>
        </p:spPr>
        <p:txBody>
          <a:bodyPr wrap="square">
            <a:spAutoFit/>
          </a:bodyPr>
          <a:lstStyle/>
          <a:p>
            <a:pPr marL="609600" indent="-609600" algn="just">
              <a:lnSpc>
                <a:spcPct val="200000"/>
              </a:lnSpc>
              <a:spcBef>
                <a:spcPct val="20000"/>
              </a:spcBef>
            </a:pPr>
            <a:r>
              <a:rPr lang="ar-SA" sz="2800" b="1" dirty="0" smtClean="0">
                <a:solidFill>
                  <a:schemeClr val="tx1"/>
                </a:solidFill>
                <a:latin typeface="Arial" panose="020B0604020202020204" pitchFamily="34" charset="0"/>
                <a:cs typeface="Arial" panose="020B0604020202020204" pitchFamily="34" charset="0"/>
              </a:rPr>
              <a:t>- الموقع ال</a:t>
            </a:r>
            <a:r>
              <a:rPr lang="ar-EG" sz="2800" b="1" dirty="0" smtClean="0">
                <a:solidFill>
                  <a:schemeClr val="tx1"/>
                </a:solidFill>
                <a:latin typeface="Arial" panose="020B0604020202020204" pitchFamily="34" charset="0"/>
                <a:cs typeface="Arial" panose="020B0604020202020204" pitchFamily="34" charset="0"/>
              </a:rPr>
              <a:t>فلكى</a:t>
            </a:r>
            <a:r>
              <a:rPr lang="ar-SA" sz="2800" b="1" dirty="0" smtClean="0">
                <a:solidFill>
                  <a:schemeClr val="tx1"/>
                </a:solidFill>
                <a:latin typeface="Arial" panose="020B0604020202020204" pitchFamily="34" charset="0"/>
                <a:cs typeface="Arial" panose="020B0604020202020204" pitchFamily="34" charset="0"/>
              </a:rPr>
              <a:t> للمسطحات المائية ومدى بعدها وقربها من خط الاستواء، إذ تزيد بالقرب من الاستواء وتقل تدريجيا بالاتجاه نحو القطبين.</a:t>
            </a:r>
          </a:p>
          <a:p>
            <a:pPr marL="609600" indent="-609600" algn="just">
              <a:lnSpc>
                <a:spcPct val="200000"/>
              </a:lnSpc>
              <a:spcBef>
                <a:spcPct val="20000"/>
              </a:spcBef>
            </a:pPr>
            <a:r>
              <a:rPr lang="ar-SA" sz="2800" b="1" dirty="0" smtClean="0">
                <a:solidFill>
                  <a:schemeClr val="tx1"/>
                </a:solidFill>
                <a:latin typeface="Arial" panose="020B0604020202020204" pitchFamily="34" charset="0"/>
                <a:cs typeface="Arial" panose="020B0604020202020204" pitchFamily="34" charset="0"/>
              </a:rPr>
              <a:t>2- زاوية سقوط الاشعة الشمسية فوق المسطحات المائية، وطول الفترة الزمنية المتعامدة فيها الاشعة عليها، وهذا هو سبب ارتفاع درجات حرارة مياه البحار والمحيطات الواقعة في العروض المدارية لاسيما خلال الصيف الطويل.</a:t>
            </a:r>
          </a:p>
          <a:p>
            <a:pPr marL="609600" indent="-609600" algn="just">
              <a:lnSpc>
                <a:spcPct val="200000"/>
              </a:lnSpc>
              <a:spcBef>
                <a:spcPct val="20000"/>
              </a:spcBef>
            </a:pPr>
            <a:r>
              <a:rPr lang="ar-SA" sz="2800" b="1" dirty="0" smtClean="0">
                <a:solidFill>
                  <a:schemeClr val="tx1"/>
                </a:solidFill>
                <a:latin typeface="Arial" panose="020B0604020202020204" pitchFamily="34" charset="0"/>
                <a:cs typeface="Arial" panose="020B0604020202020204" pitchFamily="34" charset="0"/>
              </a:rPr>
              <a:t>3- متوسط عدد ساعات </a:t>
            </a:r>
            <a:r>
              <a:rPr lang="ar-EG" sz="2800" b="1" dirty="0" smtClean="0">
                <a:solidFill>
                  <a:schemeClr val="tx1"/>
                </a:solidFill>
                <a:latin typeface="Arial" panose="020B0604020202020204" pitchFamily="34" charset="0"/>
                <a:cs typeface="Arial" panose="020B0604020202020204" pitchFamily="34" charset="0"/>
              </a:rPr>
              <a:t>سطوع</a:t>
            </a:r>
            <a:r>
              <a:rPr lang="ar-SA" sz="2800" b="1" dirty="0" smtClean="0">
                <a:solidFill>
                  <a:schemeClr val="tx1"/>
                </a:solidFill>
                <a:latin typeface="Arial" panose="020B0604020202020204" pitchFamily="34" charset="0"/>
                <a:cs typeface="Arial" panose="020B0604020202020204" pitchFamily="34" charset="0"/>
              </a:rPr>
              <a:t> الشمس اليومية او الفصلية او السنوية فوقها.</a:t>
            </a:r>
          </a:p>
        </p:txBody>
      </p:sp>
    </p:spTree>
    <p:extLst>
      <p:ext uri="{BB962C8B-B14F-4D97-AF65-F5344CB8AC3E}">
        <p14:creationId xmlns:p14="http://schemas.microsoft.com/office/powerpoint/2010/main" val="3056989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33457"/>
            <a:ext cx="8388424" cy="7025193"/>
          </a:xfrm>
          <a:prstGeom prst="rect">
            <a:avLst/>
          </a:prstGeom>
        </p:spPr>
        <p:txBody>
          <a:bodyPr wrap="square">
            <a:spAutoFit/>
          </a:bodyPr>
          <a:lstStyle/>
          <a:p>
            <a:pPr marL="609600" indent="-609600" algn="just">
              <a:lnSpc>
                <a:spcPct val="200000"/>
              </a:lnSpc>
              <a:spcBef>
                <a:spcPct val="20000"/>
              </a:spcBef>
            </a:pPr>
            <a:r>
              <a:rPr lang="ar-SA" sz="2800" b="1" dirty="0" smtClean="0">
                <a:solidFill>
                  <a:schemeClr val="tx1"/>
                </a:solidFill>
                <a:latin typeface="Arial" panose="020B0604020202020204" pitchFamily="34" charset="0"/>
                <a:cs typeface="Arial" panose="020B0604020202020204" pitchFamily="34" charset="0"/>
              </a:rPr>
              <a:t>4- تغير الاحوال </a:t>
            </a:r>
            <a:r>
              <a:rPr lang="ar-EG" sz="2800" b="1" dirty="0" smtClean="0">
                <a:solidFill>
                  <a:schemeClr val="tx1"/>
                </a:solidFill>
                <a:latin typeface="Arial" panose="020B0604020202020204" pitchFamily="34" charset="0"/>
                <a:cs typeface="Arial" panose="020B0604020202020204" pitchFamily="34" charset="0"/>
              </a:rPr>
              <a:t>ال</a:t>
            </a:r>
            <a:r>
              <a:rPr lang="ar-SA" sz="2800" b="1" dirty="0" smtClean="0">
                <a:solidFill>
                  <a:schemeClr val="tx1"/>
                </a:solidFill>
                <a:latin typeface="Arial" panose="020B0604020202020204" pitchFamily="34" charset="0"/>
                <a:cs typeface="Arial" panose="020B0604020202020204" pitchFamily="34" charset="0"/>
              </a:rPr>
              <a:t>مناخية فوق المسطحات المؤثرة </a:t>
            </a:r>
            <a:r>
              <a:rPr lang="ar-SA" sz="2800" b="1" dirty="0" err="1" smtClean="0">
                <a:solidFill>
                  <a:schemeClr val="tx1"/>
                </a:solidFill>
                <a:latin typeface="Arial" panose="020B0604020202020204" pitchFamily="34" charset="0"/>
                <a:cs typeface="Arial" panose="020B0604020202020204" pitchFamily="34" charset="0"/>
              </a:rPr>
              <a:t>فى</a:t>
            </a:r>
            <a:r>
              <a:rPr lang="ar-SA" sz="2800" b="1" dirty="0" smtClean="0">
                <a:solidFill>
                  <a:schemeClr val="tx1"/>
                </a:solidFill>
                <a:latin typeface="Arial" panose="020B0604020202020204" pitchFamily="34" charset="0"/>
                <a:cs typeface="Arial" panose="020B0604020202020204" pitchFamily="34" charset="0"/>
              </a:rPr>
              <a:t> درجة حرارة المياه السطحية</a:t>
            </a:r>
            <a:r>
              <a:rPr lang="ar-EG" sz="2800" b="1" dirty="0" smtClean="0">
                <a:solidFill>
                  <a:schemeClr val="tx1"/>
                </a:solidFill>
                <a:latin typeface="Arial" panose="020B0604020202020204" pitchFamily="34" charset="0"/>
                <a:cs typeface="Arial" panose="020B0604020202020204" pitchFamily="34" charset="0"/>
              </a:rPr>
              <a:t> </a:t>
            </a:r>
            <a:r>
              <a:rPr lang="ar-SA" sz="2800" b="1" dirty="0" smtClean="0">
                <a:solidFill>
                  <a:schemeClr val="tx1"/>
                </a:solidFill>
                <a:latin typeface="Arial" panose="020B0604020202020204" pitchFamily="34" charset="0"/>
                <a:cs typeface="Arial" panose="020B0604020202020204" pitchFamily="34" charset="0"/>
              </a:rPr>
              <a:t>(مدى تراكم السحب وكمية الامطار الساقطة والرياح السائدة لذا تنخفض درجة حرارة المياه في العروض الاستوائية بسبب هذه العوامل)</a:t>
            </a:r>
          </a:p>
          <a:p>
            <a:pPr marL="609600" indent="-609600" algn="just">
              <a:lnSpc>
                <a:spcPct val="200000"/>
              </a:lnSpc>
              <a:spcBef>
                <a:spcPct val="20000"/>
              </a:spcBef>
            </a:pPr>
            <a:r>
              <a:rPr lang="ar-SA" sz="2800" b="1" dirty="0" smtClean="0">
                <a:solidFill>
                  <a:schemeClr val="tx1"/>
                </a:solidFill>
                <a:latin typeface="Arial" panose="020B0604020202020204" pitchFamily="34" charset="0"/>
                <a:cs typeface="Arial" panose="020B0604020202020204" pitchFamily="34" charset="0"/>
              </a:rPr>
              <a:t>5- مدى قدرة المياه على امتصاص الاشعة الشمسية ومدى استطاعة الاشعة الشمسية على التغلغل </a:t>
            </a:r>
            <a:r>
              <a:rPr lang="ar-SA" sz="2800" b="1" dirty="0" err="1" smtClean="0">
                <a:solidFill>
                  <a:schemeClr val="tx1"/>
                </a:solidFill>
                <a:latin typeface="Arial" panose="020B0604020202020204" pitchFamily="34" charset="0"/>
                <a:cs typeface="Arial" panose="020B0604020202020204" pitchFamily="34" charset="0"/>
              </a:rPr>
              <a:t>فى</a:t>
            </a:r>
            <a:r>
              <a:rPr lang="ar-SA" sz="2800" b="1" dirty="0" smtClean="0">
                <a:solidFill>
                  <a:schemeClr val="tx1"/>
                </a:solidFill>
                <a:latin typeface="Arial" panose="020B0604020202020204" pitchFamily="34" charset="0"/>
                <a:cs typeface="Arial" panose="020B0604020202020204" pitchFamily="34" charset="0"/>
              </a:rPr>
              <a:t> المياه شبه السطحية.</a:t>
            </a:r>
          </a:p>
          <a:p>
            <a:pPr marL="609600" indent="-609600" algn="just">
              <a:lnSpc>
                <a:spcPct val="200000"/>
              </a:lnSpc>
              <a:spcBef>
                <a:spcPct val="20000"/>
              </a:spcBef>
            </a:pPr>
            <a:r>
              <a:rPr lang="ar-SA" sz="2800" b="1" dirty="0" smtClean="0">
                <a:solidFill>
                  <a:schemeClr val="tx1"/>
                </a:solidFill>
                <a:latin typeface="Arial" panose="020B0604020202020204" pitchFamily="34" charset="0"/>
                <a:cs typeface="Arial" panose="020B0604020202020204" pitchFamily="34" charset="0"/>
              </a:rPr>
              <a:t>6- العوامل الثانوية الاخرى والمتمثلة </a:t>
            </a:r>
            <a:r>
              <a:rPr lang="ar-SA" sz="2800" b="1" dirty="0" err="1" smtClean="0">
                <a:solidFill>
                  <a:schemeClr val="tx1"/>
                </a:solidFill>
                <a:latin typeface="Arial" panose="020B0604020202020204" pitchFamily="34" charset="0"/>
                <a:cs typeface="Arial" panose="020B0604020202020204" pitchFamily="34" charset="0"/>
              </a:rPr>
              <a:t>فى</a:t>
            </a:r>
            <a:r>
              <a:rPr lang="ar-SA" sz="2800" b="1" dirty="0" smtClean="0">
                <a:solidFill>
                  <a:schemeClr val="tx1"/>
                </a:solidFill>
                <a:latin typeface="Arial" panose="020B0604020202020204" pitchFamily="34" charset="0"/>
                <a:cs typeface="Arial" panose="020B0604020202020204" pitchFamily="34" charset="0"/>
              </a:rPr>
              <a:t> التيارات المائية وحركة التقليب الرأسية للمياه، وحركات المد والجزر</a:t>
            </a:r>
            <a:r>
              <a:rPr lang="ar-SA" b="1" dirty="0" smtClean="0">
                <a:solidFill>
                  <a:schemeClr val="tx1"/>
                </a:solidFill>
                <a:latin typeface="Arial" panose="020B0604020202020204" pitchFamily="34" charset="0"/>
                <a:cs typeface="Arial" panose="020B0604020202020204" pitchFamily="34" charset="0"/>
              </a:rPr>
              <a:t>.</a:t>
            </a:r>
            <a:endParaRPr lang="en-US"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9431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568843443"/>
              </p:ext>
            </p:extLst>
          </p:nvPr>
        </p:nvGraphicFramePr>
        <p:xfrm>
          <a:off x="2508920" y="2276872"/>
          <a:ext cx="4349080" cy="1800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Heptagon 1"/>
          <p:cNvSpPr/>
          <p:nvPr/>
        </p:nvSpPr>
        <p:spPr>
          <a:xfrm>
            <a:off x="5724128" y="379512"/>
            <a:ext cx="2575814" cy="1537320"/>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latin typeface="Arial" panose="020B0604020202020204" pitchFamily="34" charset="0"/>
                <a:cs typeface="Arial" panose="020B0604020202020204" pitchFamily="34" charset="0"/>
              </a:rPr>
              <a:t>الموقع ال</a:t>
            </a:r>
            <a:r>
              <a:rPr lang="ar-EG" b="1" dirty="0">
                <a:latin typeface="Arial" panose="020B0604020202020204" pitchFamily="34" charset="0"/>
                <a:cs typeface="Arial" panose="020B0604020202020204" pitchFamily="34" charset="0"/>
              </a:rPr>
              <a:t>فلكى</a:t>
            </a:r>
            <a:r>
              <a:rPr lang="ar-SA" b="1" dirty="0">
                <a:latin typeface="Arial" panose="020B0604020202020204" pitchFamily="34" charset="0"/>
                <a:cs typeface="Arial" panose="020B0604020202020204" pitchFamily="34" charset="0"/>
              </a:rPr>
              <a:t> للمسطحات المائية ومدى بعدها وقربها من خط الاستواء، </a:t>
            </a:r>
            <a:endParaRPr lang="ar-SA" dirty="0"/>
          </a:p>
        </p:txBody>
      </p:sp>
      <p:sp>
        <p:nvSpPr>
          <p:cNvPr id="4" name="Heptagon 3"/>
          <p:cNvSpPr/>
          <p:nvPr/>
        </p:nvSpPr>
        <p:spPr>
          <a:xfrm>
            <a:off x="1475656" y="379512"/>
            <a:ext cx="2066528" cy="1321296"/>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latin typeface="Arial" panose="020B0604020202020204" pitchFamily="34" charset="0"/>
                <a:cs typeface="Arial" panose="020B0604020202020204" pitchFamily="34" charset="0"/>
              </a:rPr>
              <a:t>زاوية سقوط الاشعة الشمسية فوق المسطحات المائية، </a:t>
            </a:r>
            <a:endParaRPr lang="ar-SA" dirty="0"/>
          </a:p>
        </p:txBody>
      </p:sp>
      <p:sp>
        <p:nvSpPr>
          <p:cNvPr id="5" name="Heptagon 4"/>
          <p:cNvSpPr/>
          <p:nvPr/>
        </p:nvSpPr>
        <p:spPr>
          <a:xfrm>
            <a:off x="107504" y="2132856"/>
            <a:ext cx="2160240" cy="1728192"/>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latin typeface="Arial" panose="020B0604020202020204" pitchFamily="34" charset="0"/>
                <a:cs typeface="Arial" panose="020B0604020202020204" pitchFamily="34" charset="0"/>
              </a:rPr>
              <a:t>3- متوسط عدد ساعات </a:t>
            </a:r>
            <a:r>
              <a:rPr lang="ar-EG" b="1" dirty="0">
                <a:latin typeface="Arial" panose="020B0604020202020204" pitchFamily="34" charset="0"/>
                <a:cs typeface="Arial" panose="020B0604020202020204" pitchFamily="34" charset="0"/>
              </a:rPr>
              <a:t>سطوع</a:t>
            </a:r>
            <a:r>
              <a:rPr lang="ar-SA" b="1" dirty="0">
                <a:latin typeface="Arial" panose="020B0604020202020204" pitchFamily="34" charset="0"/>
                <a:cs typeface="Arial" panose="020B0604020202020204" pitchFamily="34" charset="0"/>
              </a:rPr>
              <a:t> الشمس اليومية او الفصلية او السنوية فوقها</a:t>
            </a:r>
            <a:endParaRPr lang="ar-SA" dirty="0"/>
          </a:p>
        </p:txBody>
      </p:sp>
      <p:sp>
        <p:nvSpPr>
          <p:cNvPr id="6" name="Heptagon 5"/>
          <p:cNvSpPr/>
          <p:nvPr/>
        </p:nvSpPr>
        <p:spPr>
          <a:xfrm>
            <a:off x="7012035" y="2636912"/>
            <a:ext cx="2024461" cy="1728192"/>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latin typeface="Arial" panose="020B0604020202020204" pitchFamily="34" charset="0"/>
                <a:cs typeface="Arial" panose="020B0604020202020204" pitchFamily="34" charset="0"/>
              </a:rPr>
              <a:t>تغير الاحوال </a:t>
            </a:r>
            <a:r>
              <a:rPr lang="ar-EG" b="1" dirty="0">
                <a:latin typeface="Arial" panose="020B0604020202020204" pitchFamily="34" charset="0"/>
                <a:cs typeface="Arial" panose="020B0604020202020204" pitchFamily="34" charset="0"/>
              </a:rPr>
              <a:t>ال</a:t>
            </a:r>
            <a:r>
              <a:rPr lang="ar-SA" b="1" dirty="0">
                <a:latin typeface="Arial" panose="020B0604020202020204" pitchFamily="34" charset="0"/>
                <a:cs typeface="Arial" panose="020B0604020202020204" pitchFamily="34" charset="0"/>
              </a:rPr>
              <a:t>مناخية فوق المسطحات المؤثرة </a:t>
            </a:r>
            <a:r>
              <a:rPr lang="ar-SA" b="1" dirty="0" err="1">
                <a:latin typeface="Arial" panose="020B0604020202020204" pitchFamily="34" charset="0"/>
                <a:cs typeface="Arial" panose="020B0604020202020204" pitchFamily="34" charset="0"/>
              </a:rPr>
              <a:t>فى</a:t>
            </a:r>
            <a:r>
              <a:rPr lang="ar-SA" b="1" dirty="0">
                <a:latin typeface="Arial" panose="020B0604020202020204" pitchFamily="34" charset="0"/>
                <a:cs typeface="Arial" panose="020B0604020202020204" pitchFamily="34" charset="0"/>
              </a:rPr>
              <a:t> درجة حرارة المياه السطحية</a:t>
            </a:r>
            <a:r>
              <a:rPr lang="ar-EG" b="1" dirty="0">
                <a:latin typeface="Arial" panose="020B0604020202020204" pitchFamily="34" charset="0"/>
                <a:cs typeface="Arial" panose="020B0604020202020204" pitchFamily="34" charset="0"/>
              </a:rPr>
              <a:t> </a:t>
            </a:r>
            <a:endParaRPr lang="ar-SA" dirty="0"/>
          </a:p>
        </p:txBody>
      </p:sp>
      <p:sp>
        <p:nvSpPr>
          <p:cNvPr id="7" name="Heptagon 6"/>
          <p:cNvSpPr/>
          <p:nvPr/>
        </p:nvSpPr>
        <p:spPr>
          <a:xfrm>
            <a:off x="4499993" y="4365104"/>
            <a:ext cx="3524272" cy="1872208"/>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609600" indent="-609600" algn="just">
              <a:spcBef>
                <a:spcPct val="20000"/>
              </a:spcBef>
            </a:pPr>
            <a:r>
              <a:rPr lang="ar-SA" b="1" dirty="0">
                <a:latin typeface="Arial" panose="020B0604020202020204" pitchFamily="34" charset="0"/>
                <a:cs typeface="Arial" panose="020B0604020202020204" pitchFamily="34" charset="0"/>
              </a:rPr>
              <a:t>5- مدى قدرة المياه على امتصاص الاشعة الشمسية ومدى استطاعة الاشعة الشمسية على التغلغل </a:t>
            </a:r>
            <a:r>
              <a:rPr lang="ar-SA" b="1" dirty="0" err="1">
                <a:latin typeface="Arial" panose="020B0604020202020204" pitchFamily="34" charset="0"/>
                <a:cs typeface="Arial" panose="020B0604020202020204" pitchFamily="34" charset="0"/>
              </a:rPr>
              <a:t>فى</a:t>
            </a:r>
            <a:r>
              <a:rPr lang="ar-SA" b="1" dirty="0">
                <a:latin typeface="Arial" panose="020B0604020202020204" pitchFamily="34" charset="0"/>
                <a:cs typeface="Arial" panose="020B0604020202020204" pitchFamily="34" charset="0"/>
              </a:rPr>
              <a:t> المياه شبه </a:t>
            </a:r>
            <a:r>
              <a:rPr lang="ar-SA" b="1" dirty="0" smtClean="0">
                <a:latin typeface="Arial" panose="020B0604020202020204" pitchFamily="34" charset="0"/>
                <a:cs typeface="Arial" panose="020B0604020202020204" pitchFamily="34" charset="0"/>
              </a:rPr>
              <a:t>السطحية.</a:t>
            </a:r>
            <a:endParaRPr lang="ar-SA" b="1" dirty="0">
              <a:latin typeface="Arial" panose="020B0604020202020204" pitchFamily="34" charset="0"/>
              <a:cs typeface="Arial" panose="020B0604020202020204" pitchFamily="34" charset="0"/>
            </a:endParaRPr>
          </a:p>
        </p:txBody>
      </p:sp>
      <p:sp>
        <p:nvSpPr>
          <p:cNvPr id="8" name="Heptagon 7"/>
          <p:cNvSpPr/>
          <p:nvPr/>
        </p:nvSpPr>
        <p:spPr>
          <a:xfrm>
            <a:off x="395536" y="4509120"/>
            <a:ext cx="3528392" cy="1944216"/>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latin typeface="Arial" panose="020B0604020202020204" pitchFamily="34" charset="0"/>
                <a:cs typeface="Arial" panose="020B0604020202020204" pitchFamily="34" charset="0"/>
              </a:rPr>
              <a:t>6- العوامل الثانوية الاخرى والمتمثلة </a:t>
            </a:r>
            <a:r>
              <a:rPr lang="ar-SA" b="1" dirty="0" err="1">
                <a:latin typeface="Arial" panose="020B0604020202020204" pitchFamily="34" charset="0"/>
                <a:cs typeface="Arial" panose="020B0604020202020204" pitchFamily="34" charset="0"/>
              </a:rPr>
              <a:t>فى</a:t>
            </a:r>
            <a:r>
              <a:rPr lang="ar-SA" b="1" dirty="0">
                <a:latin typeface="Arial" panose="020B0604020202020204" pitchFamily="34" charset="0"/>
                <a:cs typeface="Arial" panose="020B0604020202020204" pitchFamily="34" charset="0"/>
              </a:rPr>
              <a:t> التيارات المائية وحركة التقليب الرأسية للمياه، وحركات المد والجزر</a:t>
            </a:r>
            <a:endParaRPr lang="ar-SA" dirty="0"/>
          </a:p>
        </p:txBody>
      </p:sp>
    </p:spTree>
    <p:extLst>
      <p:ext uri="{BB962C8B-B14F-4D97-AF65-F5344CB8AC3E}">
        <p14:creationId xmlns:p14="http://schemas.microsoft.com/office/powerpoint/2010/main" val="1608628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08149" y="13296"/>
            <a:ext cx="4806124" cy="707886"/>
          </a:xfrm>
          <a:prstGeom prst="rect">
            <a:avLst/>
          </a:prstGeom>
        </p:spPr>
        <p:txBody>
          <a:bodyPr wrap="none">
            <a:spAutoFit/>
          </a:bodyPr>
          <a:lstStyle/>
          <a:p>
            <a:pPr algn="ctr"/>
            <a:r>
              <a:rPr lang="ar-SA" sz="4000" b="1"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درجة حرارة المياه السطحية</a:t>
            </a:r>
            <a:endParaRPr lang="en-US" sz="4000" b="1"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p:txBody>
      </p:sp>
      <p:sp>
        <p:nvSpPr>
          <p:cNvPr id="3" name="Rectangle 2"/>
          <p:cNvSpPr/>
          <p:nvPr/>
        </p:nvSpPr>
        <p:spPr>
          <a:xfrm>
            <a:off x="251520" y="548680"/>
            <a:ext cx="8712968" cy="3797963"/>
          </a:xfrm>
          <a:prstGeom prst="rect">
            <a:avLst/>
          </a:prstGeom>
        </p:spPr>
        <p:txBody>
          <a:bodyPr wrap="square">
            <a:spAutoFit/>
          </a:bodyPr>
          <a:lstStyle/>
          <a:p>
            <a:pPr marL="609600" indent="-609600" algn="just">
              <a:spcBef>
                <a:spcPct val="20000"/>
              </a:spcBef>
            </a:pPr>
            <a:r>
              <a:rPr lang="ar-SA" sz="2800" b="1" dirty="0">
                <a:latin typeface="Arial" panose="020B0604020202020204" pitchFamily="34" charset="0"/>
                <a:cs typeface="Arial" panose="020B0604020202020204" pitchFamily="34" charset="0"/>
              </a:rPr>
              <a:t>1- تتباين درجة حرارة المياه السطحية من مكان لآخر، حيث تتراوح بين 32مْ إلى </a:t>
            </a:r>
            <a:r>
              <a:rPr lang="ar-SA" sz="2800" b="1" baseline="-25000" dirty="0">
                <a:latin typeface="Arial" panose="020B0604020202020204" pitchFamily="34" charset="0"/>
                <a:cs typeface="Arial" panose="020B0604020202020204" pitchFamily="34" charset="0"/>
              </a:rPr>
              <a:t>-</a:t>
            </a:r>
            <a:r>
              <a:rPr lang="ar-SA" sz="2800" b="1" dirty="0">
                <a:latin typeface="Arial" panose="020B0604020202020204" pitchFamily="34" charset="0"/>
                <a:cs typeface="Arial" panose="020B0604020202020204" pitchFamily="34" charset="0"/>
              </a:rPr>
              <a:t>1.8مْ.</a:t>
            </a:r>
          </a:p>
          <a:p>
            <a:pPr marL="609600" indent="-609600" algn="just">
              <a:spcBef>
                <a:spcPct val="20000"/>
              </a:spcBef>
            </a:pPr>
            <a:r>
              <a:rPr lang="ar-SA" sz="2800" b="1" dirty="0" smtClean="0">
                <a:latin typeface="Arial" panose="020B0604020202020204" pitchFamily="34" charset="0"/>
                <a:cs typeface="Arial" panose="020B0604020202020204" pitchFamily="34" charset="0"/>
              </a:rPr>
              <a:t>2- </a:t>
            </a:r>
            <a:r>
              <a:rPr lang="ar-SA" sz="2800" b="1" dirty="0">
                <a:latin typeface="Arial" panose="020B0604020202020204" pitchFamily="34" charset="0"/>
                <a:cs typeface="Arial" panose="020B0604020202020204" pitchFamily="34" charset="0"/>
              </a:rPr>
              <a:t>تتمشى خطوط الحرارة المتساوية للمياه السطحية مع دوائر العرض، لذا فإن أدفأ المناطق البحرية هي </a:t>
            </a:r>
            <a:r>
              <a:rPr lang="ar-SA" sz="2800" b="1" dirty="0" smtClean="0">
                <a:latin typeface="Arial" panose="020B0604020202020204" pitchFamily="34" charset="0"/>
                <a:cs typeface="Arial" panose="020B0604020202020204" pitchFamily="34" charset="0"/>
              </a:rPr>
              <a:t>الاستوائية.</a:t>
            </a:r>
            <a:endParaRPr lang="ar-SA" sz="2800" b="1" dirty="0">
              <a:latin typeface="Arial" panose="020B0604020202020204" pitchFamily="34" charset="0"/>
              <a:cs typeface="Arial" panose="020B0604020202020204" pitchFamily="34" charset="0"/>
            </a:endParaRPr>
          </a:p>
          <a:p>
            <a:pPr marL="609600" indent="-609600" algn="just">
              <a:spcBef>
                <a:spcPct val="20000"/>
              </a:spcBef>
            </a:pPr>
            <a:r>
              <a:rPr lang="ar-SA" sz="2800" b="1" dirty="0" smtClean="0">
                <a:latin typeface="Arial" panose="020B0604020202020204" pitchFamily="34" charset="0"/>
                <a:cs typeface="Arial" panose="020B0604020202020204" pitchFamily="34" charset="0"/>
              </a:rPr>
              <a:t>3- </a:t>
            </a:r>
            <a:r>
              <a:rPr lang="ar-SA" sz="2800" b="1" dirty="0">
                <a:latin typeface="Arial" panose="020B0604020202020204" pitchFamily="34" charset="0"/>
                <a:cs typeface="Arial" panose="020B0604020202020204" pitchFamily="34" charset="0"/>
              </a:rPr>
              <a:t>قدر العَالِم الألماني </a:t>
            </a:r>
            <a:r>
              <a:rPr lang="ar-SA" sz="2800" b="1" dirty="0" err="1">
                <a:latin typeface="Arial" panose="020B0604020202020204" pitchFamily="34" charset="0"/>
                <a:cs typeface="Arial" panose="020B0604020202020204" pitchFamily="34" charset="0"/>
              </a:rPr>
              <a:t>كروميل</a:t>
            </a:r>
            <a:r>
              <a:rPr lang="ar-SA" sz="2800" b="1" dirty="0">
                <a:latin typeface="Arial" panose="020B0604020202020204" pitchFamily="34" charset="0"/>
                <a:cs typeface="Arial" panose="020B0604020202020204" pitchFamily="34" charset="0"/>
              </a:rPr>
              <a:t> متوسط حرارة المياه السطحية في نصف الكرة الشمالي بنحو 19.5مْ (في مقابل 15.1مْ لمتوسط حرارة الهواء) وفي النصف الجنوبي 19.2مْ (13.6مْ للهواء). </a:t>
            </a:r>
          </a:p>
          <a:p>
            <a:pPr marL="609600" indent="-609600" algn="just">
              <a:spcBef>
                <a:spcPct val="20000"/>
              </a:spcBef>
            </a:pPr>
            <a:endParaRPr lang="ar-SA" sz="2800" b="1" dirty="0">
              <a:latin typeface="Arial" panose="020B0604020202020204" pitchFamily="34" charset="0"/>
              <a:cs typeface="Arial" panose="020B0604020202020204" pitchFamily="34" charset="0"/>
            </a:endParaRPr>
          </a:p>
        </p:txBody>
      </p:sp>
      <p:sp>
        <p:nvSpPr>
          <p:cNvPr id="4" name="Rectangle 3"/>
          <p:cNvSpPr/>
          <p:nvPr/>
        </p:nvSpPr>
        <p:spPr>
          <a:xfrm>
            <a:off x="467544" y="4221088"/>
            <a:ext cx="8244408" cy="954107"/>
          </a:xfrm>
          <a:prstGeom prst="rect">
            <a:avLst/>
          </a:prstGeom>
        </p:spPr>
        <p:txBody>
          <a:bodyPr wrap="square">
            <a:spAutoFit/>
          </a:bodyPr>
          <a:lstStyle/>
          <a:p>
            <a:r>
              <a:rPr lang="ar-SA" sz="2800" b="1" dirty="0">
                <a:latin typeface="Arial" panose="020B0604020202020204" pitchFamily="34" charset="0"/>
                <a:cs typeface="Arial" panose="020B0604020202020204" pitchFamily="34" charset="0"/>
              </a:rPr>
              <a:t>يعد المحيط الهادي أدفأ المسطحات المائية الكبرى إذ تصل متوسط حرارة مياهه إلى </a:t>
            </a:r>
            <a:r>
              <a:rPr lang="ar-SA" sz="2800" b="1" dirty="0" smtClean="0">
                <a:latin typeface="Arial" panose="020B0604020202020204" pitchFamily="34" charset="0"/>
                <a:cs typeface="Arial" panose="020B0604020202020204" pitchFamily="34" charset="0"/>
              </a:rPr>
              <a:t>19.1مْ</a:t>
            </a:r>
            <a:r>
              <a:rPr lang="ar-SA" sz="2800" b="1" dirty="0">
                <a:latin typeface="Arial" panose="020B0604020202020204" pitchFamily="34" charset="0"/>
                <a:cs typeface="Arial" panose="020B0604020202020204" pitchFamily="34" charset="0"/>
              </a:rPr>
              <a:t> ويليه الهندي </a:t>
            </a:r>
            <a:endParaRPr lang="ar-SA" sz="2800" dirty="0"/>
          </a:p>
        </p:txBody>
      </p:sp>
      <p:sp>
        <p:nvSpPr>
          <p:cNvPr id="5" name="Rectangle 4"/>
          <p:cNvSpPr/>
          <p:nvPr/>
        </p:nvSpPr>
        <p:spPr>
          <a:xfrm>
            <a:off x="1832821" y="4698141"/>
            <a:ext cx="2204450" cy="523220"/>
          </a:xfrm>
          <a:prstGeom prst="rect">
            <a:avLst/>
          </a:prstGeom>
        </p:spPr>
        <p:txBody>
          <a:bodyPr wrap="none">
            <a:spAutoFit/>
          </a:bodyPr>
          <a:lstStyle/>
          <a:p>
            <a:r>
              <a:rPr lang="ar-SA" sz="2800" b="1" dirty="0">
                <a:latin typeface="Arial" panose="020B0604020202020204" pitchFamily="34" charset="0"/>
                <a:cs typeface="Arial" panose="020B0604020202020204" pitchFamily="34" charset="0"/>
              </a:rPr>
              <a:t>وأبردها الأطلسي </a:t>
            </a:r>
            <a:endParaRPr lang="ar-SA" sz="2800" dirty="0"/>
          </a:p>
        </p:txBody>
      </p:sp>
    </p:spTree>
    <p:extLst>
      <p:ext uri="{BB962C8B-B14F-4D97-AF65-F5344CB8AC3E}">
        <p14:creationId xmlns:p14="http://schemas.microsoft.com/office/powerpoint/2010/main" val="3486920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8596" y="260648"/>
            <a:ext cx="8563563" cy="707886"/>
          </a:xfrm>
          <a:prstGeom prst="rect">
            <a:avLst/>
          </a:prstGeom>
        </p:spPr>
        <p:txBody>
          <a:bodyPr wrap="none">
            <a:spAutoFit/>
          </a:bodyPr>
          <a:lstStyle/>
          <a:p>
            <a:r>
              <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التغير الرأسي لدرجة حرارة مياه البحار والمحيطات</a:t>
            </a:r>
            <a:endParaRPr lang="ar-SA" sz="4000" dirty="0"/>
          </a:p>
        </p:txBody>
      </p:sp>
      <p:sp>
        <p:nvSpPr>
          <p:cNvPr id="5" name="Rectangle 4"/>
          <p:cNvSpPr/>
          <p:nvPr/>
        </p:nvSpPr>
        <p:spPr>
          <a:xfrm>
            <a:off x="449943" y="971995"/>
            <a:ext cx="8496944" cy="5004447"/>
          </a:xfrm>
          <a:prstGeom prst="rect">
            <a:avLst/>
          </a:prstGeom>
        </p:spPr>
        <p:txBody>
          <a:bodyPr wrap="square">
            <a:spAutoFit/>
          </a:bodyPr>
          <a:lstStyle/>
          <a:p>
            <a:pPr marL="609600" indent="-609600" algn="just">
              <a:spcBef>
                <a:spcPct val="20000"/>
              </a:spcBef>
            </a:pPr>
            <a:r>
              <a:rPr lang="ar-SA" sz="2800" b="1" dirty="0">
                <a:latin typeface="Arial" panose="020B0604020202020204" pitchFamily="34" charset="0"/>
                <a:cs typeface="Arial" panose="020B0604020202020204" pitchFamily="34" charset="0"/>
              </a:rPr>
              <a:t>- تمتاز المياه العميقة إجمالاً بدرجات حرارة منخفضة دائماً، على عكس المياه السطحية التي تتغير درجة حرارتها بتغير الإشعاع الشمسي، وحرارة الهواء الملامس للسطح، وحركات المياه.</a:t>
            </a:r>
          </a:p>
          <a:p>
            <a:pPr marL="609600" indent="-609600" algn="just">
              <a:spcBef>
                <a:spcPct val="20000"/>
              </a:spcBef>
            </a:pPr>
            <a:r>
              <a:rPr lang="ar-SA" sz="2800" b="1" dirty="0" smtClean="0">
                <a:latin typeface="Arial" panose="020B0604020202020204" pitchFamily="34" charset="0"/>
                <a:cs typeface="Arial" panose="020B0604020202020204" pitchFamily="34" charset="0"/>
              </a:rPr>
              <a:t>2- </a:t>
            </a:r>
            <a:r>
              <a:rPr lang="ar-SA" sz="2800" b="1" dirty="0">
                <a:latin typeface="Arial" panose="020B0604020202020204" pitchFamily="34" charset="0"/>
                <a:cs typeface="Arial" panose="020B0604020202020204" pitchFamily="34" charset="0"/>
              </a:rPr>
              <a:t>تتناقص بصفة عامة درجة حرارة مياه البحار كلما زاد العمق، ويكون التناقص واضحاً بين عمق 200 و400 قامة بحرية</a:t>
            </a:r>
            <a:r>
              <a:rPr lang="ar-SA" sz="2800" b="1" dirty="0" smtClean="0">
                <a:latin typeface="Arial" panose="020B0604020202020204" pitchFamily="34" charset="0"/>
                <a:cs typeface="Arial" panose="020B0604020202020204" pitchFamily="34" charset="0"/>
              </a:rPr>
              <a:t>،.</a:t>
            </a:r>
            <a:endParaRPr lang="ar-SA" sz="2800" b="1" dirty="0">
              <a:latin typeface="Arial" panose="020B0604020202020204" pitchFamily="34" charset="0"/>
              <a:cs typeface="Arial" panose="020B0604020202020204" pitchFamily="34" charset="0"/>
            </a:endParaRPr>
          </a:p>
          <a:p>
            <a:pPr marL="609600" indent="-609600" algn="just">
              <a:spcBef>
                <a:spcPct val="20000"/>
              </a:spcBef>
            </a:pPr>
            <a:r>
              <a:rPr lang="ar-SA" sz="2800" b="1" dirty="0" smtClean="0">
                <a:latin typeface="Arial" panose="020B0604020202020204" pitchFamily="34" charset="0"/>
                <a:cs typeface="Arial" panose="020B0604020202020204" pitchFamily="34" charset="0"/>
              </a:rPr>
              <a:t>3-تتأثر </a:t>
            </a:r>
            <a:r>
              <a:rPr lang="ar-SA" sz="2800" b="1" dirty="0">
                <a:latin typeface="Arial" panose="020B0604020202020204" pitchFamily="34" charset="0"/>
                <a:cs typeface="Arial" panose="020B0604020202020204" pitchFamily="34" charset="0"/>
              </a:rPr>
              <a:t>المياه العميقة بظاهرة الزحف القطبي، وهي عبارة عن وصول تيارات مائية سفلية بطيئة جداً من ناحية القطبين على أعماق كبيرة، بحيث تساهم على استمرار برودة مياه هذه الأعماق طوال السنة. ولكن لو صادف هذه الزحف حافة جبلية بارزة فوق قاع المحيط فإن درجة حرارة  المياه العميقة تكون مختلفة على جانبيها، فتقل على الجانب المواجهة للقطب (للتيار)، وتزيد الحرارة في الجانب الآخر</a:t>
            </a:r>
            <a:r>
              <a:rPr lang="ar-SA" sz="2800" b="1" dirty="0" smtClean="0">
                <a:latin typeface="Arial" panose="020B0604020202020204" pitchFamily="34" charset="0"/>
                <a:cs typeface="Arial" panose="020B0604020202020204" pitchFamily="34" charset="0"/>
              </a:rPr>
              <a:t>.</a:t>
            </a:r>
            <a:endParaRPr lang="ar-SA"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5003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8419"/>
            <a:ext cx="8892480" cy="5890843"/>
          </a:xfrm>
          <a:prstGeom prst="rect">
            <a:avLst/>
          </a:prstGeom>
        </p:spPr>
        <p:txBody>
          <a:bodyPr wrap="square">
            <a:spAutoFit/>
          </a:bodyPr>
          <a:lstStyle/>
          <a:p>
            <a:pPr marL="609600" indent="-609600" algn="just">
              <a:spcBef>
                <a:spcPct val="20000"/>
              </a:spcBef>
            </a:pPr>
            <a:endParaRPr lang="ar-SA" sz="1000" b="1" dirty="0">
              <a:latin typeface="Arial" panose="020B0604020202020204" pitchFamily="34" charset="0"/>
              <a:cs typeface="Arial" panose="020B0604020202020204" pitchFamily="34" charset="0"/>
            </a:endParaRPr>
          </a:p>
          <a:p>
            <a:pPr marL="609600" indent="-609600" algn="just">
              <a:spcBef>
                <a:spcPct val="20000"/>
              </a:spcBef>
            </a:pPr>
            <a:r>
              <a:rPr lang="ar-SA" sz="2800" b="1" dirty="0">
                <a:latin typeface="Arial" panose="020B0604020202020204" pitchFamily="34" charset="0"/>
                <a:cs typeface="Arial" panose="020B0604020202020204" pitchFamily="34" charset="0"/>
              </a:rPr>
              <a:t>4- للمرتفعات البارزة فوق قاع البحار تأثير واضح على درجة حرارة المياه العميقة، مثال ذلك:.</a:t>
            </a:r>
          </a:p>
          <a:p>
            <a:pPr marL="609600" indent="-609600" algn="just">
              <a:spcBef>
                <a:spcPct val="20000"/>
              </a:spcBef>
            </a:pPr>
            <a:endParaRPr lang="ar-SA" sz="1000" b="1" dirty="0">
              <a:latin typeface="Arial" panose="020B0604020202020204" pitchFamily="34" charset="0"/>
              <a:cs typeface="Arial" panose="020B0604020202020204" pitchFamily="34" charset="0"/>
            </a:endParaRPr>
          </a:p>
          <a:p>
            <a:pPr marL="609600" indent="-609600" algn="just">
              <a:spcBef>
                <a:spcPct val="20000"/>
              </a:spcBef>
              <a:buFontTx/>
              <a:buAutoNum type="arabic1Minus"/>
            </a:pPr>
            <a:r>
              <a:rPr lang="ar-SA" sz="2800" b="1" dirty="0">
                <a:latin typeface="Arial" panose="020B0604020202020204" pitchFamily="34" charset="0"/>
                <a:cs typeface="Arial" panose="020B0604020202020204" pitchFamily="34" charset="0"/>
              </a:rPr>
              <a:t>منطقة مضيق جبل طارق حيث توجد عتبة صخرية تفصل البحر المتوسط عن المحيط الأطلسي بارتفاع 200 قامة تحت سطح الماء، وبسببها تكون درجة الحرارة المياه في البحر المتوسط بجوارها 13مْ مقابل 2مْ على نفس العمق في مياه الأطلسي المجاورة لها.</a:t>
            </a:r>
          </a:p>
          <a:p>
            <a:pPr marL="609600" indent="-609600" algn="just">
              <a:spcBef>
                <a:spcPct val="20000"/>
              </a:spcBef>
              <a:buFontTx/>
              <a:buAutoNum type="arabic1Minus"/>
            </a:pPr>
            <a:endParaRPr lang="ar-SA" sz="700" b="1" dirty="0">
              <a:latin typeface="Arial" panose="020B0604020202020204" pitchFamily="34" charset="0"/>
              <a:cs typeface="Arial" panose="020B0604020202020204" pitchFamily="34" charset="0"/>
            </a:endParaRPr>
          </a:p>
          <a:p>
            <a:pPr marL="609600" indent="-609600" algn="just">
              <a:spcBef>
                <a:spcPct val="20000"/>
              </a:spcBef>
              <a:buFontTx/>
              <a:buAutoNum type="arabic1Minus"/>
            </a:pPr>
            <a:r>
              <a:rPr lang="ar-SA" sz="2800" b="1" dirty="0">
                <a:latin typeface="Arial" panose="020B0604020202020204" pitchFamily="34" charset="0"/>
                <a:cs typeface="Arial" panose="020B0604020202020204" pitchFamily="34" charset="0"/>
              </a:rPr>
              <a:t>منطقة مضيق باب المندب حيث نوجد عتبة صخرية تفصل البحر الأحمر عن خليج عدن، ويصل ارتفاعها إلى 200 قامة فوق قاع البحر الأحمر، وبسببها أصبح البحر الأحمر شبه مغلق، وأصبحت درجة حرارة مياهه مرتفعة في كل قطاعاتها بمعدل يصل إلى 21مْ مقابل 2مْ قرب قاع المحيط الهندي</a:t>
            </a:r>
            <a:r>
              <a:rPr lang="ar-SA" b="1" dirty="0">
                <a:latin typeface="Arial" panose="020B0604020202020204" pitchFamily="34" charset="0"/>
                <a:cs typeface="Arial" panose="020B0604020202020204" pitchFamily="34" charset="0"/>
              </a:rPr>
              <a:t>.</a:t>
            </a:r>
          </a:p>
          <a:p>
            <a:pPr marL="609600" indent="-609600" algn="just">
              <a:spcBef>
                <a:spcPct val="20000"/>
              </a:spcBef>
            </a:pPr>
            <a:r>
              <a:rPr lang="ar-SA" b="1" dirty="0" smtClean="0">
                <a:latin typeface="Arial" panose="020B0604020202020204" pitchFamily="34" charset="0"/>
                <a:cs typeface="Arial" panose="020B0604020202020204" pitchFamily="34" charset="0"/>
              </a:rPr>
              <a:t>.</a:t>
            </a:r>
            <a:endParaRPr lang="ar-S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7771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8"/>
            <a:ext cx="8532440" cy="5375574"/>
          </a:xfrm>
          <a:prstGeom prst="rect">
            <a:avLst/>
          </a:prstGeom>
        </p:spPr>
        <p:txBody>
          <a:bodyPr wrap="square">
            <a:spAutoFit/>
          </a:bodyPr>
          <a:lstStyle/>
          <a:p>
            <a:pPr marL="609600" indent="-609600" algn="just">
              <a:spcBef>
                <a:spcPct val="20000"/>
              </a:spcBef>
            </a:pPr>
            <a:endParaRPr lang="ar-SA" sz="1050" b="1" dirty="0">
              <a:latin typeface="Arial" panose="020B0604020202020204" pitchFamily="34" charset="0"/>
              <a:cs typeface="Arial" panose="020B0604020202020204" pitchFamily="34" charset="0"/>
            </a:endParaRPr>
          </a:p>
          <a:p>
            <a:pPr marL="609600" indent="-609600" algn="just">
              <a:lnSpc>
                <a:spcPct val="200000"/>
              </a:lnSpc>
              <a:spcBef>
                <a:spcPct val="20000"/>
              </a:spcBef>
            </a:pPr>
            <a:r>
              <a:rPr lang="ar-SA" sz="2800" b="1" dirty="0">
                <a:latin typeface="Arial" panose="020B0604020202020204" pitchFamily="34" charset="0"/>
                <a:cs typeface="Arial" panose="020B0604020202020204" pitchFamily="34" charset="0"/>
              </a:rPr>
              <a:t>5- لا ينطبق مبدأ تناقص درجة حرارة مياه البحار كلما زاد العمق على البحار الداخلية المغلقة، أو البحار التي تفصلها عتبات صخرية عن المحيطات المجاورة لها، بحيث تجعلها شبه مغلقة، (البحر المتوسط والبحر الأحمر) إذ إن درجات حرارة مياه تلك البحار تتأثر بدرجات حرارة اليابس المجاور لها، وبضعف حركة التيارات المائية فيها، مما يؤدي إلى انتقال الحرارة بين كل قطاعاتها الرأسية</a:t>
            </a:r>
            <a:endParaRPr lang="ar-SA" sz="2800" dirty="0"/>
          </a:p>
        </p:txBody>
      </p:sp>
    </p:spTree>
    <p:extLst>
      <p:ext uri="{BB962C8B-B14F-4D97-AF65-F5344CB8AC3E}">
        <p14:creationId xmlns:p14="http://schemas.microsoft.com/office/powerpoint/2010/main" val="3333854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80636" y="188640"/>
            <a:ext cx="5178021" cy="707886"/>
          </a:xfrm>
          <a:prstGeom prst="rect">
            <a:avLst/>
          </a:prstGeom>
        </p:spPr>
        <p:style>
          <a:lnRef idx="3">
            <a:schemeClr val="lt1"/>
          </a:lnRef>
          <a:fillRef idx="1">
            <a:schemeClr val="accent3"/>
          </a:fillRef>
          <a:effectRef idx="1">
            <a:schemeClr val="accent3"/>
          </a:effectRef>
          <a:fontRef idx="minor">
            <a:schemeClr val="lt1"/>
          </a:fontRef>
        </p:style>
        <p:txBody>
          <a:bodyPr wrap="none">
            <a:spAutoFit/>
          </a:bodyPr>
          <a:lstStyle/>
          <a:p>
            <a:r>
              <a:rPr lang="ar-S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كثافة مياه البحار والمحيطات</a:t>
            </a:r>
            <a:endParaRPr lang="ar-SA" sz="4000" dirty="0"/>
          </a:p>
        </p:txBody>
      </p:sp>
      <p:sp>
        <p:nvSpPr>
          <p:cNvPr id="3" name="Rectangle 2"/>
          <p:cNvSpPr/>
          <p:nvPr/>
        </p:nvSpPr>
        <p:spPr>
          <a:xfrm>
            <a:off x="467544" y="1213008"/>
            <a:ext cx="8460432" cy="3539430"/>
          </a:xfrm>
          <a:prstGeom prst="rect">
            <a:avLst/>
          </a:prstGeom>
        </p:spPr>
        <p:txBody>
          <a:bodyPr wrap="square">
            <a:spAutoFit/>
          </a:bodyPr>
          <a:lstStyle/>
          <a:p>
            <a:pPr algn="justLow">
              <a:lnSpc>
                <a:spcPct val="200000"/>
              </a:lnSpc>
              <a:spcBef>
                <a:spcPct val="0"/>
              </a:spcBef>
            </a:pPr>
            <a:r>
              <a:rPr lang="ar-SA" sz="2800" b="1" dirty="0">
                <a:latin typeface="Arial" panose="020B0604020202020204" pitchFamily="34" charset="0"/>
                <a:cs typeface="Arial" panose="020B0604020202020204" pitchFamily="34" charset="0"/>
              </a:rPr>
              <a:t>1- تتأثر كثافة الماء بدرجة حرارته وبالضغط الواقع عليه، ولكن نظراً إلى وجود الأملاح في مياه البحار والمحيطات، فإن كثافتها تتأثر بثلاثة عوامل هي: درجة الحرارة والضغط، والملوحة، فتزداد الكثافة مع انخفاض درجات الحرارة وازدياد الضغط أو الملوحة.</a:t>
            </a:r>
            <a:r>
              <a:rPr lang="en-US" sz="2800" b="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8706212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83228" y="332656"/>
            <a:ext cx="4992072" cy="70788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r>
              <a:rPr lang="ar-SA" sz="4000" b="1" dirty="0">
                <a:latin typeface="Arial" panose="020B0604020202020204" pitchFamily="34" charset="0"/>
                <a:cs typeface="Arial" panose="020B0604020202020204" pitchFamily="34" charset="0"/>
              </a:rPr>
              <a:t>- لون مياه البحار والمحيطات</a:t>
            </a:r>
            <a:endParaRPr lang="ar-SA" sz="4000" dirty="0"/>
          </a:p>
        </p:txBody>
      </p:sp>
      <p:sp>
        <p:nvSpPr>
          <p:cNvPr id="3" name="Rectangle 2"/>
          <p:cNvSpPr/>
          <p:nvPr/>
        </p:nvSpPr>
        <p:spPr>
          <a:xfrm>
            <a:off x="416811" y="1268760"/>
            <a:ext cx="8424936" cy="4832092"/>
          </a:xfrm>
          <a:prstGeom prst="rect">
            <a:avLst/>
          </a:prstGeom>
        </p:spPr>
        <p:txBody>
          <a:bodyPr wrap="square">
            <a:spAutoFit/>
          </a:bodyPr>
          <a:lstStyle/>
          <a:p>
            <a:pPr algn="justLow">
              <a:spcBef>
                <a:spcPct val="0"/>
              </a:spcBef>
              <a:buFontTx/>
              <a:buChar char="•"/>
            </a:pPr>
            <a:r>
              <a:rPr lang="ar-SA" b="1" dirty="0">
                <a:latin typeface="Arial" panose="020B0604020202020204" pitchFamily="34" charset="0"/>
                <a:cs typeface="Arial" panose="020B0604020202020204" pitchFamily="34" charset="0"/>
              </a:rPr>
              <a:t> </a:t>
            </a:r>
            <a:r>
              <a:rPr lang="ar-SA" sz="2800" b="1" dirty="0">
                <a:latin typeface="Arial" panose="020B0604020202020204" pitchFamily="34" charset="0"/>
                <a:cs typeface="Arial" panose="020B0604020202020204" pitchFamily="34" charset="0"/>
              </a:rPr>
              <a:t>يختلف لون مياه البحار والمحيطات اختلافاً واضحاً من بحر لآخر، أما بسبب:</a:t>
            </a:r>
          </a:p>
          <a:p>
            <a:pPr algn="justLow">
              <a:spcBef>
                <a:spcPct val="0"/>
              </a:spcBef>
            </a:pPr>
            <a:r>
              <a:rPr lang="ar-SA" sz="2800" b="1" dirty="0">
                <a:latin typeface="Arial" panose="020B0604020202020204" pitchFamily="34" charset="0"/>
                <a:cs typeface="Arial" panose="020B0604020202020204" pitchFamily="34" charset="0"/>
              </a:rPr>
              <a:t>1- الخصائص الطبيعية والكيميائية للمياه.</a:t>
            </a:r>
          </a:p>
          <a:p>
            <a:pPr algn="justLow">
              <a:spcBef>
                <a:spcPct val="0"/>
              </a:spcBef>
            </a:pPr>
            <a:r>
              <a:rPr lang="ar-SA" sz="2800" b="1" dirty="0">
                <a:latin typeface="Arial" panose="020B0604020202020204" pitchFamily="34" charset="0"/>
                <a:cs typeface="Arial" panose="020B0604020202020204" pitchFamily="34" charset="0"/>
              </a:rPr>
              <a:t>2- نتيجة لوجود مواد عالقة أو عضويات طافية.</a:t>
            </a:r>
          </a:p>
          <a:p>
            <a:pPr algn="justLow">
              <a:spcBef>
                <a:spcPct val="0"/>
              </a:spcBef>
            </a:pPr>
            <a:r>
              <a:rPr lang="ar-SA" sz="2800" b="1" dirty="0">
                <a:latin typeface="Arial" panose="020B0604020202020204" pitchFamily="34" charset="0"/>
                <a:cs typeface="Arial" panose="020B0604020202020204" pitchFamily="34" charset="0"/>
              </a:rPr>
              <a:t>3- لأثر كلاهما معا. </a:t>
            </a:r>
          </a:p>
          <a:p>
            <a:pPr algn="justLow">
              <a:spcBef>
                <a:spcPct val="0"/>
              </a:spcBef>
            </a:pPr>
            <a:r>
              <a:rPr lang="ar-SA" sz="2800" b="1" dirty="0">
                <a:latin typeface="Arial" panose="020B0604020202020204" pitchFamily="34" charset="0"/>
                <a:cs typeface="Arial" panose="020B0604020202020204" pitchFamily="34" charset="0"/>
              </a:rPr>
              <a:t>واللون الغالب لمياه البحار هو اللون المائل للزرقة، ويرجع سبب ذلك لتفرق الأشعة الضوئية عند سقوطها على سطح الماء بواسطة جزيئات المواد العالقة أو نويات الماء </a:t>
            </a:r>
            <a:r>
              <a:rPr lang="ar-SA" sz="2800" b="1" dirty="0" smtClean="0">
                <a:latin typeface="Arial" panose="020B0604020202020204" pitchFamily="34" charset="0"/>
                <a:cs typeface="Arial" panose="020B0604020202020204" pitchFamily="34" charset="0"/>
              </a:rPr>
              <a:t>نفسه.</a:t>
            </a:r>
            <a:endParaRPr lang="ar-SA" sz="2800" b="1" dirty="0">
              <a:latin typeface="Arial" panose="020B0604020202020204" pitchFamily="34" charset="0"/>
              <a:cs typeface="Arial" panose="020B0604020202020204" pitchFamily="34" charset="0"/>
            </a:endParaRPr>
          </a:p>
          <a:p>
            <a:pPr algn="justLow">
              <a:spcBef>
                <a:spcPct val="0"/>
              </a:spcBef>
              <a:buFontTx/>
              <a:buChar char="•"/>
            </a:pPr>
            <a:r>
              <a:rPr lang="ar-SA" sz="2800" b="1" dirty="0">
                <a:latin typeface="Arial" panose="020B0604020202020204" pitchFamily="34" charset="0"/>
                <a:cs typeface="Arial" panose="020B0604020202020204" pitchFamily="34" charset="0"/>
              </a:rPr>
              <a:t> تظهر مياه البحار الشاطئية المحلية بالون الأخضر نتيجة لاختلاط اللون الأزرق الناتج عن تشتت الأشعة الزرقاء بالمادة الملونة الصفراء التي تتكون مع تكون </a:t>
            </a:r>
            <a:r>
              <a:rPr lang="ar-SA" sz="2800" b="1" dirty="0" err="1">
                <a:latin typeface="Arial" panose="020B0604020202020204" pitchFamily="34" charset="0"/>
                <a:cs typeface="Arial" panose="020B0604020202020204" pitchFamily="34" charset="0"/>
              </a:rPr>
              <a:t>البلانكتون</a:t>
            </a:r>
            <a:r>
              <a:rPr lang="ar-SA" sz="2800" b="1" dirty="0">
                <a:latin typeface="Arial" panose="020B0604020202020204" pitchFamily="34" charset="0"/>
                <a:cs typeface="Arial" panose="020B0604020202020204" pitchFamily="34" charset="0"/>
              </a:rPr>
              <a:t> النباتي (</a:t>
            </a:r>
            <a:r>
              <a:rPr lang="ar-SA" sz="2800" b="1" dirty="0" err="1">
                <a:latin typeface="Arial" panose="020B0604020202020204" pitchFamily="34" charset="0"/>
                <a:cs typeface="Arial" panose="020B0604020202020204" pitchFamily="34" charset="0"/>
              </a:rPr>
              <a:t>الفايتوبلانكتون</a:t>
            </a:r>
            <a:r>
              <a:rPr lang="ar-SA" sz="2800" b="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1794025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260" y="260648"/>
            <a:ext cx="8978740" cy="707886"/>
          </a:xfrm>
          <a:prstGeom prst="rect">
            <a:avLst/>
          </a:prstGeom>
        </p:spPr>
        <p:txBody>
          <a:bodyPr wrap="none">
            <a:spAutoFit/>
          </a:bodyPr>
          <a:lstStyle/>
          <a:p>
            <a:pPr algn="ctr">
              <a:spcBef>
                <a:spcPct val="0"/>
              </a:spcBef>
              <a:buFont typeface="Wingdings" pitchFamily="2" charset="2"/>
              <a:buNone/>
            </a:pPr>
            <a:r>
              <a:rPr lang="ar-SA" sz="4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Arial" panose="020B0604020202020204" pitchFamily="34" charset="0"/>
                <a:cs typeface="Arial" panose="020B0604020202020204" pitchFamily="34" charset="0"/>
              </a:rPr>
              <a:t>أهم العوامل التي تؤثر في لون مياه البحار والمحيطات</a:t>
            </a:r>
            <a:endParaRPr lang="en-US" sz="4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Arial" panose="020B0604020202020204" pitchFamily="34" charset="0"/>
              <a:cs typeface="Arial" panose="020B0604020202020204" pitchFamily="34" charset="0"/>
            </a:endParaRPr>
          </a:p>
        </p:txBody>
      </p:sp>
      <p:sp>
        <p:nvSpPr>
          <p:cNvPr id="3" name="Rectangle 2"/>
          <p:cNvSpPr/>
          <p:nvPr/>
        </p:nvSpPr>
        <p:spPr>
          <a:xfrm>
            <a:off x="165260" y="1002756"/>
            <a:ext cx="8762716" cy="1815882"/>
          </a:xfrm>
          <a:prstGeom prst="rect">
            <a:avLst/>
          </a:prstGeom>
        </p:spPr>
        <p:txBody>
          <a:bodyPr wrap="square">
            <a:spAutoFit/>
          </a:bodyPr>
          <a:lstStyle/>
          <a:p>
            <a:pPr algn="just">
              <a:spcBef>
                <a:spcPct val="0"/>
              </a:spcBef>
            </a:pPr>
            <a:r>
              <a:rPr lang="ar-SA" sz="2800" b="1" dirty="0">
                <a:latin typeface="Arial" panose="020B0604020202020204" pitchFamily="34" charset="0"/>
                <a:cs typeface="Arial" panose="020B0604020202020204" pitchFamily="34" charset="0"/>
              </a:rPr>
              <a:t>1- تغلغل أشعة الشمس الضوئية في مياه البحار واختلاف أنواعها تبعا لأعماق المياه. فتنتشر الأشعة الضوئية الزرقاء بالمياه السطحية لكونها أقل امتصاصاً في المياه، بينما تتغلغل الأشعة الحمراء و الصفراء والخضراء في مياه البحر شبة السطحية.</a:t>
            </a:r>
            <a:r>
              <a:rPr lang="en-US" sz="2800" b="1" dirty="0">
                <a:latin typeface="Arial" panose="020B0604020202020204" pitchFamily="34" charset="0"/>
                <a:cs typeface="Arial" panose="020B0604020202020204" pitchFamily="34" charset="0"/>
              </a:rPr>
              <a:t> </a:t>
            </a:r>
          </a:p>
        </p:txBody>
      </p:sp>
      <p:sp>
        <p:nvSpPr>
          <p:cNvPr id="4" name="Rectangle 3"/>
          <p:cNvSpPr/>
          <p:nvPr/>
        </p:nvSpPr>
        <p:spPr>
          <a:xfrm>
            <a:off x="237268" y="2996952"/>
            <a:ext cx="8618700" cy="1384995"/>
          </a:xfrm>
          <a:prstGeom prst="rect">
            <a:avLst/>
          </a:prstGeom>
        </p:spPr>
        <p:txBody>
          <a:bodyPr wrap="square">
            <a:spAutoFit/>
          </a:bodyPr>
          <a:lstStyle/>
          <a:p>
            <a:r>
              <a:rPr lang="ar-SA" sz="2800" b="1" dirty="0">
                <a:latin typeface="Arial" panose="020B0604020202020204" pitchFamily="34" charset="0"/>
                <a:cs typeface="Arial" panose="020B0604020202020204" pitchFamily="34" charset="0"/>
              </a:rPr>
              <a:t>2- تكوين الشعاب المرجانية ببعض المسطحات المائية الضحلة، فتضيف إلى مياه البحر اللونين الأزرق الداكن والأزرق الذي يميل إلى البياض نظراً لذوبان كربونات الكالسيوم حول مستعمرات المراجين</a:t>
            </a:r>
            <a:endParaRPr lang="ar-SA" sz="2800" dirty="0"/>
          </a:p>
        </p:txBody>
      </p:sp>
      <p:sp>
        <p:nvSpPr>
          <p:cNvPr id="5" name="Rectangle 4"/>
          <p:cNvSpPr/>
          <p:nvPr/>
        </p:nvSpPr>
        <p:spPr>
          <a:xfrm>
            <a:off x="165260" y="4445197"/>
            <a:ext cx="8690708" cy="1815882"/>
          </a:xfrm>
          <a:prstGeom prst="rect">
            <a:avLst/>
          </a:prstGeom>
        </p:spPr>
        <p:txBody>
          <a:bodyPr wrap="square">
            <a:spAutoFit/>
          </a:bodyPr>
          <a:lstStyle/>
          <a:p>
            <a:r>
              <a:rPr lang="ar-SA" sz="2800" b="1" dirty="0">
                <a:latin typeface="Arial" panose="020B0604020202020204" pitchFamily="34" charset="0"/>
                <a:cs typeface="Arial" panose="020B0604020202020204" pitchFamily="34" charset="0"/>
              </a:rPr>
              <a:t>3- تؤثر الطحالب البحرية في تشكيل ألوان مياه البحر، مثال ذلك: مياه البحر الأحمر وبحر </a:t>
            </a:r>
            <a:r>
              <a:rPr lang="ar-SA" sz="2800" b="1" dirty="0" err="1">
                <a:latin typeface="Arial" panose="020B0604020202020204" pitchFamily="34" charset="0"/>
                <a:cs typeface="Arial" panose="020B0604020202020204" pitchFamily="34" charset="0"/>
              </a:rPr>
              <a:t>فرميليون</a:t>
            </a:r>
            <a:r>
              <a:rPr lang="ar-SA" sz="2800" b="1" dirty="0">
                <a:latin typeface="Arial" panose="020B0604020202020204" pitchFamily="34" charset="0"/>
                <a:cs typeface="Arial" panose="020B0604020202020204" pitchFamily="34" charset="0"/>
              </a:rPr>
              <a:t> بخليج كاليفورنيا التي تبدو بنية اللون تميل إلى الحمرة نتيجة لانتشار الطحالب الحمراء. كما تعمل الطحالب الأخرى المعروفة باسم انابينا على صبغ مياه البحر باللون الأزرق الداكن </a:t>
            </a:r>
            <a:endParaRPr lang="ar-SA" sz="2800" dirty="0"/>
          </a:p>
        </p:txBody>
      </p:sp>
    </p:spTree>
    <p:extLst>
      <p:ext uri="{BB962C8B-B14F-4D97-AF65-F5344CB8AC3E}">
        <p14:creationId xmlns:p14="http://schemas.microsoft.com/office/powerpoint/2010/main" val="22338149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8640"/>
            <a:ext cx="8316416" cy="1815882"/>
          </a:xfrm>
          <a:prstGeom prst="rect">
            <a:avLst/>
          </a:prstGeom>
        </p:spPr>
        <p:txBody>
          <a:bodyPr wrap="square">
            <a:spAutoFit/>
          </a:bodyPr>
          <a:lstStyle/>
          <a:p>
            <a:pPr algn="just">
              <a:spcBef>
                <a:spcPct val="0"/>
              </a:spcBef>
            </a:pPr>
            <a:r>
              <a:rPr lang="ar-SA" sz="2800" b="1" dirty="0">
                <a:latin typeface="Arial" panose="020B0604020202020204" pitchFamily="34" charset="0"/>
                <a:cs typeface="Arial" panose="020B0604020202020204" pitchFamily="34" charset="0"/>
              </a:rPr>
              <a:t>4- تساهم كائنات </a:t>
            </a:r>
            <a:r>
              <a:rPr lang="ar-SA" sz="2800" b="1" dirty="0" err="1">
                <a:latin typeface="Arial" panose="020B0604020202020204" pitchFamily="34" charset="0"/>
                <a:cs typeface="Arial" panose="020B0604020202020204" pitchFamily="34" charset="0"/>
              </a:rPr>
              <a:t>الدياتوم</a:t>
            </a:r>
            <a:r>
              <a:rPr lang="ar-SA" sz="2800" b="1" dirty="0">
                <a:latin typeface="Arial" panose="020B0604020202020204" pitchFamily="34" charset="0"/>
                <a:cs typeface="Arial" panose="020B0604020202020204" pitchFamily="34" charset="0"/>
              </a:rPr>
              <a:t> </a:t>
            </a:r>
            <a:r>
              <a:rPr lang="ar-SA" sz="2800" b="1" dirty="0" err="1">
                <a:latin typeface="Arial" panose="020B0604020202020204" pitchFamily="34" charset="0"/>
                <a:cs typeface="Arial" panose="020B0604020202020204" pitchFamily="34" charset="0"/>
              </a:rPr>
              <a:t>والدينوفلاجلاتس</a:t>
            </a:r>
            <a:r>
              <a:rPr lang="ar-SA" sz="2800" b="1" dirty="0">
                <a:latin typeface="Arial" panose="020B0604020202020204" pitchFamily="34" charset="0"/>
                <a:cs typeface="Arial" panose="020B0604020202020204" pitchFamily="34" charset="0"/>
              </a:rPr>
              <a:t> على تشكيل مياه البحر باللون الأخضر، وإجمالاً تعتبر مشاهدة الألوان الخضراء والصفراء والبنية بدرجاتها المتفاوتة خصوصاً في المياه الساحلية مؤشراً للثروة والغنى بالمخلوقات البحرية النباتية والحيوانية .</a:t>
            </a:r>
            <a:endParaRPr lang="en-US" sz="2800" b="1" dirty="0">
              <a:latin typeface="Arial" panose="020B0604020202020204" pitchFamily="34" charset="0"/>
              <a:cs typeface="Arial" panose="020B0604020202020204" pitchFamily="34" charset="0"/>
            </a:endParaRPr>
          </a:p>
        </p:txBody>
      </p:sp>
      <p:sp>
        <p:nvSpPr>
          <p:cNvPr id="3" name="Rectangle 2"/>
          <p:cNvSpPr/>
          <p:nvPr/>
        </p:nvSpPr>
        <p:spPr>
          <a:xfrm>
            <a:off x="197768" y="2266743"/>
            <a:ext cx="8711952" cy="1384995"/>
          </a:xfrm>
          <a:prstGeom prst="rect">
            <a:avLst/>
          </a:prstGeom>
        </p:spPr>
        <p:txBody>
          <a:bodyPr wrap="square">
            <a:spAutoFit/>
          </a:bodyPr>
          <a:lstStyle/>
          <a:p>
            <a:r>
              <a:rPr lang="ar-SA" sz="2800" b="1" dirty="0">
                <a:latin typeface="Arial" panose="020B0604020202020204" pitchFamily="34" charset="0"/>
                <a:cs typeface="Arial" panose="020B0604020202020204" pitchFamily="34" charset="0"/>
              </a:rPr>
              <a:t>5- عندما تنتشر كائنات </a:t>
            </a:r>
            <a:r>
              <a:rPr lang="ar-SA" sz="2800" b="1" dirty="0" err="1">
                <a:latin typeface="Arial" panose="020B0604020202020204" pitchFamily="34" charset="0"/>
                <a:cs typeface="Arial" panose="020B0604020202020204" pitchFamily="34" charset="0"/>
              </a:rPr>
              <a:t>الكوكوليثوفورس</a:t>
            </a:r>
            <a:r>
              <a:rPr lang="ar-SA" sz="2800" b="1" dirty="0">
                <a:latin typeface="Arial" panose="020B0604020202020204" pitchFamily="34" charset="0"/>
                <a:cs typeface="Arial" panose="020B0604020202020204" pitchFamily="34" charset="0"/>
              </a:rPr>
              <a:t> بالمياه تعمل هذه الكائنات على انتشار الزبد الأبيض الذي يعد من أهم الدلائل على وجود </a:t>
            </a:r>
            <a:r>
              <a:rPr lang="ar-SA" sz="2800" b="1" dirty="0" err="1">
                <a:latin typeface="Arial" panose="020B0604020202020204" pitchFamily="34" charset="0"/>
                <a:cs typeface="Arial" panose="020B0604020202020204" pitchFamily="34" charset="0"/>
              </a:rPr>
              <a:t>أسراب</a:t>
            </a:r>
            <a:r>
              <a:rPr lang="ar-SA" sz="2800" b="1" dirty="0">
                <a:latin typeface="Arial" panose="020B0604020202020204" pitchFamily="34" charset="0"/>
                <a:cs typeface="Arial" panose="020B0604020202020204" pitchFamily="34" charset="0"/>
              </a:rPr>
              <a:t> السردين بالمياه. </a:t>
            </a:r>
            <a:endParaRPr lang="ar-SA" sz="2800" dirty="0"/>
          </a:p>
        </p:txBody>
      </p:sp>
      <p:sp>
        <p:nvSpPr>
          <p:cNvPr id="4" name="Rectangle 3"/>
          <p:cNvSpPr/>
          <p:nvPr/>
        </p:nvSpPr>
        <p:spPr>
          <a:xfrm>
            <a:off x="197768" y="3651738"/>
            <a:ext cx="8508550" cy="2677656"/>
          </a:xfrm>
          <a:prstGeom prst="rect">
            <a:avLst/>
          </a:prstGeom>
        </p:spPr>
        <p:txBody>
          <a:bodyPr wrap="square">
            <a:spAutoFit/>
          </a:bodyPr>
          <a:lstStyle/>
          <a:p>
            <a:r>
              <a:rPr lang="ar-SA" sz="2800" b="1" dirty="0">
                <a:latin typeface="Arial" panose="020B0604020202020204" pitchFamily="34" charset="0"/>
                <a:cs typeface="Arial" panose="020B0604020202020204" pitchFamily="34" charset="0"/>
              </a:rPr>
              <a:t>6- تنوع الموارد غير العضوية العالقة وتلك المذابة بمياه البحار والمحيطات. فعلى سبيل المثال: يتغير لون المياه القريبة من مصبات الأنهار الكبيرة خاصة أثناء الفيضان، كالمسطحات المائية القريبة من الأنهار الاستوائية كنهري الكنغو والأمازون، إذ تختلط مياه تلك الأنهار بمياه البحار وتصبح صفراء بنية أو ضاربة للحمرة نتيجة لورود المواد الطينية ورواسب </a:t>
            </a:r>
            <a:r>
              <a:rPr lang="ar-SA" sz="2800" b="1" dirty="0" err="1">
                <a:latin typeface="Arial" panose="020B0604020202020204" pitchFamily="34" charset="0"/>
                <a:cs typeface="Arial" panose="020B0604020202020204" pitchFamily="34" charset="0"/>
              </a:rPr>
              <a:t>اللاتريت</a:t>
            </a:r>
            <a:r>
              <a:rPr lang="ar-SA" sz="2800" b="1" dirty="0">
                <a:latin typeface="Arial" panose="020B0604020202020204" pitchFamily="34" charset="0"/>
                <a:cs typeface="Arial" panose="020B0604020202020204" pitchFamily="34" charset="0"/>
              </a:rPr>
              <a:t> </a:t>
            </a:r>
            <a:endParaRPr lang="ar-SA" sz="2800" dirty="0"/>
          </a:p>
        </p:txBody>
      </p:sp>
    </p:spTree>
    <p:extLst>
      <p:ext uri="{BB962C8B-B14F-4D97-AF65-F5344CB8AC3E}">
        <p14:creationId xmlns:p14="http://schemas.microsoft.com/office/powerpoint/2010/main" val="36376968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7784" y="332656"/>
            <a:ext cx="5594801" cy="707886"/>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lgn="ctr"/>
            <a:r>
              <a:rPr lang="ar-SA" dirty="0">
                <a:ln w="18415" cmpd="sng">
                  <a:solidFill>
                    <a:srgbClr val="FFFFFF"/>
                  </a:solidFill>
                  <a:prstDash val="solid"/>
                </a:ln>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5</a:t>
            </a:r>
            <a:r>
              <a:rPr lang="ar-SA" sz="4000" b="1" dirty="0">
                <a:ln w="18415" cmpd="sng">
                  <a:solidFill>
                    <a:srgbClr val="FFFFFF"/>
                  </a:solidFill>
                  <a:prstDash val="solid"/>
                </a:ln>
                <a:latin typeface="Arial" panose="020B0604020202020204" pitchFamily="34" charset="0"/>
                <a:cs typeface="Arial" panose="020B0604020202020204" pitchFamily="34" charset="0"/>
              </a:rPr>
              <a:t>- شفافية مياه البحار والمحيطات</a:t>
            </a:r>
            <a:endParaRPr lang="en-US" sz="4000" b="1" dirty="0">
              <a:ln w="18415" cmpd="sng">
                <a:solidFill>
                  <a:srgbClr val="FFFFFF"/>
                </a:solidFill>
                <a:prstDash val="solid"/>
              </a:ln>
              <a:latin typeface="Arial" panose="020B0604020202020204" pitchFamily="34" charset="0"/>
              <a:cs typeface="Arial" panose="020B0604020202020204" pitchFamily="34" charset="0"/>
            </a:endParaRPr>
          </a:p>
        </p:txBody>
      </p:sp>
      <p:sp>
        <p:nvSpPr>
          <p:cNvPr id="3" name="Rectangle 2"/>
          <p:cNvSpPr/>
          <p:nvPr/>
        </p:nvSpPr>
        <p:spPr>
          <a:xfrm>
            <a:off x="251520" y="1189173"/>
            <a:ext cx="8676456" cy="1815882"/>
          </a:xfrm>
          <a:prstGeom prst="rect">
            <a:avLst/>
          </a:prstGeom>
        </p:spPr>
        <p:txBody>
          <a:bodyPr wrap="square">
            <a:spAutoFit/>
          </a:bodyPr>
          <a:lstStyle/>
          <a:p>
            <a:r>
              <a:rPr lang="ar-SA" sz="2800" b="1" dirty="0">
                <a:latin typeface="Arial" panose="020B0604020202020204" pitchFamily="34" charset="0"/>
                <a:cs typeface="Arial" panose="020B0604020202020204" pitchFamily="34" charset="0"/>
              </a:rPr>
              <a:t>تتباين شفافية ماء البحار والمحيطات من مكان لأخر بسبب اختلاف العمق، وكثافة العوالق </a:t>
            </a:r>
            <a:r>
              <a:rPr lang="en-US" sz="2800" b="1" dirty="0">
                <a:latin typeface="Arial" panose="020B0604020202020204" pitchFamily="34" charset="0"/>
                <a:cs typeface="Arial" panose="020B0604020202020204" pitchFamily="34" charset="0"/>
              </a:rPr>
              <a:t>plankton</a:t>
            </a:r>
            <a:r>
              <a:rPr lang="ar-SA" sz="2800" b="1" dirty="0">
                <a:latin typeface="Arial" panose="020B0604020202020204" pitchFamily="34" charset="0"/>
                <a:cs typeface="Arial" panose="020B0604020202020204" pitchFamily="34" charset="0"/>
              </a:rPr>
              <a:t> ونوعيتها، وشدة كثافة الضوء الساقط على الماء ونوعيته، ومن اشد البحار نقاوة وصفاء وشفافية بحر </a:t>
            </a:r>
            <a:r>
              <a:rPr lang="ar-SA" sz="2800" b="1" dirty="0" err="1">
                <a:latin typeface="Arial" panose="020B0604020202020204" pitchFamily="34" charset="0"/>
                <a:cs typeface="Arial" panose="020B0604020202020204" pitchFamily="34" charset="0"/>
              </a:rPr>
              <a:t>ساراجاسو</a:t>
            </a:r>
            <a:r>
              <a:rPr lang="ar-SA" sz="2800" b="1" dirty="0">
                <a:latin typeface="Arial" panose="020B0604020202020204" pitchFamily="34" charset="0"/>
                <a:cs typeface="Arial" panose="020B0604020202020204" pitchFamily="34" charset="0"/>
              </a:rPr>
              <a:t> حيث وصل شفافيته لعمق </a:t>
            </a:r>
            <a:endParaRPr lang="ar-SA" sz="2800" dirty="0"/>
          </a:p>
        </p:txBody>
      </p:sp>
      <p:sp>
        <p:nvSpPr>
          <p:cNvPr id="4" name="Rectangle 3"/>
          <p:cNvSpPr/>
          <p:nvPr/>
        </p:nvSpPr>
        <p:spPr>
          <a:xfrm>
            <a:off x="467544" y="3212976"/>
            <a:ext cx="8456488" cy="2246769"/>
          </a:xfrm>
          <a:prstGeom prst="rect">
            <a:avLst/>
          </a:prstGeom>
        </p:spPr>
        <p:txBody>
          <a:bodyPr wrap="square">
            <a:spAutoFit/>
          </a:bodyPr>
          <a:lstStyle/>
          <a:p>
            <a:pPr algn="justLow">
              <a:spcBef>
                <a:spcPct val="0"/>
              </a:spcBef>
            </a:pPr>
            <a:r>
              <a:rPr lang="ar-SA" sz="2800" b="1" dirty="0">
                <a:latin typeface="Arial" panose="020B0604020202020204" pitchFamily="34" charset="0"/>
                <a:cs typeface="Arial" panose="020B0604020202020204" pitchFamily="34" charset="0"/>
              </a:rPr>
              <a:t>وتقاس شفافية  مياه البحر بواسطة قرص سيكي </a:t>
            </a:r>
            <a:r>
              <a:rPr lang="en-US" sz="2800" b="1" dirty="0" err="1">
                <a:latin typeface="Arial" panose="020B0604020202020204" pitchFamily="34" charset="0"/>
                <a:cs typeface="Arial" panose="020B0604020202020204" pitchFamily="34" charset="0"/>
              </a:rPr>
              <a:t>Sacchi</a:t>
            </a:r>
            <a:r>
              <a:rPr lang="en-US" sz="2800" b="1" dirty="0">
                <a:latin typeface="Arial" panose="020B0604020202020204" pitchFamily="34" charset="0"/>
                <a:cs typeface="Arial" panose="020B0604020202020204" pitchFamily="34" charset="0"/>
              </a:rPr>
              <a:t> disc</a:t>
            </a:r>
            <a:r>
              <a:rPr lang="ar-SA" sz="2800" b="1" dirty="0">
                <a:latin typeface="Arial" panose="020B0604020202020204" pitchFamily="34" charset="0"/>
                <a:cs typeface="Arial" panose="020B0604020202020204" pitchFamily="34" charset="0"/>
              </a:rPr>
              <a:t> وهو عبارة عن قرص  ملون بالأسود والأبيض قطره 30سم به حبل مقسم الي عقل كل عقلة متر ويتم انزاله في الماء وعندما يقارب اللون من الاختفاء يقاس الطول ومنه تحسب كميه العكارة او الشفافية. رغم ان تلك </a:t>
            </a:r>
            <a:r>
              <a:rPr lang="ar-SA" sz="2800" b="1" dirty="0" err="1">
                <a:latin typeface="Arial" panose="020B0604020202020204" pitchFamily="34" charset="0"/>
                <a:cs typeface="Arial" panose="020B0604020202020204" pitchFamily="34" charset="0"/>
              </a:rPr>
              <a:t>الطريقه</a:t>
            </a:r>
            <a:r>
              <a:rPr lang="ar-SA" sz="2800" b="1" dirty="0">
                <a:latin typeface="Arial" panose="020B0604020202020204" pitchFamily="34" charset="0"/>
                <a:cs typeface="Arial" panose="020B0604020202020204" pitchFamily="34" charset="0"/>
              </a:rPr>
              <a:t> تختلف من شخص لأخر نتيجة قوة وضعف البصر إلا انها سهلة وبسيطة </a:t>
            </a:r>
          </a:p>
        </p:txBody>
      </p:sp>
    </p:spTree>
    <p:extLst>
      <p:ext uri="{BB962C8B-B14F-4D97-AF65-F5344CB8AC3E}">
        <p14:creationId xmlns:p14="http://schemas.microsoft.com/office/powerpoint/2010/main" val="807802837"/>
      </p:ext>
    </p:extLst>
  </p:cSld>
  <p:clrMapOvr>
    <a:masterClrMapping/>
  </p:clrMapOvr>
</p:sld>
</file>

<file path=ppt/theme/theme1.xml><?xml version="1.0" encoding="utf-8"?>
<a:theme xmlns:a="http://schemas.openxmlformats.org/drawingml/2006/main" name="Slipstrea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158</TotalTime>
  <Words>2374</Words>
  <Application>Microsoft Office PowerPoint</Application>
  <PresentationFormat>On-screen Show (4:3)</PresentationFormat>
  <Paragraphs>145</Paragraphs>
  <Slides>38</Slides>
  <Notes>2</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khalda Ahmed mohamod</dc:creator>
  <cp:lastModifiedBy>khalda Ahmed mohamod</cp:lastModifiedBy>
  <cp:revision>16</cp:revision>
  <dcterms:created xsi:type="dcterms:W3CDTF">2016-02-25T08:26:51Z</dcterms:created>
  <dcterms:modified xsi:type="dcterms:W3CDTF">2016-02-28T05:52:30Z</dcterms:modified>
</cp:coreProperties>
</file>