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5"/>
  </p:notesMasterIdLst>
  <p:handoutMasterIdLst>
    <p:handoutMasterId r:id="rId16"/>
  </p:handoutMasterIdLst>
  <p:sldIdLst>
    <p:sldId id="258" r:id="rId2"/>
    <p:sldId id="340" r:id="rId3"/>
    <p:sldId id="334" r:id="rId4"/>
    <p:sldId id="335" r:id="rId5"/>
    <p:sldId id="327" r:id="rId6"/>
    <p:sldId id="263" r:id="rId7"/>
    <p:sldId id="336" r:id="rId8"/>
    <p:sldId id="279" r:id="rId9"/>
    <p:sldId id="315" r:id="rId10"/>
    <p:sldId id="265" r:id="rId11"/>
    <p:sldId id="268" r:id="rId12"/>
    <p:sldId id="269" r:id="rId13"/>
    <p:sldId id="270" r:id="rId1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6699"/>
    <a:srgbClr val="336600"/>
    <a:srgbClr val="66FFFF"/>
    <a:srgbClr val="CCCC00"/>
    <a:srgbClr val="66FF33"/>
    <a:srgbClr val="CC3300"/>
    <a:srgbClr val="FF6600"/>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p:cViewPr varScale="1">
        <p:scale>
          <a:sx n="72" d="100"/>
          <a:sy n="72" d="100"/>
        </p:scale>
        <p:origin x="-46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23" name="Rectangle 3"/>
          <p:cNvSpPr>
            <a:spLocks noGrp="1" noChangeArrowheads="1"/>
          </p:cNvSpPr>
          <p:nvPr>
            <p:ph type="dt" sz="quarter"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0724" name="Rectangle 4"/>
          <p:cNvSpPr>
            <a:spLocks noGrp="1" noChangeArrowheads="1"/>
          </p:cNvSpPr>
          <p:nvPr>
            <p:ph type="ftr" sz="quarter" idx="2"/>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ar-SA"/>
              <a:t>جميع الحقوق محفوظة 2010: د/إيمان القاضي</a:t>
            </a:r>
            <a:endParaRPr lang="en-US"/>
          </a:p>
        </p:txBody>
      </p:sp>
      <p:sp>
        <p:nvSpPr>
          <p:cNvPr id="30725" name="Rectangle 5"/>
          <p:cNvSpPr>
            <a:spLocks noGrp="1" noChangeArrowheads="1"/>
          </p:cNvSpPr>
          <p:nvPr>
            <p:ph type="sldNum" sz="quarter" idx="3"/>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lvl1pPr>
          </a:lstStyle>
          <a:p>
            <a:pPr>
              <a:defRPr/>
            </a:pPr>
            <a:fld id="{3494FC40-F6D9-43F7-9D79-DE7074CE31B7}" type="slidenum">
              <a:rPr lang="ar-SA"/>
              <a:pPr>
                <a:defRPr/>
              </a:pPr>
              <a:t>‹#›</a:t>
            </a:fld>
            <a:endParaRPr lang="en-US"/>
          </a:p>
        </p:txBody>
      </p:sp>
    </p:spTree>
    <p:extLst>
      <p:ext uri="{BB962C8B-B14F-4D97-AF65-F5344CB8AC3E}">
        <p14:creationId xmlns:p14="http://schemas.microsoft.com/office/powerpoint/2010/main" val="3134664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8675" name="Rectangle 3"/>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624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28678" name="Rectangle 6"/>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ar-SA"/>
              <a:t>جميع الحقوق محفوظة 2010: د/إيمان القاضي</a:t>
            </a:r>
            <a:endParaRPr lang="en-US"/>
          </a:p>
        </p:txBody>
      </p:sp>
      <p:sp>
        <p:nvSpPr>
          <p:cNvPr id="28679" name="Rectangle 7"/>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lvl1pPr>
          </a:lstStyle>
          <a:p>
            <a:pPr>
              <a:defRPr/>
            </a:pPr>
            <a:fld id="{D1C63C8F-EE00-4A87-8848-039F04312E78}" type="slidenum">
              <a:rPr lang="ar-SA"/>
              <a:pPr>
                <a:defRPr/>
              </a:pPr>
              <a:t>‹#›</a:t>
            </a:fld>
            <a:endParaRPr lang="en-US"/>
          </a:p>
        </p:txBody>
      </p:sp>
    </p:spTree>
    <p:extLst>
      <p:ext uri="{BB962C8B-B14F-4D97-AF65-F5344CB8AC3E}">
        <p14:creationId xmlns:p14="http://schemas.microsoft.com/office/powerpoint/2010/main" val="310839327"/>
      </p:ext>
    </p:extLst>
  </p:cSld>
  <p:clrMap bg1="lt1" tx1="dk1" bg2="lt2" tx2="dk2" accent1="accent1" accent2="accent2" accent3="accent3" accent4="accent4" accent5="accent5" accent6="accent6" hlink="hlink" folHlink="folHlink"/>
  <p:hf hdr="0" dt="0"/>
  <p:notesStyle>
    <a:lvl1pPr algn="r" rtl="1" eaLnBrk="0" fontAlgn="base" hangingPunct="0">
      <a:spcBef>
        <a:spcPct val="30000"/>
      </a:spcBef>
      <a:spcAft>
        <a:spcPct val="0"/>
      </a:spcAft>
      <a:defRPr sz="1200" kern="1200">
        <a:solidFill>
          <a:schemeClr val="tx1"/>
        </a:solidFill>
        <a:latin typeface="Arial" charset="0"/>
        <a:ea typeface="+mn-ea"/>
        <a:cs typeface="Arial" charset="0"/>
      </a:defRPr>
    </a:lvl1pPr>
    <a:lvl2pPr marL="457200" algn="r" rtl="1" eaLnBrk="0" fontAlgn="base" hangingPunct="0">
      <a:spcBef>
        <a:spcPct val="30000"/>
      </a:spcBef>
      <a:spcAft>
        <a:spcPct val="0"/>
      </a:spcAft>
      <a:defRPr sz="1200" kern="1200">
        <a:solidFill>
          <a:schemeClr val="tx1"/>
        </a:solidFill>
        <a:latin typeface="Arial" charset="0"/>
        <a:ea typeface="+mn-ea"/>
        <a:cs typeface="Arial" charset="0"/>
      </a:defRPr>
    </a:lvl2pPr>
    <a:lvl3pPr marL="914400" algn="r" rtl="1" eaLnBrk="0" fontAlgn="base" hangingPunct="0">
      <a:spcBef>
        <a:spcPct val="30000"/>
      </a:spcBef>
      <a:spcAft>
        <a:spcPct val="0"/>
      </a:spcAft>
      <a:defRPr sz="1200" kern="1200">
        <a:solidFill>
          <a:schemeClr val="tx1"/>
        </a:solidFill>
        <a:latin typeface="Arial" charset="0"/>
        <a:ea typeface="+mn-ea"/>
        <a:cs typeface="Arial" charset="0"/>
      </a:defRPr>
    </a:lvl3pPr>
    <a:lvl4pPr marL="1371600" algn="r" rtl="1" eaLnBrk="0" fontAlgn="base" hangingPunct="0">
      <a:spcBef>
        <a:spcPct val="30000"/>
      </a:spcBef>
      <a:spcAft>
        <a:spcPct val="0"/>
      </a:spcAft>
      <a:defRPr sz="1200" kern="1200">
        <a:solidFill>
          <a:schemeClr val="tx1"/>
        </a:solidFill>
        <a:latin typeface="Arial" charset="0"/>
        <a:ea typeface="+mn-ea"/>
        <a:cs typeface="Arial" charset="0"/>
      </a:defRPr>
    </a:lvl4pPr>
    <a:lvl5pPr marL="1828800" algn="r" rtl="1"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400800" y="6355080"/>
            <a:ext cx="2286000" cy="365760"/>
          </a:xfrm>
        </p:spPr>
        <p:txBody>
          <a:bodyPr/>
          <a:lstStyle>
            <a:lvl1pPr>
              <a:defRPr sz="1400"/>
            </a:lvl1pPr>
          </a:lstStyle>
          <a:p>
            <a:pPr>
              <a:defRPr/>
            </a:pPr>
            <a:endParaRPr lang="en-US"/>
          </a:p>
        </p:txBody>
      </p:sp>
      <p:sp>
        <p:nvSpPr>
          <p:cNvPr id="17" name="عنصر نائب للتذييل 16"/>
          <p:cNvSpPr>
            <a:spLocks noGrp="1"/>
          </p:cNvSpPr>
          <p:nvPr>
            <p:ph type="ftr" sz="quarter" idx="11"/>
          </p:nvPr>
        </p:nvSpPr>
        <p:spPr>
          <a:xfrm>
            <a:off x="2898648" y="6355080"/>
            <a:ext cx="3474720" cy="365760"/>
          </a:xfrm>
        </p:spPr>
        <p:txBody>
          <a:bodyPr/>
          <a:lstStyle/>
          <a:p>
            <a:pPr>
              <a:defRPr/>
            </a:pPr>
            <a:r>
              <a:rPr lang="en-US" smtClean="0"/>
              <a:t>BY:DR.EMAN AL-KADI (2015)</a:t>
            </a:r>
            <a:endParaRPr lang="en-US"/>
          </a:p>
        </p:txBody>
      </p:sp>
      <p:sp>
        <p:nvSpPr>
          <p:cNvPr id="29" name="عنصر نائب لرقم الشريحة 28"/>
          <p:cNvSpPr>
            <a:spLocks noGrp="1"/>
          </p:cNvSpPr>
          <p:nvPr>
            <p:ph type="sldNum" sz="quarter" idx="12"/>
          </p:nvPr>
        </p:nvSpPr>
        <p:spPr>
          <a:xfrm>
            <a:off x="1216152" y="6355080"/>
            <a:ext cx="1219200" cy="365760"/>
          </a:xfrm>
        </p:spPr>
        <p:txBody>
          <a:bodyPr/>
          <a:lstStyle/>
          <a:p>
            <a:pPr>
              <a:defRPr/>
            </a:pPr>
            <a:fld id="{F4087A5D-51B4-4462-819E-E6E8D98F7473}" type="slidenum">
              <a:rPr lang="ar-SA" smtClean="0"/>
              <a:pPr>
                <a:defRPr/>
              </a:pPr>
              <a:t>‹#›</a:t>
            </a:fld>
            <a:endParaRPr lang="en-US"/>
          </a:p>
        </p:txBody>
      </p:sp>
      <p:sp>
        <p:nvSpPr>
          <p:cNvPr id="21" name="مستطيل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مستطيل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مستطيل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r>
              <a:rPr lang="en-US" smtClean="0"/>
              <a:t>BY:DR.EMAN AL-KADI (2015)</a:t>
            </a:r>
            <a:endParaRPr lang="en-US"/>
          </a:p>
        </p:txBody>
      </p:sp>
      <p:sp>
        <p:nvSpPr>
          <p:cNvPr id="6" name="عنصر نائب لرقم الشريحة 5"/>
          <p:cNvSpPr>
            <a:spLocks noGrp="1"/>
          </p:cNvSpPr>
          <p:nvPr>
            <p:ph type="sldNum" sz="quarter" idx="12"/>
          </p:nvPr>
        </p:nvSpPr>
        <p:spPr/>
        <p:txBody>
          <a:bodyPr/>
          <a:lstStyle/>
          <a:p>
            <a:pPr>
              <a:defRPr/>
            </a:pPr>
            <a:fld id="{34DFF770-C144-4438-AA05-DCA554DF91BE}" type="slidenum">
              <a:rPr lang="ar-SA" smtClean="0"/>
              <a:pPr>
                <a:defRPr/>
              </a:pPr>
              <a:t>‹#›</a:t>
            </a:fld>
            <a:endParaRPr lang="en-US"/>
          </a:p>
        </p:txBody>
      </p:sp>
      <p:sp>
        <p:nvSpPr>
          <p:cNvPr id="8" name="عنصر نائب للمحتوى 7"/>
          <p:cNvSpPr>
            <a:spLocks noGrp="1"/>
          </p:cNvSpPr>
          <p:nvPr>
            <p:ph sz="quarter" idx="1"/>
          </p:nvPr>
        </p:nvSpPr>
        <p:spPr>
          <a:xfrm>
            <a:off x="457200" y="1219200"/>
            <a:ext cx="8229600"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6400800" y="6355080"/>
            <a:ext cx="2286000" cy="365760"/>
          </a:xfrm>
        </p:spPr>
        <p:txBody>
          <a:bodyPr/>
          <a:lstStyle/>
          <a:p>
            <a:pPr>
              <a:defRPr/>
            </a:pPr>
            <a:endParaRPr lang="en-US"/>
          </a:p>
        </p:txBody>
      </p:sp>
      <p:sp>
        <p:nvSpPr>
          <p:cNvPr id="5" name="عنصر نائب للتذييل 4"/>
          <p:cNvSpPr>
            <a:spLocks noGrp="1"/>
          </p:cNvSpPr>
          <p:nvPr>
            <p:ph type="ftr" sz="quarter" idx="11"/>
          </p:nvPr>
        </p:nvSpPr>
        <p:spPr>
          <a:xfrm>
            <a:off x="2898648" y="6355080"/>
            <a:ext cx="3474720" cy="365760"/>
          </a:xfrm>
        </p:spPr>
        <p:txBody>
          <a:bodyPr/>
          <a:lstStyle/>
          <a:p>
            <a:pPr>
              <a:defRPr/>
            </a:pPr>
            <a:r>
              <a:rPr lang="en-US" smtClean="0"/>
              <a:t>BY:DR.EMAN AL-KADI (2015)</a:t>
            </a:r>
            <a:endParaRPr lang="en-US"/>
          </a:p>
        </p:txBody>
      </p:sp>
      <p:sp>
        <p:nvSpPr>
          <p:cNvPr id="6" name="عنصر نائب لرقم الشريحة 5"/>
          <p:cNvSpPr>
            <a:spLocks noGrp="1"/>
          </p:cNvSpPr>
          <p:nvPr>
            <p:ph type="sldNum" sz="quarter" idx="12"/>
          </p:nvPr>
        </p:nvSpPr>
        <p:spPr>
          <a:xfrm>
            <a:off x="1069848" y="6355080"/>
            <a:ext cx="1520952" cy="365760"/>
          </a:xfrm>
        </p:spPr>
        <p:txBody>
          <a:bodyPr/>
          <a:lstStyle/>
          <a:p>
            <a:pPr>
              <a:defRPr/>
            </a:pPr>
            <a:fld id="{7CEEFA01-9B9B-4508-AAD8-358D5BE18FE5}" type="slidenum">
              <a:rPr lang="ar-SA" smtClean="0"/>
              <a:pPr>
                <a:defRPr/>
              </a:pPr>
              <a:t>‹#›</a:t>
            </a:fld>
            <a:endParaRPr lang="en-US"/>
          </a:p>
        </p:txBody>
      </p:sp>
      <p:sp>
        <p:nvSpPr>
          <p:cNvPr id="7" name="مستطيل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r>
              <a:rPr lang="en-US" smtClean="0"/>
              <a:t>BY:DR.EMAN AL-KADI (2015)</a:t>
            </a:r>
            <a:endParaRPr lang="en-US"/>
          </a:p>
        </p:txBody>
      </p:sp>
      <p:sp>
        <p:nvSpPr>
          <p:cNvPr id="7" name="عنصر نائب لرقم الشريحة 6"/>
          <p:cNvSpPr>
            <a:spLocks noGrp="1"/>
          </p:cNvSpPr>
          <p:nvPr>
            <p:ph type="sldNum" sz="quarter" idx="12"/>
          </p:nvPr>
        </p:nvSpPr>
        <p:spPr/>
        <p:txBody>
          <a:bodyPr/>
          <a:lstStyle/>
          <a:p>
            <a:pPr>
              <a:defRPr/>
            </a:pPr>
            <a:fld id="{299AB27B-A111-4C0B-A02D-7337A37706E7}" type="slidenum">
              <a:rPr lang="ar-SA" smtClean="0"/>
              <a:pPr>
                <a:defRPr/>
              </a:pPr>
              <a:t>‹#›</a:t>
            </a:fld>
            <a:endParaRPr lang="en-US"/>
          </a:p>
        </p:txBody>
      </p:sp>
      <p:sp>
        <p:nvSpPr>
          <p:cNvPr id="9" name="عنصر نائب للمحتوى 8"/>
          <p:cNvSpPr>
            <a:spLocks noGrp="1"/>
          </p:cNvSpPr>
          <p:nvPr>
            <p:ph sz="quarter" idx="1"/>
          </p:nvPr>
        </p:nvSpPr>
        <p:spPr>
          <a:xfrm>
            <a:off x="457200" y="1219200"/>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632198" y="1216152"/>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pPr>
              <a:defRPr/>
            </a:pPr>
            <a:endParaRPr lang="en-US"/>
          </a:p>
        </p:txBody>
      </p:sp>
      <p:sp>
        <p:nvSpPr>
          <p:cNvPr id="8" name="عنصر نائب للتذييل 7"/>
          <p:cNvSpPr>
            <a:spLocks noGrp="1"/>
          </p:cNvSpPr>
          <p:nvPr>
            <p:ph type="ftr" sz="quarter" idx="11"/>
          </p:nvPr>
        </p:nvSpPr>
        <p:spPr/>
        <p:txBody>
          <a:bodyPr/>
          <a:lstStyle/>
          <a:p>
            <a:pPr>
              <a:defRPr/>
            </a:pPr>
            <a:r>
              <a:rPr lang="en-US" smtClean="0"/>
              <a:t>BY:DR.EMAN AL-KADI (2015)</a:t>
            </a:r>
            <a:endParaRPr lang="en-US"/>
          </a:p>
        </p:txBody>
      </p:sp>
      <p:sp>
        <p:nvSpPr>
          <p:cNvPr id="9" name="عنصر نائب لرقم الشريحة 8"/>
          <p:cNvSpPr>
            <a:spLocks noGrp="1"/>
          </p:cNvSpPr>
          <p:nvPr>
            <p:ph type="sldNum" sz="quarter" idx="12"/>
          </p:nvPr>
        </p:nvSpPr>
        <p:spPr/>
        <p:txBody>
          <a:bodyPr/>
          <a:lstStyle/>
          <a:p>
            <a:pPr>
              <a:defRPr/>
            </a:pPr>
            <a:fld id="{E6878D82-FCD6-4132-B5AD-C4A1E67E8ACD}" type="slidenum">
              <a:rPr lang="ar-SA" smtClean="0"/>
              <a:pPr>
                <a:defRPr/>
              </a:pPr>
              <a:t>‹#›</a:t>
            </a:fld>
            <a:endParaRPr lang="en-US"/>
          </a:p>
        </p:txBody>
      </p:sp>
      <p:sp>
        <p:nvSpPr>
          <p:cNvPr id="11" name="عنصر نائب للمحتوى 10"/>
          <p:cNvSpPr>
            <a:spLocks noGrp="1"/>
          </p:cNvSpPr>
          <p:nvPr>
            <p:ph sz="quarter" idx="2"/>
          </p:nvPr>
        </p:nvSpPr>
        <p:spPr>
          <a:xfrm>
            <a:off x="457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648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pPr>
              <a:defRPr/>
            </a:pPr>
            <a:endParaRPr lang="en-US"/>
          </a:p>
        </p:txBody>
      </p:sp>
      <p:sp>
        <p:nvSpPr>
          <p:cNvPr id="4" name="عنصر نائب للتذييل 3"/>
          <p:cNvSpPr>
            <a:spLocks noGrp="1"/>
          </p:cNvSpPr>
          <p:nvPr>
            <p:ph type="ftr" sz="quarter" idx="11"/>
          </p:nvPr>
        </p:nvSpPr>
        <p:spPr/>
        <p:txBody>
          <a:bodyPr/>
          <a:lstStyle/>
          <a:p>
            <a:pPr>
              <a:defRPr/>
            </a:pPr>
            <a:r>
              <a:rPr lang="en-US" smtClean="0"/>
              <a:t>BY:DR.EMAN AL-KADI (2015)</a:t>
            </a:r>
            <a:endParaRPr lang="en-US"/>
          </a:p>
        </p:txBody>
      </p:sp>
      <p:sp>
        <p:nvSpPr>
          <p:cNvPr id="5" name="عنصر نائب لرقم الشريحة 4"/>
          <p:cNvSpPr>
            <a:spLocks noGrp="1"/>
          </p:cNvSpPr>
          <p:nvPr>
            <p:ph type="sldNum" sz="quarter" idx="12"/>
          </p:nvPr>
        </p:nvSpPr>
        <p:spPr/>
        <p:txBody>
          <a:bodyPr/>
          <a:lstStyle/>
          <a:p>
            <a:pPr>
              <a:defRPr/>
            </a:pPr>
            <a:fld id="{27960DBB-D824-424C-ACCD-B430A7E393A4}" type="slidenum">
              <a:rPr lang="ar-SA" smtClean="0"/>
              <a:pPr>
                <a:defRPr/>
              </a:pPr>
              <a:t>‹#›</a:t>
            </a:fld>
            <a:endParaRPr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endParaRPr lang="en-US"/>
          </a:p>
        </p:txBody>
      </p:sp>
      <p:sp>
        <p:nvSpPr>
          <p:cNvPr id="3" name="عنصر نائب للتذييل 2"/>
          <p:cNvSpPr>
            <a:spLocks noGrp="1"/>
          </p:cNvSpPr>
          <p:nvPr>
            <p:ph type="ftr" sz="quarter" idx="11"/>
          </p:nvPr>
        </p:nvSpPr>
        <p:spPr/>
        <p:txBody>
          <a:bodyPr/>
          <a:lstStyle/>
          <a:p>
            <a:pPr>
              <a:defRPr/>
            </a:pPr>
            <a:r>
              <a:rPr lang="en-US" smtClean="0"/>
              <a:t>BY:DR.EMAN AL-KADI (2015)</a:t>
            </a:r>
            <a:endParaRPr lang="en-US"/>
          </a:p>
        </p:txBody>
      </p:sp>
      <p:sp>
        <p:nvSpPr>
          <p:cNvPr id="4" name="عنصر نائب لرقم الشريحة 3"/>
          <p:cNvSpPr>
            <a:spLocks noGrp="1"/>
          </p:cNvSpPr>
          <p:nvPr>
            <p:ph type="sldNum" sz="quarter" idx="12"/>
          </p:nvPr>
        </p:nvSpPr>
        <p:spPr/>
        <p:txBody>
          <a:bodyPr/>
          <a:lstStyle/>
          <a:p>
            <a:pPr>
              <a:defRPr/>
            </a:pPr>
            <a:fld id="{6EA4F545-AB3F-4EF9-83CA-E2206D232096}" type="slidenum">
              <a:rPr lang="ar-SA" smtClean="0"/>
              <a:pPr>
                <a:defRPr/>
              </a:pPr>
              <a:t>‹#›</a:t>
            </a:fld>
            <a:endParaRPr lang="en-US"/>
          </a:p>
        </p:txBody>
      </p:sp>
      <p:sp>
        <p:nvSpPr>
          <p:cNvPr id="5" name="رابط مستقيم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r>
              <a:rPr lang="en-US" smtClean="0"/>
              <a:t>BY:DR.EMAN AL-KADI (2015)</a:t>
            </a:r>
            <a:endParaRPr lang="en-US"/>
          </a:p>
        </p:txBody>
      </p:sp>
      <p:sp>
        <p:nvSpPr>
          <p:cNvPr id="7" name="عنصر نائب لرقم الشريحة 6"/>
          <p:cNvSpPr>
            <a:spLocks noGrp="1"/>
          </p:cNvSpPr>
          <p:nvPr>
            <p:ph type="sldNum" sz="quarter" idx="12"/>
          </p:nvPr>
        </p:nvSpPr>
        <p:spPr/>
        <p:txBody>
          <a:bodyPr/>
          <a:lstStyle/>
          <a:p>
            <a:pPr>
              <a:defRPr/>
            </a:pPr>
            <a:fld id="{F9FF4B1C-69A3-418E-9339-106B69B749EF}" type="slidenum">
              <a:rPr lang="ar-SA" smtClean="0"/>
              <a:pPr>
                <a:defRPr/>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رابط مستقيم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محتوى 11"/>
          <p:cNvSpPr>
            <a:spLocks noGrp="1"/>
          </p:cNvSpPr>
          <p:nvPr>
            <p:ph sz="quarter" idx="1"/>
          </p:nvPr>
        </p:nvSpPr>
        <p:spPr>
          <a:xfrm>
            <a:off x="304800" y="304800"/>
            <a:ext cx="57150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r>
              <a:rPr lang="en-US" smtClean="0"/>
              <a:t>BY:DR.EMAN AL-KADI (2015)</a:t>
            </a:r>
            <a:endParaRPr lang="en-US"/>
          </a:p>
        </p:txBody>
      </p:sp>
      <p:sp>
        <p:nvSpPr>
          <p:cNvPr id="7" name="عنصر نائب لرقم الشريحة 6"/>
          <p:cNvSpPr>
            <a:spLocks noGrp="1"/>
          </p:cNvSpPr>
          <p:nvPr>
            <p:ph type="sldNum" sz="quarter" idx="12"/>
          </p:nvPr>
        </p:nvSpPr>
        <p:spPr/>
        <p:txBody>
          <a:bodyPr/>
          <a:lstStyle/>
          <a:p>
            <a:pPr>
              <a:defRPr/>
            </a:pPr>
            <a:fld id="{C86290D9-2458-4EB4-865D-270F380DE53D}" type="slidenum">
              <a:rPr lang="ar-SA" smtClean="0"/>
              <a:pPr>
                <a:defRPr/>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r>
              <a:rPr lang="en-US" smtClean="0"/>
              <a:t>BY:DR.EMAN AL-KADI (2015)</a:t>
            </a:r>
            <a:endParaRPr lang="en-US"/>
          </a:p>
        </p:txBody>
      </p:sp>
      <p:sp>
        <p:nvSpPr>
          <p:cNvPr id="6" name="عنصر نائب لرقم الشريحة 5"/>
          <p:cNvSpPr>
            <a:spLocks noGrp="1"/>
          </p:cNvSpPr>
          <p:nvPr>
            <p:ph type="sldNum" sz="quarter" idx="12"/>
          </p:nvPr>
        </p:nvSpPr>
        <p:spPr/>
        <p:txBody>
          <a:bodyPr/>
          <a:lstStyle/>
          <a:p>
            <a:pPr>
              <a:defRPr/>
            </a:pPr>
            <a:fld id="{1A2E9743-3D39-4F09-9F2D-2EDD241EA10A}"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r>
              <a:rPr lang="en-US" smtClean="0"/>
              <a:t>BY:DR.EMAN AL-KADI (2015)</a:t>
            </a:r>
            <a:endParaRPr lang="en-US"/>
          </a:p>
        </p:txBody>
      </p:sp>
      <p:sp>
        <p:nvSpPr>
          <p:cNvPr id="6" name="عنصر نائب لرقم الشريحة 5"/>
          <p:cNvSpPr>
            <a:spLocks noGrp="1"/>
          </p:cNvSpPr>
          <p:nvPr>
            <p:ph type="sldNum" sz="quarter" idx="12"/>
          </p:nvPr>
        </p:nvSpPr>
        <p:spPr/>
        <p:txBody>
          <a:bodyPr/>
          <a:lstStyle/>
          <a:p>
            <a:pPr>
              <a:defRPr/>
            </a:pPr>
            <a:fld id="{A564BAE3-7919-4228-987D-17BBC26DA901}" type="slidenum">
              <a:rPr lang="ar-SA" smtClean="0"/>
              <a:pPr>
                <a:defRPr/>
              </a:pPr>
              <a:t>‹#›</a:t>
            </a:fld>
            <a:endParaRPr lang="en-US"/>
          </a:p>
        </p:txBody>
      </p:sp>
      <p:sp>
        <p:nvSpPr>
          <p:cNvPr id="7" name="رابط مستقيم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مثلث متساوي الساقين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رابط مستقيم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152400"/>
            <a:ext cx="8229600" cy="990600"/>
          </a:xfrm>
          <a:prstGeom prst="rect">
            <a:avLst/>
          </a:prstGeom>
        </p:spPr>
        <p:txBody>
          <a:bodyPr vert="horz"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endParaRPr lang="en-US"/>
          </a:p>
        </p:txBody>
      </p:sp>
      <p:sp>
        <p:nvSpPr>
          <p:cNvPr id="3" name="عنصر نائب للتذييل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r>
              <a:rPr lang="en-US" smtClean="0"/>
              <a:t>BY:DR.EMAN AL-KADI (2015)</a:t>
            </a:r>
            <a:endParaRPr lang="en-US"/>
          </a:p>
        </p:txBody>
      </p:sp>
      <p:sp>
        <p:nvSpPr>
          <p:cNvPr id="23" name="عنصر نائب لرقم الشريحة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81C6C89D-3E49-40A8-BA92-B71351E6C495}" type="slidenum">
              <a:rPr lang="ar-SA" smtClean="0"/>
              <a:pPr>
                <a:defRPr/>
              </a:pPr>
              <a:t>‹#›</a:t>
            </a:fld>
            <a:endParaRPr lang="en-US"/>
          </a:p>
        </p:txBody>
      </p:sp>
      <p:sp>
        <p:nvSpPr>
          <p:cNvPr id="28" name="رابط مستقيم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رابط مستقيم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مثلث متساوي الساقين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9" name="Text Box 13"/>
          <p:cNvSpPr txBox="1">
            <a:spLocks noChangeArrowheads="1"/>
          </p:cNvSpPr>
          <p:nvPr/>
        </p:nvSpPr>
        <p:spPr bwMode="auto">
          <a:xfrm>
            <a:off x="-71437" y="2708920"/>
            <a:ext cx="9144000" cy="769441"/>
          </a:xfrm>
          <a:prstGeom prst="rect">
            <a:avLst/>
          </a:prstGeom>
          <a:noFill/>
          <a:ln>
            <a:noFill/>
          </a:ln>
          <a:effectLst/>
          <a:extLst/>
        </p:spPr>
        <p:txBody>
          <a:bodyPr>
            <a:spAutoFit/>
          </a:bodyPr>
          <a:lstStyle/>
          <a:p>
            <a:pPr algn="ctr">
              <a:spcBef>
                <a:spcPct val="50000"/>
              </a:spcBef>
              <a:defRPr/>
            </a:pPr>
            <a:r>
              <a:rPr lang="ar-SA" sz="4400" b="1" dirty="0">
                <a:effectLst>
                  <a:outerShdw blurRad="38100" dist="38100" dir="2700000" algn="tl">
                    <a:srgbClr val="000000"/>
                  </a:outerShdw>
                </a:effectLst>
                <a:latin typeface="Arial" panose="020B0604020202020204" pitchFamily="34" charset="0"/>
                <a:cs typeface="Arial" panose="020B0604020202020204" pitchFamily="34" charset="0"/>
              </a:rPr>
              <a:t>تضاريس </a:t>
            </a:r>
            <a:r>
              <a:rPr lang="ar-SA" sz="4400" b="1" dirty="0" smtClean="0">
                <a:effectLst>
                  <a:outerShdw blurRad="38100" dist="38100" dir="2700000" algn="tl">
                    <a:srgbClr val="000000"/>
                  </a:outerShdw>
                </a:effectLst>
                <a:latin typeface="Arial" panose="020B0604020202020204" pitchFamily="34" charset="0"/>
                <a:cs typeface="Arial" panose="020B0604020202020204" pitchFamily="34" charset="0"/>
              </a:rPr>
              <a:t>البحار والمحيطات (1)</a:t>
            </a:r>
            <a:endParaRPr lang="en-US" sz="4400" b="1" dirty="0">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مستطيل 1"/>
          <p:cNvSpPr/>
          <p:nvPr/>
        </p:nvSpPr>
        <p:spPr>
          <a:xfrm>
            <a:off x="836645" y="1340768"/>
            <a:ext cx="7848872" cy="4893647"/>
          </a:xfrm>
          <a:prstGeom prst="rect">
            <a:avLst/>
          </a:prstGeom>
        </p:spPr>
        <p:txBody>
          <a:bodyPr wrap="square">
            <a:spAutoFit/>
          </a:bodyPr>
          <a:lstStyle/>
          <a:p>
            <a:pPr algn="justLow"/>
            <a:r>
              <a:rPr lang="ar-SA" sz="2400" b="1" dirty="0" smtClean="0">
                <a:ln w="1905"/>
                <a:effectLst>
                  <a:innerShdw blurRad="69850" dist="43180" dir="5400000">
                    <a:srgbClr val="000000">
                      <a:alpha val="65000"/>
                    </a:srgbClr>
                  </a:innerShdw>
                </a:effectLst>
                <a:latin typeface="Sakkal Majalla" pitchFamily="2" charset="-78"/>
                <a:cs typeface="+mn-cs"/>
              </a:rPr>
              <a:t>توجد أسفل المياه على قاع المحيط تضاريس مثل التي توجد على القارات، فهناك السهول العظيمة التي تنتشر على القاع، وتوجد سلاسل الجبال التي تماثل تلك الموجودة على القارات والتي تعلو لتصل قرب سطح مياه البحر ،كما تنبعث البراكين من أعماق المحيط، وتوجد كذلك الأخاديد والأغوار السحيقة التي تقطع قاع المحيط.</a:t>
            </a:r>
          </a:p>
          <a:p>
            <a:pPr algn="justLow"/>
            <a:r>
              <a:rPr lang="ar-SA" sz="2400" b="1" dirty="0" smtClean="0">
                <a:ln w="1905"/>
                <a:effectLst>
                  <a:innerShdw blurRad="69850" dist="43180" dir="5400000">
                    <a:srgbClr val="000000">
                      <a:alpha val="65000"/>
                    </a:srgbClr>
                  </a:innerShdw>
                </a:effectLst>
                <a:latin typeface="Sakkal Majalla" pitchFamily="2" charset="-78"/>
                <a:cs typeface="+mn-cs"/>
              </a:rPr>
              <a:t> وتعد تضاريس قيعان المحيطات من الناحية الجيولوجية والجيومورفولوجية أقل تعقيدا من تضاريس اليابس، وهذا لا يعني أن قيعان المحيطات مستوية بل أنها تتضمن كثيرا من المظاهر التضاريسية التي لا تختلف عن تلك الموجودة على اليابس إلا في بعض أشكالها الخارجية وأنواع التكوينات الرسوبية التي تغطيها وذلك بسبب اختلاف العوامل التي تؤثر فيها. فبينما تخضع تضاريس اليابس باستمرار لتأثير عوامل الهدم والبناء (عوامل التعرية) فإن تضاريس قيعان المحيطات لا تتأثر إلا بحركات المياه وطبيعتها من حيث الملوحة ونوع الكائنات الحية والرواسب التي توجد فيها .</a:t>
            </a:r>
          </a:p>
        </p:txBody>
      </p:sp>
      <p:sp>
        <p:nvSpPr>
          <p:cNvPr id="3" name="عنصر نائب للتذييل 2"/>
          <p:cNvSpPr>
            <a:spLocks noGrp="1"/>
          </p:cNvSpPr>
          <p:nvPr>
            <p:ph type="ftr" sz="quarter" idx="11"/>
          </p:nvPr>
        </p:nvSpPr>
        <p:spPr/>
        <p:txBody>
          <a:bodyPr/>
          <a:lstStyle/>
          <a:p>
            <a:pPr>
              <a:defRPr/>
            </a:pPr>
            <a:r>
              <a:rPr lang="en-US" smtClean="0"/>
              <a:t>BY:DR.EMAN AL-KADI (2015)</a:t>
            </a:r>
            <a:endParaRPr lang="en-US"/>
          </a:p>
        </p:txBody>
      </p:sp>
      <p:sp>
        <p:nvSpPr>
          <p:cNvPr id="4" name="عنصر نائب لرقم الشريحة 3"/>
          <p:cNvSpPr>
            <a:spLocks noGrp="1"/>
          </p:cNvSpPr>
          <p:nvPr>
            <p:ph type="sldNum" sz="quarter" idx="12"/>
          </p:nvPr>
        </p:nvSpPr>
        <p:spPr/>
        <p:txBody>
          <a:bodyPr/>
          <a:lstStyle/>
          <a:p>
            <a:pPr>
              <a:defRPr/>
            </a:pPr>
            <a:fld id="{34DFF770-C144-4438-AA05-DCA554DF91BE}" type="slidenum">
              <a:rPr lang="ar-SA" smtClean="0"/>
              <a:pPr>
                <a:defRPr/>
              </a:pPr>
              <a:t>2</a:t>
            </a:fld>
            <a:endParaRPr lang="en-US"/>
          </a:p>
        </p:txBody>
      </p:sp>
    </p:spTree>
    <p:extLst>
      <p:ext uri="{BB962C8B-B14F-4D97-AF65-F5344CB8AC3E}">
        <p14:creationId xmlns:p14="http://schemas.microsoft.com/office/powerpoint/2010/main" val="37490693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59432" y="188640"/>
            <a:ext cx="8640960" cy="830997"/>
          </a:xfrm>
          <a:prstGeom prst="rect">
            <a:avLst/>
          </a:prstGeom>
        </p:spPr>
        <p:txBody>
          <a:bodyPr wrap="square">
            <a:spAutoFit/>
          </a:bodyPr>
          <a:lstStyle/>
          <a:p>
            <a:pPr algn="justLow"/>
            <a:r>
              <a:rPr lang="ar-SA" sz="2400" b="1" dirty="0" smtClean="0">
                <a:ln w="10541" cmpd="sng">
                  <a:solidFill>
                    <a:schemeClr val="accent1">
                      <a:shade val="88000"/>
                      <a:satMod val="110000"/>
                    </a:schemeClr>
                  </a:solidFill>
                  <a:prstDash val="solid"/>
                </a:ln>
                <a:latin typeface="Sakkal Majalla" pitchFamily="2" charset="-78"/>
                <a:cs typeface="+mn-cs"/>
              </a:rPr>
              <a:t>وأهم المظاهر التضاريسية التي يمكن تميزها ابتداء من ساحل البحر أو المحيط حتى أواسطه:</a:t>
            </a:r>
            <a:endParaRPr lang="en-US" sz="2400" b="1" dirty="0">
              <a:ln w="10541" cmpd="sng">
                <a:solidFill>
                  <a:schemeClr val="accent1">
                    <a:shade val="88000"/>
                    <a:satMod val="110000"/>
                  </a:schemeClr>
                </a:solidFill>
                <a:prstDash val="solid"/>
              </a:ln>
              <a:latin typeface="Sakkal Majalla" pitchFamily="2" charset="-78"/>
              <a:cs typeface="+mn-cs"/>
            </a:endParaRPr>
          </a:p>
        </p:txBody>
      </p:sp>
      <p:sp>
        <p:nvSpPr>
          <p:cNvPr id="4" name="مستطيل 3"/>
          <p:cNvSpPr/>
          <p:nvPr/>
        </p:nvSpPr>
        <p:spPr>
          <a:xfrm>
            <a:off x="259433" y="1196752"/>
            <a:ext cx="8644998" cy="2616101"/>
          </a:xfrm>
          <a:prstGeom prst="rect">
            <a:avLst/>
          </a:prstGeom>
        </p:spPr>
        <p:txBody>
          <a:bodyPr wrap="square">
            <a:spAutoFit/>
          </a:bodyPr>
          <a:lstStyle/>
          <a:p>
            <a:pPr marL="457200" indent="-457200" algn="justLow">
              <a:buAutoNum type="arabicParenR"/>
            </a:pPr>
            <a:r>
              <a:rPr lang="ar-SA" sz="2000" b="1" dirty="0" smtClean="0">
                <a:latin typeface="Sakkal Majalla" pitchFamily="2" charset="-78"/>
                <a:cs typeface="+mn-cs"/>
              </a:rPr>
              <a:t>المنطقة الشاطئية :</a:t>
            </a:r>
          </a:p>
          <a:p>
            <a:pPr algn="justLow"/>
            <a:r>
              <a:rPr lang="ar-SA" b="1" dirty="0" smtClean="0">
                <a:latin typeface="Sakkal Majalla" pitchFamily="2" charset="-78"/>
                <a:cs typeface="+mn-cs"/>
              </a:rPr>
              <a:t/>
            </a:r>
            <a:br>
              <a:rPr lang="ar-SA" b="1" dirty="0" smtClean="0">
                <a:latin typeface="Sakkal Majalla" pitchFamily="2" charset="-78"/>
                <a:cs typeface="+mn-cs"/>
              </a:rPr>
            </a:br>
            <a:r>
              <a:rPr lang="ar-SA" b="1" dirty="0" smtClean="0">
                <a:latin typeface="Sakkal Majalla" pitchFamily="2" charset="-78"/>
                <a:cs typeface="+mn-cs"/>
              </a:rPr>
              <a:t>وهي منطقة الانتقال بين يابس القارات ومياه المحيط وهذه المنطقة هي التي تقع تحت تأثير فعل الأمواج والمد والجزر ،وتتميز هذه المنطقة: </a:t>
            </a:r>
          </a:p>
          <a:p>
            <a:pPr algn="justLow"/>
            <a:endParaRPr lang="ar-SA" b="1" dirty="0" smtClean="0">
              <a:latin typeface="Sakkal Majalla" pitchFamily="2" charset="-78"/>
              <a:cs typeface="+mn-cs"/>
            </a:endParaRPr>
          </a:p>
          <a:p>
            <a:pPr algn="justLow"/>
            <a:r>
              <a:rPr lang="ar-SA" b="1" dirty="0" smtClean="0">
                <a:latin typeface="Sakkal Majalla" pitchFamily="2" charset="-78"/>
                <a:cs typeface="+mn-cs"/>
              </a:rPr>
              <a:t>أ- بكثرة الرواسب غير المتماسكة وتكون عادة من الجلاميد والحصى والرمال الخشنة التي تختلف باختلاف المواد المكونة للشاطئ نفسه </a:t>
            </a:r>
          </a:p>
          <a:p>
            <a:pPr algn="justLow"/>
            <a:endParaRPr lang="ar-SA" b="1" dirty="0" smtClean="0">
              <a:latin typeface="Sakkal Majalla" pitchFamily="2" charset="-78"/>
              <a:cs typeface="+mn-cs"/>
            </a:endParaRPr>
          </a:p>
          <a:p>
            <a:pPr algn="justLow"/>
            <a:r>
              <a:rPr lang="ar-SA" b="1" dirty="0" smtClean="0">
                <a:latin typeface="Sakkal Majalla" pitchFamily="2" charset="-78"/>
                <a:cs typeface="+mn-cs"/>
              </a:rPr>
              <a:t>ب- يتناقص حجم الحبيبات كلما بعدنا عن الشاطئ ويزداد قريبا ناحية الشاطئ . </a:t>
            </a:r>
            <a:endParaRPr lang="en-US" b="1" dirty="0">
              <a:latin typeface="Sakkal Majalla" pitchFamily="2" charset="-78"/>
              <a:cs typeface="+mn-cs"/>
            </a:endParaRPr>
          </a:p>
        </p:txBody>
      </p:sp>
      <p:sp>
        <p:nvSpPr>
          <p:cNvPr id="7" name="Text Box 5"/>
          <p:cNvSpPr txBox="1">
            <a:spLocks noChangeArrowheads="1"/>
          </p:cNvSpPr>
          <p:nvPr/>
        </p:nvSpPr>
        <p:spPr bwMode="auto">
          <a:xfrm>
            <a:off x="546967" y="4365104"/>
            <a:ext cx="8353425" cy="1969770"/>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b="1" dirty="0">
                <a:latin typeface="Sakkal Majalla" pitchFamily="2" charset="-78"/>
                <a:cs typeface="+mn-cs"/>
              </a:rPr>
              <a:t>2- الرصيف القاري</a:t>
            </a:r>
            <a:r>
              <a:rPr lang="ar-SA" sz="2000" b="1" dirty="0" smtClean="0">
                <a:latin typeface="Sakkal Majalla" pitchFamily="2" charset="-78"/>
                <a:cs typeface="+mn-cs"/>
              </a:rPr>
              <a:t>:</a:t>
            </a:r>
          </a:p>
          <a:p>
            <a:pPr algn="justLow" eaLnBrk="1" hangingPunct="1">
              <a:spcBef>
                <a:spcPct val="50000"/>
              </a:spcBef>
            </a:pPr>
            <a:r>
              <a:rPr lang="ar-SA" sz="2000" b="1" dirty="0" smtClean="0">
                <a:latin typeface="Sakkal Majalla" pitchFamily="2" charset="-78"/>
                <a:cs typeface="+mn-cs"/>
              </a:rPr>
              <a:t> </a:t>
            </a:r>
            <a:r>
              <a:rPr lang="ar-SA" b="1" dirty="0">
                <a:latin typeface="Sakkal Majalla" pitchFamily="2" charset="-78"/>
                <a:cs typeface="+mn-cs"/>
              </a:rPr>
              <a:t>القسم من قاع البحر أو المحيط المتاخم لليابس، والذي ينحصر بين اليابس والقاع العميق. ويتكون هذا الرصيف من قسمين:</a:t>
            </a:r>
          </a:p>
          <a:p>
            <a:pPr algn="justLow" eaLnBrk="1" hangingPunct="1">
              <a:spcBef>
                <a:spcPct val="50000"/>
              </a:spcBef>
            </a:pPr>
            <a:r>
              <a:rPr lang="ar-SA" b="1" dirty="0">
                <a:latin typeface="Sakkal Majalla" pitchFamily="2" charset="-78"/>
                <a:cs typeface="+mn-cs"/>
              </a:rPr>
              <a:t>1- الرف القاري: وهو مسطح الرصيف نفسه </a:t>
            </a:r>
          </a:p>
          <a:p>
            <a:pPr algn="justLow" eaLnBrk="1" hangingPunct="1">
              <a:spcBef>
                <a:spcPct val="50000"/>
              </a:spcBef>
            </a:pPr>
            <a:r>
              <a:rPr lang="ar-SA" b="1" dirty="0">
                <a:latin typeface="Sakkal Majalla" pitchFamily="2" charset="-78"/>
                <a:cs typeface="+mn-cs"/>
              </a:rPr>
              <a:t>2- المنحدر القاري: ويمثل منطقة الهبوط من الرف القاري إلى القاع العميق.</a:t>
            </a:r>
            <a:endParaRPr lang="en-US" b="1" dirty="0">
              <a:latin typeface="Sakkal Majalla" pitchFamily="2" charset="-78"/>
              <a:cs typeface="+mn-cs"/>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5" name="عنصر نائب لرقم الشريحة 4"/>
          <p:cNvSpPr>
            <a:spLocks noGrp="1"/>
          </p:cNvSpPr>
          <p:nvPr>
            <p:ph type="sldNum" sz="quarter" idx="12"/>
          </p:nvPr>
        </p:nvSpPr>
        <p:spPr/>
        <p:txBody>
          <a:bodyPr/>
          <a:lstStyle/>
          <a:p>
            <a:pPr>
              <a:defRPr/>
            </a:pPr>
            <a:fld id="{34DFF770-C144-4438-AA05-DCA554DF91BE}" type="slidenum">
              <a:rPr lang="ar-SA" smtClean="0"/>
              <a:pPr>
                <a:defRPr/>
              </a:pPr>
              <a:t>3</a:t>
            </a:fld>
            <a:endParaRPr lang="en-US"/>
          </a:p>
        </p:txBody>
      </p:sp>
    </p:spTree>
    <p:extLst>
      <p:ext uri="{BB962C8B-B14F-4D97-AF65-F5344CB8AC3E}">
        <p14:creationId xmlns:p14="http://schemas.microsoft.com/office/powerpoint/2010/main" val="4104182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ext Box 5"/>
          <p:cNvSpPr txBox="1">
            <a:spLocks noChangeArrowheads="1"/>
          </p:cNvSpPr>
          <p:nvPr/>
        </p:nvSpPr>
        <p:spPr bwMode="auto">
          <a:xfrm>
            <a:off x="395536" y="1052736"/>
            <a:ext cx="8412330" cy="4431983"/>
          </a:xfrm>
          <a:prstGeom prst="rect">
            <a:avLst/>
          </a:prstGeom>
          <a:noFill/>
          <a:ln w="19050">
            <a:solidFill>
              <a:schemeClr val="tx1"/>
            </a:solidFill>
            <a:miter lim="800000"/>
            <a:headEnd/>
            <a:tailEnd/>
          </a:ln>
          <a:effectLs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800" b="1" dirty="0">
                <a:ln w="19050">
                  <a:solidFill>
                    <a:schemeClr val="tx2">
                      <a:tint val="1000"/>
                    </a:schemeClr>
                  </a:solidFill>
                  <a:prstDash val="solid"/>
                </a:ln>
                <a:effectLst>
                  <a:outerShdw blurRad="50000" dist="50800" dir="7500000" algn="tl">
                    <a:srgbClr val="000000">
                      <a:shade val="5000"/>
                      <a:alpha val="35000"/>
                    </a:srgbClr>
                  </a:outerShdw>
                </a:effectLst>
                <a:latin typeface="Arial" panose="020B0604020202020204" pitchFamily="34" charset="0"/>
                <a:cs typeface="Arial" panose="020B0604020202020204" pitchFamily="34" charset="0"/>
              </a:rPr>
              <a:t>تعريف الرف القاري: </a:t>
            </a:r>
            <a:endParaRPr lang="ar-SA" sz="2800" b="1" dirty="0" smtClean="0">
              <a:ln w="19050">
                <a:solidFill>
                  <a:schemeClr val="tx2">
                    <a:tint val="1000"/>
                  </a:schemeClr>
                </a:solidFill>
                <a:prstDash val="solid"/>
              </a:ln>
              <a:effectLst>
                <a:outerShdw blurRad="50000" dist="50800" dir="7500000" algn="tl">
                  <a:srgbClr val="000000">
                    <a:shade val="5000"/>
                    <a:alpha val="35000"/>
                  </a:srgbClr>
                </a:outerShdw>
              </a:effectLst>
              <a:latin typeface="Arial" panose="020B0604020202020204" pitchFamily="34" charset="0"/>
              <a:cs typeface="Arial" panose="020B0604020202020204" pitchFamily="34" charset="0"/>
            </a:endParaRPr>
          </a:p>
          <a:p>
            <a:pPr algn="justLow" eaLnBrk="1" hangingPunct="1">
              <a:spcBef>
                <a:spcPct val="50000"/>
              </a:spcBef>
            </a:pPr>
            <a:r>
              <a:rPr lang="ar-SA" sz="2800" dirty="0" smtClean="0">
                <a:latin typeface="Arial" panose="020B0604020202020204" pitchFamily="34" charset="0"/>
                <a:cs typeface="Arial" panose="020B0604020202020204" pitchFamily="34" charset="0"/>
              </a:rPr>
              <a:t>هي المنطقة التي تمتد بعد المنطقة الشاطئية إلى حيث يبلغ العمق حوالي 200 متر ( 100- 110 قامة بحرية ) أي أنها تشمل كل المناطق الضحلة المجاورة لليابس مباشرة وهي بذلك تعد امتدادا لليابس بسبب:</a:t>
            </a:r>
          </a:p>
          <a:p>
            <a:pPr algn="justLow" eaLnBrk="1" hangingPunct="1">
              <a:spcBef>
                <a:spcPct val="50000"/>
              </a:spcBef>
            </a:pPr>
            <a:r>
              <a:rPr lang="ar-SA" sz="2400" dirty="0" smtClean="0">
                <a:latin typeface="Arial" panose="020B0604020202020204" pitchFamily="34" charset="0"/>
                <a:cs typeface="Arial" panose="020B0604020202020204" pitchFamily="34" charset="0"/>
              </a:rPr>
              <a:t>1- لأنها أكثر ارتباطا به من حيث التركيب الجيولوجي منها لقاع المحيط</a:t>
            </a:r>
          </a:p>
          <a:p>
            <a:pPr algn="justLow" eaLnBrk="1" hangingPunct="1">
              <a:spcBef>
                <a:spcPct val="50000"/>
              </a:spcBef>
            </a:pPr>
            <a:r>
              <a:rPr lang="ar-SA" sz="2400" dirty="0" smtClean="0">
                <a:latin typeface="Arial" panose="020B0604020202020204" pitchFamily="34" charset="0"/>
                <a:cs typeface="Arial" panose="020B0604020202020204" pitchFamily="34" charset="0"/>
              </a:rPr>
              <a:t>2- لأنها لم تكن دائما مغمورة بمياه البحر بل كانت تتحول في كثير من العصور إلى أرض يابسة إما بسبب ارتفاع اليابس أو انخفاض سطح البحر أو كليهما معا . </a:t>
            </a:r>
          </a:p>
          <a:p>
            <a:pPr algn="justLow" eaLnBrk="1" hangingPunct="1">
              <a:spcBef>
                <a:spcPct val="50000"/>
              </a:spcBef>
            </a:pPr>
            <a:r>
              <a:rPr lang="ar-SA" sz="2400" dirty="0" smtClean="0">
                <a:latin typeface="Arial" panose="020B0604020202020204" pitchFamily="34" charset="0"/>
                <a:cs typeface="Arial" panose="020B0604020202020204" pitchFamily="34" charset="0"/>
              </a:rPr>
              <a:t>3- الانتقال بينها وبين اليابس يحدث تدريجيا بينما يحدث الانتقال بينها وبين قاع المحيط بشكل سريع أو فجائيا في كثير من المناطق</a:t>
            </a:r>
            <a:endParaRPr lang="en-US" sz="2400" b="1" dirty="0">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4</a:t>
            </a:fld>
            <a:endParaRPr lang="en-US"/>
          </a:p>
        </p:txBody>
      </p:sp>
    </p:spTree>
    <p:extLst>
      <p:ext uri="{BB962C8B-B14F-4D97-AF65-F5344CB8AC3E}">
        <p14:creationId xmlns:p14="http://schemas.microsoft.com/office/powerpoint/2010/main" val="297347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62324" y="901835"/>
            <a:ext cx="9144000" cy="70788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dirty="0">
                <a:latin typeface="Sakkal Majalla" pitchFamily="2" charset="-78"/>
                <a:cs typeface="+mn-cs"/>
              </a:rPr>
              <a:t>1- يتميز الرف القاري بضحالة مياهه إذ يبلغ متوسط عمقه عند حافته صوب المنحدر القاري نحو 100 قامة، وقد يقل العمق عن ذلك (70 قامة)، وقد يزيد (250 قامة). </a:t>
            </a:r>
          </a:p>
        </p:txBody>
      </p:sp>
      <p:sp>
        <p:nvSpPr>
          <p:cNvPr id="13317" name="Line 7"/>
          <p:cNvSpPr>
            <a:spLocks noChangeShapeType="1"/>
          </p:cNvSpPr>
          <p:nvPr/>
        </p:nvSpPr>
        <p:spPr bwMode="auto">
          <a:xfrm flipV="1">
            <a:off x="4787404" y="3695155"/>
            <a:ext cx="0" cy="6731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4"/>
          <p:cNvSpPr txBox="1">
            <a:spLocks noChangeArrowheads="1"/>
          </p:cNvSpPr>
          <p:nvPr/>
        </p:nvSpPr>
        <p:spPr bwMode="auto">
          <a:xfrm>
            <a:off x="304890" y="44624"/>
            <a:ext cx="8505695" cy="646331"/>
          </a:xfrm>
          <a:prstGeom prst="rect">
            <a:avLst/>
          </a:prstGeom>
          <a:noFill/>
          <a:ln>
            <a:noFill/>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600" b="1"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reflection blurRad="6350" stA="50000" endA="300" endPos="50000" dist="29997" dir="5400000" sy="-100000" algn="bl" rotWithShape="0"/>
                </a:effectLst>
                <a:latin typeface="Sakkal Majalla" pitchFamily="2" charset="-78"/>
                <a:cs typeface="Sakkal Majalla" pitchFamily="2" charset="-78"/>
              </a:rPr>
              <a:t>خصائص الرف القاري</a:t>
            </a:r>
            <a:endParaRPr lang="en-US" sz="3600" b="1"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reflection blurRad="6350" stA="50000" endA="300" endPos="50000" dist="29997" dir="5400000" sy="-100000" algn="bl" rotWithShape="0"/>
              </a:effectLst>
              <a:latin typeface="Sakkal Majalla" pitchFamily="2" charset="-78"/>
              <a:cs typeface="Sakkal Majalla" pitchFamily="2" charset="-78"/>
            </a:endParaRPr>
          </a:p>
        </p:txBody>
      </p:sp>
      <p:sp>
        <p:nvSpPr>
          <p:cNvPr id="10" name="Text Box 5"/>
          <p:cNvSpPr txBox="1">
            <a:spLocks noChangeArrowheads="1"/>
          </p:cNvSpPr>
          <p:nvPr/>
        </p:nvSpPr>
        <p:spPr bwMode="auto">
          <a:xfrm>
            <a:off x="304890" y="1978270"/>
            <a:ext cx="8776786" cy="2400657"/>
          </a:xfrm>
          <a:prstGeom prst="rect">
            <a:avLst/>
          </a:prstGeom>
          <a:noFill/>
          <a:ln w="19050">
            <a:noFill/>
            <a:miter lim="800000"/>
            <a:headEnd/>
            <a:tailEnd/>
          </a:ln>
          <a:effectLst>
            <a:glow rad="228600">
              <a:schemeClr val="accent2">
                <a:satMod val="175000"/>
                <a:alpha val="40000"/>
              </a:schemeClr>
            </a:glow>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dirty="0" smtClean="0">
                <a:effectLst/>
                <a:latin typeface="Sakkal Majalla" pitchFamily="2" charset="-78"/>
                <a:cs typeface="+mn-cs"/>
              </a:rPr>
              <a:t>2- يتباين </a:t>
            </a:r>
            <a:r>
              <a:rPr lang="ar-SA" sz="2000" dirty="0">
                <a:effectLst/>
                <a:latin typeface="Sakkal Majalla" pitchFamily="2" charset="-78"/>
                <a:cs typeface="+mn-cs"/>
              </a:rPr>
              <a:t>الرف في مدى أتساعه على النحو </a:t>
            </a:r>
            <a:r>
              <a:rPr lang="ar-SA" sz="2000" dirty="0" smtClean="0">
                <a:effectLst/>
                <a:latin typeface="Sakkal Majalla" pitchFamily="2" charset="-78"/>
                <a:cs typeface="+mn-cs"/>
              </a:rPr>
              <a:t>الاتي: </a:t>
            </a:r>
            <a:endParaRPr lang="ar-SA" sz="2000" dirty="0">
              <a:effectLst/>
              <a:latin typeface="Sakkal Majalla" pitchFamily="2" charset="-78"/>
              <a:cs typeface="+mn-cs"/>
            </a:endParaRPr>
          </a:p>
          <a:p>
            <a:pPr algn="justLow" eaLnBrk="1" hangingPunct="1">
              <a:spcBef>
                <a:spcPct val="50000"/>
              </a:spcBef>
              <a:buFontTx/>
              <a:buChar char="-"/>
            </a:pPr>
            <a:r>
              <a:rPr lang="ar-SA" sz="2000" dirty="0">
                <a:effectLst/>
                <a:latin typeface="Sakkal Majalla" pitchFamily="2" charset="-78"/>
                <a:cs typeface="+mn-cs"/>
              </a:rPr>
              <a:t>فقد يتضاءل إلى الصفر (ينعدم وجود الرف) ويشرف الساحل مباشرة على القاع العميق كما هو الحال في بعض السواحل الغربية لأمريكا. </a:t>
            </a:r>
          </a:p>
          <a:p>
            <a:pPr algn="justLow" eaLnBrk="1" hangingPunct="1">
              <a:spcBef>
                <a:spcPct val="50000"/>
              </a:spcBef>
              <a:buFontTx/>
              <a:buChar char="-"/>
            </a:pPr>
            <a:r>
              <a:rPr lang="ar-SA" sz="2000" dirty="0">
                <a:effectLst/>
                <a:latin typeface="Sakkal Majalla" pitchFamily="2" charset="-78"/>
                <a:cs typeface="+mn-cs"/>
              </a:rPr>
              <a:t>وقد يتسع الرف ويصل عرضه إلى نحو 1200كم كما هو الحال في الرف القاري المتاخم لجنوب كوريا في البحر الأصفر. </a:t>
            </a:r>
          </a:p>
          <a:p>
            <a:pPr algn="justLow" eaLnBrk="1" hangingPunct="1">
              <a:spcBef>
                <a:spcPct val="50000"/>
              </a:spcBef>
              <a:buFontTx/>
              <a:buChar char="-"/>
            </a:pPr>
            <a:r>
              <a:rPr lang="ar-SA" sz="2000" dirty="0">
                <a:effectLst/>
                <a:latin typeface="Sakkal Majalla" pitchFamily="2" charset="-78"/>
                <a:cs typeface="+mn-cs"/>
              </a:rPr>
              <a:t>وقد نجد قيعان بحار بإكمالها قسما من الرف القاري مثل بحر الشمال وبحر البلطيق وبحر الأدرياتيك.</a:t>
            </a:r>
            <a:endParaRPr lang="en-US" sz="2000" dirty="0">
              <a:effectLst/>
              <a:latin typeface="Sakkal Majalla" pitchFamily="2" charset="-78"/>
              <a:cs typeface="+mn-cs"/>
            </a:endParaRPr>
          </a:p>
        </p:txBody>
      </p:sp>
      <p:sp>
        <p:nvSpPr>
          <p:cNvPr id="11" name="Text Box 2"/>
          <p:cNvSpPr txBox="1">
            <a:spLocks noChangeArrowheads="1"/>
          </p:cNvSpPr>
          <p:nvPr/>
        </p:nvSpPr>
        <p:spPr bwMode="auto">
          <a:xfrm>
            <a:off x="399488" y="4828452"/>
            <a:ext cx="8587590" cy="861774"/>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dirty="0" smtClean="0">
                <a:latin typeface="Sakkal Majalla" pitchFamily="2" charset="-78"/>
                <a:cs typeface="+mn-cs"/>
              </a:rPr>
              <a:t>3- </a:t>
            </a:r>
            <a:r>
              <a:rPr lang="ar-SA" sz="2000" dirty="0">
                <a:latin typeface="Sakkal Majalla" pitchFamily="2" charset="-78"/>
                <a:cs typeface="+mn-cs"/>
              </a:rPr>
              <a:t>ينحدر سطح بعض الرفوف القارية انحدارا تدريجياً هيناً من الساحل صوب حافة المنحدر القاري.</a:t>
            </a:r>
          </a:p>
          <a:p>
            <a:pPr algn="justLow" eaLnBrk="1" hangingPunct="1">
              <a:spcBef>
                <a:spcPct val="50000"/>
              </a:spcBef>
            </a:pPr>
            <a:r>
              <a:rPr lang="ar-SA" sz="2000" dirty="0">
                <a:latin typeface="Sakkal Majalla" pitchFamily="2" charset="-78"/>
                <a:cs typeface="+mn-cs"/>
              </a:rPr>
              <a:t>في حين يكتنف </a:t>
            </a:r>
            <a:r>
              <a:rPr lang="ar-SA" sz="2000" dirty="0" err="1">
                <a:latin typeface="Sakkal Majalla" pitchFamily="2" charset="-78"/>
                <a:cs typeface="+mn-cs"/>
              </a:rPr>
              <a:t>التضرس</a:t>
            </a:r>
            <a:r>
              <a:rPr lang="ar-SA" sz="2000" dirty="0">
                <a:latin typeface="Sakkal Majalla" pitchFamily="2" charset="-78"/>
                <a:cs typeface="+mn-cs"/>
              </a:rPr>
              <a:t> سطح بعضها الآخر كما هو الحال في منطقة خليج مين شرق الولايات المتحدة.</a:t>
            </a: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250825" y="548680"/>
            <a:ext cx="8642350" cy="54938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SA" b="1" dirty="0" smtClean="0">
                <a:latin typeface="Arial" panose="020B0604020202020204" pitchFamily="34" charset="0"/>
                <a:cs typeface="Arial" panose="020B0604020202020204" pitchFamily="34" charset="0"/>
              </a:rPr>
              <a:t>4- </a:t>
            </a:r>
            <a:r>
              <a:rPr lang="ar-SA" b="1" dirty="0">
                <a:latin typeface="Arial" panose="020B0604020202020204" pitchFamily="34" charset="0"/>
                <a:cs typeface="Arial" panose="020B0604020202020204" pitchFamily="34" charset="0"/>
              </a:rPr>
              <a:t>يتشابه تركيبها الجيولوجي مع اليابس القاري المتاخم لها، وهي بذلك تنتمي لليابس القاري أكثر من تبعيتها لقاع المحيط، ويرجع سبب ذلك إلى تأثرها بذبذبات مستوى سطح البحر، حيث انكشفت خلال الفترات الجليدية المصاحبة لانخفاض مستويات البحار العالمية، وانغمرت بالمياه خلال الفترات الدافئة.</a:t>
            </a:r>
          </a:p>
          <a:p>
            <a:pPr algn="just" eaLnBrk="1" hangingPunct="1">
              <a:spcBef>
                <a:spcPct val="50000"/>
              </a:spcBef>
            </a:pPr>
            <a:r>
              <a:rPr lang="ar-SA" b="1" dirty="0" smtClean="0">
                <a:latin typeface="Arial" panose="020B0604020202020204" pitchFamily="34" charset="0"/>
                <a:cs typeface="Arial" panose="020B0604020202020204" pitchFamily="34" charset="0"/>
              </a:rPr>
              <a:t>5- </a:t>
            </a:r>
            <a:r>
              <a:rPr lang="ar-SA" b="1" dirty="0">
                <a:latin typeface="Arial" panose="020B0604020202020204" pitchFamily="34" charset="0"/>
                <a:cs typeface="Arial" panose="020B0604020202020204" pitchFamily="34" charset="0"/>
              </a:rPr>
              <a:t>تمتد الرفوف القارية موازية لخطوط السواحل، ويتباين اتساعها من مكان لآخر، حيث يزداد اتساعها أمام المصبات النهرية </a:t>
            </a:r>
            <a:r>
              <a:rPr lang="ar-SA" b="1" dirty="0" err="1">
                <a:latin typeface="Arial" panose="020B0604020202020204" pitchFamily="34" charset="0"/>
                <a:cs typeface="Arial" panose="020B0604020202020204" pitchFamily="34" charset="0"/>
              </a:rPr>
              <a:t>والدلتاوية</a:t>
            </a:r>
            <a:r>
              <a:rPr lang="ar-SA" b="1" dirty="0">
                <a:latin typeface="Arial" panose="020B0604020202020204" pitchFamily="34" charset="0"/>
                <a:cs typeface="Arial" panose="020B0604020202020204" pitchFamily="34" charset="0"/>
              </a:rPr>
              <a:t>، ويضيق عند السواحل الانكسارية النشأة.</a:t>
            </a:r>
          </a:p>
          <a:p>
            <a:pPr algn="just" eaLnBrk="1" hangingPunct="1">
              <a:spcBef>
                <a:spcPct val="50000"/>
              </a:spcBef>
            </a:pPr>
            <a:r>
              <a:rPr lang="ar-SA" b="1" dirty="0" smtClean="0">
                <a:latin typeface="Arial" panose="020B0604020202020204" pitchFamily="34" charset="0"/>
                <a:cs typeface="Arial" panose="020B0604020202020204" pitchFamily="34" charset="0"/>
              </a:rPr>
              <a:t>6- </a:t>
            </a:r>
            <a:r>
              <a:rPr lang="ar-SA" b="1" dirty="0">
                <a:latin typeface="Arial" panose="020B0604020202020204" pitchFamily="34" charset="0"/>
                <a:cs typeface="Arial" panose="020B0604020202020204" pitchFamily="34" charset="0"/>
              </a:rPr>
              <a:t>تتميز الرفوف القارية في العروض العليا بتراكم الرواسب الجليدية التي حملها الجليد وأرسبها فوق سطوحها، أما في العروض الدنيا (المدارية والاستوائية) فتكثر فيها غالباً الشعاب المرجانية.</a:t>
            </a:r>
          </a:p>
          <a:p>
            <a:pPr algn="just" eaLnBrk="1" hangingPunct="1">
              <a:spcBef>
                <a:spcPct val="50000"/>
              </a:spcBef>
            </a:pPr>
            <a:r>
              <a:rPr lang="ar-SA" b="1" dirty="0" smtClean="0">
                <a:latin typeface="Arial" panose="020B0604020202020204" pitchFamily="34" charset="0"/>
                <a:cs typeface="Arial" panose="020B0604020202020204" pitchFamily="34" charset="0"/>
              </a:rPr>
              <a:t>7- </a:t>
            </a:r>
            <a:r>
              <a:rPr lang="ar-SA" b="1" dirty="0">
                <a:latin typeface="Arial" panose="020B0604020202020204" pitchFamily="34" charset="0"/>
                <a:cs typeface="Arial" panose="020B0604020202020204" pitchFamily="34" charset="0"/>
              </a:rPr>
              <a:t>يتميز الرف القاري بقلة تأثره بالحركات التكتونية، ويكاد ينعدم على سطحه النشاط البركاني.</a:t>
            </a:r>
          </a:p>
          <a:p>
            <a:pPr eaLnBrk="1" hangingPunct="1">
              <a:spcBef>
                <a:spcPct val="50000"/>
              </a:spcBef>
            </a:pPr>
            <a:r>
              <a:rPr lang="ar-SA" b="1" dirty="0" smtClean="0">
                <a:latin typeface="Arial" panose="020B0604020202020204" pitchFamily="34" charset="0"/>
                <a:cs typeface="Arial" panose="020B0604020202020204" pitchFamily="34" charset="0"/>
              </a:rPr>
              <a:t>8</a:t>
            </a:r>
            <a:r>
              <a:rPr lang="ar-SA" b="1" dirty="0">
                <a:latin typeface="Arial" panose="020B0604020202020204" pitchFamily="34" charset="0"/>
                <a:cs typeface="Arial" panose="020B0604020202020204" pitchFamily="34" charset="0"/>
              </a:rPr>
              <a:t>- </a:t>
            </a:r>
            <a:r>
              <a:rPr lang="ar-SA" b="1" dirty="0" smtClean="0">
                <a:latin typeface="Arial" panose="020B0604020202020204" pitchFamily="34" charset="0"/>
                <a:cs typeface="Arial" panose="020B0604020202020204" pitchFamily="34" charset="0"/>
              </a:rPr>
              <a:t>تعتبر </a:t>
            </a:r>
            <a:r>
              <a:rPr lang="ar-SA" b="1" dirty="0">
                <a:latin typeface="Arial" panose="020B0604020202020204" pitchFamily="34" charset="0"/>
                <a:cs typeface="Arial" panose="020B0604020202020204" pitchFamily="34" charset="0"/>
              </a:rPr>
              <a:t>الرفوف القارية من أغنى مناطق البحار في ثروتها السمكية بسبب كثرة ما تنمو بها من الكائنات العضوية حيث أن حوالي 90 % من الكائنات النباتية والحيوانية تعيش في هذه المنطقة وذلك نتيجة للعوامل الآتية : </a:t>
            </a:r>
            <a:br>
              <a:rPr lang="ar-SA" b="1" dirty="0">
                <a:latin typeface="Arial" panose="020B0604020202020204" pitchFamily="34" charset="0"/>
                <a:cs typeface="Arial" panose="020B0604020202020204" pitchFamily="34" charset="0"/>
              </a:rPr>
            </a:br>
            <a:r>
              <a:rPr lang="ar-SA" b="1" dirty="0">
                <a:latin typeface="Arial" panose="020B0604020202020204" pitchFamily="34" charset="0"/>
                <a:cs typeface="Arial" panose="020B0604020202020204" pitchFamily="34" charset="0"/>
              </a:rPr>
              <a:t>· توفر الغذاء </a:t>
            </a:r>
            <a:r>
              <a:rPr lang="ar-SA" b="1" dirty="0" smtClean="0">
                <a:latin typeface="Arial" panose="020B0604020202020204" pitchFamily="34" charset="0"/>
                <a:cs typeface="Arial" panose="020B0604020202020204" pitchFamily="34" charset="0"/>
              </a:rPr>
              <a:t>(</a:t>
            </a:r>
            <a:r>
              <a:rPr lang="ar-SA" b="1" dirty="0" err="1" smtClean="0">
                <a:latin typeface="Arial" panose="020B0604020202020204" pitchFamily="34" charset="0"/>
                <a:cs typeface="Arial" panose="020B0604020202020204" pitchFamily="34" charset="0"/>
              </a:rPr>
              <a:t>البلانكتونات</a:t>
            </a:r>
            <a:r>
              <a:rPr lang="ar-SA" b="1" dirty="0" smtClean="0">
                <a:latin typeface="Arial" panose="020B0604020202020204" pitchFamily="34" charset="0"/>
                <a:cs typeface="Arial" panose="020B0604020202020204" pitchFamily="34" charset="0"/>
              </a:rPr>
              <a:t>) </a:t>
            </a:r>
            <a:r>
              <a:rPr lang="ar-SA" b="1" dirty="0">
                <a:latin typeface="Arial" panose="020B0604020202020204" pitchFamily="34" charset="0"/>
                <a:cs typeface="Arial" panose="020B0604020202020204" pitchFamily="34" charset="0"/>
              </a:rPr>
              <a:t>. </a:t>
            </a:r>
            <a:br>
              <a:rPr lang="ar-SA" b="1" dirty="0">
                <a:latin typeface="Arial" panose="020B0604020202020204" pitchFamily="34" charset="0"/>
                <a:cs typeface="Arial" panose="020B0604020202020204" pitchFamily="34" charset="0"/>
              </a:rPr>
            </a:br>
            <a:r>
              <a:rPr lang="ar-SA" b="1" dirty="0">
                <a:latin typeface="Arial" panose="020B0604020202020204" pitchFamily="34" charset="0"/>
                <a:cs typeface="Arial" panose="020B0604020202020204" pitchFamily="34" charset="0"/>
              </a:rPr>
              <a:t>· الظروف البيئية المناسبة . </a:t>
            </a:r>
            <a:br>
              <a:rPr lang="ar-SA" b="1" dirty="0">
                <a:latin typeface="Arial" panose="020B0604020202020204" pitchFamily="34" charset="0"/>
                <a:cs typeface="Arial" panose="020B0604020202020204" pitchFamily="34" charset="0"/>
              </a:rPr>
            </a:br>
            <a:r>
              <a:rPr lang="ar-SA" b="1" dirty="0">
                <a:latin typeface="Arial" panose="020B0604020202020204" pitchFamily="34" charset="0"/>
                <a:cs typeface="Arial" panose="020B0604020202020204" pitchFamily="34" charset="0"/>
              </a:rPr>
              <a:t>· البعد عن التأثير المدمر للأمواج والتيارات البحرية . </a:t>
            </a:r>
            <a:br>
              <a:rPr lang="ar-SA" b="1" dirty="0">
                <a:latin typeface="Arial" panose="020B0604020202020204" pitchFamily="34" charset="0"/>
                <a:cs typeface="Arial" panose="020B0604020202020204" pitchFamily="34" charset="0"/>
              </a:rPr>
            </a:br>
            <a:r>
              <a:rPr lang="ar-SA" b="1" dirty="0">
                <a:latin typeface="Arial" panose="020B0604020202020204" pitchFamily="34" charset="0"/>
                <a:cs typeface="Arial" panose="020B0604020202020204" pitchFamily="34" charset="0"/>
              </a:rPr>
              <a:t>· توفر الضوء والحرارة المناسبة . </a:t>
            </a:r>
            <a:br>
              <a:rPr lang="ar-SA" b="1" dirty="0">
                <a:latin typeface="Arial" panose="020B0604020202020204" pitchFamily="34" charset="0"/>
                <a:cs typeface="Arial" panose="020B0604020202020204" pitchFamily="34" charset="0"/>
              </a:rPr>
            </a:br>
            <a:r>
              <a:rPr lang="ar-SA" b="1" dirty="0">
                <a:latin typeface="Arial" panose="020B0604020202020204" pitchFamily="34" charset="0"/>
                <a:cs typeface="Arial" panose="020B0604020202020204" pitchFamily="34" charset="0"/>
              </a:rPr>
              <a:t>ونظرا لأن المنطقة تزخر بالأحياء النباتية والحيوانية فإن رواسبها تحتوي على مقدار عظيم من </a:t>
            </a:r>
            <a:r>
              <a:rPr lang="ar-SA" b="1" dirty="0" smtClean="0">
                <a:latin typeface="Arial" panose="020B0604020202020204" pitchFamily="34" charset="0"/>
                <a:cs typeface="Arial" panose="020B0604020202020204" pitchFamily="34" charset="0"/>
              </a:rPr>
              <a:t>بقاياها التي شكلت فيما بعد النفط والغاز الطبيعي </a:t>
            </a:r>
            <a:r>
              <a:rPr lang="ar-SA" b="1" dirty="0">
                <a:latin typeface="Arial" panose="020B0604020202020204" pitchFamily="34" charset="0"/>
                <a:cs typeface="Arial" panose="020B0604020202020204" pitchFamily="34" charset="0"/>
              </a:rPr>
              <a:t>. </a:t>
            </a:r>
            <a:r>
              <a:rPr lang="ar-SA" b="1" dirty="0" smtClean="0">
                <a:latin typeface="Arial" panose="020B0604020202020204" pitchFamily="34" charset="0"/>
                <a:cs typeface="Arial" panose="020B0604020202020204" pitchFamily="34" charset="0"/>
              </a:rPr>
              <a:t>.</a:t>
            </a:r>
          </a:p>
          <a:p>
            <a:pPr eaLnBrk="1" hangingPunct="1">
              <a:spcBef>
                <a:spcPct val="50000"/>
              </a:spcBef>
            </a:pPr>
            <a:r>
              <a:rPr lang="ar-SA" b="1" dirty="0">
                <a:latin typeface="Arial" panose="020B0604020202020204" pitchFamily="34" charset="0"/>
                <a:cs typeface="Arial" panose="020B0604020202020204" pitchFamily="34" charset="0"/>
              </a:rPr>
              <a:t>9- يمكن الاستفادة من أجزاء الرفوف القارية المجاورة لليابس بالزراعة بعد تجفيفها مثل </a:t>
            </a:r>
            <a:r>
              <a:rPr lang="ar-SA" b="1" dirty="0" smtClean="0">
                <a:latin typeface="Arial" panose="020B0604020202020204" pitchFamily="34" charset="0"/>
                <a:cs typeface="Arial" panose="020B0604020202020204" pitchFamily="34" charset="0"/>
              </a:rPr>
              <a:t>ما حدث في هولندا .</a:t>
            </a:r>
            <a:endParaRPr lang="ar-SA" b="1" dirty="0">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مستطيل 1"/>
          <p:cNvSpPr/>
          <p:nvPr/>
        </p:nvSpPr>
        <p:spPr>
          <a:xfrm>
            <a:off x="202427" y="836712"/>
            <a:ext cx="8856984" cy="5755422"/>
          </a:xfrm>
          <a:prstGeom prst="rect">
            <a:avLst/>
          </a:prstGeom>
        </p:spPr>
        <p:txBody>
          <a:bodyPr wrap="square">
            <a:spAutoFit/>
          </a:bodyPr>
          <a:lstStyle/>
          <a:p>
            <a:pPr algn="justLow"/>
            <a:r>
              <a:rPr lang="ar-SA" sz="2000" b="1" dirty="0" smtClean="0">
                <a:latin typeface="Sakkal Majalla" pitchFamily="2" charset="-78"/>
                <a:cs typeface="+mn-cs"/>
              </a:rPr>
              <a:t>تختلف الآراء في أصل نشأة الرفوف القارية فهناك من يعتقد أن نشأتها ترجع إلى:</a:t>
            </a:r>
          </a:p>
          <a:p>
            <a:pPr algn="justLow"/>
            <a:r>
              <a:rPr lang="ar-SA" sz="2000" dirty="0" smtClean="0">
                <a:latin typeface="Sakkal Majalla" pitchFamily="2" charset="-78"/>
                <a:cs typeface="+mn-cs"/>
              </a:rPr>
              <a:t/>
            </a:r>
            <a:br>
              <a:rPr lang="ar-SA" sz="2000" dirty="0" smtClean="0">
                <a:latin typeface="Sakkal Majalla" pitchFamily="2" charset="-78"/>
                <a:cs typeface="+mn-cs"/>
              </a:rPr>
            </a:br>
            <a:r>
              <a:rPr lang="ar-SA" sz="2000" b="1" dirty="0" smtClean="0">
                <a:latin typeface="Sakkal Majalla" pitchFamily="2" charset="-78"/>
                <a:cs typeface="+mn-cs"/>
              </a:rPr>
              <a:t>أ- عمليات التعرية البحرية : </a:t>
            </a:r>
            <a:r>
              <a:rPr lang="ar-SA" sz="2000" dirty="0" smtClean="0">
                <a:latin typeface="Sakkal Majalla" pitchFamily="2" charset="-78"/>
                <a:cs typeface="+mn-cs"/>
              </a:rPr>
              <a:t>نتيجة لارتطام الأمواج بالسواحل فتؤدي إلى تحطم الصخور وتحملها وترسبها بعيدا عن الساحل فينشأ من ذلك رصيف تراكمي وبالتدريج يتكون الرف القاري . </a:t>
            </a:r>
          </a:p>
          <a:p>
            <a:pPr algn="justLow"/>
            <a:r>
              <a:rPr lang="ar-SA" sz="700" dirty="0" smtClean="0">
                <a:latin typeface="Sakkal Majalla" pitchFamily="2" charset="-78"/>
                <a:cs typeface="+mn-cs"/>
              </a:rPr>
              <a:t/>
            </a:r>
            <a:br>
              <a:rPr lang="ar-SA" sz="700" dirty="0" smtClean="0">
                <a:latin typeface="Sakkal Majalla" pitchFamily="2" charset="-78"/>
                <a:cs typeface="+mn-cs"/>
              </a:rPr>
            </a:br>
            <a:r>
              <a:rPr lang="ar-SA" sz="2000" b="1" dirty="0">
                <a:latin typeface="Sakkal Majalla" pitchFamily="2" charset="-78"/>
                <a:cs typeface="+mn-cs"/>
              </a:rPr>
              <a:t>ب- تراكم الرواسب التي تحملها الأنهار : </a:t>
            </a:r>
            <a:r>
              <a:rPr lang="ar-SA" sz="2000" dirty="0" smtClean="0">
                <a:latin typeface="Sakkal Majalla" pitchFamily="2" charset="-78"/>
                <a:cs typeface="+mn-cs"/>
              </a:rPr>
              <a:t>وتلقي بها عند مصباتها ومن ثم يرتفع قاع البحر تدريجيا بازدياد كمية الرواسب ويصبح ضحلا بجوار الدلتا . وقد ينطبق ذلك بالنسبة للرفوف القارية التي تكتنف مصبات نهر كبير ولكنه لا ينطبق بالنسبة لرفوف أخرى ذات قاع صخري خال أو يكاد يخلو من الرواسب . </a:t>
            </a:r>
          </a:p>
          <a:p>
            <a:pPr algn="justLow"/>
            <a:r>
              <a:rPr lang="ar-SA" sz="700" dirty="0" smtClean="0">
                <a:latin typeface="Sakkal Majalla" pitchFamily="2" charset="-78"/>
                <a:cs typeface="+mn-cs"/>
              </a:rPr>
              <a:t/>
            </a:r>
            <a:br>
              <a:rPr lang="ar-SA" sz="700" dirty="0" smtClean="0">
                <a:latin typeface="Sakkal Majalla" pitchFamily="2" charset="-78"/>
                <a:cs typeface="+mn-cs"/>
              </a:rPr>
            </a:br>
            <a:r>
              <a:rPr lang="ar-SA" sz="2000" b="1" dirty="0">
                <a:latin typeface="Sakkal Majalla" pitchFamily="2" charset="-78"/>
                <a:cs typeface="+mn-cs"/>
              </a:rPr>
              <a:t>ج- عمليات انكسارية : </a:t>
            </a:r>
            <a:r>
              <a:rPr lang="ar-SA" sz="2000" dirty="0" smtClean="0">
                <a:latin typeface="Sakkal Majalla" pitchFamily="2" charset="-78"/>
                <a:cs typeface="+mn-cs"/>
              </a:rPr>
              <a:t>تحدث في النطاقات الساحلية فتهبط الأرض على امتدادها فتغمرها المياه مثل الرف القاري المتاخم للسواحل الغربية لأمريكا الشمالية ( ساحل كاليفورنيا ) حيث تنتشر حافات وأحواض انكسارية تشبه التركيب </a:t>
            </a:r>
            <a:r>
              <a:rPr lang="ar-SA" sz="2000" dirty="0" err="1" smtClean="0">
                <a:latin typeface="Sakkal Majalla" pitchFamily="2" charset="-78"/>
                <a:cs typeface="+mn-cs"/>
              </a:rPr>
              <a:t>الإنكساري</a:t>
            </a:r>
            <a:r>
              <a:rPr lang="ar-SA" sz="2000" dirty="0" smtClean="0">
                <a:latin typeface="Sakkal Majalla" pitchFamily="2" charset="-78"/>
                <a:cs typeface="+mn-cs"/>
              </a:rPr>
              <a:t> المتاخم لها على اليابس ( الرف القاري يكاد ينعدم هنا ) .</a:t>
            </a:r>
          </a:p>
          <a:p>
            <a:pPr algn="justLow"/>
            <a:r>
              <a:rPr lang="ar-SA" sz="700" dirty="0" smtClean="0">
                <a:latin typeface="Sakkal Majalla" pitchFamily="2" charset="-78"/>
                <a:cs typeface="+mn-cs"/>
              </a:rPr>
              <a:t/>
            </a:r>
            <a:br>
              <a:rPr lang="ar-SA" sz="700" dirty="0" smtClean="0">
                <a:latin typeface="Sakkal Majalla" pitchFamily="2" charset="-78"/>
                <a:cs typeface="+mn-cs"/>
              </a:rPr>
            </a:br>
            <a:r>
              <a:rPr lang="ar-SA" sz="2000" b="1" dirty="0">
                <a:latin typeface="Sakkal Majalla" pitchFamily="2" charset="-78"/>
                <a:cs typeface="+mn-cs"/>
              </a:rPr>
              <a:t>د- ذبذبات </a:t>
            </a:r>
            <a:r>
              <a:rPr lang="ar-SA" sz="2000" b="1" dirty="0" err="1">
                <a:latin typeface="Sakkal Majalla" pitchFamily="2" charset="-78"/>
                <a:cs typeface="+mn-cs"/>
              </a:rPr>
              <a:t>ايوساتية</a:t>
            </a:r>
            <a:r>
              <a:rPr lang="ar-SA" sz="2000" b="1" dirty="0">
                <a:latin typeface="Sakkal Majalla" pitchFamily="2" charset="-78"/>
                <a:cs typeface="+mn-cs"/>
              </a:rPr>
              <a:t> ( تذبذب هبوط أو ارتفاع منسوب السطح البحر ) : </a:t>
            </a:r>
            <a:r>
              <a:rPr lang="ar-SA" sz="2000" dirty="0" smtClean="0">
                <a:latin typeface="Sakkal Majalla" pitchFamily="2" charset="-78"/>
                <a:cs typeface="+mn-cs"/>
              </a:rPr>
              <a:t>هناك من الرفوف القارية تنشأ عن ذبذبات </a:t>
            </a:r>
            <a:r>
              <a:rPr lang="ar-SA" sz="2000" dirty="0" err="1" smtClean="0">
                <a:latin typeface="Sakkal Majalla" pitchFamily="2" charset="-78"/>
                <a:cs typeface="+mn-cs"/>
              </a:rPr>
              <a:t>ايوستاتية</a:t>
            </a:r>
            <a:r>
              <a:rPr lang="ar-SA" sz="2000" dirty="0" smtClean="0">
                <a:latin typeface="Sakkal Majalla" pitchFamily="2" charset="-78"/>
                <a:cs typeface="+mn-cs"/>
              </a:rPr>
              <a:t> أثناء العصر الجليدي هبط مستوى مياه البحار والمحيطات هبوطا عظيما وصل في بعض الفترات إلى حوالي المائة قامة ومن ثم تعرضت أجزاء من قيعان البحار لأنواع التعرية القارية وحين ذاب الجليد وانصرفت مياهه المذابة إلى البحر عاد منسوب مياهه إلى الارتفاع فطغت على اليابس المجاور ومن ثم أصبح قسما من قاع البحر ليكون الرف القاري، ومن أمثلة ذلك: بحر الشمال وبحر البلطيق . </a:t>
            </a:r>
          </a:p>
          <a:p>
            <a:pPr algn="justLow"/>
            <a:r>
              <a:rPr lang="ar-SA" sz="700" dirty="0" smtClean="0">
                <a:latin typeface="Sakkal Majalla" pitchFamily="2" charset="-78"/>
                <a:cs typeface="+mn-cs"/>
              </a:rPr>
              <a:t/>
            </a:r>
            <a:br>
              <a:rPr lang="ar-SA" sz="700" dirty="0" smtClean="0">
                <a:latin typeface="Sakkal Majalla" pitchFamily="2" charset="-78"/>
                <a:cs typeface="+mn-cs"/>
              </a:rPr>
            </a:br>
            <a:r>
              <a:rPr lang="ar-SA" sz="2000" dirty="0" smtClean="0">
                <a:latin typeface="Sakkal Majalla" pitchFamily="2" charset="-78"/>
                <a:cs typeface="+mn-cs"/>
              </a:rPr>
              <a:t>ويلاحظ أن كلا من الآراء المذكورة يفسر نشأة رف قاري في منطقة معينة ولا توجد نظرية موحدة يمكنها أن تفسر نشأت كل الرفوف القارية . </a:t>
            </a:r>
            <a:endParaRPr lang="en-US" sz="2000" dirty="0">
              <a:latin typeface="Sakkal Majalla" pitchFamily="2" charset="-78"/>
              <a:cs typeface="+mn-cs"/>
            </a:endParaRPr>
          </a:p>
        </p:txBody>
      </p:sp>
      <p:sp>
        <p:nvSpPr>
          <p:cNvPr id="3" name="مستطيل 2"/>
          <p:cNvSpPr/>
          <p:nvPr/>
        </p:nvSpPr>
        <p:spPr>
          <a:xfrm>
            <a:off x="2423751" y="313492"/>
            <a:ext cx="3594254" cy="523220"/>
          </a:xfrm>
          <a:prstGeom prst="rect">
            <a:avLst/>
          </a:prstGeom>
        </p:spPr>
        <p:txBody>
          <a:bodyPr wrap="none">
            <a:spAutoFit/>
          </a:bodyPr>
          <a:lstStyle/>
          <a:p>
            <a:r>
              <a:rPr lang="ar-SA" sz="2800" b="1" dirty="0" smtClean="0">
                <a:ln w="10541" cmpd="sng">
                  <a:solidFill>
                    <a:schemeClr val="accent1">
                      <a:shade val="88000"/>
                      <a:satMod val="110000"/>
                    </a:schemeClr>
                  </a:solidFill>
                  <a:prstDash val="solid"/>
                </a:ln>
                <a:latin typeface="Sakkal Majalla" pitchFamily="2" charset="-78"/>
                <a:cs typeface="+mn-cs"/>
              </a:rPr>
              <a:t>نشأة ( أصل ) الرفوف القارية</a:t>
            </a:r>
            <a:endParaRPr lang="en-US" sz="2800" b="1" dirty="0">
              <a:ln w="10541" cmpd="sng">
                <a:solidFill>
                  <a:schemeClr val="accent1">
                    <a:shade val="88000"/>
                    <a:satMod val="110000"/>
                  </a:schemeClr>
                </a:solidFill>
                <a:prstDash val="solid"/>
              </a:ln>
              <a:cs typeface="+mn-cs"/>
            </a:endParaRPr>
          </a:p>
        </p:txBody>
      </p:sp>
      <p:sp>
        <p:nvSpPr>
          <p:cNvPr id="4" name="عنصر نائب للتذييل 3"/>
          <p:cNvSpPr>
            <a:spLocks noGrp="1"/>
          </p:cNvSpPr>
          <p:nvPr>
            <p:ph type="ftr" sz="quarter" idx="11"/>
          </p:nvPr>
        </p:nvSpPr>
        <p:spPr/>
        <p:txBody>
          <a:bodyPr/>
          <a:lstStyle/>
          <a:p>
            <a:pPr>
              <a:defRPr/>
            </a:pPr>
            <a:r>
              <a:rPr lang="en-US" smtClean="0"/>
              <a:t>BY:DR.EMAN AL-KADI (2015)</a:t>
            </a:r>
            <a:endParaRPr lang="en-US"/>
          </a:p>
        </p:txBody>
      </p:sp>
      <p:sp>
        <p:nvSpPr>
          <p:cNvPr id="5" name="عنصر نائب لرقم الشريحة 4"/>
          <p:cNvSpPr>
            <a:spLocks noGrp="1"/>
          </p:cNvSpPr>
          <p:nvPr>
            <p:ph type="sldNum" sz="quarter" idx="12"/>
          </p:nvPr>
        </p:nvSpPr>
        <p:spPr/>
        <p:txBody>
          <a:bodyPr/>
          <a:lstStyle/>
          <a:p>
            <a:pPr>
              <a:defRPr/>
            </a:pPr>
            <a:fld id="{6EA4F545-AB3F-4EF9-83CA-E2206D232096}" type="slidenum">
              <a:rPr lang="ar-SA" smtClean="0"/>
              <a:pPr>
                <a:defRPr/>
              </a:pPr>
              <a:t>7</a:t>
            </a:fld>
            <a:endParaRPr lang="en-US"/>
          </a:p>
        </p:txBody>
      </p:sp>
    </p:spTree>
    <p:extLst>
      <p:ext uri="{BB962C8B-B14F-4D97-AF65-F5344CB8AC3E}">
        <p14:creationId xmlns:p14="http://schemas.microsoft.com/office/powerpoint/2010/main" val="23008313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439834" y="1340768"/>
            <a:ext cx="8460432" cy="466281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200" b="1" dirty="0">
                <a:latin typeface="Arial" panose="020B0604020202020204" pitchFamily="34" charset="0"/>
                <a:cs typeface="Arial" panose="020B0604020202020204" pitchFamily="34" charset="0"/>
              </a:rPr>
              <a:t>يمكن تصنيفها حسب اختلاف أسلوب نشأتها إلى الأنواع الآتية:</a:t>
            </a:r>
          </a:p>
          <a:p>
            <a:pPr algn="justLow" eaLnBrk="1" hangingPunct="1">
              <a:spcBef>
                <a:spcPct val="50000"/>
              </a:spcBef>
            </a:pPr>
            <a:r>
              <a:rPr lang="ar-SA" sz="2200" b="1" dirty="0">
                <a:latin typeface="Arial" panose="020B0604020202020204" pitchFamily="34" charset="0"/>
                <a:cs typeface="Arial" panose="020B0604020202020204" pitchFamily="34" charset="0"/>
              </a:rPr>
              <a:t>1- رفوف قارية جليدية: مثل معظم أجزاء السواحل في المناطق القطبية (بحر الشمال والبلطيق)، حيث تغطى الرفوف بفرشات من الطفل الجليدي المنقولة من </a:t>
            </a:r>
            <a:r>
              <a:rPr lang="ar-SA" sz="2200" b="1" dirty="0" err="1">
                <a:latin typeface="Arial" panose="020B0604020202020204" pitchFamily="34" charset="0"/>
                <a:cs typeface="Arial" panose="020B0604020202020204" pitchFamily="34" charset="0"/>
              </a:rPr>
              <a:t>الفيوردات</a:t>
            </a:r>
            <a:r>
              <a:rPr lang="ar-SA" sz="2200" b="1" dirty="0">
                <a:latin typeface="Arial" panose="020B0604020202020204" pitchFamily="34" charset="0"/>
                <a:cs typeface="Arial" panose="020B0604020202020204" pitchFamily="34" charset="0"/>
              </a:rPr>
              <a:t>.</a:t>
            </a:r>
          </a:p>
          <a:p>
            <a:pPr algn="justLow" eaLnBrk="1" hangingPunct="1">
              <a:spcBef>
                <a:spcPct val="50000"/>
              </a:spcBef>
            </a:pPr>
            <a:r>
              <a:rPr lang="ar-SA" sz="2200" b="1" dirty="0">
                <a:latin typeface="Arial" panose="020B0604020202020204" pitchFamily="34" charset="0"/>
                <a:cs typeface="Arial" panose="020B0604020202020204" pitchFamily="34" charset="0"/>
              </a:rPr>
              <a:t>2- رفوف قارية انكسارية: مثل السواحل الغربية </a:t>
            </a:r>
            <a:r>
              <a:rPr lang="ar-SA" sz="2200" b="1" dirty="0" err="1">
                <a:latin typeface="Arial" panose="020B0604020202020204" pitchFamily="34" charset="0"/>
                <a:cs typeface="Arial" panose="020B0604020202020204" pitchFamily="34" charset="0"/>
              </a:rPr>
              <a:t>للأمريكتين</a:t>
            </a:r>
            <a:r>
              <a:rPr lang="ar-SA" sz="2200" b="1" dirty="0">
                <a:latin typeface="Arial" panose="020B0604020202020204" pitchFamily="34" charset="0"/>
                <a:cs typeface="Arial" panose="020B0604020202020204" pitchFamily="34" charset="0"/>
              </a:rPr>
              <a:t>، وتمتاز هذه الرفوف بضيق اتساعها.</a:t>
            </a:r>
          </a:p>
          <a:p>
            <a:pPr algn="justLow" eaLnBrk="1" hangingPunct="1">
              <a:spcBef>
                <a:spcPct val="50000"/>
              </a:spcBef>
            </a:pPr>
            <a:r>
              <a:rPr lang="ar-SA" sz="2200" b="1" dirty="0" smtClean="0">
                <a:latin typeface="Arial" panose="020B0604020202020204" pitchFamily="34" charset="0"/>
                <a:cs typeface="Arial" panose="020B0604020202020204" pitchFamily="34" charset="0"/>
              </a:rPr>
              <a:t>3- </a:t>
            </a:r>
            <a:r>
              <a:rPr lang="ar-SA" sz="2200" b="1" dirty="0">
                <a:latin typeface="Arial" panose="020B0604020202020204" pitchFamily="34" charset="0"/>
                <a:cs typeface="Arial" panose="020B0604020202020204" pitchFamily="34" charset="0"/>
              </a:rPr>
              <a:t>رفوف قارية تكونت بفعل التيارات البحرية: مثل الساحل الشرقي لشبة جزيرة </a:t>
            </a:r>
            <a:r>
              <a:rPr lang="ar-SA" sz="2200" b="1" dirty="0" err="1">
                <a:latin typeface="Arial" panose="020B0604020202020204" pitchFamily="34" charset="0"/>
                <a:cs typeface="Arial" panose="020B0604020202020204" pitchFamily="34" charset="0"/>
              </a:rPr>
              <a:t>يوكاتان</a:t>
            </a:r>
            <a:r>
              <a:rPr lang="ar-SA" sz="2200" b="1" dirty="0">
                <a:latin typeface="Arial" panose="020B0604020202020204" pitchFamily="34" charset="0"/>
                <a:cs typeface="Arial" panose="020B0604020202020204" pitchFamily="34" charset="0"/>
              </a:rPr>
              <a:t> جنوب شرق المكسيك.</a:t>
            </a:r>
          </a:p>
          <a:p>
            <a:pPr algn="justLow" eaLnBrk="1" hangingPunct="1">
              <a:spcBef>
                <a:spcPct val="50000"/>
              </a:spcBef>
            </a:pPr>
            <a:r>
              <a:rPr lang="ar-SA" sz="2200" b="1" dirty="0" smtClean="0">
                <a:latin typeface="Arial" panose="020B0604020202020204" pitchFamily="34" charset="0"/>
                <a:cs typeface="Arial" panose="020B0604020202020204" pitchFamily="34" charset="0"/>
              </a:rPr>
              <a:t>4- </a:t>
            </a:r>
            <a:r>
              <a:rPr lang="ar-SA" sz="2200" b="1" dirty="0">
                <a:latin typeface="Arial" panose="020B0604020202020204" pitchFamily="34" charset="0"/>
                <a:cs typeface="Arial" panose="020B0604020202020204" pitchFamily="34" charset="0"/>
              </a:rPr>
              <a:t>رفوف قارية </a:t>
            </a:r>
            <a:r>
              <a:rPr lang="ar-SA" sz="2200" b="1" dirty="0" err="1">
                <a:latin typeface="Arial" panose="020B0604020202020204" pitchFamily="34" charset="0"/>
                <a:cs typeface="Arial" panose="020B0604020202020204" pitchFamily="34" charset="0"/>
              </a:rPr>
              <a:t>دلتاوية</a:t>
            </a:r>
            <a:r>
              <a:rPr lang="ar-SA" sz="2200" b="1" dirty="0">
                <a:latin typeface="Arial" panose="020B0604020202020204" pitchFamily="34" charset="0"/>
                <a:cs typeface="Arial" panose="020B0604020202020204" pitchFamily="34" charset="0"/>
              </a:rPr>
              <a:t>: مثل رفوف دلتا النيل والمسيسيبي، وينتج عن هذه الرفوف حدوث هبوط تدريجي لسطح الأرض بسبب ثقل رواسب الدلتا.</a:t>
            </a:r>
          </a:p>
          <a:p>
            <a:pPr algn="justLow" eaLnBrk="1" hangingPunct="1">
              <a:spcBef>
                <a:spcPct val="50000"/>
              </a:spcBef>
            </a:pPr>
            <a:r>
              <a:rPr lang="ar-SA" sz="2200" b="1" dirty="0" smtClean="0">
                <a:latin typeface="Arial" panose="020B0604020202020204" pitchFamily="34" charset="0"/>
                <a:cs typeface="Arial" panose="020B0604020202020204" pitchFamily="34" charset="0"/>
              </a:rPr>
              <a:t>5- </a:t>
            </a:r>
            <a:r>
              <a:rPr lang="ar-SA" sz="2200" b="1" dirty="0">
                <a:latin typeface="Arial" panose="020B0604020202020204" pitchFamily="34" charset="0"/>
                <a:cs typeface="Arial" panose="020B0604020202020204" pitchFamily="34" charset="0"/>
              </a:rPr>
              <a:t>رفوف قارية مرجانية: مثل الحاجز الاسترالي العظيم وبعض سواحل المحيط الهندي والبحر الأحمر، وتمتاز هذه الرفوف باتساعها وضحالتها إذ لا يتجاوز عمقها 30م</a:t>
            </a:r>
            <a:r>
              <a:rPr lang="ar-SA" sz="2200" b="1" dirty="0" smtClean="0">
                <a:latin typeface="Arial" panose="020B0604020202020204" pitchFamily="34" charset="0"/>
                <a:cs typeface="Arial" panose="020B0604020202020204" pitchFamily="34" charset="0"/>
              </a:rPr>
              <a:t>.</a:t>
            </a:r>
            <a:endParaRPr lang="ar-SA" sz="2200" b="1" dirty="0">
              <a:latin typeface="Arial" panose="020B0604020202020204" pitchFamily="34" charset="0"/>
              <a:cs typeface="Arial" panose="020B0604020202020204" pitchFamily="34" charset="0"/>
            </a:endParaRPr>
          </a:p>
        </p:txBody>
      </p:sp>
      <p:sp>
        <p:nvSpPr>
          <p:cNvPr id="17412" name="Rectangle 6"/>
          <p:cNvSpPr>
            <a:spLocks noChangeArrowheads="1"/>
          </p:cNvSpPr>
          <p:nvPr/>
        </p:nvSpPr>
        <p:spPr bwMode="auto">
          <a:xfrm>
            <a:off x="0" y="472383"/>
            <a:ext cx="9144000" cy="579437"/>
          </a:xfrm>
          <a:prstGeom prst="rect">
            <a:avLst/>
          </a:prstGeom>
          <a:noFill/>
          <a:ln>
            <a:noFill/>
          </a:ln>
          <a:effectLst/>
        </p:spPr>
        <p:txBody>
          <a:bodyPr>
            <a:spAutoFit/>
          </a:bodyPr>
          <a:lstStyle/>
          <a:p>
            <a:pPr algn="ctr"/>
            <a:r>
              <a:rPr lang="ar-SA" sz="3200" b="1" dirty="0">
                <a:ln w="10541" cmpd="sng">
                  <a:solidFill>
                    <a:schemeClr val="accent1">
                      <a:shade val="88000"/>
                      <a:satMod val="110000"/>
                    </a:schemeClr>
                  </a:solidFill>
                  <a:prstDash val="solid"/>
                </a:ln>
                <a:latin typeface="Arial" panose="020B0604020202020204" pitchFamily="34" charset="0"/>
                <a:cs typeface="Arial" panose="020B0604020202020204" pitchFamily="34" charset="0"/>
              </a:rPr>
              <a:t>تصنيف الرفوف القارية</a:t>
            </a:r>
            <a:endParaRPr lang="en-US" sz="3200" b="1" dirty="0">
              <a:ln w="10541" cmpd="sng">
                <a:solidFill>
                  <a:schemeClr val="accent1">
                    <a:shade val="88000"/>
                    <a:satMod val="110000"/>
                  </a:schemeClr>
                </a:solidFill>
                <a:prstDash val="solid"/>
              </a:ln>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8</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1025860" y="1916832"/>
            <a:ext cx="7092280" cy="3539430"/>
          </a:xfrm>
          <a:prstGeom prst="rect">
            <a:avLst/>
          </a:prstGeom>
          <a:noFill/>
          <a:ln>
            <a:noFill/>
          </a:ln>
          <a:effectLst/>
        </p:spPr>
        <p:txBody>
          <a:bodyPr wrap="square">
            <a:spAutoFit/>
          </a:bodyPr>
          <a:lstStyle/>
          <a:p>
            <a:pPr algn="justLow">
              <a:spcBef>
                <a:spcPct val="50000"/>
              </a:spcBef>
            </a:pPr>
            <a:r>
              <a:rPr lang="ar-SA" sz="3200" b="1" dirty="0" smtClean="0">
                <a:latin typeface="Arial" panose="020B0604020202020204" pitchFamily="34" charset="0"/>
                <a:cs typeface="Arial" panose="020B0604020202020204" pitchFamily="34" charset="0"/>
              </a:rPr>
              <a:t>المنحدر القار</a:t>
            </a:r>
            <a:r>
              <a:rPr lang="ar-SA" sz="3200" b="1" dirty="0">
                <a:latin typeface="Arial" panose="020B0604020202020204" pitchFamily="34" charset="0"/>
                <a:cs typeface="Arial" panose="020B0604020202020204" pitchFamily="34" charset="0"/>
              </a:rPr>
              <a:t>ي ( منطقة حافة </a:t>
            </a:r>
            <a:r>
              <a:rPr lang="ar-SA" sz="3200" b="1" dirty="0" smtClean="0">
                <a:latin typeface="Arial" panose="020B0604020202020204" pitchFamily="34" charset="0"/>
                <a:cs typeface="Arial" panose="020B0604020202020204" pitchFamily="34" charset="0"/>
              </a:rPr>
              <a:t>الأعماق) : </a:t>
            </a:r>
            <a:r>
              <a:rPr lang="ar-SA" sz="3200" dirty="0" smtClean="0">
                <a:latin typeface="Arial" panose="020B0604020202020204" pitchFamily="34" charset="0"/>
                <a:cs typeface="Arial" panose="020B0604020202020204" pitchFamily="34" charset="0"/>
              </a:rPr>
              <a:t>وهي المنطقة التي تلي منطقة المياه الضحلة وتتراوح في العمق بين 200- 2000 متر وهي منطقة التي تفصل بين الرفوف القارية وقاع المحيط. والحد الفاصل بين الرف القاري والمنحدر القاري تمثله نقطة يزداد عندها الانحدار كثيرا تسمى ( قطع الرف القاري ) وهي تقع عند عمق 200 متر عادة.</a:t>
            </a:r>
            <a:endParaRPr lang="ar-SA" sz="3200" dirty="0">
              <a:latin typeface="Arial" panose="020B0604020202020204" pitchFamily="34" charset="0"/>
              <a:cs typeface="Arial" panose="020B0604020202020204" pitchFamily="34" charset="0"/>
            </a:endParaRPr>
          </a:p>
        </p:txBody>
      </p:sp>
      <p:sp>
        <p:nvSpPr>
          <p:cNvPr id="5" name="Text Box 4"/>
          <p:cNvSpPr txBox="1">
            <a:spLocks noChangeArrowheads="1"/>
          </p:cNvSpPr>
          <p:nvPr/>
        </p:nvSpPr>
        <p:spPr bwMode="auto">
          <a:xfrm>
            <a:off x="0" y="212203"/>
            <a:ext cx="9144000" cy="707886"/>
          </a:xfrm>
          <a:prstGeom prst="rect">
            <a:avLst/>
          </a:prstGeom>
          <a:noFill/>
          <a:ln>
            <a:noFill/>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4000" dirty="0">
                <a:ln w="18415" cmpd="sng">
                  <a:solidFill>
                    <a:srgbClr val="FFFFFF"/>
                  </a:solidFill>
                  <a:prstDash val="solid"/>
                </a:ln>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ب- المنحدر القاري</a:t>
            </a:r>
            <a:endParaRPr lang="en-US" sz="4000" dirty="0">
              <a:ln w="18415" cmpd="sng">
                <a:solidFill>
                  <a:srgbClr val="FFFFFF"/>
                </a:solidFill>
                <a:prstDash val="solid"/>
              </a:ln>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34DFF770-C144-4438-AA05-DCA554DF91BE}"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530" name="Text Box 5"/>
          <p:cNvSpPr txBox="1">
            <a:spLocks noChangeArrowheads="1"/>
          </p:cNvSpPr>
          <p:nvPr/>
        </p:nvSpPr>
        <p:spPr bwMode="auto">
          <a:xfrm>
            <a:off x="201291" y="715691"/>
            <a:ext cx="8640960" cy="51706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400" b="1" dirty="0">
                <a:latin typeface="Arial" panose="020B0604020202020204" pitchFamily="34" charset="0"/>
                <a:cs typeface="Arial" panose="020B0604020202020204" pitchFamily="34" charset="0"/>
              </a:rPr>
              <a:t>خصائص المنحدر القاري: يمتاز المنحدر القاري بعدة خصائص ومن أبرزها:</a:t>
            </a:r>
          </a:p>
          <a:p>
            <a:pPr algn="justLow" eaLnBrk="1" hangingPunct="1">
              <a:spcBef>
                <a:spcPct val="50000"/>
              </a:spcBef>
              <a:buFont typeface="Wingdings" pitchFamily="2" charset="2"/>
              <a:buAutoNum type="arabicPeriod"/>
            </a:pPr>
            <a:r>
              <a:rPr lang="ar-SA" sz="2200" b="1" dirty="0">
                <a:latin typeface="Arial" panose="020B0604020202020204" pitchFamily="34" charset="0"/>
                <a:cs typeface="Arial" panose="020B0604020202020204" pitchFamily="34" charset="0"/>
              </a:rPr>
              <a:t> يبلغ متوسط ارتفاع المنحدر القاري فوق قاع المحيط (المسافة الرأسية بين القاع وحافة الرف القاري) نحو 3600م. </a:t>
            </a:r>
          </a:p>
          <a:p>
            <a:pPr algn="justLow" eaLnBrk="1" hangingPunct="1">
              <a:spcBef>
                <a:spcPct val="50000"/>
              </a:spcBef>
              <a:buFontTx/>
              <a:buAutoNum type="arabicPeriod"/>
            </a:pPr>
            <a:r>
              <a:rPr lang="ar-SA" sz="2200" b="1" dirty="0">
                <a:latin typeface="Arial" panose="020B0604020202020204" pitchFamily="34" charset="0"/>
                <a:cs typeface="Arial" panose="020B0604020202020204" pitchFamily="34" charset="0"/>
              </a:rPr>
              <a:t>أن درجة انحدار القسم الأعلى من المنحدر القاري أكبر من درجة انحدار القسم السفلي. </a:t>
            </a:r>
          </a:p>
          <a:p>
            <a:pPr algn="justLow" eaLnBrk="1" hangingPunct="1">
              <a:spcBef>
                <a:spcPct val="50000"/>
              </a:spcBef>
              <a:buFontTx/>
              <a:buAutoNum type="arabicPeriod"/>
            </a:pPr>
            <a:r>
              <a:rPr lang="ar-SA" sz="2200" b="1" dirty="0">
                <a:latin typeface="Arial" panose="020B0604020202020204" pitchFamily="34" charset="0"/>
                <a:cs typeface="Arial" panose="020B0604020202020204" pitchFamily="34" charset="0"/>
              </a:rPr>
              <a:t>يقدر متوسط درجة انحدار الرف القاري بنحو 7 ثواني، بينما ترتفع درجة انحدار القسم العلوي من المنحدر القاري ليصل </a:t>
            </a:r>
            <a:r>
              <a:rPr lang="ar-SA" sz="2200" b="1" dirty="0" err="1">
                <a:latin typeface="Arial" panose="020B0604020202020204" pitchFamily="34" charset="0"/>
                <a:cs typeface="Arial" panose="020B0604020202020204" pitchFamily="34" charset="0"/>
              </a:rPr>
              <a:t>متوسطها</a:t>
            </a:r>
            <a:r>
              <a:rPr lang="ar-SA" sz="2200" b="1" dirty="0">
                <a:latin typeface="Arial" panose="020B0604020202020204" pitchFamily="34" charset="0"/>
                <a:cs typeface="Arial" panose="020B0604020202020204" pitchFamily="34" charset="0"/>
              </a:rPr>
              <a:t> إلى 4 درجات و17 ثانية.</a:t>
            </a:r>
          </a:p>
          <a:p>
            <a:pPr algn="justLow" eaLnBrk="1" hangingPunct="1">
              <a:spcBef>
                <a:spcPct val="50000"/>
              </a:spcBef>
              <a:buFontTx/>
              <a:buAutoNum type="arabicPeriod"/>
            </a:pPr>
            <a:r>
              <a:rPr lang="ar-SA" sz="2200" b="1" dirty="0">
                <a:latin typeface="Arial" panose="020B0604020202020204" pitchFamily="34" charset="0"/>
                <a:cs typeface="Arial" panose="020B0604020202020204" pitchFamily="34" charset="0"/>
              </a:rPr>
              <a:t>يتميز سطح المنحدر القاري </a:t>
            </a:r>
            <a:r>
              <a:rPr lang="ar-SA" sz="2200" b="1" dirty="0" err="1">
                <a:latin typeface="Arial" panose="020B0604020202020204" pitchFamily="34" charset="0"/>
                <a:cs typeface="Arial" panose="020B0604020202020204" pitchFamily="34" charset="0"/>
              </a:rPr>
              <a:t>بالتضرس</a:t>
            </a:r>
            <a:r>
              <a:rPr lang="ar-SA" sz="2200" b="1" dirty="0">
                <a:latin typeface="Arial" panose="020B0604020202020204" pitchFamily="34" charset="0"/>
                <a:cs typeface="Arial" panose="020B0604020202020204" pitchFamily="34" charset="0"/>
              </a:rPr>
              <a:t> حيث يكتنفه الخوانق والأخاديد وكثيراً ما تحدده التلال أو الحافات.</a:t>
            </a:r>
          </a:p>
          <a:p>
            <a:pPr algn="justLow" eaLnBrk="1" hangingPunct="1">
              <a:spcBef>
                <a:spcPct val="50000"/>
              </a:spcBef>
              <a:buFontTx/>
              <a:buAutoNum type="arabicPeriod"/>
            </a:pPr>
            <a:r>
              <a:rPr lang="ar-SA" sz="2200" b="1" dirty="0">
                <a:latin typeface="Arial" panose="020B0604020202020204" pitchFamily="34" charset="0"/>
                <a:cs typeface="Arial" panose="020B0604020202020204" pitchFamily="34" charset="0"/>
              </a:rPr>
              <a:t>تقدر مساحة المنحدرات القارية بنحو 8.5% من مجموع مساحة قاع المحيطات، وتبلغ أقصاها في الأطلسي ( 12%) وأدناها في الهندي ( 6.5%).</a:t>
            </a:r>
          </a:p>
          <a:p>
            <a:pPr algn="justLow" eaLnBrk="1" hangingPunct="1">
              <a:spcBef>
                <a:spcPct val="50000"/>
              </a:spcBef>
              <a:buFontTx/>
              <a:buAutoNum type="arabicPeriod"/>
            </a:pPr>
            <a:r>
              <a:rPr lang="ar-SA" sz="2200" b="1" dirty="0">
                <a:latin typeface="Arial" panose="020B0604020202020204" pitchFamily="34" charset="0"/>
                <a:cs typeface="Arial" panose="020B0604020202020204" pitchFamily="34" charset="0"/>
              </a:rPr>
              <a:t>يظهر أكبر امتداد للمنحدرات القارية (من حيث دوائر العرض) عند دائرة عرض80ْ شمالاً و75ْ جنوباً. وكذلك في المنطقة المحصورة بين دائرتي عرض 20ْ شمالاً و50ْ جنوباً.</a:t>
            </a:r>
            <a:endParaRPr lang="en-US" sz="2200" b="1" dirty="0">
              <a:latin typeface="Arial" panose="020B0604020202020204" pitchFamily="34" charset="0"/>
              <a:cs typeface="Arial" panose="020B0604020202020204" pitchFamily="34" charset="0"/>
            </a:endParaRPr>
          </a:p>
        </p:txBody>
      </p:sp>
      <p:sp>
        <p:nvSpPr>
          <p:cNvPr id="22531" name="Text Box 6"/>
          <p:cNvSpPr txBox="1">
            <a:spLocks noChangeArrowheads="1"/>
          </p:cNvSpPr>
          <p:nvPr/>
        </p:nvSpPr>
        <p:spPr bwMode="auto">
          <a:xfrm>
            <a:off x="4140200" y="6569075"/>
            <a:ext cx="5003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SA" sz="900">
                <a:cs typeface="Mudir MT" pitchFamily="2" charset="-78"/>
              </a:rPr>
              <a:t>جميع الحقوق محفوظة</a:t>
            </a:r>
            <a:r>
              <a:rPr lang="en-US" sz="900"/>
              <a:t>© </a:t>
            </a:r>
            <a:r>
              <a:rPr lang="ar-SA" sz="900">
                <a:cs typeface="Mudir MT" pitchFamily="2" charset="-78"/>
              </a:rPr>
              <a:t> 2013 د/إيمان القاضي </a:t>
            </a:r>
            <a:r>
              <a:rPr lang="en-US" sz="900"/>
              <a:t>}</a:t>
            </a:r>
            <a:r>
              <a:rPr lang="ar-SA" sz="900">
                <a:cs typeface="Mudir MT" pitchFamily="2" charset="-78"/>
              </a:rPr>
              <a:t> قسم الجغرافيا - كلية الآداب – جامعة الدمام</a:t>
            </a:r>
            <a:r>
              <a:rPr lang="en-US" sz="900"/>
              <a:t>{</a:t>
            </a: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10</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3" name="Text Box 4"/>
          <p:cNvSpPr txBox="1">
            <a:spLocks noChangeArrowheads="1"/>
          </p:cNvSpPr>
          <p:nvPr/>
        </p:nvSpPr>
        <p:spPr bwMode="auto">
          <a:xfrm>
            <a:off x="4140200" y="6569075"/>
            <a:ext cx="5003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SA" sz="900">
                <a:solidFill>
                  <a:schemeClr val="bg1"/>
                </a:solidFill>
                <a:cs typeface="Mudir MT" pitchFamily="2" charset="-78"/>
              </a:rPr>
              <a:t>جميع الحقوق محفوظة</a:t>
            </a:r>
            <a:r>
              <a:rPr lang="en-US" sz="900">
                <a:solidFill>
                  <a:schemeClr val="bg1"/>
                </a:solidFill>
              </a:rPr>
              <a:t>© </a:t>
            </a:r>
            <a:r>
              <a:rPr lang="ar-SA" sz="900">
                <a:solidFill>
                  <a:schemeClr val="bg1"/>
                </a:solidFill>
                <a:cs typeface="Mudir MT" pitchFamily="2" charset="-78"/>
              </a:rPr>
              <a:t> 2013 د/إيمان القاضي </a:t>
            </a:r>
            <a:r>
              <a:rPr lang="en-US" sz="900">
                <a:solidFill>
                  <a:schemeClr val="bg1"/>
                </a:solidFill>
              </a:rPr>
              <a:t>}</a:t>
            </a:r>
            <a:r>
              <a:rPr lang="ar-SA" sz="900">
                <a:solidFill>
                  <a:schemeClr val="bg1"/>
                </a:solidFill>
                <a:cs typeface="Mudir MT" pitchFamily="2" charset="-78"/>
              </a:rPr>
              <a:t> قسم الجغرافيا - كلية الآداب – جامعة الدمام</a:t>
            </a:r>
            <a:r>
              <a:rPr lang="en-US" sz="900">
                <a:solidFill>
                  <a:schemeClr val="bg1"/>
                </a:solidFill>
              </a:rPr>
              <a:t>{</a:t>
            </a:r>
          </a:p>
        </p:txBody>
      </p:sp>
      <p:sp>
        <p:nvSpPr>
          <p:cNvPr id="25606" name="Text Box 6"/>
          <p:cNvSpPr txBox="1">
            <a:spLocks noChangeArrowheads="1"/>
          </p:cNvSpPr>
          <p:nvPr/>
        </p:nvSpPr>
        <p:spPr bwMode="auto">
          <a:xfrm>
            <a:off x="0" y="1772816"/>
            <a:ext cx="9144000" cy="954107"/>
          </a:xfrm>
          <a:prstGeom prst="rect">
            <a:avLst/>
          </a:prstGeom>
          <a:noFill/>
          <a:ln>
            <a:noFill/>
          </a:ln>
          <a:effectLst>
            <a:outerShdw dist="107763" dir="2700000" algn="ctr" rotWithShape="0">
              <a:schemeClr val="bg2">
                <a:alpha val="50000"/>
              </a:schemeClr>
            </a:outerShdw>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2800" b="1" dirty="0">
                <a:latin typeface="Tahoma" pitchFamily="34" charset="0"/>
                <a:cs typeface="+mn-cs"/>
              </a:rPr>
              <a:t>قسم كونين ظاهرات التضاريس السالبة في الرفوف والمنحدرات القارية إلى قسمين رئيسين:</a:t>
            </a:r>
            <a:endParaRPr lang="en-US" sz="2800" b="1" dirty="0">
              <a:latin typeface="Tahoma" pitchFamily="34" charset="0"/>
              <a:cs typeface="+mn-cs"/>
            </a:endParaRPr>
          </a:p>
        </p:txBody>
      </p:sp>
      <p:sp>
        <p:nvSpPr>
          <p:cNvPr id="25607" name="Text Box 9"/>
          <p:cNvSpPr txBox="1">
            <a:spLocks noChangeArrowheads="1"/>
          </p:cNvSpPr>
          <p:nvPr/>
        </p:nvSpPr>
        <p:spPr bwMode="auto">
          <a:xfrm>
            <a:off x="4860032" y="3255097"/>
            <a:ext cx="4281359" cy="646331"/>
          </a:xfrm>
          <a:prstGeom prst="rect">
            <a:avLst/>
          </a:prstGeom>
          <a:noFill/>
          <a:ln>
            <a:noFill/>
          </a:ln>
          <a:effectLs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600" dirty="0">
                <a:latin typeface="Arial" panose="020B0604020202020204" pitchFamily="34" charset="0"/>
                <a:cs typeface="Arial" panose="020B0604020202020204" pitchFamily="34" charset="0"/>
              </a:rPr>
              <a:t>أ- قنوات الرفوف القارية</a:t>
            </a:r>
            <a:endParaRPr lang="en-US" sz="3600" dirty="0">
              <a:latin typeface="Arial" panose="020B0604020202020204" pitchFamily="34" charset="0"/>
              <a:cs typeface="Arial" panose="020B0604020202020204" pitchFamily="34" charset="0"/>
            </a:endParaRPr>
          </a:p>
        </p:txBody>
      </p:sp>
      <p:sp>
        <p:nvSpPr>
          <p:cNvPr id="25608" name="Text Box 10"/>
          <p:cNvSpPr txBox="1">
            <a:spLocks noChangeArrowheads="1"/>
          </p:cNvSpPr>
          <p:nvPr/>
        </p:nvSpPr>
        <p:spPr bwMode="auto">
          <a:xfrm>
            <a:off x="0" y="3275356"/>
            <a:ext cx="3779912" cy="646331"/>
          </a:xfrm>
          <a:prstGeom prst="rect">
            <a:avLst/>
          </a:prstGeom>
          <a:noFill/>
          <a:ln>
            <a:noFill/>
          </a:ln>
          <a:effectLs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SA" sz="3600" dirty="0">
                <a:latin typeface="Arial" panose="020B0604020202020204" pitchFamily="34" charset="0"/>
                <a:cs typeface="Arial" panose="020B0604020202020204" pitchFamily="34" charset="0"/>
              </a:rPr>
              <a:t>ب- الخوانق البحرية</a:t>
            </a:r>
            <a:endParaRPr lang="en-US" sz="3600" dirty="0">
              <a:latin typeface="Arial" panose="020B0604020202020204" pitchFamily="34" charset="0"/>
              <a:cs typeface="Arial" panose="020B0604020202020204" pitchFamily="34" charset="0"/>
            </a:endParaRPr>
          </a:p>
        </p:txBody>
      </p:sp>
      <p:sp>
        <p:nvSpPr>
          <p:cNvPr id="25612" name="Text Box 15"/>
          <p:cNvSpPr txBox="1">
            <a:spLocks noChangeArrowheads="1"/>
          </p:cNvSpPr>
          <p:nvPr/>
        </p:nvSpPr>
        <p:spPr bwMode="auto">
          <a:xfrm>
            <a:off x="6876256" y="4141788"/>
            <a:ext cx="1547812" cy="641350"/>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b="1" dirty="0">
                <a:latin typeface="Arial" panose="020B0604020202020204" pitchFamily="34" charset="0"/>
                <a:cs typeface="Arial" panose="020B0604020202020204" pitchFamily="34" charset="0"/>
              </a:rPr>
              <a:t>1- أودية الأنهار الغارقة</a:t>
            </a:r>
            <a:endParaRPr lang="en-US" b="1" dirty="0">
              <a:latin typeface="Arial" panose="020B0604020202020204" pitchFamily="34" charset="0"/>
              <a:cs typeface="Arial" panose="020B0604020202020204" pitchFamily="34" charset="0"/>
            </a:endParaRPr>
          </a:p>
        </p:txBody>
      </p:sp>
      <p:sp>
        <p:nvSpPr>
          <p:cNvPr id="25613" name="Text Box 16"/>
          <p:cNvSpPr txBox="1">
            <a:spLocks noChangeArrowheads="1"/>
          </p:cNvSpPr>
          <p:nvPr/>
        </p:nvSpPr>
        <p:spPr bwMode="auto">
          <a:xfrm>
            <a:off x="6984206" y="5006975"/>
            <a:ext cx="1331912" cy="641350"/>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b="1" dirty="0">
                <a:latin typeface="Arial" panose="020B0604020202020204" pitchFamily="34" charset="0"/>
                <a:cs typeface="Arial" panose="020B0604020202020204" pitchFamily="34" charset="0"/>
              </a:rPr>
              <a:t>2- الأودية الجليدية الغارقة</a:t>
            </a:r>
            <a:endParaRPr lang="en-US" b="1" dirty="0">
              <a:latin typeface="Arial" panose="020B0604020202020204" pitchFamily="34" charset="0"/>
              <a:cs typeface="Arial" panose="020B0604020202020204" pitchFamily="34" charset="0"/>
            </a:endParaRPr>
          </a:p>
        </p:txBody>
      </p:sp>
      <p:sp>
        <p:nvSpPr>
          <p:cNvPr id="25614" name="Text Box 17"/>
          <p:cNvSpPr txBox="1">
            <a:spLocks noChangeArrowheads="1"/>
          </p:cNvSpPr>
          <p:nvPr/>
        </p:nvSpPr>
        <p:spPr bwMode="auto">
          <a:xfrm>
            <a:off x="6768305" y="6021288"/>
            <a:ext cx="1763713" cy="366713"/>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b="1" dirty="0">
                <a:latin typeface="Arial" panose="020B0604020202020204" pitchFamily="34" charset="0"/>
                <a:cs typeface="Arial" panose="020B0604020202020204" pitchFamily="34" charset="0"/>
              </a:rPr>
              <a:t>3- الأودية المدية</a:t>
            </a:r>
            <a:endParaRPr lang="en-US" b="1" dirty="0">
              <a:latin typeface="Arial" panose="020B0604020202020204" pitchFamily="34" charset="0"/>
              <a:cs typeface="Arial" panose="020B0604020202020204" pitchFamily="34" charset="0"/>
            </a:endParaRPr>
          </a:p>
        </p:txBody>
      </p:sp>
      <p:sp>
        <p:nvSpPr>
          <p:cNvPr id="15" name="Text Box 4"/>
          <p:cNvSpPr txBox="1">
            <a:spLocks noChangeArrowheads="1"/>
          </p:cNvSpPr>
          <p:nvPr/>
        </p:nvSpPr>
        <p:spPr bwMode="auto">
          <a:xfrm>
            <a:off x="18256" y="116632"/>
            <a:ext cx="9144000" cy="1200329"/>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600" b="1" dirty="0">
                <a:cs typeface="+mn-cs"/>
              </a:rPr>
              <a:t>ثانياً: الأشكال الجيومورفولوجية فوق الرفوف والمنحدرات القارية</a:t>
            </a:r>
            <a:endParaRPr lang="en-US" sz="3600" b="1" dirty="0">
              <a:cs typeface="+mn-cs"/>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0" y="762000"/>
            <a:ext cx="9144000" cy="579438"/>
          </a:xfrm>
          <a:prstGeom prst="rect">
            <a:avLst/>
          </a:prstGeom>
          <a:noFill/>
          <a:ln>
            <a:noFill/>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200" b="1">
                <a:latin typeface="Arial" panose="020B0604020202020204" pitchFamily="34" charset="0"/>
                <a:cs typeface="Arial" panose="020B0604020202020204" pitchFamily="34" charset="0"/>
              </a:rPr>
              <a:t>1- أودية الأنهار الغارقة</a:t>
            </a:r>
            <a:endParaRPr lang="en-US" sz="3200" b="1">
              <a:latin typeface="Arial" panose="020B0604020202020204" pitchFamily="34" charset="0"/>
              <a:cs typeface="Arial" panose="020B0604020202020204" pitchFamily="34" charset="0"/>
            </a:endParaRPr>
          </a:p>
        </p:txBody>
      </p:sp>
      <p:sp>
        <p:nvSpPr>
          <p:cNvPr id="26627" name="Text Box 5"/>
          <p:cNvSpPr txBox="1">
            <a:spLocks noChangeArrowheads="1"/>
          </p:cNvSpPr>
          <p:nvPr/>
        </p:nvSpPr>
        <p:spPr bwMode="auto">
          <a:xfrm>
            <a:off x="1835696" y="1772817"/>
            <a:ext cx="5256584" cy="3831818"/>
          </a:xfrm>
          <a:prstGeom prst="rect">
            <a:avLst/>
          </a:prstGeom>
          <a:noFill/>
          <a:ln w="28575">
            <a:solidFill>
              <a:schemeClr val="bg2"/>
            </a:solidFill>
            <a:miter lim="800000"/>
            <a:headEnd/>
            <a:tailEnd/>
          </a:ln>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700" dirty="0">
                <a:latin typeface="Arial" panose="020B0604020202020204" pitchFamily="34" charset="0"/>
                <a:cs typeface="Arial" panose="020B0604020202020204" pitchFamily="34" charset="0"/>
              </a:rPr>
              <a:t>تعريفه: يقصد بها تلك الأودية التي توجد الآن فوق الرفوف القارية والتي تمثل بوضوح أجزاء من أودية الأنهار التي نشأت فوق اليابس بتأثير التعرية المائية القارية، ثم غمرتها مياه البحر، ومن أشهر هذه الأودية وادي نهر هدسن. ويرجع سبب غرق هذه الأودية إلى ارتفاع منسوب مياه البحار بعد انتهاء العصر الجليدي وطغيانها على اليابس التي تشكل الآن رفوفاً قارية.</a:t>
            </a:r>
            <a:endParaRPr lang="en-US" sz="2700" dirty="0">
              <a:latin typeface="Arial" panose="020B0604020202020204" pitchFamily="34" charset="0"/>
              <a:cs typeface="Arial" panose="020B0604020202020204" pitchFamily="34" charset="0"/>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0" y="333375"/>
            <a:ext cx="9144000" cy="584775"/>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200" b="1">
                <a:latin typeface="Arial" panose="020B0604020202020204" pitchFamily="34" charset="0"/>
                <a:cs typeface="Arial" panose="020B0604020202020204" pitchFamily="34" charset="0"/>
              </a:rPr>
              <a:t>2- الأودية المدية</a:t>
            </a:r>
            <a:endParaRPr lang="en-US" sz="3200" b="1">
              <a:latin typeface="Arial" panose="020B0604020202020204" pitchFamily="34" charset="0"/>
              <a:cs typeface="Arial" panose="020B0604020202020204" pitchFamily="34" charset="0"/>
            </a:endParaRPr>
          </a:p>
        </p:txBody>
      </p:sp>
      <p:sp>
        <p:nvSpPr>
          <p:cNvPr id="28675" name="Text Box 5"/>
          <p:cNvSpPr txBox="1">
            <a:spLocks noChangeArrowheads="1"/>
          </p:cNvSpPr>
          <p:nvPr/>
        </p:nvSpPr>
        <p:spPr bwMode="auto">
          <a:xfrm>
            <a:off x="0" y="1052736"/>
            <a:ext cx="9144000" cy="1015663"/>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dirty="0">
                <a:latin typeface="Arial" panose="020B0604020202020204" pitchFamily="34" charset="0"/>
                <a:cs typeface="Arial" panose="020B0604020202020204" pitchFamily="34" charset="0"/>
              </a:rPr>
              <a:t>ظهرت الأودية المدية نتيجة لنحت التيارات المدية، مما يعني أنها ليست أودية نهرية غارقة</a:t>
            </a:r>
            <a:r>
              <a:rPr lang="ar-SA" sz="1400" dirty="0">
                <a:latin typeface="Arial" panose="020B0604020202020204" pitchFamily="34" charset="0"/>
                <a:cs typeface="Arial" panose="020B0604020202020204" pitchFamily="34" charset="0"/>
              </a:rPr>
              <a:t> </a:t>
            </a:r>
            <a:r>
              <a:rPr lang="ar-SA" sz="2000" dirty="0">
                <a:latin typeface="Arial" panose="020B0604020202020204" pitchFamily="34" charset="0"/>
                <a:cs typeface="Arial" panose="020B0604020202020204" pitchFamily="34" charset="0"/>
              </a:rPr>
              <a:t>والبعض يرى أنها قد تكون في الأصل أجزاء من أودية نهرية شاركت حركات المد والجزر في تعميقها، وينتشر وجود هذه الأودية في الرف القاري لبحر سوندا و جنوب شرق بحر الشمال وعلى طول الساحل الشرقي للولايات الأمريكية.</a:t>
            </a:r>
            <a:endParaRPr lang="en-US" sz="2000" dirty="0">
              <a:latin typeface="Arial" panose="020B0604020202020204" pitchFamily="34" charset="0"/>
              <a:cs typeface="Arial" panose="020B0604020202020204" pitchFamily="34" charset="0"/>
            </a:endParaRPr>
          </a:p>
        </p:txBody>
      </p:sp>
      <p:sp>
        <p:nvSpPr>
          <p:cNvPr id="28677" name="Text Box 7"/>
          <p:cNvSpPr txBox="1">
            <a:spLocks noChangeArrowheads="1"/>
          </p:cNvSpPr>
          <p:nvPr/>
        </p:nvSpPr>
        <p:spPr bwMode="auto">
          <a:xfrm>
            <a:off x="0" y="2415887"/>
            <a:ext cx="9144000" cy="584775"/>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sz="3200" b="1" dirty="0">
                <a:latin typeface="Arial" panose="020B0604020202020204" pitchFamily="34" charset="0"/>
                <a:cs typeface="Arial" panose="020B0604020202020204" pitchFamily="34" charset="0"/>
              </a:rPr>
              <a:t>3- الأودية الجليدية الغارقة</a:t>
            </a:r>
            <a:endParaRPr lang="en-US" sz="3200" b="1" dirty="0">
              <a:latin typeface="Arial" panose="020B0604020202020204" pitchFamily="34" charset="0"/>
              <a:cs typeface="Arial" panose="020B0604020202020204" pitchFamily="34" charset="0"/>
            </a:endParaRPr>
          </a:p>
        </p:txBody>
      </p:sp>
      <p:sp>
        <p:nvSpPr>
          <p:cNvPr id="28678" name="Text Box 8"/>
          <p:cNvSpPr txBox="1">
            <a:spLocks noChangeArrowheads="1"/>
          </p:cNvSpPr>
          <p:nvPr/>
        </p:nvSpPr>
        <p:spPr bwMode="auto">
          <a:xfrm>
            <a:off x="-1304" y="3037744"/>
            <a:ext cx="9144000" cy="2400657"/>
          </a:xfrm>
          <a:prstGeom prst="rect">
            <a:avLst/>
          </a:prstGeom>
          <a:noFill/>
          <a:ln>
            <a:noFill/>
          </a:ln>
          <a:effectLs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Low" eaLnBrk="1" hangingPunct="1">
              <a:spcBef>
                <a:spcPct val="50000"/>
              </a:spcBef>
            </a:pPr>
            <a:r>
              <a:rPr lang="ar-SA" sz="2000" dirty="0">
                <a:latin typeface="Arial" panose="020B0604020202020204" pitchFamily="34" charset="0"/>
                <a:cs typeface="Arial" panose="020B0604020202020204" pitchFamily="34" charset="0"/>
              </a:rPr>
              <a:t>يطلق على الأودية الجليدية الغارقة مصطلح </a:t>
            </a:r>
            <a:r>
              <a:rPr lang="ar-SA" sz="2000" dirty="0" err="1">
                <a:latin typeface="Arial" panose="020B0604020202020204" pitchFamily="34" charset="0"/>
                <a:cs typeface="Arial" panose="020B0604020202020204" pitchFamily="34" charset="0"/>
              </a:rPr>
              <a:t>الفيوردات</a:t>
            </a:r>
            <a:r>
              <a:rPr lang="ar-SA" sz="2000" dirty="0">
                <a:latin typeface="Arial" panose="020B0604020202020204" pitchFamily="34" charset="0"/>
                <a:cs typeface="Arial" panose="020B0604020202020204" pitchFamily="34" charset="0"/>
              </a:rPr>
              <a:t>: وهي أودية جليدية عميقة أصابها التغريق بعد انتهاء الجليد </a:t>
            </a:r>
            <a:r>
              <a:rPr lang="ar-SA" sz="2000" dirty="0" err="1">
                <a:latin typeface="Arial" panose="020B0604020202020204" pitchFamily="34" charset="0"/>
                <a:cs typeface="Arial" panose="020B0604020202020204" pitchFamily="34" charset="0"/>
              </a:rPr>
              <a:t>البلايوستوسيني</a:t>
            </a:r>
            <a:r>
              <a:rPr lang="ar-SA" sz="2000" dirty="0">
                <a:latin typeface="Arial" panose="020B0604020202020204" pitchFamily="34" charset="0"/>
                <a:cs typeface="Arial" panose="020B0604020202020204" pitchFamily="34" charset="0"/>
              </a:rPr>
              <a:t>، لذلك تمتاز بخصائص الأودية الجليدية. </a:t>
            </a:r>
          </a:p>
          <a:p>
            <a:pPr algn="justLow" eaLnBrk="1" hangingPunct="1">
              <a:spcBef>
                <a:spcPct val="50000"/>
              </a:spcBef>
            </a:pPr>
            <a:r>
              <a:rPr lang="ar-SA" sz="2000" dirty="0">
                <a:latin typeface="Arial" panose="020B0604020202020204" pitchFamily="34" charset="0"/>
                <a:cs typeface="Arial" panose="020B0604020202020204" pitchFamily="34" charset="0"/>
              </a:rPr>
              <a:t>وهي تميز كثير من سواحل العروض العليا لا سيما النرويج وجرينلاند، وقد اختلفت الآراء في نشأتها:</a:t>
            </a:r>
          </a:p>
          <a:p>
            <a:pPr algn="justLow" eaLnBrk="1" hangingPunct="1">
              <a:spcBef>
                <a:spcPct val="50000"/>
              </a:spcBef>
              <a:buFontTx/>
              <a:buChar char="-"/>
            </a:pPr>
            <a:r>
              <a:rPr lang="ar-SA" sz="2000" dirty="0">
                <a:latin typeface="Arial" panose="020B0604020202020204" pitchFamily="34" charset="0"/>
                <a:cs typeface="Arial" panose="020B0604020202020204" pitchFamily="34" charset="0"/>
              </a:rPr>
              <a:t>يعتقد البعض أنها أوعية أو أحواض جليدية نحتها الجليد أثناء تقدمه أسفل مياه ضحلة.</a:t>
            </a:r>
          </a:p>
          <a:p>
            <a:pPr algn="justLow" eaLnBrk="1" hangingPunct="1">
              <a:spcBef>
                <a:spcPct val="50000"/>
              </a:spcBef>
              <a:buFontTx/>
              <a:buChar char="-"/>
            </a:pPr>
            <a:r>
              <a:rPr lang="ar-SA" sz="2000" dirty="0">
                <a:latin typeface="Arial" panose="020B0604020202020204" pitchFamily="34" charset="0"/>
                <a:cs typeface="Arial" panose="020B0604020202020204" pitchFamily="34" charset="0"/>
              </a:rPr>
              <a:t>يعتقد البعض أنها نشأت من نحت الجليد فوق الرفوف القارية حينما كانت قسماً من اليابس، ثم غمرها البحر بمياهه بعد ذوبان الجليد. </a:t>
            </a:r>
            <a:endParaRPr lang="en-US" sz="2000" dirty="0">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18577" y="5583330"/>
            <a:ext cx="9144000" cy="707886"/>
          </a:xfrm>
          <a:prstGeom prst="rect">
            <a:avLst/>
          </a:prstGeom>
          <a:noFill/>
          <a:ln>
            <a:noFill/>
          </a:ln>
          <a:effectLst/>
          <a:extLst/>
        </p:spPr>
        <p:txBody>
          <a:bodyPr anchor="ctr">
            <a:spAutoFit/>
          </a:bodyPr>
          <a:lstStyle/>
          <a:p>
            <a:pPr algn="ctr"/>
            <a:r>
              <a:rPr lang="ar-SA" sz="2000" b="1" dirty="0" err="1">
                <a:latin typeface="Sakkal Majalla" pitchFamily="2" charset="-78"/>
                <a:cs typeface="+mn-cs"/>
              </a:rPr>
              <a:t>الفيوردات</a:t>
            </a:r>
            <a:r>
              <a:rPr lang="ar-SA" sz="2000" b="1" dirty="0">
                <a:latin typeface="Sakkal Majalla" pitchFamily="2" charset="-78"/>
                <a:cs typeface="+mn-cs"/>
              </a:rPr>
              <a:t> في الأصل أودية جليدية عميقة أصابها التغريق بعد انتهاء الجليد </a:t>
            </a:r>
            <a:r>
              <a:rPr lang="ar-SA" sz="2000" b="1" dirty="0" err="1">
                <a:latin typeface="Sakkal Majalla" pitchFamily="2" charset="-78"/>
                <a:cs typeface="+mn-cs"/>
              </a:rPr>
              <a:t>البلايوستوسيني</a:t>
            </a:r>
            <a:r>
              <a:rPr lang="ar-SA" sz="2000" b="1" dirty="0">
                <a:latin typeface="Sakkal Majalla" pitchFamily="2" charset="-78"/>
                <a:cs typeface="+mn-cs"/>
              </a:rPr>
              <a:t>، لذلك تمتاز بخصائص الأودية الجليدية. </a:t>
            </a:r>
            <a:endParaRPr lang="ar-SA" sz="2000" dirty="0">
              <a:latin typeface="Sakkal Majalla" pitchFamily="2" charset="-78"/>
              <a:cs typeface="+mn-cs"/>
            </a:endParaRPr>
          </a:p>
        </p:txBody>
      </p:sp>
      <p:sp>
        <p:nvSpPr>
          <p:cNvPr id="2" name="عنصر نائب للتذييل 1"/>
          <p:cNvSpPr>
            <a:spLocks noGrp="1"/>
          </p:cNvSpPr>
          <p:nvPr>
            <p:ph type="ftr" sz="quarter" idx="11"/>
          </p:nvPr>
        </p:nvSpPr>
        <p:spPr/>
        <p:txBody>
          <a:bodyPr/>
          <a:lstStyle/>
          <a:p>
            <a:pPr>
              <a:defRPr/>
            </a:pPr>
            <a:r>
              <a:rPr lang="en-US" smtClean="0"/>
              <a:t>BY:DR.EMAN AL-KADI (2015)</a:t>
            </a:r>
            <a:endParaRPr lang="en-US"/>
          </a:p>
        </p:txBody>
      </p:sp>
      <p:sp>
        <p:nvSpPr>
          <p:cNvPr id="3" name="عنصر نائب لرقم الشريحة 2"/>
          <p:cNvSpPr>
            <a:spLocks noGrp="1"/>
          </p:cNvSpPr>
          <p:nvPr>
            <p:ph type="sldNum" sz="quarter" idx="12"/>
          </p:nvPr>
        </p:nvSpPr>
        <p:spPr/>
        <p:txBody>
          <a:bodyPr/>
          <a:lstStyle/>
          <a:p>
            <a:pPr>
              <a:defRPr/>
            </a:pPr>
            <a:fld id="{6EA4F545-AB3F-4EF9-83CA-E2206D232096}" type="slidenum">
              <a:rPr lang="ar-SA" smtClean="0"/>
              <a:pPr>
                <a:defRPr/>
              </a:pPr>
              <a:t>13</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صل">
  <a:themeElements>
    <a:clrScheme name="أصل">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أصل">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صل">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2098</TotalTime>
  <Words>1362</Words>
  <Application>Microsoft Office PowerPoint</Application>
  <PresentationFormat>On-screen Show (4:3)</PresentationFormat>
  <Paragraphs>101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أصل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GEO</dc:creator>
  <cp:lastModifiedBy>khalda Ahmed mohamod</cp:lastModifiedBy>
  <cp:revision>412</cp:revision>
  <dcterms:created xsi:type="dcterms:W3CDTF">2010-08-21T21:37:02Z</dcterms:created>
  <dcterms:modified xsi:type="dcterms:W3CDTF">2016-02-28T18:21:31Z</dcterms:modified>
</cp:coreProperties>
</file>