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77" r:id="rId3"/>
    <p:sldId id="258" r:id="rId4"/>
    <p:sldId id="279" r:id="rId5"/>
    <p:sldId id="282" r:id="rId6"/>
    <p:sldId id="280" r:id="rId7"/>
    <p:sldId id="267" r:id="rId8"/>
    <p:sldId id="281" r:id="rId9"/>
    <p:sldId id="269" r:id="rId10"/>
    <p:sldId id="259" r:id="rId11"/>
    <p:sldId id="261" r:id="rId12"/>
    <p:sldId id="270" r:id="rId13"/>
    <p:sldId id="271" r:id="rId14"/>
    <p:sldId id="263" r:id="rId15"/>
    <p:sldId id="272" r:id="rId16"/>
    <p:sldId id="264" r:id="rId17"/>
    <p:sldId id="265" r:id="rId18"/>
    <p:sldId id="273" r:id="rId19"/>
    <p:sldId id="274" r:id="rId20"/>
    <p:sldId id="278" r:id="rId21"/>
    <p:sldId id="275" r:id="rId22"/>
    <p:sldId id="266" r:id="rId23"/>
    <p:sldId id="28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6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5BD304B-CFED-482E-B74E-130E14C3ADCA}" type="datetimeFigureOut">
              <a:rPr lang="ar-SA" smtClean="0"/>
              <a:t>8/26/1437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A9F6E31-519C-411B-922D-4A57E9A33A9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5099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h5.googleusercontent.com/-oyCcgLlObP0/TYegm43avQI/AAAAAAAADE0/NtSnMnxHrPQ/s1600/509410433.jpg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www.google.com/imgres?start=185&amp;safe=active&amp;sa=G&amp;hl=ar&amp;biw=1280&amp;bih=818&amp;tbm=isch&amp;tbnid=_MsVSvEwBuofWM:&amp;imgrefurl=http://www.syriapath.com/forum/showthread.php?t=44011&amp;docid=qdLQQKzLKH38JM&amp;imgurl=http://www.rasheed-b.com/external%20files/wpfiles/bull5.jpg&amp;w=500&amp;h=375&amp;ei=mI8lUrefJoSp7AbinYDwDg&amp;zoom=1&amp;iact=hc&amp;vpx=2&amp;vpy=508&amp;dur=8596&amp;hovh=194&amp;hovw=259&amp;tx=173&amp;ty=119&amp;page=6&amp;tbnh=144&amp;tbnw=185&amp;ndsp=35&amp;ved=1t:429,r:6,s:200,i:2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المحاضرة الأولى</a:t>
            </a:r>
            <a:endParaRPr lang="en-US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14348" y="3571876"/>
            <a:ext cx="7715304" cy="20669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5400" b="1" dirty="0" smtClean="0"/>
              <a:t>التعريف بالنظام السياسي في   الإسلام    </a:t>
            </a:r>
            <a:r>
              <a:rPr lang="ar-SA" sz="2400" b="1" dirty="0" smtClean="0"/>
              <a:t>د. ابتسام حسنين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1539552"/>
            <a:ext cx="9036496" cy="72008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0000"/>
          </a:bodyPr>
          <a:lstStyle/>
          <a:p>
            <a:pPr algn="r"/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583264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marL="0" lvl="0" indent="0"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السياسة لغة: تدبير شئون الدولة</a:t>
            </a:r>
            <a:endParaRPr lang="en-US" sz="4000" dirty="0">
              <a:latin typeface="Arial" pitchFamily="34" charset="0"/>
              <a:ea typeface="Monotype Koufi" pitchFamily="2" charset="-78"/>
              <a:cs typeface="Monotype Koufi" pitchFamily="2" charset="-78"/>
            </a:endParaRPr>
          </a:p>
          <a:p>
            <a:pPr marL="0" lvl="0" indent="0" algn="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جاء في الحديث «كانت بنو إسرائيل تسوسهم الأنبياء كلما هلك نبيّ خلفه نبيّ ،وانه لا نبيّ بعدي»</a:t>
            </a:r>
            <a:endParaRPr lang="en-US" sz="4000" dirty="0">
              <a:latin typeface="Arial" pitchFamily="34" charset="0"/>
              <a:ea typeface="Monotype Koufi" pitchFamily="2" charset="-78"/>
              <a:cs typeface="Monotype Koufi" pitchFamily="2" charset="-78"/>
            </a:endParaRPr>
          </a:p>
          <a:p>
            <a:pPr marL="0" lvl="0" indent="0" algn="r" rtl="1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السياسة في الاصطلاح: لها عدة تعريفات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تدبير أمور الدولة.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علم أو فن حكم الدول</a:t>
            </a: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 algn="r" rtl="1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ar-SA" sz="4000" b="1" dirty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النظام </a:t>
            </a:r>
            <a:r>
              <a:rPr lang="ar-SA" sz="4000" b="1" dirty="0" err="1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السياسي</a:t>
            </a:r>
            <a:r>
              <a:rPr lang="ar-SA" sz="4000" b="1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:هو</a:t>
            </a: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الهيكل الذي ينظم العلاقات بين الحاكم والمحكومين</a:t>
            </a:r>
            <a:r>
              <a:rPr lang="ar-SA" sz="4000" b="1" dirty="0"/>
              <a:t>.</a:t>
            </a:r>
            <a:endParaRPr lang="en-US" sz="4000" b="1" dirty="0">
              <a:latin typeface="Calibri" pitchFamily="34" charset="0"/>
              <a:ea typeface="Monotype Koufi" pitchFamily="2" charset="-78"/>
              <a:cs typeface="Monotype Koufi" pitchFamily="2" charset="-78"/>
            </a:endParaRPr>
          </a:p>
          <a:p>
            <a:pPr algn="r" rtl="1">
              <a:buNone/>
            </a:pPr>
            <a:endParaRPr lang="ar-SA" sz="4800" b="1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7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819472"/>
            <a:ext cx="9036496" cy="4571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0000"/>
          </a:bodyPr>
          <a:lstStyle/>
          <a:p>
            <a:pPr algn="r"/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404664"/>
            <a:ext cx="8208912" cy="590465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السياسة في المنظور الإسلامي</a:t>
            </a: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 هي رعاية شئون الأمة في </a:t>
            </a:r>
            <a:r>
              <a:rPr lang="en-US" sz="4000" b="1" dirty="0" smtClean="0">
                <a:ea typeface="Monotype Koufi" pitchFamily="2" charset="-78"/>
                <a:cs typeface="Monotype Koufi" pitchFamily="2" charset="-78"/>
              </a:rPr>
              <a:t>   </a:t>
            </a: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الداخل والخارج بما لا يخالف الشريعة الإسلامية.</a:t>
            </a:r>
          </a:p>
          <a:p>
            <a:pPr algn="r" rtl="1">
              <a:buNone/>
            </a:pP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لكي تكون سياسة الدولة سياسة شرعية إسلامية يشترط أن لا تخالف الكتاب والسنة النبوية وإجماع الأمة ومقاصد الشريعة وأصولها العامة ، وقواعدها الكلية.</a:t>
            </a:r>
          </a:p>
          <a:p>
            <a:pPr algn="r" rtl="1">
              <a:buNone/>
            </a:pP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إذاً السياسة الشرعية لا تقف على ما نطق به الشرع الشريف والنصوص المطهرة.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675456"/>
            <a:ext cx="8229600" cy="36004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90465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ar-SA" sz="3600" b="1" dirty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نظم الحكم في القانون الدستوري</a:t>
            </a:r>
            <a:endParaRPr lang="ar-SA" sz="4000" b="1" dirty="0">
              <a:solidFill>
                <a:srgbClr val="00B05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نظم الحكم الغربية أو الديمقراطية.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أساسها في مبادئ الثورة الفرنسية ، ترتبط الديمقراطية بنظام تعدد الأحزاب ، ويكون الحكم للأغلبية دائماً.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أهم مقومات الديمقراطية الحرية المطلقة ، يكون الحكم </a:t>
            </a:r>
            <a:r>
              <a:rPr lang="ar-SA" sz="40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للاغلبية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لصعوبة التوصل إلى إجماع في الرأي والتفكير.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ظهرت الديمقراطية التمثيلية لتعذر اشتراك كافة المواطنين في تشريع الأحكام.</a:t>
            </a: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2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675456"/>
            <a:ext cx="8229600" cy="36004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90465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2. نظم </a:t>
            </a:r>
            <a:r>
              <a:rPr lang="ar-SA" sz="4000" b="1" dirty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الحكم الشرقية</a:t>
            </a: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تقوم على أساس الفلسفة الماركسية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سيطرة الطبقة الكادحة ( </a:t>
            </a:r>
            <a:r>
              <a:rPr lang="ar-SA" sz="40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البروليتاريا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) وابعاد البرجوازية.</a:t>
            </a:r>
          </a:p>
          <a:p>
            <a:pPr algn="ctr">
              <a:buNone/>
            </a:pPr>
            <a:r>
              <a:rPr lang="ar-SA" sz="4000" dirty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مبادئ الفلسفة الماركسية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إلغاء الملكية الفردية على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الأرض.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14350" indent="-514350" algn="r" rtl="1">
              <a:buFont typeface="+mj-cs"/>
              <a:buAutoNum type="arabic1Minus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فرض ضرائب تصاعدية.</a:t>
            </a:r>
          </a:p>
          <a:p>
            <a:pPr marL="514350" indent="-514350" algn="r" rtl="1">
              <a:buFont typeface="+mj-cs"/>
              <a:buAutoNum type="arabic1Minus" startAt="3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إلغاء حق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الإرث.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2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675456"/>
            <a:ext cx="8229600" cy="36004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260648"/>
            <a:ext cx="8136904" cy="604867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الاستيلاء </a:t>
            </a: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على أملاك المهاجرين والخارجين على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النظام.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تركيز ملكية الدولة لجميع الثروات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والوسائل.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المساواة في مسئولية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العمل.</a:t>
            </a:r>
          </a:p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إزالة الفوارق بين الحياة في المدينة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والريف.</a:t>
            </a:r>
          </a:p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التعليم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المجاني.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91480"/>
            <a:ext cx="8229600" cy="50405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597666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r" rtl="1"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3.نظم </a:t>
            </a:r>
            <a:r>
              <a:rPr lang="ar-SA" sz="4000" b="1" dirty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الحكم </a:t>
            </a:r>
            <a:r>
              <a:rPr lang="ar-SA" sz="40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الديكتاتورية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وهي التي يكون الحكم فيها لفرد دون رقابة عليه ، ولا رأي للشعب في اتخاذ القرارات ، فيها يعتمد الديكتاتور على نفوذه ومواهبه وقوة أنصاره الحزبيين والعسكريين.</a:t>
            </a: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8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19472"/>
            <a:ext cx="8229600" cy="576064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332656"/>
            <a:ext cx="8424936" cy="597666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أسئلة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هل يحق للحاكم سن القوانين الإدارية؟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إذا كانت هذه القوانين الإدارية مما لا يخالف الشرع لا بأس بها مثل تنظيم شئون الموظفين ، وتنظيم إدارة الأعمال .</a:t>
            </a:r>
          </a:p>
          <a:p>
            <a:pPr marL="514350" indent="-514350" algn="r" rtl="1">
              <a:buFont typeface="+mj-lt"/>
              <a:buAutoNum type="arabicParenR" startAt="2"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ما هي الأسباب التي أدت إلى ظهور الديمقراطية التمثيلية؟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33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19472"/>
            <a:ext cx="8229600" cy="576064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83264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لتعذر اشتراك كافة المواطنين في تشريع الأحكام والقوانين وتقرير المصير.</a:t>
            </a:r>
          </a:p>
          <a:p>
            <a:pPr marL="514350" indent="-514350" algn="r" rtl="1">
              <a:buFont typeface="+mj-lt"/>
              <a:buAutoNum type="arabicParenR" startAt="3"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وضحي مدى صحة هذه المقولة( الإسلام نظام ديمقراطي )؟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مقولة خطأ لأن الديمقراطية تستبعد حق الله في الحكم بين الناس ، وأن الشعب هو مصدر السلطات ، أما الحكم في الإسلام فلله وحده لا شريك له.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8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11222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ar-SA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الإسلام دين ودولة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عنصر نائب للمحتوى 3" descr="اسلام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85860"/>
            <a:ext cx="9144000" cy="5572140"/>
          </a:xfrm>
        </p:spPr>
      </p:pic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مكة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91" y="4413"/>
            <a:ext cx="9149891" cy="6853587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ﭧ ﭨ ﭷ ﭸ ﭹ ﭺ ﭻ ﭽ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ﭺ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ﭻ  ﭼ  ﭽ  ﭾ  ﭿ   ﮀ  ﮁ  ﮂ  ﮃ  ﮄ  ﮅ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ﮆ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  ﮓ  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ﭼ</a:t>
            </a:r>
            <a:r>
              <a:rPr kumimoji="0" lang="ar-SA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300" b="0" i="0" u="none" strike="noStrike" cap="none" normalizeH="0" baseline="0" smtClean="0">
                <a:ln>
                  <a:noFill/>
                </a:ln>
                <a:solidFill>
                  <a:srgbClr val="9DAB0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المائدة: ٣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ﭧ ﭨ ﭷ ﭸ ﭹ ﭺ ﭻ ﭽ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ﭺ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ﭻ  ﭼ  ﭽ  ﭾ  ﭿ   ﮀ  ﮁ  ﮂ  ﮃ  ﮄ  ﮅ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ﮆ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  ﮓ  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ﭼ</a:t>
            </a:r>
            <a:r>
              <a:rPr kumimoji="0" lang="ar-SA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300" b="0" i="0" u="none" strike="noStrike" cap="none" normalizeH="0" baseline="0" smtClean="0">
                <a:ln>
                  <a:noFill/>
                </a:ln>
                <a:solidFill>
                  <a:srgbClr val="9DAB0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المائدة: ٣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ﭧ ﭨ ﭷ ﭸ ﭹ ﭺ ﭻ ﭽ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ﭺ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ﭻ  ﭼ  ﭽ  ﭾ  ﭿ   ﮀ  ﮁ  ﮂ  ﮃ  ﮄ  ﮅ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ﮆ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  ﮓ  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ﭼ</a:t>
            </a:r>
            <a:r>
              <a:rPr kumimoji="0" lang="ar-SA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300" b="0" i="0" u="none" strike="noStrike" cap="none" normalizeH="0" baseline="0" smtClean="0">
                <a:ln>
                  <a:noFill/>
                </a:ln>
                <a:solidFill>
                  <a:srgbClr val="9DAB0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المائدة: ٣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ﭧ ﭨ ﭷ ﭸ ﭹ ﭺ ﭻ ﭽ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ﭺ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ﭻ  ﭼ  ﭽ  ﭾ  ﭿ   ﮀ  ﮁ  ﮂ  ﮃ  ﮄ  ﮅ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ﮆ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  ﮓ  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ﭼ</a:t>
            </a:r>
            <a:r>
              <a:rPr kumimoji="0" lang="ar-SA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300" b="0" i="0" u="none" strike="noStrike" cap="none" normalizeH="0" baseline="0" smtClean="0">
                <a:ln>
                  <a:noFill/>
                </a:ln>
                <a:solidFill>
                  <a:srgbClr val="9DAB0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المائدة: ٣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500034" y="2143116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solidFill>
                  <a:srgbClr val="FFFF00"/>
                </a:solidFill>
              </a:rPr>
              <a:t>قال تعالى (اليوم أكملتُ لكُم دِينَكُم وأتمَمتُ عليكُم نِعمَتيِ ورَضيتُ لَكُمُ الإِسلاَمَ دِيناً ) </a:t>
            </a:r>
            <a:r>
              <a:rPr lang="ar-SA" sz="2400" b="1" dirty="0" smtClean="0">
                <a:solidFill>
                  <a:srgbClr val="00B0F0"/>
                </a:solidFill>
              </a:rPr>
              <a:t>المائدة 3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4401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r" rtl="1">
              <a:buNone/>
            </a:pPr>
            <a:endParaRPr lang="ar-SA" dirty="0" smtClean="0"/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فتح الإسلام آفاق العلم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والاختراع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والنصوص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القرآنية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والأحاديث تدل على ذلك ، وشهد بذلك غير المسلمين أمثال :</a:t>
            </a:r>
          </a:p>
          <a:p>
            <a:pPr marL="0" indent="0" algn="r" rtl="1">
              <a:buNone/>
            </a:pP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موريس بوكاي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:الذي كشف عن التناقضات بين نصوص التوراة والانجيل والكشوفات العلمية الحديثة .</a:t>
            </a:r>
          </a:p>
          <a:p>
            <a:pPr marL="0" indent="0" algn="r" rtl="1">
              <a:buNone/>
            </a:pP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مكسيم </a:t>
            </a:r>
            <a:r>
              <a:rPr lang="ar-SA" b="1" dirty="0" err="1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رودنسون</a:t>
            </a: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 كان يرى ان انتشار العلم والتصنيع أدى إلى تراجع الايمان التقليدي المسيحي مما جعل رجال الكنيسة ينهضوا ضد كل اختراع واكتشاف. </a:t>
            </a: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8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4571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"/>
            <a:ext cx="9010328" cy="682570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ctr" rtl="1">
              <a:buNone/>
            </a:pPr>
            <a:endParaRPr lang="ar-SA" dirty="0" smtClean="0"/>
          </a:p>
          <a:p>
            <a:pPr marL="0" indent="0" algn="ctr" rtl="1">
              <a:buNone/>
            </a:pPr>
            <a:r>
              <a:rPr lang="ar-SA" dirty="0" smtClean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شهادة </a:t>
            </a:r>
            <a:r>
              <a:rPr lang="ar-SA" dirty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بعض المستشرقين عن الإسلام</a:t>
            </a:r>
          </a:p>
          <a:p>
            <a:pPr marL="0" indent="0" algn="r" rtl="1">
              <a:buNone/>
            </a:pPr>
            <a:r>
              <a:rPr lang="ar-SA" b="1" dirty="0" err="1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أ.د</a:t>
            </a:r>
            <a:r>
              <a:rPr lang="ar-SA" b="1" dirty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/ </a:t>
            </a:r>
            <a:r>
              <a:rPr lang="ar-SA" b="1" dirty="0" err="1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فتزوجوالد</a:t>
            </a:r>
            <a:r>
              <a:rPr lang="ar-SA" b="1" dirty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 من أقواله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«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ليس الإسلام ديناً فحسب ولكنه نظام سياسي أيضاً....»</a:t>
            </a:r>
          </a:p>
          <a:p>
            <a:pPr marL="0" indent="0" algn="r" rtl="1">
              <a:buNone/>
            </a:pPr>
            <a:r>
              <a:rPr lang="ar-SA" b="1" dirty="0" err="1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ستروتمان</a:t>
            </a:r>
            <a:r>
              <a:rPr lang="ar-SA" b="1" dirty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dirty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 </a:t>
            </a: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أقواله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«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إن الإسلام ظاهرة دينية وسياسية ، إذ أن مؤسسه كان نبياً ، وكان حاكماً مثالياً خبيراً بأساليب الحكم»</a:t>
            </a:r>
          </a:p>
          <a:p>
            <a:pPr marL="0" indent="0" algn="r" rtl="1">
              <a:buNone/>
            </a:pP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شاخت:</a:t>
            </a: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« إن الإسلام يعني أكثر من دين .....»</a:t>
            </a:r>
          </a:p>
          <a:p>
            <a:pPr marL="0" indent="0" algn="r" rtl="1">
              <a:buNone/>
            </a:pP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sz="6000" b="1" dirty="0" smtClean="0">
                <a:solidFill>
                  <a:srgbClr val="002060"/>
                </a:solidFill>
              </a:rPr>
              <a:t>سمات النظام السياسي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142984"/>
            <a:ext cx="8640960" cy="5166336"/>
          </a:xfrm>
        </p:spPr>
        <p:txBody>
          <a:bodyPr>
            <a:normAutofit/>
          </a:bodyPr>
          <a:lstStyle/>
          <a:p>
            <a:pPr algn="r" rtl="1">
              <a:buFont typeface="Courier New" pitchFamily="49" charset="0"/>
              <a:buChar char="o"/>
            </a:pPr>
            <a:endParaRPr lang="ar-SA" dirty="0" smtClean="0"/>
          </a:p>
          <a:p>
            <a:pPr algn="r" rtl="1">
              <a:buFont typeface="Courier New" pitchFamily="49" charset="0"/>
              <a:buChar char="o"/>
            </a:pPr>
            <a:endParaRPr lang="ar-SA" dirty="0"/>
          </a:p>
          <a:p>
            <a:pPr algn="r" rtl="1">
              <a:buFont typeface="Courier New" pitchFamily="49" charset="0"/>
              <a:buChar char="o"/>
            </a:pPr>
            <a:endParaRPr lang="ar-SA" dirty="0" smtClean="0"/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ما يميز النظام السياسي الإسلامي: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رباني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أسسه وقوانينه من وضع الخالق قال تعالى (ألا يعلم من خلق وهو اللطيف الخبير)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(أفحكم الجاهلية يبغون ومن أحسن من الله حكماً لقوم يوقنون )</a:t>
            </a:r>
          </a:p>
          <a:p>
            <a:pPr algn="r" rtl="1">
              <a:buFont typeface="Courier New" pitchFamily="49" charset="0"/>
              <a:buChar char="o"/>
            </a:pPr>
            <a:endParaRPr lang="ar-SA" b="1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صورة 3" descr="https://sphotos-b-ord.xx.fbcdn.net/hphotos-ash3/p480x480/936535_10153070139325057_1474442723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2984"/>
            <a:ext cx="9144000" cy="17865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747464"/>
            <a:ext cx="8229600" cy="64807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332656"/>
            <a:ext cx="8352928" cy="6120680"/>
          </a:xfrm>
        </p:spPr>
        <p:txBody>
          <a:bodyPr/>
          <a:lstStyle/>
          <a:p>
            <a:pPr algn="r" rtl="1">
              <a:buFont typeface="Courier New" pitchFamily="49" charset="0"/>
              <a:buChar char="o"/>
            </a:pPr>
            <a:r>
              <a:rPr lang="ar-SA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أخلاقي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النظام السياسي الإسلامي يقوم على الفضيلة والأخلاق وحقوق الإنسان فعامل الأسرى بالبر والإحسان قال تعالى ( فإما من بعد وإما فداء ) </a:t>
            </a: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نهى عن قتل النساء والصبيان في الحرب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نهى عن التمثيل بالأعداء.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حرم الدم والمال والعرض.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حرم </a:t>
            </a:r>
            <a:r>
              <a:rPr lang="ar-SA" b="1" dirty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الغيبة والتجسس والتهمة وسوء الظن</a:t>
            </a:r>
            <a:r>
              <a:rPr lang="ar-SA" b="1" dirty="0" smtClean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  <a:endParaRPr lang="en-US" b="1" dirty="0" smtClean="0">
              <a:solidFill>
                <a:schemeClr val="accent2"/>
              </a:solidFill>
              <a:ea typeface="Monotype Koufi" pitchFamily="2" charset="-78"/>
              <a:cs typeface="Monotype Koufi" pitchFamily="2" charset="-78"/>
            </a:endParaRP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أجاز الاسلام خداع الكفار في الحروب على أن لا يكون فيه نقض عهد أو أمان.</a:t>
            </a:r>
            <a:r>
              <a:rPr lang="en-US" b="1" dirty="0">
                <a:solidFill>
                  <a:schemeClr val="accent2"/>
                </a:solidFill>
                <a:ea typeface="Monotype Koufi" pitchFamily="2" charset="-78"/>
                <a:cs typeface="Monotype Koufi" pitchFamily="2" charset="-78"/>
              </a:rPr>
              <a:t/>
            </a:r>
            <a:br>
              <a:rPr lang="en-US" b="1" dirty="0">
                <a:solidFill>
                  <a:schemeClr val="accent2"/>
                </a:solidFill>
                <a:ea typeface="Monotype Koufi" pitchFamily="2" charset="-78"/>
                <a:cs typeface="Monotype Koufi" pitchFamily="2" charset="-78"/>
              </a:rPr>
            </a:br>
            <a:endParaRPr lang="ar-SA" b="1" dirty="0">
              <a:solidFill>
                <a:schemeClr val="accent2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0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b="1" dirty="0" smtClean="0">
                <a:solidFill>
                  <a:srgbClr val="00B0F0"/>
                </a:solidFill>
              </a:rPr>
              <a:t>الرفق بالحيوان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6" name="عنصر نائب للمحتوى 5" descr="http://www6.0zz0.com/2011/01/15/11/974870137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86380" cy="493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l_fi" descr="https://lh3.googleusercontent.com/-Vdj1TAhgviE/TYegDx7IwGI/AAAAAAAADEw/frpO5slqR_M/s1600/Image10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14884"/>
            <a:ext cx="5214941" cy="2143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صورة 7" descr="https://encrypted-tbn1.gstatic.com/images?q=tbn:ANd9GcQaxMbqqOwQFvw-LIwRt6PySXjiyNDjnM-F-sSrG6gjxt9eESin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4572008"/>
            <a:ext cx="3857620" cy="228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صورة 8" descr="https://lh5.googleusercontent.com/-oyCcgLlObP0/TYegm43avQI/AAAAAAAADE0/NtSnMnxHrPQ/s320/509410433.jpg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1357299"/>
            <a:ext cx="3929057" cy="32861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/>
            </a:r>
            <a:b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4" name="عنصر نائب للمحتوى 3" descr="سياسي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00174"/>
            <a:ext cx="9144000" cy="5357826"/>
          </a:xfrm>
        </p:spPr>
      </p:pic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539552" y="332656"/>
            <a:ext cx="8352928" cy="612068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عقيدي.</a:t>
            </a: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r" rtl="1">
              <a:buFont typeface="Wingdings" pitchFamily="2" charset="2"/>
              <a:buChar char="v"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يقوم على أساس العقيدة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تكوين الدولة لا يعتمد على الجنسية أو العنصرية أو الموقع الجغرافي.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كامل وشامل</a:t>
            </a:r>
          </a:p>
          <a:p>
            <a:pPr marL="0" indent="0" algn="r" rtl="1">
              <a:buFont typeface="Arial" pitchFamily="34" charset="0"/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خصائص الحكم الإسلامي أنه يمتاز بالشمول و الكمال قال تعالى ( اليوم أكملت لكم دينكم وأتممت عليكم نعمتي ورضيت لكم الإسلام دينا )</a:t>
            </a:r>
          </a:p>
          <a:p>
            <a:pPr marL="0" indent="0" algn="r" rtl="1">
              <a:buNone/>
            </a:pPr>
            <a:endParaRPr lang="ar-SA" sz="4800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19472"/>
            <a:ext cx="8229600" cy="50405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88640"/>
            <a:ext cx="8280920" cy="619268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</a:t>
            </a:r>
            <a:r>
              <a:rPr lang="ar-SA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العدالة والمساواة</a:t>
            </a: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قال تعالى ( وأمرت لأعدل بينكم ) فيها أمر للرسول بالعدل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إن الله يأمركم أن </a:t>
            </a:r>
            <a:r>
              <a:rPr lang="ar-SA" sz="40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تؤدوا الأمانات إلى أهلها....) فيها أمر بالعدل بين جنس الناس لا بين أمة منهم دون أمة</a:t>
            </a:r>
          </a:p>
          <a:p>
            <a:pPr marL="0" indent="0" algn="r" rtl="1">
              <a:buNone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اعدلوا هو أقرب للتقوى ) فيها أمر للمؤمنين بالعدل</a:t>
            </a:r>
          </a:p>
          <a:p>
            <a:pPr marL="0" indent="0" algn="r" rtl="1">
              <a:buNone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وإذا قلتم فأعدلوا ولو كان ذا قربى) أمر بالعدل في الأمور القولية</a:t>
            </a:r>
          </a:p>
          <a:p>
            <a:pPr marL="0" indent="0" algn="r" rtl="1">
              <a:buNone/>
            </a:pP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r" rtl="1"/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2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7200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424936" cy="619268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</a:t>
            </a:r>
            <a:r>
              <a:rPr lang="ar-SA" sz="40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يايها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الذين آمنوا كونوا قوامين بالقسط شهداء لله ولو على أنفسكم أو الوالدين والأقربين) أمر بالعدل في الأمور الفعلية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وليكتب بينكم كاتب بالعدل ) أمر بالعدل في الأمور المالية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واشهدوا ذوي عدل منكم...) أمر بالعدل في الأمور القضائية</a:t>
            </a:r>
          </a:p>
          <a:p>
            <a:pPr marL="0" indent="0" algn="r" rtl="1">
              <a:buNone/>
            </a:pP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4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7200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424936" cy="619268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وإذا حكمتم بين الناس أن تحكموا بالعدل ) أمر بالعدل في الأمور السياسية والحكمية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وقاتلوهم حتى لا تكون فتنة ويكون الدين لله .....) أمر بالعدل مع الإعداء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فلا تتبعوا الهوى أن تعدلوا) تحذير من ترك العدل</a:t>
            </a:r>
          </a:p>
          <a:p>
            <a:pPr marL="0" indent="0" algn="r" rtl="1">
              <a:buNone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 تقوم العدالة إلا بعد ترسيخ مفهوم المساواة ( </a:t>
            </a:r>
            <a:r>
              <a:rPr lang="ar-SA" sz="4000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يايها</a:t>
            </a: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الناس إنا خلقناكم من ذكر وانثى وجعلناكم شعوباً وقبائل لِتعارفوا إن أكرمكم عند الله أتقاكم )</a:t>
            </a:r>
          </a:p>
          <a:p>
            <a:pPr marL="0" indent="0" algn="r" rtl="1">
              <a:buNone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6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315416"/>
            <a:ext cx="8229600" cy="216024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280920" cy="619268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r" rtl="1">
              <a:buNone/>
            </a:pPr>
            <a:endParaRPr lang="ar-SA" dirty="0" smtClean="0"/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مساواة المسلمين فيما بينهم ، وأفضلهم يكون في الدين لقوله (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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 « إن الله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ينظر إلى صوركم وأموالكم ، ولكن ينظر إلى قلوبكم وأعمالكم»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</a:t>
            </a:r>
            <a:r>
              <a:rPr lang="ar-SA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عالمي</a:t>
            </a: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خصائص النظام الإسلامي ومقوماته جعلته نظاماً عالمياً ، وقوانينه صالحة لكل زمان ومكان</a:t>
            </a:r>
            <a:endParaRPr lang="en-US" sz="4000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9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ar-SA" b="1" dirty="0" smtClean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أهداف النظام السياسي</a:t>
            </a:r>
            <a:endParaRPr lang="en-US" b="1" dirty="0">
              <a:solidFill>
                <a:srgbClr val="00B050"/>
              </a:solidFill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4" name="عنصر نائب للمحتوى 3" descr="سياسي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428736"/>
            <a:ext cx="8208912" cy="4808576"/>
          </a:xfrm>
        </p:spPr>
      </p:pic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/>
            </a:r>
            <a:b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4" name="عنصر نائب للمحتوى 3" descr="سياسي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00174"/>
            <a:ext cx="9144000" cy="5357826"/>
          </a:xfrm>
        </p:spPr>
      </p:pic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539552" y="332656"/>
            <a:ext cx="8352928" cy="612068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48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إقامة الدين وتحقيق العبودية لرب العالمين.</a:t>
            </a:r>
            <a:endParaRPr lang="en-US" sz="4800" dirty="0">
              <a:latin typeface="Arial" pitchFamily="34" charset="0"/>
              <a:ea typeface="Monotype Koufi" pitchFamily="2" charset="-78"/>
              <a:cs typeface="Monotype Koufi" pitchFamily="2" charset="-78"/>
            </a:endParaRPr>
          </a:p>
          <a:p>
            <a:pPr marL="0" lvl="0" indent="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48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إقامة العدل.</a:t>
            </a:r>
            <a:endParaRPr lang="en-US" sz="4800" dirty="0">
              <a:latin typeface="Arial" pitchFamily="34" charset="0"/>
              <a:ea typeface="Monotype Koufi" pitchFamily="2" charset="-78"/>
              <a:cs typeface="Monotype Koufi" pitchFamily="2" charset="-78"/>
            </a:endParaRPr>
          </a:p>
          <a:p>
            <a:pPr marL="0" lvl="0" indent="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48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إصلاح دنيا الناس.</a:t>
            </a:r>
            <a:endParaRPr lang="ar-SA" sz="48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1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1131</Words>
  <Application>Microsoft Office PowerPoint</Application>
  <PresentationFormat>عرض على الشاشة (3:4)‏</PresentationFormat>
  <Paragraphs>166</Paragraphs>
  <Slides>23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سمة Office</vt:lpstr>
      <vt:lpstr>المحاضرة الأولى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الإسلام دين ودولة</vt:lpstr>
      <vt:lpstr>عرض تقديمي في PowerPoint</vt:lpstr>
      <vt:lpstr>عرض تقديمي في PowerPoint</vt:lpstr>
      <vt:lpstr>عرض تقديمي في PowerPoint</vt:lpstr>
      <vt:lpstr> سمات النظام السياسي</vt:lpstr>
      <vt:lpstr>عرض تقديمي في PowerPoint</vt:lpstr>
      <vt:lpstr>الرفق بالحيوان</vt:lpstr>
      <vt:lpstr>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أهداف النظام السياسي</vt:lpstr>
      <vt:lpstr>  </vt:lpstr>
    </vt:vector>
  </TitlesOfParts>
  <Company>By 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user</dc:creator>
  <cp:lastModifiedBy>EBTISAM MOHAMED HASANIN</cp:lastModifiedBy>
  <cp:revision>51</cp:revision>
  <dcterms:created xsi:type="dcterms:W3CDTF">2013-09-07T18:31:22Z</dcterms:created>
  <dcterms:modified xsi:type="dcterms:W3CDTF">2016-06-02T05:07:53Z</dcterms:modified>
</cp:coreProperties>
</file>