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7"/>
  </p:notesMasterIdLst>
  <p:sldIdLst>
    <p:sldId id="256" r:id="rId2"/>
    <p:sldId id="269" r:id="rId3"/>
    <p:sldId id="270" r:id="rId4"/>
    <p:sldId id="260" r:id="rId5"/>
    <p:sldId id="268" r:id="rId6"/>
    <p:sldId id="257" r:id="rId7"/>
    <p:sldId id="258" r:id="rId8"/>
    <p:sldId id="261" r:id="rId9"/>
    <p:sldId id="262" r:id="rId10"/>
    <p:sldId id="263" r:id="rId11"/>
    <p:sldId id="264" r:id="rId12"/>
    <p:sldId id="265" r:id="rId13"/>
    <p:sldId id="266" r:id="rId14"/>
    <p:sldId id="259" r:id="rId15"/>
    <p:sldId id="267" r:id="rId1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5696" autoAdjust="0"/>
  </p:normalViewPr>
  <p:slideViewPr>
    <p:cSldViewPr>
      <p:cViewPr>
        <p:scale>
          <a:sx n="53" d="100"/>
          <a:sy n="53" d="100"/>
        </p:scale>
        <p:origin x="-954" y="4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رأس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D5166723-C827-48AD-898E-BB7A045F216E}" type="datetimeFigureOut">
              <a:rPr lang="ar-SA" smtClean="0"/>
              <a:t>5/3/1436</a:t>
            </a:fld>
            <a:endParaRPr lang="ar-SA"/>
          </a:p>
        </p:txBody>
      </p:sp>
      <p:sp>
        <p:nvSpPr>
          <p:cNvPr id="4" name="عنصر نائب لصورة الشريحة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ar-SA"/>
          </a:p>
        </p:txBody>
      </p:sp>
      <p:sp>
        <p:nvSpPr>
          <p:cNvPr id="5" name="عنصر نائب للملاحظات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1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BF806ADA-7416-4DAC-9CF7-EC6C79551158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9821796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ar-SA" smtClean="0"/>
              <a:t>11/26/1435</a:t>
            </a:r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د. ابتسام محمد حسنين</a:t>
            </a:r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373C55-1004-4A0B-AB85-A4469C577E0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ar-SA" smtClean="0"/>
              <a:t>11/26/1435</a:t>
            </a:r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د. ابتسام محمد حسنين</a:t>
            </a:r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373C55-1004-4A0B-AB85-A4469C577E0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ar-SA" smtClean="0"/>
              <a:t>11/26/1435</a:t>
            </a:r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د. ابتسام محمد حسنين</a:t>
            </a:r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373C55-1004-4A0B-AB85-A4469C577E0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ar-SA" smtClean="0"/>
              <a:t>11/26/1435</a:t>
            </a:r>
            <a:endParaRPr lang="en-US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د. ابتسام محمد حسنين</a:t>
            </a:r>
            <a:endParaRPr lang="en-US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373C55-1004-4A0B-AB85-A4469C577E0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ar-SA" smtClean="0"/>
              <a:t>11/26/1435</a:t>
            </a:r>
            <a:endParaRPr lang="en-US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د. ابتسام محمد حسنين</a:t>
            </a:r>
            <a:endParaRPr lang="en-US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373C55-1004-4A0B-AB85-A4469C577E0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ar-SA" smtClean="0"/>
              <a:t>11/26/1435</a:t>
            </a:r>
            <a:endParaRPr lang="en-US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د. ابتسام محمد حسنين</a:t>
            </a:r>
            <a:endParaRPr lang="en-US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373C55-1004-4A0B-AB85-A4469C577E0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ar-SA" smtClean="0"/>
              <a:t>11/26/1435</a:t>
            </a:r>
            <a:endParaRPr lang="en-US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د. ابتسام محمد حسنين</a:t>
            </a:r>
            <a:endParaRPr lang="en-US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373C55-1004-4A0B-AB85-A4469C577E0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ar-SA" smtClean="0"/>
              <a:t>11/26/1435</a:t>
            </a:r>
            <a:endParaRPr lang="en-US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د. ابتسام محمد حسنين</a:t>
            </a:r>
            <a:endParaRPr lang="en-US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373C55-1004-4A0B-AB85-A4469C577E0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ar-SA" smtClean="0"/>
              <a:t>11/26/1435</a:t>
            </a:r>
            <a:endParaRPr lang="en-US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د. ابتسام محمد حسنين</a:t>
            </a:r>
            <a:endParaRPr lang="en-US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373C55-1004-4A0B-AB85-A4469C577E0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ar-SA" smtClean="0"/>
              <a:t>11/26/1435</a:t>
            </a:r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د. ابتسام محمد حسنين</a:t>
            </a:r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373C55-1004-4A0B-AB85-A4469C577E0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ar-SA" smtClean="0"/>
              <a:t>11/26/1435</a:t>
            </a:r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د. ابتسام محمد حسنين</a:t>
            </a:r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373C55-1004-4A0B-AB85-A4469C577E0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ar-SA" smtClean="0"/>
              <a:t>11/26/1435</a:t>
            </a:r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ar-SA" smtClean="0"/>
              <a:t>د. ابتسام محمد حسنين</a:t>
            </a:r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7373C55-1004-4A0B-AB85-A4469C577E0F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0" y="1"/>
            <a:ext cx="9144000" cy="1500173"/>
          </a:xfrm>
          <a:solidFill>
            <a:schemeClr val="accent3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ar-SA" sz="4000" b="1" dirty="0" smtClean="0"/>
              <a:t>المحاضرة الثالثة</a:t>
            </a:r>
            <a:endParaRPr lang="en-US" sz="4000" b="1" dirty="0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0" y="1500174"/>
            <a:ext cx="9144000" cy="5357826"/>
          </a:xfrm>
          <a:blipFill>
            <a:blip r:embed="rId2"/>
            <a:stretch>
              <a:fillRect/>
            </a:stretch>
          </a:blipFill>
        </p:spPr>
        <p:txBody>
          <a:bodyPr>
            <a:normAutofit/>
          </a:bodyPr>
          <a:lstStyle/>
          <a:p>
            <a:r>
              <a:rPr lang="ar-SA" sz="4400" b="1" dirty="0" smtClean="0">
                <a:solidFill>
                  <a:schemeClr val="bg1"/>
                </a:solidFill>
              </a:rPr>
              <a:t>أركان الدولة الإسلامية</a:t>
            </a:r>
            <a:endParaRPr lang="en-US" sz="36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0" y="-1395536"/>
            <a:ext cx="9144000" cy="45719"/>
          </a:xfrm>
        </p:spPr>
        <p:txBody>
          <a:bodyPr>
            <a:normAutofit fontScale="90000"/>
          </a:bodyPr>
          <a:lstStyle/>
          <a:p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-396552" y="0"/>
            <a:ext cx="9540552" cy="6497960"/>
          </a:xfr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/>
          <a:lstStyle/>
          <a:p>
            <a:pPr marL="0" indent="0" algn="r" rtl="1">
              <a:buNone/>
            </a:pPr>
            <a:endParaRPr lang="ar-SA" b="1" dirty="0" smtClean="0"/>
          </a:p>
          <a:p>
            <a:pPr algn="r" rtl="1">
              <a:buNone/>
            </a:pPr>
            <a:r>
              <a:rPr lang="ar-SA" b="1" dirty="0" smtClean="0"/>
              <a:t>تقوم الدولة الإسلامية على الاركان الآتية:</a:t>
            </a:r>
          </a:p>
          <a:p>
            <a:pPr marL="514350" indent="-514350" algn="r" rtl="1">
              <a:buFont typeface="+mj-lt"/>
              <a:buAutoNum type="arabicPeriod"/>
            </a:pPr>
            <a:r>
              <a:rPr lang="ar-SA" b="1" dirty="0" smtClean="0"/>
              <a:t>السيادة وهي لحكم الله.</a:t>
            </a:r>
          </a:p>
          <a:p>
            <a:pPr marL="514350" indent="-514350" algn="r" rtl="1">
              <a:buFont typeface="+mj-lt"/>
              <a:buAutoNum type="arabicPeriod"/>
            </a:pPr>
            <a:r>
              <a:rPr lang="ar-SA" b="1" dirty="0" smtClean="0"/>
              <a:t>السلطة الحاكمة.</a:t>
            </a:r>
          </a:p>
          <a:p>
            <a:pPr marL="514350" indent="-514350" algn="r" rtl="1">
              <a:buFont typeface="+mj-lt"/>
              <a:buAutoNum type="arabicPeriod"/>
            </a:pPr>
            <a:r>
              <a:rPr lang="ar-SA" b="1" dirty="0" smtClean="0"/>
              <a:t>الشعب.</a:t>
            </a:r>
          </a:p>
          <a:p>
            <a:pPr marL="514350" indent="-514350" algn="r" rtl="1">
              <a:buFont typeface="+mj-lt"/>
              <a:buAutoNum type="arabicPeriod"/>
            </a:pPr>
            <a:r>
              <a:rPr lang="ar-SA" b="1" dirty="0" smtClean="0"/>
              <a:t>الإقليم.</a:t>
            </a:r>
          </a:p>
          <a:p>
            <a:pPr marL="0" indent="0" algn="ctr" rtl="1">
              <a:buNone/>
            </a:pPr>
            <a:r>
              <a:rPr lang="ar-SA" sz="4800" b="1" dirty="0" smtClean="0">
                <a:solidFill>
                  <a:srgbClr val="FF0000"/>
                </a:solidFill>
              </a:rPr>
              <a:t>الركن الأول: الحكم بما أنزل الله</a:t>
            </a:r>
          </a:p>
          <a:p>
            <a:pPr marL="0" indent="0" algn="ctr" rtl="1">
              <a:buNone/>
            </a:pPr>
            <a:endParaRPr lang="ar-SA" sz="4800" b="1" dirty="0" smtClean="0">
              <a:solidFill>
                <a:srgbClr val="FF0000"/>
              </a:solidFill>
            </a:endParaRPr>
          </a:p>
          <a:p>
            <a:pPr marL="0" indent="0" algn="r" rtl="1">
              <a:buNone/>
            </a:pPr>
            <a:r>
              <a:rPr lang="ar-SA" b="1" dirty="0" smtClean="0"/>
              <a:t>معنى كلمة السيادة في السياسة: صاحب السلطة العليا في المجتمع والدولة.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ar-SA" smtClean="0"/>
              <a:t>11/26/1435</a:t>
            </a:r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z="2000" dirty="0" smtClean="0"/>
              <a:t>د. ابتسام محمد حسنين</a:t>
            </a:r>
            <a:endParaRPr lang="en-US" sz="2000" dirty="0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373C55-1004-4A0B-AB85-A4469C577E0F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9081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2" dur="1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7" dur="1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2" dur="1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7" dur="1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42" dur="1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47" dur="1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0" y="-1467544"/>
            <a:ext cx="9144000" cy="288032"/>
          </a:xfrm>
        </p:spPr>
        <p:txBody>
          <a:bodyPr>
            <a:normAutofit fontScale="90000"/>
          </a:bodyPr>
          <a:lstStyle/>
          <a:p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107504" y="0"/>
            <a:ext cx="9036496" cy="6237312"/>
          </a:xfr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/>
          <a:lstStyle/>
          <a:p>
            <a:pPr algn="r" rtl="1">
              <a:buNone/>
            </a:pPr>
            <a:endParaRPr lang="ar-SA" b="1" dirty="0" smtClean="0"/>
          </a:p>
          <a:p>
            <a:pPr algn="r" rtl="1">
              <a:buNone/>
            </a:pPr>
            <a:endParaRPr lang="ar-SA" b="1" dirty="0"/>
          </a:p>
          <a:p>
            <a:pPr algn="r" rtl="1">
              <a:buNone/>
            </a:pPr>
            <a:r>
              <a:rPr lang="ar-SA" b="1" dirty="0" smtClean="0"/>
              <a:t>والسيادة في الدولة الإسلامية لحكم الله وتفصيله كما يلي:-</a:t>
            </a:r>
          </a:p>
          <a:p>
            <a:pPr marL="514350" indent="-514350" algn="r" rtl="1">
              <a:buFont typeface="+mj-lt"/>
              <a:buAutoNum type="arabicParenR"/>
            </a:pPr>
            <a:r>
              <a:rPr lang="ar-SA" b="1" dirty="0" smtClean="0"/>
              <a:t>وجوب الحكم بما أنزل الله.</a:t>
            </a:r>
          </a:p>
          <a:p>
            <a:pPr marL="514350" indent="-514350" algn="r" rtl="1">
              <a:buFont typeface="+mj-lt"/>
              <a:buAutoNum type="arabicParenR"/>
            </a:pPr>
            <a:r>
              <a:rPr lang="ar-SA" b="1" dirty="0" smtClean="0"/>
              <a:t>الحكم بغير ما أنزل الله.</a:t>
            </a:r>
          </a:p>
          <a:p>
            <a:pPr marL="514350" indent="-514350" algn="r" rtl="1">
              <a:buFont typeface="+mj-lt"/>
              <a:buAutoNum type="arabicParenR"/>
            </a:pPr>
            <a:r>
              <a:rPr lang="ar-SA" b="1" dirty="0" smtClean="0"/>
              <a:t>الطريق إلى الحكم بما أنزل الله.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ar-SA" smtClean="0"/>
              <a:t>11/26/1435</a:t>
            </a:r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z="2000" dirty="0" smtClean="0"/>
              <a:t>د. ابتسام محمد حسنين</a:t>
            </a:r>
            <a:endParaRPr lang="en-US" sz="2000" dirty="0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373C55-1004-4A0B-AB85-A4469C577E0F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9081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2" dur="1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7" dur="1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2" dur="1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714356"/>
          </a:xfrm>
        </p:spPr>
        <p:txBody>
          <a:bodyPr>
            <a:normAutofit fontScale="90000"/>
          </a:bodyPr>
          <a:lstStyle/>
          <a:p>
            <a:r>
              <a:rPr lang="ar-SA" b="1" dirty="0" smtClean="0">
                <a:solidFill>
                  <a:srgbClr val="002060"/>
                </a:solidFill>
              </a:rPr>
              <a:t>وجوب الحكم بما </a:t>
            </a:r>
            <a:r>
              <a:rPr lang="ar-SA" b="1" dirty="0">
                <a:solidFill>
                  <a:srgbClr val="002060"/>
                </a:solidFill>
              </a:rPr>
              <a:t>أ</a:t>
            </a:r>
            <a:r>
              <a:rPr lang="ar-SA" b="1" dirty="0" smtClean="0">
                <a:solidFill>
                  <a:srgbClr val="002060"/>
                </a:solidFill>
              </a:rPr>
              <a:t>نزل الله</a:t>
            </a: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0" y="714356"/>
            <a:ext cx="9144000" cy="5522956"/>
          </a:xfr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/>
          <a:lstStyle/>
          <a:p>
            <a:pPr algn="r" rtl="1"/>
            <a:r>
              <a:rPr lang="ar-SA" b="1" dirty="0" smtClean="0"/>
              <a:t>التحكيم بشرع الله مما أوجبه الله ورسوله، والإعراض عن ذلك موجب لعذاب الله وعقابه.</a:t>
            </a:r>
          </a:p>
          <a:p>
            <a:pPr algn="r" rtl="1">
              <a:buNone/>
            </a:pPr>
            <a:r>
              <a:rPr lang="ar-SA" b="1" dirty="0" smtClean="0"/>
              <a:t>قال تعالى:(وَإِذَا حَكَمْتُم بَيْنَ النَّاسِ أَن تَحْكُمُواْ بِالْعَدْلِ) </a:t>
            </a:r>
            <a:r>
              <a:rPr lang="ar-SA" sz="2000" b="1" dirty="0" smtClean="0"/>
              <a:t>(النساء58 )</a:t>
            </a:r>
          </a:p>
          <a:p>
            <a:pPr algn="r" rtl="1">
              <a:buNone/>
            </a:pPr>
            <a:r>
              <a:rPr lang="ar-SA" b="1" dirty="0" smtClean="0"/>
              <a:t> العدل: إتباع حكم الله المنزل.</a:t>
            </a:r>
          </a:p>
          <a:p>
            <a:pPr algn="r" rtl="1">
              <a:buNone/>
            </a:pPr>
            <a:r>
              <a:rPr lang="ar-SA" b="1" dirty="0" smtClean="0"/>
              <a:t>آيات دالة على الحكم بما أنزل الله:-</a:t>
            </a:r>
          </a:p>
          <a:p>
            <a:pPr algn="r" rtl="1">
              <a:buNone/>
            </a:pPr>
            <a:r>
              <a:rPr lang="ar-SA" b="1" dirty="0" smtClean="0"/>
              <a:t> (فَإِنْ تَنَازَعْتُمْ فِي شَيْءٍ فَرُدُّوهُ إِلَى اللَّهِ وَالرَّسُولِ) </a:t>
            </a:r>
            <a:r>
              <a:rPr lang="ar-SA" sz="2000" b="1" dirty="0" smtClean="0"/>
              <a:t>( النساء 59)</a:t>
            </a:r>
          </a:p>
          <a:p>
            <a:pPr algn="r" rtl="1">
              <a:buNone/>
            </a:pPr>
            <a:r>
              <a:rPr lang="ar-SA" b="1" dirty="0" smtClean="0"/>
              <a:t>  (وَمَا كَانَ لِمُؤْمِنٍ وَلَا مُؤْمِنَةٍ إِذَا قَضَى اللَّهُ وَرَسُولُهُ أَمْرًا أَنْ يَكُونَ لَهُمُ الْخِيَرَةُ مِنْ أَمْرِهِمْ) </a:t>
            </a:r>
            <a:r>
              <a:rPr lang="ar-SA" sz="2000" b="1" dirty="0" smtClean="0"/>
              <a:t>(الأحزاب 36)</a:t>
            </a:r>
          </a:p>
          <a:p>
            <a:pPr algn="r" rtl="1">
              <a:buNone/>
            </a:pPr>
            <a:r>
              <a:rPr lang="ar-SA" b="1" dirty="0" smtClean="0"/>
              <a:t> رد الأمر إلى الله والرسول في حالة التنازع</a:t>
            </a:r>
          </a:p>
          <a:p>
            <a:pPr algn="r" rtl="1">
              <a:buNone/>
            </a:pPr>
            <a:endParaRPr lang="ar-SA" b="1" dirty="0" smtClean="0">
              <a:solidFill>
                <a:schemeClr val="bg1"/>
              </a:solidFill>
            </a:endParaRPr>
          </a:p>
          <a:p>
            <a:pPr algn="r" rtl="1">
              <a:buNone/>
            </a:pPr>
            <a:endParaRPr lang="ar-SA" b="1" dirty="0" smtClean="0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ar-SA" smtClean="0"/>
              <a:t>11/26/1435</a:t>
            </a:r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z="2000" dirty="0" smtClean="0"/>
              <a:t>د. ابتسام محمد حسنين</a:t>
            </a:r>
            <a:endParaRPr lang="en-US" sz="2000" dirty="0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373C55-1004-4A0B-AB85-A4469C577E0F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2" dur="1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7" dur="1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2" dur="1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7" dur="1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42" dur="1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47" dur="1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-71462"/>
            <a:ext cx="8229600" cy="71462"/>
          </a:xfrm>
        </p:spPr>
        <p:txBody>
          <a:bodyPr>
            <a:normAutofit fontScale="90000"/>
          </a:bodyPr>
          <a:lstStyle/>
          <a:p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/>
          <a:lstStyle/>
          <a:p>
            <a:pPr algn="r" rtl="1">
              <a:buNone/>
            </a:pPr>
            <a:r>
              <a:rPr lang="ar-SA" dirty="0" smtClean="0"/>
              <a:t>  </a:t>
            </a:r>
          </a:p>
          <a:p>
            <a:pPr algn="r" rtl="1">
              <a:buNone/>
            </a:pPr>
            <a:endParaRPr lang="ar-SA" dirty="0" smtClean="0"/>
          </a:p>
          <a:p>
            <a:pPr algn="r" rtl="1">
              <a:buNone/>
            </a:pPr>
            <a:r>
              <a:rPr lang="ar-SA" dirty="0" smtClean="0"/>
              <a:t>(</a:t>
            </a:r>
            <a:r>
              <a:rPr lang="ar-SA" b="1" dirty="0" smtClean="0">
                <a:solidFill>
                  <a:srgbClr val="002060"/>
                </a:solidFill>
              </a:rPr>
              <a:t>وَمَنْ لَمْ يَحْكُمْ بِمَا أَنْزَلَ اللَّهُ فَأُولَٰ</a:t>
            </a:r>
            <a:r>
              <a:rPr lang="ar-SA" b="1" dirty="0" err="1" smtClean="0">
                <a:solidFill>
                  <a:srgbClr val="002060"/>
                </a:solidFill>
              </a:rPr>
              <a:t>ئِكَ</a:t>
            </a:r>
            <a:r>
              <a:rPr lang="ar-SA" b="1" dirty="0" smtClean="0">
                <a:solidFill>
                  <a:srgbClr val="002060"/>
                </a:solidFill>
              </a:rPr>
              <a:t> هُمُ الْفَاسِقُونَ) </a:t>
            </a:r>
            <a:r>
              <a:rPr lang="ar-SA" sz="2000" b="1" dirty="0" smtClean="0">
                <a:solidFill>
                  <a:srgbClr val="002060"/>
                </a:solidFill>
              </a:rPr>
              <a:t>(المائدة 47)</a:t>
            </a:r>
          </a:p>
          <a:p>
            <a:pPr algn="r" rtl="1">
              <a:buNone/>
            </a:pPr>
            <a:r>
              <a:rPr lang="ar-SA" b="1" dirty="0" smtClean="0">
                <a:solidFill>
                  <a:srgbClr val="002060"/>
                </a:solidFill>
              </a:rPr>
              <a:t>   (وَمَا آتَاكُمُ الرَّسُولُ فَخُذُوهُ وَمَا نَهَاكُمْ عَنْهُ فَانْتَهُوا) </a:t>
            </a:r>
            <a:r>
              <a:rPr lang="ar-SA" sz="2000" b="1" dirty="0" smtClean="0">
                <a:solidFill>
                  <a:srgbClr val="002060"/>
                </a:solidFill>
              </a:rPr>
              <a:t>( الحشر 7)</a:t>
            </a:r>
          </a:p>
          <a:p>
            <a:pPr algn="r" rtl="1">
              <a:buNone/>
            </a:pPr>
            <a:r>
              <a:rPr lang="ar-SA" b="1" dirty="0" smtClean="0">
                <a:solidFill>
                  <a:srgbClr val="002060"/>
                </a:solidFill>
              </a:rPr>
              <a:t> قال </a:t>
            </a:r>
            <a:r>
              <a:rPr lang="ar-SA" b="1" dirty="0" smtClean="0">
                <a:solidFill>
                  <a:srgbClr val="0070C0"/>
                </a:solidFill>
              </a:rPr>
              <a:t>(</a:t>
            </a:r>
            <a:r>
              <a:rPr lang="ar-SA" b="1" dirty="0" smtClean="0">
                <a:solidFill>
                  <a:srgbClr val="0070C0"/>
                </a:solidFill>
                <a:sym typeface="AGA Arabesque"/>
              </a:rPr>
              <a:t></a:t>
            </a:r>
            <a:r>
              <a:rPr lang="ar-SA" b="1" dirty="0" smtClean="0">
                <a:solidFill>
                  <a:srgbClr val="0070C0"/>
                </a:solidFill>
              </a:rPr>
              <a:t>)</a:t>
            </a:r>
            <a:r>
              <a:rPr lang="ar-SA" b="1" dirty="0" smtClean="0">
                <a:solidFill>
                  <a:srgbClr val="002060"/>
                </a:solidFill>
              </a:rPr>
              <a:t> </a:t>
            </a:r>
            <a:r>
              <a:rPr lang="ar-SA" b="1" dirty="0" smtClean="0">
                <a:solidFill>
                  <a:srgbClr val="FF0000"/>
                </a:solidFill>
              </a:rPr>
              <a:t>” ألا إني أوتيت القرآن ومثله معه ”</a:t>
            </a:r>
          </a:p>
          <a:p>
            <a:pPr algn="r" rtl="1">
              <a:buNone/>
            </a:pPr>
            <a:r>
              <a:rPr lang="ar-SA" b="1" dirty="0" smtClean="0">
                <a:solidFill>
                  <a:srgbClr val="002060"/>
                </a:solidFill>
              </a:rPr>
              <a:t>   أي من لم يحكم بما أنزل الله فأولئك هم الخارجون عن الطاعة.</a:t>
            </a:r>
          </a:p>
          <a:p>
            <a:pPr algn="r" rtl="1">
              <a:buNone/>
            </a:pPr>
            <a:r>
              <a:rPr lang="ar-SA" b="1" dirty="0" smtClean="0">
                <a:solidFill>
                  <a:srgbClr val="002060"/>
                </a:solidFill>
              </a:rPr>
              <a:t>   (</a:t>
            </a:r>
            <a:r>
              <a:rPr lang="ar-SA" b="1" dirty="0" err="1" smtClean="0">
                <a:solidFill>
                  <a:srgbClr val="002060"/>
                </a:solidFill>
              </a:rPr>
              <a:t>مَاذَآ</a:t>
            </a:r>
            <a:r>
              <a:rPr lang="ar-SA" b="1" dirty="0" smtClean="0">
                <a:solidFill>
                  <a:srgbClr val="002060"/>
                </a:solidFill>
              </a:rPr>
              <a:t> أَجَبْتُمُ الْمُرْسَلِينَ ) </a:t>
            </a:r>
            <a:r>
              <a:rPr lang="ar-SA" sz="2000" b="1" dirty="0" smtClean="0">
                <a:solidFill>
                  <a:srgbClr val="002060"/>
                </a:solidFill>
              </a:rPr>
              <a:t>(القصص65)</a:t>
            </a:r>
          </a:p>
          <a:p>
            <a:pPr algn="r" rtl="1">
              <a:buNone/>
            </a:pPr>
            <a:r>
              <a:rPr lang="ar-SA" b="1" dirty="0" smtClean="0">
                <a:solidFill>
                  <a:srgbClr val="002060"/>
                </a:solidFill>
              </a:rPr>
              <a:t>   (</a:t>
            </a:r>
            <a:r>
              <a:rPr lang="ar-SA" b="1" dirty="0" err="1" smtClean="0">
                <a:solidFill>
                  <a:srgbClr val="002060"/>
                </a:solidFill>
              </a:rPr>
              <a:t>فَلَنَسْأَلَنَّ</a:t>
            </a:r>
            <a:r>
              <a:rPr lang="ar-SA" b="1" dirty="0" smtClean="0">
                <a:solidFill>
                  <a:srgbClr val="002060"/>
                </a:solidFill>
              </a:rPr>
              <a:t> الَّذِينَ أُرْسِلَ إِلَيْهِمْ </a:t>
            </a:r>
            <a:r>
              <a:rPr lang="ar-SA" b="1" dirty="0" err="1" smtClean="0">
                <a:solidFill>
                  <a:srgbClr val="002060"/>
                </a:solidFill>
              </a:rPr>
              <a:t>وَلَنَسْأَلَنَّ</a:t>
            </a:r>
            <a:r>
              <a:rPr lang="ar-SA" b="1" dirty="0" smtClean="0">
                <a:solidFill>
                  <a:srgbClr val="002060"/>
                </a:solidFill>
              </a:rPr>
              <a:t> الْمُرْسَلِينَ) </a:t>
            </a:r>
            <a:r>
              <a:rPr lang="ar-SA" sz="2000" b="1" dirty="0" smtClean="0">
                <a:solidFill>
                  <a:srgbClr val="002060"/>
                </a:solidFill>
              </a:rPr>
              <a:t>(الأعراف 6)</a:t>
            </a:r>
          </a:p>
          <a:p>
            <a:pPr algn="r" rtl="1">
              <a:buNone/>
            </a:pPr>
            <a:r>
              <a:rPr lang="ar-SA" b="1" dirty="0" smtClean="0">
                <a:solidFill>
                  <a:srgbClr val="002060"/>
                </a:solidFill>
              </a:rPr>
              <a:t>   (فَلَا وَرَبِّكَ لَا يُؤْمِنُونَ حَتَّىٰ يُحَكِّمُوكَ فِيمَا شَجَرَ بَيْنَهُمْ ثُمَّ لَا يَجِدُوا فِي أَنْفُسِهِمْ حَرَجًا مِمَّا قَضَيْتَ وَيُسَلِّمُوا تَسْلِيمًا ) </a:t>
            </a:r>
            <a:r>
              <a:rPr lang="ar-SA" sz="2000" b="1" dirty="0" smtClean="0">
                <a:solidFill>
                  <a:srgbClr val="002060"/>
                </a:solidFill>
              </a:rPr>
              <a:t>﴿النساء65﴾</a:t>
            </a:r>
            <a:endParaRPr lang="en-US" sz="2000" b="1" dirty="0">
              <a:solidFill>
                <a:srgbClr val="002060"/>
              </a:solidFill>
            </a:endParaRP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ar-SA" smtClean="0"/>
              <a:t>11/26/1435</a:t>
            </a:r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z="2000" dirty="0" smtClean="0"/>
              <a:t>د. ابتسام محمد حسنين</a:t>
            </a:r>
            <a:endParaRPr lang="en-US" sz="2000" dirty="0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373C55-1004-4A0B-AB85-A4469C577E0F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2" dur="1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7" dur="1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2" dur="1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7" dur="1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42" dur="1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47" dur="1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17638"/>
          </a:xfrm>
          <a:solidFill>
            <a:schemeClr val="bg1"/>
          </a:solidFill>
        </p:spPr>
        <p:txBody>
          <a:bodyPr/>
          <a:lstStyle/>
          <a:p>
            <a:r>
              <a:rPr lang="ar-SA" b="1" dirty="0" smtClean="0">
                <a:solidFill>
                  <a:srgbClr val="002060"/>
                </a:solidFill>
              </a:rPr>
              <a:t>وجوب الحكم بما أنزل الله</a:t>
            </a:r>
            <a:endParaRPr lang="en-US" b="1" dirty="0">
              <a:solidFill>
                <a:srgbClr val="002060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0" y="1428736"/>
            <a:ext cx="9144000" cy="5429264"/>
          </a:xfr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/>
          <a:lstStyle/>
          <a:p>
            <a:pPr algn="r" rtl="1">
              <a:buNone/>
            </a:pPr>
            <a:r>
              <a:rPr lang="ar-SA" b="1" dirty="0" smtClean="0"/>
              <a:t>يتحقق ركن الحكم بما انزل الله تعالى بالآتي:- </a:t>
            </a:r>
          </a:p>
          <a:p>
            <a:pPr algn="r" rtl="1">
              <a:buNone/>
            </a:pPr>
            <a:r>
              <a:rPr lang="ar-SA" b="1" dirty="0" smtClean="0"/>
              <a:t>1-التزام الدولة عقيدة أهل السنة والجماعة المتلقاة من الكتاب والسنة وسلف الأمة. </a:t>
            </a:r>
          </a:p>
          <a:p>
            <a:pPr algn="r" rtl="1">
              <a:buNone/>
            </a:pPr>
            <a:r>
              <a:rPr lang="ar-SA" b="1" dirty="0" smtClean="0"/>
              <a:t>2-التزام الأحكام المعلومة من الدين بالضرورة. </a:t>
            </a:r>
          </a:p>
          <a:p>
            <a:pPr algn="r" rtl="1">
              <a:buNone/>
            </a:pPr>
            <a:r>
              <a:rPr lang="ar-SA" b="1" dirty="0" smtClean="0"/>
              <a:t>3-تحليل الحلال وتحريم الحرام. </a:t>
            </a:r>
          </a:p>
          <a:p>
            <a:pPr algn="r" rtl="1">
              <a:buNone/>
            </a:pPr>
            <a:r>
              <a:rPr lang="ar-SA" b="1" dirty="0" smtClean="0"/>
              <a:t>4-تطبيق النظم السياسية والاقتصادية والاجتماعية الإسلامية. </a:t>
            </a:r>
          </a:p>
          <a:p>
            <a:pPr algn="r" rtl="1">
              <a:buNone/>
            </a:pPr>
            <a:r>
              <a:rPr lang="ar-SA" b="1" dirty="0" smtClean="0"/>
              <a:t>5-عدم مخالفة الدولة لنصوص الكتاب والسنة وإجماع الأمة. </a:t>
            </a:r>
          </a:p>
          <a:p>
            <a:pPr algn="r" rtl="1">
              <a:buNone/>
            </a:pPr>
            <a:endParaRPr lang="en-US" dirty="0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ar-SA" smtClean="0"/>
              <a:t>11/26/1435</a:t>
            </a:r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z="2000" dirty="0" smtClean="0"/>
              <a:t>د. ابتسام محمد حسنين</a:t>
            </a:r>
            <a:endParaRPr lang="en-US" sz="2000" dirty="0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373C55-1004-4A0B-AB85-A4469C577E0F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3" dur="1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8" dur="1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3" dur="1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8" dur="1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3" dur="1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8" dur="1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43" dur="1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17638"/>
          </a:xfrm>
          <a:solidFill>
            <a:schemeClr val="bg1"/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/>
          <a:lstStyle/>
          <a:p>
            <a:r>
              <a:rPr lang="ar-SA" b="1" dirty="0" smtClean="0"/>
              <a:t>الحكم بغير ما أنزل الله  </a:t>
            </a:r>
            <a:endParaRPr lang="en-US" b="1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0" y="980728"/>
            <a:ext cx="9144000" cy="5400600"/>
          </a:xfr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 algn="r" rtl="1">
              <a:buNone/>
            </a:pPr>
            <a:r>
              <a:rPr lang="ar-SA" b="1" dirty="0" smtClean="0"/>
              <a:t>  تطبيق الشريعة ، وحكم الله سبحانه </a:t>
            </a:r>
            <a:r>
              <a:rPr lang="ar-SA" b="1" dirty="0" smtClean="0">
                <a:solidFill>
                  <a:srgbClr val="FF0000"/>
                </a:solidFill>
              </a:rPr>
              <a:t>لا</a:t>
            </a:r>
            <a:r>
              <a:rPr lang="ar-SA" b="1" dirty="0" smtClean="0"/>
              <a:t> يقف على ما نطق به الشرع المقدس .</a:t>
            </a:r>
            <a:endParaRPr lang="en-US" b="1" dirty="0" smtClean="0"/>
          </a:p>
          <a:p>
            <a:pPr algn="r" rtl="1">
              <a:buNone/>
            </a:pPr>
            <a:r>
              <a:rPr lang="ar-SA" b="1" dirty="0" smtClean="0"/>
              <a:t>عدم مخالفة الحكومات لنصوص الكتاب والسنة والإجماع وقواعد الشريعة وأصولها العامة.</a:t>
            </a:r>
          </a:p>
          <a:p>
            <a:pPr algn="r" rtl="1">
              <a:buNone/>
            </a:pPr>
            <a:r>
              <a:rPr lang="ar-SA" b="1" dirty="0" smtClean="0"/>
              <a:t>  قال تعالى</a:t>
            </a:r>
            <a:r>
              <a:rPr lang="ar-SA" b="1" dirty="0" smtClean="0">
                <a:solidFill>
                  <a:srgbClr val="7030A0"/>
                </a:solidFill>
              </a:rPr>
              <a:t>:</a:t>
            </a:r>
            <a:r>
              <a:rPr lang="ar-SA" dirty="0" smtClean="0"/>
              <a:t>(</a:t>
            </a:r>
            <a:r>
              <a:rPr lang="ar-SA" b="1" dirty="0" smtClean="0">
                <a:solidFill>
                  <a:srgbClr val="002060"/>
                </a:solidFill>
              </a:rPr>
              <a:t>وَمَنْ لَمْ يَحْكُمْ بِمَا أَنْزَلَ اللَّهُ فَأُولَٰ</a:t>
            </a:r>
            <a:r>
              <a:rPr lang="ar-SA" b="1" dirty="0" err="1" smtClean="0">
                <a:solidFill>
                  <a:srgbClr val="002060"/>
                </a:solidFill>
              </a:rPr>
              <a:t>ئِكَ</a:t>
            </a:r>
            <a:r>
              <a:rPr lang="ar-SA" b="1" dirty="0" smtClean="0">
                <a:solidFill>
                  <a:srgbClr val="002060"/>
                </a:solidFill>
              </a:rPr>
              <a:t> هُمُ الْفَاسِقُونَ) </a:t>
            </a:r>
            <a:r>
              <a:rPr lang="ar-SA" sz="2000" b="1" dirty="0" smtClean="0">
                <a:solidFill>
                  <a:srgbClr val="002060"/>
                </a:solidFill>
              </a:rPr>
              <a:t>(المائدة 47)</a:t>
            </a:r>
          </a:p>
          <a:p>
            <a:pPr algn="r" rtl="1">
              <a:buNone/>
            </a:pPr>
            <a:r>
              <a:rPr lang="ar-SA" b="1" dirty="0" smtClean="0"/>
              <a:t>  </a:t>
            </a:r>
            <a:r>
              <a:rPr lang="ar-SA" b="1" dirty="0" smtClean="0">
                <a:solidFill>
                  <a:srgbClr val="7030A0"/>
                </a:solidFill>
              </a:rPr>
              <a:t>تكفير الحكام. </a:t>
            </a:r>
          </a:p>
          <a:p>
            <a:pPr algn="r" rtl="1">
              <a:buFont typeface="Wingdings" pitchFamily="2" charset="2"/>
              <a:buChar char="v"/>
            </a:pPr>
            <a:r>
              <a:rPr lang="ar-SA" b="1" dirty="0" smtClean="0"/>
              <a:t>من حكم بغير ما أنزل الله من القوانين الوضعية منكراً وجوب الشريعة الإسلامية ( </a:t>
            </a:r>
            <a:r>
              <a:rPr lang="ar-SA" b="1" dirty="0" smtClean="0">
                <a:solidFill>
                  <a:srgbClr val="FF0000"/>
                </a:solidFill>
              </a:rPr>
              <a:t>خرج من الملة </a:t>
            </a:r>
            <a:r>
              <a:rPr lang="ar-SA" b="1" dirty="0" smtClean="0"/>
              <a:t>)</a:t>
            </a:r>
          </a:p>
          <a:p>
            <a:pPr algn="r" rtl="1">
              <a:buFont typeface="Wingdings" pitchFamily="2" charset="2"/>
              <a:buChar char="v"/>
            </a:pPr>
            <a:r>
              <a:rPr lang="ar-SA" b="1" dirty="0" smtClean="0"/>
              <a:t>ومن رأى أنها لا تناسب العصور المتأخرة ( </a:t>
            </a:r>
            <a:r>
              <a:rPr lang="ar-SA" b="1" dirty="0" smtClean="0">
                <a:solidFill>
                  <a:srgbClr val="FF0000"/>
                </a:solidFill>
              </a:rPr>
              <a:t>خرج من الملة</a:t>
            </a:r>
            <a:r>
              <a:rPr lang="ar-SA" b="1" dirty="0" smtClean="0"/>
              <a:t>). </a:t>
            </a:r>
          </a:p>
          <a:p>
            <a:pPr algn="r" rtl="1">
              <a:buFont typeface="Wingdings" pitchFamily="2" charset="2"/>
              <a:buChar char="v"/>
            </a:pPr>
            <a:r>
              <a:rPr lang="ar-SA" b="1" dirty="0" smtClean="0"/>
              <a:t>ومن رأى أن الحكم بها وبغيرها سواء ( </a:t>
            </a:r>
            <a:r>
              <a:rPr lang="ar-SA" b="1" dirty="0" smtClean="0">
                <a:solidFill>
                  <a:srgbClr val="FF0000"/>
                </a:solidFill>
              </a:rPr>
              <a:t>خرج من الملة </a:t>
            </a:r>
            <a:r>
              <a:rPr lang="ar-SA" b="1" dirty="0" smtClean="0"/>
              <a:t>).</a:t>
            </a:r>
            <a:endParaRPr lang="en-US" b="1" dirty="0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ar-SA" smtClean="0"/>
              <a:t>11/26/1435</a:t>
            </a:r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z="2000" dirty="0" smtClean="0"/>
              <a:t>د. ابتسام محمد حسنين</a:t>
            </a:r>
            <a:endParaRPr lang="en-US" sz="2000" dirty="0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373C55-1004-4A0B-AB85-A4469C577E0F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2" dur="1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7" dur="1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2" dur="1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7" dur="1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42" dur="1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47" dur="1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000108"/>
          </a:xfrm>
          <a:solidFill>
            <a:schemeClr val="bg1"/>
          </a:soli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ar-SA" dirty="0" smtClean="0"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الأصل في الحكام الكفر أم الإسلام</a:t>
            </a:r>
            <a:endParaRPr lang="en-US" dirty="0">
              <a:ea typeface="Monotype Koufi" pitchFamily="2" charset="-78"/>
              <a:cs typeface="Monotype Koufi" pitchFamily="2" charset="-78"/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0" y="1000108"/>
            <a:ext cx="9144000" cy="5857892"/>
          </a:xfr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/>
          <a:lstStyle/>
          <a:p>
            <a:pPr algn="r" rtl="1"/>
            <a:r>
              <a:rPr lang="ar-SA" b="1" dirty="0" smtClean="0"/>
              <a:t>المتفق عليه أن الأصل في المسلم ( حاكماً أو محكوماً ) :</a:t>
            </a:r>
          </a:p>
          <a:p>
            <a:pPr algn="r" rtl="1">
              <a:buNone/>
            </a:pPr>
            <a:r>
              <a:rPr lang="ar-SA" b="1" dirty="0" smtClean="0"/>
              <a:t>بقاء إسلامه حتى يتحقق زواله بمقتضى دليل شرعي.</a:t>
            </a:r>
          </a:p>
          <a:p>
            <a:pPr algn="r" rtl="1">
              <a:buNone/>
            </a:pPr>
            <a:r>
              <a:rPr lang="ar-SA" b="1" dirty="0" smtClean="0"/>
              <a:t>ما الذي يترتب على التساهل في تكفير المسلم؟</a:t>
            </a:r>
          </a:p>
          <a:p>
            <a:pPr marL="514350" indent="-514350" algn="r" rtl="1">
              <a:buFont typeface="+mj-lt"/>
              <a:buAutoNum type="arabicPeriod"/>
            </a:pPr>
            <a:r>
              <a:rPr lang="ar-SA" b="1" dirty="0" smtClean="0">
                <a:solidFill>
                  <a:schemeClr val="tx1"/>
                </a:solidFill>
              </a:rPr>
              <a:t>الوقوع في الوعيد الشديد ، جاء في الحديث ” </a:t>
            </a:r>
            <a:r>
              <a:rPr lang="ar-SA" b="1" dirty="0" smtClean="0">
                <a:solidFill>
                  <a:schemeClr val="tx1"/>
                </a:solidFill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أيما رجل قال لأخيه يا كافر ، فقد باء  بها أحدهما إن كان كما قال، وإلا رجعت عليه ”</a:t>
            </a:r>
          </a:p>
          <a:p>
            <a:pPr marL="514350" indent="-514350" algn="r" rtl="1">
              <a:buNone/>
            </a:pPr>
            <a:r>
              <a:rPr lang="ar-SA" b="1" dirty="0" smtClean="0">
                <a:solidFill>
                  <a:schemeClr val="tx1"/>
                </a:solidFill>
              </a:rPr>
              <a:t>” </a:t>
            </a:r>
            <a:r>
              <a:rPr lang="ar-SA" b="1" dirty="0" smtClean="0">
                <a:solidFill>
                  <a:schemeClr val="tx1"/>
                </a:solidFill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إذا كفر الرجل أخاه فقد باء  بها أحدهما </a:t>
            </a:r>
            <a:r>
              <a:rPr lang="ar-SA" b="1" dirty="0" smtClean="0">
                <a:solidFill>
                  <a:schemeClr val="tx1"/>
                </a:solidFill>
              </a:rPr>
              <a:t>”</a:t>
            </a:r>
          </a:p>
          <a:p>
            <a:pPr marL="514350" indent="-514350" algn="r" rtl="1">
              <a:buNone/>
            </a:pPr>
            <a:r>
              <a:rPr lang="ar-SA" b="1" dirty="0" smtClean="0">
                <a:solidFill>
                  <a:schemeClr val="tx1"/>
                </a:solidFill>
              </a:rPr>
              <a:t>2. افتراء الكذب على الله ، لأن التكفير حكم شرعي وحق لله تعالى.</a:t>
            </a:r>
          </a:p>
          <a:p>
            <a:pPr algn="r" rtl="1">
              <a:buNone/>
            </a:pP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ar-SA" smtClean="0"/>
              <a:t>11/26/1435</a:t>
            </a:r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z="2000" dirty="0" smtClean="0"/>
              <a:t>د. ابتسام محمد حسنين</a:t>
            </a:r>
            <a:endParaRPr lang="en-US" sz="2000" dirty="0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373C55-1004-4A0B-AB85-A4469C577E0F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2" dur="1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7" dur="1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2" dur="1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7" dur="1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42" dur="1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 flipV="1">
            <a:off x="0" y="-1323528"/>
            <a:ext cx="9001156" cy="360040"/>
          </a:xfrm>
          <a:solidFill>
            <a:schemeClr val="bg1"/>
          </a:solidFill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ar-SA" dirty="0" smtClean="0"/>
              <a:t>على العالم والباحث مراعاة الآتي:-</a:t>
            </a: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 algn="r" rtl="1">
              <a:buFont typeface="Wingdings" pitchFamily="2" charset="2"/>
              <a:buChar char="q"/>
            </a:pPr>
            <a:r>
              <a:rPr lang="ar-SA" b="1" dirty="0" smtClean="0"/>
              <a:t>دلالة نصوص الكتاب والسنة ( على وجوب تكفير المسلم قولاً أو فعلاً)</a:t>
            </a:r>
          </a:p>
          <a:p>
            <a:pPr algn="r" rtl="1">
              <a:buFont typeface="Wingdings" pitchFamily="2" charset="2"/>
              <a:buChar char="q"/>
            </a:pPr>
            <a:r>
              <a:rPr lang="ar-SA" b="1" dirty="0" smtClean="0"/>
              <a:t>التثبت من توفر شروط التكفير.</a:t>
            </a:r>
          </a:p>
          <a:p>
            <a:pPr algn="r" rtl="1">
              <a:buNone/>
            </a:pPr>
            <a:endParaRPr lang="ar-SA" b="1" dirty="0" smtClean="0"/>
          </a:p>
          <a:p>
            <a:pPr algn="ctr" rtl="1">
              <a:buNone/>
            </a:pPr>
            <a:r>
              <a:rPr lang="ar-SA" b="1" dirty="0" smtClean="0">
                <a:solidFill>
                  <a:srgbClr val="7030A0"/>
                </a:solidFill>
              </a:rPr>
              <a:t>أهم شروط التكفير</a:t>
            </a:r>
          </a:p>
          <a:p>
            <a:pPr marL="514350" indent="-514350" algn="r" rtl="1">
              <a:buFont typeface="Wingdings" pitchFamily="2" charset="2"/>
              <a:buChar char="v"/>
            </a:pPr>
            <a:r>
              <a:rPr lang="ar-SA" b="1" dirty="0" smtClean="0"/>
              <a:t>إقامة الحجة على ذلك الشخص المعين وزوال الشبهة عنه.</a:t>
            </a:r>
          </a:p>
          <a:p>
            <a:pPr marL="514350" indent="-514350" algn="r" rtl="1">
              <a:buNone/>
            </a:pPr>
            <a:r>
              <a:rPr lang="ar-SA" b="1" dirty="0" smtClean="0"/>
              <a:t>قال تعالى </a:t>
            </a:r>
            <a:r>
              <a:rPr lang="ar-SA" b="1" dirty="0" smtClean="0">
                <a:solidFill>
                  <a:schemeClr val="tx1"/>
                </a:solidFill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(وَمَا كُنَّا مُعَذِّبِينَ حَتَّى نَبْعَثَ رَسُولًا) </a:t>
            </a:r>
            <a:r>
              <a:rPr lang="ar-SA" sz="2000" b="1" dirty="0" smtClean="0">
                <a:solidFill>
                  <a:schemeClr val="tx1"/>
                </a:solidFill>
              </a:rPr>
              <a:t>(الإسراء 15)</a:t>
            </a:r>
            <a:endParaRPr lang="ar-SA" b="1" dirty="0" smtClean="0">
              <a:solidFill>
                <a:schemeClr val="tx1"/>
              </a:solidFill>
            </a:endParaRPr>
          </a:p>
          <a:p>
            <a:pPr marL="514350" indent="-514350" algn="r" rtl="1">
              <a:buFont typeface="+mj-lt"/>
              <a:buAutoNum type="arabicParenR"/>
            </a:pPr>
            <a:endParaRPr lang="ar-SA" dirty="0" smtClean="0"/>
          </a:p>
          <a:p>
            <a:pPr algn="r" rtl="1">
              <a:buNone/>
            </a:pPr>
            <a:endParaRPr lang="en-US" dirty="0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ar-SA" smtClean="0"/>
              <a:t>11/26/1435</a:t>
            </a:r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z="2000" dirty="0" smtClean="0"/>
              <a:t>د. ابتسام محمد حسنين</a:t>
            </a:r>
            <a:endParaRPr lang="en-US" sz="2000" dirty="0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373C55-1004-4A0B-AB85-A4469C577E0F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2" dur="1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7" dur="1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2" dur="1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7" dur="1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071546"/>
          </a:xfrm>
        </p:spPr>
        <p:txBody>
          <a:bodyPr/>
          <a:lstStyle/>
          <a:p>
            <a:r>
              <a:rPr lang="ar-SA" b="1" dirty="0" smtClean="0"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الحكم بغير ما أنزل الله من أي الكفرين؟</a:t>
            </a:r>
            <a:endParaRPr lang="en-US" b="1" dirty="0">
              <a:ea typeface="Monotype Koufi" pitchFamily="2" charset="-78"/>
              <a:cs typeface="Monotype Koufi" pitchFamily="2" charset="-78"/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0" y="1243516"/>
            <a:ext cx="9144000" cy="5857892"/>
          </a:xfr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/>
          <a:lstStyle/>
          <a:p>
            <a:pPr algn="r" rtl="1">
              <a:buFont typeface="Wingdings" pitchFamily="2" charset="2"/>
              <a:buChar char="Ø"/>
            </a:pPr>
            <a:r>
              <a:rPr lang="ar-SA" b="1" dirty="0" smtClean="0"/>
              <a:t>الحكم بغير ما أنزل الله من الكفر العملي.</a:t>
            </a:r>
          </a:p>
          <a:p>
            <a:pPr algn="r" rtl="1">
              <a:buNone/>
            </a:pPr>
            <a:r>
              <a:rPr lang="ar-SA" b="1" dirty="0" smtClean="0"/>
              <a:t>قال تعالى (وَمَا كَانَ اللَّهُ لِيُضِلَّ قَوْمًا بَعْدَ إِذْ هَدَاهُمْ حَتَّىٰ يُبَيِّنَ لَهُم مَّا يَتَّقُونَ ۚ إِنَّ اللَّهَ بِكُلِّ شَيْءٍ عَلِيمٌ ) </a:t>
            </a:r>
            <a:r>
              <a:rPr lang="ar-SA" sz="2000" b="1" dirty="0" smtClean="0"/>
              <a:t>(التوبة 115 )</a:t>
            </a:r>
            <a:endParaRPr lang="ar-SA" b="1" dirty="0" smtClean="0"/>
          </a:p>
          <a:p>
            <a:pPr algn="r" rtl="1">
              <a:buNone/>
            </a:pPr>
            <a:endParaRPr lang="ar-SA" b="1" dirty="0" smtClean="0"/>
          </a:p>
          <a:p>
            <a:pPr algn="r" rtl="1">
              <a:buNone/>
            </a:pPr>
            <a:r>
              <a:rPr lang="ar-SA" b="1" dirty="0" smtClean="0"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أنواع الكفر العملي</a:t>
            </a:r>
            <a:r>
              <a:rPr lang="ar-SA" b="1" dirty="0" smtClean="0"/>
              <a:t>:</a:t>
            </a:r>
          </a:p>
          <a:p>
            <a:pPr marL="514350" indent="-514350" algn="r" rtl="1">
              <a:buFont typeface="+mj-lt"/>
              <a:buAutoNum type="arabicPeriod"/>
            </a:pPr>
            <a:r>
              <a:rPr lang="ar-SA" b="1" dirty="0" smtClean="0"/>
              <a:t>كفر عملي مخرج من الملة ( فساد الاعتقاد ،الاستهزاء بالشرع والسجود للأصنام ).</a:t>
            </a:r>
          </a:p>
          <a:p>
            <a:pPr marL="514350" indent="-514350" algn="r" rtl="1">
              <a:buFont typeface="+mj-lt"/>
              <a:buAutoNum type="arabicPeriod"/>
            </a:pPr>
            <a:r>
              <a:rPr lang="ar-SA" b="1" dirty="0" smtClean="0"/>
              <a:t>كفر عملي غير مخرج من الملة ( الزنا، السرقة،شرب الخمر،قتال المسلم،إتيان الحائض)</a:t>
            </a:r>
            <a:endParaRPr lang="en-US" b="1" dirty="0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ar-SA" smtClean="0"/>
              <a:t>11/26/1435</a:t>
            </a:r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z="2000" dirty="0" smtClean="0"/>
              <a:t>د. ابتسام محمد حسنين</a:t>
            </a:r>
            <a:endParaRPr lang="en-US" sz="2000" dirty="0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373C55-1004-4A0B-AB85-A4469C577E0F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2" dur="1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7" dur="1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2" dur="1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7" dur="1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0" y="0"/>
            <a:ext cx="8929718" cy="1000108"/>
          </a:xfrm>
        </p:spPr>
        <p:txBody>
          <a:bodyPr>
            <a:normAutofit/>
          </a:bodyPr>
          <a:lstStyle/>
          <a:p>
            <a:r>
              <a:rPr lang="ar-SA" b="1" dirty="0" smtClean="0"/>
              <a:t>الحكم بالقوانين الوضعية المخالفة لما أنزل الله</a:t>
            </a:r>
            <a:endParaRPr lang="en-US" b="1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0" y="857232"/>
            <a:ext cx="9144000" cy="6000768"/>
          </a:xfr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r" rtl="1">
              <a:buNone/>
            </a:pPr>
            <a:r>
              <a:rPr lang="ar-SA" b="1" dirty="0" smtClean="0">
                <a:solidFill>
                  <a:schemeClr val="tx1"/>
                </a:solidFill>
              </a:rPr>
              <a:t>يحتمل ممن تلبس به الكفر الأكبر مما لا يخرج من الملة ويدل على ذلك التقارير الآتية:-</a:t>
            </a:r>
          </a:p>
          <a:p>
            <a:pPr algn="r" rtl="1">
              <a:buNone/>
            </a:pPr>
            <a:r>
              <a:rPr lang="ar-SA" b="1" dirty="0" smtClean="0">
                <a:solidFill>
                  <a:schemeClr val="tx1"/>
                </a:solidFill>
              </a:rPr>
              <a:t>التقرير الأول:</a:t>
            </a:r>
          </a:p>
          <a:p>
            <a:pPr algn="r" rtl="1">
              <a:buNone/>
            </a:pPr>
            <a:r>
              <a:rPr lang="ar-SA" b="1" dirty="0" smtClean="0">
                <a:solidFill>
                  <a:schemeClr val="tx1"/>
                </a:solidFill>
              </a:rPr>
              <a:t>مما أكده العلماء أن تكفير الحكام بإطلاقه (جحدوا بالحكم بالشريعة أم لم يجحدوا، استحلوا الحكم بالقوانين الوضعية أم لم يستحلوا ) ليس من منهج أهل السنة فهو من اعتقاد فرق الخوارج.</a:t>
            </a:r>
          </a:p>
          <a:p>
            <a:pPr algn="r" rtl="1">
              <a:buNone/>
            </a:pPr>
            <a:r>
              <a:rPr lang="ar-SA" b="1" dirty="0" smtClean="0">
                <a:solidFill>
                  <a:schemeClr val="tx1"/>
                </a:solidFill>
              </a:rPr>
              <a:t>التقرير الثاني: قال تعالى (وَمَنْ لَمْ يَحْكُمْ بِمَا أَنْزَلَ اللَّهُ فَأُولَٰ</a:t>
            </a:r>
            <a:r>
              <a:rPr lang="ar-SA" b="1" dirty="0" err="1" smtClean="0">
                <a:solidFill>
                  <a:schemeClr val="tx1"/>
                </a:solidFill>
              </a:rPr>
              <a:t>ئِكَ</a:t>
            </a:r>
            <a:r>
              <a:rPr lang="ar-SA" b="1" dirty="0" smtClean="0">
                <a:solidFill>
                  <a:schemeClr val="tx1"/>
                </a:solidFill>
              </a:rPr>
              <a:t> هُمُ الْكَافِرُونَ)</a:t>
            </a:r>
            <a:r>
              <a:rPr lang="ar-SA" dirty="0" smtClean="0">
                <a:solidFill>
                  <a:schemeClr val="tx1"/>
                </a:solidFill>
              </a:rPr>
              <a:t> </a:t>
            </a:r>
            <a:r>
              <a:rPr lang="ar-SA" sz="2000" b="1" dirty="0" smtClean="0">
                <a:solidFill>
                  <a:schemeClr val="tx1"/>
                </a:solidFill>
              </a:rPr>
              <a:t>( المائدة 44 ) </a:t>
            </a:r>
          </a:p>
          <a:p>
            <a:pPr marL="514350" indent="-514350" algn="r" rtl="1">
              <a:buNone/>
            </a:pPr>
            <a:r>
              <a:rPr lang="ar-SA" b="1" dirty="0" smtClean="0">
                <a:solidFill>
                  <a:schemeClr val="tx1"/>
                </a:solidFill>
              </a:rPr>
              <a:t>الحكم بغير ما أنزل الله من غير جحود كفر لا يخرج من الملة.</a:t>
            </a:r>
          </a:p>
          <a:p>
            <a:pPr marL="514350" indent="-514350" algn="r" rtl="1">
              <a:buNone/>
            </a:pPr>
            <a:endParaRPr lang="ar-SA" dirty="0" smtClean="0">
              <a:solidFill>
                <a:schemeClr val="tx1"/>
              </a:solidFill>
            </a:endParaRPr>
          </a:p>
          <a:p>
            <a:pPr algn="r" rtl="1">
              <a:buNone/>
            </a:pP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ar-SA" smtClean="0"/>
              <a:t>11/26/1435</a:t>
            </a:r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z="2000" dirty="0" smtClean="0"/>
              <a:t>د. ابتسام محمد حسنين</a:t>
            </a:r>
            <a:endParaRPr lang="en-US" sz="2000" dirty="0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373C55-1004-4A0B-AB85-A4469C577E0F}" type="slidenum">
              <a:rPr lang="en-US" smtClean="0"/>
              <a:pPr/>
              <a:t>11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3" dur="1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8" dur="1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3" dur="1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8" dur="1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3" dur="1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8" dur="1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45719"/>
          </a:xfrm>
        </p:spPr>
        <p:txBody>
          <a:bodyPr>
            <a:normAutofit fontScale="90000"/>
          </a:bodyPr>
          <a:lstStyle/>
          <a:p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/>
          <a:lstStyle/>
          <a:p>
            <a:pPr algn="r" rtl="1">
              <a:buNone/>
            </a:pPr>
            <a:r>
              <a:rPr lang="ar-SA" b="1" dirty="0" smtClean="0">
                <a:solidFill>
                  <a:schemeClr val="accent6">
                    <a:lumMod val="75000"/>
                  </a:schemeClr>
                </a:solidFill>
              </a:rPr>
              <a:t>التقرير الثالث</a:t>
            </a:r>
            <a:r>
              <a:rPr lang="ar-SA" b="1" dirty="0" smtClean="0"/>
              <a:t>: </a:t>
            </a:r>
            <a:r>
              <a:rPr lang="ar-SA" b="1" dirty="0" smtClean="0">
                <a:solidFill>
                  <a:schemeClr val="tx1"/>
                </a:solidFill>
              </a:rPr>
              <a:t>كفر </a:t>
            </a:r>
            <a:r>
              <a:rPr lang="ar-SA" b="1" dirty="0">
                <a:solidFill>
                  <a:schemeClr val="tx1"/>
                </a:solidFill>
              </a:rPr>
              <a:t>العلماء من الحكام من جحد الحكم بما أنزل الله واستحل الحكم بالقوانين </a:t>
            </a:r>
            <a:r>
              <a:rPr lang="ar-SA" b="1" dirty="0" smtClean="0">
                <a:solidFill>
                  <a:schemeClr val="tx1"/>
                </a:solidFill>
              </a:rPr>
              <a:t>الوضعية </a:t>
            </a:r>
            <a:r>
              <a:rPr lang="ar-SA" b="1" dirty="0" smtClean="0">
                <a:solidFill>
                  <a:srgbClr val="FF0000"/>
                </a:solidFill>
              </a:rPr>
              <a:t>( خرج من الملة )</a:t>
            </a:r>
          </a:p>
          <a:p>
            <a:pPr algn="r" rtl="1">
              <a:buFont typeface="Wingdings" pitchFamily="2" charset="2"/>
              <a:buChar char="§"/>
            </a:pPr>
            <a:r>
              <a:rPr lang="ar-SA" b="1" dirty="0" smtClean="0">
                <a:solidFill>
                  <a:schemeClr val="tx1"/>
                </a:solidFill>
              </a:rPr>
              <a:t>ما حكم الإعراض عن الحكم بحد السرقة أو القذف ، </a:t>
            </a:r>
            <a:r>
              <a:rPr lang="ar-SA" b="1" dirty="0" err="1" smtClean="0">
                <a:solidFill>
                  <a:schemeClr val="tx1"/>
                </a:solidFill>
              </a:rPr>
              <a:t>او</a:t>
            </a:r>
            <a:r>
              <a:rPr lang="ar-SA" b="1" dirty="0" smtClean="0">
                <a:solidFill>
                  <a:schemeClr val="tx1"/>
                </a:solidFill>
              </a:rPr>
              <a:t> الزنا ؟</a:t>
            </a:r>
          </a:p>
          <a:p>
            <a:pPr algn="r" rtl="1">
              <a:buNone/>
            </a:pPr>
            <a:r>
              <a:rPr lang="ar-SA" b="1" dirty="0" smtClean="0">
                <a:solidFill>
                  <a:schemeClr val="tx1"/>
                </a:solidFill>
              </a:rPr>
              <a:t>الجواب :</a:t>
            </a:r>
            <a:r>
              <a:rPr lang="ar-SA" b="1" dirty="0" smtClean="0">
                <a:solidFill>
                  <a:srgbClr val="FF0000"/>
                </a:solidFill>
              </a:rPr>
              <a:t>كافر</a:t>
            </a:r>
          </a:p>
          <a:p>
            <a:pPr algn="r" rtl="1">
              <a:buFont typeface="Wingdings" pitchFamily="2" charset="2"/>
              <a:buChar char="§"/>
            </a:pPr>
            <a:r>
              <a:rPr lang="ar-SA" b="1" dirty="0" smtClean="0">
                <a:solidFill>
                  <a:schemeClr val="tx1"/>
                </a:solidFill>
              </a:rPr>
              <a:t>من لم يحكم </a:t>
            </a:r>
            <a:r>
              <a:rPr lang="ar-SA" b="1" dirty="0" err="1" smtClean="0">
                <a:solidFill>
                  <a:schemeClr val="tx1"/>
                </a:solidFill>
              </a:rPr>
              <a:t>بـ</a:t>
            </a:r>
            <a:r>
              <a:rPr lang="ar-SA" b="1" dirty="0" smtClean="0">
                <a:solidFill>
                  <a:schemeClr val="tx1"/>
                </a:solidFill>
              </a:rPr>
              <a:t> ( السرقة،القذف، أو الزنا ) لعلة أخرى؟</a:t>
            </a:r>
          </a:p>
          <a:p>
            <a:pPr algn="r" rtl="1">
              <a:buNone/>
            </a:pPr>
            <a:r>
              <a:rPr lang="ar-SA" b="1" dirty="0" smtClean="0">
                <a:solidFill>
                  <a:schemeClr val="tx1"/>
                </a:solidFill>
              </a:rPr>
              <a:t>الجواب : </a:t>
            </a:r>
            <a:r>
              <a:rPr lang="ar-SA" b="1" dirty="0" smtClean="0">
                <a:solidFill>
                  <a:srgbClr val="FF0000"/>
                </a:solidFill>
              </a:rPr>
              <a:t>ظالم</a:t>
            </a:r>
            <a:r>
              <a:rPr lang="ar-SA" b="1" dirty="0" smtClean="0">
                <a:solidFill>
                  <a:schemeClr val="tx1"/>
                </a:solidFill>
              </a:rPr>
              <a:t> ( إن كان في ذلك إضاعة الحق ) أو </a:t>
            </a:r>
            <a:r>
              <a:rPr lang="ar-SA" b="1" dirty="0" smtClean="0">
                <a:solidFill>
                  <a:srgbClr val="FF0000"/>
                </a:solidFill>
              </a:rPr>
              <a:t>فاسق</a:t>
            </a:r>
            <a:r>
              <a:rPr lang="ar-SA" b="1" dirty="0" smtClean="0">
                <a:solidFill>
                  <a:schemeClr val="tx1"/>
                </a:solidFill>
              </a:rPr>
              <a:t> ( ترك العدل والمساواة)</a:t>
            </a:r>
          </a:p>
          <a:p>
            <a:pPr algn="ctr" rtl="1">
              <a:buNone/>
            </a:pPr>
            <a:r>
              <a:rPr lang="ar-SA" b="1" dirty="0" smtClean="0">
                <a:solidFill>
                  <a:srgbClr val="FF0000"/>
                </a:solidFill>
              </a:rPr>
              <a:t>من حكم بغير ما أنزل الله لا يخرج من الآتي:-</a:t>
            </a:r>
          </a:p>
          <a:p>
            <a:pPr marL="514350" indent="-514350" algn="r" rtl="1">
              <a:buFont typeface="+mj-lt"/>
              <a:buAutoNum type="arabicParenR"/>
            </a:pPr>
            <a:r>
              <a:rPr lang="ar-SA" b="1" dirty="0" smtClean="0">
                <a:solidFill>
                  <a:schemeClr val="tx1"/>
                </a:solidFill>
              </a:rPr>
              <a:t>من قال أن القانون الوضعي أفضل من الشريعة.</a:t>
            </a:r>
          </a:p>
          <a:p>
            <a:pPr marL="514350" indent="-514350" algn="r" rtl="1">
              <a:buNone/>
            </a:pPr>
            <a:r>
              <a:rPr lang="ar-SA" b="1" dirty="0" smtClean="0"/>
              <a:t>     </a:t>
            </a:r>
            <a:r>
              <a:rPr lang="ar-SA" b="1" dirty="0" smtClean="0">
                <a:solidFill>
                  <a:srgbClr val="FF0000"/>
                </a:solidFill>
              </a:rPr>
              <a:t>فهو كافر كفراً أكبر.</a:t>
            </a:r>
          </a:p>
          <a:p>
            <a:pPr marL="514350" indent="-514350" algn="r" rtl="1">
              <a:buNone/>
            </a:pPr>
            <a:r>
              <a:rPr lang="ar-SA" b="1" dirty="0" smtClean="0"/>
              <a:t>2) </a:t>
            </a:r>
            <a:r>
              <a:rPr lang="ar-SA" b="1" dirty="0" smtClean="0">
                <a:solidFill>
                  <a:schemeClr val="tx1"/>
                </a:solidFill>
              </a:rPr>
              <a:t>قال أن القانون الوضعي مثل الشريعة.</a:t>
            </a:r>
          </a:p>
          <a:p>
            <a:pPr marL="514350" indent="-514350" algn="r" rtl="1">
              <a:buNone/>
            </a:pPr>
            <a:r>
              <a:rPr lang="ar-SA" b="1" dirty="0" smtClean="0"/>
              <a:t>     </a:t>
            </a:r>
            <a:r>
              <a:rPr lang="ar-SA" b="1" dirty="0" smtClean="0">
                <a:solidFill>
                  <a:srgbClr val="FF0000"/>
                </a:solidFill>
              </a:rPr>
              <a:t>فهو كافر كفراً أكبر.</a:t>
            </a:r>
          </a:p>
          <a:p>
            <a:pPr marL="514350" indent="-514350" algn="r" rtl="1">
              <a:buFont typeface="+mj-lt"/>
              <a:buAutoNum type="arabicParenR"/>
            </a:pPr>
            <a:endParaRPr lang="ar-SA" b="1" dirty="0" smtClean="0"/>
          </a:p>
          <a:p>
            <a:pPr algn="r" rtl="1">
              <a:buNone/>
            </a:pPr>
            <a:endParaRPr lang="en-US" dirty="0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ar-SA" smtClean="0"/>
              <a:t>11/26/1435</a:t>
            </a:r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z="2000" dirty="0" smtClean="0"/>
              <a:t>د. ابتسام محمد حسنين</a:t>
            </a:r>
            <a:endParaRPr lang="en-US" sz="2000" dirty="0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373C55-1004-4A0B-AB85-A4469C577E0F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2" dur="1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7" dur="1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2" dur="1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7" dur="1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42" dur="1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47" dur="1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52" dur="1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57" dur="1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45719"/>
          </a:xfrm>
        </p:spPr>
        <p:txBody>
          <a:bodyPr>
            <a:normAutofit fontScale="90000"/>
          </a:bodyPr>
          <a:lstStyle/>
          <a:p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0" y="0"/>
            <a:ext cx="9144000" cy="6309320"/>
          </a:xfr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 algn="r" rtl="1">
              <a:buNone/>
            </a:pPr>
            <a:r>
              <a:rPr lang="ar-SA" dirty="0" smtClean="0"/>
              <a:t>3</a:t>
            </a:r>
            <a:r>
              <a:rPr lang="ar-SA" b="1" dirty="0" smtClean="0"/>
              <a:t>) من قال أن الحكم بالشريعة الإسلامية أفضل ، لكن الحكم بغير ما أنزل الله جائز.</a:t>
            </a:r>
          </a:p>
          <a:p>
            <a:pPr algn="r" rtl="1">
              <a:buNone/>
            </a:pPr>
            <a:r>
              <a:rPr lang="ar-SA" b="1" dirty="0" smtClean="0"/>
              <a:t>   </a:t>
            </a:r>
            <a:r>
              <a:rPr lang="ar-SA" b="1" dirty="0" smtClean="0">
                <a:solidFill>
                  <a:srgbClr val="FF0000"/>
                </a:solidFill>
              </a:rPr>
              <a:t>فهو كافر كفراً أكبر.</a:t>
            </a:r>
          </a:p>
          <a:p>
            <a:pPr algn="r" rtl="1">
              <a:buNone/>
            </a:pPr>
            <a:r>
              <a:rPr lang="ar-SA" b="1" dirty="0" smtClean="0"/>
              <a:t>4) من يعتقد أن الحكم بغير ما أنزل الله لا يجوز ، والحكم بالشريعة أفضل ولا يجوز بغيرها ، لكنه متساهل.</a:t>
            </a:r>
          </a:p>
          <a:p>
            <a:pPr algn="r" rtl="1">
              <a:buNone/>
            </a:pPr>
            <a:r>
              <a:rPr lang="ar-SA" b="1" dirty="0" smtClean="0">
                <a:solidFill>
                  <a:srgbClr val="FF0000"/>
                </a:solidFill>
              </a:rPr>
              <a:t>   فهو كافر كفراً أصغر لا يخرج من الملة (من أكبر الكبائر). </a:t>
            </a:r>
          </a:p>
          <a:p>
            <a:pPr algn="ctr" rtl="1">
              <a:buNone/>
            </a:pPr>
            <a:r>
              <a:rPr lang="ar-SA" b="1" dirty="0" smtClean="0">
                <a:solidFill>
                  <a:srgbClr val="7030A0"/>
                </a:solidFill>
              </a:rPr>
              <a:t>أقسام الحكم بغير ما أنزل الله</a:t>
            </a:r>
          </a:p>
          <a:p>
            <a:pPr marL="514350" indent="-514350" algn="r" rtl="1">
              <a:buFont typeface="+mj-lt"/>
              <a:buAutoNum type="arabicPeriod"/>
            </a:pPr>
            <a:r>
              <a:rPr lang="ar-SA" b="1" dirty="0" smtClean="0"/>
              <a:t>إذا حكم الرجل بغير ما أنزل الله تبعاً لهواه  ( </a:t>
            </a:r>
            <a:r>
              <a:rPr lang="ar-SA" b="1" dirty="0" smtClean="0">
                <a:solidFill>
                  <a:srgbClr val="FF0000"/>
                </a:solidFill>
              </a:rPr>
              <a:t>فاسق وظالم </a:t>
            </a:r>
            <a:r>
              <a:rPr lang="ar-SA" b="1" dirty="0" smtClean="0"/>
              <a:t>)</a:t>
            </a:r>
          </a:p>
          <a:p>
            <a:pPr marL="514350" indent="-514350" algn="r" rtl="1">
              <a:buFont typeface="+mj-lt"/>
              <a:buAutoNum type="arabicPeriod"/>
            </a:pPr>
            <a:r>
              <a:rPr lang="ar-SA" b="1" dirty="0" smtClean="0"/>
              <a:t>إذا جهل الحكم بالشرع  ( </a:t>
            </a:r>
            <a:r>
              <a:rPr lang="ar-SA" b="1" dirty="0" smtClean="0">
                <a:solidFill>
                  <a:srgbClr val="FF0000"/>
                </a:solidFill>
              </a:rPr>
              <a:t>لا يكفر </a:t>
            </a:r>
            <a:r>
              <a:rPr lang="ar-SA" b="1" dirty="0" smtClean="0"/>
              <a:t>)</a:t>
            </a:r>
          </a:p>
          <a:p>
            <a:pPr marL="514350" indent="-514350" algn="r" rtl="1">
              <a:buFont typeface="+mj-lt"/>
              <a:buAutoNum type="arabicPeriod"/>
            </a:pPr>
            <a:r>
              <a:rPr lang="ar-SA" b="1" dirty="0" smtClean="0"/>
              <a:t>إذا كان يعلم الشرع وحكم بغيره ويعتقد أنه ظالماً في ذلك وأن الحق فيما جاء به الكتاب والسنة (</a:t>
            </a:r>
            <a:r>
              <a:rPr lang="ar-SA" b="1" dirty="0" smtClean="0">
                <a:solidFill>
                  <a:srgbClr val="FF0000"/>
                </a:solidFill>
              </a:rPr>
              <a:t>لا نكفره </a:t>
            </a:r>
            <a:r>
              <a:rPr lang="ar-SA" b="1" dirty="0" smtClean="0"/>
              <a:t>)</a:t>
            </a:r>
          </a:p>
          <a:p>
            <a:pPr marL="514350" indent="-514350" algn="r" rtl="1">
              <a:buFont typeface="+mj-lt"/>
              <a:buAutoNum type="arabicPeriod"/>
            </a:pPr>
            <a:r>
              <a:rPr lang="ar-SA" b="1" dirty="0" smtClean="0"/>
              <a:t>من يرى أن حكم غير الله أولى ( </a:t>
            </a:r>
            <a:r>
              <a:rPr lang="ar-SA" b="1" dirty="0" smtClean="0">
                <a:solidFill>
                  <a:srgbClr val="FF0000"/>
                </a:solidFill>
              </a:rPr>
              <a:t>كافر </a:t>
            </a:r>
            <a:r>
              <a:rPr lang="ar-SA" b="1" dirty="0" smtClean="0"/>
              <a:t>)</a:t>
            </a:r>
          </a:p>
          <a:p>
            <a:pPr algn="r" rtl="1">
              <a:buNone/>
            </a:pP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ar-SA" smtClean="0"/>
              <a:t>11/26/1435</a:t>
            </a:r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z="2000" dirty="0" smtClean="0"/>
              <a:t>د. ابتسام محمد حسنين</a:t>
            </a:r>
            <a:endParaRPr lang="en-US" sz="2000" dirty="0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373C55-1004-4A0B-AB85-A4469C577E0F}" type="slidenum">
              <a:rPr lang="en-US" smtClean="0"/>
              <a:pPr/>
              <a:t>13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2" dur="1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7" dur="1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2" dur="1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7" dur="1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42" dur="1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47" dur="1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52" dur="1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17638"/>
          </a:xfrm>
          <a:solidFill>
            <a:schemeClr val="bg1"/>
          </a:solidFill>
        </p:spPr>
        <p:style>
          <a:lnRef idx="0">
            <a:scrgbClr r="0" g="0" b="0"/>
          </a:lnRef>
          <a:fillRef idx="1002">
            <a:schemeClr val="lt2"/>
          </a:fillRef>
          <a:effectRef idx="0">
            <a:scrgbClr r="0" g="0" b="0"/>
          </a:effectRef>
          <a:fontRef idx="major"/>
        </p:style>
        <p:txBody>
          <a:bodyPr/>
          <a:lstStyle/>
          <a:p>
            <a:r>
              <a:rPr lang="ar-SA" b="1" dirty="0" smtClean="0"/>
              <a:t>الطريق إلى الحكم بما أنزل الله </a:t>
            </a:r>
            <a:endParaRPr lang="en-US" b="1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0" y="1214422"/>
            <a:ext cx="9144000" cy="5643578"/>
          </a:xfr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0">
            <a:scrgbClr r="0" g="0" b="0"/>
          </a:lnRef>
          <a:fillRef idx="1002">
            <a:schemeClr val="lt2"/>
          </a:fillRef>
          <a:effectRef idx="0">
            <a:scrgbClr r="0" g="0" b="0"/>
          </a:effectRef>
          <a:fontRef idx="major"/>
        </p:style>
        <p:txBody>
          <a:bodyPr>
            <a:normAutofit fontScale="77500" lnSpcReduction="20000"/>
          </a:bodyPr>
          <a:lstStyle/>
          <a:p>
            <a:pPr algn="r" rtl="1">
              <a:buNone/>
            </a:pPr>
            <a:r>
              <a:rPr lang="ar-SA" sz="4100" b="1" dirty="0" smtClean="0"/>
              <a:t>قال(</a:t>
            </a:r>
            <a:r>
              <a:rPr lang="ar-SA" sz="4100" b="1" dirty="0" smtClean="0">
                <a:sym typeface="AGA Arabesque"/>
              </a:rPr>
              <a:t></a:t>
            </a:r>
            <a:r>
              <a:rPr lang="ar-SA" sz="4100" b="1" dirty="0" smtClean="0"/>
              <a:t>) (لتنقضن عرى الإسلام عروة عروة فكلما انتقضت عروة </a:t>
            </a:r>
          </a:p>
          <a:p>
            <a:pPr algn="r" rtl="1">
              <a:buNone/>
            </a:pPr>
            <a:r>
              <a:rPr lang="ar-SA" sz="4100" b="1" dirty="0" smtClean="0"/>
              <a:t>تشبث الناس بالتي تليها، فأولهن نقضا الحكم ، وآخرهن الصلاة ).</a:t>
            </a:r>
          </a:p>
          <a:p>
            <a:pPr algn="r" rtl="1">
              <a:buNone/>
            </a:pPr>
            <a:r>
              <a:rPr lang="ar-SA" sz="4100" b="1" dirty="0" smtClean="0"/>
              <a:t>قال (</a:t>
            </a:r>
            <a:r>
              <a:rPr lang="ar-SA" sz="4100" b="1" dirty="0" smtClean="0">
                <a:sym typeface="AGA Arabesque"/>
              </a:rPr>
              <a:t></a:t>
            </a:r>
            <a:r>
              <a:rPr lang="ar-SA" sz="4100" b="1" dirty="0" smtClean="0"/>
              <a:t>) (حتى يكون بعضهم يهلك بعضاً ويسبي بعضهم بعضاً). </a:t>
            </a:r>
          </a:p>
          <a:p>
            <a:pPr algn="r" rtl="1">
              <a:buNone/>
            </a:pPr>
            <a:r>
              <a:rPr lang="ar-SA" sz="4100" b="1" dirty="0" smtClean="0"/>
              <a:t>قال (</a:t>
            </a:r>
            <a:r>
              <a:rPr lang="ar-SA" sz="4100" b="1" dirty="0" smtClean="0">
                <a:sym typeface="AGA Arabesque"/>
              </a:rPr>
              <a:t></a:t>
            </a:r>
            <a:r>
              <a:rPr lang="ar-SA" sz="4100" b="1" dirty="0" smtClean="0"/>
              <a:t>) (وما لم يحكم أئمتهم بكتاب الله إلا ألقى الله باسهم بينهم).</a:t>
            </a:r>
          </a:p>
          <a:p>
            <a:pPr algn="r" rtl="1">
              <a:buNone/>
            </a:pPr>
            <a:r>
              <a:rPr lang="ar-SA" sz="4100" b="1" dirty="0" smtClean="0">
                <a:solidFill>
                  <a:srgbClr val="C00000"/>
                </a:solidFill>
              </a:rPr>
              <a:t>عملية التربية والتصفية ( الطريق إلى تحكيم شرع الله ) تسير على شقين:-</a:t>
            </a:r>
          </a:p>
          <a:p>
            <a:pPr marL="514350" indent="-514350" algn="r" rtl="1">
              <a:buFont typeface="+mj-lt"/>
              <a:buAutoNum type="arabicPeriod"/>
            </a:pPr>
            <a:r>
              <a:rPr lang="ar-SA" sz="4100" b="1" dirty="0" smtClean="0"/>
              <a:t> تنقية العقيدة من كل الشوائب.</a:t>
            </a:r>
          </a:p>
          <a:p>
            <a:pPr marL="514350" indent="-514350" algn="r" rtl="1">
              <a:buFont typeface="+mj-lt"/>
              <a:buAutoNum type="arabicPeriod"/>
            </a:pPr>
            <a:r>
              <a:rPr lang="ar-SA" sz="4100" b="1" dirty="0" smtClean="0"/>
              <a:t>تربية وتنشئة أفراد الأمة على الأحكام الشرعية والآداب  الإسلامية.</a:t>
            </a:r>
          </a:p>
          <a:p>
            <a:pPr marL="514350" indent="-514350" algn="r" rtl="1">
              <a:buNone/>
            </a:pPr>
            <a:r>
              <a:rPr lang="ar-SA" sz="4100" b="1" dirty="0" smtClean="0"/>
              <a:t>   </a:t>
            </a:r>
            <a:r>
              <a:rPr lang="ar-SA" sz="4100" b="1" dirty="0" smtClean="0">
                <a:solidFill>
                  <a:srgbClr val="FF0000"/>
                </a:solidFill>
              </a:rPr>
              <a:t>ما الغرض من إرسال الأنبياء والرسل؟</a:t>
            </a:r>
          </a:p>
          <a:p>
            <a:pPr marL="514350" indent="-514350" algn="r" rtl="1">
              <a:buNone/>
            </a:pPr>
            <a:r>
              <a:rPr lang="ar-SA" sz="4100" b="1" dirty="0" smtClean="0"/>
              <a:t>   هداية البشر ، إنقاذهم من الضلال والشرك </a:t>
            </a:r>
          </a:p>
          <a:p>
            <a:pPr marL="514350" indent="-514350" algn="r" rtl="1">
              <a:buNone/>
            </a:pPr>
            <a:endParaRPr lang="ar-SA" b="1" dirty="0" smtClean="0"/>
          </a:p>
          <a:p>
            <a:pPr rtl="1">
              <a:buNone/>
            </a:pPr>
            <a:endParaRPr lang="ar-SA" b="1" dirty="0" smtClean="0"/>
          </a:p>
          <a:p>
            <a:pPr rtl="1">
              <a:buNone/>
            </a:pPr>
            <a:endParaRPr lang="ar-SA" b="1" dirty="0" smtClean="0"/>
          </a:p>
          <a:p>
            <a:pPr rtl="1">
              <a:buNone/>
            </a:pPr>
            <a:endParaRPr lang="ar-SA" b="1" dirty="0" smtClean="0"/>
          </a:p>
          <a:p>
            <a:pPr algn="r" rtl="1">
              <a:buNone/>
            </a:pPr>
            <a:endParaRPr lang="ar-SA" b="1" dirty="0" smtClean="0"/>
          </a:p>
          <a:p>
            <a:pPr algn="r" rtl="1">
              <a:buNone/>
            </a:pPr>
            <a:endParaRPr lang="en-US" b="1" dirty="0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ar-SA" smtClean="0"/>
              <a:t>11/26/1435</a:t>
            </a:r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z="2000" dirty="0" smtClean="0"/>
              <a:t>د. ابتسام محمد حسنين</a:t>
            </a:r>
            <a:endParaRPr lang="en-US" sz="2000" dirty="0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373C55-1004-4A0B-AB85-A4469C577E0F}" type="slidenum">
              <a:rPr lang="en-US" smtClean="0"/>
              <a:pPr/>
              <a:t>14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2" dur="1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7" dur="1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2" dur="1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7" dur="1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42" dur="1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47" dur="1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52" dur="1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57" dur="1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0" y="0"/>
            <a:ext cx="9001156" cy="45719"/>
          </a:xfrm>
        </p:spPr>
        <p:txBody>
          <a:bodyPr>
            <a:normAutofit fontScale="90000"/>
          </a:bodyPr>
          <a:lstStyle/>
          <a:p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/>
          <a:lstStyle/>
          <a:p>
            <a:pPr algn="r" rtl="1"/>
            <a:r>
              <a:rPr lang="ar-SA" b="1" dirty="0" smtClean="0"/>
              <a:t>هل يجوز للدعاة والعاملين للإسلام العدول عن منهج الأنبياء؟</a:t>
            </a:r>
          </a:p>
          <a:p>
            <a:pPr algn="r" rtl="1">
              <a:buNone/>
            </a:pPr>
            <a:r>
              <a:rPr lang="ar-SA" b="1" dirty="0" smtClean="0"/>
              <a:t>  لا يجوز وذلك للآتي:-</a:t>
            </a:r>
          </a:p>
          <a:p>
            <a:pPr algn="r" rtl="1">
              <a:buFont typeface="Wingdings" pitchFamily="2" charset="2"/>
              <a:buChar char="Ø"/>
            </a:pPr>
            <a:r>
              <a:rPr lang="ar-SA" b="1" dirty="0" smtClean="0"/>
              <a:t>لأنه الطريق </a:t>
            </a:r>
            <a:r>
              <a:rPr lang="ar-SA" b="1" dirty="0" err="1" smtClean="0"/>
              <a:t>الأقوم</a:t>
            </a:r>
            <a:r>
              <a:rPr lang="ar-SA" b="1" dirty="0" smtClean="0"/>
              <a:t>.</a:t>
            </a:r>
          </a:p>
          <a:p>
            <a:pPr algn="r" rtl="1">
              <a:buFont typeface="Wingdings" pitchFamily="2" charset="2"/>
              <a:buChar char="Ø"/>
            </a:pPr>
            <a:r>
              <a:rPr lang="ar-SA" b="1" dirty="0" smtClean="0"/>
              <a:t>لأن الأنبياء </a:t>
            </a:r>
            <a:r>
              <a:rPr lang="ar-SA" b="1" dirty="0" err="1" smtClean="0"/>
              <a:t>التزموه</a:t>
            </a:r>
            <a:r>
              <a:rPr lang="ar-SA" b="1" dirty="0" smtClean="0"/>
              <a:t> وطبقوه كاملاً.</a:t>
            </a:r>
          </a:p>
          <a:p>
            <a:pPr algn="r" rtl="1">
              <a:buFont typeface="Wingdings" pitchFamily="2" charset="2"/>
              <a:buChar char="Ø"/>
            </a:pPr>
            <a:r>
              <a:rPr lang="ar-SA" b="1" dirty="0" smtClean="0"/>
              <a:t>أوجب الله على نبيه محمد </a:t>
            </a:r>
            <a:r>
              <a:rPr lang="ar-SA" b="1" dirty="0" smtClean="0">
                <a:solidFill>
                  <a:srgbClr val="0070C0"/>
                </a:solidFill>
              </a:rPr>
              <a:t>(</a:t>
            </a:r>
            <a:r>
              <a:rPr lang="ar-SA" b="1" dirty="0" smtClean="0">
                <a:solidFill>
                  <a:srgbClr val="0070C0"/>
                </a:solidFill>
                <a:sym typeface="AGA Arabesque"/>
              </a:rPr>
              <a:t></a:t>
            </a:r>
            <a:r>
              <a:rPr lang="ar-SA" b="1" dirty="0" smtClean="0">
                <a:solidFill>
                  <a:srgbClr val="0070C0"/>
                </a:solidFill>
              </a:rPr>
              <a:t>)</a:t>
            </a:r>
            <a:r>
              <a:rPr lang="ar-SA" b="1" dirty="0" smtClean="0"/>
              <a:t> الاقتداء </a:t>
            </a:r>
            <a:r>
              <a:rPr lang="ar-SA" b="1" dirty="0" err="1" smtClean="0"/>
              <a:t>بالانبياء</a:t>
            </a:r>
            <a:r>
              <a:rPr lang="ar-SA" b="1" dirty="0" smtClean="0"/>
              <a:t>.</a:t>
            </a:r>
          </a:p>
          <a:p>
            <a:pPr algn="r" rtl="1">
              <a:buFont typeface="Wingdings" pitchFamily="2" charset="2"/>
              <a:buChar char="Ø"/>
            </a:pPr>
            <a:r>
              <a:rPr lang="ar-SA" b="1" dirty="0" smtClean="0"/>
              <a:t>عقيدة التوحيد هي </a:t>
            </a:r>
            <a:r>
              <a:rPr lang="ar-SA" b="1" dirty="0" err="1" smtClean="0"/>
              <a:t>الاساس</a:t>
            </a:r>
            <a:r>
              <a:rPr lang="ar-SA" b="1" dirty="0" smtClean="0"/>
              <a:t> لدعوة الأنبياء ( التنظيم والترتيب أمر مقصود يجب إتباعه ) قال </a:t>
            </a:r>
            <a:r>
              <a:rPr lang="ar-SA" b="1" dirty="0" smtClean="0">
                <a:solidFill>
                  <a:srgbClr val="0070C0"/>
                </a:solidFill>
              </a:rPr>
              <a:t>(</a:t>
            </a:r>
            <a:r>
              <a:rPr lang="ar-SA" b="1" dirty="0" smtClean="0">
                <a:solidFill>
                  <a:srgbClr val="0070C0"/>
                </a:solidFill>
                <a:sym typeface="AGA Arabesque"/>
              </a:rPr>
              <a:t></a:t>
            </a:r>
            <a:r>
              <a:rPr lang="ar-SA" b="1" dirty="0" smtClean="0">
                <a:solidFill>
                  <a:srgbClr val="0070C0"/>
                </a:solidFill>
              </a:rPr>
              <a:t>) </a:t>
            </a:r>
            <a:r>
              <a:rPr lang="ar-SA" b="1" dirty="0" smtClean="0"/>
              <a:t>” </a:t>
            </a:r>
            <a:r>
              <a:rPr lang="ar-SA" b="1" dirty="0" smtClean="0">
                <a:solidFill>
                  <a:srgbClr val="FF0000"/>
                </a:solidFill>
              </a:rPr>
              <a:t>صلوا كما رأيتموني أصلي</a:t>
            </a:r>
            <a:r>
              <a:rPr lang="ar-SA" b="1" dirty="0" smtClean="0"/>
              <a:t>“  </a:t>
            </a:r>
          </a:p>
          <a:p>
            <a:pPr algn="r" rtl="1">
              <a:buNone/>
            </a:pPr>
            <a:r>
              <a:rPr lang="ar-SA" b="1" dirty="0" smtClean="0"/>
              <a:t>يجب الترتيب في الصلاة تبدأ بتكبيرة الإحرام وتختتم بالسلام </a:t>
            </a:r>
          </a:p>
          <a:p>
            <a:pPr algn="r" rtl="1">
              <a:buNone/>
            </a:pPr>
            <a:r>
              <a:rPr lang="ar-SA" b="1" dirty="0" smtClean="0"/>
              <a:t>وقال </a:t>
            </a:r>
            <a:r>
              <a:rPr lang="ar-SA" b="1" dirty="0" smtClean="0">
                <a:solidFill>
                  <a:srgbClr val="0070C0"/>
                </a:solidFill>
              </a:rPr>
              <a:t>(</a:t>
            </a:r>
            <a:r>
              <a:rPr lang="ar-SA" b="1" dirty="0" smtClean="0">
                <a:solidFill>
                  <a:srgbClr val="0070C0"/>
                </a:solidFill>
                <a:sym typeface="AGA Arabesque"/>
              </a:rPr>
              <a:t></a:t>
            </a:r>
            <a:r>
              <a:rPr lang="ar-SA" b="1" dirty="0" smtClean="0">
                <a:solidFill>
                  <a:srgbClr val="0070C0"/>
                </a:solidFill>
              </a:rPr>
              <a:t>)</a:t>
            </a:r>
            <a:r>
              <a:rPr lang="ar-SA" b="1" dirty="0" smtClean="0"/>
              <a:t> ” </a:t>
            </a:r>
            <a:r>
              <a:rPr lang="ar-SA" b="1" dirty="0" smtClean="0">
                <a:solidFill>
                  <a:srgbClr val="FF0000"/>
                </a:solidFill>
              </a:rPr>
              <a:t>خذوا عني مناسككم </a:t>
            </a:r>
            <a:r>
              <a:rPr lang="ar-SA" b="1" dirty="0" smtClean="0"/>
              <a:t>” فالوقوف بعرفة له زمن معين كذلك المبيت بمزدلفة لا يجب أن نغير في ذلك.</a:t>
            </a:r>
          </a:p>
          <a:p>
            <a:pPr algn="r" rtl="1">
              <a:buNone/>
            </a:pPr>
            <a:r>
              <a:rPr lang="ar-SA" b="1" dirty="0" smtClean="0"/>
              <a:t>ما هي أهم شروط الدعوة؟</a:t>
            </a:r>
          </a:p>
          <a:p>
            <a:pPr algn="r" rtl="1">
              <a:buNone/>
            </a:pPr>
            <a:r>
              <a:rPr lang="ar-SA" b="1" dirty="0" smtClean="0"/>
              <a:t>  </a:t>
            </a:r>
            <a:r>
              <a:rPr lang="ar-SA" b="1" dirty="0" smtClean="0">
                <a:solidFill>
                  <a:srgbClr val="FF0000"/>
                </a:solidFill>
              </a:rPr>
              <a:t>العلم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ar-SA" smtClean="0"/>
              <a:t>11/26/1435</a:t>
            </a:r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z="2000" dirty="0" smtClean="0"/>
              <a:t>د. ابتسام محمد حسنين</a:t>
            </a:r>
            <a:endParaRPr lang="en-US" sz="2000" dirty="0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373C55-1004-4A0B-AB85-A4469C577E0F}" type="slidenum">
              <a:rPr lang="en-US" smtClean="0"/>
              <a:pPr/>
              <a:t>15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2" dur="1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7" dur="1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2" dur="1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7" dur="1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42" dur="1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47" dur="1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52" dur="1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57" dur="1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theme/theme1.xml><?xml version="1.0" encoding="utf-8"?>
<a:theme xmlns:a="http://schemas.openxmlformats.org/drawingml/2006/main" name="سمة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نسق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405</TotalTime>
  <Words>1281</Words>
  <Application>Microsoft Office PowerPoint</Application>
  <PresentationFormat>عرض على الشاشة (3:4)‏</PresentationFormat>
  <Paragraphs>161</Paragraphs>
  <Slides>15</Slides>
  <Notes>0</Notes>
  <HiddenSlides>0</HiddenSlides>
  <MMClips>0</MMClips>
  <ScaleCrop>false</ScaleCrop>
  <HeadingPairs>
    <vt:vector size="4" baseType="variant">
      <vt:variant>
        <vt:lpstr>نسق</vt:lpstr>
      </vt:variant>
      <vt:variant>
        <vt:i4>1</vt:i4>
      </vt:variant>
      <vt:variant>
        <vt:lpstr>عناوين الشرائح</vt:lpstr>
      </vt:variant>
      <vt:variant>
        <vt:i4>15</vt:i4>
      </vt:variant>
    </vt:vector>
  </HeadingPairs>
  <TitlesOfParts>
    <vt:vector size="16" baseType="lpstr">
      <vt:lpstr>سمة Office</vt:lpstr>
      <vt:lpstr>المحاضرة الثالثة</vt:lpstr>
      <vt:lpstr>عرض تقديمي في PowerPoint</vt:lpstr>
      <vt:lpstr>عرض تقديمي في PowerPoint</vt:lpstr>
      <vt:lpstr>وجوب الحكم بما أنزل الله</vt:lpstr>
      <vt:lpstr>عرض تقديمي في PowerPoint</vt:lpstr>
      <vt:lpstr>وجوب الحكم بما أنزل الله</vt:lpstr>
      <vt:lpstr>الحكم بغير ما أنزل الله  </vt:lpstr>
      <vt:lpstr>الأصل في الحكام الكفر أم الإسلام</vt:lpstr>
      <vt:lpstr>على العالم والباحث مراعاة الآتي:-</vt:lpstr>
      <vt:lpstr>الحكم بغير ما أنزل الله من أي الكفرين؟</vt:lpstr>
      <vt:lpstr>الحكم بالقوانين الوضعية المخالفة لما أنزل الله</vt:lpstr>
      <vt:lpstr>عرض تقديمي في PowerPoint</vt:lpstr>
      <vt:lpstr>عرض تقديمي في PowerPoint</vt:lpstr>
      <vt:lpstr>الطريق إلى الحكم بما أنزل الله </vt:lpstr>
      <vt:lpstr>عرض تقديمي في PowerPoint</vt:lpstr>
    </vt:vector>
  </TitlesOfParts>
  <Company>By DR.Ahmed Saker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المحاضرة الثالثة</dc:title>
  <dc:creator>user</dc:creator>
  <cp:lastModifiedBy>EBTISAM MOHAMED HASANIN</cp:lastModifiedBy>
  <cp:revision>47</cp:revision>
  <dcterms:created xsi:type="dcterms:W3CDTF">2013-09-23T14:14:47Z</dcterms:created>
  <dcterms:modified xsi:type="dcterms:W3CDTF">2015-02-21T14:24:51Z</dcterms:modified>
</cp:coreProperties>
</file>