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990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2CE60D4-58CF-4F8E-ADC9-945AD05C6905}" type="datetimeFigureOut">
              <a:rPr lang="ar-SA" smtClean="0"/>
              <a:t>5/19/1436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68F4FBF-4351-4AD5-A9F1-A769E190DE7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4480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58C26-18B8-4FFF-92A5-D3D19AB86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4285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-500090"/>
            <a:ext cx="9144000" cy="735809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/>
          <a:p>
            <a:endParaRPr lang="ar-SA" sz="6000" b="1" dirty="0" smtClean="0">
              <a:solidFill>
                <a:srgbClr val="FF0000"/>
              </a:solidFill>
            </a:endParaRPr>
          </a:p>
          <a:p>
            <a:r>
              <a:rPr lang="ar-SA" sz="6000" b="1" dirty="0" smtClean="0">
                <a:solidFill>
                  <a:srgbClr val="FF0000"/>
                </a:solidFill>
              </a:rPr>
              <a:t>المحاضرة الرابعة</a:t>
            </a:r>
          </a:p>
          <a:p>
            <a:r>
              <a:rPr lang="ar-SA" sz="6000" b="1" dirty="0" smtClean="0">
                <a:solidFill>
                  <a:srgbClr val="FF0000"/>
                </a:solidFill>
              </a:rPr>
              <a:t>أولو الأمر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1107504"/>
            <a:ext cx="9144000" cy="4571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ar-SA" b="1" dirty="0" smtClean="0"/>
              <a:t>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ar-SA" sz="3600" b="1" dirty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مكانة الحكام</a:t>
            </a:r>
          </a:p>
          <a:p>
            <a:pPr algn="r" rtl="1">
              <a:buNone/>
            </a:pPr>
            <a:r>
              <a:rPr lang="ar-SA" b="1" dirty="0" smtClean="0"/>
              <a:t>قال الإمام الغزالي:</a:t>
            </a:r>
            <a:r>
              <a:rPr lang="ar-SA" b="1" dirty="0" smtClean="0">
                <a:sym typeface="Wingdings" pitchFamily="2" charset="2"/>
              </a:rPr>
              <a:t>(</a:t>
            </a:r>
            <a:r>
              <a:rPr lang="ar-SA" b="1" dirty="0" smtClean="0"/>
              <a:t> السلطان به قوام الدين ، فلا ينبغي أن يستحقر</a:t>
            </a:r>
          </a:p>
          <a:p>
            <a:pPr algn="r" rtl="1">
              <a:buNone/>
            </a:pPr>
            <a:r>
              <a:rPr lang="ar-SA" b="1" dirty="0" smtClean="0"/>
              <a:t> وإن كان ظالما فاسقاً ) .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70C0"/>
                </a:solidFill>
              </a:rPr>
              <a:t>مكانة أولو الأمر في الشرع المطهر</a:t>
            </a:r>
            <a:r>
              <a:rPr lang="ar-SA" b="1" dirty="0" smtClean="0"/>
              <a:t>:-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قرن طاعة الله وطاعة الرسول بطاعتهم .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b="1" dirty="0" smtClean="0"/>
              <a:t>بوجود السلطان يستتب الأمن وتحفظ الحقوق قال (</a:t>
            </a:r>
            <a:r>
              <a:rPr lang="ar-SA" b="1" dirty="0" smtClean="0">
                <a:sym typeface="AGA Arabesque"/>
              </a:rPr>
              <a:t></a:t>
            </a:r>
            <a:r>
              <a:rPr lang="ar-SA" b="1" dirty="0" smtClean="0"/>
              <a:t>):(السلطان </a:t>
            </a:r>
          </a:p>
          <a:p>
            <a:pPr marL="514350" indent="-514350" algn="r" rtl="1">
              <a:buNone/>
            </a:pPr>
            <a:r>
              <a:rPr lang="ar-SA" b="1" dirty="0" smtClean="0"/>
              <a:t>ظل الله في الأرض ،فمن أكرمه أكرمه الله ،ومن أهانه أهانه الله ). </a:t>
            </a:r>
          </a:p>
          <a:p>
            <a:pPr marL="514350" indent="-514350" algn="r" rtl="1">
              <a:buNone/>
            </a:pPr>
            <a:r>
              <a:rPr lang="ar-SA" b="1" dirty="0" smtClean="0"/>
              <a:t>قال تعالى :</a:t>
            </a:r>
            <a:r>
              <a:rPr lang="ar-EG" b="1" dirty="0" smtClean="0"/>
              <a:t>قال الله تعالى : ( وَلَوْلا دَفْعُ اللَّهِ النَّاسَ بَعْضَهُمْ بِبَعْضٍ لَفَسَدَتِ الْأَرْضُ وَلَكِنَّ اللَّهَ ذُو فَضْلٍ عَلَى العَالَمِينَ ) </a:t>
            </a:r>
            <a:r>
              <a:rPr lang="ar-SA" sz="1800" b="1" dirty="0" smtClean="0"/>
              <a:t>البقرة 251</a:t>
            </a:r>
          </a:p>
          <a:p>
            <a:pPr marL="514350" indent="-514350" algn="r" rtl="1">
              <a:buNone/>
            </a:pPr>
            <a:r>
              <a:rPr lang="ar-SA" b="1" dirty="0" smtClean="0"/>
              <a:t>3. إجماع الأمة على عدم استقامة أمر الرعية إلا بالإمامة . 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800" dirty="0" smtClean="0"/>
              <a:t>د. ابتسام محمد حسنين</a:t>
            </a:r>
            <a:endParaRPr lang="en-US" sz="18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1467544"/>
            <a:ext cx="9144000" cy="6480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476672"/>
            <a:ext cx="8496944" cy="59766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ar-SA" sz="3600" b="1" dirty="0">
                <a:solidFill>
                  <a:srgbClr val="0070C0"/>
                </a:solidFill>
              </a:rPr>
              <a:t>السلطان العادل أعظم الناس أجراً</a:t>
            </a:r>
            <a:r>
              <a:rPr lang="ar-SA" sz="3600" dirty="0">
                <a:solidFill>
                  <a:srgbClr val="0070C0"/>
                </a:solidFill>
              </a:rPr>
              <a:t> </a:t>
            </a:r>
            <a:endParaRPr lang="ar-SA" sz="3600" b="1" dirty="0" smtClean="0">
              <a:solidFill>
                <a:srgbClr val="0070C0"/>
              </a:solidFill>
            </a:endParaRPr>
          </a:p>
          <a:p>
            <a:pPr algn="r" rtl="1">
              <a:buNone/>
            </a:pPr>
            <a:r>
              <a:rPr lang="ar-SA" b="1" dirty="0" smtClean="0"/>
              <a:t>قال رسول (</a:t>
            </a:r>
            <a:r>
              <a:rPr lang="ar-SA" b="1" dirty="0" smtClean="0">
                <a:sym typeface="AGA Arabesque"/>
              </a:rPr>
              <a:t></a:t>
            </a:r>
            <a:r>
              <a:rPr lang="ar-SA" b="1" dirty="0" smtClean="0"/>
              <a:t>): ”إن المقسطين عند الله تعالى على منابر من نور على يمين الرحمن ...وكلتا يديه يمين .. الذين يعدلون في حكمهم وأهلهم وما ولوا“ . </a:t>
            </a:r>
          </a:p>
          <a:p>
            <a:pPr algn="r" rtl="1">
              <a:buNone/>
            </a:pPr>
            <a:r>
              <a:rPr lang="ar-SA" b="1" dirty="0" smtClean="0"/>
              <a:t>عن النبي (</a:t>
            </a:r>
            <a:r>
              <a:rPr lang="ar-SA" b="1" dirty="0" smtClean="0">
                <a:sym typeface="AGA Arabesque"/>
              </a:rPr>
              <a:t></a:t>
            </a:r>
            <a:r>
              <a:rPr lang="ar-SA" b="1" dirty="0" smtClean="0"/>
              <a:t>) ” إنما الإمام جنة ، يقاتل من ورائه ويتقى به ، فإن أمر بتقوى الله وعدل ، كان له بذلك أجره،وإن يأمر بغيره ، كان عليه منه،. </a:t>
            </a:r>
          </a:p>
          <a:p>
            <a:pPr algn="r" rtl="1">
              <a:buNone/>
            </a:pPr>
            <a:r>
              <a:rPr lang="ar-SA" b="1" dirty="0" smtClean="0"/>
              <a:t>قال(</a:t>
            </a:r>
            <a:r>
              <a:rPr lang="ar-SA" b="1" dirty="0" smtClean="0">
                <a:sym typeface="AGA Arabesque"/>
              </a:rPr>
              <a:t></a:t>
            </a:r>
            <a:r>
              <a:rPr lang="ar-SA" b="1" dirty="0" smtClean="0"/>
              <a:t>):“سبعة يظلهم الله في ظله يوم لا ظل إلى ظله:الإمام العادل..“.</a:t>
            </a:r>
          </a:p>
          <a:p>
            <a:pPr algn="r" rtl="1">
              <a:buNone/>
            </a:pPr>
            <a:endParaRPr lang="ar-SA" b="1" dirty="0" smtClean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800" dirty="0" smtClean="0"/>
              <a:t>د. ابتسام محمد حسنين</a:t>
            </a:r>
            <a:endParaRPr lang="en-US" sz="18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243408"/>
            <a:ext cx="9144000" cy="7200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237312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ctr" rtl="1">
              <a:buNone/>
            </a:pPr>
            <a:r>
              <a:rPr lang="ar-SA" sz="3600" b="1" dirty="0"/>
              <a:t>وجوب نصب الحكام</a:t>
            </a:r>
          </a:p>
          <a:p>
            <a:pPr algn="r" rtl="1">
              <a:buNone/>
            </a:pPr>
            <a:r>
              <a:rPr lang="ar-SA" b="1" dirty="0" smtClean="0"/>
              <a:t>وجوب تنصيب الحاكم لحراسة الدين وسياسة أمور المسلمين ، وكف المعتدين، وإنصاف المظلومين من الظالمين ، فالخلق لا تصلح أحوالهم إلا بسلطان. </a:t>
            </a:r>
          </a:p>
          <a:p>
            <a:pPr algn="r" rtl="1">
              <a:buNone/>
            </a:pPr>
            <a:r>
              <a:rPr lang="ar-SA" b="1" dirty="0" smtClean="0"/>
              <a:t>الإمامة موضوعة لخلافة النبوة في حراسة الدين وسياسة الدنيا.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نصب الإمام </a:t>
            </a:r>
            <a:r>
              <a:rPr lang="ar-SA" b="1" dirty="0" smtClean="0"/>
              <a:t>: واجب بالإجماع .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حكم تولي الإمامة </a:t>
            </a:r>
            <a:r>
              <a:rPr lang="ar-SA" b="1" dirty="0" smtClean="0"/>
              <a:t>: فرض كفاية . </a:t>
            </a:r>
          </a:p>
          <a:p>
            <a:pPr algn="r" rtl="1">
              <a:buNone/>
            </a:pPr>
            <a:r>
              <a:rPr lang="ar-SA" b="1" dirty="0" smtClean="0"/>
              <a:t>يخاطب بالإمامة طائفتان من الناس: </a:t>
            </a:r>
          </a:p>
          <a:p>
            <a:pPr marL="514350" indent="-514350" algn="r" rtl="1">
              <a:buAutoNum type="arabicParenBoth"/>
            </a:pPr>
            <a:r>
              <a:rPr lang="ar-SA" b="1" dirty="0" smtClean="0"/>
              <a:t>أهل الاجتهاد حتى يختاروا</a:t>
            </a:r>
          </a:p>
          <a:p>
            <a:pPr marL="514350" indent="-514350" algn="r" rtl="1">
              <a:buAutoNum type="arabicParenBoth"/>
            </a:pPr>
            <a:r>
              <a:rPr lang="ar-SA" b="1" dirty="0" smtClean="0"/>
              <a:t>من يوجد فيه شرائط الإمامة </a:t>
            </a:r>
            <a:r>
              <a:rPr lang="ar-SA" b="1" smtClean="0"/>
              <a:t>حتى ينتصب </a:t>
            </a:r>
            <a:r>
              <a:rPr lang="ar-SA" b="1" dirty="0" smtClean="0"/>
              <a:t>أحدهم للإمامة.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ألقاب الإمام </a:t>
            </a:r>
            <a:r>
              <a:rPr lang="ar-SA" b="1" dirty="0" smtClean="0"/>
              <a:t>:- الخليفة – ولي الأمر – الإمام – السلطان – الملك – أمير المؤمنين .ويحرم أن يلقب « شاهان شاه» «ملك الملوك». </a:t>
            </a:r>
          </a:p>
          <a:p>
            <a:pPr algn="r" rtl="1">
              <a:buNone/>
            </a:pPr>
            <a:endParaRPr lang="ar-SA" b="1" dirty="0" smtClean="0"/>
          </a:p>
          <a:p>
            <a:pPr algn="r" rtl="1">
              <a:buNone/>
            </a:pPr>
            <a:endParaRPr lang="ar-SA" b="1" dirty="0" smtClean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800" dirty="0" smtClean="0"/>
              <a:t>د. ابتسام محمد حسنين</a:t>
            </a:r>
            <a:endParaRPr lang="en-US" sz="18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603448"/>
            <a:ext cx="9144000" cy="45719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>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 rtl="1">
              <a:buNone/>
            </a:pPr>
            <a:r>
              <a:rPr lang="ar-SA" sz="42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شروط </a:t>
            </a:r>
            <a:r>
              <a:rPr lang="ar-SA" sz="42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الحكام</a:t>
            </a:r>
          </a:p>
          <a:p>
            <a:pPr algn="r" rtl="1">
              <a:buNone/>
            </a:pPr>
            <a:r>
              <a:rPr lang="ar-SA" sz="4200" b="1" dirty="0">
                <a:solidFill>
                  <a:srgbClr val="00B050"/>
                </a:solidFill>
              </a:rPr>
              <a:t>1</a:t>
            </a:r>
            <a:r>
              <a:rPr lang="ar-SA" sz="4200" b="1" dirty="0" smtClean="0">
                <a:solidFill>
                  <a:srgbClr val="00B050"/>
                </a:solidFill>
              </a:rPr>
              <a:t>.التكليف</a:t>
            </a:r>
            <a:r>
              <a:rPr lang="ar-SA" sz="4200" b="1" dirty="0" smtClean="0"/>
              <a:t> </a:t>
            </a:r>
            <a:r>
              <a:rPr lang="ar-SA" sz="3500" b="1" dirty="0" smtClean="0"/>
              <a:t>:-الإسلام ، البلوغ ، العقل . </a:t>
            </a:r>
          </a:p>
          <a:p>
            <a:pPr algn="r" rtl="1">
              <a:buNone/>
            </a:pPr>
            <a:r>
              <a:rPr lang="ar-SA" sz="3500" b="1" dirty="0" smtClean="0"/>
              <a:t> </a:t>
            </a:r>
            <a:r>
              <a:rPr lang="ar-SA" b="1" dirty="0" smtClean="0"/>
              <a:t>قَالَ اللَّهُ تَعَالَى: ( لَا يَتَّخِذِ الْمُؤْمِنُونَ الْكَافِرِينَ أَوْلِيَاءَ مِنْ دُونِ الْمُؤْمِنِينَ وَمَنْ يَفْعَلْ ذَلِكَ فَلَيْسَ مِنَ اللَّهِ فِي شَيْءٍ)</a:t>
            </a:r>
            <a:r>
              <a:rPr lang="ar-SA" sz="3500" b="1" dirty="0" smtClean="0"/>
              <a:t> </a:t>
            </a:r>
            <a:r>
              <a:rPr lang="ar-SA" sz="1900" b="1" dirty="0" smtClean="0"/>
              <a:t>ال عمران 28 </a:t>
            </a:r>
          </a:p>
          <a:p>
            <a:pPr algn="r" rtl="1">
              <a:buNone/>
            </a:pPr>
            <a:r>
              <a:rPr lang="ar-SA" sz="3500" b="1" dirty="0" smtClean="0"/>
              <a:t>حديث ”</a:t>
            </a:r>
            <a:r>
              <a:rPr lang="ar-SA" sz="3500" b="1" dirty="0" smtClean="0">
                <a:solidFill>
                  <a:schemeClr val="tx1"/>
                </a:solidFill>
              </a:rPr>
              <a:t>رفع القلم عن ثلاثاً عن النائم حتى يستيقظ وعن الصبي حتى </a:t>
            </a:r>
          </a:p>
          <a:p>
            <a:pPr algn="r" rtl="1">
              <a:buNone/>
            </a:pPr>
            <a:r>
              <a:rPr lang="ar-SA" sz="3500" b="1" dirty="0" smtClean="0">
                <a:solidFill>
                  <a:schemeClr val="tx1"/>
                </a:solidFill>
              </a:rPr>
              <a:t>يكبر ،وعن المجنون حتى يعقل أو يفيق ”. </a:t>
            </a:r>
          </a:p>
          <a:p>
            <a:pPr algn="r" rtl="1">
              <a:buNone/>
            </a:pPr>
            <a:r>
              <a:rPr lang="ar-SA" sz="3500" b="1" dirty="0" smtClean="0">
                <a:solidFill>
                  <a:srgbClr val="00B050"/>
                </a:solidFill>
              </a:rPr>
              <a:t>2</a:t>
            </a:r>
            <a:r>
              <a:rPr lang="ar-SA" sz="4200" b="1" dirty="0" smtClean="0">
                <a:solidFill>
                  <a:srgbClr val="00B050"/>
                </a:solidFill>
              </a:rPr>
              <a:t>. الذكورة</a:t>
            </a:r>
            <a:r>
              <a:rPr lang="ar-SA" sz="3500" b="1" dirty="0" smtClean="0"/>
              <a:t>: عدم صلاح المرأة للولاية الكبرى ،قال </a:t>
            </a:r>
            <a:r>
              <a:rPr lang="ar-SA" sz="3600" b="1" dirty="0" smtClean="0">
                <a:solidFill>
                  <a:schemeClr val="tx1"/>
                </a:solidFill>
              </a:rPr>
              <a:t>(</a:t>
            </a:r>
            <a:r>
              <a:rPr lang="ar-SA" sz="3600" b="1" dirty="0" smtClean="0">
                <a:solidFill>
                  <a:schemeClr val="tx1"/>
                </a:solidFill>
                <a:sym typeface="AGA Arabesque"/>
              </a:rPr>
              <a:t></a:t>
            </a:r>
            <a:r>
              <a:rPr lang="ar-SA" sz="3600" b="1" dirty="0" smtClean="0">
                <a:solidFill>
                  <a:schemeClr val="tx1"/>
                </a:solidFill>
              </a:rPr>
              <a:t>):“</a:t>
            </a:r>
            <a:r>
              <a:rPr lang="ar-SA" sz="3500" b="1" dirty="0" smtClean="0">
                <a:solidFill>
                  <a:schemeClr val="tx1"/>
                </a:solidFill>
              </a:rPr>
              <a:t>لا يفلح قوم ولوا أمرهم امرأة ” . </a:t>
            </a:r>
          </a:p>
          <a:p>
            <a:pPr algn="r" rtl="1">
              <a:buNone/>
            </a:pPr>
            <a:r>
              <a:rPr lang="ar-SA" sz="3500" b="1" dirty="0" smtClean="0">
                <a:solidFill>
                  <a:srgbClr val="00B050"/>
                </a:solidFill>
              </a:rPr>
              <a:t>3</a:t>
            </a:r>
            <a:r>
              <a:rPr lang="ar-SA" sz="4200" b="1" dirty="0" smtClean="0">
                <a:solidFill>
                  <a:srgbClr val="00B050"/>
                </a:solidFill>
              </a:rPr>
              <a:t>. العدالة </a:t>
            </a:r>
            <a:r>
              <a:rPr lang="ar-SA" sz="3500" b="1" dirty="0" smtClean="0"/>
              <a:t>:التحلي بالفضائل ، والتخلي عن الرذائل ، وترك المعاصي. </a:t>
            </a:r>
          </a:p>
          <a:p>
            <a:pPr algn="r" rtl="1">
              <a:buNone/>
            </a:pPr>
            <a:r>
              <a:rPr lang="ar-SA" sz="3500" b="1" dirty="0" smtClean="0">
                <a:solidFill>
                  <a:srgbClr val="00B050"/>
                </a:solidFill>
              </a:rPr>
              <a:t>4. </a:t>
            </a:r>
            <a:r>
              <a:rPr lang="ar-SA" sz="4200" b="1" dirty="0" smtClean="0">
                <a:solidFill>
                  <a:srgbClr val="00B050"/>
                </a:solidFill>
              </a:rPr>
              <a:t>العلم والثقافة</a:t>
            </a:r>
            <a:r>
              <a:rPr lang="ar-SA" sz="3500" b="1" dirty="0" smtClean="0"/>
              <a:t>:اشترط جمهور الفقهاء ،أن يبلغ الخليفة بعلمه درجة </a:t>
            </a:r>
          </a:p>
          <a:p>
            <a:pPr algn="r" rtl="1">
              <a:buNone/>
            </a:pPr>
            <a:r>
              <a:rPr lang="ar-SA" sz="3500" b="1" dirty="0" smtClean="0"/>
              <a:t>الاجتهاد . </a:t>
            </a:r>
          </a:p>
          <a:p>
            <a:pPr algn="r" rtl="1">
              <a:buNone/>
            </a:pPr>
            <a:r>
              <a:rPr lang="ar-SA" sz="3500" b="1" dirty="0" smtClean="0"/>
              <a:t>والبعض الآخر يرى أنما يكفيه أن يحصل من العلم الشرعي ما يستطيع </a:t>
            </a:r>
          </a:p>
          <a:p>
            <a:pPr algn="r" rtl="1">
              <a:buNone/>
            </a:pPr>
            <a:r>
              <a:rPr lang="ar-SA" sz="3500" b="1" dirty="0" smtClean="0"/>
              <a:t>به قيادة الأمة ،والاستعانة بكبار الفقهاء في الشريعة الإسلامية .  </a:t>
            </a:r>
          </a:p>
          <a:p>
            <a:pPr algn="r" rtl="1">
              <a:buNone/>
            </a:pPr>
            <a:r>
              <a:rPr lang="ar-SA" sz="3500" b="1" dirty="0" smtClean="0"/>
              <a:t>             </a:t>
            </a:r>
          </a:p>
          <a:p>
            <a:pPr algn="r" rtl="1">
              <a:buNone/>
            </a:pPr>
            <a:endParaRPr lang="ar-SA" sz="3500" dirty="0" smtClean="0"/>
          </a:p>
          <a:p>
            <a:pPr algn="r" rtl="1">
              <a:buNone/>
            </a:pPr>
            <a:endParaRPr lang="ar-SA" dirty="0" smtClean="0"/>
          </a:p>
          <a:p>
            <a:pPr algn="r" rtl="1">
              <a:buNone/>
            </a:pPr>
            <a:endParaRPr lang="ar-SA" dirty="0" smtClean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800" dirty="0" smtClean="0"/>
              <a:t>د. ابتسام محمد حسنين</a:t>
            </a:r>
            <a:endParaRPr lang="en-US" sz="18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603448"/>
            <a:ext cx="9144000" cy="72008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 rtl="1"/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548680"/>
            <a:ext cx="7992888" cy="5616624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514350" indent="-514350" algn="r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5. </a:t>
            </a:r>
            <a:r>
              <a:rPr lang="ar-SA" b="1" dirty="0">
                <a:solidFill>
                  <a:srgbClr val="00B050"/>
                </a:solidFill>
              </a:rPr>
              <a:t>الكفاية السياسية</a:t>
            </a:r>
            <a:endParaRPr lang="ar-SA" b="1" dirty="0" smtClean="0"/>
          </a:p>
          <a:p>
            <a:pPr marL="514350" indent="-514350" algn="r" rtl="1">
              <a:buNone/>
            </a:pPr>
            <a:r>
              <a:rPr lang="ar-SA" b="1" dirty="0" smtClean="0"/>
              <a:t>المقصود بالكفاية السياسية الآتي:-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العلم بفن السياسة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تدبير المصالح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إدارة شئون البلاد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النهوض بتبعة الحكم وأعبائه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له خبرة ورأي في أمور الحرب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تدبير الجيوش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سد الثغور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ردع الأمة . 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/>
              <a:t>الانتقام من الظالم والأخذ للمظلوم .</a:t>
            </a:r>
          </a:p>
          <a:p>
            <a:pPr marL="514350" indent="-514350" algn="r" rtl="1">
              <a:buNone/>
            </a:pPr>
            <a:r>
              <a:rPr lang="ar-SA" b="1" dirty="0" smtClean="0">
                <a:solidFill>
                  <a:srgbClr val="00B050"/>
                </a:solidFill>
              </a:rPr>
              <a:t>6</a:t>
            </a:r>
            <a:r>
              <a:rPr lang="ar-SA" sz="3900" b="1" dirty="0" smtClean="0">
                <a:solidFill>
                  <a:srgbClr val="00B050"/>
                </a:solidFill>
              </a:rPr>
              <a:t>.أن يكون قرشياً</a:t>
            </a:r>
            <a:r>
              <a:rPr lang="ar-SA" b="1" dirty="0" smtClean="0"/>
              <a:t>: </a:t>
            </a:r>
            <a:r>
              <a:rPr lang="ar-SA" b="1" dirty="0" smtClean="0">
                <a:solidFill>
                  <a:schemeClr val="tx1"/>
                </a:solidFill>
              </a:rPr>
              <a:t>قال (</a:t>
            </a:r>
            <a:r>
              <a:rPr lang="ar-SA" b="1" dirty="0" smtClean="0">
                <a:solidFill>
                  <a:schemeClr val="tx1"/>
                </a:solidFill>
                <a:sym typeface="AGA Arabesque"/>
              </a:rPr>
              <a:t></a:t>
            </a:r>
            <a:r>
              <a:rPr lang="ar-SA" b="1" dirty="0" smtClean="0">
                <a:solidFill>
                  <a:schemeClr val="tx1"/>
                </a:solidFill>
              </a:rPr>
              <a:t>) ” الأئمة من قريش“. يقصد بذلك الإمامة الكبرى 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3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8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603448"/>
            <a:ext cx="9144000" cy="144016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 rtl="1"/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404664"/>
            <a:ext cx="7920880" cy="5976664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ar-SA" b="1" dirty="0">
                <a:solidFill>
                  <a:srgbClr val="00B050"/>
                </a:solidFill>
              </a:rPr>
              <a:t>7. الحرية </a:t>
            </a:r>
            <a:endParaRPr lang="ar-SA" b="1" dirty="0" smtClean="0">
              <a:solidFill>
                <a:srgbClr val="00B050"/>
              </a:solidFill>
            </a:endParaRPr>
          </a:p>
          <a:p>
            <a:pPr algn="r" rtl="1">
              <a:buNone/>
            </a:pPr>
            <a:r>
              <a:rPr lang="ar-SA" sz="3900" b="1" dirty="0" smtClean="0">
                <a:solidFill>
                  <a:srgbClr val="00B050"/>
                </a:solidFill>
              </a:rPr>
              <a:t>8. سلامة الحواس والأعضاء</a:t>
            </a:r>
            <a:r>
              <a:rPr lang="ar-SA" b="1" dirty="0" smtClean="0"/>
              <a:t>. </a:t>
            </a:r>
          </a:p>
          <a:p>
            <a:pPr algn="r" rtl="1">
              <a:buNone/>
            </a:pPr>
            <a:r>
              <a:rPr lang="ar-SA" b="1" dirty="0" smtClean="0"/>
              <a:t>الحواس (البصر، السمع ، النطق ) . </a:t>
            </a:r>
          </a:p>
          <a:p>
            <a:pPr algn="ctr" rtl="1">
              <a:buNone/>
            </a:pPr>
            <a:r>
              <a:rPr lang="ar-SA" sz="4300" b="1" dirty="0" smtClean="0">
                <a:solidFill>
                  <a:srgbClr val="FF0000"/>
                </a:solidFill>
              </a:rPr>
              <a:t>طرق تولية الحاكم </a:t>
            </a:r>
          </a:p>
          <a:p>
            <a:pPr algn="r" rtl="1">
              <a:buNone/>
            </a:pPr>
            <a:r>
              <a:rPr lang="ar-SA" b="1" dirty="0" smtClean="0"/>
              <a:t>لاتوجد طريقة محددة لاختيار الحاكم . في حالة الأمن والاستقرار تتبع الطرق الآتية: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الطريقة الأولى: </a:t>
            </a:r>
            <a:r>
              <a:rPr lang="ar-SA" b="1" dirty="0" smtClean="0"/>
              <a:t>( بيعة أهل الحل والعقد ). </a:t>
            </a:r>
          </a:p>
          <a:p>
            <a:pPr algn="r" rtl="1">
              <a:buNone/>
            </a:pPr>
            <a:r>
              <a:rPr lang="ar-SA" b="1" dirty="0" smtClean="0"/>
              <a:t>يقوم بعقدها طائفتين 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الطائفة الأولى</a:t>
            </a:r>
            <a:r>
              <a:rPr lang="ar-SA" b="1" dirty="0" smtClean="0">
                <a:solidFill>
                  <a:schemeClr val="tx1"/>
                </a:solidFill>
              </a:rPr>
              <a:t>:أهل </a:t>
            </a:r>
            <a:r>
              <a:rPr lang="ar-SA" b="1" dirty="0" smtClean="0"/>
              <a:t>الاختيار وهم أهل الحل والعقد من الأمراء والشيوخ والعلماء ووجهاء المجتمع يشترط فيهم الآتي :- </a:t>
            </a:r>
          </a:p>
          <a:p>
            <a:pPr algn="r" rtl="1">
              <a:buNone/>
            </a:pPr>
            <a:r>
              <a:rPr lang="ar-SA" b="1" dirty="0" smtClean="0"/>
              <a:t>1- العدالة. </a:t>
            </a:r>
          </a:p>
          <a:p>
            <a:pPr algn="r" rtl="1">
              <a:buNone/>
            </a:pPr>
            <a:endParaRPr lang="ar-SA" b="1" dirty="0" smtClean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د. ابتسام محمد حسنين</a:t>
            </a:r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6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404664"/>
            <a:ext cx="8136904" cy="6048672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ar-SA" b="1" dirty="0"/>
              <a:t>2- العلم الذي يتوصلون به إلى معرفة من يستحق الإمامة. </a:t>
            </a:r>
          </a:p>
          <a:p>
            <a:pPr algn="r" rtl="1">
              <a:buNone/>
            </a:pPr>
            <a:r>
              <a:rPr lang="ar-SA" b="1" dirty="0"/>
              <a:t>3-الرأي والحكمة المؤديان لاختيار من هو أصلح للإمامة . </a:t>
            </a:r>
            <a:endParaRPr lang="en-US" b="1" dirty="0"/>
          </a:p>
          <a:p>
            <a:pPr algn="r" rtl="1">
              <a:buNone/>
            </a:pPr>
            <a:r>
              <a:rPr lang="ar-SA" b="1" dirty="0" smtClean="0">
                <a:solidFill>
                  <a:srgbClr val="002060"/>
                </a:solidFill>
              </a:rPr>
              <a:t>الطائفة الثانية: </a:t>
            </a:r>
            <a:r>
              <a:rPr lang="ar-SA" b="1" dirty="0" smtClean="0"/>
              <a:t>المؤهلون للحكم والسياسة .</a:t>
            </a:r>
          </a:p>
          <a:p>
            <a:pPr algn="r" rtl="1">
              <a:buNone/>
            </a:pPr>
            <a:r>
              <a:rPr lang="ar-SA" b="1" dirty="0" smtClean="0"/>
              <a:t> إذا اجتمع أهل الحل والعقد للاختيار تفحصوا أحوال من يصلحون للحكم فيقدمون: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أكثرهم فضلاً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أكملهم شروطاً</a:t>
            </a:r>
          </a:p>
          <a:p>
            <a:pPr algn="r" rtl="1">
              <a:buFont typeface="Wingdings" pitchFamily="2" charset="2"/>
              <a:buChar char="Ø"/>
            </a:pPr>
            <a:r>
              <a:rPr lang="ar-SA" b="1" dirty="0" smtClean="0"/>
              <a:t>من يسرع الناس إلى طاعته ولا يتوقفون في بيعته</a:t>
            </a:r>
          </a:p>
          <a:p>
            <a:pPr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الطريقة الثانية : </a:t>
            </a:r>
            <a:r>
              <a:rPr lang="ar-SA" b="1" dirty="0" smtClean="0"/>
              <a:t>(الاستخلاف وولاية العهد ) إجازة علماء الأمة </a:t>
            </a:r>
          </a:p>
          <a:p>
            <a:pPr algn="r" rtl="1">
              <a:buNone/>
            </a:pPr>
            <a:r>
              <a:rPr lang="ar-SA" b="1" dirty="0" smtClean="0"/>
              <a:t>الاستخلاف (استخلاف الإمام القائم وعهده بالإمامة إلى من بعده ) . </a:t>
            </a:r>
          </a:p>
          <a:p>
            <a:pPr algn="r" rtl="1">
              <a:buNone/>
            </a:pPr>
            <a:r>
              <a:rPr lang="ar-SA" b="1" dirty="0" smtClean="0"/>
              <a:t>عهد الصديق إلى عمر وعهد عمر بها إلى أهل الشورى . 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963488"/>
            <a:ext cx="9144000" cy="504056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548680"/>
            <a:ext cx="8280920" cy="5688632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b="1" dirty="0" smtClean="0">
                <a:solidFill>
                  <a:schemeClr val="tx1"/>
                </a:solidFill>
              </a:rPr>
              <a:t>عقد الإمامة يصح بوجوه :</a:t>
            </a:r>
          </a:p>
          <a:p>
            <a:pPr algn="r" rtl="1"/>
            <a:r>
              <a:rPr lang="ar-SA" b="1" dirty="0" smtClean="0">
                <a:solidFill>
                  <a:schemeClr val="tx1"/>
                </a:solidFill>
              </a:rPr>
              <a:t>يعهد الإمام إلى إنسان يختاره بعد موته يفعل ذلك في ( صحته أو مرضه أو عند موته )</a:t>
            </a:r>
          </a:p>
          <a:p>
            <a:pPr algn="r" rtl="1">
              <a:buNone/>
            </a:pPr>
            <a:endParaRPr lang="ar-SA" b="1" dirty="0" smtClean="0">
              <a:solidFill>
                <a:schemeClr val="tx1"/>
              </a:solidFill>
            </a:endParaRPr>
          </a:p>
          <a:p>
            <a:pPr algn="r" rtl="1">
              <a:buNone/>
            </a:pPr>
            <a:r>
              <a:rPr lang="ar-SA" b="1" dirty="0" smtClean="0">
                <a:solidFill>
                  <a:srgbClr val="7030A0"/>
                </a:solidFill>
              </a:rPr>
              <a:t>الطريقة </a:t>
            </a:r>
            <a:r>
              <a:rPr lang="ar-SA" b="1" dirty="0">
                <a:solidFill>
                  <a:srgbClr val="7030A0"/>
                </a:solidFill>
              </a:rPr>
              <a:t>الثالثة : </a:t>
            </a:r>
            <a:r>
              <a:rPr lang="ar-SA" b="1" dirty="0"/>
              <a:t>(القهرية) </a:t>
            </a:r>
            <a:endParaRPr lang="ar-SA" b="1" dirty="0" smtClean="0"/>
          </a:p>
          <a:p>
            <a:pPr algn="r" rtl="1">
              <a:buNone/>
            </a:pPr>
            <a:r>
              <a:rPr lang="ar-SA" b="1" dirty="0" smtClean="0"/>
              <a:t>في </a:t>
            </a:r>
            <a:r>
              <a:rPr lang="ar-SA" b="1" dirty="0"/>
              <a:t>حالة ارتكاب أخف الضررين </a:t>
            </a:r>
          </a:p>
          <a:p>
            <a:pPr algn="r" rtl="1">
              <a:buNone/>
            </a:pPr>
            <a:r>
              <a:rPr lang="ar-SA" b="1" dirty="0"/>
              <a:t>كيف تثبت الإمامة العظمى:- </a:t>
            </a:r>
          </a:p>
          <a:p>
            <a:pPr algn="r" rtl="1">
              <a:buNone/>
            </a:pPr>
            <a:r>
              <a:rPr lang="ar-SA" b="1" dirty="0"/>
              <a:t>1- </a:t>
            </a:r>
            <a:r>
              <a:rPr lang="ar-SA" b="1" dirty="0" err="1"/>
              <a:t>إيصاء</a:t>
            </a:r>
            <a:r>
              <a:rPr lang="ar-SA" b="1" dirty="0"/>
              <a:t> الخليفة الأول. </a:t>
            </a:r>
          </a:p>
          <a:p>
            <a:pPr algn="r" rtl="1">
              <a:buNone/>
            </a:pPr>
            <a:r>
              <a:rPr lang="ar-SA" b="1" dirty="0"/>
              <a:t>2- التغلب على الناس. </a:t>
            </a:r>
          </a:p>
          <a:p>
            <a:pPr algn="r" rtl="1">
              <a:buNone/>
            </a:pPr>
            <a:r>
              <a:rPr lang="ar-SA" b="1" dirty="0"/>
              <a:t>3- بيعة أهل الحل والعقد . </a:t>
            </a:r>
            <a:endParaRPr lang="en-US" b="1" dirty="0"/>
          </a:p>
          <a:p>
            <a:pPr marL="0" indent="0" algn="r" rtl="1">
              <a:buNone/>
            </a:pPr>
            <a:endParaRPr lang="ar-SA" b="1" dirty="0" smtClean="0"/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2/28/2014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8C26-18B8-4FFF-92A5-D3D19AB8604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1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752</Words>
  <Application>Microsoft Office PowerPoint</Application>
  <PresentationFormat>عرض على الشاشة (3:4)‏</PresentationFormat>
  <Paragraphs>105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عرض تقديمي في PowerPoint</vt:lpstr>
      <vt:lpstr> </vt:lpstr>
      <vt:lpstr>عرض تقديمي في PowerPoint</vt:lpstr>
      <vt:lpstr> </vt:lpstr>
      <vt:lpstr> 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By DR.Ahmed Saker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EBTISAM MOHAMED HASANIN</cp:lastModifiedBy>
  <cp:revision>78</cp:revision>
  <dcterms:created xsi:type="dcterms:W3CDTF">2013-10-05T05:37:18Z</dcterms:created>
  <dcterms:modified xsi:type="dcterms:W3CDTF">2015-03-09T06:58:04Z</dcterms:modified>
</cp:coreProperties>
</file>