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6" r:id="rId1"/>
  </p:sldMasterIdLst>
  <p:notesMasterIdLst>
    <p:notesMasterId r:id="rId29"/>
  </p:notes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74" r:id="rId10"/>
    <p:sldId id="263" r:id="rId11"/>
    <p:sldId id="264" r:id="rId12"/>
    <p:sldId id="265" r:id="rId13"/>
    <p:sldId id="266" r:id="rId14"/>
    <p:sldId id="275" r:id="rId15"/>
    <p:sldId id="281" r:id="rId16"/>
    <p:sldId id="276" r:id="rId17"/>
    <p:sldId id="267" r:id="rId18"/>
    <p:sldId id="268" r:id="rId19"/>
    <p:sldId id="282" r:id="rId20"/>
    <p:sldId id="269" r:id="rId21"/>
    <p:sldId id="277" r:id="rId22"/>
    <p:sldId id="270" r:id="rId23"/>
    <p:sldId id="271" r:id="rId24"/>
    <p:sldId id="272" r:id="rId25"/>
    <p:sldId id="273" r:id="rId26"/>
    <p:sldId id="278" r:id="rId27"/>
    <p:sldId id="279" r:id="rId2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CC99FF"/>
    <a:srgbClr val="9999FF"/>
    <a:srgbClr val="CC3300"/>
    <a:srgbClr val="00CC66"/>
    <a:srgbClr val="6699FF"/>
    <a:srgbClr val="00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23" d="100"/>
          <a:sy n="23" d="100"/>
        </p:scale>
        <p:origin x="-1662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9201FA84-748E-404D-92B7-4E2177CAE4CC}" type="slidenum">
              <a:rPr lang="ar-SA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BBC0810-0A5F-4595-917B-708B242CDA78}" type="slidenum">
              <a:rPr lang="ar-SA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1129B-6E7C-4E34-A81A-35E31ADE599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AF2BEEBB-D306-49BB-9029-A196382E91DE}" type="slidenum">
              <a:rPr lang="ar-SA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9EB69-F168-44D7-B404-D8BED6BDE0D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A8F34-105D-4362-93E7-9640A400FF0C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FB559-803E-4D3A-BD97-05A713EE00C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C61BF-E073-4675-839D-10F1F1DE298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E027A-BF08-429E-BDB2-88780A9CE9F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>
            <a:spLocks noChangeArrowheads="1"/>
          </p:cNvSpPr>
          <p:nvPr/>
        </p:nvSpPr>
        <p:spPr bwMode="auto">
          <a:xfrm rot="420000" flipV="1">
            <a:off x="3165475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5257800"/>
              <a:gd name="T13" fmla="*/ 0 h 4114800"/>
              <a:gd name="T14" fmla="*/ 5182785 w 5257800"/>
              <a:gd name="T15" fmla="*/ 4114800 h 4114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  <a:miter lim="800000"/>
            <a:headEnd/>
            <a:tailEnd/>
          </a:ln>
          <a:effectLst>
            <a:outerShdw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ar-SA"/>
          </a:p>
        </p:txBody>
      </p:sp>
      <p:sp>
        <p:nvSpPr>
          <p:cNvPr id="6" name="Right Triangle 14"/>
          <p:cNvSpPr>
            <a:spLocks noChangeArrowheads="1"/>
          </p:cNvSpPr>
          <p:nvPr/>
        </p:nvSpPr>
        <p:spPr bwMode="auto"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  <a:headEnd/>
            <a:tailEnd/>
          </a:ln>
          <a:effectLst>
            <a:outerShdw blurRad="63500" dist="6350" dir="12899787" algn="tl" rotWithShape="0">
              <a:srgbClr val="000000">
                <a:alpha val="46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1BEB568-6BE4-45E6-BC4A-71D0C0B2A22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2B58D-7A7E-4DA5-B1A6-6B17D3580C2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A6426-B48C-42B0-8DF0-D690457293E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537CC91-766D-4420-8E97-A8B153FDB67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fld id="{12A1C533-D216-4DA6-A3E3-AF00BEA4D654}" type="slidenum">
              <a:rPr lang="ar-SA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+mn-ea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+mn-ea"/>
                <a:cs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9" r:id="rId2"/>
    <p:sldLayoutId id="2147483708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9" r:id="rId9"/>
    <p:sldLayoutId id="2147483705" r:id="rId10"/>
    <p:sldLayoutId id="2147483706" r:id="rId11"/>
    <p:sldLayoutId id="2147483710" r:id="rId12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Calibri" charset="0"/>
          <a:ea typeface="MS PGothic" pitchFamily="34" charset="-128"/>
          <a:cs typeface="Traditional Arabic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MS PGothic" pitchFamily="34" charset="-128"/>
          <a:cs typeface="Traditional Arabic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MS PGothic" pitchFamily="34" charset="-128"/>
          <a:cs typeface="Traditional Arabic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MS PGothic" pitchFamily="34" charset="-128"/>
          <a:cs typeface="Traditional Arabic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MS PGothic" pitchFamily="34" charset="-128"/>
          <a:cs typeface="Traditional Arabic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0"/>
          <a:cs typeface="Traditional Arabic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0"/>
          <a:cs typeface="Traditional Arabic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0"/>
          <a:cs typeface="Traditional Arabic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0"/>
          <a:cs typeface="Traditional Arabic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Constantia" charset="0"/>
          <a:ea typeface="MS PGothic" pitchFamily="34" charset="-128"/>
          <a:cs typeface="Majalla UI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Constantia" charset="0"/>
          <a:ea typeface="Majalla UI" charset="0"/>
          <a:cs typeface="Majalla UI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Constantia" charset="0"/>
          <a:ea typeface="Majalla UI" charset="0"/>
          <a:cs typeface="Majalla UI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Constantia" charset="0"/>
          <a:ea typeface="Majalla UI" charset="0"/>
          <a:cs typeface="Majalla UI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Constantia" charset="0"/>
          <a:ea typeface="Majalla UI" charset="0"/>
          <a:cs typeface="Majalla UI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39921" y="904869"/>
            <a:ext cx="5832475" cy="166687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72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itchFamily="66" charset="0"/>
              </a:rPr>
              <a:t>GRAMMAR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itchFamily="66" charset="0"/>
              </a:rPr>
              <a:t>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3500438"/>
            <a:ext cx="4392612" cy="2303462"/>
          </a:xfrm>
        </p:spPr>
        <p:txBody>
          <a:bodyPr/>
          <a:lstStyle/>
          <a:p>
            <a:pPr marR="0" algn="ctr" eaLnBrk="1" hangingPunct="1"/>
            <a:r>
              <a:rPr lang="en-US" sz="3600" b="1" smtClean="0">
                <a:solidFill>
                  <a:srgbClr val="0D0D0D"/>
                </a:solidFill>
                <a:latin typeface="Comic Sans MS" pitchFamily="66" charset="0"/>
              </a:rPr>
              <a:t>PHRASES </a:t>
            </a:r>
          </a:p>
          <a:p>
            <a:pPr marR="0" algn="ctr" eaLnBrk="1" hangingPunct="1"/>
            <a:r>
              <a:rPr lang="en-US" sz="3600" b="1" smtClean="0">
                <a:solidFill>
                  <a:srgbClr val="0D0D0D"/>
                </a:solidFill>
                <a:latin typeface="Comic Sans MS" pitchFamily="66" charset="0"/>
              </a:rPr>
              <a:t>AND </a:t>
            </a:r>
          </a:p>
          <a:p>
            <a:pPr marR="0" algn="ctr" eaLnBrk="1" hangingPunct="1"/>
            <a:r>
              <a:rPr lang="en-US" sz="3600" b="1" smtClean="0">
                <a:solidFill>
                  <a:srgbClr val="0D0D0D"/>
                </a:solidFill>
                <a:latin typeface="Comic Sans MS" pitchFamily="66" charset="0"/>
              </a:rPr>
              <a:t>SENTENCES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E0B3F3-4424-4F95-ADA6-4859821DF852}" type="slidenum">
              <a:rPr lang="ar-SA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smtClean="0">
                <a:solidFill>
                  <a:schemeClr val="accent2"/>
                </a:solidFill>
                <a:latin typeface="Comic Sans MS" pitchFamily="66" charset="0"/>
              </a:rPr>
              <a:t>GRAMMAR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2185988"/>
            <a:ext cx="8643937" cy="4411662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4000" b="1" smtClean="0">
                <a:latin typeface="Comic Sans MS" pitchFamily="66" charset="0"/>
              </a:rPr>
              <a:t>It is the description of the structure of phrases and sentences which will account of the grammatical sequences and rule out all the ungrammatical sequences. 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A16850-D4C1-4F5F-B3D9-046835A9D359}" type="slidenum">
              <a:rPr lang="ar-SA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285750" y="2435225"/>
            <a:ext cx="8229600" cy="2279650"/>
          </a:xfrm>
        </p:spPr>
        <p:txBody>
          <a:bodyPr/>
          <a:lstStyle/>
          <a:p>
            <a:pPr algn="l" rtl="0" eaLnBrk="1" hangingPunct="1"/>
            <a:r>
              <a:rPr lang="en-US" sz="4000" smtClean="0">
                <a:latin typeface="Comic Sans MS" pitchFamily="66" charset="0"/>
              </a:rPr>
              <a:t>There are three types of grammar which are:</a:t>
            </a:r>
            <a:endParaRPr lang="ar-SA" sz="4000" smtClean="0">
              <a:latin typeface="Comic Sans MS" pitchFamily="66" charset="0"/>
            </a:endParaRPr>
          </a:p>
        </p:txBody>
      </p:sp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A4DEAE-DB2B-4378-BF28-CB23B05EC932}" type="slidenum">
              <a:rPr lang="ar-SA"/>
              <a:pPr/>
              <a:t>3</a:t>
            </a:fld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chemeClr val="accent2"/>
                </a:solidFill>
                <a:latin typeface="Comic Sans MS" pitchFamily="66" charset="0"/>
              </a:rPr>
              <a:t>TYPES OF GRAMMAR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000125"/>
            <a:ext cx="8929687" cy="398462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mic Sans MS" pitchFamily="66" charset="0"/>
              </a:rPr>
              <a:t> </a:t>
            </a:r>
            <a:r>
              <a:rPr lang="en-US" sz="3600" b="1" smtClean="0">
                <a:latin typeface="Comic Sans MS" pitchFamily="66" charset="0"/>
              </a:rPr>
              <a:t>(1) </a:t>
            </a:r>
            <a:r>
              <a:rPr lang="en-US" sz="3600" b="1" smtClean="0">
                <a:solidFill>
                  <a:srgbClr val="FF0000"/>
                </a:solidFill>
                <a:latin typeface="Comic Sans MS" pitchFamily="66" charset="0"/>
              </a:rPr>
              <a:t>MENTAL GRAMMAR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mic Sans MS" pitchFamily="66" charset="0"/>
              </a:rPr>
              <a:t>     </a:t>
            </a:r>
            <a:r>
              <a:rPr lang="en-US" sz="3200" b="1" smtClean="0">
                <a:latin typeface="Comic Sans MS" pitchFamily="66" charset="0"/>
              </a:rPr>
              <a:t>It is a form of internal linguistic knowledge which operates in the production and recognition of appropriately structured expressions in that language . This </a:t>
            </a:r>
            <a:r>
              <a:rPr lang="en-US" altLang="en-US" sz="3200" b="1" smtClean="0">
                <a:latin typeface="Comic Sans MS" pitchFamily="66" charset="0"/>
              </a:rPr>
              <a:t>“</a:t>
            </a:r>
            <a:r>
              <a:rPr lang="en-US" sz="3200" b="1" smtClean="0">
                <a:latin typeface="Comic Sans MS" pitchFamily="66" charset="0"/>
              </a:rPr>
              <a:t> grammar</a:t>
            </a:r>
            <a:r>
              <a:rPr lang="en-US" altLang="en-US" sz="3200" b="1" smtClean="0">
                <a:latin typeface="Comic Sans MS" pitchFamily="66" charset="0"/>
              </a:rPr>
              <a:t>”</a:t>
            </a:r>
            <a:r>
              <a:rPr lang="en-US" sz="3200" b="1" smtClean="0">
                <a:latin typeface="Comic Sans MS" pitchFamily="66" charset="0"/>
              </a:rPr>
              <a:t> is subconscious and is not the result of any teaching.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BA85BB-0D81-4157-9BA9-2605363BBDB0}" type="slidenum">
              <a:rPr lang="ar-SA"/>
              <a:pPr/>
              <a:t>4</a:t>
            </a:fld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14313" y="5202238"/>
            <a:ext cx="9572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latin typeface="Comic Sans MS" pitchFamily="66" charset="0"/>
              </a:rPr>
              <a:t>This is the interest of the </a:t>
            </a:r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psycholinguist.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143000"/>
            <a:ext cx="8229600" cy="25019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(2) </a:t>
            </a:r>
            <a:r>
              <a:rPr lang="en-US" altLang="en-US" sz="3600" b="1" smtClean="0"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FF0000"/>
                </a:solidFill>
                <a:latin typeface="Comic Sans MS" pitchFamily="66" charset="0"/>
              </a:rPr>
              <a:t>Linguistic etiquette</a:t>
            </a:r>
            <a:r>
              <a:rPr lang="en-US" altLang="en-US" sz="3600" b="1" smtClean="0">
                <a:latin typeface="Comic Sans MS" pitchFamily="66" charset="0"/>
              </a:rPr>
              <a:t>”</a:t>
            </a:r>
            <a:endParaRPr lang="en-US" altLang="ja-JP" sz="3600" b="1" smtClean="0">
              <a:latin typeface="Comic Sans MS" pitchFamily="66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     The identification of the            </a:t>
            </a:r>
            <a:r>
              <a:rPr lang="en-US" altLang="en-US" sz="3600" b="1" smtClean="0"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00CC66"/>
                </a:solidFill>
                <a:latin typeface="Comic Sans MS" pitchFamily="66" charset="0"/>
              </a:rPr>
              <a:t>proper</a:t>
            </a:r>
            <a:r>
              <a:rPr lang="en-US" altLang="en-US" sz="3600" b="1" smtClean="0">
                <a:latin typeface="Comic Sans MS" pitchFamily="66" charset="0"/>
              </a:rPr>
              <a:t>”</a:t>
            </a:r>
            <a:r>
              <a:rPr lang="en-US" altLang="ja-JP" sz="3600" b="1" smtClean="0">
                <a:latin typeface="Comic Sans MS" pitchFamily="66" charset="0"/>
              </a:rPr>
              <a:t> or </a:t>
            </a:r>
            <a:r>
              <a:rPr lang="en-US" altLang="en-US" sz="3600" b="1" smtClean="0"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00CC66"/>
                </a:solidFill>
                <a:latin typeface="Comic Sans MS" pitchFamily="66" charset="0"/>
              </a:rPr>
              <a:t>best</a:t>
            </a:r>
            <a:r>
              <a:rPr lang="en-US" altLang="en-US" sz="3600" b="1" smtClean="0">
                <a:latin typeface="Comic Sans MS" pitchFamily="66" charset="0"/>
              </a:rPr>
              <a:t>”</a:t>
            </a:r>
            <a:r>
              <a:rPr lang="en-US" altLang="ja-JP" sz="3600" b="1" smtClean="0">
                <a:latin typeface="Comic Sans MS" pitchFamily="66" charset="0"/>
              </a:rPr>
              <a:t> structures      to be used in a language .   </a:t>
            </a:r>
            <a:endParaRPr lang="en-US" sz="3600" b="1" smtClean="0">
              <a:latin typeface="Comic Sans MS" pitchFamily="66" charset="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9B2A59-FFF9-4A00-83A7-05518169DFCD}" type="slidenum">
              <a:rPr lang="ar-SA"/>
              <a:pPr/>
              <a:t>5</a:t>
            </a:fld>
            <a:endParaRPr lang="en-US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57188" y="4214813"/>
            <a:ext cx="8429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solidFill>
                  <a:srgbClr val="00CC66"/>
                </a:solidFill>
                <a:latin typeface="Comic Sans MS" pitchFamily="66" charset="0"/>
              </a:rPr>
              <a:t>This is the  interest of the </a:t>
            </a:r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sociolinguist.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5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857250"/>
            <a:ext cx="9144000" cy="316865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(3) </a:t>
            </a:r>
            <a:r>
              <a:rPr lang="en-US" sz="3600" b="1" smtClean="0">
                <a:solidFill>
                  <a:srgbClr val="FF0000"/>
                </a:solidFill>
                <a:latin typeface="Comic Sans MS" pitchFamily="66" charset="0"/>
              </a:rPr>
              <a:t>Grammar</a:t>
            </a:r>
            <a:r>
              <a:rPr lang="en-US" sz="3600" b="1" smtClean="0">
                <a:latin typeface="Comic Sans MS" pitchFamily="66" charset="0"/>
              </a:rPr>
              <a:t> 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      It involves the study and analysis of the structures found in a language, usually with the aim of establishing a description of a particular language.</a:t>
            </a: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2A3E37-76AC-415A-8825-7620AF9AE680}" type="slidenum">
              <a:rPr lang="ar-SA"/>
              <a:pPr/>
              <a:t>6</a:t>
            </a:fld>
            <a:endParaRPr lang="en-US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42875" y="4286250"/>
            <a:ext cx="9144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>
                <a:solidFill>
                  <a:srgbClr val="00CC66"/>
                </a:solidFill>
                <a:latin typeface="Comic Sans MS" pitchFamily="66" charset="0"/>
              </a:rPr>
              <a:t>The interest of the </a:t>
            </a:r>
            <a:r>
              <a:rPr lang="en-US" sz="3600" b="1">
                <a:solidFill>
                  <a:srgbClr val="FF0000"/>
                </a:solidFill>
                <a:latin typeface="Comic Sans MS" pitchFamily="66" charset="0"/>
              </a:rPr>
              <a:t>linguist</a:t>
            </a:r>
            <a:r>
              <a:rPr lang="en-US" sz="3600" b="1">
                <a:latin typeface="Comic Sans MS" pitchFamily="66" charset="0"/>
              </a:rPr>
              <a:t> . His concern is with the nature of language, independently of the users of that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PARTS OF SPEECH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41338" y="1719263"/>
            <a:ext cx="9144000" cy="1711325"/>
          </a:xfrm>
        </p:spPr>
        <p:txBody>
          <a:bodyPr>
            <a:normAutofit lnSpcReduction="10000"/>
          </a:bodyPr>
          <a:lstStyle/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There are many terms used in a grammatical description, particularly the terms of the parts of speech.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01C9B5-8FA7-4F75-8A69-240C008286F7}" type="slidenum">
              <a:rPr lang="ar-SA"/>
              <a:pPr/>
              <a:t>7</a:t>
            </a:fld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07950" y="3573463"/>
            <a:ext cx="3600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accent2"/>
                </a:solidFill>
                <a:latin typeface="Comic Sans MS" pitchFamily="66" charset="0"/>
              </a:rPr>
              <a:t>FOR EXAMPLE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843213" y="458152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84213" y="4437063"/>
            <a:ext cx="9350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The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19138" y="4970463"/>
            <a:ext cx="828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art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547813" y="4437063"/>
            <a:ext cx="1152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lucky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403350" y="4970463"/>
            <a:ext cx="10747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adj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484438" y="4437063"/>
            <a:ext cx="12239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boys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700338" y="4970463"/>
            <a:ext cx="757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n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492500" y="4437063"/>
            <a:ext cx="10810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saw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492500" y="5013325"/>
            <a:ext cx="831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v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4643438" y="4437063"/>
            <a:ext cx="7921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the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4643438" y="4970463"/>
            <a:ext cx="755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art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5292725" y="4437063"/>
            <a:ext cx="172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clowns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665788" y="4941888"/>
            <a:ext cx="777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n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6877050" y="443706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at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6804025" y="4926013"/>
            <a:ext cx="1439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prep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971550" y="5661025"/>
            <a:ext cx="720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the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684213" y="6165850"/>
            <a:ext cx="865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art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1692275" y="5661025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circus</a:t>
            </a: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1547813" y="6165850"/>
            <a:ext cx="86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n</a:t>
            </a:r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2987675" y="566102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and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2587625" y="6165850"/>
            <a:ext cx="1192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conj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4140200" y="566102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they</a:t>
            </a:r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3276600" y="6165850"/>
            <a:ext cx="1903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pron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5219700" y="5661025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cheered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4918075" y="6165850"/>
            <a:ext cx="1309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v</a:t>
            </a:r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6840538" y="5661025"/>
            <a:ext cx="1692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loudly.</a:t>
            </a:r>
          </a:p>
        </p:txBody>
      </p:sp>
      <p:sp>
        <p:nvSpPr>
          <p:cNvPr id="7201" name="Text Box 33"/>
          <p:cNvSpPr txBox="1">
            <a:spLocks noChangeArrowheads="1"/>
          </p:cNvSpPr>
          <p:nvPr/>
        </p:nvSpPr>
        <p:spPr bwMode="auto">
          <a:xfrm>
            <a:off x="6884988" y="6165850"/>
            <a:ext cx="1431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adv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7172" grpId="0"/>
      <p:bldP spid="7174" grpId="0"/>
      <p:bldP spid="7175" grpId="0"/>
      <p:bldP spid="7176" grpId="0"/>
      <p:bldP spid="7177" grpId="0"/>
      <p:bldP spid="7178" grpId="0"/>
      <p:bldP spid="7179" grpId="0"/>
      <p:bldP spid="7180" grpId="0"/>
      <p:bldP spid="7181" grpId="0"/>
      <p:bldP spid="7182" grpId="0"/>
      <p:bldP spid="7183" grpId="0"/>
      <p:bldP spid="7184" grpId="0"/>
      <p:bldP spid="7185" grpId="0"/>
      <p:bldP spid="7186" grpId="0"/>
      <p:bldP spid="7187" grpId="0"/>
      <p:bldP spid="7188" grpId="0"/>
      <p:bldP spid="7189" grpId="0"/>
      <p:bldP spid="7190" grpId="0"/>
      <p:bldP spid="7191" grpId="0"/>
      <p:bldP spid="7193" grpId="0"/>
      <p:bldP spid="7194" grpId="0"/>
      <p:bldP spid="7195" grpId="0"/>
      <p:bldP spid="7196" grpId="0"/>
      <p:bldP spid="7197" grpId="0"/>
      <p:bldP spid="7198" grpId="0"/>
      <p:bldP spid="7200" grpId="0"/>
      <p:bldP spid="7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Traditional Grammar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2133600"/>
            <a:ext cx="9144000" cy="5183188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These terms came from traditional grammar, which has its origins in the description of languages like Classical Latin and Greek. 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0215DB-90E6-4E19-95C3-457795C2E938}" type="slidenum">
              <a:rPr lang="ar-SA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solidFill>
                  <a:schemeClr val="accent2"/>
                </a:solidFill>
                <a:latin typeface="Comic Sans MS" pitchFamily="66" charset="0"/>
              </a:rPr>
              <a:t>Cont.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80975" y="2087563"/>
            <a:ext cx="9144000" cy="5229225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Since these were well-established grammatical descriptions of these older languages, it seemed appropriate to adopt the existing categories from these descriptions and apply them in the analysis of languages like English.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83ED59-4868-4F81-89A9-7C6A61556179}" type="slidenum">
              <a:rPr lang="ar-SA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Traditional categories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3654425"/>
          </a:xfrm>
        </p:spPr>
        <p:txBody>
          <a:bodyPr>
            <a:normAutofit/>
          </a:bodyPr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Traditional grammatical analysis also uses a number of other categories, including 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00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number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person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66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tense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altLang="ja-JP" sz="3600" b="1" smtClean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voice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gender</a:t>
            </a:r>
            <a:r>
              <a:rPr lang="en-US" alt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</a:t>
            </a:r>
            <a:r>
              <a:rPr lang="en-US" altLang="ja-JP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It is better to consider them in terms of </a:t>
            </a:r>
            <a:r>
              <a:rPr lang="en-US" sz="3600" b="1" smtClean="0">
                <a:solidFill>
                  <a:srgbClr val="CC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concord</a:t>
            </a:r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or </a:t>
            </a:r>
            <a:r>
              <a:rPr lang="en-US" sz="3600" b="1" smtClean="0">
                <a:solidFill>
                  <a:srgbClr val="CC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agreement</a:t>
            </a:r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80CB78-45A8-4082-87C9-9C9C4E5D68F4}" type="slidenum">
              <a:rPr lang="ar-SA"/>
              <a:pPr/>
              <a:t>10</a:t>
            </a:fld>
            <a:endParaRPr 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1438" y="5429250"/>
            <a:ext cx="36718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ea typeface="+mn-ea"/>
                <a:cs typeface="Arial" pitchFamily="34" charset="0"/>
              </a:rPr>
              <a:t>FOR EXAMPLE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030413" y="6021388"/>
            <a:ext cx="5113337" cy="64135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  <a:cs typeface="Arial" pitchFamily="34" charset="0"/>
              </a:rPr>
              <a:t>The boy likes the dog.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9220" grpId="0"/>
      <p:bldP spid="92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chemeClr val="accent2"/>
                </a:solidFill>
                <a:latin typeface="Comic Sans MS" pitchFamily="66" charset="0"/>
              </a:rPr>
              <a:t>Cont.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773238"/>
            <a:ext cx="9144000" cy="4310062"/>
          </a:xfrm>
        </p:spPr>
        <p:txBody>
          <a:bodyPr>
            <a:normAutofit fontScale="92500"/>
          </a:bodyPr>
          <a:lstStyle/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Number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:   singular and plural</a:t>
            </a:r>
          </a:p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00FFFF"/>
                </a:solidFill>
                <a:latin typeface="Comic Sans MS" pitchFamily="66" charset="0"/>
                <a:ea typeface="+mn-ea"/>
                <a:cs typeface="+mn-cs"/>
              </a:rPr>
              <a:t>Person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 :   </a:t>
            </a: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1</a:t>
            </a:r>
            <a:r>
              <a:rPr lang="en-US" sz="3600" b="1" baseline="300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st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person ,</a:t>
            </a: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2</a:t>
            </a:r>
            <a:r>
              <a:rPr lang="en-US" sz="3600" b="1" baseline="300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nd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person, </a:t>
            </a: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3</a:t>
            </a:r>
            <a:r>
              <a:rPr lang="en-US" sz="3600" b="1" baseline="300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rd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                          person.</a:t>
            </a:r>
          </a:p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6699FF"/>
                </a:solidFill>
                <a:latin typeface="Comic Sans MS" pitchFamily="66" charset="0"/>
                <a:ea typeface="+mn-ea"/>
                <a:cs typeface="+mn-cs"/>
              </a:rPr>
              <a:t>Tense    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:   present tense , past tense.</a:t>
            </a:r>
          </a:p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00CC66"/>
                </a:solidFill>
                <a:latin typeface="Comic Sans MS" pitchFamily="66" charset="0"/>
                <a:ea typeface="+mn-ea"/>
                <a:cs typeface="+mn-cs"/>
              </a:rPr>
              <a:t>Voice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    :    active voice , passive voice.  </a:t>
            </a:r>
          </a:p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CC3300"/>
                </a:solidFill>
                <a:latin typeface="Comic Sans MS" pitchFamily="66" charset="0"/>
                <a:ea typeface="+mn-ea"/>
                <a:cs typeface="+mn-cs"/>
              </a:rPr>
              <a:t>Gender </a:t>
            </a:r>
            <a:r>
              <a:rPr lang="en-US" sz="3600" b="1" dirty="0">
                <a:latin typeface="Comic Sans MS" pitchFamily="66" charset="0"/>
                <a:ea typeface="+mn-ea"/>
                <a:cs typeface="+mn-cs"/>
              </a:rPr>
              <a:t>:    feminine , masculine gender. </a:t>
            </a:r>
          </a:p>
          <a:p>
            <a:pPr marL="274320" indent="-274320"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3600" b="1" dirty="0"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31FDB3-E54D-45E1-A288-580BFD250627}" type="slidenum">
              <a:rPr lang="ar-SA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85750"/>
            <a:ext cx="6697663" cy="1143000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Traditional grammar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74813"/>
            <a:ext cx="9144000" cy="4897437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-</a:t>
            </a:r>
            <a:r>
              <a:rPr lang="en-US" altLang="en-US" sz="3600" b="1" smtClean="0">
                <a:latin typeface="Comic Sans MS" pitchFamily="66" charset="0"/>
              </a:rPr>
              <a:t>“</a:t>
            </a:r>
            <a:r>
              <a:rPr lang="en-US" altLang="ja-JP" sz="3600" b="1" smtClean="0">
                <a:solidFill>
                  <a:srgbClr val="FF0000"/>
                </a:solidFill>
                <a:latin typeface="Comic Sans MS" pitchFamily="66" charset="0"/>
              </a:rPr>
              <a:t>appropriateness</a:t>
            </a:r>
            <a:r>
              <a:rPr lang="en-US" altLang="en-US" sz="3600" b="1" smtClean="0">
                <a:latin typeface="Comic Sans MS" pitchFamily="66" charset="0"/>
              </a:rPr>
              <a:t>”</a:t>
            </a:r>
            <a:r>
              <a:rPr lang="en-US" altLang="ja-JP" sz="3600" b="1" smtClean="0">
                <a:latin typeface="Comic Sans MS" pitchFamily="66" charset="0"/>
              </a:rPr>
              <a:t> has not been into      consideration.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In traditional grammar books, tables such as the following were presented for English, constructed by </a:t>
            </a:r>
            <a:r>
              <a:rPr lang="en-US" sz="3600" b="1" smtClean="0">
                <a:solidFill>
                  <a:srgbClr val="6699FF"/>
                </a:solidFill>
                <a:latin typeface="Comic Sans MS" pitchFamily="66" charset="0"/>
              </a:rPr>
              <a:t>analogy</a:t>
            </a:r>
            <a:r>
              <a:rPr lang="en-US" sz="3600" b="1" smtClean="0">
                <a:latin typeface="Comic Sans MS" pitchFamily="66" charset="0"/>
              </a:rPr>
              <a:t> with similar tables of forms in Latin grammar.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E1E94F-1B88-4473-A2D8-FC6D2407072E}" type="slidenum">
              <a:rPr lang="ar-SA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The Prescriptive Approach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201863"/>
            <a:ext cx="9144000" cy="3941762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It claimed that the structure of English sentences should be like the structure of sentences in Latin. It was an approach taken by some grammarians in the 18</a:t>
            </a:r>
            <a:r>
              <a:rPr lang="en-US" sz="3600" b="1" baseline="30000" smtClean="0">
                <a:latin typeface="Comic Sans MS" pitchFamily="66" charset="0"/>
              </a:rPr>
              <a:t>th</a:t>
            </a:r>
            <a:r>
              <a:rPr lang="en-US" sz="3600" b="1" smtClean="0">
                <a:latin typeface="Comic Sans MS" pitchFamily="66" charset="0"/>
              </a:rPr>
              <a:t> century.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9875"/>
            <a:ext cx="6697663" cy="1143000"/>
          </a:xfrm>
        </p:spPr>
        <p:txBody>
          <a:bodyPr/>
          <a:lstStyle/>
          <a:p>
            <a:pPr eaLnBrk="1" hangingPunct="1"/>
            <a:r>
              <a:rPr lang="en-US" sz="4400" smtClean="0">
                <a:solidFill>
                  <a:schemeClr val="accent2"/>
                </a:solidFill>
                <a:latin typeface="Comic Sans MS" pitchFamily="66" charset="0"/>
              </a:rPr>
              <a:t>For example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973788-DCAC-4162-A204-638758056B16}" type="slidenum">
              <a:rPr lang="ar-SA"/>
              <a:pPr/>
              <a:t>14</a:t>
            </a:fld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075238" y="1844675"/>
            <a:ext cx="2520950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Arial" pitchFamily="34" charset="0"/>
              </a:rPr>
              <a:t>I love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Arial" pitchFamily="34" charset="0"/>
              </a:rPr>
              <a:t>You love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Arial" pitchFamily="34" charset="0"/>
              </a:rPr>
              <a:t>He love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+mn-ea"/>
                <a:cs typeface="Arial" pitchFamily="34" charset="0"/>
              </a:rPr>
              <a:t>s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Arial" pitchFamily="34" charset="0"/>
              </a:rPr>
              <a:t>We love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  <a:ea typeface="+mn-ea"/>
                <a:cs typeface="Arial" pitchFamily="34" charset="0"/>
              </a:rPr>
              <a:t>You love</a:t>
            </a:r>
          </a:p>
          <a:p>
            <a:pPr algn="l">
              <a:spcBef>
                <a:spcPct val="50000"/>
              </a:spcBef>
              <a:defRPr/>
            </a:pPr>
            <a:endParaRPr lang="en-US" sz="2400" b="1" dirty="0">
              <a:latin typeface="Comic Sans MS" pitchFamily="66" charset="0"/>
              <a:ea typeface="+mn-ea"/>
              <a:cs typeface="Arial" pitchFamily="34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84213" y="3141663"/>
            <a:ext cx="3455987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00FFFF"/>
                </a:solidFill>
                <a:latin typeface="Comic Sans MS" pitchFamily="66" charset="0"/>
              </a:rPr>
              <a:t>Present tense</a:t>
            </a:r>
            <a:r>
              <a:rPr lang="en-US" sz="3600" b="1">
                <a:latin typeface="Comic Sans MS" pitchFamily="66" charset="0"/>
              </a:rPr>
              <a:t>,</a:t>
            </a:r>
          </a:p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00CC66"/>
                </a:solidFill>
                <a:latin typeface="Comic Sans MS" pitchFamily="66" charset="0"/>
              </a:rPr>
              <a:t>Active voice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7" grpId="0"/>
      <p:bldP spid="3379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Cont.</a:t>
            </a:r>
            <a:endParaRPr lang="ar-SA" smtClean="0">
              <a:latin typeface="Comic Sans MS" pitchFamily="66" charset="0"/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sz="4000" smtClean="0">
                <a:latin typeface="Comic Sans MS" pitchFamily="66" charset="0"/>
              </a:rPr>
              <a:t>There are two approaches to the study of  language:</a:t>
            </a:r>
            <a:endParaRPr lang="ar-SA" sz="4000" smtClean="0">
              <a:latin typeface="Comic Sans MS" pitchFamily="66" charset="0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8CC595-BE43-4963-A5E8-6B6B12434534}" type="slidenum">
              <a:rPr lang="ar-SA"/>
              <a:pPr/>
              <a:t>15</a:t>
            </a:fld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655638" y="3568700"/>
            <a:ext cx="6702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1. The prescriptive approach</a:t>
            </a:r>
            <a:endParaRPr lang="ar-SA" sz="3600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81050" y="4425950"/>
            <a:ext cx="6505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2. The descriptive approach</a:t>
            </a:r>
            <a:endParaRPr lang="ar-SA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For example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40F712-8D26-4CEE-ABB0-2C468317209F}" type="slidenum">
              <a:rPr lang="ar-SA"/>
              <a:pPr/>
              <a:t>16</a:t>
            </a:fld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0" y="2060575"/>
            <a:ext cx="9001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>
                <a:latin typeface="Comic Sans MS" pitchFamily="66" charset="0"/>
              </a:rPr>
              <a:t>(1) You </a:t>
            </a:r>
            <a:r>
              <a:rPr lang="en-US" sz="3600" b="1">
                <a:solidFill>
                  <a:srgbClr val="00FFFF"/>
                </a:solidFill>
                <a:latin typeface="Comic Sans MS" pitchFamily="66" charset="0"/>
              </a:rPr>
              <a:t>must </a:t>
            </a:r>
            <a:r>
              <a:rPr lang="en-US" sz="3600" b="1">
                <a:latin typeface="Comic Sans MS" pitchFamily="66" charset="0"/>
              </a:rPr>
              <a:t>not split an infinitive.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2924175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>
                <a:latin typeface="Comic Sans MS" pitchFamily="66" charset="0"/>
              </a:rPr>
              <a:t>(2) You </a:t>
            </a:r>
            <a:r>
              <a:rPr lang="en-US" sz="3600" b="1">
                <a:solidFill>
                  <a:srgbClr val="00FFFF"/>
                </a:solidFill>
                <a:latin typeface="Comic Sans MS" pitchFamily="66" charset="0"/>
              </a:rPr>
              <a:t>must not</a:t>
            </a:r>
            <a:r>
              <a:rPr lang="en-US" sz="3600" b="1">
                <a:latin typeface="Comic Sans MS" pitchFamily="66" charset="0"/>
              </a:rPr>
              <a:t> end a sentence with a preposition.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79388" y="4652963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9999FF"/>
                </a:solidFill>
              </a:rPr>
              <a:t>I will visit my uncle at Easter.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492500" y="5949950"/>
            <a:ext cx="511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9999FF"/>
                </a:solidFill>
              </a:rPr>
              <a:t>John</a:t>
            </a:r>
            <a:r>
              <a:rPr lang="en-US" sz="3600">
                <a:solidFill>
                  <a:srgbClr val="9999FF"/>
                </a:solidFill>
              </a:rPr>
              <a:t> </a:t>
            </a:r>
            <a:r>
              <a:rPr lang="en-US" sz="3600" b="1">
                <a:solidFill>
                  <a:srgbClr val="9999FF"/>
                </a:solidFill>
              </a:rPr>
              <a:t>is taller than me.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539750" y="4611688"/>
            <a:ext cx="7207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7740650" y="5907088"/>
            <a:ext cx="5762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23850" y="5229225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latin typeface="Monotype Corsiva" pitchFamily="66" charset="0"/>
              </a:rPr>
              <a:t>shall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7740650" y="5373688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latin typeface="Monotype Corsiva" pitchFamily="66" charset="0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1" grpId="0"/>
      <p:bldP spid="34822" grpId="0"/>
      <p:bldP spid="34823" grpId="0"/>
      <p:bldP spid="34824" grpId="0"/>
      <p:bldP spid="34825" grpId="0"/>
      <p:bldP spid="34826" grpId="0"/>
      <p:bldP spid="34827" grpId="0"/>
      <p:bldP spid="348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357188"/>
            <a:ext cx="8229600" cy="1143000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The Descriptive Approach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973263"/>
            <a:ext cx="8964612" cy="338455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>
                <a:solidFill>
                  <a:schemeClr val="tx2"/>
                </a:solidFill>
                <a:latin typeface="Comic Sans MS" pitchFamily="66" charset="0"/>
              </a:rPr>
              <a:t>The descriptive approach and its beginning.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Comic Sans MS" pitchFamily="66" charset="0"/>
              </a:rPr>
              <a:t>The </a:t>
            </a:r>
            <a:r>
              <a:rPr lang="en-US" sz="3200" b="1" smtClean="0">
                <a:solidFill>
                  <a:srgbClr val="FF0000"/>
                </a:solidFill>
                <a:latin typeface="Comic Sans MS" pitchFamily="66" charset="0"/>
              </a:rPr>
              <a:t>inappropriateness</a:t>
            </a:r>
            <a:r>
              <a:rPr lang="en-US" sz="3200" smtClean="0">
                <a:latin typeface="Comic Sans MS" pitchFamily="66" charset="0"/>
              </a:rPr>
              <a:t> of the old approach: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>
                <a:latin typeface="Comic Sans MS" pitchFamily="66" charset="0"/>
              </a:rPr>
              <a:t>    - English </a:t>
            </a:r>
            <a:r>
              <a:rPr lang="en-US" sz="3200" b="1" smtClean="0">
                <a:solidFill>
                  <a:srgbClr val="00FFFF"/>
                </a:solidFill>
                <a:latin typeface="Comic Sans MS" pitchFamily="66" charset="0"/>
              </a:rPr>
              <a:t>VS</a:t>
            </a:r>
            <a:r>
              <a:rPr lang="en-US" sz="3200" b="1" smtClean="0">
                <a:latin typeface="Comic Sans MS" pitchFamily="66" charset="0"/>
              </a:rPr>
              <a:t> Latin languages.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>
                <a:latin typeface="Comic Sans MS" pitchFamily="66" charset="0"/>
              </a:rPr>
              <a:t>    - European languages</a:t>
            </a:r>
            <a:r>
              <a:rPr lang="en-US" sz="3200" b="1" smtClean="0">
                <a:solidFill>
                  <a:srgbClr val="00FFFF"/>
                </a:solidFill>
                <a:latin typeface="Comic Sans MS" pitchFamily="66" charset="0"/>
              </a:rPr>
              <a:t> VS</a:t>
            </a:r>
            <a:r>
              <a:rPr lang="en-US" sz="3200" b="1" smtClean="0">
                <a:latin typeface="Comic Sans MS" pitchFamily="66" charset="0"/>
              </a:rPr>
              <a:t> non-European      languages (Indian languages).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Comic Sans MS" pitchFamily="66" charset="0"/>
              </a:rPr>
              <a:t> 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91ACFE-C5E4-4EFE-A837-D408547733F3}" type="slidenum">
              <a:rPr lang="ar-SA"/>
              <a:pPr/>
              <a:t>17</a:t>
            </a:fld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14313" y="4714875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latin typeface="Comic Sans MS" pitchFamily="66" charset="0"/>
              </a:rPr>
              <a:t>As a  consequence, a rather different approach has been taken throughout the present century.</a:t>
            </a:r>
            <a:r>
              <a:rPr lang="en-US" sz="320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133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Descriptive Analysis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2160588"/>
            <a:ext cx="9144000" cy="4411662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200" b="1" smtClean="0">
                <a:latin typeface="Comic Sans MS" pitchFamily="66" charset="0"/>
              </a:rPr>
              <a:t>The analyst collects samples of the language he or she is interested in and attempts to describe the regular structures of language as it is used , not according to some view of how it should be used .It is the basis of most modern attempts to characterize  the structure of different languages.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5F24E9-B9D9-4089-9CF0-9006236D5AE7}" type="slidenum">
              <a:rPr lang="ar-SA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  <a:latin typeface="Calibri" pitchFamily="34" charset="0"/>
              </a:rPr>
              <a:t>The Descriptive Approach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sz="3600" smtClean="0">
                <a:latin typeface="Comic Sans MS" pitchFamily="66" charset="0"/>
              </a:rPr>
              <a:t>In the study of grammar,there are different kinds of analysis:</a:t>
            </a:r>
            <a:endParaRPr lang="ar-SA" sz="3600" smtClean="0">
              <a:latin typeface="Comic Sans MS" pitchFamily="66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05D910-4823-425E-B620-3E04A0FE2DB3}" type="slidenum">
              <a:rPr lang="ar-SA"/>
              <a:pPr/>
              <a:t>19</a:t>
            </a:fld>
            <a:endParaRPr lang="en-US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1116013" y="3359150"/>
            <a:ext cx="5081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1. Structural analysis</a:t>
            </a:r>
            <a:endParaRPr lang="ar-SA" sz="3600"/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077913" y="4005263"/>
            <a:ext cx="78152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2. Immediate constituent analysis</a:t>
            </a:r>
            <a:endParaRPr lang="ar-SA" sz="3600"/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1138238" y="4652963"/>
            <a:ext cx="6170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3. Labeling and Bracketing</a:t>
            </a:r>
            <a:endParaRPr lang="ar-SA" sz="3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Structural Analysis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2054225"/>
            <a:ext cx="9144000" cy="45894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Its main concern is to investigate the distribution of forms (e.g. morphemes) in a language. The method employed involves the use of </a:t>
            </a:r>
            <a:r>
              <a:rPr lang="en-US" altLang="en-US" sz="3600" b="1" smtClean="0">
                <a:solidFill>
                  <a:srgbClr val="9999FF"/>
                </a:solidFill>
                <a:latin typeface="Comic Sans MS" pitchFamily="66" charset="0"/>
              </a:rPr>
              <a:t>“</a:t>
            </a:r>
            <a:r>
              <a:rPr lang="en-US" sz="3600" b="1" smtClean="0">
                <a:solidFill>
                  <a:srgbClr val="9999FF"/>
                </a:solidFill>
                <a:latin typeface="Comic Sans MS" pitchFamily="66" charset="0"/>
              </a:rPr>
              <a:t>test-frames"</a:t>
            </a:r>
            <a:r>
              <a:rPr lang="en-US" sz="3600" b="1" smtClean="0">
                <a:latin typeface="Comic Sans MS" pitchFamily="66" charset="0"/>
              </a:rPr>
              <a:t> which can be sentences with empty slots in them.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389779-8047-4D1B-8694-1E8EF3E71788}" type="slidenum">
              <a:rPr lang="ar-SA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smtClean="0">
                <a:solidFill>
                  <a:schemeClr val="accent2"/>
                </a:solidFill>
                <a:latin typeface="Comic Sans MS" pitchFamily="66" charset="0"/>
              </a:rPr>
              <a:t>For example</a:t>
            </a: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5DBB0E-AC1D-467F-97F3-E37D430C1B18}" type="slidenum">
              <a:rPr lang="ar-SA"/>
              <a:pPr/>
              <a:t>21</a:t>
            </a:fld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79388" y="2349500"/>
            <a:ext cx="878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latin typeface="Comic Sans MS" pitchFamily="66" charset="0"/>
              </a:rPr>
              <a:t>The</a:t>
            </a:r>
            <a:r>
              <a:rPr lang="en-US" sz="3600" b="1">
                <a:latin typeface="Comic Sans MS" pitchFamily="66" charset="0"/>
              </a:rPr>
              <a:t> </a:t>
            </a:r>
            <a:r>
              <a:rPr lang="en-US" sz="3600" b="1">
                <a:solidFill>
                  <a:srgbClr val="FF0000"/>
                </a:solidFill>
                <a:latin typeface="Comic Sans MS" pitchFamily="66" charset="0"/>
              </a:rPr>
              <a:t>……………… makes a lot of noises.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863600" y="3284538"/>
            <a:ext cx="8066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latin typeface="Comic Sans MS" pitchFamily="66" charset="0"/>
              </a:rPr>
              <a:t>I heard a ……………… yesterday.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07950" y="4643438"/>
            <a:ext cx="9036050" cy="15700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latin typeface="Comic Sans MS" pitchFamily="66" charset="0"/>
              </a:rPr>
              <a:t>As a result, one can produce a description of aspects of the sentence structures of a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5" grpId="0"/>
      <p:bldP spid="35846" grpId="0"/>
      <p:bldP spid="358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14313"/>
            <a:ext cx="9144000" cy="162877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accent2"/>
                </a:solidFill>
                <a:latin typeface="Comic Sans MS" pitchFamily="66" charset="0"/>
              </a:rPr>
              <a:t>Immediate Constituent Analysis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2105025"/>
            <a:ext cx="9036050" cy="37719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The technique employed in this approach is designated to show how small constituents (or components) in sentences go together to form larger constituents.</a:t>
            </a:r>
          </a:p>
        </p:txBody>
      </p:sp>
      <p:sp>
        <p:nvSpPr>
          <p:cNvPr id="3686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B8BE97-45DF-4EB1-93A2-8E6C238CE26D}" type="slidenum">
              <a:rPr lang="ar-SA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249D17-B9A4-4AD4-B8B7-F1B4ACE3DC8D}" type="slidenum">
              <a:rPr lang="ar-SA"/>
              <a:pPr/>
              <a:t>23</a:t>
            </a:fld>
            <a:endParaRPr lang="en-US"/>
          </a:p>
        </p:txBody>
      </p:sp>
      <p:graphicFrame>
        <p:nvGraphicFramePr>
          <p:cNvPr id="18657" name="Group 225"/>
          <p:cNvGraphicFramePr>
            <a:graphicFrameLocks noGrp="1"/>
          </p:cNvGraphicFramePr>
          <p:nvPr/>
        </p:nvGraphicFramePr>
        <p:xfrm>
          <a:off x="250825" y="1196975"/>
          <a:ext cx="8701088" cy="1152525"/>
        </p:xfrm>
        <a:graphic>
          <a:graphicData uri="http://schemas.openxmlformats.org/drawingml/2006/table">
            <a:tbl>
              <a:tblPr rtl="1"/>
              <a:tblGrid>
                <a:gridCol w="1657350"/>
                <a:gridCol w="719138"/>
                <a:gridCol w="647700"/>
                <a:gridCol w="1651000"/>
                <a:gridCol w="509587"/>
                <a:gridCol w="1509713"/>
                <a:gridCol w="1214437"/>
                <a:gridCol w="792163"/>
              </a:tblGrid>
              <a:tr h="554038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</a:tr>
              <a:tr h="598487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wedding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shotgun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Brought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664" name="Group 232"/>
          <p:cNvGraphicFramePr>
            <a:graphicFrameLocks noGrp="1"/>
          </p:cNvGraphicFramePr>
          <p:nvPr/>
        </p:nvGraphicFramePr>
        <p:xfrm>
          <a:off x="0" y="4292600"/>
          <a:ext cx="9144000" cy="2376488"/>
        </p:xfrm>
        <a:graphic>
          <a:graphicData uri="http://schemas.openxmlformats.org/drawingml/2006/table">
            <a:tbl>
              <a:tblPr rtl="1"/>
              <a:tblGrid>
                <a:gridCol w="1125537"/>
                <a:gridCol w="1128713"/>
                <a:gridCol w="1125537"/>
                <a:gridCol w="1165225"/>
                <a:gridCol w="908050"/>
                <a:gridCol w="1514475"/>
                <a:gridCol w="1212850"/>
                <a:gridCol w="963613"/>
              </a:tblGrid>
              <a:tr h="136134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Wedd-ing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</a:t>
                      </a:r>
                    </a:p>
                  </a:txBody>
                  <a:tcPr marL="90000" marR="90000" marT="46792" marB="467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shot -gun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thief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brought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saw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took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father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man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Her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761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Paris</a:t>
                      </a:r>
                    </a:p>
                  </a:txBody>
                  <a:tcPr marL="90000" marR="90000" marT="46792" marB="467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Anne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Sam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</a:tr>
              <a:tr h="525378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here</a:t>
                      </a:r>
                    </a:p>
                  </a:txBody>
                  <a:tcPr marL="90000" marR="90000" marT="46792" marB="467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came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x-non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649" name="Text Box 217"/>
          <p:cNvSpPr txBox="1">
            <a:spLocks noChangeArrowheads="1"/>
          </p:cNvSpPr>
          <p:nvPr/>
        </p:nvSpPr>
        <p:spPr bwMode="auto">
          <a:xfrm>
            <a:off x="0" y="2487613"/>
            <a:ext cx="914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latin typeface="Comic Sans MS" pitchFamily="66" charset="0"/>
              </a:rPr>
              <a:t>This diagram can be used to show the types of forms which substitute  for each other at different levels of constituent structure.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4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" y="44450"/>
            <a:ext cx="8972550" cy="1655763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accent2"/>
                </a:solidFill>
                <a:latin typeface="Comic Sans MS" pitchFamily="66" charset="0"/>
              </a:rPr>
              <a:t>Labeling and </a:t>
            </a:r>
            <a:r>
              <a:rPr lang="en-US" sz="4000" b="1" smtClean="0">
                <a:solidFill>
                  <a:schemeClr val="accent2"/>
                </a:solidFill>
                <a:latin typeface="Comic Sans MS" pitchFamily="66" charset="0"/>
              </a:rPr>
              <a:t>Bracketing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1438" y="1989138"/>
            <a:ext cx="9144000" cy="4752975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200" b="1" smtClean="0">
                <a:latin typeface="Comic Sans MS" pitchFamily="66" charset="0"/>
              </a:rPr>
              <a:t>An alternative type of diagram is designated to show </a:t>
            </a:r>
            <a:r>
              <a:rPr lang="en-US" sz="3200" b="1" smtClean="0">
                <a:solidFill>
                  <a:srgbClr val="FF0000"/>
                </a:solidFill>
                <a:latin typeface="Comic Sans MS" pitchFamily="66" charset="0"/>
              </a:rPr>
              <a:t>how the constituent in sentence structure can be marked off via labeled brackets.</a:t>
            </a:r>
            <a:r>
              <a:rPr lang="en-US" sz="3200" b="1" smtClean="0">
                <a:latin typeface="Comic Sans MS" pitchFamily="66" charset="0"/>
              </a:rPr>
              <a:t> The first step is to put brackets around each constituent, and then more brackets around each combination of constituents.</a:t>
            </a: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61552F-AC8B-4760-AAAB-A5A614D93923}" type="slidenum">
              <a:rPr lang="ar-SA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2530475" cy="1228725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chemeClr val="accent2"/>
                </a:solidFill>
                <a:latin typeface="Calibri" pitchFamily="34" charset="0"/>
              </a:rPr>
              <a:t>Cont.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1954213" cy="657225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z="3600" b="1" smtClean="0">
                <a:latin typeface="Constantia" pitchFamily="18" charset="0"/>
              </a:rPr>
              <a:t>For ex.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A1F8AF-46A8-4DFA-890A-0ADB6327D375}" type="slidenum">
              <a:rPr lang="ar-SA"/>
              <a:pPr/>
              <a:t>25</a:t>
            </a:fld>
            <a:endParaRPr lang="en-US"/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-107950" y="2205038"/>
            <a:ext cx="96488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9600"/>
              <a:t>[</a:t>
            </a:r>
            <a:r>
              <a:rPr lang="en-US" sz="6000">
                <a:solidFill>
                  <a:srgbClr val="00FFFF"/>
                </a:solidFill>
              </a:rPr>
              <a:t>[</a:t>
            </a:r>
            <a:r>
              <a:rPr lang="en-US" sz="4800"/>
              <a:t>[</a:t>
            </a:r>
            <a:r>
              <a:rPr lang="en-US" sz="4000">
                <a:solidFill>
                  <a:srgbClr val="FF0000"/>
                </a:solidFill>
              </a:rPr>
              <a:t>The</a:t>
            </a:r>
            <a:r>
              <a:rPr lang="en-US" sz="4800"/>
              <a:t>][</a:t>
            </a:r>
            <a:r>
              <a:rPr lang="en-US" sz="4000">
                <a:solidFill>
                  <a:srgbClr val="FF0000"/>
                </a:solidFill>
              </a:rPr>
              <a:t>dog</a:t>
            </a:r>
            <a:r>
              <a:rPr lang="en-US" sz="4800"/>
              <a:t>]</a:t>
            </a:r>
            <a:r>
              <a:rPr lang="en-US" sz="6000">
                <a:solidFill>
                  <a:srgbClr val="00FFFF"/>
                </a:solidFill>
              </a:rPr>
              <a:t>] </a:t>
            </a:r>
            <a:r>
              <a:rPr lang="en-US" sz="7200">
                <a:solidFill>
                  <a:srgbClr val="6699FF"/>
                </a:solidFill>
              </a:rPr>
              <a:t>[</a:t>
            </a:r>
            <a:r>
              <a:rPr lang="en-US" sz="4800"/>
              <a:t>[</a:t>
            </a:r>
            <a:r>
              <a:rPr lang="en-US" sz="4000">
                <a:solidFill>
                  <a:srgbClr val="00CC66"/>
                </a:solidFill>
              </a:rPr>
              <a:t>followed</a:t>
            </a:r>
            <a:r>
              <a:rPr lang="en-US" sz="4800"/>
              <a:t>]</a:t>
            </a:r>
            <a:r>
              <a:rPr lang="en-US" sz="6000">
                <a:solidFill>
                  <a:srgbClr val="CC3300"/>
                </a:solidFill>
              </a:rPr>
              <a:t>[</a:t>
            </a:r>
            <a:r>
              <a:rPr lang="en-US" sz="4800"/>
              <a:t>[</a:t>
            </a:r>
            <a:r>
              <a:rPr lang="en-US" sz="4000">
                <a:solidFill>
                  <a:srgbClr val="00CC66"/>
                </a:solidFill>
              </a:rPr>
              <a:t>the</a:t>
            </a:r>
            <a:r>
              <a:rPr lang="en-US" sz="4800"/>
              <a:t>][</a:t>
            </a:r>
            <a:r>
              <a:rPr lang="en-US" sz="4000">
                <a:solidFill>
                  <a:srgbClr val="00CC66"/>
                </a:solidFill>
              </a:rPr>
              <a:t>boy</a:t>
            </a:r>
            <a:r>
              <a:rPr lang="en-US" sz="4800"/>
              <a:t>]</a:t>
            </a:r>
            <a:r>
              <a:rPr lang="en-US" sz="6000">
                <a:solidFill>
                  <a:srgbClr val="CC3300"/>
                </a:solidFill>
              </a:rPr>
              <a:t>]</a:t>
            </a:r>
            <a:r>
              <a:rPr lang="en-US" sz="7200">
                <a:solidFill>
                  <a:srgbClr val="6699FF"/>
                </a:solidFill>
              </a:rPr>
              <a:t>]</a:t>
            </a:r>
            <a:r>
              <a:rPr lang="en-US" sz="9600"/>
              <a:t>]</a:t>
            </a:r>
            <a:r>
              <a:rPr lang="en-US" sz="6000"/>
              <a:t>                                                       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993775" y="3497263"/>
            <a:ext cx="698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Art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909763" y="3500438"/>
            <a:ext cx="574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-107950" y="38608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S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3203575" y="3846513"/>
            <a:ext cx="7921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6699FF"/>
                </a:solidFill>
              </a:rPr>
              <a:t>VP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716463" y="3500438"/>
            <a:ext cx="576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CC66"/>
                </a:solidFill>
              </a:rPr>
              <a:t>V</a:t>
            </a:r>
          </a:p>
        </p:txBody>
      </p:sp>
      <p:sp>
        <p:nvSpPr>
          <p:cNvPr id="20503" name="Text Box 23"/>
          <p:cNvSpPr txBox="1">
            <a:spLocks noChangeArrowheads="1"/>
          </p:cNvSpPr>
          <p:nvPr/>
        </p:nvSpPr>
        <p:spPr bwMode="auto">
          <a:xfrm>
            <a:off x="5942013" y="3500438"/>
            <a:ext cx="9350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CC66"/>
                </a:solidFill>
              </a:rPr>
              <a:t>Art</a:t>
            </a:r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7524750" y="3500438"/>
            <a:ext cx="647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CC66"/>
                </a:solidFill>
              </a:rPr>
              <a:t>N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0" y="3789363"/>
            <a:ext cx="10080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FFFF"/>
                </a:solidFill>
              </a:rPr>
              <a:t>NP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0" y="5013325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Note</a:t>
            </a:r>
            <a:r>
              <a:rPr lang="en-US" sz="3200" b="1">
                <a:latin typeface="Comic Sans MS" pitchFamily="66" charset="0"/>
              </a:rPr>
              <a:t> that this type of analysis is not restricted to the description of English sentences.</a:t>
            </a:r>
            <a:r>
              <a:rPr lang="en-US" sz="3200">
                <a:latin typeface="Comic Sans MS" pitchFamily="66" charset="0"/>
              </a:rPr>
              <a:t>.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5580063" y="3860800"/>
            <a:ext cx="719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CC3300"/>
                </a:solidFill>
              </a:rPr>
              <a:t>NP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3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95" grpId="0"/>
      <p:bldP spid="20496" grpId="0"/>
      <p:bldP spid="20497" grpId="0"/>
      <p:bldP spid="20499" grpId="0"/>
      <p:bldP spid="20501" grpId="0"/>
      <p:bldP spid="20502" grpId="0"/>
      <p:bldP spid="20503" grpId="0"/>
      <p:bldP spid="20504" grpId="0"/>
      <p:bldP spid="20505" grpId="0"/>
      <p:bldP spid="20506" grpId="0"/>
      <p:bldP spid="2050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solidFill>
                  <a:schemeClr val="accent2"/>
                </a:solidFill>
                <a:latin typeface="Comic Sans MS" pitchFamily="66" charset="0"/>
              </a:rPr>
              <a:t>Exercise</a:t>
            </a:r>
            <a:endParaRPr lang="en-GB" sz="4800" b="1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2143125"/>
            <a:ext cx="9144000" cy="421481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GB" sz="3600" b="1" smtClean="0">
                <a:latin typeface="Comic Sans MS" pitchFamily="66" charset="0"/>
              </a:rPr>
              <a:t>Draw a single diagram showing the different levels of constituents by using the immediate constituent analysis for the following sentences:</a:t>
            </a: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B6CD1A-68EA-4C1D-B39B-C9A24CBADCED}" type="slidenum">
              <a:rPr lang="ar-SA"/>
              <a:pPr/>
              <a:t>26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7188" y="4792663"/>
            <a:ext cx="9144000" cy="1422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l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defRPr/>
            </a:pPr>
            <a:r>
              <a:rPr lang="en-GB" sz="3600" b="1" dirty="0">
                <a:solidFill>
                  <a:srgbClr val="6699FF"/>
                </a:solidFill>
                <a:latin typeface="+mn-lt"/>
                <a:ea typeface="+mn-ea"/>
              </a:rPr>
              <a:t>1)</a:t>
            </a:r>
            <a:r>
              <a:rPr lang="en-GB" sz="3600" b="1" dirty="0">
                <a:solidFill>
                  <a:srgbClr val="333399"/>
                </a:solidFill>
                <a:latin typeface="+mn-lt"/>
                <a:ea typeface="+mn-ea"/>
              </a:rPr>
              <a:t> A friend borrowed my car in June.</a:t>
            </a:r>
          </a:p>
          <a:p>
            <a:pPr marL="274320" indent="-274320" algn="l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defRPr/>
            </a:pPr>
            <a:r>
              <a:rPr lang="en-GB" sz="3600" b="1" dirty="0">
                <a:solidFill>
                  <a:srgbClr val="6699FF"/>
                </a:solidFill>
                <a:latin typeface="+mn-lt"/>
                <a:ea typeface="+mn-ea"/>
              </a:rPr>
              <a:t>2)</a:t>
            </a:r>
            <a:r>
              <a:rPr lang="en-GB" sz="3600" b="1" dirty="0">
                <a:solidFill>
                  <a:srgbClr val="333399"/>
                </a:solidFill>
                <a:latin typeface="+mn-lt"/>
                <a:ea typeface="+mn-ea"/>
              </a:rPr>
              <a:t> She went to town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90DF3E-57E4-4E49-9C03-873C7F7F088F}" type="slidenum">
              <a:rPr lang="ar-SA"/>
              <a:pPr/>
              <a:t>27</a:t>
            </a:fld>
            <a:endParaRPr lang="en-US"/>
          </a:p>
        </p:txBody>
      </p:sp>
      <p:graphicFrame>
        <p:nvGraphicFramePr>
          <p:cNvPr id="37915" name="Group 27"/>
          <p:cNvGraphicFramePr>
            <a:graphicFrameLocks noGrp="1"/>
          </p:cNvGraphicFramePr>
          <p:nvPr/>
        </p:nvGraphicFramePr>
        <p:xfrm>
          <a:off x="250825" y="2349500"/>
          <a:ext cx="8642350" cy="2159000"/>
        </p:xfrm>
        <a:graphic>
          <a:graphicData uri="http://schemas.openxmlformats.org/drawingml/2006/table">
            <a:tbl>
              <a:tblPr rtl="1"/>
              <a:tblGrid>
                <a:gridCol w="8642350"/>
              </a:tblGrid>
              <a:tr h="2159000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GB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   friend   borrowed    my    car    in    June</a:t>
                      </a: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99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She            went         to    town  yesterday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2339975" y="2349500"/>
            <a:ext cx="0" cy="21590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4643438" y="2349500"/>
            <a:ext cx="0" cy="21590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5580063" y="2349500"/>
            <a:ext cx="0" cy="21590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6732588" y="2349500"/>
            <a:ext cx="0" cy="21590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250825" y="3429000"/>
            <a:ext cx="208915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4643438" y="3429000"/>
            <a:ext cx="936625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6732588" y="3429000"/>
            <a:ext cx="2160587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7596188" y="2349500"/>
            <a:ext cx="0" cy="10795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3" grpId="0" animBg="1"/>
      <p:bldP spid="37905" grpId="0" animBg="1"/>
      <p:bldP spid="37906" grpId="0" animBg="1"/>
      <p:bldP spid="37907" grpId="0" animBg="1"/>
      <p:bldP spid="37908" grpId="0" animBg="1"/>
      <p:bldP spid="37909" grpId="0" animBg="1"/>
      <p:bldP spid="37910" grpId="0" animBg="1"/>
      <p:bldP spid="379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665</TotalTime>
  <Words>1010</Words>
  <Application>Microsoft Macintosh PowerPoint</Application>
  <PresentationFormat>عرض على الشاشة (3:4)‏</PresentationFormat>
  <Paragraphs>190</Paragraphs>
  <Slides>27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8" baseType="lpstr">
      <vt:lpstr>Arial</vt:lpstr>
      <vt:lpstr>MS PGothic</vt:lpstr>
      <vt:lpstr>Calibri</vt:lpstr>
      <vt:lpstr>Constantia</vt:lpstr>
      <vt:lpstr>Wingdings 2</vt:lpstr>
      <vt:lpstr>Majalla UI</vt:lpstr>
      <vt:lpstr>Times New Roman</vt:lpstr>
      <vt:lpstr>Comic Sans MS</vt:lpstr>
      <vt:lpstr>Wingdings</vt:lpstr>
      <vt:lpstr>Monotype Corsiva</vt:lpstr>
      <vt:lpstr>Flow</vt:lpstr>
      <vt:lpstr>GRAMMAR </vt:lpstr>
      <vt:lpstr>GRAMMAR</vt:lpstr>
      <vt:lpstr>TYPES OF GRAMMAR</vt:lpstr>
      <vt:lpstr>الشريحة 4</vt:lpstr>
      <vt:lpstr>الشريحة 5</vt:lpstr>
      <vt:lpstr>الشريحة 6</vt:lpstr>
      <vt:lpstr>PARTS OF SPEECH</vt:lpstr>
      <vt:lpstr>Traditional Grammar</vt:lpstr>
      <vt:lpstr>Cont.</vt:lpstr>
      <vt:lpstr>Traditional categories</vt:lpstr>
      <vt:lpstr>Cont.</vt:lpstr>
      <vt:lpstr>Traditional grammar</vt:lpstr>
      <vt:lpstr>The Prescriptive Approach</vt:lpstr>
      <vt:lpstr>For example</vt:lpstr>
      <vt:lpstr>Cont.</vt:lpstr>
      <vt:lpstr>For example</vt:lpstr>
      <vt:lpstr>The Descriptive Approach</vt:lpstr>
      <vt:lpstr>Descriptive Analysis</vt:lpstr>
      <vt:lpstr>The Descriptive Approach</vt:lpstr>
      <vt:lpstr>Structural Analysis</vt:lpstr>
      <vt:lpstr>For example</vt:lpstr>
      <vt:lpstr>Immediate Constituent Analysis</vt:lpstr>
      <vt:lpstr>الشريحة 23</vt:lpstr>
      <vt:lpstr>Labeling and Bracketing</vt:lpstr>
      <vt:lpstr>Cont.</vt:lpstr>
      <vt:lpstr>Exercise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omar</dc:creator>
  <cp:lastModifiedBy>sony</cp:lastModifiedBy>
  <cp:revision>59</cp:revision>
  <dcterms:created xsi:type="dcterms:W3CDTF">2003-12-13T15:12:30Z</dcterms:created>
  <dcterms:modified xsi:type="dcterms:W3CDTF">2011-11-29T18:27:12Z</dcterms:modified>
</cp:coreProperties>
</file>