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8"/>
  </p:notesMasterIdLst>
  <p:sldIdLst>
    <p:sldId id="270" r:id="rId2"/>
    <p:sldId id="280" r:id="rId3"/>
    <p:sldId id="281" r:id="rId4"/>
    <p:sldId id="282" r:id="rId5"/>
    <p:sldId id="283" r:id="rId6"/>
    <p:sldId id="284" r:id="rId7"/>
    <p:sldId id="285" r:id="rId8"/>
    <p:sldId id="289" r:id="rId9"/>
    <p:sldId id="256" r:id="rId10"/>
    <p:sldId id="257" r:id="rId11"/>
    <p:sldId id="258" r:id="rId12"/>
    <p:sldId id="259" r:id="rId13"/>
    <p:sldId id="260"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261" r:id="rId29"/>
    <p:sldId id="262" r:id="rId30"/>
    <p:sldId id="263" r:id="rId31"/>
    <p:sldId id="264" r:id="rId32"/>
    <p:sldId id="265" r:id="rId33"/>
    <p:sldId id="266" r:id="rId34"/>
    <p:sldId id="267" r:id="rId35"/>
    <p:sldId id="268" r:id="rId36"/>
    <p:sldId id="269" r:id="rId3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autoAdjust="0"/>
    <p:restoredTop sz="94676" autoAdjust="0"/>
  </p:normalViewPr>
  <p:slideViewPr>
    <p:cSldViewPr>
      <p:cViewPr varScale="1">
        <p:scale>
          <a:sx n="68" d="100"/>
          <a:sy n="68" d="100"/>
        </p:scale>
        <p:origin x="14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42B822-7694-4B6F-AE71-A40B1D89FDF1}"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A6143834-79A1-4132-9EAF-B962252EEA61}">
      <dgm:prSet phldrT="[Text]" custT="1"/>
      <dgm:spPr/>
      <dgm: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EG" sz="2000" dirty="0"/>
            <a:t>الثقافي :تكامل قيم الفرد مع قيم المجتمع: تمثل القيم العليا التي توجه سلوك الأشخاص</a:t>
          </a:r>
          <a:endParaRPr lang="en-US" sz="2000" dirty="0"/>
        </a:p>
        <a:p>
          <a:pPr algn="l" defTabSz="1066800">
            <a:lnSpc>
              <a:spcPct val="90000"/>
            </a:lnSpc>
            <a:spcBef>
              <a:spcPct val="0"/>
            </a:spcBef>
            <a:spcAft>
              <a:spcPct val="35000"/>
            </a:spcAft>
          </a:pPr>
          <a:endParaRPr lang="en-US" sz="1700" dirty="0"/>
        </a:p>
      </dgm:t>
    </dgm:pt>
    <dgm:pt modelId="{CB6D1C41-73BD-4783-BBD9-65CFA32CBEAB}" type="parTrans" cxnId="{2C88E594-E960-4D94-88F0-4F41A8C4220B}">
      <dgm:prSet/>
      <dgm:spPr/>
      <dgm:t>
        <a:bodyPr/>
        <a:lstStyle/>
        <a:p>
          <a:endParaRPr lang="en-US"/>
        </a:p>
      </dgm:t>
    </dgm:pt>
    <dgm:pt modelId="{9364D6B7-AB66-4902-A3F5-E18BF711A7C1}" type="sibTrans" cxnId="{2C88E594-E960-4D94-88F0-4F41A8C4220B}">
      <dgm:prSet/>
      <dgm:spPr/>
      <dgm:t>
        <a:bodyPr/>
        <a:lstStyle/>
        <a:p>
          <a:endParaRPr lang="en-US"/>
        </a:p>
      </dgm:t>
    </dgm:pt>
    <dgm:pt modelId="{F1B1173B-3F1C-455F-B20A-C8A6CB2FA5FE}">
      <dgm:prSet phldrT="[Text]" custT="1"/>
      <dgm:spPr/>
      <dgm: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EG" sz="2000" dirty="0"/>
            <a:t>المعياري : المعايير المحددة للسلوك في المواقف الاجتماعية والتي ترشد الشخص للوسائل المشروعة التي يستعين </a:t>
          </a:r>
          <a:r>
            <a:rPr lang="ar-EG" sz="2000" dirty="0" err="1"/>
            <a:t>بها</a:t>
          </a:r>
          <a:r>
            <a:rPr lang="ar-EG" sz="2000" dirty="0"/>
            <a:t> لتحقيق أهدافه .، ومن ثم لا يلجأ الشخص  لاختيار وسائل غير مشروعة لتحقيق أهدافه .</a:t>
          </a:r>
          <a:endParaRPr lang="en-US" sz="2000" dirty="0"/>
        </a:p>
      </dgm:t>
    </dgm:pt>
    <dgm:pt modelId="{2BE53730-41D3-4577-9EB4-3461F5AADF29}" type="parTrans" cxnId="{F6A99502-0762-4438-947D-05DA67687D64}">
      <dgm:prSet/>
      <dgm:spPr/>
      <dgm:t>
        <a:bodyPr/>
        <a:lstStyle/>
        <a:p>
          <a:endParaRPr lang="en-US"/>
        </a:p>
      </dgm:t>
    </dgm:pt>
    <dgm:pt modelId="{338E8E9E-E3DE-4AB6-802C-EF1CDDC0525D}" type="sibTrans" cxnId="{F6A99502-0762-4438-947D-05DA67687D64}">
      <dgm:prSet/>
      <dgm:spPr/>
      <dgm:t>
        <a:bodyPr/>
        <a:lstStyle/>
        <a:p>
          <a:endParaRPr lang="en-US"/>
        </a:p>
      </dgm:t>
    </dgm:pt>
    <dgm:pt modelId="{6E4F9DB9-F874-4879-8D29-987302FFA4AE}">
      <dgm:prSet phldrT="[Text]" custT="1"/>
      <dgm:spPr/>
      <dgm: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EG" sz="2000" dirty="0"/>
            <a:t>الشخصي :مدى اتساق معايير الشخص مع أهدافه ، ومع اتساق تطلعاته مع إمكانياته الشخصية وعدم معاناته مع حالات التفاوت بين توقعاته الشخصية من الأدوار وقدراته على شغل هذه الأدوار والوظائف</a:t>
          </a:r>
          <a:endParaRPr lang="en-US" sz="2000" dirty="0"/>
        </a:p>
      </dgm:t>
    </dgm:pt>
    <dgm:pt modelId="{CA96AA94-F76B-451D-B67F-4B7C367CAAD0}" type="parTrans" cxnId="{A5DBCE4F-16E6-4299-AC79-93107B19F4FD}">
      <dgm:prSet/>
      <dgm:spPr/>
      <dgm:t>
        <a:bodyPr/>
        <a:lstStyle/>
        <a:p>
          <a:endParaRPr lang="en-US"/>
        </a:p>
      </dgm:t>
    </dgm:pt>
    <dgm:pt modelId="{88755655-7FB4-4220-984E-F2BADF22A6B9}" type="sibTrans" cxnId="{A5DBCE4F-16E6-4299-AC79-93107B19F4FD}">
      <dgm:prSet/>
      <dgm:spPr/>
      <dgm:t>
        <a:bodyPr/>
        <a:lstStyle/>
        <a:p>
          <a:endParaRPr lang="en-US"/>
        </a:p>
      </dgm:t>
    </dgm:pt>
    <dgm:pt modelId="{75183C47-FAA3-4C1C-A2E3-C656801C9EE1}">
      <dgm:prSet phldrT="[Text]" custT="1"/>
      <dgm:spPr/>
      <dgm:t>
        <a:bodyPr/>
        <a:lstStyle/>
        <a:p>
          <a:pPr algn="r"/>
          <a:r>
            <a:rPr lang="ar-EG" sz="2000" dirty="0"/>
            <a:t>الاجتماعي : تمثل الأشخاص للأهداف التي يؤكد عليها المجتمع بصورة تجعلها معبرة عن أهدافهم الشخصية ومن ثم يعتبر تحقيقها معبرا عن رغباتهم الشخصية </a:t>
          </a:r>
          <a:r>
            <a:rPr lang="ar-EG" sz="1700" dirty="0"/>
            <a:t>.</a:t>
          </a:r>
          <a:endParaRPr lang="en-US" sz="1700" dirty="0"/>
        </a:p>
      </dgm:t>
    </dgm:pt>
    <dgm:pt modelId="{0D6319B1-0309-4280-A73D-E32EFE697CD2}" type="parTrans" cxnId="{B0B7BC83-40FC-4265-BABC-7C5260E47023}">
      <dgm:prSet/>
      <dgm:spPr/>
      <dgm:t>
        <a:bodyPr/>
        <a:lstStyle/>
        <a:p>
          <a:endParaRPr lang="en-US"/>
        </a:p>
      </dgm:t>
    </dgm:pt>
    <dgm:pt modelId="{F5CF8BC7-4A46-40C3-96E9-421FF6F11090}" type="sibTrans" cxnId="{B0B7BC83-40FC-4265-BABC-7C5260E47023}">
      <dgm:prSet/>
      <dgm:spPr/>
      <dgm:t>
        <a:bodyPr/>
        <a:lstStyle/>
        <a:p>
          <a:endParaRPr lang="en-US"/>
        </a:p>
      </dgm:t>
    </dgm:pt>
    <dgm:pt modelId="{A26D647E-3F04-4842-81D0-9AA323C628C8}" type="pres">
      <dgm:prSet presAssocID="{5B42B822-7694-4B6F-AE71-A40B1D89FDF1}" presName="outerComposite" presStyleCnt="0">
        <dgm:presLayoutVars>
          <dgm:chMax val="5"/>
          <dgm:dir/>
          <dgm:resizeHandles val="exact"/>
        </dgm:presLayoutVars>
      </dgm:prSet>
      <dgm:spPr/>
    </dgm:pt>
    <dgm:pt modelId="{4A607F09-6966-4CFC-AA1A-4153A5BCB23B}" type="pres">
      <dgm:prSet presAssocID="{5B42B822-7694-4B6F-AE71-A40B1D89FDF1}" presName="dummyMaxCanvas" presStyleCnt="0">
        <dgm:presLayoutVars/>
      </dgm:prSet>
      <dgm:spPr/>
    </dgm:pt>
    <dgm:pt modelId="{97D5E81A-3C9E-4D2E-8421-9E0638934168}" type="pres">
      <dgm:prSet presAssocID="{5B42B822-7694-4B6F-AE71-A40B1D89FDF1}" presName="FourNodes_1" presStyleLbl="node1" presStyleIdx="0" presStyleCnt="4" custScaleY="82953" custLinFactNeighborY="-14772">
        <dgm:presLayoutVars>
          <dgm:bulletEnabled val="1"/>
        </dgm:presLayoutVars>
      </dgm:prSet>
      <dgm:spPr/>
    </dgm:pt>
    <dgm:pt modelId="{AD344A58-6BC2-4F44-AE04-DD8607B46DCA}" type="pres">
      <dgm:prSet presAssocID="{5B42B822-7694-4B6F-AE71-A40B1D89FDF1}" presName="FourNodes_2" presStyleLbl="node1" presStyleIdx="1" presStyleCnt="4" custScaleY="114773" custLinFactNeighborY="-3977">
        <dgm:presLayoutVars>
          <dgm:bulletEnabled val="1"/>
        </dgm:presLayoutVars>
      </dgm:prSet>
      <dgm:spPr/>
    </dgm:pt>
    <dgm:pt modelId="{C1D8BC98-6211-4495-A10A-C51D45EB4AB1}" type="pres">
      <dgm:prSet presAssocID="{5B42B822-7694-4B6F-AE71-A40B1D89FDF1}" presName="FourNodes_3" presStyleLbl="node1" presStyleIdx="2" presStyleCnt="4" custScaleX="104464" custLinFactNeighborX="-1000" custLinFactNeighborY="2273">
        <dgm:presLayoutVars>
          <dgm:bulletEnabled val="1"/>
        </dgm:presLayoutVars>
      </dgm:prSet>
      <dgm:spPr/>
    </dgm:pt>
    <dgm:pt modelId="{76975B1A-C756-4C4C-884E-C379F174E454}" type="pres">
      <dgm:prSet presAssocID="{5B42B822-7694-4B6F-AE71-A40B1D89FDF1}" presName="FourNodes_4" presStyleLbl="node1" presStyleIdx="3" presStyleCnt="4" custScaleX="103125">
        <dgm:presLayoutVars>
          <dgm:bulletEnabled val="1"/>
        </dgm:presLayoutVars>
      </dgm:prSet>
      <dgm:spPr/>
    </dgm:pt>
    <dgm:pt modelId="{4396C852-9384-4261-9143-5B68E6CBA4CE}" type="pres">
      <dgm:prSet presAssocID="{5B42B822-7694-4B6F-AE71-A40B1D89FDF1}" presName="FourConn_1-2" presStyleLbl="fgAccFollowNode1" presStyleIdx="0" presStyleCnt="3">
        <dgm:presLayoutVars>
          <dgm:bulletEnabled val="1"/>
        </dgm:presLayoutVars>
      </dgm:prSet>
      <dgm:spPr/>
    </dgm:pt>
    <dgm:pt modelId="{2FDABB93-E282-4D14-94F3-C9D59EC2FFF6}" type="pres">
      <dgm:prSet presAssocID="{5B42B822-7694-4B6F-AE71-A40B1D89FDF1}" presName="FourConn_2-3" presStyleLbl="fgAccFollowNode1" presStyleIdx="1" presStyleCnt="3">
        <dgm:presLayoutVars>
          <dgm:bulletEnabled val="1"/>
        </dgm:presLayoutVars>
      </dgm:prSet>
      <dgm:spPr/>
    </dgm:pt>
    <dgm:pt modelId="{3E9E2AC7-B188-45C4-98C9-35CAE537B844}" type="pres">
      <dgm:prSet presAssocID="{5B42B822-7694-4B6F-AE71-A40B1D89FDF1}" presName="FourConn_3-4" presStyleLbl="fgAccFollowNode1" presStyleIdx="2" presStyleCnt="3">
        <dgm:presLayoutVars>
          <dgm:bulletEnabled val="1"/>
        </dgm:presLayoutVars>
      </dgm:prSet>
      <dgm:spPr/>
    </dgm:pt>
    <dgm:pt modelId="{B2AE3D64-F258-4568-AB91-F6E6844C1471}" type="pres">
      <dgm:prSet presAssocID="{5B42B822-7694-4B6F-AE71-A40B1D89FDF1}" presName="FourNodes_1_text" presStyleLbl="node1" presStyleIdx="3" presStyleCnt="4">
        <dgm:presLayoutVars>
          <dgm:bulletEnabled val="1"/>
        </dgm:presLayoutVars>
      </dgm:prSet>
      <dgm:spPr/>
    </dgm:pt>
    <dgm:pt modelId="{9C4FDD69-79B7-4AF5-BA75-1DC18103CA14}" type="pres">
      <dgm:prSet presAssocID="{5B42B822-7694-4B6F-AE71-A40B1D89FDF1}" presName="FourNodes_2_text" presStyleLbl="node1" presStyleIdx="3" presStyleCnt="4">
        <dgm:presLayoutVars>
          <dgm:bulletEnabled val="1"/>
        </dgm:presLayoutVars>
      </dgm:prSet>
      <dgm:spPr/>
    </dgm:pt>
    <dgm:pt modelId="{95FAB414-CB85-4604-B88A-54E3A6ADC2B7}" type="pres">
      <dgm:prSet presAssocID="{5B42B822-7694-4B6F-AE71-A40B1D89FDF1}" presName="FourNodes_3_text" presStyleLbl="node1" presStyleIdx="3" presStyleCnt="4">
        <dgm:presLayoutVars>
          <dgm:bulletEnabled val="1"/>
        </dgm:presLayoutVars>
      </dgm:prSet>
      <dgm:spPr/>
    </dgm:pt>
    <dgm:pt modelId="{C4040826-28E5-40C6-9F53-ED190C6F5A47}" type="pres">
      <dgm:prSet presAssocID="{5B42B822-7694-4B6F-AE71-A40B1D89FDF1}" presName="FourNodes_4_text" presStyleLbl="node1" presStyleIdx="3" presStyleCnt="4">
        <dgm:presLayoutVars>
          <dgm:bulletEnabled val="1"/>
        </dgm:presLayoutVars>
      </dgm:prSet>
      <dgm:spPr/>
    </dgm:pt>
  </dgm:ptLst>
  <dgm:cxnLst>
    <dgm:cxn modelId="{F6A99502-0762-4438-947D-05DA67687D64}" srcId="{5B42B822-7694-4B6F-AE71-A40B1D89FDF1}" destId="{F1B1173B-3F1C-455F-B20A-C8A6CB2FA5FE}" srcOrd="2" destOrd="0" parTransId="{2BE53730-41D3-4577-9EB4-3461F5AADF29}" sibTransId="{338E8E9E-E3DE-4AB6-802C-EF1CDDC0525D}"/>
    <dgm:cxn modelId="{4D7BDB8B-2FD8-4AB5-A0A0-A04E1159038A}" type="presOf" srcId="{F1B1173B-3F1C-455F-B20A-C8A6CB2FA5FE}" destId="{95FAB414-CB85-4604-B88A-54E3A6ADC2B7}" srcOrd="1" destOrd="0" presId="urn:microsoft.com/office/officeart/2005/8/layout/vProcess5"/>
    <dgm:cxn modelId="{BF7A34FA-815D-490F-A905-62B621F6E4AC}" type="presOf" srcId="{F5CF8BC7-4A46-40C3-96E9-421FF6F11090}" destId="{2FDABB93-E282-4D14-94F3-C9D59EC2FFF6}" srcOrd="0" destOrd="0" presId="urn:microsoft.com/office/officeart/2005/8/layout/vProcess5"/>
    <dgm:cxn modelId="{2C88E594-E960-4D94-88F0-4F41A8C4220B}" srcId="{5B42B822-7694-4B6F-AE71-A40B1D89FDF1}" destId="{A6143834-79A1-4132-9EAF-B962252EEA61}" srcOrd="0" destOrd="0" parTransId="{CB6D1C41-73BD-4783-BBD9-65CFA32CBEAB}" sibTransId="{9364D6B7-AB66-4902-A3F5-E18BF711A7C1}"/>
    <dgm:cxn modelId="{85C343D6-B585-44AF-8FB4-34710006D44D}" type="presOf" srcId="{5B42B822-7694-4B6F-AE71-A40B1D89FDF1}" destId="{A26D647E-3F04-4842-81D0-9AA323C628C8}" srcOrd="0" destOrd="0" presId="urn:microsoft.com/office/officeart/2005/8/layout/vProcess5"/>
    <dgm:cxn modelId="{0E471059-7388-497B-9373-88FAF984456C}" type="presOf" srcId="{338E8E9E-E3DE-4AB6-802C-EF1CDDC0525D}" destId="{3E9E2AC7-B188-45C4-98C9-35CAE537B844}" srcOrd="0" destOrd="0" presId="urn:microsoft.com/office/officeart/2005/8/layout/vProcess5"/>
    <dgm:cxn modelId="{22C110C0-0DF0-4E46-B4B9-CB78BD5406B1}" type="presOf" srcId="{6E4F9DB9-F874-4879-8D29-987302FFA4AE}" destId="{C4040826-28E5-40C6-9F53-ED190C6F5A47}" srcOrd="1" destOrd="0" presId="urn:microsoft.com/office/officeart/2005/8/layout/vProcess5"/>
    <dgm:cxn modelId="{EC5FD9F1-E5F3-4E3F-AF78-9FDB96A11142}" type="presOf" srcId="{75183C47-FAA3-4C1C-A2E3-C656801C9EE1}" destId="{AD344A58-6BC2-4F44-AE04-DD8607B46DCA}" srcOrd="0" destOrd="0" presId="urn:microsoft.com/office/officeart/2005/8/layout/vProcess5"/>
    <dgm:cxn modelId="{A769E63E-4EAD-4AA1-ABA4-CE176DE9911D}" type="presOf" srcId="{9364D6B7-AB66-4902-A3F5-E18BF711A7C1}" destId="{4396C852-9384-4261-9143-5B68E6CBA4CE}" srcOrd="0" destOrd="0" presId="urn:microsoft.com/office/officeart/2005/8/layout/vProcess5"/>
    <dgm:cxn modelId="{CF4E9723-1789-4C62-864C-C6AAA5CB00B0}" type="presOf" srcId="{A6143834-79A1-4132-9EAF-B962252EEA61}" destId="{97D5E81A-3C9E-4D2E-8421-9E0638934168}" srcOrd="0" destOrd="0" presId="urn:microsoft.com/office/officeart/2005/8/layout/vProcess5"/>
    <dgm:cxn modelId="{B0B7BC83-40FC-4265-BABC-7C5260E47023}" srcId="{5B42B822-7694-4B6F-AE71-A40B1D89FDF1}" destId="{75183C47-FAA3-4C1C-A2E3-C656801C9EE1}" srcOrd="1" destOrd="0" parTransId="{0D6319B1-0309-4280-A73D-E32EFE697CD2}" sibTransId="{F5CF8BC7-4A46-40C3-96E9-421FF6F11090}"/>
    <dgm:cxn modelId="{3634D2F7-CA58-479F-91A5-0AD70FFAC80F}" type="presOf" srcId="{A6143834-79A1-4132-9EAF-B962252EEA61}" destId="{B2AE3D64-F258-4568-AB91-F6E6844C1471}" srcOrd="1" destOrd="0" presId="urn:microsoft.com/office/officeart/2005/8/layout/vProcess5"/>
    <dgm:cxn modelId="{DEBDEFC7-5B51-40CC-9947-7EDCBA32DBED}" type="presOf" srcId="{6E4F9DB9-F874-4879-8D29-987302FFA4AE}" destId="{76975B1A-C756-4C4C-884E-C379F174E454}" srcOrd="0" destOrd="0" presId="urn:microsoft.com/office/officeart/2005/8/layout/vProcess5"/>
    <dgm:cxn modelId="{33961814-8724-4731-8F23-18EA5E38A9B5}" type="presOf" srcId="{75183C47-FAA3-4C1C-A2E3-C656801C9EE1}" destId="{9C4FDD69-79B7-4AF5-BA75-1DC18103CA14}" srcOrd="1" destOrd="0" presId="urn:microsoft.com/office/officeart/2005/8/layout/vProcess5"/>
    <dgm:cxn modelId="{BB5C5834-310A-4B9F-9DB4-C521680EB221}" type="presOf" srcId="{F1B1173B-3F1C-455F-B20A-C8A6CB2FA5FE}" destId="{C1D8BC98-6211-4495-A10A-C51D45EB4AB1}" srcOrd="0" destOrd="0" presId="urn:microsoft.com/office/officeart/2005/8/layout/vProcess5"/>
    <dgm:cxn modelId="{A5DBCE4F-16E6-4299-AC79-93107B19F4FD}" srcId="{5B42B822-7694-4B6F-AE71-A40B1D89FDF1}" destId="{6E4F9DB9-F874-4879-8D29-987302FFA4AE}" srcOrd="3" destOrd="0" parTransId="{CA96AA94-F76B-451D-B67F-4B7C367CAAD0}" sibTransId="{88755655-7FB4-4220-984E-F2BADF22A6B9}"/>
    <dgm:cxn modelId="{810550BF-3BE0-49E4-9323-9AF61DD73761}" type="presParOf" srcId="{A26D647E-3F04-4842-81D0-9AA323C628C8}" destId="{4A607F09-6966-4CFC-AA1A-4153A5BCB23B}" srcOrd="0" destOrd="0" presId="urn:microsoft.com/office/officeart/2005/8/layout/vProcess5"/>
    <dgm:cxn modelId="{37C79EDF-E718-492F-B925-EA0613936622}" type="presParOf" srcId="{A26D647E-3F04-4842-81D0-9AA323C628C8}" destId="{97D5E81A-3C9E-4D2E-8421-9E0638934168}" srcOrd="1" destOrd="0" presId="urn:microsoft.com/office/officeart/2005/8/layout/vProcess5"/>
    <dgm:cxn modelId="{74103F26-CBB1-4BB1-A98A-8F02856EBA04}" type="presParOf" srcId="{A26D647E-3F04-4842-81D0-9AA323C628C8}" destId="{AD344A58-6BC2-4F44-AE04-DD8607B46DCA}" srcOrd="2" destOrd="0" presId="urn:microsoft.com/office/officeart/2005/8/layout/vProcess5"/>
    <dgm:cxn modelId="{63EC49AC-FC04-4D28-8C64-8B9B459ABFBB}" type="presParOf" srcId="{A26D647E-3F04-4842-81D0-9AA323C628C8}" destId="{C1D8BC98-6211-4495-A10A-C51D45EB4AB1}" srcOrd="3" destOrd="0" presId="urn:microsoft.com/office/officeart/2005/8/layout/vProcess5"/>
    <dgm:cxn modelId="{106FF699-0DCC-4E56-9CF0-1812E5F04D2D}" type="presParOf" srcId="{A26D647E-3F04-4842-81D0-9AA323C628C8}" destId="{76975B1A-C756-4C4C-884E-C379F174E454}" srcOrd="4" destOrd="0" presId="urn:microsoft.com/office/officeart/2005/8/layout/vProcess5"/>
    <dgm:cxn modelId="{CD3A0688-2900-4E38-96E3-D9A737F1D30F}" type="presParOf" srcId="{A26D647E-3F04-4842-81D0-9AA323C628C8}" destId="{4396C852-9384-4261-9143-5B68E6CBA4CE}" srcOrd="5" destOrd="0" presId="urn:microsoft.com/office/officeart/2005/8/layout/vProcess5"/>
    <dgm:cxn modelId="{9B138AEB-DD2B-43D3-B473-8BC34F1A1827}" type="presParOf" srcId="{A26D647E-3F04-4842-81D0-9AA323C628C8}" destId="{2FDABB93-E282-4D14-94F3-C9D59EC2FFF6}" srcOrd="6" destOrd="0" presId="urn:microsoft.com/office/officeart/2005/8/layout/vProcess5"/>
    <dgm:cxn modelId="{4E2F79A1-749B-40CB-A6B6-4532958682F4}" type="presParOf" srcId="{A26D647E-3F04-4842-81D0-9AA323C628C8}" destId="{3E9E2AC7-B188-45C4-98C9-35CAE537B844}" srcOrd="7" destOrd="0" presId="urn:microsoft.com/office/officeart/2005/8/layout/vProcess5"/>
    <dgm:cxn modelId="{AD4A6B7A-6A4E-47E5-B46E-B71330CFD4FA}" type="presParOf" srcId="{A26D647E-3F04-4842-81D0-9AA323C628C8}" destId="{B2AE3D64-F258-4568-AB91-F6E6844C1471}" srcOrd="8" destOrd="0" presId="urn:microsoft.com/office/officeart/2005/8/layout/vProcess5"/>
    <dgm:cxn modelId="{8A8369A5-2E5A-4886-A3B4-D0C9E64DF3EB}" type="presParOf" srcId="{A26D647E-3F04-4842-81D0-9AA323C628C8}" destId="{9C4FDD69-79B7-4AF5-BA75-1DC18103CA14}" srcOrd="9" destOrd="0" presId="urn:microsoft.com/office/officeart/2005/8/layout/vProcess5"/>
    <dgm:cxn modelId="{6CA5E140-508C-41BE-B836-81A0502B2CB1}" type="presParOf" srcId="{A26D647E-3F04-4842-81D0-9AA323C628C8}" destId="{95FAB414-CB85-4604-B88A-54E3A6ADC2B7}" srcOrd="10" destOrd="0" presId="urn:microsoft.com/office/officeart/2005/8/layout/vProcess5"/>
    <dgm:cxn modelId="{F97CFF23-A273-45DA-9361-4BBB4C74D291}" type="presParOf" srcId="{A26D647E-3F04-4842-81D0-9AA323C628C8}" destId="{C4040826-28E5-40C6-9F53-ED190C6F5A47}"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D5E81A-3C9E-4D2E-8421-9E0638934168}">
      <dsp:nvSpPr>
        <dsp:cNvPr id="0" name=""/>
        <dsp:cNvSpPr/>
      </dsp:nvSpPr>
      <dsp:spPr>
        <a:xfrm>
          <a:off x="-53340" y="0"/>
          <a:ext cx="6827520" cy="7416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lang="ar-EG" sz="2000" kern="1200" dirty="0"/>
            <a:t>الثقافي :تكامل قيم الفرد مع قيم المجتمع: تمثل القيم العليا التي توجه سلوك الأشخاص</a:t>
          </a:r>
          <a:endParaRPr lang="en-US" sz="2000" kern="1200" dirty="0"/>
        </a:p>
        <a:p>
          <a:pPr lvl="0" algn="l" defTabSz="1066800">
            <a:lnSpc>
              <a:spcPct val="90000"/>
            </a:lnSpc>
            <a:spcBef>
              <a:spcPct val="0"/>
            </a:spcBef>
            <a:spcAft>
              <a:spcPct val="35000"/>
            </a:spcAft>
            <a:buNone/>
          </a:pPr>
          <a:endParaRPr lang="en-US" sz="1700" kern="1200" dirty="0"/>
        </a:p>
      </dsp:txBody>
      <dsp:txXfrm>
        <a:off x="-31617" y="21723"/>
        <a:ext cx="5796115" cy="698220"/>
      </dsp:txXfrm>
    </dsp:sp>
    <dsp:sp modelId="{AD344A58-6BC2-4F44-AE04-DD8607B46DCA}">
      <dsp:nvSpPr>
        <dsp:cNvPr id="0" name=""/>
        <dsp:cNvSpPr/>
      </dsp:nvSpPr>
      <dsp:spPr>
        <a:xfrm>
          <a:off x="518464" y="955041"/>
          <a:ext cx="6827520" cy="102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r" defTabSz="889000">
            <a:lnSpc>
              <a:spcPct val="90000"/>
            </a:lnSpc>
            <a:spcBef>
              <a:spcPct val="0"/>
            </a:spcBef>
            <a:spcAft>
              <a:spcPct val="35000"/>
            </a:spcAft>
            <a:buNone/>
          </a:pPr>
          <a:r>
            <a:rPr lang="ar-EG" sz="2000" kern="1200" dirty="0"/>
            <a:t>الاجتماعي : تمثل الأشخاص للأهداف التي يؤكد عليها المجتمع بصورة تجعلها معبرة عن أهدافهم الشخصية ومن ثم يعتبر تحقيقها معبرا عن رغباتهم الشخصية </a:t>
          </a:r>
          <a:r>
            <a:rPr lang="ar-EG" sz="1700" kern="1200" dirty="0"/>
            <a:t>.</a:t>
          </a:r>
          <a:endParaRPr lang="en-US" sz="1700" kern="1200" dirty="0"/>
        </a:p>
      </dsp:txBody>
      <dsp:txXfrm>
        <a:off x="548519" y="985096"/>
        <a:ext cx="5614453" cy="966052"/>
      </dsp:txXfrm>
    </dsp:sp>
    <dsp:sp modelId="{C1D8BC98-6211-4495-A10A-C51D45EB4AB1}">
      <dsp:nvSpPr>
        <dsp:cNvPr id="0" name=""/>
        <dsp:cNvSpPr/>
      </dsp:nvSpPr>
      <dsp:spPr>
        <a:xfrm>
          <a:off x="861069" y="2133602"/>
          <a:ext cx="7132300" cy="894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lang="ar-EG" sz="2000" kern="1200" dirty="0"/>
            <a:t>المعياري : المعايير المحددة للسلوك في المواقف الاجتماعية والتي ترشد الشخص للوسائل المشروعة التي يستعين </a:t>
          </a:r>
          <a:r>
            <a:rPr lang="ar-EG" sz="2000" kern="1200" dirty="0" err="1"/>
            <a:t>بها</a:t>
          </a:r>
          <a:r>
            <a:rPr lang="ar-EG" sz="2000" kern="1200" dirty="0"/>
            <a:t> لتحقيق أهدافه .، ومن ثم لا يلجأ الشخص  لاختيار وسائل غير مشروعة لتحقيق أهدافه .</a:t>
          </a:r>
          <a:endParaRPr lang="en-US" sz="2000" kern="1200" dirty="0"/>
        </a:p>
      </dsp:txBody>
      <dsp:txXfrm>
        <a:off x="887256" y="2159789"/>
        <a:ext cx="5884417" cy="841706"/>
      </dsp:txXfrm>
    </dsp:sp>
    <dsp:sp modelId="{76975B1A-C756-4C4C-884E-C379F174E454}">
      <dsp:nvSpPr>
        <dsp:cNvPr id="0" name=""/>
        <dsp:cNvSpPr/>
      </dsp:nvSpPr>
      <dsp:spPr>
        <a:xfrm>
          <a:off x="1546859" y="3169919"/>
          <a:ext cx="7040880" cy="894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lang="ar-EG" sz="2000" kern="1200" dirty="0"/>
            <a:t>الشخصي :مدى اتساق معايير الشخص مع أهدافه ، ومع اتساق تطلعاته مع إمكانياته الشخصية وعدم معاناته مع حالات التفاوت بين توقعاته الشخصية من الأدوار وقدراته على شغل هذه الأدوار والوظائف</a:t>
          </a:r>
          <a:endParaRPr lang="en-US" sz="2000" kern="1200" dirty="0"/>
        </a:p>
      </dsp:txBody>
      <dsp:txXfrm>
        <a:off x="1573046" y="3196106"/>
        <a:ext cx="5799519" cy="841706"/>
      </dsp:txXfrm>
    </dsp:sp>
    <dsp:sp modelId="{4396C852-9384-4261-9143-5B68E6CBA4CE}">
      <dsp:nvSpPr>
        <dsp:cNvPr id="0" name=""/>
        <dsp:cNvSpPr/>
      </dsp:nvSpPr>
      <dsp:spPr>
        <a:xfrm>
          <a:off x="6193028" y="684783"/>
          <a:ext cx="581152" cy="58115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6323787" y="684783"/>
        <a:ext cx="319634" cy="437317"/>
      </dsp:txXfrm>
    </dsp:sp>
    <dsp:sp modelId="{2FDABB93-E282-4D14-94F3-C9D59EC2FFF6}">
      <dsp:nvSpPr>
        <dsp:cNvPr id="0" name=""/>
        <dsp:cNvSpPr/>
      </dsp:nvSpPr>
      <dsp:spPr>
        <a:xfrm>
          <a:off x="6764832" y="1741423"/>
          <a:ext cx="581152" cy="58115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6895591" y="1741423"/>
        <a:ext cx="319634" cy="437317"/>
      </dsp:txXfrm>
    </dsp:sp>
    <dsp:sp modelId="{3E9E2AC7-B188-45C4-98C9-35CAE537B844}">
      <dsp:nvSpPr>
        <dsp:cNvPr id="0" name=""/>
        <dsp:cNvSpPr/>
      </dsp:nvSpPr>
      <dsp:spPr>
        <a:xfrm>
          <a:off x="7328103" y="2798064"/>
          <a:ext cx="581152" cy="58115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7458862" y="2798064"/>
        <a:ext cx="319634" cy="43731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32D20BB-E0A2-48FC-B11E-BAA0E4DB9D3C}" type="datetimeFigureOut">
              <a:rPr lang="ar-SA" smtClean="0"/>
              <a:pPr/>
              <a:t>01/06/38</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30B072D-620C-4C3D-903C-C4454BE8CCB2}" type="slidenum">
              <a:rPr lang="ar-SA" smtClean="0"/>
              <a:pPr/>
              <a:t>‹#›</a:t>
            </a:fld>
            <a:endParaRPr lang="ar-SA"/>
          </a:p>
        </p:txBody>
      </p:sp>
    </p:spTree>
    <p:extLst>
      <p:ext uri="{BB962C8B-B14F-4D97-AF65-F5344CB8AC3E}">
        <p14:creationId xmlns:p14="http://schemas.microsoft.com/office/powerpoint/2010/main" val="276071925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75DC68-D2D2-4455-AF79-86E48DC95022}" type="slidenum">
              <a:rPr lang="ar-EG" smtClean="0"/>
              <a:pPr/>
              <a:t>1</a:t>
            </a:fld>
            <a:endParaRPr lang="ar-E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030B072D-620C-4C3D-903C-C4454BE8CCB2}" type="slidenum">
              <a:rPr lang="ar-SA" smtClean="0"/>
              <a:pPr/>
              <a:t>11</a:t>
            </a:fld>
            <a:endParaRPr lang="ar-SA"/>
          </a:p>
        </p:txBody>
      </p:sp>
    </p:spTree>
    <p:extLst>
      <p:ext uri="{BB962C8B-B14F-4D97-AF65-F5344CB8AC3E}">
        <p14:creationId xmlns:p14="http://schemas.microsoft.com/office/powerpoint/2010/main" val="3042132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030B072D-620C-4C3D-903C-C4454BE8CCB2}" type="slidenum">
              <a:rPr lang="ar-SA" smtClean="0"/>
              <a:pPr/>
              <a:t>29</a:t>
            </a:fld>
            <a:endParaRPr lang="ar-SA"/>
          </a:p>
        </p:txBody>
      </p:sp>
    </p:spTree>
    <p:extLst>
      <p:ext uri="{BB962C8B-B14F-4D97-AF65-F5344CB8AC3E}">
        <p14:creationId xmlns:p14="http://schemas.microsoft.com/office/powerpoint/2010/main" val="371032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030B072D-620C-4C3D-903C-C4454BE8CCB2}" type="slidenum">
              <a:rPr lang="ar-SA" smtClean="0"/>
              <a:pPr/>
              <a:t>36</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01/06/38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01/06/38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01/06/38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01/06/38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01/06/38</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01/06/38</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01/06/38</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01/06/38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01/06/38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01/06/38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01/06/38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01/06/38</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3191830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2000" b="-2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01/06/38</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www.youtube.com/watch?v=sFHEVuRVYHs&amp;list=PL412384A1600712A2"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3429000"/>
            <a:ext cx="6324600" cy="1066800"/>
          </a:xfrm>
        </p:spPr>
        <p:txBody>
          <a:bodyPr>
            <a:noAutofit/>
          </a:bodyPr>
          <a:lstStyle/>
          <a:p>
            <a:r>
              <a:rPr lang="ar-SA" b="1" dirty="0">
                <a:solidFill>
                  <a:schemeClr val="tx2">
                    <a:lumMod val="75000"/>
                  </a:schemeClr>
                </a:solidFill>
                <a:cs typeface="+mj-cs"/>
              </a:rPr>
              <a:t>ا.د/أمينة </a:t>
            </a:r>
            <a:r>
              <a:rPr lang="ar-SA" b="1" dirty="0" err="1">
                <a:solidFill>
                  <a:schemeClr val="tx2">
                    <a:lumMod val="75000"/>
                  </a:schemeClr>
                </a:solidFill>
                <a:cs typeface="+mj-cs"/>
              </a:rPr>
              <a:t>بيومى</a:t>
            </a:r>
            <a:endParaRPr lang="ar-EG" b="1" dirty="0">
              <a:solidFill>
                <a:schemeClr val="tx2">
                  <a:lumMod val="75000"/>
                </a:schemeClr>
              </a:solidFill>
              <a:cs typeface="+mj-cs"/>
            </a:endParaRPr>
          </a:p>
          <a:p>
            <a:r>
              <a:rPr lang="ar-EG" b="1" dirty="0">
                <a:solidFill>
                  <a:schemeClr val="tx2">
                    <a:lumMod val="75000"/>
                  </a:schemeClr>
                </a:solidFill>
                <a:cs typeface="+mj-cs"/>
              </a:rPr>
              <a:t>أستاذ  علم الاجتماع </a:t>
            </a:r>
          </a:p>
        </p:txBody>
      </p:sp>
      <p:sp>
        <p:nvSpPr>
          <p:cNvPr id="2" name="Title 1"/>
          <p:cNvSpPr>
            <a:spLocks noGrp="1"/>
          </p:cNvSpPr>
          <p:nvPr>
            <p:ph type="ctrTitle"/>
          </p:nvPr>
        </p:nvSpPr>
        <p:spPr>
          <a:xfrm>
            <a:off x="533400" y="1371601"/>
            <a:ext cx="2743200" cy="990600"/>
          </a:xfrm>
        </p:spPr>
        <p:txBody>
          <a:bodyPr>
            <a:normAutofit fontScale="90000"/>
          </a:bodyPr>
          <a:lstStyle/>
          <a:p>
            <a:r>
              <a:rPr lang="ar-EG" sz="2000" dirty="0">
                <a:latin typeface="Microsoft Sans Serif" pitchFamily="34" charset="0"/>
                <a:cs typeface="Microsoft Sans Serif" pitchFamily="34" charset="0"/>
              </a:rPr>
              <a:t>جامعة الدمام  كلية البنات</a:t>
            </a:r>
            <a:br>
              <a:rPr lang="ar-EG" sz="2000" dirty="0">
                <a:latin typeface="Microsoft Sans Serif" pitchFamily="34" charset="0"/>
                <a:cs typeface="Microsoft Sans Serif" pitchFamily="34" charset="0"/>
              </a:rPr>
            </a:br>
            <a:r>
              <a:rPr lang="ar-EG" sz="2000" dirty="0">
                <a:latin typeface="Microsoft Sans Serif" pitchFamily="34" charset="0"/>
                <a:cs typeface="Microsoft Sans Serif" pitchFamily="34" charset="0"/>
              </a:rPr>
              <a:t>قسم علم الاجتماع والخدمة الاجتماعية</a:t>
            </a:r>
            <a:endParaRPr lang="ar-EG" dirty="0">
              <a:latin typeface="Microsoft Sans Serif" pitchFamily="34" charset="0"/>
              <a:cs typeface="Microsoft Sans Serif" pitchFamily="34" charset="0"/>
            </a:endParaRPr>
          </a:p>
        </p:txBody>
      </p:sp>
      <p:sp>
        <p:nvSpPr>
          <p:cNvPr id="4" name="Title 1"/>
          <p:cNvSpPr txBox="1">
            <a:spLocks/>
          </p:cNvSpPr>
          <p:nvPr/>
        </p:nvSpPr>
        <p:spPr>
          <a:xfrm>
            <a:off x="1524000" y="2438400"/>
            <a:ext cx="6400800" cy="868680"/>
          </a:xfrm>
          <a:prstGeom prst="rect">
            <a:avLst/>
          </a:prstGeom>
        </p:spPr>
        <p:txBody>
          <a:bodyPr vert="horz" lIns="91440" tIns="45720" rIns="91440" bIns="45720" rtlCol="0" anchor="b" anchorCtr="0">
            <a:normAutofit/>
          </a:bodyPr>
          <a:lstStyle>
            <a:lvl1pPr algn="ctr" defTabSz="914400" rtl="1" eaLnBrk="1" latinLnBrk="0" hangingPunct="1">
              <a:spcBef>
                <a:spcPct val="0"/>
              </a:spcBef>
              <a:buNone/>
              <a:defRPr sz="3600" kern="1200" cap="all" spc="300" baseline="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ar-EG" b="1" dirty="0">
                <a:solidFill>
                  <a:schemeClr val="tx2">
                    <a:lumMod val="75000"/>
                  </a:schemeClr>
                </a:solidFill>
              </a:rPr>
              <a:t>الانحراف والجريمة</a:t>
            </a:r>
          </a:p>
        </p:txBody>
      </p:sp>
      <p:pic>
        <p:nvPicPr>
          <p:cNvPr id="1026" name="Picture 2" descr="ANd9GcSwEuI02qkOgAYYE-5Ybp_tG0YM3s0knGwf772iUSWViMpUiqk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04800"/>
            <a:ext cx="2514600" cy="1140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3555524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ar-SA"/>
              <a:t>الانحراف الاجتماعي والجريمة   د مها أبورية</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2</a:t>
            </a:fld>
            <a:endParaRPr lang="en-US"/>
          </a:p>
        </p:txBody>
      </p:sp>
      <p:sp>
        <p:nvSpPr>
          <p:cNvPr id="2" name="Title 1"/>
          <p:cNvSpPr>
            <a:spLocks noGrp="1"/>
          </p:cNvSpPr>
          <p:nvPr>
            <p:ph type="title"/>
          </p:nvPr>
        </p:nvSpPr>
        <p:spPr/>
        <p:txBody>
          <a:bodyPr/>
          <a:lstStyle/>
          <a:p>
            <a:r>
              <a:rPr lang="ar-EG" dirty="0"/>
              <a:t>أهداف المحاضرة</a:t>
            </a:r>
          </a:p>
        </p:txBody>
      </p:sp>
      <p:sp>
        <p:nvSpPr>
          <p:cNvPr id="4" name="Content Placeholder 3"/>
          <p:cNvSpPr>
            <a:spLocks noGrp="1"/>
          </p:cNvSpPr>
          <p:nvPr>
            <p:ph sz="half" idx="1"/>
          </p:nvPr>
        </p:nvSpPr>
        <p:spPr>
          <a:xfrm>
            <a:off x="990600" y="2209800"/>
            <a:ext cx="7315200" cy="3809999"/>
          </a:xfrm>
          <a:prstGeom prst="rect">
            <a:avLst/>
          </a:prstGeom>
        </p:spPr>
        <p:txBody>
          <a:bodyPr>
            <a:normAutofit fontScale="47500" lnSpcReduction="20000"/>
          </a:bodyPr>
          <a:lstStyle/>
          <a:p>
            <a:pPr algn="justLow" rtl="1"/>
            <a:r>
              <a:rPr lang="ar-EG" sz="5100" b="1" dirty="0"/>
              <a:t>أن تتعرف الطالبة على التعريف المبسط والواسع لعلم الاجتماع الجنائي </a:t>
            </a:r>
          </a:p>
          <a:p>
            <a:pPr algn="justLow" rtl="1"/>
            <a:r>
              <a:rPr lang="ar-EG" sz="5100" b="1" dirty="0"/>
              <a:t>أن تفرق الطالبة بين علم الاجتماع الجنائي وعلم </a:t>
            </a:r>
            <a:r>
              <a:rPr lang="ar-EG" sz="5100" b="1" dirty="0" err="1"/>
              <a:t>الاجرام</a:t>
            </a:r>
            <a:r>
              <a:rPr lang="ar-EG" sz="5100" b="1" dirty="0"/>
              <a:t> وعلم الاجتماع القانوني </a:t>
            </a:r>
          </a:p>
          <a:p>
            <a:pPr algn="justLow" rtl="1"/>
            <a:r>
              <a:rPr lang="ar-EG" sz="5100" b="1" dirty="0"/>
              <a:t>أن تستنتج الطالبة استفادة علم الاجتماع الجنائي وعلم </a:t>
            </a:r>
            <a:r>
              <a:rPr lang="ar-EG" sz="5100" b="1" dirty="0" err="1"/>
              <a:t>الاجرام</a:t>
            </a:r>
            <a:r>
              <a:rPr lang="ar-EG" sz="5100" b="1" dirty="0"/>
              <a:t> وعلم الاجتماع القانوني .</a:t>
            </a:r>
          </a:p>
          <a:p>
            <a:pPr algn="justLow" rtl="1"/>
            <a:r>
              <a:rPr lang="ar-EG" sz="5100" b="1" dirty="0"/>
              <a:t>أن تطبق الطالبة المفهومات على </a:t>
            </a:r>
            <a:r>
              <a:rPr lang="ar-EG" sz="5100" b="1"/>
              <a:t>الفيديو المعروض .</a:t>
            </a:r>
            <a:endParaRPr lang="ar-EG" sz="5100" b="1" dirty="0"/>
          </a:p>
          <a:p>
            <a:pPr algn="justLow" rtl="1"/>
            <a:r>
              <a:rPr lang="ar-SA" sz="5100" b="1" dirty="0"/>
              <a:t>أن </a:t>
            </a:r>
            <a:r>
              <a:rPr lang="ar-EG" sz="5100" b="1" dirty="0"/>
              <a:t>تكتسب الطالبات مهارات عامة مثل :العمل في فريق ، التواصل الفعال، التعلم الذاتي ، العرض الفعال  ، فن تقبل الآخر ....................</a:t>
            </a:r>
          </a:p>
          <a:p>
            <a:pPr algn="justLow" rtl="1"/>
            <a:endParaRPr lang="ar-EG" sz="5100" b="1" dirty="0"/>
          </a:p>
          <a:p>
            <a:pPr algn="justLow"/>
            <a:endParaRPr lang="ar-EG" sz="5100" b="1" dirty="0"/>
          </a:p>
          <a:p>
            <a:pPr algn="justLow" rtl="1"/>
            <a:endParaRPr lang="ar-EG" dirty="0"/>
          </a:p>
        </p:txBody>
      </p:sp>
    </p:spTree>
    <p:extLst>
      <p:ext uri="{BB962C8B-B14F-4D97-AF65-F5344CB8AC3E}">
        <p14:creationId xmlns:p14="http://schemas.microsoft.com/office/powerpoint/2010/main" val="3410101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ar-SA"/>
              <a:t>الانحراف الاجتماعي والجريمة   د مها أبورية</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
        <p:nvSpPr>
          <p:cNvPr id="4" name="Title 3"/>
          <p:cNvSpPr>
            <a:spLocks noGrp="1"/>
          </p:cNvSpPr>
          <p:nvPr>
            <p:ph type="title"/>
          </p:nvPr>
        </p:nvSpPr>
        <p:spPr/>
        <p:txBody>
          <a:bodyPr/>
          <a:lstStyle/>
          <a:p>
            <a:pPr algn="r" rtl="1"/>
            <a:r>
              <a:rPr lang="ar-EG" dirty="0"/>
              <a:t>تعريف علم الاجتماع الجنائي</a:t>
            </a:r>
            <a:endParaRPr lang="en-US" dirty="0"/>
          </a:p>
        </p:txBody>
      </p:sp>
      <p:sp>
        <p:nvSpPr>
          <p:cNvPr id="6" name="Content Placeholder 5"/>
          <p:cNvSpPr>
            <a:spLocks noGrp="1"/>
          </p:cNvSpPr>
          <p:nvPr>
            <p:ph sz="half" idx="2"/>
          </p:nvPr>
        </p:nvSpPr>
        <p:spPr/>
        <p:txBody>
          <a:bodyPr>
            <a:normAutofit fontScale="85000" lnSpcReduction="20000"/>
          </a:bodyPr>
          <a:lstStyle/>
          <a:p>
            <a:pPr algn="just" rtl="1"/>
            <a:r>
              <a:rPr lang="ar-EG" dirty="0"/>
              <a:t>ابسطها : فرع من فروع علم الاجتماع ، تطبيق نظرية علم الاجتماع ومنهجه في ميدان الانحراف والجريمة .</a:t>
            </a:r>
          </a:p>
          <a:p>
            <a:pPr algn="just" rtl="1"/>
            <a:r>
              <a:rPr lang="ar-EG" dirty="0"/>
              <a:t>العلاقة بين علم الاجتماع والانحراف والجريمة :</a:t>
            </a:r>
          </a:p>
          <a:p>
            <a:pPr lvl="1" algn="just" rtl="1"/>
            <a:r>
              <a:rPr lang="ar-EG" dirty="0"/>
              <a:t>علم الاجتماع يتناول الظواهر الاجتماعية ،الجريمة ضمن الظواهر الاجتماعية ، فتدرج ضمن موضوعات علم الاجتماع.</a:t>
            </a:r>
          </a:p>
          <a:p>
            <a:pPr lvl="1" algn="just" rtl="1"/>
            <a:r>
              <a:rPr lang="ar-EG" dirty="0"/>
              <a:t>الظاهرة : سلوك متكرر الحدوث يتصف :التلقائية والتكرار والجبرية والشيئية ، الظاهرة </a:t>
            </a:r>
            <a:r>
              <a:rPr lang="ar-EG" dirty="0" err="1"/>
              <a:t>الانحرافية</a:t>
            </a:r>
            <a:r>
              <a:rPr lang="ar-EG" dirty="0"/>
              <a:t> سلوك متكرر الحدوث وظاهرة اجتماعية تتصف بنفس صفات وخصائص الظاهرة الاجتماعية</a:t>
            </a:r>
          </a:p>
          <a:p>
            <a:pPr lvl="1" algn="just" rtl="1"/>
            <a:endParaRPr lang="ar-EG" dirty="0"/>
          </a:p>
          <a:p>
            <a:pPr algn="r" rtl="1"/>
            <a:endParaRPr lang="en-US" dirty="0"/>
          </a:p>
        </p:txBody>
      </p:sp>
      <p:pic>
        <p:nvPicPr>
          <p:cNvPr id="26626" name="Picture 2" descr="D:\ابحاث\image\قانوني\masreat9649a[1].jpg"/>
          <p:cNvPicPr>
            <a:picLocks noGrp="1" noChangeAspect="1" noChangeArrowheads="1"/>
          </p:cNvPicPr>
          <p:nvPr>
            <p:ph sz="half" idx="1"/>
          </p:nvPr>
        </p:nvPicPr>
        <p:blipFill>
          <a:blip r:embed="rId2"/>
          <a:srcRect/>
          <a:stretch>
            <a:fillRect/>
          </a:stretch>
        </p:blipFill>
        <p:spPr bwMode="auto">
          <a:xfrm>
            <a:off x="381000" y="1524000"/>
            <a:ext cx="3962400" cy="4648200"/>
          </a:xfrm>
          <a:prstGeom prst="rect">
            <a:avLst/>
          </a:prstGeom>
          <a:noFill/>
        </p:spPr>
      </p:pic>
    </p:spTree>
    <p:extLst>
      <p:ext uri="{BB962C8B-B14F-4D97-AF65-F5344CB8AC3E}">
        <p14:creationId xmlns:p14="http://schemas.microsoft.com/office/powerpoint/2010/main" val="3026654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ar-SA"/>
              <a:t>الانحراف الاجتماعي والجريمة   د مها أبورية</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
        <p:nvSpPr>
          <p:cNvPr id="4" name="Title 3"/>
          <p:cNvSpPr>
            <a:spLocks noGrp="1"/>
          </p:cNvSpPr>
          <p:nvPr>
            <p:ph type="title"/>
          </p:nvPr>
        </p:nvSpPr>
        <p:spPr/>
        <p:txBody>
          <a:bodyPr/>
          <a:lstStyle/>
          <a:p>
            <a:pPr algn="r" rtl="1"/>
            <a:r>
              <a:rPr lang="ar-EG" dirty="0"/>
              <a:t>تعريف علم الاجتماع الجنائي</a:t>
            </a:r>
            <a:endParaRPr lang="en-US" dirty="0"/>
          </a:p>
        </p:txBody>
      </p:sp>
      <p:sp>
        <p:nvSpPr>
          <p:cNvPr id="6" name="Content Placeholder 5"/>
          <p:cNvSpPr>
            <a:spLocks noGrp="1"/>
          </p:cNvSpPr>
          <p:nvPr>
            <p:ph sz="half" idx="2"/>
          </p:nvPr>
        </p:nvSpPr>
        <p:spPr/>
        <p:txBody>
          <a:bodyPr>
            <a:normAutofit fontScale="92500"/>
          </a:bodyPr>
          <a:lstStyle/>
          <a:p>
            <a:pPr lvl="1" algn="just" rtl="1"/>
            <a:r>
              <a:rPr lang="ar-EG" dirty="0"/>
              <a:t>دراسة الظاهرة </a:t>
            </a:r>
            <a:r>
              <a:rPr lang="ar-EG" dirty="0" err="1"/>
              <a:t>الانحرافية</a:t>
            </a:r>
            <a:r>
              <a:rPr lang="ar-EG" dirty="0"/>
              <a:t> (باعتبارها موضوع علم الاجتماع الجنائي) تشمل الجوانب الأساسية للسلوك الاجتماعي المنحرف:</a:t>
            </a:r>
          </a:p>
          <a:p>
            <a:pPr lvl="2" algn="just" rtl="1"/>
            <a:r>
              <a:rPr lang="ar-EG" dirty="0"/>
              <a:t>تحديد أنماط السلوك التي يعتبرها المجتمع سلوكاً </a:t>
            </a:r>
            <a:r>
              <a:rPr lang="ar-EG" dirty="0" err="1"/>
              <a:t>انحرافياً</a:t>
            </a:r>
            <a:r>
              <a:rPr lang="ar-EG" dirty="0"/>
              <a:t> .</a:t>
            </a:r>
            <a:br>
              <a:rPr lang="ar-EG" dirty="0"/>
            </a:br>
            <a:r>
              <a:rPr lang="ar-EG" dirty="0"/>
              <a:t>تحديد طبيعة الفعل </a:t>
            </a:r>
            <a:r>
              <a:rPr lang="ar-EG" dirty="0" err="1"/>
              <a:t>الانحرافي</a:t>
            </a:r>
            <a:r>
              <a:rPr lang="ar-EG" dirty="0"/>
              <a:t> ومستوياته.</a:t>
            </a:r>
          </a:p>
          <a:p>
            <a:pPr lvl="2" algn="just" rtl="1"/>
            <a:r>
              <a:rPr lang="ar-EG" dirty="0"/>
              <a:t>تحديد مستويات المسئولية وأنواع العقوبة التي يوقعها المجتمع على مرتكبي الفعل </a:t>
            </a:r>
            <a:r>
              <a:rPr lang="ar-EG" dirty="0" err="1"/>
              <a:t>الانحرافي</a:t>
            </a:r>
            <a:r>
              <a:rPr lang="ar-EG" dirty="0"/>
              <a:t> بمستوياته المختلفة .</a:t>
            </a:r>
          </a:p>
          <a:p>
            <a:pPr lvl="2" algn="just" rtl="1"/>
            <a:r>
              <a:rPr lang="ar-EG" dirty="0"/>
              <a:t>تحديد الأسلوب المتبع في التعامل </a:t>
            </a:r>
            <a:r>
              <a:rPr lang="ar-EG"/>
              <a:t>مع المنحرفين .</a:t>
            </a:r>
          </a:p>
          <a:p>
            <a:pPr lvl="2" algn="just" rtl="1"/>
            <a:endParaRPr lang="ar-EG" dirty="0"/>
          </a:p>
          <a:p>
            <a:pPr algn="r" rtl="1"/>
            <a:endParaRPr lang="en-US" dirty="0"/>
          </a:p>
        </p:txBody>
      </p:sp>
      <p:pic>
        <p:nvPicPr>
          <p:cNvPr id="27650" name="Picture 2" descr="D:\ابحاث\image\قانوني\masreat9649a[1].jpg"/>
          <p:cNvPicPr>
            <a:picLocks noGrp="1" noChangeAspect="1" noChangeArrowheads="1"/>
          </p:cNvPicPr>
          <p:nvPr>
            <p:ph sz="half" idx="1"/>
          </p:nvPr>
        </p:nvPicPr>
        <p:blipFill>
          <a:blip r:embed="rId2"/>
          <a:srcRect/>
          <a:stretch>
            <a:fillRect/>
          </a:stretch>
        </p:blipFill>
        <p:spPr bwMode="auto">
          <a:xfrm>
            <a:off x="457200" y="1676400"/>
            <a:ext cx="3810000" cy="4343400"/>
          </a:xfrm>
          <a:prstGeom prst="rect">
            <a:avLst/>
          </a:prstGeom>
          <a:noFill/>
        </p:spPr>
      </p:pic>
    </p:spTree>
    <p:extLst>
      <p:ext uri="{BB962C8B-B14F-4D97-AF65-F5344CB8AC3E}">
        <p14:creationId xmlns:p14="http://schemas.microsoft.com/office/powerpoint/2010/main" val="3207180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ar-SA"/>
              <a:t>الانحراف الاجتماعي والجريمة   د مها أبورية</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
        <p:nvSpPr>
          <p:cNvPr id="4" name="Title 3"/>
          <p:cNvSpPr>
            <a:spLocks noGrp="1"/>
          </p:cNvSpPr>
          <p:nvPr>
            <p:ph type="title"/>
          </p:nvPr>
        </p:nvSpPr>
        <p:spPr/>
        <p:txBody>
          <a:bodyPr/>
          <a:lstStyle/>
          <a:p>
            <a:pPr algn="r" rtl="1"/>
            <a:r>
              <a:rPr lang="ar-EG" dirty="0"/>
              <a:t>تعريف علم الاجتماع الجنائي</a:t>
            </a:r>
            <a:endParaRPr lang="en-US" dirty="0"/>
          </a:p>
        </p:txBody>
      </p:sp>
      <p:sp>
        <p:nvSpPr>
          <p:cNvPr id="6" name="Content Placeholder 5"/>
          <p:cNvSpPr>
            <a:spLocks noGrp="1"/>
          </p:cNvSpPr>
          <p:nvPr>
            <p:ph sz="half" idx="2"/>
          </p:nvPr>
        </p:nvSpPr>
        <p:spPr/>
        <p:txBody>
          <a:bodyPr>
            <a:normAutofit fontScale="85000" lnSpcReduction="20000"/>
          </a:bodyPr>
          <a:lstStyle/>
          <a:p>
            <a:pPr lvl="1" algn="just" rtl="1"/>
            <a:r>
              <a:rPr lang="ar-EG" dirty="0"/>
              <a:t>العلم الذي يشارك غيره من العلوم في السعي لفهم أسباب السلوك </a:t>
            </a:r>
            <a:r>
              <a:rPr lang="ar-EG" dirty="0" err="1"/>
              <a:t>الانحرافي</a:t>
            </a:r>
            <a:r>
              <a:rPr lang="ar-EG" dirty="0"/>
              <a:t> محاولا فهم وعزل تفاعل العوامل المختلفة التي تدفع ببعض الناس إلى اقتراف بعض الأفعال </a:t>
            </a:r>
            <a:r>
              <a:rPr lang="ar-EG" dirty="0" err="1"/>
              <a:t>الانحرافية</a:t>
            </a:r>
            <a:r>
              <a:rPr lang="ar-EG" dirty="0"/>
              <a:t> وذلك للوصول إلى قوانين أو مبادئ عامة حول أنماط السلوك المضاد للمجتمع ، والعوامل الدافعة إليها ، بهدف علاج الجاني وتقليل حدوث الفعل </a:t>
            </a:r>
            <a:r>
              <a:rPr lang="ar-EG" dirty="0" err="1"/>
              <a:t>الانحرافي</a:t>
            </a:r>
            <a:r>
              <a:rPr lang="ar-EG" dirty="0"/>
              <a:t> ، وبذلك ينصب اهتمامه على محاولة إيجاد الطرق والوسائل التي تساعد الناس على التغير والتوافق مع المجتمع.</a:t>
            </a:r>
          </a:p>
          <a:p>
            <a:pPr lvl="1" algn="just" rtl="1"/>
            <a:r>
              <a:rPr lang="ar-EG" dirty="0"/>
              <a:t>هذا التوافق لا يتحقق بكامله في المجتمع إلا </a:t>
            </a:r>
            <a:r>
              <a:rPr lang="ar-EG" dirty="0" err="1"/>
              <a:t>اذا</a:t>
            </a:r>
            <a:r>
              <a:rPr lang="ar-EG" dirty="0"/>
              <a:t> كان هناك تكامل ثقافي ومعياري واجتماعي وشخصي لأعضاء المجتمع</a:t>
            </a:r>
          </a:p>
          <a:p>
            <a:pPr lvl="2" algn="just" rtl="1"/>
            <a:endParaRPr lang="ar-EG" dirty="0"/>
          </a:p>
          <a:p>
            <a:pPr algn="r" rtl="1"/>
            <a:endParaRPr lang="en-US" dirty="0"/>
          </a:p>
        </p:txBody>
      </p:sp>
      <p:pic>
        <p:nvPicPr>
          <p:cNvPr id="9" name="Content Placeholder 8" descr="images2.jpg"/>
          <p:cNvPicPr>
            <a:picLocks noGrp="1" noChangeAspect="1"/>
          </p:cNvPicPr>
          <p:nvPr>
            <p:ph sz="half" idx="1"/>
          </p:nvPr>
        </p:nvPicPr>
        <p:blipFill>
          <a:blip r:embed="rId2"/>
          <a:stretch>
            <a:fillRect/>
          </a:stretch>
        </p:blipFill>
        <p:spPr>
          <a:xfrm>
            <a:off x="838201" y="1905000"/>
            <a:ext cx="2994818" cy="4038600"/>
          </a:xfrm>
        </p:spPr>
      </p:pic>
    </p:spTree>
    <p:extLst>
      <p:ext uri="{BB962C8B-B14F-4D97-AF65-F5344CB8AC3E}">
        <p14:creationId xmlns:p14="http://schemas.microsoft.com/office/powerpoint/2010/main" val="3802532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ar-SA"/>
              <a:t>الانحراف الاجتماعي والجريمة   د مها أبورية</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
        <p:nvSpPr>
          <p:cNvPr id="4" name="Title 3"/>
          <p:cNvSpPr>
            <a:spLocks noGrp="1"/>
          </p:cNvSpPr>
          <p:nvPr>
            <p:ph type="title"/>
          </p:nvPr>
        </p:nvSpPr>
        <p:spPr/>
        <p:txBody>
          <a:bodyPr/>
          <a:lstStyle/>
          <a:p>
            <a:pPr algn="r" rtl="1"/>
            <a:r>
              <a:rPr lang="ar-EG" dirty="0"/>
              <a:t>تعريف علم الاجتماع الجنائي</a:t>
            </a:r>
            <a:endParaRPr lang="en-US" dirty="0"/>
          </a:p>
        </p:txBody>
      </p:sp>
      <p:sp>
        <p:nvSpPr>
          <p:cNvPr id="6" name="Content Placeholder 5"/>
          <p:cNvSpPr>
            <a:spLocks noGrp="1"/>
          </p:cNvSpPr>
          <p:nvPr>
            <p:ph sz="half" idx="2"/>
          </p:nvPr>
        </p:nvSpPr>
        <p:spPr>
          <a:xfrm>
            <a:off x="228600" y="1524000"/>
            <a:ext cx="8479536" cy="4572000"/>
          </a:xfrm>
        </p:spPr>
        <p:txBody>
          <a:bodyPr>
            <a:normAutofit/>
          </a:bodyPr>
          <a:lstStyle/>
          <a:p>
            <a:pPr lvl="1" algn="just" rtl="1"/>
            <a:r>
              <a:rPr lang="ar-EG" dirty="0"/>
              <a:t>هذا التوافق لا يتحقق بكامله في المجتمع إلا إذا كان هناك تكامل ثقافي ومعياري واجتماعي وشخصي لأعضاء المجتمع:</a:t>
            </a:r>
          </a:p>
          <a:p>
            <a:pPr lvl="1" algn="just" rtl="1"/>
            <a:endParaRPr lang="ar-EG" dirty="0"/>
          </a:p>
          <a:p>
            <a:pPr lvl="2" algn="just" rtl="1"/>
            <a:endParaRPr lang="ar-EG" dirty="0"/>
          </a:p>
          <a:p>
            <a:pPr algn="r" rtl="1"/>
            <a:endParaRPr lang="en-US" dirty="0"/>
          </a:p>
        </p:txBody>
      </p:sp>
      <p:graphicFrame>
        <p:nvGraphicFramePr>
          <p:cNvPr id="9" name="Diagram 8"/>
          <p:cNvGraphicFramePr/>
          <p:nvPr/>
        </p:nvGraphicFramePr>
        <p:xfrm>
          <a:off x="381000" y="2286000"/>
          <a:ext cx="8534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6382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ar-SA"/>
              <a:t>الانحراف الاجتماعي والجريمة   د مها أبورية</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
        <p:nvSpPr>
          <p:cNvPr id="4" name="Title 3"/>
          <p:cNvSpPr>
            <a:spLocks noGrp="1"/>
          </p:cNvSpPr>
          <p:nvPr>
            <p:ph type="title"/>
          </p:nvPr>
        </p:nvSpPr>
        <p:spPr/>
        <p:txBody>
          <a:bodyPr/>
          <a:lstStyle/>
          <a:p>
            <a:pPr algn="r" rtl="1"/>
            <a:r>
              <a:rPr lang="ar-EG" dirty="0"/>
              <a:t>تعريف علم الاجتماع الجنائي</a:t>
            </a:r>
            <a:endParaRPr lang="en-US" dirty="0"/>
          </a:p>
        </p:txBody>
      </p:sp>
      <p:sp>
        <p:nvSpPr>
          <p:cNvPr id="6" name="Content Placeholder 5"/>
          <p:cNvSpPr>
            <a:spLocks noGrp="1"/>
          </p:cNvSpPr>
          <p:nvPr>
            <p:ph sz="half" idx="2"/>
          </p:nvPr>
        </p:nvSpPr>
        <p:spPr>
          <a:xfrm>
            <a:off x="2555776" y="1524000"/>
            <a:ext cx="6152360" cy="4572000"/>
          </a:xfrm>
        </p:spPr>
        <p:txBody>
          <a:bodyPr>
            <a:normAutofit/>
          </a:bodyPr>
          <a:lstStyle/>
          <a:p>
            <a:pPr lvl="1" algn="just" rtl="1"/>
            <a:r>
              <a:rPr lang="ar-EG" dirty="0"/>
              <a:t>التعريف الواسع :يتضمن مجالات علم الاجتماع وعلم الإجرام والاجتماع القانوني ، جميعها تهتم بالسلوك الإنساني وأفعاله .</a:t>
            </a:r>
          </a:p>
          <a:p>
            <a:pPr lvl="2" algn="just" rtl="1"/>
            <a:r>
              <a:rPr lang="ar-EG" dirty="0"/>
              <a:t>علم الاجتماع : يهتم بفهمها وتقديم التفسير الاجتماعي لها </a:t>
            </a:r>
            <a:r>
              <a:rPr lang="ar-EG" dirty="0">
                <a:solidFill>
                  <a:srgbClr val="92D050"/>
                </a:solidFill>
              </a:rPr>
              <a:t>.(السلوك سوياً أو معتلا )</a:t>
            </a:r>
          </a:p>
          <a:p>
            <a:pPr lvl="2" algn="just" rtl="1"/>
            <a:r>
              <a:rPr lang="ar-EG" dirty="0"/>
              <a:t>علم الإجرام يتناول السلوك الإجرامي محاولا تقديم التفسيرات العلمية ، وتحديد مستويات المسئولية وأنماط خطورتها والإجراءات والعقوبات .</a:t>
            </a:r>
            <a:r>
              <a:rPr lang="ar-EG" dirty="0">
                <a:solidFill>
                  <a:srgbClr val="92D050"/>
                </a:solidFill>
              </a:rPr>
              <a:t> .(السلوك </a:t>
            </a:r>
            <a:r>
              <a:rPr lang="ar-EG" dirty="0" err="1">
                <a:solidFill>
                  <a:srgbClr val="92D050"/>
                </a:solidFill>
              </a:rPr>
              <a:t>الاجرامي</a:t>
            </a:r>
            <a:r>
              <a:rPr lang="ar-EG" dirty="0">
                <a:solidFill>
                  <a:srgbClr val="92D050"/>
                </a:solidFill>
              </a:rPr>
              <a:t>)</a:t>
            </a:r>
            <a:endParaRPr lang="ar-EG" dirty="0"/>
          </a:p>
          <a:p>
            <a:pPr lvl="2" algn="just" rtl="1"/>
            <a:r>
              <a:rPr lang="ar-EG" dirty="0"/>
              <a:t>علم الاجتماع القانوني : يتناول السلوك والأفعال الإجرامية من حيث خروجها عن القواعد المحددة والقواعد القانونية لتجريم هذا الخروج .</a:t>
            </a:r>
            <a:r>
              <a:rPr lang="ar-EG" dirty="0">
                <a:solidFill>
                  <a:srgbClr val="FF0000"/>
                </a:solidFill>
              </a:rPr>
              <a:t> </a:t>
            </a:r>
            <a:r>
              <a:rPr lang="ar-EG" dirty="0">
                <a:solidFill>
                  <a:srgbClr val="92D050"/>
                </a:solidFill>
              </a:rPr>
              <a:t>.(الوظيفة الاجتماعية للقانون)</a:t>
            </a:r>
          </a:p>
          <a:p>
            <a:pPr lvl="1" algn="just" rtl="1">
              <a:buNone/>
            </a:pPr>
            <a:r>
              <a:rPr lang="ar-EG" dirty="0">
                <a:solidFill>
                  <a:srgbClr val="5F13E7"/>
                </a:solidFill>
              </a:rPr>
              <a:t>	</a:t>
            </a:r>
          </a:p>
        </p:txBody>
      </p:sp>
    </p:spTree>
    <p:extLst>
      <p:ext uri="{BB962C8B-B14F-4D97-AF65-F5344CB8AC3E}">
        <p14:creationId xmlns:p14="http://schemas.microsoft.com/office/powerpoint/2010/main" val="2587569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ar-SA"/>
              <a:t>الانحراف الاجتماعي والجريمة   د مها أبورية</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
        <p:nvSpPr>
          <p:cNvPr id="4" name="Title 3"/>
          <p:cNvSpPr>
            <a:spLocks noGrp="1"/>
          </p:cNvSpPr>
          <p:nvPr>
            <p:ph type="title"/>
          </p:nvPr>
        </p:nvSpPr>
        <p:spPr/>
        <p:txBody>
          <a:bodyPr/>
          <a:lstStyle/>
          <a:p>
            <a:pPr algn="r" rtl="1"/>
            <a:r>
              <a:rPr lang="ar-EG" dirty="0"/>
              <a:t>تعريف علم الاجتماع الجنائي</a:t>
            </a:r>
            <a:endParaRPr lang="en-US" dirty="0"/>
          </a:p>
        </p:txBody>
      </p:sp>
      <p:sp>
        <p:nvSpPr>
          <p:cNvPr id="6" name="Content Placeholder 5"/>
          <p:cNvSpPr>
            <a:spLocks noGrp="1"/>
          </p:cNvSpPr>
          <p:nvPr>
            <p:ph sz="half" idx="2"/>
          </p:nvPr>
        </p:nvSpPr>
        <p:spPr>
          <a:xfrm>
            <a:off x="2483768" y="1524000"/>
            <a:ext cx="6224368" cy="4572000"/>
          </a:xfrm>
        </p:spPr>
        <p:txBody>
          <a:bodyPr>
            <a:normAutofit/>
          </a:bodyPr>
          <a:lstStyle/>
          <a:p>
            <a:pPr lvl="1" algn="just" rtl="1">
              <a:buNone/>
            </a:pPr>
            <a:r>
              <a:rPr lang="ar-EG" dirty="0">
                <a:solidFill>
                  <a:srgbClr val="5F13E7"/>
                </a:solidFill>
              </a:rPr>
              <a:t>	المتخصص في الموضوعات المشتركة ، يأخذ من علم </a:t>
            </a:r>
            <a:r>
              <a:rPr lang="ar-EG" dirty="0">
                <a:solidFill>
                  <a:srgbClr val="C00000"/>
                </a:solidFill>
              </a:rPr>
              <a:t>الاجتماع الفهم النظري والمعالجة المنهجية للسلوك </a:t>
            </a:r>
            <a:r>
              <a:rPr lang="ar-EG" dirty="0" err="1">
                <a:solidFill>
                  <a:srgbClr val="C00000"/>
                </a:solidFill>
              </a:rPr>
              <a:t>الانحرافي</a:t>
            </a:r>
            <a:r>
              <a:rPr lang="ar-EG" dirty="0">
                <a:solidFill>
                  <a:srgbClr val="C00000"/>
                </a:solidFill>
              </a:rPr>
              <a:t> ، </a:t>
            </a:r>
            <a:r>
              <a:rPr lang="ar-EG" dirty="0">
                <a:solidFill>
                  <a:srgbClr val="5F13E7"/>
                </a:solidFill>
              </a:rPr>
              <a:t>ويأخذ من</a:t>
            </a:r>
            <a:r>
              <a:rPr lang="ar-EG" dirty="0">
                <a:solidFill>
                  <a:schemeClr val="accent2">
                    <a:lumMod val="75000"/>
                  </a:schemeClr>
                </a:solidFill>
              </a:rPr>
              <a:t> علم </a:t>
            </a:r>
            <a:r>
              <a:rPr lang="ar-EG" dirty="0" err="1">
                <a:solidFill>
                  <a:schemeClr val="accent2">
                    <a:lumMod val="75000"/>
                  </a:schemeClr>
                </a:solidFill>
              </a:rPr>
              <a:t>الاجرام</a:t>
            </a:r>
            <a:r>
              <a:rPr lang="ar-EG" dirty="0">
                <a:solidFill>
                  <a:schemeClr val="accent2">
                    <a:lumMod val="75000"/>
                  </a:schemeClr>
                </a:solidFill>
              </a:rPr>
              <a:t> أسلوب معالجة السلوك </a:t>
            </a:r>
            <a:r>
              <a:rPr lang="ar-EG" dirty="0" err="1">
                <a:solidFill>
                  <a:schemeClr val="accent2">
                    <a:lumMod val="75000"/>
                  </a:schemeClr>
                </a:solidFill>
              </a:rPr>
              <a:t>الاجرامي</a:t>
            </a:r>
            <a:r>
              <a:rPr lang="ar-EG" dirty="0">
                <a:solidFill>
                  <a:schemeClr val="accent2">
                    <a:lumMod val="75000"/>
                  </a:schemeClr>
                </a:solidFill>
              </a:rPr>
              <a:t> ،</a:t>
            </a:r>
            <a:r>
              <a:rPr lang="ar-EG" dirty="0">
                <a:solidFill>
                  <a:srgbClr val="5F13E7"/>
                </a:solidFill>
              </a:rPr>
              <a:t> </a:t>
            </a:r>
            <a:r>
              <a:rPr lang="ar-EG" dirty="0">
                <a:solidFill>
                  <a:schemeClr val="tx2">
                    <a:lumMod val="75000"/>
                  </a:schemeClr>
                </a:solidFill>
              </a:rPr>
              <a:t>ومن علم الاجتماع القانوني معالجته لقواعد الضبط وتنظيم السلوك وعقاب المرتكبين </a:t>
            </a:r>
            <a:r>
              <a:rPr lang="ar-EG" dirty="0">
                <a:solidFill>
                  <a:srgbClr val="5F13E7"/>
                </a:solidFill>
              </a:rPr>
              <a:t>ثم يتعامل معها جميعا في معالجته للتنظيمات الاجتماعية التي تهتم بمواجهة السلوك </a:t>
            </a:r>
            <a:r>
              <a:rPr lang="ar-EG" dirty="0" err="1">
                <a:solidFill>
                  <a:srgbClr val="5F13E7"/>
                </a:solidFill>
              </a:rPr>
              <a:t>الانحرافي</a:t>
            </a:r>
            <a:r>
              <a:rPr lang="ar-EG" dirty="0">
                <a:solidFill>
                  <a:srgbClr val="5F13E7"/>
                </a:solidFill>
              </a:rPr>
              <a:t> باعتبارها تنظيمات اجتماعية تلعب دورا وظيفيا في مجال الوقاية والعلاج للانحراف في المجتمع.</a:t>
            </a:r>
            <a:endParaRPr lang="en-US" dirty="0">
              <a:solidFill>
                <a:srgbClr val="5F13E7"/>
              </a:solidFill>
            </a:endParaRPr>
          </a:p>
          <a:p>
            <a:pPr lvl="1" algn="just" rtl="1">
              <a:buNone/>
            </a:pPr>
            <a:r>
              <a:rPr lang="en-US" dirty="0">
                <a:solidFill>
                  <a:srgbClr val="5F13E7"/>
                </a:solidFill>
                <a:hlinkClick r:id="rId2"/>
              </a:rPr>
              <a:t>http://www.youtube.com/watch?v=sFHEVuRVYHs&amp;list=PL412384A1600712A2</a:t>
            </a:r>
            <a:endParaRPr lang="ar-EG" dirty="0">
              <a:solidFill>
                <a:srgbClr val="5F13E7"/>
              </a:solidFill>
            </a:endParaRPr>
          </a:p>
        </p:txBody>
      </p:sp>
    </p:spTree>
    <p:extLst>
      <p:ext uri="{BB962C8B-B14F-4D97-AF65-F5344CB8AC3E}">
        <p14:creationId xmlns:p14="http://schemas.microsoft.com/office/powerpoint/2010/main" val="896961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تمرير أفقي 7"/>
          <p:cNvSpPr/>
          <p:nvPr/>
        </p:nvSpPr>
        <p:spPr>
          <a:xfrm>
            <a:off x="251520" y="0"/>
            <a:ext cx="7776864" cy="1412776"/>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300000"/>
              </a:lnSpc>
            </a:pPr>
            <a:r>
              <a:rPr lang="ar-EG" sz="2400" dirty="0">
                <a:solidFill>
                  <a:schemeClr val="tx1"/>
                </a:solidFill>
                <a:effectLst>
                  <a:outerShdw blurRad="38100" dist="38100" dir="2700000" algn="tl">
                    <a:srgbClr val="000000">
                      <a:alpha val="43137"/>
                    </a:srgbClr>
                  </a:outerShdw>
                </a:effectLst>
              </a:rPr>
              <a:t>علاقة علم الاجتماع الجنائي بالعلوم الاجتماعية بالعلوم الاجتماعية الأخرى</a:t>
            </a:r>
            <a:endParaRPr lang="en-US" sz="2400" dirty="0">
              <a:solidFill>
                <a:schemeClr val="tx1"/>
              </a:solidFill>
              <a:effectLst>
                <a:outerShdw blurRad="38100" dist="38100" dir="2700000" algn="tl">
                  <a:srgbClr val="000000">
                    <a:alpha val="43137"/>
                  </a:srgbClr>
                </a:outerShdw>
              </a:effectLst>
            </a:endParaRPr>
          </a:p>
          <a:p>
            <a:pPr algn="ctr"/>
            <a:endParaRPr lang="ar-SA" sz="2400" dirty="0">
              <a:solidFill>
                <a:schemeClr val="tx1"/>
              </a:solidFill>
              <a:effectLst>
                <a:outerShdw blurRad="38100" dist="38100" dir="2700000" algn="tl">
                  <a:srgbClr val="000000">
                    <a:alpha val="43137"/>
                  </a:srgbClr>
                </a:outerShdw>
              </a:effectLst>
            </a:endParaRPr>
          </a:p>
        </p:txBody>
      </p:sp>
      <p:sp>
        <p:nvSpPr>
          <p:cNvPr id="9" name="مربع نص 8"/>
          <p:cNvSpPr txBox="1"/>
          <p:nvPr/>
        </p:nvSpPr>
        <p:spPr>
          <a:xfrm>
            <a:off x="2483768" y="1977802"/>
            <a:ext cx="6480720" cy="3539430"/>
          </a:xfrm>
          <a:prstGeom prst="rect">
            <a:avLst/>
          </a:prstGeom>
          <a:noFill/>
        </p:spPr>
        <p:txBody>
          <a:bodyPr wrap="square" rtlCol="1">
            <a:spAutoFit/>
          </a:bodyPr>
          <a:lstStyle/>
          <a:p>
            <a:r>
              <a:rPr lang="ar-EG" sz="2800" b="1" dirty="0"/>
              <a:t>العلاقة وطيدة بين علم الاجتماع ، وعلم الاجتماع الجنائي ، أنه فرع من فروع علم الاجتماع ، يهتم بدراسة </a:t>
            </a:r>
            <a:r>
              <a:rPr lang="ar-EG" sz="2800" b="1" dirty="0">
                <a:solidFill>
                  <a:schemeClr val="accent2">
                    <a:lumMod val="75000"/>
                  </a:schemeClr>
                </a:solidFill>
              </a:rPr>
              <a:t>السلوك </a:t>
            </a:r>
            <a:r>
              <a:rPr lang="ar-EG" sz="2800" b="1" dirty="0" err="1">
                <a:solidFill>
                  <a:schemeClr val="accent2">
                    <a:lumMod val="75000"/>
                  </a:schemeClr>
                </a:solidFill>
              </a:rPr>
              <a:t>الانحرافي</a:t>
            </a:r>
            <a:r>
              <a:rPr lang="ar-EG" sz="2800" b="1" dirty="0">
                <a:solidFill>
                  <a:schemeClr val="accent2">
                    <a:lumMod val="75000"/>
                  </a:schemeClr>
                </a:solidFill>
              </a:rPr>
              <a:t> </a:t>
            </a:r>
            <a:r>
              <a:rPr lang="ar-EG" sz="2800" b="1" dirty="0"/>
              <a:t>، وتحديد </a:t>
            </a:r>
            <a:r>
              <a:rPr lang="ar-EG" sz="2800" b="1" dirty="0">
                <a:solidFill>
                  <a:schemeClr val="accent2">
                    <a:lumMod val="75000"/>
                  </a:schemeClr>
                </a:solidFill>
              </a:rPr>
              <a:t>العوامل الدافعة </a:t>
            </a:r>
            <a:r>
              <a:rPr lang="ar-EG" sz="2800" b="1" dirty="0"/>
              <a:t>إليه ، ومحاولة التنبؤ به ، وأسلوب </a:t>
            </a:r>
            <a:r>
              <a:rPr lang="ar-EG" sz="2800" b="1" dirty="0">
                <a:solidFill>
                  <a:schemeClr val="accent2">
                    <a:lumMod val="75000"/>
                  </a:schemeClr>
                </a:solidFill>
              </a:rPr>
              <a:t>معاملة المذنبين </a:t>
            </a:r>
            <a:r>
              <a:rPr lang="ar-EG" sz="2800" b="1" dirty="0"/>
              <a:t>، ومدي </a:t>
            </a:r>
            <a:r>
              <a:rPr lang="ar-EG" sz="2800" b="1" dirty="0">
                <a:solidFill>
                  <a:schemeClr val="accent2">
                    <a:lumMod val="75000"/>
                  </a:schemeClr>
                </a:solidFill>
              </a:rPr>
              <a:t>فاعليته لإعادة تكيفهم ، وانتظام سلوكهم ، وتوافقهم في المجتمع ، كأعضاء </a:t>
            </a:r>
            <a:r>
              <a:rPr lang="ar-EG" sz="2800" b="1" dirty="0"/>
              <a:t>أسوياء في سياق هذا المجتمع الذي يتفاعلون فيه مع بقية أعضائه ، وهو ذلك كله يستند إلي مبادئ علم الاجتماع ومناهجه</a:t>
            </a:r>
            <a:endParaRPr lang="ar-SA" sz="2800" dirty="0"/>
          </a:p>
        </p:txBody>
      </p:sp>
      <p:pic>
        <p:nvPicPr>
          <p:cNvPr id="10" name="صورة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285" y="1412776"/>
            <a:ext cx="2458963" cy="1656184"/>
          </a:xfrm>
          <a:prstGeom prst="round2DiagRect">
            <a:avLst>
              <a:gd name="adj1" fmla="val 40672"/>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53461688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تمرير أفقي 3"/>
          <p:cNvSpPr/>
          <p:nvPr/>
        </p:nvSpPr>
        <p:spPr>
          <a:xfrm>
            <a:off x="1331640" y="0"/>
            <a:ext cx="6120680" cy="1268760"/>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أن الدراسات المبكرة في علم الاجرام </a:t>
            </a:r>
            <a:endParaRPr lang="ar-SA" sz="2400" dirty="0">
              <a:solidFill>
                <a:schemeClr val="tx1"/>
              </a:solidFill>
            </a:endParaRPr>
          </a:p>
        </p:txBody>
      </p:sp>
      <p:sp>
        <p:nvSpPr>
          <p:cNvPr id="5" name="مربع نص 4"/>
          <p:cNvSpPr txBox="1"/>
          <p:nvPr/>
        </p:nvSpPr>
        <p:spPr>
          <a:xfrm>
            <a:off x="251520" y="1196752"/>
            <a:ext cx="8136904" cy="830997"/>
          </a:xfrm>
          <a:prstGeom prst="rect">
            <a:avLst/>
          </a:prstGeom>
          <a:noFill/>
        </p:spPr>
        <p:txBody>
          <a:bodyPr wrap="square" rtlCol="1">
            <a:spAutoFit/>
          </a:bodyPr>
          <a:lstStyle/>
          <a:p>
            <a:r>
              <a:rPr lang="ar-EG" sz="2400" b="1" dirty="0"/>
              <a:t>أكدت علي فكرة  أساسية  نمط الأجرام الطبيعي ، مرتبطاً بأنماط  ذهنية معقدة ، </a:t>
            </a:r>
          </a:p>
          <a:p>
            <a:r>
              <a:rPr lang="ar-EG" sz="2400" b="1" dirty="0"/>
              <a:t>او إنتاجاً لظروف اقتصادية سيئة </a:t>
            </a:r>
            <a:endParaRPr lang="en-US" sz="2400" dirty="0"/>
          </a:p>
        </p:txBody>
      </p:sp>
      <p:sp>
        <p:nvSpPr>
          <p:cNvPr id="6" name="مربع نص 5"/>
          <p:cNvSpPr txBox="1"/>
          <p:nvPr/>
        </p:nvSpPr>
        <p:spPr>
          <a:xfrm>
            <a:off x="2555776" y="2006248"/>
            <a:ext cx="5760640" cy="461665"/>
          </a:xfrm>
          <a:prstGeom prst="rect">
            <a:avLst/>
          </a:prstGeom>
          <a:noFill/>
        </p:spPr>
        <p:txBody>
          <a:bodyPr wrap="square" rtlCol="1">
            <a:spAutoFit/>
          </a:bodyPr>
          <a:lstStyle/>
          <a:p>
            <a:r>
              <a:rPr lang="ar-EG" sz="2400" b="1" dirty="0">
                <a:solidFill>
                  <a:srgbClr val="FF0000"/>
                </a:solidFill>
              </a:rPr>
              <a:t>بعض علماء الاجرام تبنوا </a:t>
            </a:r>
            <a:r>
              <a:rPr lang="ar-EG" sz="2400" b="1" dirty="0"/>
              <a:t>بعض الاتجاهات السيكولوجية  </a:t>
            </a:r>
            <a:endParaRPr lang="en-US" sz="2400" dirty="0"/>
          </a:p>
        </p:txBody>
      </p:sp>
      <p:sp>
        <p:nvSpPr>
          <p:cNvPr id="7" name="مربع نص 6"/>
          <p:cNvSpPr txBox="1"/>
          <p:nvPr/>
        </p:nvSpPr>
        <p:spPr>
          <a:xfrm>
            <a:off x="2708176" y="2535287"/>
            <a:ext cx="5760640" cy="461665"/>
          </a:xfrm>
          <a:prstGeom prst="rect">
            <a:avLst/>
          </a:prstGeom>
          <a:noFill/>
        </p:spPr>
        <p:txBody>
          <a:bodyPr wrap="square" rtlCol="1">
            <a:spAutoFit/>
          </a:bodyPr>
          <a:lstStyle/>
          <a:p>
            <a:r>
              <a:rPr lang="ar-EG" sz="2400" b="1" dirty="0"/>
              <a:t> </a:t>
            </a:r>
            <a:r>
              <a:rPr lang="ar-EG" sz="2400" b="1" dirty="0">
                <a:solidFill>
                  <a:srgbClr val="FF0000"/>
                </a:solidFill>
              </a:rPr>
              <a:t>ظهر الاتجاه الذي يهتم  </a:t>
            </a:r>
            <a:r>
              <a:rPr lang="ar-EG" sz="2400" b="1" dirty="0"/>
              <a:t>بالعوامل الاجتماعية والاقتصادية </a:t>
            </a:r>
            <a:endParaRPr lang="en-US" sz="2400" dirty="0"/>
          </a:p>
        </p:txBody>
      </p:sp>
      <p:sp>
        <p:nvSpPr>
          <p:cNvPr id="9" name="مربع نص 8"/>
          <p:cNvSpPr txBox="1"/>
          <p:nvPr/>
        </p:nvSpPr>
        <p:spPr>
          <a:xfrm>
            <a:off x="2051720" y="4365104"/>
            <a:ext cx="6541200" cy="1938992"/>
          </a:xfrm>
          <a:prstGeom prst="rect">
            <a:avLst/>
          </a:prstGeom>
          <a:noFill/>
        </p:spPr>
        <p:txBody>
          <a:bodyPr wrap="square" rtlCol="1">
            <a:spAutoFit/>
          </a:bodyPr>
          <a:lstStyle/>
          <a:p>
            <a:pPr marL="342900" indent="-342900">
              <a:buClr>
                <a:srgbClr val="FF0000"/>
              </a:buClr>
              <a:buFont typeface="Wingdings" pitchFamily="2" charset="2"/>
              <a:buChar char="ü"/>
            </a:pPr>
            <a:r>
              <a:rPr lang="ar-EG" sz="2000" b="1" dirty="0"/>
              <a:t>هناك اتجاهاً حديثاً يهتم بتفسير الاجرام بالاستناد للعوامل البيولوجية </a:t>
            </a:r>
            <a:endParaRPr lang="en-US" sz="2000" dirty="0"/>
          </a:p>
          <a:p>
            <a:pPr marL="342900" indent="-342900">
              <a:buClr>
                <a:srgbClr val="FF0000"/>
              </a:buClr>
              <a:buFont typeface="Wingdings" pitchFamily="2" charset="2"/>
              <a:buChar char="ü"/>
            </a:pPr>
            <a:r>
              <a:rPr lang="ar-EG" sz="2000" b="1" dirty="0"/>
              <a:t>متناقضة في تفسير الانحراف والجريمة  </a:t>
            </a:r>
            <a:endParaRPr lang="en-US" sz="2000" dirty="0"/>
          </a:p>
          <a:p>
            <a:pPr marL="342900" indent="-342900">
              <a:buClr>
                <a:srgbClr val="FF0000"/>
              </a:buClr>
              <a:buFont typeface="Wingdings" pitchFamily="2" charset="2"/>
              <a:buChar char="ü"/>
            </a:pPr>
            <a:r>
              <a:rPr lang="ar-EG" sz="2000" b="1" dirty="0"/>
              <a:t>التحليل النفسي والأمراض العصبية من ناحية ، والجانب الاجتماعي</a:t>
            </a:r>
          </a:p>
          <a:p>
            <a:r>
              <a:rPr lang="ar-EG" sz="2000" b="1" dirty="0"/>
              <a:t>     من ناحية أخري </a:t>
            </a:r>
            <a:endParaRPr lang="en-US" sz="2000" dirty="0"/>
          </a:p>
          <a:p>
            <a:pPr marL="342900" indent="-342900">
              <a:buClr>
                <a:srgbClr val="FF0000"/>
              </a:buClr>
              <a:buFont typeface="Wingdings" pitchFamily="2" charset="2"/>
              <a:buChar char="ü"/>
            </a:pPr>
            <a:r>
              <a:rPr lang="ar-EG" sz="2000" b="1" dirty="0"/>
              <a:t>علم الاجتماع قد أثري البحث في علم الاجرام </a:t>
            </a:r>
            <a:endParaRPr lang="en-US" sz="2000" dirty="0"/>
          </a:p>
          <a:p>
            <a:pPr marL="342900" indent="-342900">
              <a:buClr>
                <a:srgbClr val="FF0000"/>
              </a:buClr>
              <a:buFont typeface="Wingdings" pitchFamily="2" charset="2"/>
              <a:buChar char="ü"/>
            </a:pPr>
            <a:r>
              <a:rPr lang="ar-EG" sz="2000" b="1" dirty="0"/>
              <a:t>أثرت بعض تقنيات البحث في علم الاجرام ، علي علم الاجتماع</a:t>
            </a:r>
            <a:endParaRPr lang="en-US" sz="2000" dirty="0"/>
          </a:p>
        </p:txBody>
      </p:sp>
      <p:pic>
        <p:nvPicPr>
          <p:cNvPr id="10" name="صورة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1084" y="2901887"/>
            <a:ext cx="1950956" cy="1463217"/>
          </a:xfrm>
          <a:prstGeom prst="rect">
            <a:avLst/>
          </a:prstGeom>
        </p:spPr>
      </p:pic>
      <p:sp>
        <p:nvSpPr>
          <p:cNvPr id="11" name="تمرير أفقي 10"/>
          <p:cNvSpPr/>
          <p:nvPr/>
        </p:nvSpPr>
        <p:spPr>
          <a:xfrm>
            <a:off x="5796136" y="2996952"/>
            <a:ext cx="2520280" cy="1224136"/>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في الوقت الحالي </a:t>
            </a:r>
            <a:endParaRPr lang="en-US" sz="2400" dirty="0">
              <a:solidFill>
                <a:schemeClr val="tx1"/>
              </a:solidFill>
            </a:endParaRPr>
          </a:p>
        </p:txBody>
      </p:sp>
    </p:spTree>
    <p:extLst>
      <p:ext uri="{BB962C8B-B14F-4D97-AF65-F5344CB8AC3E}">
        <p14:creationId xmlns:p14="http://schemas.microsoft.com/office/powerpoint/2010/main" val="81627223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80">
                                          <p:stCondLst>
                                            <p:cond delay="0"/>
                                          </p:stCondLst>
                                        </p:cTn>
                                        <p:tgtEl>
                                          <p:spTgt spid="11"/>
                                        </p:tgtEl>
                                      </p:cBhvr>
                                    </p:animEffect>
                                    <p:anim calcmode="lin" valueType="num">
                                      <p:cBhvr>
                                        <p:cTn id="4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2" dur="26">
                                          <p:stCondLst>
                                            <p:cond delay="650"/>
                                          </p:stCondLst>
                                        </p:cTn>
                                        <p:tgtEl>
                                          <p:spTgt spid="11"/>
                                        </p:tgtEl>
                                      </p:cBhvr>
                                      <p:to x="100000" y="60000"/>
                                    </p:animScale>
                                    <p:animScale>
                                      <p:cBhvr>
                                        <p:cTn id="53" dur="166" decel="50000">
                                          <p:stCondLst>
                                            <p:cond delay="676"/>
                                          </p:stCondLst>
                                        </p:cTn>
                                        <p:tgtEl>
                                          <p:spTgt spid="11"/>
                                        </p:tgtEl>
                                      </p:cBhvr>
                                      <p:to x="100000" y="100000"/>
                                    </p:animScale>
                                    <p:animScale>
                                      <p:cBhvr>
                                        <p:cTn id="54" dur="26">
                                          <p:stCondLst>
                                            <p:cond delay="1312"/>
                                          </p:stCondLst>
                                        </p:cTn>
                                        <p:tgtEl>
                                          <p:spTgt spid="11"/>
                                        </p:tgtEl>
                                      </p:cBhvr>
                                      <p:to x="100000" y="80000"/>
                                    </p:animScale>
                                    <p:animScale>
                                      <p:cBhvr>
                                        <p:cTn id="55" dur="166" decel="50000">
                                          <p:stCondLst>
                                            <p:cond delay="1338"/>
                                          </p:stCondLst>
                                        </p:cTn>
                                        <p:tgtEl>
                                          <p:spTgt spid="11"/>
                                        </p:tgtEl>
                                      </p:cBhvr>
                                      <p:to x="100000" y="100000"/>
                                    </p:animScale>
                                    <p:animScale>
                                      <p:cBhvr>
                                        <p:cTn id="56" dur="26">
                                          <p:stCondLst>
                                            <p:cond delay="1642"/>
                                          </p:stCondLst>
                                        </p:cTn>
                                        <p:tgtEl>
                                          <p:spTgt spid="11"/>
                                        </p:tgtEl>
                                      </p:cBhvr>
                                      <p:to x="100000" y="90000"/>
                                    </p:animScale>
                                    <p:animScale>
                                      <p:cBhvr>
                                        <p:cTn id="57" dur="166" decel="50000">
                                          <p:stCondLst>
                                            <p:cond delay="1668"/>
                                          </p:stCondLst>
                                        </p:cTn>
                                        <p:tgtEl>
                                          <p:spTgt spid="11"/>
                                        </p:tgtEl>
                                      </p:cBhvr>
                                      <p:to x="100000" y="100000"/>
                                    </p:animScale>
                                    <p:animScale>
                                      <p:cBhvr>
                                        <p:cTn id="58" dur="26">
                                          <p:stCondLst>
                                            <p:cond delay="1808"/>
                                          </p:stCondLst>
                                        </p:cTn>
                                        <p:tgtEl>
                                          <p:spTgt spid="11"/>
                                        </p:tgtEl>
                                      </p:cBhvr>
                                      <p:to x="100000" y="95000"/>
                                    </p:animScale>
                                    <p:animScale>
                                      <p:cBhvr>
                                        <p:cTn id="59" dur="166" decel="50000">
                                          <p:stCondLst>
                                            <p:cond delay="1834"/>
                                          </p:stCondLst>
                                        </p:cTn>
                                        <p:tgtEl>
                                          <p:spTgt spid="11"/>
                                        </p:tgtEl>
                                      </p:cBhvr>
                                      <p:to x="100000" y="100000"/>
                                    </p:animScale>
                                  </p:childTnLst>
                                </p:cTn>
                              </p:par>
                              <p:par>
                                <p:cTn id="60" presetID="26"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down)">
                                      <p:cBhvr>
                                        <p:cTn id="62" dur="580">
                                          <p:stCondLst>
                                            <p:cond delay="0"/>
                                          </p:stCondLst>
                                        </p:cTn>
                                        <p:tgtEl>
                                          <p:spTgt spid="10"/>
                                        </p:tgtEl>
                                      </p:cBhvr>
                                    </p:animEffect>
                                    <p:anim calcmode="lin" valueType="num">
                                      <p:cBhvr>
                                        <p:cTn id="6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8" dur="26">
                                          <p:stCondLst>
                                            <p:cond delay="650"/>
                                          </p:stCondLst>
                                        </p:cTn>
                                        <p:tgtEl>
                                          <p:spTgt spid="10"/>
                                        </p:tgtEl>
                                      </p:cBhvr>
                                      <p:to x="100000" y="60000"/>
                                    </p:animScale>
                                    <p:animScale>
                                      <p:cBhvr>
                                        <p:cTn id="69" dur="166" decel="50000">
                                          <p:stCondLst>
                                            <p:cond delay="676"/>
                                          </p:stCondLst>
                                        </p:cTn>
                                        <p:tgtEl>
                                          <p:spTgt spid="10"/>
                                        </p:tgtEl>
                                      </p:cBhvr>
                                      <p:to x="100000" y="100000"/>
                                    </p:animScale>
                                    <p:animScale>
                                      <p:cBhvr>
                                        <p:cTn id="70" dur="26">
                                          <p:stCondLst>
                                            <p:cond delay="1312"/>
                                          </p:stCondLst>
                                        </p:cTn>
                                        <p:tgtEl>
                                          <p:spTgt spid="10"/>
                                        </p:tgtEl>
                                      </p:cBhvr>
                                      <p:to x="100000" y="80000"/>
                                    </p:animScale>
                                    <p:animScale>
                                      <p:cBhvr>
                                        <p:cTn id="71" dur="166" decel="50000">
                                          <p:stCondLst>
                                            <p:cond delay="1338"/>
                                          </p:stCondLst>
                                        </p:cTn>
                                        <p:tgtEl>
                                          <p:spTgt spid="10"/>
                                        </p:tgtEl>
                                      </p:cBhvr>
                                      <p:to x="100000" y="100000"/>
                                    </p:animScale>
                                    <p:animScale>
                                      <p:cBhvr>
                                        <p:cTn id="72" dur="26">
                                          <p:stCondLst>
                                            <p:cond delay="1642"/>
                                          </p:stCondLst>
                                        </p:cTn>
                                        <p:tgtEl>
                                          <p:spTgt spid="10"/>
                                        </p:tgtEl>
                                      </p:cBhvr>
                                      <p:to x="100000" y="90000"/>
                                    </p:animScale>
                                    <p:animScale>
                                      <p:cBhvr>
                                        <p:cTn id="73" dur="166" decel="50000">
                                          <p:stCondLst>
                                            <p:cond delay="1668"/>
                                          </p:stCondLst>
                                        </p:cTn>
                                        <p:tgtEl>
                                          <p:spTgt spid="10"/>
                                        </p:tgtEl>
                                      </p:cBhvr>
                                      <p:to x="100000" y="100000"/>
                                    </p:animScale>
                                    <p:animScale>
                                      <p:cBhvr>
                                        <p:cTn id="74" dur="26">
                                          <p:stCondLst>
                                            <p:cond delay="1808"/>
                                          </p:stCondLst>
                                        </p:cTn>
                                        <p:tgtEl>
                                          <p:spTgt spid="10"/>
                                        </p:tgtEl>
                                      </p:cBhvr>
                                      <p:to x="100000" y="95000"/>
                                    </p:animScale>
                                    <p:animScale>
                                      <p:cBhvr>
                                        <p:cTn id="75" dur="166" decel="50000">
                                          <p:stCondLst>
                                            <p:cond delay="1834"/>
                                          </p:stCondLst>
                                        </p:cTn>
                                        <p:tgtEl>
                                          <p:spTgt spid="10"/>
                                        </p:tgtEl>
                                      </p:cBhvr>
                                      <p:to x="100000" y="100000"/>
                                    </p:animScale>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9">
                                            <p:txEl>
                                              <p:pRg st="0" end="0"/>
                                            </p:txEl>
                                          </p:spTgt>
                                        </p:tgtEl>
                                        <p:attrNameLst>
                                          <p:attrName>style.visibility</p:attrName>
                                        </p:attrNameLst>
                                      </p:cBhvr>
                                      <p:to>
                                        <p:strVal val="visible"/>
                                      </p:to>
                                    </p:set>
                                    <p:anim calcmode="lin" valueType="num">
                                      <p:cBhvr>
                                        <p:cTn id="80"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82" dur="500"/>
                                        <p:tgtEl>
                                          <p:spTgt spid="9">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9">
                                            <p:txEl>
                                              <p:pRg st="1" end="1"/>
                                            </p:txEl>
                                          </p:spTgt>
                                        </p:tgtEl>
                                        <p:attrNameLst>
                                          <p:attrName>style.visibility</p:attrName>
                                        </p:attrNameLst>
                                      </p:cBhvr>
                                      <p:to>
                                        <p:strVal val="visible"/>
                                      </p:to>
                                    </p:set>
                                    <p:anim calcmode="lin" valueType="num">
                                      <p:cBhvr>
                                        <p:cTn id="87"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88"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89" dur="500"/>
                                        <p:tgtEl>
                                          <p:spTgt spid="9">
                                            <p:txEl>
                                              <p:pRg st="1" end="1"/>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9">
                                            <p:txEl>
                                              <p:pRg st="2" end="2"/>
                                            </p:txEl>
                                          </p:spTgt>
                                        </p:tgtEl>
                                        <p:attrNameLst>
                                          <p:attrName>style.visibility</p:attrName>
                                        </p:attrNameLst>
                                      </p:cBhvr>
                                      <p:to>
                                        <p:strVal val="visible"/>
                                      </p:to>
                                    </p:set>
                                    <p:anim calcmode="lin" valueType="num">
                                      <p:cBhvr>
                                        <p:cTn id="94"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95"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96" dur="500"/>
                                        <p:tgtEl>
                                          <p:spTgt spid="9">
                                            <p:txEl>
                                              <p:pRg st="2" end="2"/>
                                            </p:txEl>
                                          </p:spTgt>
                                        </p:tgtEl>
                                      </p:cBhvr>
                                    </p:animEffect>
                                  </p:childTnLst>
                                </p:cTn>
                              </p:par>
                              <p:par>
                                <p:cTn id="97" presetID="53" presetClass="entr" presetSubtype="16" fill="hold" nodeType="withEffect">
                                  <p:stCondLst>
                                    <p:cond delay="0"/>
                                  </p:stCondLst>
                                  <p:childTnLst>
                                    <p:set>
                                      <p:cBhvr>
                                        <p:cTn id="98" dur="1" fill="hold">
                                          <p:stCondLst>
                                            <p:cond delay="0"/>
                                          </p:stCondLst>
                                        </p:cTn>
                                        <p:tgtEl>
                                          <p:spTgt spid="9">
                                            <p:txEl>
                                              <p:pRg st="3" end="3"/>
                                            </p:txEl>
                                          </p:spTgt>
                                        </p:tgtEl>
                                        <p:attrNameLst>
                                          <p:attrName>style.visibility</p:attrName>
                                        </p:attrNameLst>
                                      </p:cBhvr>
                                      <p:to>
                                        <p:strVal val="visible"/>
                                      </p:to>
                                    </p:set>
                                    <p:anim calcmode="lin" valueType="num">
                                      <p:cBhvr>
                                        <p:cTn id="99"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100"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101" dur="500"/>
                                        <p:tgtEl>
                                          <p:spTgt spid="9">
                                            <p:txEl>
                                              <p:pRg st="3" end="3"/>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53" presetClass="entr" presetSubtype="16" fill="hold" nodeType="clickEffect">
                                  <p:stCondLst>
                                    <p:cond delay="0"/>
                                  </p:stCondLst>
                                  <p:childTnLst>
                                    <p:set>
                                      <p:cBhvr>
                                        <p:cTn id="105" dur="1" fill="hold">
                                          <p:stCondLst>
                                            <p:cond delay="0"/>
                                          </p:stCondLst>
                                        </p:cTn>
                                        <p:tgtEl>
                                          <p:spTgt spid="9">
                                            <p:txEl>
                                              <p:pRg st="4" end="4"/>
                                            </p:txEl>
                                          </p:spTgt>
                                        </p:tgtEl>
                                        <p:attrNameLst>
                                          <p:attrName>style.visibility</p:attrName>
                                        </p:attrNameLst>
                                      </p:cBhvr>
                                      <p:to>
                                        <p:strVal val="visible"/>
                                      </p:to>
                                    </p:set>
                                    <p:anim calcmode="lin" valueType="num">
                                      <p:cBhvr>
                                        <p:cTn id="106" dur="500" fill="hold"/>
                                        <p:tgtEl>
                                          <p:spTgt spid="9">
                                            <p:txEl>
                                              <p:pRg st="4" end="4"/>
                                            </p:txEl>
                                          </p:spTgt>
                                        </p:tgtEl>
                                        <p:attrNameLst>
                                          <p:attrName>ppt_w</p:attrName>
                                        </p:attrNameLst>
                                      </p:cBhvr>
                                      <p:tavLst>
                                        <p:tav tm="0">
                                          <p:val>
                                            <p:fltVal val="0"/>
                                          </p:val>
                                        </p:tav>
                                        <p:tav tm="100000">
                                          <p:val>
                                            <p:strVal val="#ppt_w"/>
                                          </p:val>
                                        </p:tav>
                                      </p:tavLst>
                                    </p:anim>
                                    <p:anim calcmode="lin" valueType="num">
                                      <p:cBhvr>
                                        <p:cTn id="107" dur="500" fill="hold"/>
                                        <p:tgtEl>
                                          <p:spTgt spid="9">
                                            <p:txEl>
                                              <p:pRg st="4" end="4"/>
                                            </p:txEl>
                                          </p:spTgt>
                                        </p:tgtEl>
                                        <p:attrNameLst>
                                          <p:attrName>ppt_h</p:attrName>
                                        </p:attrNameLst>
                                      </p:cBhvr>
                                      <p:tavLst>
                                        <p:tav tm="0">
                                          <p:val>
                                            <p:fltVal val="0"/>
                                          </p:val>
                                        </p:tav>
                                        <p:tav tm="100000">
                                          <p:val>
                                            <p:strVal val="#ppt_h"/>
                                          </p:val>
                                        </p:tav>
                                      </p:tavLst>
                                    </p:anim>
                                    <p:animEffect transition="in" filter="fade">
                                      <p:cBhvr>
                                        <p:cTn id="108" dur="500"/>
                                        <p:tgtEl>
                                          <p:spTgt spid="9">
                                            <p:txEl>
                                              <p:pRg st="4" end="4"/>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nodeType="clickEffect">
                                  <p:stCondLst>
                                    <p:cond delay="0"/>
                                  </p:stCondLst>
                                  <p:childTnLst>
                                    <p:set>
                                      <p:cBhvr>
                                        <p:cTn id="112" dur="1" fill="hold">
                                          <p:stCondLst>
                                            <p:cond delay="0"/>
                                          </p:stCondLst>
                                        </p:cTn>
                                        <p:tgtEl>
                                          <p:spTgt spid="9">
                                            <p:txEl>
                                              <p:pRg st="5" end="5"/>
                                            </p:txEl>
                                          </p:spTgt>
                                        </p:tgtEl>
                                        <p:attrNameLst>
                                          <p:attrName>style.visibility</p:attrName>
                                        </p:attrNameLst>
                                      </p:cBhvr>
                                      <p:to>
                                        <p:strVal val="visible"/>
                                      </p:to>
                                    </p:set>
                                    <p:anim calcmode="lin" valueType="num">
                                      <p:cBhvr>
                                        <p:cTn id="113" dur="500" fill="hold"/>
                                        <p:tgtEl>
                                          <p:spTgt spid="9">
                                            <p:txEl>
                                              <p:pRg st="5" end="5"/>
                                            </p:txEl>
                                          </p:spTgt>
                                        </p:tgtEl>
                                        <p:attrNameLst>
                                          <p:attrName>ppt_w</p:attrName>
                                        </p:attrNameLst>
                                      </p:cBhvr>
                                      <p:tavLst>
                                        <p:tav tm="0">
                                          <p:val>
                                            <p:fltVal val="0"/>
                                          </p:val>
                                        </p:tav>
                                        <p:tav tm="100000">
                                          <p:val>
                                            <p:strVal val="#ppt_w"/>
                                          </p:val>
                                        </p:tav>
                                      </p:tavLst>
                                    </p:anim>
                                    <p:anim calcmode="lin" valueType="num">
                                      <p:cBhvr>
                                        <p:cTn id="114" dur="500" fill="hold"/>
                                        <p:tgtEl>
                                          <p:spTgt spid="9">
                                            <p:txEl>
                                              <p:pRg st="5" end="5"/>
                                            </p:txEl>
                                          </p:spTgt>
                                        </p:tgtEl>
                                        <p:attrNameLst>
                                          <p:attrName>ppt_h</p:attrName>
                                        </p:attrNameLst>
                                      </p:cBhvr>
                                      <p:tavLst>
                                        <p:tav tm="0">
                                          <p:val>
                                            <p:fltVal val="0"/>
                                          </p:val>
                                        </p:tav>
                                        <p:tav tm="100000">
                                          <p:val>
                                            <p:strVal val="#ppt_h"/>
                                          </p:val>
                                        </p:tav>
                                      </p:tavLst>
                                    </p:anim>
                                    <p:animEffect transition="in" filter="fade">
                                      <p:cBhvr>
                                        <p:cTn id="115"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تمرير أفقي 3"/>
          <p:cNvSpPr/>
          <p:nvPr/>
        </p:nvSpPr>
        <p:spPr>
          <a:xfrm>
            <a:off x="539552" y="0"/>
            <a:ext cx="7056784"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دور علم الاجتماع وعلاقته بالسلوك </a:t>
            </a:r>
            <a:r>
              <a:rPr lang="ar-EG" sz="2400" b="1" dirty="0" err="1">
                <a:solidFill>
                  <a:schemeClr val="tx1"/>
                </a:solidFill>
              </a:rPr>
              <a:t>الانحرافي</a:t>
            </a:r>
            <a:endParaRPr lang="en-US" sz="2400" dirty="0">
              <a:solidFill>
                <a:schemeClr val="tx1"/>
              </a:solidFill>
            </a:endParaRPr>
          </a:p>
        </p:txBody>
      </p:sp>
      <p:sp>
        <p:nvSpPr>
          <p:cNvPr id="6" name="مربع نص 5"/>
          <p:cNvSpPr txBox="1"/>
          <p:nvPr/>
        </p:nvSpPr>
        <p:spPr>
          <a:xfrm>
            <a:off x="827584" y="1355284"/>
            <a:ext cx="7920880" cy="1569660"/>
          </a:xfrm>
          <a:prstGeom prst="rect">
            <a:avLst/>
          </a:prstGeom>
          <a:noFill/>
        </p:spPr>
        <p:txBody>
          <a:bodyPr wrap="square" rtlCol="1">
            <a:spAutoFit/>
          </a:bodyPr>
          <a:lstStyle/>
          <a:p>
            <a:pPr lvl="0"/>
            <a:r>
              <a:rPr lang="ar-EG" sz="2400" b="1" dirty="0"/>
              <a:t>يهتم بالعلاقة </a:t>
            </a:r>
            <a:r>
              <a:rPr lang="ar-EG" sz="2400" b="1" dirty="0">
                <a:solidFill>
                  <a:schemeClr val="accent2">
                    <a:lumMod val="75000"/>
                  </a:schemeClr>
                </a:solidFill>
              </a:rPr>
              <a:t>بين السلوك الاجرامي والعمليات الديناميكية للحياة الاجتماعية بطبيعة المعايير المشروعة </a:t>
            </a:r>
            <a:r>
              <a:rPr lang="ar-EG" sz="2400" b="1" dirty="0"/>
              <a:t>، والمتصارعة ، في المجتمع ، وتفشي </a:t>
            </a:r>
            <a:r>
              <a:rPr lang="ar-EG" sz="2400" b="1" dirty="0">
                <a:solidFill>
                  <a:schemeClr val="accent2">
                    <a:lumMod val="75000"/>
                  </a:schemeClr>
                </a:solidFill>
              </a:rPr>
              <a:t>الانحراف  والسلوك الاجرامي</a:t>
            </a:r>
            <a:r>
              <a:rPr lang="ar-EG" sz="2400" b="1" dirty="0"/>
              <a:t> بين جماعات معينة وتأثير العمليات الاجتماعية الكبرى  مثل التحضر  </a:t>
            </a:r>
            <a:r>
              <a:rPr lang="en-US" sz="2400" b="1" dirty="0">
                <a:solidFill>
                  <a:srgbClr val="FF0000"/>
                </a:solidFill>
              </a:rPr>
              <a:t>Urbanization</a:t>
            </a:r>
            <a:r>
              <a:rPr lang="en-US" sz="2400" b="1" dirty="0"/>
              <a:t> </a:t>
            </a:r>
            <a:r>
              <a:rPr lang="ar-EG" sz="2400" b="1" dirty="0"/>
              <a:t> علي العمل الاجرامي </a:t>
            </a:r>
            <a:endParaRPr lang="en-US" sz="2400" dirty="0"/>
          </a:p>
        </p:txBody>
      </p:sp>
      <p:sp>
        <p:nvSpPr>
          <p:cNvPr id="7" name="مربع نص 6"/>
          <p:cNvSpPr txBox="1"/>
          <p:nvPr/>
        </p:nvSpPr>
        <p:spPr>
          <a:xfrm>
            <a:off x="1619672" y="3068960"/>
            <a:ext cx="7128792" cy="830997"/>
          </a:xfrm>
          <a:prstGeom prst="rect">
            <a:avLst/>
          </a:prstGeom>
          <a:noFill/>
        </p:spPr>
        <p:txBody>
          <a:bodyPr wrap="square" rtlCol="1">
            <a:spAutoFit/>
          </a:bodyPr>
          <a:lstStyle/>
          <a:p>
            <a:r>
              <a:rPr lang="ar-EG" sz="2400" b="1" dirty="0"/>
              <a:t>اهتم علماء الاجتماع بصفة أولية بعملية تنشئة المذنب </a:t>
            </a:r>
            <a:r>
              <a:rPr lang="en-US" sz="2400" b="1" dirty="0">
                <a:solidFill>
                  <a:srgbClr val="FF0000"/>
                </a:solidFill>
              </a:rPr>
              <a:t>Offender</a:t>
            </a:r>
            <a:r>
              <a:rPr lang="ar-EG" sz="2400" b="1" dirty="0"/>
              <a:t> اكثر من مورثاته ومقاييس الذكاء . والغدد </a:t>
            </a:r>
            <a:r>
              <a:rPr lang="en-US" sz="2400" b="1" dirty="0">
                <a:solidFill>
                  <a:srgbClr val="FF0000"/>
                </a:solidFill>
              </a:rPr>
              <a:t>Glands</a:t>
            </a:r>
            <a:endParaRPr lang="ar-SA" sz="2400" b="1" dirty="0">
              <a:solidFill>
                <a:srgbClr val="FF0000"/>
              </a:solidFill>
            </a:endParaRPr>
          </a:p>
        </p:txBody>
      </p:sp>
      <p:sp>
        <p:nvSpPr>
          <p:cNvPr id="8" name="مربع نص 7"/>
          <p:cNvSpPr txBox="1"/>
          <p:nvPr/>
        </p:nvSpPr>
        <p:spPr>
          <a:xfrm>
            <a:off x="2483768" y="4437112"/>
            <a:ext cx="6192688" cy="1200329"/>
          </a:xfrm>
          <a:prstGeom prst="rect">
            <a:avLst/>
          </a:prstGeom>
          <a:noFill/>
        </p:spPr>
        <p:txBody>
          <a:bodyPr wrap="square" rtlCol="1">
            <a:spAutoFit/>
          </a:bodyPr>
          <a:lstStyle/>
          <a:p>
            <a:r>
              <a:rPr lang="en-US" b="1" dirty="0"/>
              <a:t> </a:t>
            </a:r>
            <a:r>
              <a:rPr lang="ar-EG" sz="2400" b="1" dirty="0"/>
              <a:t>أصبح السلوك الاجرامي لدي علماء الاجتماع ، سلوكاً بشرياً</a:t>
            </a:r>
            <a:endParaRPr lang="en-US" sz="2400" b="1" dirty="0"/>
          </a:p>
          <a:p>
            <a:r>
              <a:rPr lang="ar-EG" sz="2400" b="1" dirty="0"/>
              <a:t>تعتبر الجريمة نتاجاً لمواقف مكتسبة من خبرة الحياة المتوفرة لدي الأشخاص ، بمعايير السلوك والأفكار والمعتقدات</a:t>
            </a:r>
            <a:endParaRPr lang="ar-SA" dirty="0"/>
          </a:p>
        </p:txBody>
      </p:sp>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1115616" y="1700808"/>
            <a:ext cx="7632848" cy="1107996"/>
          </a:xfrm>
          <a:prstGeom prst="rect">
            <a:avLst/>
          </a:prstGeom>
          <a:noFill/>
        </p:spPr>
        <p:txBody>
          <a:bodyPr wrap="square" rtlCol="1">
            <a:spAutoFit/>
          </a:bodyPr>
          <a:lstStyle/>
          <a:p>
            <a:r>
              <a:rPr lang="ar-EG" sz="2400" b="1" dirty="0"/>
              <a:t>وفي ضوء هذا الفهم يتضح أن علماء الاجتماع يشككون في التفسيرات الفردية ، ويركزون علي التفسيرات الاجتماعية للسلوك الاجرامي </a:t>
            </a:r>
            <a:endParaRPr lang="en-US" sz="2400" b="1" dirty="0"/>
          </a:p>
          <a:p>
            <a:endParaRPr lang="ar-SA" dirty="0"/>
          </a:p>
        </p:txBody>
      </p:sp>
      <p:sp>
        <p:nvSpPr>
          <p:cNvPr id="5" name="مربع نص 4"/>
          <p:cNvSpPr txBox="1"/>
          <p:nvPr/>
        </p:nvSpPr>
        <p:spPr>
          <a:xfrm>
            <a:off x="2195736" y="2852936"/>
            <a:ext cx="6552728" cy="2308324"/>
          </a:xfrm>
          <a:prstGeom prst="rect">
            <a:avLst/>
          </a:prstGeom>
          <a:noFill/>
        </p:spPr>
        <p:txBody>
          <a:bodyPr wrap="square" rtlCol="1">
            <a:spAutoFit/>
          </a:bodyPr>
          <a:lstStyle/>
          <a:p>
            <a:r>
              <a:rPr lang="ar-EG" sz="2400" b="1" dirty="0"/>
              <a:t>من الكتابات والبحوث </a:t>
            </a:r>
            <a:r>
              <a:rPr lang="ar-EG" sz="2400" b="1" dirty="0" err="1"/>
              <a:t>السسيولوجية</a:t>
            </a:r>
            <a:r>
              <a:rPr lang="ar-EG" sz="2400" b="1" dirty="0"/>
              <a:t>  المرتبطة بعلم الاجرام في السنوات الخيرة ، إمكان تحليلها تحت موضوعات تتمثل في : طبيعة الجريمة والسلوك الاجرامي ، والمجتمع .</a:t>
            </a:r>
          </a:p>
          <a:p>
            <a:r>
              <a:rPr lang="ar-EG" sz="2400" b="1" dirty="0"/>
              <a:t>علماء الاجتماع يحاولون الإفادة  من علم الاجتماع ، يحاولون الافادة من علم الاجتماع ، من حيث : النظرية والمنهج في تناول العديد من المشكلات الاجتماعية ، لفهما وتفسيرها</a:t>
            </a:r>
            <a:endParaRPr lang="en-US" sz="2400" b="1" dirty="0"/>
          </a:p>
        </p:txBody>
      </p:sp>
      <p:sp>
        <p:nvSpPr>
          <p:cNvPr id="6" name="انفجار 1 5"/>
          <p:cNvSpPr/>
          <p:nvPr/>
        </p:nvSpPr>
        <p:spPr>
          <a:xfrm>
            <a:off x="2037183" y="5161260"/>
            <a:ext cx="6351241" cy="1637376"/>
          </a:xfrm>
          <a:prstGeom prst="irregularSeal1">
            <a:avLst/>
          </a:prstGeom>
          <a:noFill/>
          <a:ln>
            <a:solidFill>
              <a:srgbClr val="FFC0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EG" sz="2400" b="1" dirty="0">
                <a:solidFill>
                  <a:schemeClr val="tx1"/>
                </a:solidFill>
              </a:rPr>
              <a:t>علماء الاجتماع ينصب اهتماهم علي الجانب التطبيقي </a:t>
            </a:r>
            <a:endParaRPr lang="en-US" sz="2400" b="1" dirty="0">
              <a:solidFill>
                <a:schemeClr val="tx1"/>
              </a:solidFill>
            </a:endParaRPr>
          </a:p>
        </p:txBody>
      </p:sp>
      <p:pic>
        <p:nvPicPr>
          <p:cNvPr id="7" name="صورة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7339"/>
            <a:ext cx="2613204" cy="153703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1403648" y="1940639"/>
            <a:ext cx="7272808" cy="1200329"/>
          </a:xfrm>
          <a:prstGeom prst="rect">
            <a:avLst/>
          </a:prstGeom>
          <a:noFill/>
        </p:spPr>
        <p:txBody>
          <a:bodyPr wrap="square" rtlCol="1">
            <a:spAutoFit/>
          </a:bodyPr>
          <a:lstStyle/>
          <a:p>
            <a:r>
              <a:rPr lang="ar-EG" sz="2400" b="1" dirty="0"/>
              <a:t>وقد ساهمت هذه البحوث الاجتماعية في عملية بلورة مجموعة من النظريات والمفاهيم  </a:t>
            </a:r>
            <a:r>
              <a:rPr lang="ar-EG" sz="2400" b="1" dirty="0" err="1"/>
              <a:t>السسيولوجية</a:t>
            </a:r>
            <a:r>
              <a:rPr lang="ar-EG" sz="2400" b="1" dirty="0"/>
              <a:t> حول الانحراف ،  والسلوك الاجرامي </a:t>
            </a:r>
            <a:endParaRPr lang="en-US" sz="2400" dirty="0"/>
          </a:p>
          <a:p>
            <a:endParaRPr lang="ar-SA" sz="2400" dirty="0"/>
          </a:p>
        </p:txBody>
      </p:sp>
      <p:sp>
        <p:nvSpPr>
          <p:cNvPr id="5" name="مربع نص 4"/>
          <p:cNvSpPr txBox="1"/>
          <p:nvPr/>
        </p:nvSpPr>
        <p:spPr>
          <a:xfrm>
            <a:off x="1619672" y="3308791"/>
            <a:ext cx="7128792" cy="1200329"/>
          </a:xfrm>
          <a:prstGeom prst="rect">
            <a:avLst/>
          </a:prstGeom>
          <a:noFill/>
        </p:spPr>
        <p:txBody>
          <a:bodyPr wrap="square" rtlCol="1">
            <a:spAutoFit/>
          </a:bodyPr>
          <a:lstStyle/>
          <a:p>
            <a:r>
              <a:rPr lang="ar-EG" sz="2400" b="1" dirty="0"/>
              <a:t>من المفهومات التي بلورتها تلك البحوث ، علاقة السلوك المنحرف بالمعايير الاجتماعية . والجماعات ، والثقافات الفرعية ، ونظرية الدور  ، والبناء الطبقي </a:t>
            </a:r>
            <a:endParaRPr lang="ar-SA" sz="2400" b="1" dirty="0"/>
          </a:p>
        </p:txBody>
      </p:sp>
      <p:pic>
        <p:nvPicPr>
          <p:cNvPr id="6"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7339"/>
            <a:ext cx="2613204" cy="153703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صورة 6"/>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483768" y="4725144"/>
            <a:ext cx="6766925" cy="3366417"/>
          </a:xfrm>
          <a:prstGeom prst="rect">
            <a:avLst/>
          </a:prstGeom>
          <a:ln>
            <a:noFill/>
          </a:ln>
          <a:effectLst>
            <a:softEdge rad="112500"/>
          </a:effectLst>
        </p:spPr>
      </p:pic>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000232" y="785794"/>
            <a:ext cx="6172200" cy="1894362"/>
          </a:xfrm>
        </p:spPr>
        <p:txBody>
          <a:bodyPr>
            <a:normAutofit/>
          </a:bodyPr>
          <a:lstStyle/>
          <a:p>
            <a:pPr algn="ctr"/>
            <a:r>
              <a:rPr lang="ar-SA" sz="3600" dirty="0">
                <a:solidFill>
                  <a:srgbClr val="FF0000"/>
                </a:solidFill>
              </a:rPr>
              <a:t>التطور التاريخي للتفكير المنهجي في مجال الجريمة والانحراف</a:t>
            </a:r>
          </a:p>
        </p:txBody>
      </p:sp>
      <p:sp>
        <p:nvSpPr>
          <p:cNvPr id="3" name="عنوان فرعي 2"/>
          <p:cNvSpPr>
            <a:spLocks noGrp="1"/>
          </p:cNvSpPr>
          <p:nvPr>
            <p:ph type="subTitle" idx="1"/>
          </p:nvPr>
        </p:nvSpPr>
        <p:spPr>
          <a:xfrm>
            <a:off x="2000232" y="3214686"/>
            <a:ext cx="6172200" cy="1371600"/>
          </a:xfrm>
        </p:spPr>
        <p:txBody>
          <a:bodyPr>
            <a:normAutofit/>
          </a:bodyPr>
          <a:lstStyle/>
          <a:p>
            <a:pPr algn="ctr"/>
            <a:r>
              <a:rPr lang="ar-SA" sz="2800" dirty="0">
                <a:solidFill>
                  <a:schemeClr val="tx1"/>
                </a:solidFill>
              </a:rPr>
              <a:t>لمحة تاريخية حول التفكير المنهجي </a:t>
            </a:r>
          </a:p>
        </p:txBody>
      </p:sp>
    </p:spTree>
    <p:extLst>
      <p:ext uri="{BB962C8B-B14F-4D97-AF65-F5344CB8AC3E}">
        <p14:creationId xmlns:p14="http://schemas.microsoft.com/office/powerpoint/2010/main" val="3902763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200" b="1"/>
              <a:t>خضع البحث العلمي في مجال الجريمة والانحراف لتاريخ التطور الفكري للبشرية </a:t>
            </a:r>
            <a:endParaRPr lang="ar-SA" sz="3200" b="1" dirty="0"/>
          </a:p>
        </p:txBody>
      </p:sp>
      <p:sp>
        <p:nvSpPr>
          <p:cNvPr id="6" name="عنصر نائب للمحتوى 5"/>
          <p:cNvSpPr>
            <a:spLocks noGrp="1"/>
          </p:cNvSpPr>
          <p:nvPr>
            <p:ph sz="quarter" idx="1"/>
          </p:nvPr>
        </p:nvSpPr>
        <p:spPr/>
        <p:txBody>
          <a:bodyPr>
            <a:normAutofit fontScale="92500"/>
          </a:bodyPr>
          <a:lstStyle/>
          <a:p>
            <a:pPr algn="ctr"/>
            <a:endParaRPr lang="ar-SA" dirty="0"/>
          </a:p>
          <a:p>
            <a:r>
              <a:rPr lang="ar-SA" b="1" dirty="0"/>
              <a:t>ولمحاولات الإنسان المستمرة لتفسير الجانب الأخلاقي والجانب غير الأخلاقي لسلوك الإنسان </a:t>
            </a:r>
          </a:p>
          <a:p>
            <a:r>
              <a:rPr lang="ar-SA" b="1" dirty="0"/>
              <a:t>أوجست كونت : قد ذهب الى أن تاريخ الفكر البشري مر بثلاث مراحل</a:t>
            </a:r>
          </a:p>
          <a:p>
            <a:endParaRPr lang="ar-SA" sz="2000" b="1" dirty="0"/>
          </a:p>
          <a:p>
            <a:r>
              <a:rPr lang="ar-SA" sz="2800" b="1" dirty="0"/>
              <a:t>المرحلة الثيولوبوجية الدينية</a:t>
            </a:r>
          </a:p>
          <a:p>
            <a:r>
              <a:rPr lang="ar-SA" sz="2800" b="1" dirty="0"/>
              <a:t>المرحلة </a:t>
            </a:r>
            <a:r>
              <a:rPr lang="ar-SA" sz="2800" b="1" dirty="0" err="1"/>
              <a:t>الميتافيزقية</a:t>
            </a:r>
            <a:r>
              <a:rPr lang="ar-SA" sz="2800" b="1" dirty="0"/>
              <a:t> التي ترجع </a:t>
            </a:r>
            <a:r>
              <a:rPr lang="ar-SA" sz="2800" b="1" dirty="0" err="1"/>
              <a:t>الامور</a:t>
            </a:r>
            <a:r>
              <a:rPr lang="ar-SA" sz="2800" b="1" dirty="0"/>
              <a:t> </a:t>
            </a:r>
            <a:r>
              <a:rPr lang="ar-SA" sz="2800" b="1" dirty="0" err="1"/>
              <a:t>الى</a:t>
            </a:r>
            <a:r>
              <a:rPr lang="ar-SA" sz="2800" b="1" dirty="0"/>
              <a:t> الخوارق الطبيعية </a:t>
            </a:r>
          </a:p>
          <a:p>
            <a:r>
              <a:rPr lang="ar-SA" sz="2800" b="1" dirty="0"/>
              <a:t>المرحلة الموضعية التي يعكس لنا خصائص التفكير البشري بصورة عامة </a:t>
            </a:r>
          </a:p>
        </p:txBody>
      </p:sp>
      <p:pic>
        <p:nvPicPr>
          <p:cNvPr id="13" name="صورة 12" descr="comte.gif"/>
          <p:cNvPicPr>
            <a:picLocks noChangeAspect="1"/>
          </p:cNvPicPr>
          <p:nvPr/>
        </p:nvPicPr>
        <p:blipFill>
          <a:blip r:embed="rId2" cstate="print"/>
          <a:stretch>
            <a:fillRect/>
          </a:stretch>
        </p:blipFill>
        <p:spPr>
          <a:xfrm>
            <a:off x="0" y="152400"/>
            <a:ext cx="990600" cy="2000264"/>
          </a:xfrm>
          <a:prstGeom prst="rect">
            <a:avLst/>
          </a:prstGeom>
        </p:spPr>
      </p:pic>
    </p:spTree>
    <p:extLst>
      <p:ext uri="{BB962C8B-B14F-4D97-AF65-F5344CB8AC3E}">
        <p14:creationId xmlns:p14="http://schemas.microsoft.com/office/powerpoint/2010/main" val="1000200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b="1" dirty="0"/>
              <a:t>تــــــــــــابع التطور التاريخي </a:t>
            </a:r>
          </a:p>
        </p:txBody>
      </p:sp>
      <p:sp>
        <p:nvSpPr>
          <p:cNvPr id="3" name="عنصر نائب للمحتوى 2"/>
          <p:cNvSpPr>
            <a:spLocks noGrp="1"/>
          </p:cNvSpPr>
          <p:nvPr>
            <p:ph sz="quarter" idx="1"/>
          </p:nvPr>
        </p:nvSpPr>
        <p:spPr/>
        <p:txBody>
          <a:bodyPr>
            <a:normAutofit fontScale="77500" lnSpcReduction="20000"/>
          </a:bodyPr>
          <a:lstStyle/>
          <a:p>
            <a:pPr algn="ctr"/>
            <a:r>
              <a:rPr lang="ar-SA" b="1" dirty="0">
                <a:solidFill>
                  <a:srgbClr val="FF0000"/>
                </a:solidFill>
              </a:rPr>
              <a:t>والواقع أن تفسير السلوك المنحرف والجريمة قد تأثر </a:t>
            </a:r>
            <a:r>
              <a:rPr lang="ar-SA" b="1" dirty="0" err="1">
                <a:solidFill>
                  <a:srgbClr val="FF0000"/>
                </a:solidFill>
              </a:rPr>
              <a:t>الى</a:t>
            </a:r>
            <a:r>
              <a:rPr lang="ar-SA" b="1" dirty="0">
                <a:solidFill>
                  <a:srgbClr val="FF0000"/>
                </a:solidFill>
              </a:rPr>
              <a:t> حد كبير </a:t>
            </a:r>
            <a:r>
              <a:rPr lang="ar-SA" b="1" dirty="0" err="1">
                <a:solidFill>
                  <a:srgbClr val="FF0000"/>
                </a:solidFill>
              </a:rPr>
              <a:t>با</a:t>
            </a:r>
            <a:r>
              <a:rPr lang="ar-SA" b="1" dirty="0">
                <a:solidFill>
                  <a:srgbClr val="FF0000"/>
                </a:solidFill>
              </a:rPr>
              <a:t> اتجاه </a:t>
            </a:r>
          </a:p>
          <a:p>
            <a:pPr algn="ctr">
              <a:buNone/>
            </a:pPr>
            <a:r>
              <a:rPr lang="ar-SA" b="1" dirty="0">
                <a:solidFill>
                  <a:srgbClr val="FF0000"/>
                </a:solidFill>
              </a:rPr>
              <a:t>الفكر البشري وتطوره  </a:t>
            </a:r>
          </a:p>
          <a:p>
            <a:pPr algn="ctr"/>
            <a:endParaRPr lang="ar-SA" dirty="0"/>
          </a:p>
          <a:p>
            <a:pPr algn="just"/>
            <a:r>
              <a:rPr lang="ar-SA" b="1" dirty="0"/>
              <a:t>فلو أن شخصا كان يعيش قبل القرن (التاسع عشر )</a:t>
            </a:r>
          </a:p>
          <a:p>
            <a:pPr algn="just"/>
            <a:r>
              <a:rPr lang="ar-SA" b="1" dirty="0"/>
              <a:t> وطلبنا منه ان يفسر لنا الجريمة والانحراف لجاءت</a:t>
            </a:r>
          </a:p>
          <a:p>
            <a:pPr algn="just"/>
            <a:r>
              <a:rPr lang="ar-SA" b="1" dirty="0"/>
              <a:t> إجابتة بأن بعضالناس يختارون طواعية وبأرادتهم أن</a:t>
            </a:r>
          </a:p>
          <a:p>
            <a:pPr algn="just"/>
            <a:r>
              <a:rPr lang="ar-SA" b="1" dirty="0"/>
              <a:t> يكونوا أشرار او أن بعض الافراد  تستحوذ عليهم قوة</a:t>
            </a:r>
          </a:p>
          <a:p>
            <a:pPr algn="just"/>
            <a:r>
              <a:rPr lang="ar-SA" b="1" dirty="0"/>
              <a:t> طبعية خارقة ثم روح شرير أو شيطان يفرض عليهم </a:t>
            </a:r>
          </a:p>
          <a:p>
            <a:pPr algn="just"/>
            <a:r>
              <a:rPr lang="ar-SA" b="1" dirty="0"/>
              <a:t>ارتكاب الجريمة وذلك لأنه خلال تلك الفترة لم يكن </a:t>
            </a:r>
          </a:p>
          <a:p>
            <a:pPr algn="just"/>
            <a:r>
              <a:rPr lang="ar-SA" b="1" dirty="0"/>
              <a:t>هناك اية اهتمام باجراء بحوث حقيقة حول الجريمة</a:t>
            </a:r>
          </a:p>
          <a:p>
            <a:pPr algn="just"/>
            <a:r>
              <a:rPr lang="ar-SA" b="1" dirty="0"/>
              <a:t> والانحراف .</a:t>
            </a:r>
          </a:p>
        </p:txBody>
      </p:sp>
    </p:spTree>
    <p:extLst>
      <p:ext uri="{BB962C8B-B14F-4D97-AF65-F5344CB8AC3E}">
        <p14:creationId xmlns:p14="http://schemas.microsoft.com/office/powerpoint/2010/main" val="3554243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a:t>تــــــــــــابع التطور التاريخي </a:t>
            </a:r>
            <a:endParaRPr lang="ar-SA" dirty="0"/>
          </a:p>
        </p:txBody>
      </p:sp>
      <p:sp>
        <p:nvSpPr>
          <p:cNvPr id="3" name="عنصر نائب للمحتوى 2"/>
          <p:cNvSpPr>
            <a:spLocks noGrp="1"/>
          </p:cNvSpPr>
          <p:nvPr>
            <p:ph sz="quarter" idx="1"/>
          </p:nvPr>
        </p:nvSpPr>
        <p:spPr/>
        <p:txBody>
          <a:bodyPr>
            <a:normAutofit fontScale="92500" lnSpcReduction="10000"/>
          </a:bodyPr>
          <a:lstStyle/>
          <a:p>
            <a:r>
              <a:rPr lang="ar-SA" dirty="0"/>
              <a:t>ومن ثم كان تفسير الجريمة يرجعها في الغالب إلى خوارق طبيعية وأقرب </a:t>
            </a:r>
            <a:r>
              <a:rPr lang="ar-SA" dirty="0" err="1"/>
              <a:t>الى</a:t>
            </a:r>
            <a:r>
              <a:rPr lang="ar-SA" dirty="0"/>
              <a:t> منهج العقلي في كتابات (القرن الثامن عشر) خاصة بين علماء</a:t>
            </a:r>
          </a:p>
          <a:p>
            <a:pPr>
              <a:buNone/>
            </a:pPr>
            <a:endParaRPr lang="ar-SA" dirty="0"/>
          </a:p>
          <a:p>
            <a:pPr>
              <a:buNone/>
            </a:pPr>
            <a:endParaRPr lang="ar-SA" dirty="0"/>
          </a:p>
          <a:p>
            <a:pPr>
              <a:buNone/>
            </a:pPr>
            <a:endParaRPr lang="ar-SA" dirty="0"/>
          </a:p>
          <a:p>
            <a:pPr>
              <a:buNone/>
            </a:pPr>
            <a:r>
              <a:rPr lang="ar-SA" dirty="0"/>
              <a:t>مدرسة العقوبة وبوجه خاص عند (بكاريا) </a:t>
            </a:r>
          </a:p>
          <a:p>
            <a:pPr>
              <a:buNone/>
            </a:pPr>
            <a:r>
              <a:rPr lang="ar-SA" dirty="0"/>
              <a:t>و(بتنام) حيث كتاباتهم هذا الاتجاة وتعكس </a:t>
            </a:r>
          </a:p>
          <a:p>
            <a:pPr>
              <a:buNone/>
            </a:pPr>
            <a:r>
              <a:rPr lang="ar-SA" dirty="0" err="1"/>
              <a:t>ثأثير</a:t>
            </a:r>
            <a:r>
              <a:rPr lang="ar-SA" dirty="0"/>
              <a:t> فلسفة مذهب المنفعة الانجليزية والفرنسية </a:t>
            </a:r>
          </a:p>
        </p:txBody>
      </p:sp>
      <p:sp>
        <p:nvSpPr>
          <p:cNvPr id="4" name="سهم للأسفل 3"/>
          <p:cNvSpPr/>
          <p:nvPr/>
        </p:nvSpPr>
        <p:spPr>
          <a:xfrm>
            <a:off x="4000496" y="2643182"/>
            <a:ext cx="642942" cy="15001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56659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a:t>تــــــــــــابع التطور التاريخي </a:t>
            </a:r>
            <a:endParaRPr lang="ar-SA" dirty="0"/>
          </a:p>
        </p:txBody>
      </p:sp>
      <p:sp>
        <p:nvSpPr>
          <p:cNvPr id="3" name="عنصر نائب للمحتوى 2"/>
          <p:cNvSpPr>
            <a:spLocks noGrp="1"/>
          </p:cNvSpPr>
          <p:nvPr>
            <p:ph sz="quarter" idx="1"/>
          </p:nvPr>
        </p:nvSpPr>
        <p:spPr>
          <a:xfrm>
            <a:off x="457200" y="1066800"/>
            <a:ext cx="8229600" cy="5059363"/>
          </a:xfrm>
        </p:spPr>
        <p:txBody>
          <a:bodyPr>
            <a:normAutofit fontScale="92500" lnSpcReduction="20000"/>
          </a:bodyPr>
          <a:lstStyle/>
          <a:p>
            <a:pPr algn="ctr"/>
            <a:endParaRPr lang="ar-SA" b="1" dirty="0"/>
          </a:p>
          <a:p>
            <a:pPr algn="ctr"/>
            <a:r>
              <a:rPr lang="ar-SA" b="1" dirty="0"/>
              <a:t>ما الذي ساعد على إضعاف مذهب الخوارق الطبيعية </a:t>
            </a:r>
          </a:p>
          <a:p>
            <a:pPr algn="ctr"/>
            <a:endParaRPr lang="ar-SA" b="1" dirty="0"/>
          </a:p>
          <a:p>
            <a:r>
              <a:rPr lang="ar-SA" b="1" dirty="0"/>
              <a:t>ساعد على إضعاف مذهب خوارق الطبيعة </a:t>
            </a:r>
            <a:r>
              <a:rPr lang="ar-SA" b="1" dirty="0">
                <a:solidFill>
                  <a:srgbClr val="FF0000"/>
                </a:solidFill>
              </a:rPr>
              <a:t>الذي</a:t>
            </a:r>
          </a:p>
          <a:p>
            <a:r>
              <a:rPr lang="ar-SA" b="1" dirty="0">
                <a:solidFill>
                  <a:srgbClr val="FF0000"/>
                </a:solidFill>
              </a:rPr>
              <a:t> ساد في العصور الوسطى عصر الكشوف </a:t>
            </a:r>
          </a:p>
          <a:p>
            <a:r>
              <a:rPr lang="ar-SA" b="1" dirty="0">
                <a:solidFill>
                  <a:srgbClr val="FF0000"/>
                </a:solidFill>
              </a:rPr>
              <a:t>والثورة الصناعية والتي صحبها تطور العلوم </a:t>
            </a:r>
          </a:p>
          <a:p>
            <a:r>
              <a:rPr lang="ar-SA" b="1" dirty="0">
                <a:solidFill>
                  <a:srgbClr val="FF0000"/>
                </a:solidFill>
              </a:rPr>
              <a:t>الطبيعية وتقدم البحث في مجالها الأمر الذي </a:t>
            </a:r>
          </a:p>
          <a:p>
            <a:r>
              <a:rPr lang="ar-SA" b="1" dirty="0">
                <a:solidFill>
                  <a:srgbClr val="FF0000"/>
                </a:solidFill>
              </a:rPr>
              <a:t>ساعد على تطوير تفكير الناس في مجال الواقع الاجتماعي</a:t>
            </a:r>
          </a:p>
          <a:p>
            <a:r>
              <a:rPr lang="ar-SA" b="1" dirty="0">
                <a:solidFill>
                  <a:srgbClr val="FF0000"/>
                </a:solidFill>
              </a:rPr>
              <a:t> ونظام العلاقات والناس والجماعات الاجتماعية </a:t>
            </a:r>
          </a:p>
          <a:p>
            <a:r>
              <a:rPr lang="ar-SA" b="1" dirty="0">
                <a:solidFill>
                  <a:srgbClr val="FF0000"/>
                </a:solidFill>
              </a:rPr>
              <a:t>والقيم الخلقية والسلوك المنحرف الذي ينافي نظام</a:t>
            </a:r>
          </a:p>
          <a:p>
            <a:r>
              <a:rPr lang="ar-SA" b="1">
                <a:solidFill>
                  <a:srgbClr val="FF0000"/>
                </a:solidFill>
              </a:rPr>
              <a:t> الأخلاق </a:t>
            </a:r>
            <a:r>
              <a:rPr lang="ar-SA" b="1" dirty="0">
                <a:solidFill>
                  <a:srgbClr val="FF0000"/>
                </a:solidFill>
              </a:rPr>
              <a:t>الذي يؤكده المجتمع </a:t>
            </a:r>
          </a:p>
          <a:p>
            <a:pPr algn="ctr"/>
            <a:endParaRPr lang="ar-SA" b="1" dirty="0"/>
          </a:p>
        </p:txBody>
      </p:sp>
    </p:spTree>
    <p:extLst>
      <p:ext uri="{BB962C8B-B14F-4D97-AF65-F5344CB8AC3E}">
        <p14:creationId xmlns:p14="http://schemas.microsoft.com/office/powerpoint/2010/main" val="721464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200" b="1" dirty="0"/>
              <a:t>العلماء وعلاقتهم بالتطور التاريخي للجريمة والانحراف </a:t>
            </a:r>
          </a:p>
        </p:txBody>
      </p:sp>
      <p:sp>
        <p:nvSpPr>
          <p:cNvPr id="3" name="عنصر نائب للمحتوى 2"/>
          <p:cNvSpPr>
            <a:spLocks noGrp="1"/>
          </p:cNvSpPr>
          <p:nvPr>
            <p:ph sz="quarter" idx="1"/>
          </p:nvPr>
        </p:nvSpPr>
        <p:spPr>
          <a:xfrm>
            <a:off x="457200" y="990600"/>
            <a:ext cx="8229600" cy="5135563"/>
          </a:xfrm>
        </p:spPr>
        <p:txBody>
          <a:bodyPr/>
          <a:lstStyle/>
          <a:p>
            <a:pPr algn="ctr"/>
            <a:r>
              <a:rPr lang="ar-SA" dirty="0"/>
              <a:t>الاهتمام </a:t>
            </a:r>
            <a:r>
              <a:rPr lang="ar-SA" dirty="0" err="1"/>
              <a:t>الاول</a:t>
            </a:r>
            <a:r>
              <a:rPr lang="ar-SA" dirty="0"/>
              <a:t> بالجريمة بدأ من مدخل البيئة واضحا عند ما استخدمت </a:t>
            </a:r>
            <a:r>
              <a:rPr lang="ar-SA" dirty="0" err="1"/>
              <a:t>الاحصائيات</a:t>
            </a:r>
            <a:r>
              <a:rPr lang="ar-SA" dirty="0"/>
              <a:t> الخلقية التي وضعها </a:t>
            </a:r>
            <a:r>
              <a:rPr lang="ar-SA" dirty="0">
                <a:solidFill>
                  <a:srgbClr val="FF0000"/>
                </a:solidFill>
              </a:rPr>
              <a:t>(جيري)  </a:t>
            </a:r>
            <a:r>
              <a:rPr lang="ar-SA" dirty="0"/>
              <a:t>الرسوم المضللة التي توضح توزيع الجريمة على نطاق واسع في الدراسات التي أجريت في اجلترا بين عامي 1830-1860 حيث لوحظ تركيز الجرائم في المناطق التي يسودها الانحلال في المدن الكبرى</a:t>
            </a:r>
          </a:p>
          <a:p>
            <a:pPr algn="ctr">
              <a:buNone/>
            </a:pPr>
            <a:endParaRPr lang="ar-SA" dirty="0"/>
          </a:p>
        </p:txBody>
      </p:sp>
      <p:pic>
        <p:nvPicPr>
          <p:cNvPr id="5" name="صورة 4" descr="statistics.jpg"/>
          <p:cNvPicPr>
            <a:picLocks noChangeAspect="1"/>
          </p:cNvPicPr>
          <p:nvPr/>
        </p:nvPicPr>
        <p:blipFill>
          <a:blip r:embed="rId2" cstate="print"/>
          <a:stretch>
            <a:fillRect/>
          </a:stretch>
        </p:blipFill>
        <p:spPr>
          <a:xfrm>
            <a:off x="4214778" y="3904488"/>
            <a:ext cx="4929222" cy="2953512"/>
          </a:xfrm>
          <a:prstGeom prst="rect">
            <a:avLst/>
          </a:prstGeom>
        </p:spPr>
      </p:pic>
    </p:spTree>
    <p:extLst>
      <p:ext uri="{BB962C8B-B14F-4D97-AF65-F5344CB8AC3E}">
        <p14:creationId xmlns:p14="http://schemas.microsoft.com/office/powerpoint/2010/main" val="2970345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b="1" dirty="0"/>
              <a:t>تـــــابع : العالم لمبروزو</a:t>
            </a:r>
          </a:p>
        </p:txBody>
      </p:sp>
      <p:sp>
        <p:nvSpPr>
          <p:cNvPr id="3" name="عنصر نائب للمحتوى 2"/>
          <p:cNvSpPr>
            <a:spLocks noGrp="1"/>
          </p:cNvSpPr>
          <p:nvPr>
            <p:ph sz="quarter" idx="1"/>
          </p:nvPr>
        </p:nvSpPr>
        <p:spPr>
          <a:xfrm>
            <a:off x="457200" y="1143000"/>
            <a:ext cx="8229600" cy="4983163"/>
          </a:xfrm>
        </p:spPr>
        <p:txBody>
          <a:bodyPr/>
          <a:lstStyle/>
          <a:p>
            <a:r>
              <a:rPr lang="ar-SA" dirty="0"/>
              <a:t>بدأ </a:t>
            </a:r>
            <a:r>
              <a:rPr lang="ar-SA" dirty="0" err="1"/>
              <a:t>با</a:t>
            </a:r>
            <a:r>
              <a:rPr lang="ar-SA" dirty="0"/>
              <a:t> استخدام المقاييس الكمية في الثلث </a:t>
            </a:r>
            <a:r>
              <a:rPr lang="ar-SA" dirty="0" err="1"/>
              <a:t>الاخير</a:t>
            </a:r>
            <a:r>
              <a:rPr lang="ar-SA" dirty="0"/>
              <a:t> من القرن التاسع عشر على يد المدرسة الايطالية فكان </a:t>
            </a:r>
            <a:r>
              <a:rPr lang="ar-SA" dirty="0" err="1"/>
              <a:t>اول</a:t>
            </a:r>
            <a:r>
              <a:rPr lang="ar-SA" dirty="0"/>
              <a:t> من وضع بداية هذا الاستخدام في دراسة شخصية المجرم </a:t>
            </a:r>
            <a:r>
              <a:rPr lang="ar-SA" dirty="0" err="1"/>
              <a:t>اذ</a:t>
            </a:r>
            <a:r>
              <a:rPr lang="ar-SA" dirty="0"/>
              <a:t> أن </a:t>
            </a:r>
            <a:r>
              <a:rPr lang="ar-SA" dirty="0" err="1"/>
              <a:t>لمبروزو</a:t>
            </a:r>
            <a:r>
              <a:rPr lang="ar-SA" dirty="0"/>
              <a:t> قد لفت نظرة عندما كان طبيبا </a:t>
            </a:r>
            <a:r>
              <a:rPr lang="ar-SA" dirty="0" err="1"/>
              <a:t>با</a:t>
            </a:r>
            <a:r>
              <a:rPr lang="ar-SA" dirty="0"/>
              <a:t> الجيش الايطالي أن الجنود الأشرار يختلفون نسبيا عن الجنود الأمناء</a:t>
            </a:r>
          </a:p>
          <a:p>
            <a:endParaRPr lang="ar-SA" dirty="0"/>
          </a:p>
          <a:p>
            <a:pPr>
              <a:buNone/>
            </a:pPr>
            <a:endParaRPr lang="ar-SA" dirty="0"/>
          </a:p>
        </p:txBody>
      </p:sp>
      <p:pic>
        <p:nvPicPr>
          <p:cNvPr id="4" name="صورة 3" descr="200px-C_Lombroso.jpg"/>
          <p:cNvPicPr>
            <a:picLocks noChangeAspect="1"/>
          </p:cNvPicPr>
          <p:nvPr/>
        </p:nvPicPr>
        <p:blipFill>
          <a:blip r:embed="rId2" cstate="print"/>
          <a:stretch>
            <a:fillRect/>
          </a:stretch>
        </p:blipFill>
        <p:spPr>
          <a:xfrm>
            <a:off x="3505200" y="3886200"/>
            <a:ext cx="4714908" cy="2747958"/>
          </a:xfrm>
          <a:prstGeom prst="rect">
            <a:avLst/>
          </a:prstGeom>
        </p:spPr>
      </p:pic>
    </p:spTree>
    <p:extLst>
      <p:ext uri="{BB962C8B-B14F-4D97-AF65-F5344CB8AC3E}">
        <p14:creationId xmlns:p14="http://schemas.microsoft.com/office/powerpoint/2010/main" val="290804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p:spPr>
        <p:txBody>
          <a:bodyPr>
            <a:normAutofit/>
          </a:bodyPr>
          <a:lstStyle/>
          <a:p>
            <a:r>
              <a:rPr lang="ar-SA" sz="3200" b="1" dirty="0"/>
              <a:t>دارسة </a:t>
            </a:r>
            <a:r>
              <a:rPr lang="ar-SA" sz="3200" b="1" dirty="0" err="1"/>
              <a:t>لمبروزو</a:t>
            </a:r>
            <a:r>
              <a:rPr lang="ar-SA" sz="3200" dirty="0" err="1"/>
              <a:t>من</a:t>
            </a:r>
            <a:r>
              <a:rPr lang="ar-SA" sz="3200" dirty="0"/>
              <a:t> حيث </a:t>
            </a:r>
          </a:p>
        </p:txBody>
      </p:sp>
      <p:sp>
        <p:nvSpPr>
          <p:cNvPr id="3" name="عنصر نائب للمحتوى 2"/>
          <p:cNvSpPr>
            <a:spLocks noGrp="1"/>
          </p:cNvSpPr>
          <p:nvPr>
            <p:ph sz="quarter" idx="1"/>
          </p:nvPr>
        </p:nvSpPr>
        <p:spPr>
          <a:xfrm>
            <a:off x="457200" y="990600"/>
            <a:ext cx="8229600" cy="5135563"/>
          </a:xfrm>
        </p:spPr>
        <p:txBody>
          <a:bodyPr>
            <a:normAutofit/>
          </a:bodyPr>
          <a:lstStyle/>
          <a:p>
            <a:r>
              <a:rPr lang="ar-SA" dirty="0"/>
              <a:t>الصفات العامة والخصائص الجسمانية وقد أثرت فيه بصفة خاصة تلك الحالات الشاذة التي وجدت عن طريق الكشف بعد الوفاة بالنسبة لعدد من مرتكبي الذنوب العنيفة وبعد دراسته لجمجمة المجرمين من حيث الإنسان وسعة وشكل الجبهة وما إلى ذلك وقد خلص من الموازنة لجماجم المتوحشين إلى التأكيد بأن المجرم بالمولد هو طراز بدني يمكن تفسيره كعودة للظهور الأزمنة الحديثة لبعض الخصائص التي يتصف </a:t>
            </a:r>
            <a:r>
              <a:rPr lang="ar-SA" dirty="0" err="1"/>
              <a:t>بها</a:t>
            </a:r>
            <a:r>
              <a:rPr lang="ar-SA" dirty="0"/>
              <a:t> الإنسان البدائي </a:t>
            </a:r>
          </a:p>
          <a:p>
            <a:pPr>
              <a:buNone/>
            </a:pPr>
            <a:endParaRPr lang="ar-SA" dirty="0"/>
          </a:p>
        </p:txBody>
      </p:sp>
      <p:pic>
        <p:nvPicPr>
          <p:cNvPr id="4" name="صورة 3" descr="cesare-lombroso.jpg"/>
          <p:cNvPicPr>
            <a:picLocks noChangeAspect="1"/>
          </p:cNvPicPr>
          <p:nvPr/>
        </p:nvPicPr>
        <p:blipFill>
          <a:blip r:embed="rId2" cstate="print"/>
          <a:stretch>
            <a:fillRect/>
          </a:stretch>
        </p:blipFill>
        <p:spPr>
          <a:xfrm>
            <a:off x="2514600" y="5319722"/>
            <a:ext cx="6143668" cy="1157278"/>
          </a:xfrm>
          <a:prstGeom prst="rect">
            <a:avLst/>
          </a:prstGeom>
        </p:spPr>
      </p:pic>
    </p:spTree>
    <p:extLst>
      <p:ext uri="{BB962C8B-B14F-4D97-AF65-F5344CB8AC3E}">
        <p14:creationId xmlns:p14="http://schemas.microsoft.com/office/powerpoint/2010/main" val="1888265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a:t>تـــــابع : العالم لمبروزو</a:t>
            </a:r>
            <a:endParaRPr lang="ar-SA" dirty="0"/>
          </a:p>
        </p:txBody>
      </p:sp>
      <p:sp>
        <p:nvSpPr>
          <p:cNvPr id="3" name="عنصر نائب للمحتوى 2"/>
          <p:cNvSpPr>
            <a:spLocks noGrp="1"/>
          </p:cNvSpPr>
          <p:nvPr>
            <p:ph sz="quarter" idx="1"/>
          </p:nvPr>
        </p:nvSpPr>
        <p:spPr/>
        <p:txBody>
          <a:bodyPr>
            <a:normAutofit fontScale="77500" lnSpcReduction="20000"/>
          </a:bodyPr>
          <a:lstStyle/>
          <a:p>
            <a:r>
              <a:rPr lang="ar-SA" dirty="0"/>
              <a:t>وسع دراسته لتشمل مقاييس جسم الإنسان لعدد من المجرمين حيث وجد أيضا أن المجرم أقل أحساسا </a:t>
            </a:r>
            <a:r>
              <a:rPr lang="ar-SA" dirty="0" err="1"/>
              <a:t>با</a:t>
            </a:r>
            <a:r>
              <a:rPr lang="ar-SA" dirty="0"/>
              <a:t> </a:t>
            </a:r>
            <a:r>
              <a:rPr lang="ar-SA" dirty="0" err="1"/>
              <a:t>الألآم</a:t>
            </a:r>
            <a:r>
              <a:rPr lang="ar-SA" dirty="0"/>
              <a:t> كما استدل أيضا بأنه اقل أحساسا بألم الغير  وقد حدد الطراز الإجرامي عنده وضع </a:t>
            </a:r>
            <a:r>
              <a:rPr lang="ar-SA" dirty="0" err="1"/>
              <a:t>لمبروزو</a:t>
            </a:r>
            <a:r>
              <a:rPr lang="ar-SA" dirty="0"/>
              <a:t>  ثلث المجرمين في طبقة المجرمين بالمولد الذين ليسوا في حاجة </a:t>
            </a:r>
            <a:r>
              <a:rPr lang="ar-SA" dirty="0" err="1"/>
              <a:t>ألى</a:t>
            </a:r>
            <a:r>
              <a:rPr lang="ar-SA" dirty="0"/>
              <a:t> عراقيل البيئية كحافز للجريمة وقد ذهب أيضا إلى أن كل المجرمين بالمولد مصابون بالشلل وانه ليس بالضرورة أن يكون كل المصابين بالشلل مجرمين بالمولد </a:t>
            </a:r>
          </a:p>
          <a:p>
            <a:endParaRPr lang="ar-SA" dirty="0"/>
          </a:p>
          <a:p>
            <a:r>
              <a:rPr lang="ar-SA" dirty="0"/>
              <a:t>وبذلك نجد أن </a:t>
            </a:r>
            <a:r>
              <a:rPr lang="ar-SA" dirty="0" err="1"/>
              <a:t>لمبروزو</a:t>
            </a:r>
            <a:r>
              <a:rPr lang="ar-SA" dirty="0"/>
              <a:t> قد </a:t>
            </a:r>
            <a:r>
              <a:rPr lang="ar-SA" dirty="0" err="1"/>
              <a:t>اكد</a:t>
            </a:r>
            <a:r>
              <a:rPr lang="ar-SA" dirty="0"/>
              <a:t> في  بحوثه على وجود نمط </a:t>
            </a:r>
          </a:p>
          <a:p>
            <a:r>
              <a:rPr lang="ar-SA" dirty="0"/>
              <a:t>إجرامي بالوراثة ثم أهمل بعد ذلك نظرية الوارثة عن</a:t>
            </a:r>
          </a:p>
          <a:p>
            <a:r>
              <a:rPr lang="ar-SA" dirty="0"/>
              <a:t> الأسلاف واعترف بأثر البيئة حتى على المجرم بالميلاد  </a:t>
            </a:r>
          </a:p>
          <a:p>
            <a:r>
              <a:rPr lang="ar-SA" dirty="0"/>
              <a:t>كما أنة اعترف بأهمية الجهود التي تبذل في الولايات </a:t>
            </a:r>
          </a:p>
          <a:p>
            <a:r>
              <a:rPr lang="ar-SA" dirty="0"/>
              <a:t>المتحدة لتقويم كحركة </a:t>
            </a:r>
            <a:r>
              <a:rPr lang="ar-SA" dirty="0" err="1"/>
              <a:t>الأصلاح</a:t>
            </a:r>
            <a:r>
              <a:rPr lang="ar-SA" dirty="0"/>
              <a:t> ومنع الجريمة </a:t>
            </a:r>
          </a:p>
        </p:txBody>
      </p:sp>
    </p:spTree>
    <p:extLst>
      <p:ext uri="{BB962C8B-B14F-4D97-AF65-F5344CB8AC3E}">
        <p14:creationId xmlns:p14="http://schemas.microsoft.com/office/powerpoint/2010/main" val="871989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7467600" cy="1143000"/>
          </a:xfrm>
        </p:spPr>
        <p:txBody>
          <a:bodyPr>
            <a:normAutofit/>
          </a:bodyPr>
          <a:lstStyle/>
          <a:p>
            <a:pPr algn="ctr"/>
            <a:r>
              <a:rPr lang="ar-SA" sz="3600" b="1" dirty="0"/>
              <a:t>العالم :روفائيل جارفالو</a:t>
            </a:r>
          </a:p>
        </p:txBody>
      </p:sp>
      <p:pic>
        <p:nvPicPr>
          <p:cNvPr id="4" name="عنصر نائب للمحتوى 3" descr="PSM_V52_D779_Raffaele_Garofalo.jpg"/>
          <p:cNvPicPr>
            <a:picLocks noGrp="1" noChangeAspect="1"/>
          </p:cNvPicPr>
          <p:nvPr>
            <p:ph sz="quarter" idx="1"/>
          </p:nvPr>
        </p:nvPicPr>
        <p:blipFill>
          <a:blip r:embed="rId2" cstate="print"/>
          <a:stretch>
            <a:fillRect/>
          </a:stretch>
        </p:blipFill>
        <p:spPr>
          <a:xfrm>
            <a:off x="1619672" y="1556792"/>
            <a:ext cx="3280839" cy="3135580"/>
          </a:xfrm>
        </p:spPr>
      </p:pic>
    </p:spTree>
    <p:extLst>
      <p:ext uri="{BB962C8B-B14F-4D97-AF65-F5344CB8AC3E}">
        <p14:creationId xmlns:p14="http://schemas.microsoft.com/office/powerpoint/2010/main" val="1626070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642910" y="357166"/>
            <a:ext cx="8272490" cy="5601533"/>
          </a:xfrm>
          <a:prstGeom prst="rect">
            <a:avLst/>
          </a:prstGeom>
          <a:noFill/>
        </p:spPr>
        <p:txBody>
          <a:bodyPr wrap="square" rtlCol="1">
            <a:spAutoFit/>
          </a:bodyPr>
          <a:lstStyle/>
          <a:p>
            <a:pPr algn="ctr"/>
            <a:r>
              <a:rPr lang="en-US" sz="2800" dirty="0"/>
              <a:t> </a:t>
            </a:r>
            <a:r>
              <a:rPr lang="ar-SA" sz="2800" dirty="0">
                <a:solidFill>
                  <a:schemeClr val="accent6">
                    <a:lumMod val="75000"/>
                  </a:schemeClr>
                </a:solidFill>
              </a:rPr>
              <a:t>دراسة </a:t>
            </a:r>
            <a:r>
              <a:rPr lang="ar-SA" sz="2800" dirty="0" err="1">
                <a:solidFill>
                  <a:schemeClr val="accent6">
                    <a:lumMod val="75000"/>
                  </a:schemeClr>
                </a:solidFill>
              </a:rPr>
              <a:t>روفائيل</a:t>
            </a:r>
            <a:r>
              <a:rPr lang="ar-SA" sz="2800" dirty="0">
                <a:solidFill>
                  <a:schemeClr val="accent6">
                    <a:lumMod val="75000"/>
                  </a:schemeClr>
                </a:solidFill>
              </a:rPr>
              <a:t> </a:t>
            </a:r>
            <a:r>
              <a:rPr lang="ar-SA" sz="2800" dirty="0" err="1">
                <a:solidFill>
                  <a:schemeClr val="accent6">
                    <a:lumMod val="75000"/>
                  </a:schemeClr>
                </a:solidFill>
              </a:rPr>
              <a:t>جارفالو</a:t>
            </a:r>
            <a:r>
              <a:rPr lang="ar-SA" sz="2800" dirty="0">
                <a:solidFill>
                  <a:schemeClr val="accent6">
                    <a:lumMod val="75000"/>
                  </a:schemeClr>
                </a:solidFill>
              </a:rPr>
              <a:t> </a:t>
            </a:r>
            <a:r>
              <a:rPr lang="ar-SA" sz="2800" dirty="0" err="1">
                <a:solidFill>
                  <a:schemeClr val="accent6">
                    <a:lumMod val="75000"/>
                  </a:schemeClr>
                </a:solidFill>
              </a:rPr>
              <a:t>:</a:t>
            </a:r>
            <a:endParaRPr lang="ar-SA" sz="2800" dirty="0">
              <a:solidFill>
                <a:schemeClr val="accent6">
                  <a:lumMod val="75000"/>
                </a:schemeClr>
              </a:solidFill>
            </a:endParaRPr>
          </a:p>
          <a:p>
            <a:endParaRPr lang="ar-SA" sz="2400" dirty="0">
              <a:solidFill>
                <a:schemeClr val="accent6">
                  <a:lumMod val="75000"/>
                </a:schemeClr>
              </a:solidFill>
            </a:endParaRPr>
          </a:p>
          <a:p>
            <a:pPr>
              <a:buFont typeface="Courier New" pitchFamily="49" charset="0"/>
              <a:buChar char="o"/>
            </a:pPr>
            <a:r>
              <a:rPr lang="ar-SA" sz="2400" dirty="0"/>
              <a:t> جاءت محاولة </a:t>
            </a:r>
            <a:r>
              <a:rPr lang="ar-SA" sz="2400" dirty="0" err="1"/>
              <a:t>جارفالو</a:t>
            </a:r>
            <a:r>
              <a:rPr lang="ar-SA" sz="2400" dirty="0"/>
              <a:t> في </a:t>
            </a:r>
            <a:r>
              <a:rPr lang="ar-SA" sz="2400" dirty="0" err="1"/>
              <a:t>بحوثة</a:t>
            </a:r>
            <a:r>
              <a:rPr lang="ar-SA" sz="2400" dirty="0"/>
              <a:t> بنمط اجرامي آخر هو </a:t>
            </a:r>
            <a:r>
              <a:rPr lang="ar-SA" sz="2400" u="sng" dirty="0">
                <a:solidFill>
                  <a:srgbClr val="FF0000"/>
                </a:solidFill>
              </a:rPr>
              <a:t>الطراز الاجرامي النفسي السيكولوجي </a:t>
            </a:r>
            <a:r>
              <a:rPr lang="ar-SA" sz="2400" dirty="0"/>
              <a:t>أكثر من </a:t>
            </a:r>
            <a:r>
              <a:rPr lang="ar-SA" sz="2400" dirty="0" err="1"/>
              <a:t>كونة</a:t>
            </a:r>
            <a:r>
              <a:rPr lang="ar-SA" sz="2400" dirty="0"/>
              <a:t> طرازاً بدنياً وذهب </a:t>
            </a:r>
            <a:r>
              <a:rPr lang="ar-SA" sz="2400" dirty="0" err="1"/>
              <a:t>جارفالو</a:t>
            </a:r>
            <a:r>
              <a:rPr lang="ar-SA" sz="2400" dirty="0"/>
              <a:t> الى ان المجرمين ناقصون بالفطرة في </a:t>
            </a:r>
            <a:r>
              <a:rPr lang="ar-SA" sz="2400" u="sng" dirty="0">
                <a:solidFill>
                  <a:srgbClr val="FF0000"/>
                </a:solidFill>
              </a:rPr>
              <a:t>عواطف الشفقه </a:t>
            </a:r>
            <a:r>
              <a:rPr lang="ar-SA" sz="2400" u="sng" dirty="0" err="1">
                <a:solidFill>
                  <a:srgbClr val="FF0000"/>
                </a:solidFill>
              </a:rPr>
              <a:t>والامانة</a:t>
            </a:r>
            <a:r>
              <a:rPr lang="ar-SA" sz="2400" u="sng" dirty="0">
                <a:solidFill>
                  <a:srgbClr val="FF0000"/>
                </a:solidFill>
              </a:rPr>
              <a:t> </a:t>
            </a:r>
            <a:r>
              <a:rPr lang="ar-SA" sz="2400" dirty="0"/>
              <a:t>وانعدام عواطف الفطرة يفسر الجرائم ضد الاشخاص بسهولة ويسر وانعدام الثانية يفسر الجرائم ضد الاملاك او ضد املاك الغير , إلا ان </a:t>
            </a:r>
            <a:r>
              <a:rPr lang="ar-SA" sz="2400" dirty="0" err="1"/>
              <a:t>جارفالو</a:t>
            </a:r>
            <a:r>
              <a:rPr lang="ar-SA" sz="2400" dirty="0"/>
              <a:t> يرى ان لتجربة المجتمع في الاسرة والجماعات الاجتماعية اثراً على هذه العواطف .</a:t>
            </a:r>
          </a:p>
          <a:p>
            <a:pPr>
              <a:buFont typeface="Courier New" pitchFamily="49" charset="0"/>
              <a:buChar char="o"/>
            </a:pPr>
            <a:r>
              <a:rPr lang="ar-SA" sz="2400" dirty="0"/>
              <a:t> </a:t>
            </a:r>
            <a:r>
              <a:rPr lang="ar-SA" sz="2400" dirty="0" err="1"/>
              <a:t>واذا</a:t>
            </a:r>
            <a:r>
              <a:rPr lang="ar-SA" sz="2400" dirty="0"/>
              <a:t> كان </a:t>
            </a:r>
            <a:r>
              <a:rPr lang="ar-SA" sz="2400" dirty="0" err="1">
                <a:solidFill>
                  <a:srgbClr val="FF0000"/>
                </a:solidFill>
              </a:rPr>
              <a:t>لمبروز</a:t>
            </a:r>
            <a:r>
              <a:rPr lang="ar-SA" sz="2400" dirty="0"/>
              <a:t> قد حدد مدخل الشخصية أي شخصية المجرم اساساً لفهم الجريمة </a:t>
            </a:r>
            <a:r>
              <a:rPr lang="ar-SA" sz="2400" dirty="0" err="1"/>
              <a:t>الا</a:t>
            </a:r>
            <a:r>
              <a:rPr lang="ar-SA" sz="2400" dirty="0"/>
              <a:t> انه اكد على مدخل العامل الواحد رغم </a:t>
            </a:r>
            <a:r>
              <a:rPr lang="ar-SA" sz="2400" dirty="0" err="1"/>
              <a:t>محاولتة</a:t>
            </a:r>
            <a:r>
              <a:rPr lang="ar-SA" sz="2400" dirty="0"/>
              <a:t> </a:t>
            </a:r>
            <a:r>
              <a:rPr lang="ar-SA" sz="2400" dirty="0" err="1"/>
              <a:t>لابراز</a:t>
            </a:r>
            <a:r>
              <a:rPr lang="ar-SA" sz="2400" dirty="0"/>
              <a:t> اهمية عوامل اخرى هي العوامل البيئية ثم جاء </a:t>
            </a:r>
            <a:r>
              <a:rPr lang="ar-SA" sz="2400" dirty="0" err="1">
                <a:solidFill>
                  <a:srgbClr val="FF0000"/>
                </a:solidFill>
              </a:rPr>
              <a:t>جارفالو</a:t>
            </a:r>
            <a:r>
              <a:rPr lang="ar-SA" sz="2400" dirty="0"/>
              <a:t> وأكد نفس المدخل ذات البعد الواحد </a:t>
            </a:r>
          </a:p>
          <a:p>
            <a:pPr>
              <a:buFont typeface="Courier New" pitchFamily="49" charset="0"/>
              <a:buChar char="o"/>
            </a:pPr>
            <a:r>
              <a:rPr lang="ar-SA" sz="2400" dirty="0"/>
              <a:t>المتعلق بنقص العواطف الخلقية </a:t>
            </a:r>
            <a:r>
              <a:rPr lang="ar-SA" sz="2400" dirty="0" err="1"/>
              <a:t>الا</a:t>
            </a:r>
            <a:r>
              <a:rPr lang="ar-SA" sz="2400" dirty="0"/>
              <a:t> انه حاول ان يبرز فاعلية </a:t>
            </a:r>
          </a:p>
          <a:p>
            <a:pPr>
              <a:buFont typeface="Courier New" pitchFamily="49" charset="0"/>
              <a:buChar char="o"/>
            </a:pPr>
            <a:r>
              <a:rPr lang="ar-SA" sz="2400" dirty="0"/>
              <a:t>المجتمع والجماعات في تهذيب تلك </a:t>
            </a:r>
            <a:r>
              <a:rPr lang="ar-SA" sz="2400" dirty="0" err="1"/>
              <a:t>العوطف</a:t>
            </a:r>
            <a:r>
              <a:rPr lang="ar-SA" sz="2400" dirty="0"/>
              <a:t> . ورغم ذلك فإن </a:t>
            </a:r>
          </a:p>
          <a:p>
            <a:pPr>
              <a:buFont typeface="Courier New" pitchFamily="49" charset="0"/>
              <a:buChar char="o"/>
            </a:pPr>
            <a:r>
              <a:rPr lang="ar-SA" sz="2400" dirty="0">
                <a:solidFill>
                  <a:srgbClr val="FF0000"/>
                </a:solidFill>
              </a:rPr>
              <a:t>فكرة البعد الواحد كانت بارزة الى حد ما لدى كل من </a:t>
            </a:r>
            <a:r>
              <a:rPr lang="ar-SA" sz="2400" dirty="0" err="1">
                <a:solidFill>
                  <a:srgbClr val="FF0000"/>
                </a:solidFill>
              </a:rPr>
              <a:t>لمبروز</a:t>
            </a:r>
            <a:r>
              <a:rPr lang="ar-SA" sz="2400" dirty="0">
                <a:solidFill>
                  <a:srgbClr val="FF0000"/>
                </a:solidFill>
              </a:rPr>
              <a:t> و </a:t>
            </a:r>
            <a:r>
              <a:rPr lang="ar-SA" sz="2400" dirty="0" err="1">
                <a:solidFill>
                  <a:srgbClr val="FF0000"/>
                </a:solidFill>
              </a:rPr>
              <a:t>جارفالو</a:t>
            </a:r>
            <a:r>
              <a:rPr lang="ar-SA" sz="2400" dirty="0">
                <a:solidFill>
                  <a:srgbClr val="FF0000"/>
                </a:solidFill>
              </a:rPr>
              <a:t> </a:t>
            </a:r>
          </a:p>
          <a:p>
            <a:endParaRPr lang="ar-SA" dirty="0"/>
          </a:p>
        </p:txBody>
      </p:sp>
    </p:spTree>
    <p:extLst>
      <p:ext uri="{BB962C8B-B14F-4D97-AF65-F5344CB8AC3E}">
        <p14:creationId xmlns:p14="http://schemas.microsoft.com/office/powerpoint/2010/main" val="2630275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a:t>دراســة </a:t>
            </a:r>
            <a:r>
              <a:rPr lang="ar-SA" dirty="0" err="1"/>
              <a:t>انريكو</a:t>
            </a:r>
            <a:r>
              <a:rPr lang="ar-SA" dirty="0"/>
              <a:t> </a:t>
            </a:r>
            <a:r>
              <a:rPr lang="ar-SA" dirty="0" err="1"/>
              <a:t>فري :</a:t>
            </a:r>
            <a:endParaRPr lang="ar-SA" dirty="0"/>
          </a:p>
        </p:txBody>
      </p:sp>
      <p:sp>
        <p:nvSpPr>
          <p:cNvPr id="3" name="عنصر نائب للمحتوى 2"/>
          <p:cNvSpPr>
            <a:spLocks noGrp="1"/>
          </p:cNvSpPr>
          <p:nvPr>
            <p:ph sz="quarter" idx="1"/>
          </p:nvPr>
        </p:nvSpPr>
        <p:spPr/>
        <p:txBody>
          <a:bodyPr>
            <a:normAutofit fontScale="92500" lnSpcReduction="20000"/>
          </a:bodyPr>
          <a:lstStyle/>
          <a:p>
            <a:r>
              <a:rPr lang="ar-SA" dirty="0" err="1"/>
              <a:t>انريكو</a:t>
            </a:r>
            <a:r>
              <a:rPr lang="ar-SA" dirty="0"/>
              <a:t> فري انتهج فكرة العوامل المتعددة ومن ثم </a:t>
            </a:r>
            <a:r>
              <a:rPr lang="ar-SA" u="sng" dirty="0">
                <a:solidFill>
                  <a:srgbClr val="FF0000"/>
                </a:solidFill>
              </a:rPr>
              <a:t>اختلف في مدخلة في مدخلة المنهجي عن كل من </a:t>
            </a:r>
            <a:r>
              <a:rPr lang="ar-SA" u="sng" dirty="0" err="1">
                <a:solidFill>
                  <a:srgbClr val="FF0000"/>
                </a:solidFill>
              </a:rPr>
              <a:t>لمبروز</a:t>
            </a:r>
            <a:r>
              <a:rPr lang="ar-SA" u="sng" dirty="0">
                <a:solidFill>
                  <a:srgbClr val="FF0000"/>
                </a:solidFill>
              </a:rPr>
              <a:t> </a:t>
            </a:r>
            <a:r>
              <a:rPr lang="ar-SA" u="sng" dirty="0" err="1">
                <a:solidFill>
                  <a:srgbClr val="FF0000"/>
                </a:solidFill>
              </a:rPr>
              <a:t>وجارفالو</a:t>
            </a:r>
            <a:r>
              <a:rPr lang="ar-SA" u="sng" dirty="0">
                <a:solidFill>
                  <a:srgbClr val="FF0000"/>
                </a:solidFill>
              </a:rPr>
              <a:t> بالتأكيد على المنهج الاجتماعي ذات الابعاد المتعددة </a:t>
            </a:r>
            <a:r>
              <a:rPr lang="ar-SA" dirty="0"/>
              <a:t>وذلك </a:t>
            </a:r>
            <a:r>
              <a:rPr lang="ar-SA" dirty="0" err="1"/>
              <a:t>لانه</a:t>
            </a:r>
            <a:r>
              <a:rPr lang="ar-SA" dirty="0"/>
              <a:t> اعطى مثل اساتذة </a:t>
            </a:r>
            <a:r>
              <a:rPr lang="ar-SA" dirty="0" err="1"/>
              <a:t>لمبروز</a:t>
            </a:r>
            <a:r>
              <a:rPr lang="ar-SA" dirty="0"/>
              <a:t> للعامل </a:t>
            </a:r>
            <a:r>
              <a:rPr lang="ar-SA" dirty="0" err="1"/>
              <a:t>الانثروبولوجي</a:t>
            </a:r>
            <a:r>
              <a:rPr lang="ar-SA" dirty="0"/>
              <a:t> مكانا في </a:t>
            </a:r>
            <a:r>
              <a:rPr lang="ar-SA" dirty="0" err="1"/>
              <a:t>نظريتة</a:t>
            </a:r>
            <a:r>
              <a:rPr lang="ar-SA" dirty="0"/>
              <a:t> ثم اضاف تأثيرات </a:t>
            </a:r>
            <a:r>
              <a:rPr lang="ar-SA" dirty="0" err="1"/>
              <a:t>البيئه</a:t>
            </a:r>
            <a:r>
              <a:rPr lang="ar-SA" dirty="0"/>
              <a:t> ومن ثم كان اهم </a:t>
            </a:r>
            <a:r>
              <a:rPr lang="ar-SA" dirty="0" err="1"/>
              <a:t>مؤلفاتة</a:t>
            </a:r>
            <a:r>
              <a:rPr lang="ar-SA" dirty="0"/>
              <a:t> في هذا المجال </a:t>
            </a:r>
            <a:r>
              <a:rPr lang="ar-SA" dirty="0" err="1"/>
              <a:t>هو </a:t>
            </a:r>
            <a:r>
              <a:rPr lang="ar-SA" u="sng" dirty="0">
                <a:solidFill>
                  <a:srgbClr val="FF0000"/>
                </a:solidFill>
              </a:rPr>
              <a:t>” علم اجتماع </a:t>
            </a:r>
            <a:r>
              <a:rPr lang="ar-SA" u="sng" dirty="0" err="1">
                <a:solidFill>
                  <a:srgbClr val="FF0000"/>
                </a:solidFill>
              </a:rPr>
              <a:t>الجريمة </a:t>
            </a:r>
            <a:r>
              <a:rPr lang="ar-SA" dirty="0" err="1"/>
              <a:t>”</a:t>
            </a:r>
            <a:r>
              <a:rPr lang="ar-SA" dirty="0"/>
              <a:t> </a:t>
            </a:r>
          </a:p>
          <a:p>
            <a:r>
              <a:rPr lang="ar-SA" dirty="0"/>
              <a:t>حيث اوضح ان الجريمة نتائج مركب لعوامل ثلاثة كبرى </a:t>
            </a:r>
            <a:r>
              <a:rPr lang="ar-SA" dirty="0" err="1"/>
              <a:t>هي :</a:t>
            </a:r>
            <a:endParaRPr lang="ar-SA" dirty="0"/>
          </a:p>
          <a:p>
            <a:pPr>
              <a:buNone/>
            </a:pPr>
            <a:r>
              <a:rPr lang="ar-SA" dirty="0"/>
              <a:t>1- طبيعية </a:t>
            </a:r>
          </a:p>
          <a:p>
            <a:pPr>
              <a:buNone/>
            </a:pPr>
            <a:r>
              <a:rPr lang="ar-SA" dirty="0"/>
              <a:t>2- جغرافية </a:t>
            </a:r>
          </a:p>
          <a:p>
            <a:pPr>
              <a:buNone/>
            </a:pPr>
            <a:r>
              <a:rPr lang="ar-SA" dirty="0"/>
              <a:t>3- العوامل التي تتصل بعلم الانسان وعلم النفس والعوامل الاجتماعية </a:t>
            </a:r>
          </a:p>
          <a:p>
            <a:pPr>
              <a:buNone/>
            </a:pPr>
            <a:endParaRPr lang="ar-SA" dirty="0"/>
          </a:p>
        </p:txBody>
      </p:sp>
    </p:spTree>
    <p:extLst>
      <p:ext uri="{BB962C8B-B14F-4D97-AF65-F5344CB8AC3E}">
        <p14:creationId xmlns:p14="http://schemas.microsoft.com/office/powerpoint/2010/main" val="2671919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285720" y="428604"/>
            <a:ext cx="8358246" cy="5047536"/>
          </a:xfrm>
          <a:prstGeom prst="rect">
            <a:avLst/>
          </a:prstGeom>
          <a:noFill/>
        </p:spPr>
        <p:txBody>
          <a:bodyPr wrap="square" rtlCol="1">
            <a:spAutoFit/>
          </a:bodyPr>
          <a:lstStyle/>
          <a:p>
            <a:pPr algn="ctr"/>
            <a:r>
              <a:rPr lang="ar-SA" sz="2800" dirty="0">
                <a:solidFill>
                  <a:srgbClr val="FF0000"/>
                </a:solidFill>
              </a:rPr>
              <a:t> وفي ضوء هذه العوامل الثــلاثة </a:t>
            </a:r>
            <a:r>
              <a:rPr lang="ar-SA" sz="2800" dirty="0" err="1">
                <a:solidFill>
                  <a:srgbClr val="FF0000"/>
                </a:solidFill>
              </a:rPr>
              <a:t>صاغ </a:t>
            </a:r>
            <a:r>
              <a:rPr lang="ar-SA" sz="2800" dirty="0">
                <a:solidFill>
                  <a:srgbClr val="FF0000"/>
                </a:solidFill>
              </a:rPr>
              <a:t>”فري“ </a:t>
            </a:r>
            <a:r>
              <a:rPr lang="ar-SA" sz="2800" dirty="0" err="1">
                <a:solidFill>
                  <a:srgbClr val="FF0000"/>
                </a:solidFill>
              </a:rPr>
              <a:t>قانونة</a:t>
            </a:r>
            <a:r>
              <a:rPr lang="ar-SA" sz="2800" dirty="0">
                <a:solidFill>
                  <a:srgbClr val="FF0000"/>
                </a:solidFill>
              </a:rPr>
              <a:t> حول التشبع الاجرامي والذي يشير الى الى </a:t>
            </a:r>
            <a:r>
              <a:rPr lang="ar-SA" sz="2800" dirty="0" err="1">
                <a:solidFill>
                  <a:srgbClr val="FF0000"/>
                </a:solidFill>
              </a:rPr>
              <a:t>انة :</a:t>
            </a:r>
            <a:endParaRPr lang="ar-SA" sz="2800" dirty="0">
              <a:solidFill>
                <a:srgbClr val="FF0000"/>
              </a:solidFill>
            </a:endParaRPr>
          </a:p>
          <a:p>
            <a:pPr algn="ctr"/>
            <a:r>
              <a:rPr lang="ar-SA" sz="3200" dirty="0"/>
              <a:t>” كما ان مقدار معيناً من الماء في درجة حرارة معينة</a:t>
            </a:r>
          </a:p>
          <a:p>
            <a:pPr algn="ctr"/>
            <a:r>
              <a:rPr lang="ar-SA" sz="3200" dirty="0"/>
              <a:t> تذيب كمية ثابتة من مادة كيميائية دون زيادة او نقصان</a:t>
            </a:r>
          </a:p>
          <a:p>
            <a:pPr algn="ctr"/>
            <a:r>
              <a:rPr lang="ar-SA" sz="3200" dirty="0"/>
              <a:t> ذرة </a:t>
            </a:r>
            <a:r>
              <a:rPr lang="ar-SA" sz="3200" dirty="0" err="1"/>
              <a:t>واحده </a:t>
            </a:r>
            <a:r>
              <a:rPr lang="ar-SA" sz="3200" dirty="0"/>
              <a:t>, فهكذا الحال في بيئة اجتماعية معينة في </a:t>
            </a:r>
          </a:p>
          <a:p>
            <a:pPr algn="ctr"/>
            <a:r>
              <a:rPr lang="ar-SA" sz="3200" dirty="0"/>
              <a:t>احوال فردية وطبيعية محددة يمكن ان يرتكب عدد ثابت من التعديات </a:t>
            </a:r>
          </a:p>
          <a:p>
            <a:pPr algn="ctr"/>
            <a:r>
              <a:rPr lang="ar-SA" sz="3200" dirty="0"/>
              <a:t>لا أكثر ولا </a:t>
            </a:r>
            <a:r>
              <a:rPr lang="ar-SA" sz="3200" dirty="0" err="1"/>
              <a:t>أقل ”</a:t>
            </a:r>
            <a:endParaRPr lang="ar-SA" sz="3200" dirty="0"/>
          </a:p>
          <a:p>
            <a:pPr algn="ctr"/>
            <a:endParaRPr lang="ar-SA" sz="2800" dirty="0"/>
          </a:p>
          <a:p>
            <a:r>
              <a:rPr lang="ar-SA" sz="2800" dirty="0"/>
              <a:t> </a:t>
            </a:r>
          </a:p>
          <a:p>
            <a:endParaRPr lang="ar-SA" dirty="0"/>
          </a:p>
        </p:txBody>
      </p:sp>
      <p:pic>
        <p:nvPicPr>
          <p:cNvPr id="1026" name="Picture 2" descr="C:\Users\Windows 7\AppData\Local\Microsoft\Windows\Temporary Internet Files\Content.IE5\1JL24KEX\MC900353945[1].wmf"/>
          <p:cNvPicPr>
            <a:picLocks noChangeAspect="1" noChangeArrowheads="1"/>
          </p:cNvPicPr>
          <p:nvPr/>
        </p:nvPicPr>
        <p:blipFill>
          <a:blip r:embed="rId2" cstate="print"/>
          <a:srcRect/>
          <a:stretch>
            <a:fillRect/>
          </a:stretch>
        </p:blipFill>
        <p:spPr bwMode="auto">
          <a:xfrm>
            <a:off x="214282" y="3429000"/>
            <a:ext cx="2857520" cy="2643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45425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p:cNvSpPr txBox="1"/>
          <p:nvPr/>
        </p:nvSpPr>
        <p:spPr>
          <a:xfrm>
            <a:off x="714348" y="928670"/>
            <a:ext cx="7715304" cy="2554545"/>
          </a:xfrm>
          <a:prstGeom prst="rect">
            <a:avLst/>
          </a:prstGeom>
          <a:noFill/>
        </p:spPr>
        <p:txBody>
          <a:bodyPr wrap="square" rtlCol="1">
            <a:spAutoFit/>
          </a:bodyPr>
          <a:lstStyle/>
          <a:p>
            <a:pPr algn="ctr"/>
            <a:r>
              <a:rPr lang="ar-SA" sz="3200" dirty="0"/>
              <a:t>وفي ضوء تلك الافكار فان فري يرى ان العقاب </a:t>
            </a:r>
          </a:p>
          <a:p>
            <a:pPr algn="ctr"/>
            <a:r>
              <a:rPr lang="ar-SA" sz="3200" dirty="0" err="1"/>
              <a:t>ماهو</a:t>
            </a:r>
            <a:r>
              <a:rPr lang="ar-SA" sz="3200" dirty="0"/>
              <a:t> </a:t>
            </a:r>
            <a:r>
              <a:rPr lang="ar-SA" sz="3200" dirty="0" err="1"/>
              <a:t>الا</a:t>
            </a:r>
            <a:r>
              <a:rPr lang="ar-SA" sz="3200" dirty="0"/>
              <a:t> واحد من الاساليب الممكنة للتأثير على </a:t>
            </a:r>
          </a:p>
          <a:p>
            <a:pPr algn="ctr"/>
            <a:r>
              <a:rPr lang="ar-SA" sz="3200" dirty="0"/>
              <a:t>السلوك </a:t>
            </a:r>
            <a:r>
              <a:rPr lang="ar-SA" sz="3200" dirty="0" err="1"/>
              <a:t>واكد</a:t>
            </a:r>
            <a:r>
              <a:rPr lang="ar-SA" sz="3200" dirty="0"/>
              <a:t> على ضرورة وضع برنامج لمنع الجريمة </a:t>
            </a:r>
          </a:p>
          <a:p>
            <a:pPr algn="ctr"/>
            <a:r>
              <a:rPr lang="ar-SA" sz="3200" dirty="0"/>
              <a:t>وذلك بأبعاد الظروف </a:t>
            </a:r>
            <a:r>
              <a:rPr lang="ar-SA" sz="3200" dirty="0" err="1"/>
              <a:t>والاحوال</a:t>
            </a:r>
            <a:r>
              <a:rPr lang="ar-SA" sz="3200" dirty="0"/>
              <a:t> والتي تساعد</a:t>
            </a:r>
          </a:p>
          <a:p>
            <a:pPr algn="ctr"/>
            <a:r>
              <a:rPr lang="ar-SA" sz="3200" dirty="0"/>
              <a:t> على ارتكاب </a:t>
            </a:r>
            <a:r>
              <a:rPr lang="ar-SA" sz="3200" dirty="0" err="1"/>
              <a:t>الجريمة .</a:t>
            </a:r>
            <a:endParaRPr lang="ar-SA" sz="3200" dirty="0"/>
          </a:p>
        </p:txBody>
      </p:sp>
      <p:pic>
        <p:nvPicPr>
          <p:cNvPr id="2050" name="Picture 2" descr="C:\Users\Windows 7\AppData\Local\Microsoft\Windows\Temporary Internet Files\Content.IE5\CXGYO309\MC900287175[1].wmf"/>
          <p:cNvPicPr>
            <a:picLocks noChangeAspect="1" noChangeArrowheads="1"/>
          </p:cNvPicPr>
          <p:nvPr/>
        </p:nvPicPr>
        <p:blipFill>
          <a:blip r:embed="rId2" cstate="print"/>
          <a:srcRect/>
          <a:stretch>
            <a:fillRect/>
          </a:stretch>
        </p:blipFill>
        <p:spPr bwMode="auto">
          <a:xfrm>
            <a:off x="1785918" y="3643314"/>
            <a:ext cx="1881612" cy="2516863"/>
          </a:xfrm>
          <a:prstGeom prst="rect">
            <a:avLst/>
          </a:prstGeom>
          <a:noFill/>
        </p:spPr>
      </p:pic>
    </p:spTree>
    <p:extLst>
      <p:ext uri="{BB962C8B-B14F-4D97-AF65-F5344CB8AC3E}">
        <p14:creationId xmlns:p14="http://schemas.microsoft.com/office/powerpoint/2010/main" val="2046005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تمرير أفقي 3"/>
          <p:cNvSpPr/>
          <p:nvPr/>
        </p:nvSpPr>
        <p:spPr>
          <a:xfrm>
            <a:off x="539552" y="0"/>
            <a:ext cx="7056784"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ثالثاً: المعضلات النظرية والمنهجية في علم الاجتماع الجنائي </a:t>
            </a:r>
            <a:endParaRPr lang="en-US" sz="2400" dirty="0">
              <a:solidFill>
                <a:schemeClr val="tx1"/>
              </a:solidFill>
            </a:endParaRPr>
          </a:p>
        </p:txBody>
      </p:sp>
      <p:sp>
        <p:nvSpPr>
          <p:cNvPr id="5" name="انفجار 2 4"/>
          <p:cNvSpPr/>
          <p:nvPr/>
        </p:nvSpPr>
        <p:spPr>
          <a:xfrm>
            <a:off x="6084168" y="1196752"/>
            <a:ext cx="2880320" cy="1656184"/>
          </a:xfrm>
          <a:prstGeom prst="irregularSeal2">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علم الاجتماع الجنائي </a:t>
            </a:r>
            <a:endParaRPr lang="en-US" sz="2400" b="1" dirty="0">
              <a:solidFill>
                <a:schemeClr val="tx1"/>
              </a:solidFill>
            </a:endParaRPr>
          </a:p>
          <a:p>
            <a:pPr algn="ctr"/>
            <a:endParaRPr lang="ar-SA" sz="2400" b="1" dirty="0">
              <a:solidFill>
                <a:schemeClr val="tx1"/>
              </a:solidFill>
            </a:endParaRPr>
          </a:p>
        </p:txBody>
      </p:sp>
      <p:sp>
        <p:nvSpPr>
          <p:cNvPr id="6" name="مربع نص 5"/>
          <p:cNvSpPr txBox="1"/>
          <p:nvPr/>
        </p:nvSpPr>
        <p:spPr>
          <a:xfrm>
            <a:off x="971600" y="2924944"/>
            <a:ext cx="7956376" cy="830997"/>
          </a:xfrm>
          <a:prstGeom prst="rect">
            <a:avLst/>
          </a:prstGeom>
          <a:noFill/>
        </p:spPr>
        <p:txBody>
          <a:bodyPr wrap="square" rtlCol="1">
            <a:spAutoFit/>
          </a:bodyPr>
          <a:lstStyle/>
          <a:p>
            <a:r>
              <a:rPr lang="ar-EG" sz="2400" b="1" dirty="0"/>
              <a:t>يواجه  علم الاجتماع الجنائي بعض الصعوبات بالنسبة لهذه الأطر النظرية والمنهجية ، شأنه في ذلك ، شأن بقية  العوامل الاجتماعية الأخرى:</a:t>
            </a:r>
            <a:endParaRPr lang="ar-SA" sz="2400" b="1" dirty="0"/>
          </a:p>
        </p:txBody>
      </p:sp>
      <p:sp>
        <p:nvSpPr>
          <p:cNvPr id="7" name="مربع نص 6"/>
          <p:cNvSpPr txBox="1"/>
          <p:nvPr/>
        </p:nvSpPr>
        <p:spPr>
          <a:xfrm>
            <a:off x="1187624" y="3933056"/>
            <a:ext cx="7776864" cy="830997"/>
          </a:xfrm>
          <a:prstGeom prst="rect">
            <a:avLst/>
          </a:prstGeom>
          <a:noFill/>
        </p:spPr>
        <p:txBody>
          <a:bodyPr wrap="square" rtlCol="1">
            <a:spAutoFit/>
          </a:bodyPr>
          <a:lstStyle/>
          <a:p>
            <a:pPr marL="342900" indent="-342900">
              <a:buClr>
                <a:srgbClr val="FF0000"/>
              </a:buClr>
              <a:buFont typeface="Wingdings" pitchFamily="2" charset="2"/>
              <a:buChar char="§"/>
            </a:pPr>
            <a:r>
              <a:rPr lang="ar-EG" sz="2400" b="1" dirty="0"/>
              <a:t>نظرا للطبيعية  المعقدة للموضوع الأساسي الذي يتناوله </a:t>
            </a:r>
          </a:p>
          <a:p>
            <a:pPr>
              <a:buClr>
                <a:srgbClr val="FF0000"/>
              </a:buClr>
            </a:pPr>
            <a:r>
              <a:rPr lang="ar-EG" sz="2400" b="1" dirty="0"/>
              <a:t>   علم الاجتماع الجنائي ، وهو الانحراف .</a:t>
            </a:r>
            <a:endParaRPr lang="ar-SA" sz="2400" b="1" dirty="0"/>
          </a:p>
        </p:txBody>
      </p:sp>
      <p:sp>
        <p:nvSpPr>
          <p:cNvPr id="8" name="مربع نص 7"/>
          <p:cNvSpPr txBox="1"/>
          <p:nvPr/>
        </p:nvSpPr>
        <p:spPr>
          <a:xfrm>
            <a:off x="1043608" y="4964975"/>
            <a:ext cx="7920880" cy="830997"/>
          </a:xfrm>
          <a:prstGeom prst="rect">
            <a:avLst/>
          </a:prstGeom>
          <a:noFill/>
        </p:spPr>
        <p:txBody>
          <a:bodyPr wrap="square" rtlCol="1">
            <a:spAutoFit/>
          </a:bodyPr>
          <a:lstStyle/>
          <a:p>
            <a:pPr marL="342900" indent="-342900">
              <a:buClr>
                <a:srgbClr val="FF0000"/>
              </a:buClr>
              <a:buFont typeface="Wingdings" pitchFamily="2" charset="2"/>
              <a:buChar char="§"/>
            </a:pPr>
            <a:r>
              <a:rPr lang="ar-EG" sz="2400" b="1" dirty="0"/>
              <a:t>حداثة علم الاجتماع الجنائي بمفهومه الحديث ،  وندرة الكتابات</a:t>
            </a:r>
          </a:p>
          <a:p>
            <a:pPr>
              <a:buClr>
                <a:srgbClr val="FF0000"/>
              </a:buClr>
            </a:pPr>
            <a:r>
              <a:rPr lang="ar-EG" sz="2400" b="1" dirty="0"/>
              <a:t>    والدراسات العلمية </a:t>
            </a:r>
            <a:endParaRPr lang="en-US" sz="2400" dirty="0"/>
          </a:p>
        </p:txBody>
      </p:sp>
      <p:pic>
        <p:nvPicPr>
          <p:cNvPr id="2" name="صورة 1"/>
          <p:cNvPicPr>
            <a:picLocks noChangeAspect="1"/>
          </p:cNvPicPr>
          <p:nvPr/>
        </p:nvPicPr>
        <p:blipFill rotWithShape="1">
          <a:blip r:embed="rId2" cstate="print">
            <a:extLst>
              <a:ext uri="{28A0092B-C50C-407E-A947-70E740481C1C}">
                <a14:useLocalDpi xmlns:a14="http://schemas.microsoft.com/office/drawing/2010/main" val="0"/>
              </a:ext>
            </a:extLst>
          </a:blip>
          <a:srcRect l="20531" t="746" r="18903" b="-746"/>
          <a:stretch/>
        </p:blipFill>
        <p:spPr>
          <a:xfrm>
            <a:off x="1375944" y="952999"/>
            <a:ext cx="1467864" cy="1899937"/>
          </a:xfrm>
          <a:prstGeom prst="flowChartAlternateProcess">
            <a:avLst/>
          </a:prstGeom>
        </p:spPr>
      </p:pic>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circle(in)">
                                      <p:cBhvr>
                                        <p:cTn id="41" dur="20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500" fill="hold"/>
                                        <p:tgtEl>
                                          <p:spTgt spid="8"/>
                                        </p:tgtEl>
                                        <p:attrNameLst>
                                          <p:attrName>ppt_w</p:attrName>
                                        </p:attrNameLst>
                                      </p:cBhvr>
                                      <p:tavLst>
                                        <p:tav tm="0">
                                          <p:val>
                                            <p:fltVal val="0"/>
                                          </p:val>
                                        </p:tav>
                                        <p:tav tm="100000">
                                          <p:val>
                                            <p:strVal val="#ppt_w"/>
                                          </p:val>
                                        </p:tav>
                                      </p:tavLst>
                                    </p:anim>
                                    <p:anim calcmode="lin" valueType="num">
                                      <p:cBhvr>
                                        <p:cTn id="61" dur="500" fill="hold"/>
                                        <p:tgtEl>
                                          <p:spTgt spid="8"/>
                                        </p:tgtEl>
                                        <p:attrNameLst>
                                          <p:attrName>ppt_h</p:attrName>
                                        </p:attrNameLst>
                                      </p:cBhvr>
                                      <p:tavLst>
                                        <p:tav tm="0">
                                          <p:val>
                                            <p:fltVal val="0"/>
                                          </p:val>
                                        </p:tav>
                                        <p:tav tm="100000">
                                          <p:val>
                                            <p:strVal val="#ppt_h"/>
                                          </p:val>
                                        </p:tav>
                                      </p:tavLst>
                                    </p:anim>
                                    <p:animEffect transition="in" filter="fade">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تمرير أفقي 3"/>
          <p:cNvSpPr/>
          <p:nvPr/>
        </p:nvSpPr>
        <p:spPr>
          <a:xfrm>
            <a:off x="1187624" y="0"/>
            <a:ext cx="6408712"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EG" sz="2400" b="1" dirty="0">
                <a:solidFill>
                  <a:schemeClr val="tx1"/>
                </a:solidFill>
              </a:rPr>
              <a:t>الصعوبات النظرية  في  مجال علم الاجتماع الجنائي </a:t>
            </a:r>
            <a:endParaRPr lang="en-US" sz="2400" dirty="0">
              <a:solidFill>
                <a:schemeClr val="tx1"/>
              </a:solidFill>
            </a:endParaRPr>
          </a:p>
        </p:txBody>
      </p:sp>
      <p:sp>
        <p:nvSpPr>
          <p:cNvPr id="5" name="مربع نص 4"/>
          <p:cNvSpPr txBox="1"/>
          <p:nvPr/>
        </p:nvSpPr>
        <p:spPr>
          <a:xfrm>
            <a:off x="971600" y="1412776"/>
            <a:ext cx="7560840" cy="461665"/>
          </a:xfrm>
          <a:prstGeom prst="rect">
            <a:avLst/>
          </a:prstGeom>
          <a:noFill/>
        </p:spPr>
        <p:txBody>
          <a:bodyPr wrap="square" rtlCol="1">
            <a:spAutoFit/>
          </a:bodyPr>
          <a:lstStyle/>
          <a:p>
            <a:pPr marL="342900" indent="-342900">
              <a:buClr>
                <a:srgbClr val="FF0000"/>
              </a:buClr>
              <a:buFont typeface="Wingdings" pitchFamily="2" charset="2"/>
              <a:buChar char="ü"/>
            </a:pPr>
            <a:r>
              <a:rPr lang="ar-EG" sz="2400" b="1" dirty="0"/>
              <a:t> عدم تحديد المفاهيم </a:t>
            </a:r>
            <a:r>
              <a:rPr lang="ar-EG" sz="2400" b="1" dirty="0" err="1"/>
              <a:t>والإ</a:t>
            </a:r>
            <a:r>
              <a:rPr lang="ar-SA" sz="2400" b="1" dirty="0"/>
              <a:t>ت</a:t>
            </a:r>
            <a:r>
              <a:rPr lang="ar-EG" sz="2400" b="1" dirty="0"/>
              <a:t>فاق عليها في مجال  العلوم الاجتماعية </a:t>
            </a:r>
            <a:endParaRPr lang="ar-SA" sz="2400" dirty="0"/>
          </a:p>
        </p:txBody>
      </p:sp>
      <p:sp>
        <p:nvSpPr>
          <p:cNvPr id="6" name="مربع نص 5"/>
          <p:cNvSpPr txBox="1"/>
          <p:nvPr/>
        </p:nvSpPr>
        <p:spPr>
          <a:xfrm>
            <a:off x="971600" y="1916832"/>
            <a:ext cx="7560840" cy="830997"/>
          </a:xfrm>
          <a:prstGeom prst="rect">
            <a:avLst/>
          </a:prstGeom>
          <a:noFill/>
        </p:spPr>
        <p:txBody>
          <a:bodyPr wrap="square" rtlCol="1">
            <a:spAutoFit/>
          </a:bodyPr>
          <a:lstStyle/>
          <a:p>
            <a:pPr marL="342900" lvl="0" indent="-342900">
              <a:buClr>
                <a:srgbClr val="FF0000"/>
              </a:buClr>
              <a:buFont typeface="Wingdings" pitchFamily="2" charset="2"/>
              <a:buChar char="ü"/>
            </a:pPr>
            <a:r>
              <a:rPr lang="ar-EG" sz="2400" b="1" dirty="0"/>
              <a:t>التعدد الواضح في المدارس والمذاهب ، والنظريات في الميدان ، ولا شك أن ذلك يرجع أساساً إلي هذا الاختلاف القائم بين المفاهيم </a:t>
            </a:r>
            <a:endParaRPr lang="en-US" sz="2400" dirty="0"/>
          </a:p>
        </p:txBody>
      </p:sp>
      <p:sp>
        <p:nvSpPr>
          <p:cNvPr id="7" name="مربع نص 6"/>
          <p:cNvSpPr txBox="1"/>
          <p:nvPr/>
        </p:nvSpPr>
        <p:spPr>
          <a:xfrm>
            <a:off x="971600" y="2708920"/>
            <a:ext cx="7560840" cy="461665"/>
          </a:xfrm>
          <a:prstGeom prst="rect">
            <a:avLst/>
          </a:prstGeom>
          <a:noFill/>
        </p:spPr>
        <p:txBody>
          <a:bodyPr wrap="square" rtlCol="1">
            <a:spAutoFit/>
          </a:bodyPr>
          <a:lstStyle/>
          <a:p>
            <a:pPr marL="342900" lvl="0" indent="-342900">
              <a:buClr>
                <a:srgbClr val="FF0000"/>
              </a:buClr>
              <a:buFont typeface="Wingdings" pitchFamily="2" charset="2"/>
              <a:buChar char="ü"/>
            </a:pPr>
            <a:r>
              <a:rPr lang="ar-EG" sz="2400" b="1" dirty="0"/>
              <a:t>وتتعلق الزاوية الثانية بتأثير المفاهيم المختلفة بتلك البحوث  </a:t>
            </a:r>
            <a:r>
              <a:rPr lang="ar-EG" sz="2400" b="1" dirty="0" err="1"/>
              <a:t>الامبيريقية</a:t>
            </a:r>
            <a:r>
              <a:rPr lang="ar-EG" sz="2400" b="1" dirty="0"/>
              <a:t> </a:t>
            </a:r>
            <a:endParaRPr lang="en-US" sz="2400" dirty="0"/>
          </a:p>
        </p:txBody>
      </p:sp>
      <p:sp>
        <p:nvSpPr>
          <p:cNvPr id="10" name="تمرير أفقي 9"/>
          <p:cNvSpPr/>
          <p:nvPr/>
        </p:nvSpPr>
        <p:spPr>
          <a:xfrm>
            <a:off x="5364088" y="3212976"/>
            <a:ext cx="3600400" cy="945396"/>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000" b="1" dirty="0">
                <a:solidFill>
                  <a:schemeClr val="tx1"/>
                </a:solidFill>
              </a:rPr>
              <a:t>الاختلاف القائم بين المفاهيم  </a:t>
            </a:r>
            <a:endParaRPr lang="en-US" sz="2000" dirty="0">
              <a:solidFill>
                <a:schemeClr val="tx1"/>
              </a:solidFill>
            </a:endParaRPr>
          </a:p>
        </p:txBody>
      </p:sp>
      <p:sp>
        <p:nvSpPr>
          <p:cNvPr id="11" name="مربع نص 10"/>
          <p:cNvSpPr txBox="1"/>
          <p:nvPr/>
        </p:nvSpPr>
        <p:spPr>
          <a:xfrm>
            <a:off x="2483768" y="4221088"/>
            <a:ext cx="6120680" cy="1569660"/>
          </a:xfrm>
          <a:prstGeom prst="rect">
            <a:avLst/>
          </a:prstGeom>
          <a:noFill/>
        </p:spPr>
        <p:txBody>
          <a:bodyPr wrap="square" rtlCol="1">
            <a:spAutoFit/>
          </a:bodyPr>
          <a:lstStyle/>
          <a:p>
            <a:pPr marL="342900" lvl="0" indent="-342900">
              <a:buClr>
                <a:srgbClr val="FF0000"/>
              </a:buClr>
              <a:buFont typeface="Wingdings" pitchFamily="2" charset="2"/>
              <a:buChar char="ü"/>
            </a:pPr>
            <a:r>
              <a:rPr lang="ar-EG" sz="2400" b="1" dirty="0"/>
              <a:t>الأمر الذي ترتب عليه اختلاف نتائج تلك البحوث مما أدي إلي عدم القدرة علي مقارنة تلك النتائج ببعضها ، لإظهار مدي ما تمتع به من صدق المعرفة المتحصلة حول الموضوع . </a:t>
            </a:r>
            <a:endParaRPr lang="en-US" sz="2400" dirty="0"/>
          </a:p>
        </p:txBody>
      </p:sp>
      <p:sp>
        <p:nvSpPr>
          <p:cNvPr id="12" name="مربع نص 11"/>
          <p:cNvSpPr txBox="1"/>
          <p:nvPr/>
        </p:nvSpPr>
        <p:spPr>
          <a:xfrm>
            <a:off x="2987824" y="6021288"/>
            <a:ext cx="5616624" cy="461665"/>
          </a:xfrm>
          <a:prstGeom prst="rect">
            <a:avLst/>
          </a:prstGeom>
          <a:noFill/>
        </p:spPr>
        <p:txBody>
          <a:bodyPr wrap="square" rtlCol="1">
            <a:spAutoFit/>
          </a:bodyPr>
          <a:lstStyle/>
          <a:p>
            <a:pPr marL="285750" lvl="0" indent="-285750">
              <a:buClr>
                <a:srgbClr val="FF0000"/>
              </a:buClr>
              <a:buFont typeface="Wingdings" pitchFamily="2" charset="2"/>
              <a:buChar char="ü"/>
            </a:pPr>
            <a:r>
              <a:rPr lang="ar-EG" sz="2400" b="1" dirty="0"/>
              <a:t>الاهتمام بالمفاهيم </a:t>
            </a:r>
            <a:endParaRPr lang="en-US" sz="2400" dirty="0"/>
          </a:p>
        </p:txBody>
      </p:sp>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p:cTn id="3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 calcmode="lin" valueType="num">
                                      <p:cBhvr>
                                        <p:cTn id="39"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41" dur="500"/>
                                        <p:tgtEl>
                                          <p:spTgt spid="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80">
                                          <p:stCondLst>
                                            <p:cond delay="0"/>
                                          </p:stCondLst>
                                        </p:cTn>
                                        <p:tgtEl>
                                          <p:spTgt spid="10"/>
                                        </p:tgtEl>
                                      </p:cBhvr>
                                    </p:animEffect>
                                    <p:anim calcmode="lin" valueType="num">
                                      <p:cBhvr>
                                        <p:cTn id="4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2" dur="26">
                                          <p:stCondLst>
                                            <p:cond delay="650"/>
                                          </p:stCondLst>
                                        </p:cTn>
                                        <p:tgtEl>
                                          <p:spTgt spid="10"/>
                                        </p:tgtEl>
                                      </p:cBhvr>
                                      <p:to x="100000" y="60000"/>
                                    </p:animScale>
                                    <p:animScale>
                                      <p:cBhvr>
                                        <p:cTn id="53" dur="166" decel="50000">
                                          <p:stCondLst>
                                            <p:cond delay="676"/>
                                          </p:stCondLst>
                                        </p:cTn>
                                        <p:tgtEl>
                                          <p:spTgt spid="10"/>
                                        </p:tgtEl>
                                      </p:cBhvr>
                                      <p:to x="100000" y="100000"/>
                                    </p:animScale>
                                    <p:animScale>
                                      <p:cBhvr>
                                        <p:cTn id="54" dur="26">
                                          <p:stCondLst>
                                            <p:cond delay="1312"/>
                                          </p:stCondLst>
                                        </p:cTn>
                                        <p:tgtEl>
                                          <p:spTgt spid="10"/>
                                        </p:tgtEl>
                                      </p:cBhvr>
                                      <p:to x="100000" y="80000"/>
                                    </p:animScale>
                                    <p:animScale>
                                      <p:cBhvr>
                                        <p:cTn id="55" dur="166" decel="50000">
                                          <p:stCondLst>
                                            <p:cond delay="1338"/>
                                          </p:stCondLst>
                                        </p:cTn>
                                        <p:tgtEl>
                                          <p:spTgt spid="10"/>
                                        </p:tgtEl>
                                      </p:cBhvr>
                                      <p:to x="100000" y="100000"/>
                                    </p:animScale>
                                    <p:animScale>
                                      <p:cBhvr>
                                        <p:cTn id="56" dur="26">
                                          <p:stCondLst>
                                            <p:cond delay="1642"/>
                                          </p:stCondLst>
                                        </p:cTn>
                                        <p:tgtEl>
                                          <p:spTgt spid="10"/>
                                        </p:tgtEl>
                                      </p:cBhvr>
                                      <p:to x="100000" y="90000"/>
                                    </p:animScale>
                                    <p:animScale>
                                      <p:cBhvr>
                                        <p:cTn id="57" dur="166" decel="50000">
                                          <p:stCondLst>
                                            <p:cond delay="1668"/>
                                          </p:stCondLst>
                                        </p:cTn>
                                        <p:tgtEl>
                                          <p:spTgt spid="10"/>
                                        </p:tgtEl>
                                      </p:cBhvr>
                                      <p:to x="100000" y="100000"/>
                                    </p:animScale>
                                    <p:animScale>
                                      <p:cBhvr>
                                        <p:cTn id="58" dur="26">
                                          <p:stCondLst>
                                            <p:cond delay="1808"/>
                                          </p:stCondLst>
                                        </p:cTn>
                                        <p:tgtEl>
                                          <p:spTgt spid="10"/>
                                        </p:tgtEl>
                                      </p:cBhvr>
                                      <p:to x="100000" y="95000"/>
                                    </p:animScale>
                                    <p:animScale>
                                      <p:cBhvr>
                                        <p:cTn id="59" dur="166" decel="50000">
                                          <p:stCondLst>
                                            <p:cond delay="1834"/>
                                          </p:stCondLst>
                                        </p:cTn>
                                        <p:tgtEl>
                                          <p:spTgt spid="10"/>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fltVal val="0"/>
                                          </p:val>
                                        </p:tav>
                                        <p:tav tm="100000">
                                          <p:val>
                                            <p:strVal val="#ppt_w"/>
                                          </p:val>
                                        </p:tav>
                                      </p:tavLst>
                                    </p:anim>
                                    <p:anim calcmode="lin" valueType="num">
                                      <p:cBhvr>
                                        <p:cTn id="65" dur="500" fill="hold"/>
                                        <p:tgtEl>
                                          <p:spTgt spid="11"/>
                                        </p:tgtEl>
                                        <p:attrNameLst>
                                          <p:attrName>ppt_h</p:attrName>
                                        </p:attrNameLst>
                                      </p:cBhvr>
                                      <p:tavLst>
                                        <p:tav tm="0">
                                          <p:val>
                                            <p:fltVal val="0"/>
                                          </p:val>
                                        </p:tav>
                                        <p:tav tm="100000">
                                          <p:val>
                                            <p:strVal val="#ppt_h"/>
                                          </p:val>
                                        </p:tav>
                                      </p:tavLst>
                                    </p:anim>
                                    <p:animEffect transition="in" filter="fade">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تمرير أفقي 3"/>
          <p:cNvSpPr/>
          <p:nvPr/>
        </p:nvSpPr>
        <p:spPr>
          <a:xfrm>
            <a:off x="539552" y="72008"/>
            <a:ext cx="7056784"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EG" sz="2400" b="1" dirty="0">
                <a:solidFill>
                  <a:schemeClr val="tx1"/>
                </a:solidFill>
              </a:rPr>
              <a:t>ب- المداخل الموضوعية لدراسة الانحراف والجريمة </a:t>
            </a:r>
            <a:endParaRPr lang="en-US" sz="2400" dirty="0">
              <a:solidFill>
                <a:schemeClr val="tx1"/>
              </a:solidFill>
            </a:endParaRPr>
          </a:p>
        </p:txBody>
      </p:sp>
      <p:sp>
        <p:nvSpPr>
          <p:cNvPr id="5" name="مربع نص 4"/>
          <p:cNvSpPr txBox="1"/>
          <p:nvPr/>
        </p:nvSpPr>
        <p:spPr>
          <a:xfrm>
            <a:off x="611560" y="1301859"/>
            <a:ext cx="7776864" cy="830997"/>
          </a:xfrm>
          <a:prstGeom prst="rect">
            <a:avLst/>
          </a:prstGeom>
          <a:noFill/>
        </p:spPr>
        <p:txBody>
          <a:bodyPr wrap="square" rtlCol="1">
            <a:spAutoFit/>
          </a:bodyPr>
          <a:lstStyle/>
          <a:p>
            <a:pPr marL="342900" indent="-342900">
              <a:buClr>
                <a:srgbClr val="FF0000"/>
              </a:buClr>
              <a:buFont typeface="Wingdings" pitchFamily="2" charset="2"/>
              <a:buChar char="§"/>
            </a:pPr>
            <a:r>
              <a:rPr lang="ar-EG" sz="2400" b="1" dirty="0"/>
              <a:t>أي انه يهتم بالجريمة من حيث الظروف التي أدت إليها سواء كانت هذه الظروف جغرافية ، أو بيئية ، أو اقتصادية ، أو اجتماعية وثقافية </a:t>
            </a:r>
            <a:endParaRPr lang="en-US" sz="2400" b="1" dirty="0"/>
          </a:p>
        </p:txBody>
      </p:sp>
      <p:sp>
        <p:nvSpPr>
          <p:cNvPr id="6" name="مربع نص 5"/>
          <p:cNvSpPr txBox="1"/>
          <p:nvPr/>
        </p:nvSpPr>
        <p:spPr>
          <a:xfrm>
            <a:off x="827584" y="2165955"/>
            <a:ext cx="7560840" cy="830997"/>
          </a:xfrm>
          <a:prstGeom prst="rect">
            <a:avLst/>
          </a:prstGeom>
          <a:noFill/>
        </p:spPr>
        <p:txBody>
          <a:bodyPr wrap="square" rtlCol="1">
            <a:spAutoFit/>
          </a:bodyPr>
          <a:lstStyle/>
          <a:p>
            <a:pPr marL="342900" indent="-342900">
              <a:buClr>
                <a:srgbClr val="FF0000"/>
              </a:buClr>
              <a:buFont typeface="Wingdings" pitchFamily="2" charset="2"/>
              <a:buChar char="§"/>
            </a:pPr>
            <a:r>
              <a:rPr lang="ar-EG" sz="2400" b="1" dirty="0"/>
              <a:t>من الناحية الجغرافية نستهدف ايضاح التأثير المباشر الذي تمارسه العوامل  الجغرافية كالمناخ   </a:t>
            </a:r>
            <a:endParaRPr lang="en-US" sz="2400" dirty="0"/>
          </a:p>
        </p:txBody>
      </p:sp>
      <p:sp>
        <p:nvSpPr>
          <p:cNvPr id="7" name="وسيلة شرح مستطيلة مستديرة الزوايا 6"/>
          <p:cNvSpPr/>
          <p:nvPr/>
        </p:nvSpPr>
        <p:spPr>
          <a:xfrm>
            <a:off x="5220072" y="2996952"/>
            <a:ext cx="3816424" cy="576064"/>
          </a:xfrm>
          <a:prstGeom prst="wedgeRoundRectCallout">
            <a:avLst>
              <a:gd name="adj1" fmla="val -31057"/>
              <a:gd name="adj2" fmla="val 97007"/>
              <a:gd name="adj3" fmla="val 16667"/>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وقد كان ( </a:t>
            </a:r>
            <a:r>
              <a:rPr lang="ar-EG" sz="2400" b="1" dirty="0" err="1">
                <a:solidFill>
                  <a:schemeClr val="tx1"/>
                </a:solidFill>
              </a:rPr>
              <a:t>كيتليه</a:t>
            </a:r>
            <a:r>
              <a:rPr lang="ar-EG" sz="2400" b="1" dirty="0">
                <a:solidFill>
                  <a:schemeClr val="tx1"/>
                </a:solidFill>
              </a:rPr>
              <a:t> ) </a:t>
            </a:r>
            <a:r>
              <a:rPr lang="en-US" sz="2400" b="1" dirty="0" err="1">
                <a:solidFill>
                  <a:srgbClr val="FF0000"/>
                </a:solidFill>
              </a:rPr>
              <a:t>Quelete</a:t>
            </a:r>
            <a:r>
              <a:rPr lang="en-US" sz="2400" b="1" dirty="0">
                <a:solidFill>
                  <a:srgbClr val="FF0000"/>
                </a:solidFill>
              </a:rPr>
              <a:t> </a:t>
            </a:r>
            <a:r>
              <a:rPr lang="ar-EG" sz="2400" b="1" dirty="0">
                <a:solidFill>
                  <a:srgbClr val="FF0000"/>
                </a:solidFill>
              </a:rPr>
              <a:t> </a:t>
            </a:r>
            <a:r>
              <a:rPr lang="ar-EG" sz="2400" b="1" dirty="0">
                <a:solidFill>
                  <a:schemeClr val="tx1"/>
                </a:solidFill>
              </a:rPr>
              <a:t>يري </a:t>
            </a:r>
            <a:endParaRPr lang="en-US" sz="2400" dirty="0">
              <a:solidFill>
                <a:schemeClr val="tx1"/>
              </a:solidFill>
            </a:endParaRPr>
          </a:p>
        </p:txBody>
      </p:sp>
      <p:sp>
        <p:nvSpPr>
          <p:cNvPr id="8" name="مربع نص 7"/>
          <p:cNvSpPr txBox="1"/>
          <p:nvPr/>
        </p:nvSpPr>
        <p:spPr>
          <a:xfrm>
            <a:off x="1907704" y="3789040"/>
            <a:ext cx="6624736" cy="830997"/>
          </a:xfrm>
          <a:prstGeom prst="rect">
            <a:avLst/>
          </a:prstGeom>
          <a:noFill/>
        </p:spPr>
        <p:txBody>
          <a:bodyPr wrap="square" rtlCol="1">
            <a:spAutoFit/>
          </a:bodyPr>
          <a:lstStyle/>
          <a:p>
            <a:pPr marL="342900" indent="-342900">
              <a:buClr>
                <a:srgbClr val="FF0000"/>
              </a:buClr>
              <a:buFont typeface="Wingdings" pitchFamily="2" charset="2"/>
              <a:buChar char="§"/>
            </a:pPr>
            <a:r>
              <a:rPr lang="ar-EG" sz="2400" b="1" dirty="0"/>
              <a:t>أن الميل للجرائم ضد الملكية يزداد في فصل الشتاء ، وفي حين ان الجرائم ضد الأشخاص يزداد في فصل الصيف</a:t>
            </a:r>
            <a:endParaRPr lang="ar-SA" sz="2400" dirty="0"/>
          </a:p>
        </p:txBody>
      </p:sp>
      <p:sp>
        <p:nvSpPr>
          <p:cNvPr id="9" name="مربع نص 8"/>
          <p:cNvSpPr txBox="1"/>
          <p:nvPr/>
        </p:nvSpPr>
        <p:spPr>
          <a:xfrm>
            <a:off x="2411760" y="4725144"/>
            <a:ext cx="6120680" cy="1938992"/>
          </a:xfrm>
          <a:prstGeom prst="rect">
            <a:avLst/>
          </a:prstGeom>
          <a:noFill/>
        </p:spPr>
        <p:txBody>
          <a:bodyPr wrap="square" rtlCol="1">
            <a:spAutoFit/>
          </a:bodyPr>
          <a:lstStyle/>
          <a:p>
            <a:pPr marL="342900" lvl="0" indent="-342900">
              <a:buClr>
                <a:srgbClr val="FF0000"/>
              </a:buClr>
              <a:buFont typeface="Wingdings" pitchFamily="2" charset="2"/>
              <a:buChar char="§"/>
            </a:pPr>
            <a:r>
              <a:rPr lang="ar-EG" sz="2400" b="1" dirty="0"/>
              <a:t>قد اتسع مدخل البيئة  ليشمل تأثير توزيع الناس والأنظمة علي نماذج السلوك </a:t>
            </a:r>
            <a:r>
              <a:rPr lang="en-US" sz="2400" b="1" dirty="0">
                <a:solidFill>
                  <a:srgbClr val="FF0000"/>
                </a:solidFill>
              </a:rPr>
              <a:t>Ecology</a:t>
            </a:r>
            <a:endParaRPr lang="en-US" sz="2400" dirty="0">
              <a:solidFill>
                <a:srgbClr val="FF0000"/>
              </a:solidFill>
            </a:endParaRPr>
          </a:p>
          <a:p>
            <a:r>
              <a:rPr lang="ar-EG" sz="2400" b="1" dirty="0"/>
              <a:t>    استخدام منتشر خاصة بعد دراسات كل من " </a:t>
            </a:r>
            <a:r>
              <a:rPr lang="ar-EG" sz="2400" b="1" dirty="0" err="1">
                <a:solidFill>
                  <a:srgbClr val="FF0000"/>
                </a:solidFill>
              </a:rPr>
              <a:t>شو</a:t>
            </a:r>
            <a:r>
              <a:rPr lang="ar-EG" sz="2400" b="1" dirty="0"/>
              <a:t> " </a:t>
            </a:r>
            <a:r>
              <a:rPr lang="en-US" sz="2400" b="1" dirty="0">
                <a:solidFill>
                  <a:srgbClr val="FF0000"/>
                </a:solidFill>
              </a:rPr>
              <a:t>Shaw  </a:t>
            </a:r>
            <a:r>
              <a:rPr lang="en-US" sz="2400" b="1" dirty="0"/>
              <a:t> </a:t>
            </a:r>
            <a:r>
              <a:rPr lang="ar-EG" sz="2400" b="1" dirty="0"/>
              <a:t> </a:t>
            </a:r>
            <a:r>
              <a:rPr lang="ar-EG" sz="2400" b="1" dirty="0" err="1"/>
              <a:t>و</a:t>
            </a:r>
            <a:r>
              <a:rPr lang="ar-EG" sz="2400" b="1" dirty="0" err="1">
                <a:solidFill>
                  <a:srgbClr val="FF0000"/>
                </a:solidFill>
              </a:rPr>
              <a:t>مكاي</a:t>
            </a:r>
            <a:r>
              <a:rPr lang="ar-EG" sz="2400" b="1" dirty="0">
                <a:solidFill>
                  <a:srgbClr val="FF0000"/>
                </a:solidFill>
              </a:rPr>
              <a:t> </a:t>
            </a:r>
            <a:r>
              <a:rPr lang="en-US" sz="2400" b="1" dirty="0">
                <a:solidFill>
                  <a:srgbClr val="FF0000"/>
                </a:solidFill>
              </a:rPr>
              <a:t> </a:t>
            </a:r>
            <a:r>
              <a:rPr lang="en-US" sz="2400" b="1" dirty="0" err="1">
                <a:solidFill>
                  <a:srgbClr val="FF0000"/>
                </a:solidFill>
              </a:rPr>
              <a:t>Mckay</a:t>
            </a:r>
            <a:r>
              <a:rPr lang="en-US" sz="2400" b="1" dirty="0">
                <a:solidFill>
                  <a:srgbClr val="FF0000"/>
                </a:solidFill>
              </a:rPr>
              <a:t> </a:t>
            </a:r>
            <a:r>
              <a:rPr lang="ar-EG" sz="2400" b="1" dirty="0"/>
              <a:t> في شيكاغو في نهاية عام1920وقد اهتم بالمدخل البيئي  ( </a:t>
            </a:r>
            <a:r>
              <a:rPr lang="ar-EG" sz="2400" b="1" dirty="0">
                <a:solidFill>
                  <a:srgbClr val="FF0000"/>
                </a:solidFill>
              </a:rPr>
              <a:t>روبرت جوردن </a:t>
            </a:r>
            <a:r>
              <a:rPr lang="ar-EG" sz="2400" b="1" dirty="0"/>
              <a:t>) </a:t>
            </a:r>
            <a:endParaRPr lang="en-US" sz="2400" dirty="0"/>
          </a:p>
        </p:txBody>
      </p:sp>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10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51">
                                          <p:stCondLst>
                                            <p:cond delay="0"/>
                                          </p:stCondLst>
                                        </p:cTn>
                                        <p:tgtEl>
                                          <p:spTgt spid="4"/>
                                        </p:tgtEl>
                                      </p:cBhvr>
                                    </p:animEffect>
                                    <p:anim calcmode="lin" valueType="num">
                                      <p:cBhvr>
                                        <p:cTn id="8" dur="173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31"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31" tmFilter="0, 0; 0.125,0.2665; 0.25,0.4; 0.375,0.465; 0.5,0.5;  0.625,0.535; 0.75,0.6; 0.875,0.7335; 1,1">
                                          <p:stCondLst>
                                            <p:cond delay="631"/>
                                          </p:stCondLst>
                                        </p:cTn>
                                        <p:tgtEl>
                                          <p:spTgt spid="4"/>
                                        </p:tgtEl>
                                        <p:attrNameLst>
                                          <p:attrName>ppt_y</p:attrName>
                                        </p:attrNameLst>
                                      </p:cBhvr>
                                      <p:tavLst>
                                        <p:tav tm="0" fmla="#ppt_y-sin(pi*$)/9">
                                          <p:val>
                                            <p:fltVal val="0"/>
                                          </p:val>
                                        </p:tav>
                                        <p:tav tm="100000">
                                          <p:val>
                                            <p:fltVal val="1"/>
                                          </p:val>
                                        </p:tav>
                                      </p:tavLst>
                                    </p:anim>
                                    <p:anim calcmode="lin" valueType="num">
                                      <p:cBhvr>
                                        <p:cTn id="11" dur="315" tmFilter="0, 0; 0.125,0.2665; 0.25,0.4; 0.375,0.465; 0.5,0.5;  0.625,0.535; 0.75,0.6; 0.875,0.7335; 1,1">
                                          <p:stCondLst>
                                            <p:cond delay="1258"/>
                                          </p:stCondLst>
                                        </p:cTn>
                                        <p:tgtEl>
                                          <p:spTgt spid="4"/>
                                        </p:tgtEl>
                                        <p:attrNameLst>
                                          <p:attrName>ppt_y</p:attrName>
                                        </p:attrNameLst>
                                      </p:cBhvr>
                                      <p:tavLst>
                                        <p:tav tm="0" fmla="#ppt_y-sin(pi*$)/27">
                                          <p:val>
                                            <p:fltVal val="0"/>
                                          </p:val>
                                        </p:tav>
                                        <p:tav tm="100000">
                                          <p:val>
                                            <p:fltVal val="1"/>
                                          </p:val>
                                        </p:tav>
                                      </p:tavLst>
                                    </p:anim>
                                    <p:anim calcmode="lin" valueType="num">
                                      <p:cBhvr>
                                        <p:cTn id="12" dur="156" tmFilter="0, 0; 0.125,0.2665; 0.25,0.4; 0.375,0.465; 0.5,0.5;  0.625,0.535; 0.75,0.6; 0.875,0.7335; 1,1">
                                          <p:stCondLst>
                                            <p:cond delay="1573"/>
                                          </p:stCondLst>
                                        </p:cTn>
                                        <p:tgtEl>
                                          <p:spTgt spid="4"/>
                                        </p:tgtEl>
                                        <p:attrNameLst>
                                          <p:attrName>ppt_y</p:attrName>
                                        </p:attrNameLst>
                                      </p:cBhvr>
                                      <p:tavLst>
                                        <p:tav tm="0" fmla="#ppt_y-sin(pi*$)/81">
                                          <p:val>
                                            <p:fltVal val="0"/>
                                          </p:val>
                                        </p:tav>
                                        <p:tav tm="100000">
                                          <p:val>
                                            <p:fltVal val="1"/>
                                          </p:val>
                                        </p:tav>
                                      </p:tavLst>
                                    </p:anim>
                                    <p:animScale>
                                      <p:cBhvr>
                                        <p:cTn id="13" dur="25">
                                          <p:stCondLst>
                                            <p:cond delay="617"/>
                                          </p:stCondLst>
                                        </p:cTn>
                                        <p:tgtEl>
                                          <p:spTgt spid="4"/>
                                        </p:tgtEl>
                                      </p:cBhvr>
                                      <p:to x="100000" y="60000"/>
                                    </p:animScale>
                                    <p:animScale>
                                      <p:cBhvr>
                                        <p:cTn id="14" dur="158" decel="50000">
                                          <p:stCondLst>
                                            <p:cond delay="642"/>
                                          </p:stCondLst>
                                        </p:cTn>
                                        <p:tgtEl>
                                          <p:spTgt spid="4"/>
                                        </p:tgtEl>
                                      </p:cBhvr>
                                      <p:to x="100000" y="100000"/>
                                    </p:animScale>
                                    <p:animScale>
                                      <p:cBhvr>
                                        <p:cTn id="15" dur="25">
                                          <p:stCondLst>
                                            <p:cond delay="1246"/>
                                          </p:stCondLst>
                                        </p:cTn>
                                        <p:tgtEl>
                                          <p:spTgt spid="4"/>
                                        </p:tgtEl>
                                      </p:cBhvr>
                                      <p:to x="100000" y="80000"/>
                                    </p:animScale>
                                    <p:animScale>
                                      <p:cBhvr>
                                        <p:cTn id="16" dur="158" decel="50000">
                                          <p:stCondLst>
                                            <p:cond delay="1271"/>
                                          </p:stCondLst>
                                        </p:cTn>
                                        <p:tgtEl>
                                          <p:spTgt spid="4"/>
                                        </p:tgtEl>
                                      </p:cBhvr>
                                      <p:to x="100000" y="100000"/>
                                    </p:animScale>
                                    <p:animScale>
                                      <p:cBhvr>
                                        <p:cTn id="17" dur="25">
                                          <p:stCondLst>
                                            <p:cond delay="1560"/>
                                          </p:stCondLst>
                                        </p:cTn>
                                        <p:tgtEl>
                                          <p:spTgt spid="4"/>
                                        </p:tgtEl>
                                      </p:cBhvr>
                                      <p:to x="100000" y="90000"/>
                                    </p:animScale>
                                    <p:animScale>
                                      <p:cBhvr>
                                        <p:cTn id="18" dur="158" decel="50000">
                                          <p:stCondLst>
                                            <p:cond delay="1585"/>
                                          </p:stCondLst>
                                        </p:cTn>
                                        <p:tgtEl>
                                          <p:spTgt spid="4"/>
                                        </p:tgtEl>
                                      </p:cBhvr>
                                      <p:to x="100000" y="100000"/>
                                    </p:animScale>
                                    <p:animScale>
                                      <p:cBhvr>
                                        <p:cTn id="19" dur="25">
                                          <p:stCondLst>
                                            <p:cond delay="1718"/>
                                          </p:stCondLst>
                                        </p:cTn>
                                        <p:tgtEl>
                                          <p:spTgt spid="4"/>
                                        </p:tgtEl>
                                      </p:cBhvr>
                                      <p:to x="100000" y="95000"/>
                                    </p:animScale>
                                    <p:animScale>
                                      <p:cBhvr>
                                        <p:cTn id="20" dur="158" decel="50000">
                                          <p:stCondLst>
                                            <p:cond delay="1742"/>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p:cTn id="3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51">
                                          <p:stCondLst>
                                            <p:cond delay="0"/>
                                          </p:stCondLst>
                                        </p:cTn>
                                        <p:tgtEl>
                                          <p:spTgt spid="7"/>
                                        </p:tgtEl>
                                      </p:cBhvr>
                                    </p:animEffect>
                                    <p:anim calcmode="lin" valueType="num">
                                      <p:cBhvr>
                                        <p:cTn id="40" dur="173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631"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631" tmFilter="0, 0; 0.125,0.2665; 0.25,0.4; 0.375,0.465; 0.5,0.5;  0.625,0.535; 0.75,0.6; 0.875,0.7335; 1,1">
                                          <p:stCondLst>
                                            <p:cond delay="631"/>
                                          </p:stCondLst>
                                        </p:cTn>
                                        <p:tgtEl>
                                          <p:spTgt spid="7"/>
                                        </p:tgtEl>
                                        <p:attrNameLst>
                                          <p:attrName>ppt_y</p:attrName>
                                        </p:attrNameLst>
                                      </p:cBhvr>
                                      <p:tavLst>
                                        <p:tav tm="0" fmla="#ppt_y-sin(pi*$)/9">
                                          <p:val>
                                            <p:fltVal val="0"/>
                                          </p:val>
                                        </p:tav>
                                        <p:tav tm="100000">
                                          <p:val>
                                            <p:fltVal val="1"/>
                                          </p:val>
                                        </p:tav>
                                      </p:tavLst>
                                    </p:anim>
                                    <p:anim calcmode="lin" valueType="num">
                                      <p:cBhvr>
                                        <p:cTn id="43" dur="315" tmFilter="0, 0; 0.125,0.2665; 0.25,0.4; 0.375,0.465; 0.5,0.5;  0.625,0.535; 0.75,0.6; 0.875,0.7335; 1,1">
                                          <p:stCondLst>
                                            <p:cond delay="1258"/>
                                          </p:stCondLst>
                                        </p:cTn>
                                        <p:tgtEl>
                                          <p:spTgt spid="7"/>
                                        </p:tgtEl>
                                        <p:attrNameLst>
                                          <p:attrName>ppt_y</p:attrName>
                                        </p:attrNameLst>
                                      </p:cBhvr>
                                      <p:tavLst>
                                        <p:tav tm="0" fmla="#ppt_y-sin(pi*$)/27">
                                          <p:val>
                                            <p:fltVal val="0"/>
                                          </p:val>
                                        </p:tav>
                                        <p:tav tm="100000">
                                          <p:val>
                                            <p:fltVal val="1"/>
                                          </p:val>
                                        </p:tav>
                                      </p:tavLst>
                                    </p:anim>
                                    <p:anim calcmode="lin" valueType="num">
                                      <p:cBhvr>
                                        <p:cTn id="44" dur="156" tmFilter="0, 0; 0.125,0.2665; 0.25,0.4; 0.375,0.465; 0.5,0.5;  0.625,0.535; 0.75,0.6; 0.875,0.7335; 1,1">
                                          <p:stCondLst>
                                            <p:cond delay="1573"/>
                                          </p:stCondLst>
                                        </p:cTn>
                                        <p:tgtEl>
                                          <p:spTgt spid="7"/>
                                        </p:tgtEl>
                                        <p:attrNameLst>
                                          <p:attrName>ppt_y</p:attrName>
                                        </p:attrNameLst>
                                      </p:cBhvr>
                                      <p:tavLst>
                                        <p:tav tm="0" fmla="#ppt_y-sin(pi*$)/81">
                                          <p:val>
                                            <p:fltVal val="0"/>
                                          </p:val>
                                        </p:tav>
                                        <p:tav tm="100000">
                                          <p:val>
                                            <p:fltVal val="1"/>
                                          </p:val>
                                        </p:tav>
                                      </p:tavLst>
                                    </p:anim>
                                    <p:animScale>
                                      <p:cBhvr>
                                        <p:cTn id="45" dur="25">
                                          <p:stCondLst>
                                            <p:cond delay="617"/>
                                          </p:stCondLst>
                                        </p:cTn>
                                        <p:tgtEl>
                                          <p:spTgt spid="7"/>
                                        </p:tgtEl>
                                      </p:cBhvr>
                                      <p:to x="100000" y="60000"/>
                                    </p:animScale>
                                    <p:animScale>
                                      <p:cBhvr>
                                        <p:cTn id="46" dur="158" decel="50000">
                                          <p:stCondLst>
                                            <p:cond delay="642"/>
                                          </p:stCondLst>
                                        </p:cTn>
                                        <p:tgtEl>
                                          <p:spTgt spid="7"/>
                                        </p:tgtEl>
                                      </p:cBhvr>
                                      <p:to x="100000" y="100000"/>
                                    </p:animScale>
                                    <p:animScale>
                                      <p:cBhvr>
                                        <p:cTn id="47" dur="25">
                                          <p:stCondLst>
                                            <p:cond delay="1246"/>
                                          </p:stCondLst>
                                        </p:cTn>
                                        <p:tgtEl>
                                          <p:spTgt spid="7"/>
                                        </p:tgtEl>
                                      </p:cBhvr>
                                      <p:to x="100000" y="80000"/>
                                    </p:animScale>
                                    <p:animScale>
                                      <p:cBhvr>
                                        <p:cTn id="48" dur="158" decel="50000">
                                          <p:stCondLst>
                                            <p:cond delay="1271"/>
                                          </p:stCondLst>
                                        </p:cTn>
                                        <p:tgtEl>
                                          <p:spTgt spid="7"/>
                                        </p:tgtEl>
                                      </p:cBhvr>
                                      <p:to x="100000" y="100000"/>
                                    </p:animScale>
                                    <p:animScale>
                                      <p:cBhvr>
                                        <p:cTn id="49" dur="25">
                                          <p:stCondLst>
                                            <p:cond delay="1560"/>
                                          </p:stCondLst>
                                        </p:cTn>
                                        <p:tgtEl>
                                          <p:spTgt spid="7"/>
                                        </p:tgtEl>
                                      </p:cBhvr>
                                      <p:to x="100000" y="90000"/>
                                    </p:animScale>
                                    <p:animScale>
                                      <p:cBhvr>
                                        <p:cTn id="50" dur="158" decel="50000">
                                          <p:stCondLst>
                                            <p:cond delay="1585"/>
                                          </p:stCondLst>
                                        </p:cTn>
                                        <p:tgtEl>
                                          <p:spTgt spid="7"/>
                                        </p:tgtEl>
                                      </p:cBhvr>
                                      <p:to x="100000" y="100000"/>
                                    </p:animScale>
                                    <p:animScale>
                                      <p:cBhvr>
                                        <p:cTn id="51" dur="25">
                                          <p:stCondLst>
                                            <p:cond delay="1718"/>
                                          </p:stCondLst>
                                        </p:cTn>
                                        <p:tgtEl>
                                          <p:spTgt spid="7"/>
                                        </p:tgtEl>
                                      </p:cBhvr>
                                      <p:to x="100000" y="95000"/>
                                    </p:animScale>
                                    <p:animScale>
                                      <p:cBhvr>
                                        <p:cTn id="52" dur="158" decel="50000">
                                          <p:stCondLst>
                                            <p:cond delay="1742"/>
                                          </p:stCondLst>
                                        </p:cTn>
                                        <p:tgtEl>
                                          <p:spTgt spid="7"/>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8">
                                            <p:txEl>
                                              <p:pRg st="0" end="0"/>
                                            </p:txEl>
                                          </p:spTgt>
                                        </p:tgtEl>
                                        <p:attrNameLst>
                                          <p:attrName>style.visibility</p:attrName>
                                        </p:attrNameLst>
                                      </p:cBhvr>
                                      <p:to>
                                        <p:strVal val="visible"/>
                                      </p:to>
                                    </p:set>
                                    <p:anim calcmode="lin" valueType="num">
                                      <p:cBhvr>
                                        <p:cTn id="5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8">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9">
                                            <p:txEl>
                                              <p:pRg st="0" end="0"/>
                                            </p:txEl>
                                          </p:spTgt>
                                        </p:tgtEl>
                                        <p:attrNameLst>
                                          <p:attrName>style.visibility</p:attrName>
                                        </p:attrNameLst>
                                      </p:cBhvr>
                                      <p:to>
                                        <p:strVal val="visible"/>
                                      </p:to>
                                    </p:set>
                                    <p:anim calcmode="lin" valueType="num">
                                      <p:cBhvr>
                                        <p:cTn id="64"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9">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9">
                                            <p:txEl>
                                              <p:pRg st="1" end="1"/>
                                            </p:txEl>
                                          </p:spTgt>
                                        </p:tgtEl>
                                        <p:attrNameLst>
                                          <p:attrName>style.visibility</p:attrName>
                                        </p:attrNameLst>
                                      </p:cBhvr>
                                      <p:to>
                                        <p:strVal val="visible"/>
                                      </p:to>
                                    </p:set>
                                    <p:anim calcmode="lin" valueType="num">
                                      <p:cBhvr>
                                        <p:cTn id="71"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72"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7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395536" y="980728"/>
            <a:ext cx="7632848" cy="830997"/>
          </a:xfrm>
          <a:prstGeom prst="rect">
            <a:avLst/>
          </a:prstGeom>
          <a:noFill/>
        </p:spPr>
        <p:txBody>
          <a:bodyPr wrap="square" rtlCol="1">
            <a:spAutoFit/>
          </a:bodyPr>
          <a:lstStyle/>
          <a:p>
            <a:r>
              <a:rPr lang="ar-SA" sz="2400" b="1" dirty="0"/>
              <a:t>تتمثل في الاتجاه الذي ينادي به انصار التفسير المادي للتاريخ </a:t>
            </a:r>
            <a:endParaRPr lang="en-US" sz="2400" dirty="0"/>
          </a:p>
          <a:p>
            <a:r>
              <a:rPr lang="ar-SA" sz="2400" b="1" dirty="0"/>
              <a:t>الدوافع الاقتصادية المباشرة ، وتعقد وكراهية الاستغلال الاقتصادي</a:t>
            </a:r>
            <a:endParaRPr lang="en-US" sz="2400" dirty="0"/>
          </a:p>
        </p:txBody>
      </p:sp>
      <p:sp>
        <p:nvSpPr>
          <p:cNvPr id="3" name="مربع نص 2"/>
          <p:cNvSpPr txBox="1"/>
          <p:nvPr/>
        </p:nvSpPr>
        <p:spPr>
          <a:xfrm>
            <a:off x="2339752" y="3037016"/>
            <a:ext cx="6192688" cy="3416320"/>
          </a:xfrm>
          <a:prstGeom prst="rect">
            <a:avLst/>
          </a:prstGeom>
          <a:noFill/>
        </p:spPr>
        <p:txBody>
          <a:bodyPr wrap="square" rtlCol="1">
            <a:spAutoFit/>
          </a:bodyPr>
          <a:lstStyle/>
          <a:p>
            <a:pPr marL="342900" lvl="0" indent="-342900">
              <a:buClr>
                <a:srgbClr val="FF0000"/>
              </a:buClr>
              <a:buFont typeface="Wingdings" pitchFamily="2" charset="2"/>
              <a:buChar char="ü"/>
            </a:pPr>
            <a:r>
              <a:rPr lang="ar-EG" sz="2400" b="1" dirty="0"/>
              <a:t>يتمثل في منحني الاتجاه الوظيفي المنهجي وهو يمثل مدخل أو منحني التوتر والضغوط لدراسة الجريمة والانحراف </a:t>
            </a:r>
          </a:p>
          <a:p>
            <a:pPr lvl="0">
              <a:buClr>
                <a:srgbClr val="FF0000"/>
              </a:buClr>
            </a:pPr>
            <a:endParaRPr lang="en-US" sz="2400" dirty="0"/>
          </a:p>
          <a:p>
            <a:pPr marL="342900" indent="-342900">
              <a:buClr>
                <a:srgbClr val="FF0000"/>
              </a:buClr>
              <a:buFont typeface="Wingdings" pitchFamily="2" charset="2"/>
              <a:buChar char="ü"/>
            </a:pPr>
            <a:r>
              <a:rPr lang="ar-EG" sz="2400" b="1" dirty="0"/>
              <a:t>تصف الانحراف باعتباره مفروضاَ علي الشخص . وذلك يحدث نتيجة التفاوت بين تأكيدات الثقافة علي الأهداف وتأكيداتها علي الوسائل المنظمة ، فنتيجة لهذا التفاوت يكون بلوغ الناس لأهوائهم مصحوباً بالانحراف . وذلك ما أوضحه " </a:t>
            </a:r>
            <a:r>
              <a:rPr lang="ar-EG" sz="2400" b="1" dirty="0">
                <a:solidFill>
                  <a:srgbClr val="FF0000"/>
                </a:solidFill>
              </a:rPr>
              <a:t>روبرت ميرت </a:t>
            </a:r>
            <a:endParaRPr lang="ar-SA" sz="2400" dirty="0">
              <a:solidFill>
                <a:srgbClr val="FF0000"/>
              </a:solidFill>
            </a:endParaRPr>
          </a:p>
        </p:txBody>
      </p:sp>
      <p:sp>
        <p:nvSpPr>
          <p:cNvPr id="7" name="تمرير أفقي 6"/>
          <p:cNvSpPr/>
          <p:nvPr/>
        </p:nvSpPr>
        <p:spPr>
          <a:xfrm>
            <a:off x="2339752" y="1916832"/>
            <a:ext cx="6192688" cy="1152128"/>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المدخل المنهجي الاجتماعي لدراسة الانحراف والجريمة </a:t>
            </a:r>
            <a:endParaRPr lang="ar-SA" sz="2400" dirty="0">
              <a:solidFill>
                <a:schemeClr val="tx1"/>
              </a:solidFill>
            </a:endParaRPr>
          </a:p>
        </p:txBody>
      </p:sp>
      <p:sp>
        <p:nvSpPr>
          <p:cNvPr id="8" name="تمرير أفقي 7"/>
          <p:cNvSpPr/>
          <p:nvPr/>
        </p:nvSpPr>
        <p:spPr>
          <a:xfrm>
            <a:off x="5076056" y="72008"/>
            <a:ext cx="2448272" cy="980728"/>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المدخل الاقتصادي</a:t>
            </a:r>
            <a:endParaRPr lang="ar-SA" sz="2400" b="1" dirty="0">
              <a:solidFill>
                <a:schemeClr val="tx1"/>
              </a:solidFill>
            </a:endParaRPr>
          </a:p>
        </p:txBody>
      </p:sp>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80">
                                          <p:stCondLst>
                                            <p:cond delay="0"/>
                                          </p:stCondLst>
                                        </p:cTn>
                                        <p:tgtEl>
                                          <p:spTgt spid="7"/>
                                        </p:tgtEl>
                                      </p:cBhvr>
                                    </p:animEffect>
                                    <p:anim calcmode="lin" valueType="num">
                                      <p:cBhvr>
                                        <p:cTn id="3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8" dur="26">
                                          <p:stCondLst>
                                            <p:cond delay="650"/>
                                          </p:stCondLst>
                                        </p:cTn>
                                        <p:tgtEl>
                                          <p:spTgt spid="7"/>
                                        </p:tgtEl>
                                      </p:cBhvr>
                                      <p:to x="100000" y="60000"/>
                                    </p:animScale>
                                    <p:animScale>
                                      <p:cBhvr>
                                        <p:cTn id="39" dur="166" decel="50000">
                                          <p:stCondLst>
                                            <p:cond delay="676"/>
                                          </p:stCondLst>
                                        </p:cTn>
                                        <p:tgtEl>
                                          <p:spTgt spid="7"/>
                                        </p:tgtEl>
                                      </p:cBhvr>
                                      <p:to x="100000" y="100000"/>
                                    </p:animScale>
                                    <p:animScale>
                                      <p:cBhvr>
                                        <p:cTn id="40" dur="26">
                                          <p:stCondLst>
                                            <p:cond delay="1312"/>
                                          </p:stCondLst>
                                        </p:cTn>
                                        <p:tgtEl>
                                          <p:spTgt spid="7"/>
                                        </p:tgtEl>
                                      </p:cBhvr>
                                      <p:to x="100000" y="80000"/>
                                    </p:animScale>
                                    <p:animScale>
                                      <p:cBhvr>
                                        <p:cTn id="41" dur="166" decel="50000">
                                          <p:stCondLst>
                                            <p:cond delay="1338"/>
                                          </p:stCondLst>
                                        </p:cTn>
                                        <p:tgtEl>
                                          <p:spTgt spid="7"/>
                                        </p:tgtEl>
                                      </p:cBhvr>
                                      <p:to x="100000" y="100000"/>
                                    </p:animScale>
                                    <p:animScale>
                                      <p:cBhvr>
                                        <p:cTn id="42" dur="26">
                                          <p:stCondLst>
                                            <p:cond delay="1642"/>
                                          </p:stCondLst>
                                        </p:cTn>
                                        <p:tgtEl>
                                          <p:spTgt spid="7"/>
                                        </p:tgtEl>
                                      </p:cBhvr>
                                      <p:to x="100000" y="90000"/>
                                    </p:animScale>
                                    <p:animScale>
                                      <p:cBhvr>
                                        <p:cTn id="43" dur="166" decel="50000">
                                          <p:stCondLst>
                                            <p:cond delay="1668"/>
                                          </p:stCondLst>
                                        </p:cTn>
                                        <p:tgtEl>
                                          <p:spTgt spid="7"/>
                                        </p:tgtEl>
                                      </p:cBhvr>
                                      <p:to x="100000" y="100000"/>
                                    </p:animScale>
                                    <p:animScale>
                                      <p:cBhvr>
                                        <p:cTn id="44" dur="26">
                                          <p:stCondLst>
                                            <p:cond delay="1808"/>
                                          </p:stCondLst>
                                        </p:cTn>
                                        <p:tgtEl>
                                          <p:spTgt spid="7"/>
                                        </p:tgtEl>
                                      </p:cBhvr>
                                      <p:to x="100000" y="95000"/>
                                    </p:animScale>
                                    <p:animScale>
                                      <p:cBhvr>
                                        <p:cTn id="45" dur="166" decel="50000">
                                          <p:stCondLst>
                                            <p:cond delay="1834"/>
                                          </p:stCondLst>
                                        </p:cTn>
                                        <p:tgtEl>
                                          <p:spTgt spid="7"/>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3">
                                            <p:txEl>
                                              <p:pRg st="0" end="0"/>
                                            </p:txEl>
                                          </p:spTgt>
                                        </p:tgtEl>
                                        <p:attrNameLst>
                                          <p:attrName>style.visibility</p:attrName>
                                        </p:attrNameLst>
                                      </p:cBhvr>
                                      <p:to>
                                        <p:strVal val="visible"/>
                                      </p:to>
                                    </p:set>
                                    <p:anim calcmode="lin" valueType="num">
                                      <p:cBhvr>
                                        <p:cTn id="50"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anim calcmode="lin" valueType="num">
                                      <p:cBhvr>
                                        <p:cTn id="5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5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p:cNvSpPr txBox="1"/>
          <p:nvPr/>
        </p:nvSpPr>
        <p:spPr>
          <a:xfrm>
            <a:off x="2339752" y="1268760"/>
            <a:ext cx="6696744" cy="6001643"/>
          </a:xfrm>
          <a:prstGeom prst="rect">
            <a:avLst/>
          </a:prstGeom>
          <a:noFill/>
        </p:spPr>
        <p:txBody>
          <a:bodyPr wrap="square" rtlCol="1">
            <a:spAutoFit/>
          </a:bodyPr>
          <a:lstStyle/>
          <a:p>
            <a:pPr marL="800100" lvl="1" indent="-342900">
              <a:buClr>
                <a:srgbClr val="FF0000"/>
              </a:buClr>
              <a:buFont typeface="Wingdings" pitchFamily="2" charset="2"/>
              <a:buChar char="ü"/>
            </a:pPr>
            <a:r>
              <a:rPr lang="ar-EG" sz="2400" b="1" dirty="0"/>
              <a:t> </a:t>
            </a:r>
            <a:r>
              <a:rPr lang="ar-EG" sz="2400" b="1" dirty="0">
                <a:solidFill>
                  <a:srgbClr val="FF0000"/>
                </a:solidFill>
              </a:rPr>
              <a:t>مدخل التفاوت بين التطلعات والفرص المتاحة لتحقيقها </a:t>
            </a:r>
            <a:r>
              <a:rPr lang="ar-EG" sz="2400" b="1" dirty="0"/>
              <a:t>.</a:t>
            </a:r>
          </a:p>
          <a:p>
            <a:pPr lvl="1">
              <a:buClr>
                <a:srgbClr val="FF0000"/>
              </a:buClr>
            </a:pPr>
            <a:endParaRPr lang="en-US" sz="2400" dirty="0"/>
          </a:p>
          <a:p>
            <a:pPr marL="800100" lvl="1" indent="-342900">
              <a:buClr>
                <a:srgbClr val="FF0000"/>
              </a:buClr>
              <a:buFont typeface="Wingdings" pitchFamily="2" charset="2"/>
              <a:buChar char="ü"/>
            </a:pPr>
            <a:r>
              <a:rPr lang="ar-EG" sz="2400" b="1" dirty="0">
                <a:solidFill>
                  <a:srgbClr val="7030A0"/>
                </a:solidFill>
              </a:rPr>
              <a:t>مدخل الجماعة المتصارعة </a:t>
            </a:r>
            <a:r>
              <a:rPr lang="en-US" sz="2400" b="1" dirty="0"/>
              <a:t>Group –conflict </a:t>
            </a:r>
            <a:r>
              <a:rPr lang="ar-EG" sz="2400" b="1" dirty="0"/>
              <a:t> وهذا المدخل يحاول تفسير السلوك الاجرامي في سياق الصراع بعض الجماعات ، حيث نجد بعض الجماعات تمارس أعمال العنف نتيجة لحالة الاحباط التي تتعرض لها وتعاني منها . حيث تكون الشرطة عدواً بالنسبة لهم . والقانون وسيلة للضغط والقهر .</a:t>
            </a:r>
          </a:p>
          <a:p>
            <a:pPr lvl="1">
              <a:buClr>
                <a:srgbClr val="FF0000"/>
              </a:buClr>
            </a:pPr>
            <a:endParaRPr lang="en-US" sz="2400" dirty="0"/>
          </a:p>
          <a:p>
            <a:pPr marL="800100" lvl="1" indent="-342900">
              <a:buClr>
                <a:srgbClr val="FF0000"/>
              </a:buClr>
              <a:buFont typeface="Wingdings" pitchFamily="2" charset="2"/>
              <a:buChar char="ü"/>
            </a:pPr>
            <a:r>
              <a:rPr lang="ar-EG" sz="2400" b="1" dirty="0"/>
              <a:t>أما </a:t>
            </a:r>
            <a:r>
              <a:rPr lang="ar-EG" sz="2400" b="1" dirty="0">
                <a:solidFill>
                  <a:srgbClr val="7030A0"/>
                </a:solidFill>
              </a:rPr>
              <a:t>المدخل المنهجي لنظريات الضبط </a:t>
            </a:r>
            <a:r>
              <a:rPr lang="ar-EG" sz="2400" b="1" dirty="0"/>
              <a:t>، فقد برز حديثاً لتفسيرات اتساق الضبط المنحرفة ، فقد اوضحت العديد من البحوث الحديثة أن معظم الجانحين لديهم أفكار دارجة بالنسبة للصواب والخطأ ، وان انحرافهم يشير لانفصالهم عن معاييرهم الأخلاقية  ، تتولد عندما يكون ارتباط الشخص بالمجتمع ضعيفاً  أو متصدعاً</a:t>
            </a:r>
            <a:endParaRPr lang="en-US" sz="2400" dirty="0"/>
          </a:p>
          <a:p>
            <a:endParaRPr lang="ar-SA" sz="2400" dirty="0"/>
          </a:p>
        </p:txBody>
      </p:sp>
      <p:pic>
        <p:nvPicPr>
          <p:cNvPr id="5" name="صورة 4"/>
          <p:cNvPicPr>
            <a:picLocks noChangeAspect="1"/>
          </p:cNvPicPr>
          <p:nvPr/>
        </p:nvPicPr>
        <p:blipFill rotWithShape="1">
          <a:blip r:embed="rId2">
            <a:extLst>
              <a:ext uri="{28A0092B-C50C-407E-A947-70E740481C1C}">
                <a14:useLocalDpi xmlns:a14="http://schemas.microsoft.com/office/drawing/2010/main" val="0"/>
              </a:ext>
            </a:extLst>
          </a:blip>
          <a:srcRect l="4300" r="28404"/>
          <a:stretch/>
        </p:blipFill>
        <p:spPr>
          <a:xfrm>
            <a:off x="740945" y="1056928"/>
            <a:ext cx="1598807" cy="1940024"/>
          </a:xfrm>
          <a:prstGeom prst="ellipse">
            <a:avLst/>
          </a:prstGeom>
          <a:ln>
            <a:noFill/>
          </a:ln>
          <a:effectLst>
            <a:softEdge rad="112500"/>
          </a:effectLst>
        </p:spPr>
      </p:pic>
      <p:sp>
        <p:nvSpPr>
          <p:cNvPr id="6" name="مربع نص 5"/>
          <p:cNvSpPr txBox="1"/>
          <p:nvPr/>
        </p:nvSpPr>
        <p:spPr>
          <a:xfrm>
            <a:off x="395536" y="260648"/>
            <a:ext cx="7272808" cy="1200329"/>
          </a:xfrm>
          <a:prstGeom prst="rect">
            <a:avLst/>
          </a:prstGeom>
          <a:noFill/>
        </p:spPr>
        <p:txBody>
          <a:bodyPr wrap="square" rtlCol="1">
            <a:spAutoFit/>
          </a:bodyPr>
          <a:lstStyle/>
          <a:p>
            <a:r>
              <a:rPr lang="ar-EG" sz="2400" b="1" dirty="0"/>
              <a:t>وقد تعددت المداخل المنهجية في دراسة الانحراف والجريمة في ضود المنهج الوظيفي </a:t>
            </a:r>
            <a:r>
              <a:rPr lang="ar-EG" sz="2400" b="1" dirty="0">
                <a:solidFill>
                  <a:srgbClr val="FF0000"/>
                </a:solidFill>
              </a:rPr>
              <a:t>منها : -</a:t>
            </a:r>
            <a:endParaRPr lang="ar-SA" sz="2400" b="1" dirty="0">
              <a:solidFill>
                <a:srgbClr val="FF0000"/>
              </a:solidFill>
            </a:endParaRPr>
          </a:p>
          <a:p>
            <a:endParaRPr lang="ar-SA" sz="2400" b="1" dirty="0"/>
          </a:p>
        </p:txBody>
      </p:sp>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p:cTn id="33"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ربع نص 5"/>
          <p:cNvSpPr txBox="1"/>
          <p:nvPr/>
        </p:nvSpPr>
        <p:spPr>
          <a:xfrm>
            <a:off x="539552" y="1508586"/>
            <a:ext cx="8352928" cy="4093428"/>
          </a:xfrm>
          <a:prstGeom prst="rect">
            <a:avLst/>
          </a:prstGeom>
          <a:noFill/>
        </p:spPr>
        <p:txBody>
          <a:bodyPr wrap="square" rtlCol="1">
            <a:spAutoFit/>
          </a:bodyPr>
          <a:lstStyle/>
          <a:p>
            <a:pPr marL="342900" indent="-342900">
              <a:buClr>
                <a:srgbClr val="FF0000"/>
              </a:buClr>
              <a:buFont typeface="Wingdings" pitchFamily="2" charset="2"/>
              <a:buChar char="q"/>
            </a:pPr>
            <a:r>
              <a:rPr lang="ar-EG" sz="2000" b="1" dirty="0"/>
              <a:t>نشر " </a:t>
            </a:r>
            <a:r>
              <a:rPr lang="ar-EG" sz="2000" b="1" dirty="0">
                <a:solidFill>
                  <a:srgbClr val="FF0000"/>
                </a:solidFill>
              </a:rPr>
              <a:t>كوهن</a:t>
            </a:r>
            <a:r>
              <a:rPr lang="ar-EG" sz="2000" b="1" dirty="0"/>
              <a:t> " مؤلفة حول الأطفال الجانحين وهذا النوع من السلوك يسمي بجناح الثقافة الفرعية المنحرفة</a:t>
            </a:r>
            <a:endParaRPr lang="en-US" sz="2000" dirty="0"/>
          </a:p>
          <a:p>
            <a:pPr marL="342900" indent="-342900">
              <a:buClr>
                <a:srgbClr val="FF0000"/>
              </a:buClr>
              <a:buFont typeface="Wingdings" pitchFamily="2" charset="2"/>
              <a:buChar char="q"/>
            </a:pPr>
            <a:r>
              <a:rPr lang="ar-EG" sz="2000" b="1" dirty="0"/>
              <a:t>تحليل مدخل الثقافة الفرعية  ، فالعناصر الأولية للثقافة الفرعية  تتمثل في اللغة والقيم ، والسلوك . فيتم اقتراح هذا المدخل اذا كانت مؤشرات السلوك غير المشروع متفقة ومنسجمة مع قيم الجماعة المنحرفة، ويمكن تحديدها </a:t>
            </a:r>
            <a:r>
              <a:rPr lang="ar-EG" sz="2000" b="1" dirty="0">
                <a:solidFill>
                  <a:srgbClr val="FF0000"/>
                </a:solidFill>
              </a:rPr>
              <a:t>على النحو التالي:</a:t>
            </a:r>
            <a:endParaRPr lang="en-US" sz="2000" dirty="0">
              <a:solidFill>
                <a:srgbClr val="FF0000"/>
              </a:solidFill>
            </a:endParaRPr>
          </a:p>
          <a:p>
            <a:pPr marL="342900" indent="-342900">
              <a:buFont typeface="Wingdings" pitchFamily="2" charset="2"/>
              <a:buChar char="§"/>
            </a:pPr>
            <a:r>
              <a:rPr lang="ar-EG" sz="2000" b="1" dirty="0"/>
              <a:t>انحراف القيم من وجهة نظر الفاعل واتقانها مع القرناء </a:t>
            </a:r>
            <a:endParaRPr lang="en-US" sz="2000" dirty="0"/>
          </a:p>
          <a:p>
            <a:pPr marL="342900" indent="-342900">
              <a:buFont typeface="Wingdings" pitchFamily="2" charset="2"/>
              <a:buChar char="§"/>
            </a:pPr>
            <a:r>
              <a:rPr lang="ar-EG" sz="2000" b="1" dirty="0"/>
              <a:t>وجود استخدام لغوي مشترك من خلال ألفاظ ومصطلحات ، سواء في الحديث أو الكتابة .</a:t>
            </a:r>
            <a:endParaRPr lang="en-US" sz="2000" dirty="0"/>
          </a:p>
          <a:p>
            <a:pPr marL="342900" indent="-342900">
              <a:buFont typeface="Wingdings" pitchFamily="2" charset="2"/>
              <a:buChar char="§"/>
            </a:pPr>
            <a:r>
              <a:rPr lang="ar-EG" sz="2000" b="1" dirty="0"/>
              <a:t>ارتفاع معدل القيم المنحرفة المشتركة بين أعضاء الجماعة ، يرتبط بارتفاع</a:t>
            </a:r>
          </a:p>
          <a:p>
            <a:r>
              <a:rPr lang="ar-EG" sz="2000" b="1" dirty="0"/>
              <a:t>     معدل المعلومات عن الألفاظ اللغوية .</a:t>
            </a:r>
            <a:endParaRPr lang="en-US" sz="2000" dirty="0"/>
          </a:p>
          <a:p>
            <a:pPr marL="342900" indent="-342900">
              <a:buFont typeface="Wingdings" pitchFamily="2" charset="2"/>
              <a:buChar char="§"/>
            </a:pPr>
            <a:r>
              <a:rPr lang="ar-EG" sz="2000" b="1" dirty="0"/>
              <a:t>إن ارتباط القيم المنحرفة ، والسلوك غير المشروع ، والألفاظ الملائمة ، </a:t>
            </a:r>
          </a:p>
          <a:p>
            <a:r>
              <a:rPr lang="ar-EG" sz="2000" b="1" dirty="0"/>
              <a:t>     يمثل الحد الأدنى لنمط </a:t>
            </a:r>
            <a:r>
              <a:rPr lang="ar-EG" sz="2000" b="1" dirty="0" err="1"/>
              <a:t>ال</a:t>
            </a:r>
            <a:r>
              <a:rPr lang="ar-SA" sz="2000" b="1" dirty="0"/>
              <a:t>ث</a:t>
            </a:r>
            <a:r>
              <a:rPr lang="ar-EG" sz="2000" b="1" dirty="0" err="1"/>
              <a:t>قافة</a:t>
            </a:r>
            <a:r>
              <a:rPr lang="ar-EG" sz="2000" b="1" dirty="0"/>
              <a:t> الفرعية المنحرفة .</a:t>
            </a:r>
            <a:endParaRPr lang="en-US" sz="2000" dirty="0"/>
          </a:p>
          <a:p>
            <a:pPr marL="342900" indent="-342900">
              <a:buFont typeface="Wingdings" pitchFamily="2" charset="2"/>
              <a:buChar char="§"/>
            </a:pPr>
            <a:r>
              <a:rPr lang="ar-EG" sz="2000" b="1" dirty="0"/>
              <a:t>تتمثل الثقافة الفرعية المنحرفة في شبكة التفاعل الحادثة بين مجموعات</a:t>
            </a:r>
          </a:p>
          <a:p>
            <a:r>
              <a:rPr lang="ar-EG" sz="2000" b="1" dirty="0"/>
              <a:t>     معلنة أو غير معلنة .</a:t>
            </a:r>
            <a:endParaRPr lang="en-US" sz="2000" dirty="0"/>
          </a:p>
        </p:txBody>
      </p:sp>
      <p:sp>
        <p:nvSpPr>
          <p:cNvPr id="7" name="مربع نص 6"/>
          <p:cNvSpPr txBox="1"/>
          <p:nvPr/>
        </p:nvSpPr>
        <p:spPr>
          <a:xfrm>
            <a:off x="2339752" y="5733256"/>
            <a:ext cx="6552728" cy="830997"/>
          </a:xfrm>
          <a:prstGeom prst="rect">
            <a:avLst/>
          </a:prstGeom>
          <a:noFill/>
        </p:spPr>
        <p:txBody>
          <a:bodyPr wrap="square" rtlCol="1">
            <a:spAutoFit/>
          </a:bodyPr>
          <a:lstStyle/>
          <a:p>
            <a:r>
              <a:rPr lang="ar-EG" sz="2400" b="1" dirty="0"/>
              <a:t>والواقع أن لكل عنصر من عناصر الثقافة الفرعية المنحرفة قضايا أساسية مميزة عن القضايا الأخرى</a:t>
            </a:r>
            <a:endParaRPr lang="ar-SA" sz="2400" dirty="0"/>
          </a:p>
        </p:txBody>
      </p:sp>
      <p:sp>
        <p:nvSpPr>
          <p:cNvPr id="8" name="تمرير أفقي 7"/>
          <p:cNvSpPr/>
          <p:nvPr/>
        </p:nvSpPr>
        <p:spPr>
          <a:xfrm>
            <a:off x="2195736" y="0"/>
            <a:ext cx="5544616" cy="1196752"/>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مدخل الثقافة  الفرعية المنحرفة للجناح </a:t>
            </a:r>
            <a:endParaRPr lang="ar-SA" sz="2400" b="1" dirty="0">
              <a:solidFill>
                <a:schemeClr val="tx1"/>
              </a:solidFill>
            </a:endParaRPr>
          </a:p>
        </p:txBody>
      </p:sp>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p:cTn id="2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 calcmode="lin" valueType="num">
                                      <p:cBhvr>
                                        <p:cTn id="3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wipe(down)">
                                      <p:cBhvr>
                                        <p:cTn id="39" dur="500"/>
                                        <p:tgtEl>
                                          <p:spTgt spid="6">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6">
                                            <p:txEl>
                                              <p:pRg st="3" end="3"/>
                                            </p:txEl>
                                          </p:spTgt>
                                        </p:tgtEl>
                                        <p:attrNameLst>
                                          <p:attrName>style.visibility</p:attrName>
                                        </p:attrNameLst>
                                      </p:cBhvr>
                                      <p:to>
                                        <p:strVal val="visible"/>
                                      </p:to>
                                    </p:set>
                                    <p:animEffect transition="in" filter="wipe(down)">
                                      <p:cBhvr>
                                        <p:cTn id="44" dur="500"/>
                                        <p:tgtEl>
                                          <p:spTgt spid="6">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animEffect transition="in" filter="wipe(down)">
                                      <p:cBhvr>
                                        <p:cTn id="49" dur="500"/>
                                        <p:tgtEl>
                                          <p:spTgt spid="6">
                                            <p:txEl>
                                              <p:pRg st="4" end="4"/>
                                            </p:txEl>
                                          </p:spTgt>
                                        </p:tgtEl>
                                      </p:cBhvr>
                                    </p:animEffect>
                                  </p:childTnLst>
                                </p:cTn>
                              </p:par>
                              <p:par>
                                <p:cTn id="50" presetID="22" presetClass="entr" presetSubtype="4" fill="hold" nodeType="withEffect">
                                  <p:stCondLst>
                                    <p:cond delay="0"/>
                                  </p:stCondLst>
                                  <p:childTnLst>
                                    <p:set>
                                      <p:cBhvr>
                                        <p:cTn id="51" dur="1" fill="hold">
                                          <p:stCondLst>
                                            <p:cond delay="0"/>
                                          </p:stCondLst>
                                        </p:cTn>
                                        <p:tgtEl>
                                          <p:spTgt spid="6">
                                            <p:txEl>
                                              <p:pRg st="5" end="5"/>
                                            </p:txEl>
                                          </p:spTgt>
                                        </p:tgtEl>
                                        <p:attrNameLst>
                                          <p:attrName>style.visibility</p:attrName>
                                        </p:attrNameLst>
                                      </p:cBhvr>
                                      <p:to>
                                        <p:strVal val="visible"/>
                                      </p:to>
                                    </p:set>
                                    <p:animEffect transition="in" filter="wipe(down)">
                                      <p:cBhvr>
                                        <p:cTn id="52" dur="500"/>
                                        <p:tgtEl>
                                          <p:spTgt spid="6">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6">
                                            <p:txEl>
                                              <p:pRg st="6" end="6"/>
                                            </p:txEl>
                                          </p:spTgt>
                                        </p:tgtEl>
                                        <p:attrNameLst>
                                          <p:attrName>style.visibility</p:attrName>
                                        </p:attrNameLst>
                                      </p:cBhvr>
                                      <p:to>
                                        <p:strVal val="visible"/>
                                      </p:to>
                                    </p:set>
                                    <p:animEffect transition="in" filter="wipe(down)">
                                      <p:cBhvr>
                                        <p:cTn id="57" dur="500"/>
                                        <p:tgtEl>
                                          <p:spTgt spid="6">
                                            <p:txEl>
                                              <p:pRg st="6" end="6"/>
                                            </p:txEl>
                                          </p:spTgt>
                                        </p:tgtEl>
                                      </p:cBhvr>
                                    </p:animEffect>
                                  </p:childTnLst>
                                </p:cTn>
                              </p:par>
                              <p:par>
                                <p:cTn id="58" presetID="22" presetClass="entr" presetSubtype="4" fill="hold" nodeType="withEffect">
                                  <p:stCondLst>
                                    <p:cond delay="0"/>
                                  </p:stCondLst>
                                  <p:childTnLst>
                                    <p:set>
                                      <p:cBhvr>
                                        <p:cTn id="59" dur="1" fill="hold">
                                          <p:stCondLst>
                                            <p:cond delay="0"/>
                                          </p:stCondLst>
                                        </p:cTn>
                                        <p:tgtEl>
                                          <p:spTgt spid="6">
                                            <p:txEl>
                                              <p:pRg st="7" end="7"/>
                                            </p:txEl>
                                          </p:spTgt>
                                        </p:tgtEl>
                                        <p:attrNameLst>
                                          <p:attrName>style.visibility</p:attrName>
                                        </p:attrNameLst>
                                      </p:cBhvr>
                                      <p:to>
                                        <p:strVal val="visible"/>
                                      </p:to>
                                    </p:set>
                                    <p:animEffect transition="in" filter="wipe(down)">
                                      <p:cBhvr>
                                        <p:cTn id="60" dur="500"/>
                                        <p:tgtEl>
                                          <p:spTgt spid="6">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6">
                                            <p:txEl>
                                              <p:pRg st="8" end="8"/>
                                            </p:txEl>
                                          </p:spTgt>
                                        </p:tgtEl>
                                        <p:attrNameLst>
                                          <p:attrName>style.visibility</p:attrName>
                                        </p:attrNameLst>
                                      </p:cBhvr>
                                      <p:to>
                                        <p:strVal val="visible"/>
                                      </p:to>
                                    </p:set>
                                    <p:animEffect transition="in" filter="wipe(down)">
                                      <p:cBhvr>
                                        <p:cTn id="65" dur="500"/>
                                        <p:tgtEl>
                                          <p:spTgt spid="6">
                                            <p:txEl>
                                              <p:pRg st="8" end="8"/>
                                            </p:txEl>
                                          </p:spTgt>
                                        </p:tgtEl>
                                      </p:cBhvr>
                                    </p:animEffect>
                                  </p:childTnLst>
                                </p:cTn>
                              </p:par>
                              <p:par>
                                <p:cTn id="66" presetID="22" presetClass="entr" presetSubtype="4" fill="hold" nodeType="withEffect">
                                  <p:stCondLst>
                                    <p:cond delay="0"/>
                                  </p:stCondLst>
                                  <p:childTnLst>
                                    <p:set>
                                      <p:cBhvr>
                                        <p:cTn id="67" dur="1" fill="hold">
                                          <p:stCondLst>
                                            <p:cond delay="0"/>
                                          </p:stCondLst>
                                        </p:cTn>
                                        <p:tgtEl>
                                          <p:spTgt spid="6">
                                            <p:txEl>
                                              <p:pRg st="9" end="9"/>
                                            </p:txEl>
                                          </p:spTgt>
                                        </p:tgtEl>
                                        <p:attrNameLst>
                                          <p:attrName>style.visibility</p:attrName>
                                        </p:attrNameLst>
                                      </p:cBhvr>
                                      <p:to>
                                        <p:strVal val="visible"/>
                                      </p:to>
                                    </p:set>
                                    <p:animEffect transition="in" filter="wipe(down)">
                                      <p:cBhvr>
                                        <p:cTn id="68" dur="500"/>
                                        <p:tgtEl>
                                          <p:spTgt spid="6">
                                            <p:txEl>
                                              <p:pRg st="9" end="9"/>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7">
                                            <p:txEl>
                                              <p:pRg st="0" end="0"/>
                                            </p:txEl>
                                          </p:spTgt>
                                        </p:tgtEl>
                                        <p:attrNameLst>
                                          <p:attrName>style.visibility</p:attrName>
                                        </p:attrNameLst>
                                      </p:cBhvr>
                                      <p:to>
                                        <p:strVal val="visible"/>
                                      </p:to>
                                    </p:set>
                                    <p:anim calcmode="lin" valueType="num">
                                      <p:cBhvr>
                                        <p:cTn id="73"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7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تمرير أفقي 3"/>
          <p:cNvSpPr/>
          <p:nvPr/>
        </p:nvSpPr>
        <p:spPr>
          <a:xfrm>
            <a:off x="323528" y="116632"/>
            <a:ext cx="7776864" cy="1584176"/>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000" b="1" dirty="0">
                <a:solidFill>
                  <a:schemeClr val="tx1"/>
                </a:solidFill>
              </a:rPr>
              <a:t>توصلت بعض الدراسات  وجود ثمانية قيم أساسية يمكن عن طريقها قياس القيم الفردية والمشتركة </a:t>
            </a:r>
            <a:endParaRPr lang="ar-SA" sz="2000" dirty="0">
              <a:solidFill>
                <a:schemeClr val="tx1"/>
              </a:solidFill>
            </a:endParaRPr>
          </a:p>
        </p:txBody>
      </p:sp>
      <p:sp>
        <p:nvSpPr>
          <p:cNvPr id="5" name="مربع نص 4"/>
          <p:cNvSpPr txBox="1"/>
          <p:nvPr/>
        </p:nvSpPr>
        <p:spPr>
          <a:xfrm>
            <a:off x="827584" y="1844824"/>
            <a:ext cx="8136904" cy="3046988"/>
          </a:xfrm>
          <a:prstGeom prst="rect">
            <a:avLst/>
          </a:prstGeom>
          <a:noFill/>
        </p:spPr>
        <p:txBody>
          <a:bodyPr wrap="square" rtlCol="1">
            <a:spAutoFit/>
          </a:bodyPr>
          <a:lstStyle/>
          <a:p>
            <a:pPr marL="342900" lvl="0" indent="-342900">
              <a:buClr>
                <a:srgbClr val="FF0000"/>
              </a:buClr>
              <a:buFont typeface="Wingdings" pitchFamily="2" charset="2"/>
              <a:buChar char="ü"/>
            </a:pPr>
            <a:r>
              <a:rPr lang="ar-EG" sz="2400" b="1" dirty="0"/>
              <a:t>مقدرة الشخص علي كتمان أسرار الجماعة ، وعدم اباحته بأسرارها للبوليس .</a:t>
            </a:r>
            <a:endParaRPr lang="en-US" sz="2400" dirty="0"/>
          </a:p>
          <a:p>
            <a:pPr marL="342900" lvl="0" indent="-342900">
              <a:buClr>
                <a:srgbClr val="FF0000"/>
              </a:buClr>
              <a:buFont typeface="Wingdings" pitchFamily="2" charset="2"/>
              <a:buChar char="ü"/>
            </a:pPr>
            <a:r>
              <a:rPr lang="ar-EG" sz="2400" b="1" dirty="0"/>
              <a:t>مدي اتسامه بالخشونة والغلظة .</a:t>
            </a:r>
            <a:endParaRPr lang="en-US" sz="2400" dirty="0"/>
          </a:p>
          <a:p>
            <a:pPr marL="342900" lvl="0" indent="-342900">
              <a:buClr>
                <a:srgbClr val="FF0000"/>
              </a:buClr>
              <a:buFont typeface="Wingdings" pitchFamily="2" charset="2"/>
              <a:buChar char="ü"/>
            </a:pPr>
            <a:r>
              <a:rPr lang="ar-EG" sz="2400" b="1" dirty="0"/>
              <a:t>مدي قدرته علي الحصول علي جرعات مخدرة ، أو عقار هلوسة  ، او كحول .</a:t>
            </a:r>
            <a:endParaRPr lang="en-US" sz="2400" dirty="0"/>
          </a:p>
          <a:p>
            <a:pPr marL="342900" lvl="0" indent="-342900">
              <a:buClr>
                <a:srgbClr val="FF0000"/>
              </a:buClr>
              <a:buFont typeface="Wingdings" pitchFamily="2" charset="2"/>
              <a:buChar char="ü"/>
            </a:pPr>
            <a:r>
              <a:rPr lang="ar-EG" sz="2400" b="1" dirty="0"/>
              <a:t>قدرته علي اتخاذ أيسر الطرق للحصول علي المال . </a:t>
            </a:r>
          </a:p>
          <a:p>
            <a:pPr marL="342900" lvl="0" indent="-342900">
              <a:buClr>
                <a:srgbClr val="FF0000"/>
              </a:buClr>
              <a:buFont typeface="Wingdings" pitchFamily="2" charset="2"/>
              <a:buChar char="ü"/>
            </a:pPr>
            <a:r>
              <a:rPr lang="ar-EG" sz="2400" b="1" dirty="0"/>
              <a:t>مقدرته في الضحك علي الأخرين واستغلالهم .</a:t>
            </a:r>
            <a:endParaRPr lang="en-US" sz="2400" dirty="0"/>
          </a:p>
          <a:p>
            <a:pPr marL="342900" lvl="0" indent="-342900">
              <a:buClr>
                <a:srgbClr val="FF0000"/>
              </a:buClr>
              <a:buFont typeface="Wingdings" pitchFamily="2" charset="2"/>
              <a:buChar char="ü"/>
            </a:pPr>
            <a:r>
              <a:rPr lang="ar-EG" sz="2400" b="1" dirty="0"/>
              <a:t>قدرته علي الاتصال بفئات النصابين والمحتالين ، وفئات المنحرفين .</a:t>
            </a:r>
            <a:endParaRPr lang="en-US" sz="2400" dirty="0"/>
          </a:p>
          <a:p>
            <a:pPr marL="342900" lvl="0" indent="-342900">
              <a:buClr>
                <a:srgbClr val="FF0000"/>
              </a:buClr>
              <a:buFont typeface="Wingdings" pitchFamily="2" charset="2"/>
              <a:buChar char="ü"/>
            </a:pPr>
            <a:r>
              <a:rPr lang="ar-EG" sz="2400" b="1" dirty="0"/>
              <a:t>قدرته علي كسب تعضيد جماعته وتقديرها .</a:t>
            </a:r>
            <a:endParaRPr lang="en-US" sz="2400" dirty="0"/>
          </a:p>
          <a:p>
            <a:pPr marL="342900" indent="-342900">
              <a:buClr>
                <a:srgbClr val="FF0000"/>
              </a:buClr>
              <a:buFont typeface="Wingdings" pitchFamily="2" charset="2"/>
              <a:buChar char="ü"/>
            </a:pPr>
            <a:r>
              <a:rPr lang="ar-EG" sz="2400" b="1" dirty="0"/>
              <a:t>قدرته علي التفوق وتحقيق انجاز في ميدان العمل . </a:t>
            </a:r>
            <a:endParaRPr lang="ar-SA" sz="2400" dirty="0"/>
          </a:p>
        </p:txBody>
      </p:sp>
      <p:pic>
        <p:nvPicPr>
          <p:cNvPr id="7" name="صورة 6"/>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429061" y="4858004"/>
            <a:ext cx="6714939" cy="2171395"/>
          </a:xfrm>
          <a:prstGeom prst="rect">
            <a:avLst/>
          </a:prstGeom>
          <a:ln>
            <a:noFill/>
          </a:ln>
          <a:effectLst>
            <a:softEdge rad="112500"/>
          </a:effectLst>
        </p:spPr>
      </p:pic>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p:cTn id="4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43" dur="500"/>
                                        <p:tgtEl>
                                          <p:spTgt spid="5">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5">
                                            <p:txEl>
                                              <p:pRg st="1" end="1"/>
                                            </p:txEl>
                                          </p:spTgt>
                                        </p:tgtEl>
                                        <p:attrNameLst>
                                          <p:attrName>style.visibility</p:attrName>
                                        </p:attrNameLst>
                                      </p:cBhvr>
                                      <p:to>
                                        <p:strVal val="visible"/>
                                      </p:to>
                                    </p:set>
                                    <p:anim calcmode="lin" valueType="num">
                                      <p:cBhvr>
                                        <p:cTn id="48"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49"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50" dur="500"/>
                                        <p:tgtEl>
                                          <p:spTgt spid="5">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anim calcmode="lin" valueType="num">
                                      <p:cBhvr>
                                        <p:cTn id="55"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57" dur="500"/>
                                        <p:tgtEl>
                                          <p:spTgt spid="5">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nodeType="clickEffect">
                                  <p:stCondLst>
                                    <p:cond delay="0"/>
                                  </p:stCondLst>
                                  <p:childTnLst>
                                    <p:set>
                                      <p:cBhvr>
                                        <p:cTn id="61" dur="1" fill="hold">
                                          <p:stCondLst>
                                            <p:cond delay="0"/>
                                          </p:stCondLst>
                                        </p:cTn>
                                        <p:tgtEl>
                                          <p:spTgt spid="5">
                                            <p:txEl>
                                              <p:pRg st="3" end="3"/>
                                            </p:txEl>
                                          </p:spTgt>
                                        </p:tgtEl>
                                        <p:attrNameLst>
                                          <p:attrName>style.visibility</p:attrName>
                                        </p:attrNameLst>
                                      </p:cBhvr>
                                      <p:to>
                                        <p:strVal val="visible"/>
                                      </p:to>
                                    </p:set>
                                    <p:anim calcmode="lin" valueType="num">
                                      <p:cBhvr>
                                        <p:cTn id="62"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63"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64" dur="500"/>
                                        <p:tgtEl>
                                          <p:spTgt spid="5">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5">
                                            <p:txEl>
                                              <p:pRg st="4" end="4"/>
                                            </p:txEl>
                                          </p:spTgt>
                                        </p:tgtEl>
                                        <p:attrNameLst>
                                          <p:attrName>style.visibility</p:attrName>
                                        </p:attrNameLst>
                                      </p:cBhvr>
                                      <p:to>
                                        <p:strVal val="visible"/>
                                      </p:to>
                                    </p:set>
                                    <p:anim calcmode="lin" valueType="num">
                                      <p:cBhvr>
                                        <p:cTn id="69"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70"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71" dur="500"/>
                                        <p:tgtEl>
                                          <p:spTgt spid="5">
                                            <p:txEl>
                                              <p:pRg st="4" end="4"/>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5">
                                            <p:txEl>
                                              <p:pRg st="5" end="5"/>
                                            </p:txEl>
                                          </p:spTgt>
                                        </p:tgtEl>
                                        <p:attrNameLst>
                                          <p:attrName>style.visibility</p:attrName>
                                        </p:attrNameLst>
                                      </p:cBhvr>
                                      <p:to>
                                        <p:strVal val="visible"/>
                                      </p:to>
                                    </p:set>
                                    <p:anim calcmode="lin" valueType="num">
                                      <p:cBhvr>
                                        <p:cTn id="76"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77"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78" dur="500"/>
                                        <p:tgtEl>
                                          <p:spTgt spid="5">
                                            <p:txEl>
                                              <p:pRg st="5" end="5"/>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5">
                                            <p:txEl>
                                              <p:pRg st="6" end="6"/>
                                            </p:txEl>
                                          </p:spTgt>
                                        </p:tgtEl>
                                        <p:attrNameLst>
                                          <p:attrName>style.visibility</p:attrName>
                                        </p:attrNameLst>
                                      </p:cBhvr>
                                      <p:to>
                                        <p:strVal val="visible"/>
                                      </p:to>
                                    </p:set>
                                    <p:anim calcmode="lin" valueType="num">
                                      <p:cBhvr>
                                        <p:cTn id="83"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84"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85" dur="500"/>
                                        <p:tgtEl>
                                          <p:spTgt spid="5">
                                            <p:txEl>
                                              <p:pRg st="6" end="6"/>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5">
                                            <p:txEl>
                                              <p:pRg st="7" end="7"/>
                                            </p:txEl>
                                          </p:spTgt>
                                        </p:tgtEl>
                                        <p:attrNameLst>
                                          <p:attrName>style.visibility</p:attrName>
                                        </p:attrNameLst>
                                      </p:cBhvr>
                                      <p:to>
                                        <p:strVal val="visible"/>
                                      </p:to>
                                    </p:set>
                                    <p:anim calcmode="lin" valueType="num">
                                      <p:cBhvr>
                                        <p:cTn id="90"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91"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9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تمرير أفقي 3"/>
          <p:cNvSpPr/>
          <p:nvPr/>
        </p:nvSpPr>
        <p:spPr>
          <a:xfrm>
            <a:off x="107504" y="116632"/>
            <a:ext cx="7920880" cy="1296144"/>
          </a:xfrm>
          <a:prstGeom prst="horizontalScroll">
            <a:avLst>
              <a:gd name="adj" fmla="val 25000"/>
            </a:avLst>
          </a:prstGeom>
          <a:noFill/>
          <a:ln>
            <a:solidFill>
              <a:srgbClr val="FFC000"/>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b="1" dirty="0">
                <a:solidFill>
                  <a:schemeClr val="tx1"/>
                </a:solidFill>
              </a:rPr>
              <a:t>هذه القضية المتعلقة بالمناقشة بين التوجيهات القيمية للجماعات المختلفة جاءت النتائج كالتالي</a:t>
            </a:r>
            <a:endParaRPr lang="ar-SA" sz="2400" dirty="0">
              <a:solidFill>
                <a:schemeClr val="tx1"/>
              </a:solidFill>
            </a:endParaRPr>
          </a:p>
        </p:txBody>
      </p:sp>
      <p:sp>
        <p:nvSpPr>
          <p:cNvPr id="5" name="مربع نص 4"/>
          <p:cNvSpPr txBox="1"/>
          <p:nvPr/>
        </p:nvSpPr>
        <p:spPr>
          <a:xfrm>
            <a:off x="323528" y="1412776"/>
            <a:ext cx="8712968" cy="5016758"/>
          </a:xfrm>
          <a:prstGeom prst="rect">
            <a:avLst/>
          </a:prstGeom>
          <a:noFill/>
        </p:spPr>
        <p:txBody>
          <a:bodyPr wrap="square" rtlCol="1">
            <a:spAutoFit/>
          </a:bodyPr>
          <a:lstStyle/>
          <a:p>
            <a:pPr marL="342900" indent="-342900">
              <a:buClr>
                <a:srgbClr val="FF0000"/>
              </a:buClr>
              <a:buFont typeface="Courier New" pitchFamily="49" charset="0"/>
              <a:buChar char="o"/>
            </a:pPr>
            <a:r>
              <a:rPr lang="ar-EG" sz="2000" b="1" dirty="0"/>
              <a:t>يتبين من الدراسة أن الأولاد الذكور أكثر انبهارا بالقيم المنحرفة  من البنات وأنهم أقل انبهاراً وتقبلاً  للقيم </a:t>
            </a:r>
            <a:r>
              <a:rPr lang="ar-EG" sz="2000" b="1" dirty="0" err="1"/>
              <a:t>ال</a:t>
            </a:r>
            <a:r>
              <a:rPr lang="ar-SA" sz="2000" b="1" dirty="0"/>
              <a:t>م</a:t>
            </a:r>
            <a:r>
              <a:rPr lang="ar-EG" sz="2000" b="1" dirty="0" err="1"/>
              <a:t>ثالية</a:t>
            </a:r>
            <a:r>
              <a:rPr lang="ar-EG" sz="2000" b="1" dirty="0"/>
              <a:t> المتطابقة .</a:t>
            </a:r>
            <a:endParaRPr lang="en-US" sz="2000" dirty="0"/>
          </a:p>
          <a:p>
            <a:pPr marL="342900" indent="-342900">
              <a:buClr>
                <a:srgbClr val="FF0000"/>
              </a:buClr>
              <a:buFont typeface="Courier New" pitchFamily="49" charset="0"/>
              <a:buChar char="o"/>
            </a:pPr>
            <a:r>
              <a:rPr lang="ar-EG" sz="2000" b="1" dirty="0"/>
              <a:t>أن الانبهار بالقيم المنحرفة يبدأ في عمر مبكر ، ويزداد عند بلوغ عمر الثانية عشر والثالثة عشر .</a:t>
            </a:r>
            <a:endParaRPr lang="en-US" sz="2000" dirty="0"/>
          </a:p>
          <a:p>
            <a:pPr marL="342900" indent="-342900">
              <a:buClr>
                <a:srgbClr val="FF0000"/>
              </a:buClr>
              <a:buFont typeface="Courier New" pitchFamily="49" charset="0"/>
              <a:buChar char="o"/>
            </a:pPr>
            <a:r>
              <a:rPr lang="ar-EG" sz="2000" b="1" dirty="0"/>
              <a:t>الانبهار بالقيم المنحرفة علي مستوي الفرد أقل ثباتاً .</a:t>
            </a:r>
            <a:endParaRPr lang="en-US" sz="2000" dirty="0"/>
          </a:p>
          <a:p>
            <a:pPr marL="342900" lvl="0" indent="-342900">
              <a:buClr>
                <a:srgbClr val="FF0000"/>
              </a:buClr>
              <a:buFont typeface="Courier New" pitchFamily="49" charset="0"/>
              <a:buChar char="o"/>
            </a:pPr>
            <a:r>
              <a:rPr lang="ar-EG" sz="2000" b="1" dirty="0"/>
              <a:t>بزيادة العمر يميل عالم العمل أن يحتل مكانة المدرسة نظراً لأنه أثبت التوجيهات القيمية .</a:t>
            </a:r>
            <a:endParaRPr lang="en-US" sz="2000" dirty="0"/>
          </a:p>
          <a:p>
            <a:pPr marL="342900" lvl="0" indent="-342900">
              <a:buClr>
                <a:srgbClr val="FF0000"/>
              </a:buClr>
              <a:buFont typeface="Courier New" pitchFamily="49" charset="0"/>
              <a:buChar char="o"/>
            </a:pPr>
            <a:r>
              <a:rPr lang="ar-EG" sz="2000" b="1" dirty="0"/>
              <a:t>للقيم المنحرفة علي مستوي الجماعة المرجعية قوة جذب أقوي ، مما هو علي المستوي الفردي .</a:t>
            </a:r>
            <a:endParaRPr lang="en-US" sz="2000" dirty="0"/>
          </a:p>
          <a:p>
            <a:pPr marL="342900" lvl="0" indent="-342900">
              <a:buClr>
                <a:srgbClr val="FF0000"/>
              </a:buClr>
              <a:buFont typeface="Courier New" pitchFamily="49" charset="0"/>
              <a:buChar char="o"/>
            </a:pPr>
            <a:r>
              <a:rPr lang="ar-EG" sz="2000" b="1" dirty="0"/>
              <a:t>يميل الشباب المنبهر بالقيم المنحرفة نحو الذين يساندونه في نفس التوجيه القيمي.</a:t>
            </a:r>
            <a:endParaRPr lang="en-US" sz="2000" dirty="0"/>
          </a:p>
          <a:p>
            <a:pPr marL="342900" lvl="0" indent="-342900">
              <a:buClr>
                <a:srgbClr val="FF0000"/>
              </a:buClr>
              <a:buFont typeface="Courier New" pitchFamily="49" charset="0"/>
              <a:buChar char="o"/>
            </a:pPr>
            <a:r>
              <a:rPr lang="ar-EG" sz="2000" b="1" dirty="0"/>
              <a:t>يكثر ارتكاب الأفعال الجانحة النمطية أي متكررة الحدوث ، </a:t>
            </a:r>
            <a:r>
              <a:rPr lang="ar-SA" sz="2000" b="1" dirty="0"/>
              <a:t>ب</a:t>
            </a:r>
            <a:r>
              <a:rPr lang="ar-EG" sz="2000" b="1" dirty="0"/>
              <a:t>نسب أعلي بين الناضجين </a:t>
            </a:r>
          </a:p>
          <a:p>
            <a:pPr lvl="0">
              <a:buClr>
                <a:srgbClr val="FF0000"/>
              </a:buClr>
            </a:pPr>
            <a:r>
              <a:rPr lang="ar-EG" sz="2000" b="1" dirty="0"/>
              <a:t>     من الذكور الذين ينبهرون بالقيم المنحرفة ، والذين يساندهم قرنائهم في هذه القيمة . .</a:t>
            </a:r>
            <a:endParaRPr lang="en-US" sz="2000" dirty="0"/>
          </a:p>
          <a:p>
            <a:pPr marL="342900" lvl="0" indent="-342900">
              <a:buClr>
                <a:srgbClr val="FF0000"/>
              </a:buClr>
              <a:buFont typeface="Courier New" pitchFamily="49" charset="0"/>
              <a:buChar char="o"/>
            </a:pPr>
            <a:r>
              <a:rPr lang="ar-EG" sz="2000" b="1" dirty="0"/>
              <a:t>تبين ان الشباب الذي يشترك في قيم الجماعة المرجعية ، يعتقد في الغالب </a:t>
            </a:r>
          </a:p>
          <a:p>
            <a:pPr lvl="0">
              <a:buClr>
                <a:srgbClr val="FF0000"/>
              </a:buClr>
            </a:pPr>
            <a:r>
              <a:rPr lang="ar-EG" sz="2000" b="1" dirty="0"/>
              <a:t>     أن خرق القانون يغري الناس الذين يعرفونهم ، وذلك يشير إلي أن الجماعة </a:t>
            </a:r>
          </a:p>
          <a:p>
            <a:pPr lvl="0">
              <a:buClr>
                <a:srgbClr val="FF0000"/>
              </a:buClr>
            </a:pPr>
            <a:r>
              <a:rPr lang="ar-EG" sz="2000" b="1" dirty="0"/>
              <a:t>     المرجعية تعضد الأفراد بتأييدها السلوكي والقيمي .</a:t>
            </a:r>
            <a:endParaRPr lang="en-US" sz="2000" dirty="0"/>
          </a:p>
          <a:p>
            <a:pPr marL="342900" lvl="0" indent="-342900">
              <a:buClr>
                <a:srgbClr val="FF0000"/>
              </a:buClr>
              <a:buFont typeface="Courier New" pitchFamily="49" charset="0"/>
              <a:buChar char="o"/>
            </a:pPr>
            <a:r>
              <a:rPr lang="ar-EG" sz="2000" b="1" dirty="0"/>
              <a:t> وقد أكد علي أهمية هذا المدخل في دراسة الجناح " جوردن " </a:t>
            </a:r>
            <a:r>
              <a:rPr lang="en-US" sz="2000" b="1" dirty="0">
                <a:solidFill>
                  <a:srgbClr val="FF0000"/>
                </a:solidFill>
              </a:rPr>
              <a:t>R. Gordon </a:t>
            </a:r>
            <a:r>
              <a:rPr lang="ar-EG" sz="2000" b="1" dirty="0"/>
              <a:t> </a:t>
            </a:r>
          </a:p>
          <a:p>
            <a:pPr lvl="0">
              <a:buClr>
                <a:srgbClr val="FF0000"/>
              </a:buClr>
            </a:pPr>
            <a:r>
              <a:rPr lang="ar-EG" sz="2000" b="1" dirty="0"/>
              <a:t>      وزملاؤه في دراستهم ( للقيم والجماعة المنحرفة ) وهي دراسة لجماعات</a:t>
            </a:r>
          </a:p>
          <a:p>
            <a:pPr lvl="0">
              <a:buClr>
                <a:srgbClr val="FF0000"/>
              </a:buClr>
            </a:pPr>
            <a:r>
              <a:rPr lang="ar-EG" sz="2000" b="1" dirty="0"/>
              <a:t>      ناصية الشارع </a:t>
            </a:r>
            <a:r>
              <a:rPr lang="en-US" sz="2000" b="1" dirty="0">
                <a:solidFill>
                  <a:srgbClr val="FF0000"/>
                </a:solidFill>
              </a:rPr>
              <a:t>Street –Comer group</a:t>
            </a:r>
            <a:r>
              <a:rPr lang="ar-EG" sz="2000" b="1" dirty="0">
                <a:solidFill>
                  <a:srgbClr val="FF0000"/>
                </a:solidFill>
              </a:rPr>
              <a:t> .</a:t>
            </a:r>
            <a:endParaRPr lang="en-US" sz="2000" dirty="0">
              <a:solidFill>
                <a:srgbClr val="FF0000"/>
              </a:solidFill>
            </a:endParaRPr>
          </a:p>
          <a:p>
            <a:pPr marL="342900" indent="-342900">
              <a:buClr>
                <a:srgbClr val="FF0000"/>
              </a:buClr>
              <a:buFont typeface="Courier New" pitchFamily="49" charset="0"/>
              <a:buChar char="o"/>
            </a:pPr>
            <a:endParaRPr lang="ar-SA" sz="2000" dirty="0"/>
          </a:p>
        </p:txBody>
      </p:sp>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 calcmode="lin" valueType="num">
                                      <p:cBhvr>
                                        <p:cTn id="32"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 calcmode="lin" valueType="num">
                                      <p:cBhvr>
                                        <p:cTn id="39"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5">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5">
                                            <p:txEl>
                                              <p:pRg st="3" end="3"/>
                                            </p:txEl>
                                          </p:spTgt>
                                        </p:tgtEl>
                                        <p:attrNameLst>
                                          <p:attrName>style.visibility</p:attrName>
                                        </p:attrNameLst>
                                      </p:cBhvr>
                                      <p:to>
                                        <p:strVal val="visible"/>
                                      </p:to>
                                    </p:set>
                                    <p:anim calcmode="lin" valueType="num">
                                      <p:cBhvr>
                                        <p:cTn id="46"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47"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48" dur="500"/>
                                        <p:tgtEl>
                                          <p:spTgt spid="5">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5">
                                            <p:txEl>
                                              <p:pRg st="4" end="4"/>
                                            </p:txEl>
                                          </p:spTgt>
                                        </p:tgtEl>
                                        <p:attrNameLst>
                                          <p:attrName>style.visibility</p:attrName>
                                        </p:attrNameLst>
                                      </p:cBhvr>
                                      <p:to>
                                        <p:strVal val="visible"/>
                                      </p:to>
                                    </p:set>
                                    <p:anim calcmode="lin" valueType="num">
                                      <p:cBhvr>
                                        <p:cTn id="53"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54"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55" dur="500"/>
                                        <p:tgtEl>
                                          <p:spTgt spid="5">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5">
                                            <p:txEl>
                                              <p:pRg st="5" end="5"/>
                                            </p:txEl>
                                          </p:spTgt>
                                        </p:tgtEl>
                                        <p:attrNameLst>
                                          <p:attrName>style.visibility</p:attrName>
                                        </p:attrNameLst>
                                      </p:cBhvr>
                                      <p:to>
                                        <p:strVal val="visible"/>
                                      </p:to>
                                    </p:set>
                                    <p:anim calcmode="lin" valueType="num">
                                      <p:cBhvr>
                                        <p:cTn id="60"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61"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62" dur="500"/>
                                        <p:tgtEl>
                                          <p:spTgt spid="5">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anim calcmode="lin" valueType="num">
                                      <p:cBhvr>
                                        <p:cTn id="67"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69" dur="500"/>
                                        <p:tgtEl>
                                          <p:spTgt spid="5">
                                            <p:txEl>
                                              <p:pRg st="6" end="6"/>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5">
                                            <p:txEl>
                                              <p:pRg st="7" end="7"/>
                                            </p:txEl>
                                          </p:spTgt>
                                        </p:tgtEl>
                                        <p:attrNameLst>
                                          <p:attrName>style.visibility</p:attrName>
                                        </p:attrNameLst>
                                      </p:cBhvr>
                                      <p:to>
                                        <p:strVal val="visible"/>
                                      </p:to>
                                    </p:set>
                                    <p:anim calcmode="lin" valueType="num">
                                      <p:cBhvr>
                                        <p:cTn id="72"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73"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74" dur="500"/>
                                        <p:tgtEl>
                                          <p:spTgt spid="5">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5">
                                            <p:txEl>
                                              <p:pRg st="8" end="8"/>
                                            </p:txEl>
                                          </p:spTgt>
                                        </p:tgtEl>
                                        <p:attrNameLst>
                                          <p:attrName>style.visibility</p:attrName>
                                        </p:attrNameLst>
                                      </p:cBhvr>
                                      <p:to>
                                        <p:strVal val="visible"/>
                                      </p:to>
                                    </p:set>
                                    <p:anim calcmode="lin" valueType="num">
                                      <p:cBhvr>
                                        <p:cTn id="79"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80"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81" dur="500"/>
                                        <p:tgtEl>
                                          <p:spTgt spid="5">
                                            <p:txEl>
                                              <p:pRg st="8" end="8"/>
                                            </p:txEl>
                                          </p:spTgt>
                                        </p:tgtEl>
                                      </p:cBhvr>
                                    </p:animEffect>
                                  </p:childTnLst>
                                </p:cTn>
                              </p:par>
                              <p:par>
                                <p:cTn id="82" presetID="53" presetClass="entr" presetSubtype="16" fill="hold" nodeType="withEffect">
                                  <p:stCondLst>
                                    <p:cond delay="0"/>
                                  </p:stCondLst>
                                  <p:childTnLst>
                                    <p:set>
                                      <p:cBhvr>
                                        <p:cTn id="83" dur="1" fill="hold">
                                          <p:stCondLst>
                                            <p:cond delay="0"/>
                                          </p:stCondLst>
                                        </p:cTn>
                                        <p:tgtEl>
                                          <p:spTgt spid="5">
                                            <p:txEl>
                                              <p:pRg st="9" end="9"/>
                                            </p:txEl>
                                          </p:spTgt>
                                        </p:tgtEl>
                                        <p:attrNameLst>
                                          <p:attrName>style.visibility</p:attrName>
                                        </p:attrNameLst>
                                      </p:cBhvr>
                                      <p:to>
                                        <p:strVal val="visible"/>
                                      </p:to>
                                    </p:set>
                                    <p:anim calcmode="lin" valueType="num">
                                      <p:cBhvr>
                                        <p:cTn id="84"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85"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86" dur="500"/>
                                        <p:tgtEl>
                                          <p:spTgt spid="5">
                                            <p:txEl>
                                              <p:pRg st="9" end="9"/>
                                            </p:txEl>
                                          </p:spTgt>
                                        </p:tgtEl>
                                      </p:cBhvr>
                                    </p:animEffect>
                                  </p:childTnLst>
                                </p:cTn>
                              </p:par>
                              <p:par>
                                <p:cTn id="87" presetID="53" presetClass="entr" presetSubtype="16" fill="hold" nodeType="withEffect">
                                  <p:stCondLst>
                                    <p:cond delay="0"/>
                                  </p:stCondLst>
                                  <p:childTnLst>
                                    <p:set>
                                      <p:cBhvr>
                                        <p:cTn id="88" dur="1" fill="hold">
                                          <p:stCondLst>
                                            <p:cond delay="0"/>
                                          </p:stCondLst>
                                        </p:cTn>
                                        <p:tgtEl>
                                          <p:spTgt spid="5">
                                            <p:txEl>
                                              <p:pRg st="10" end="10"/>
                                            </p:txEl>
                                          </p:spTgt>
                                        </p:tgtEl>
                                        <p:attrNameLst>
                                          <p:attrName>style.visibility</p:attrName>
                                        </p:attrNameLst>
                                      </p:cBhvr>
                                      <p:to>
                                        <p:strVal val="visible"/>
                                      </p:to>
                                    </p:set>
                                    <p:anim calcmode="lin" valueType="num">
                                      <p:cBhvr>
                                        <p:cTn id="89" dur="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90" dur="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91" dur="500"/>
                                        <p:tgtEl>
                                          <p:spTgt spid="5">
                                            <p:txEl>
                                              <p:pRg st="10" end="10"/>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5">
                                            <p:txEl>
                                              <p:pRg st="11" end="11"/>
                                            </p:txEl>
                                          </p:spTgt>
                                        </p:tgtEl>
                                        <p:attrNameLst>
                                          <p:attrName>style.visibility</p:attrName>
                                        </p:attrNameLst>
                                      </p:cBhvr>
                                      <p:to>
                                        <p:strVal val="visible"/>
                                      </p:to>
                                    </p:set>
                                    <p:anim calcmode="lin" valueType="num">
                                      <p:cBhvr>
                                        <p:cTn id="96" dur="500" fill="hold"/>
                                        <p:tgtEl>
                                          <p:spTgt spid="5">
                                            <p:txEl>
                                              <p:pRg st="11" end="11"/>
                                            </p:txEl>
                                          </p:spTgt>
                                        </p:tgtEl>
                                        <p:attrNameLst>
                                          <p:attrName>ppt_w</p:attrName>
                                        </p:attrNameLst>
                                      </p:cBhvr>
                                      <p:tavLst>
                                        <p:tav tm="0">
                                          <p:val>
                                            <p:fltVal val="0"/>
                                          </p:val>
                                        </p:tav>
                                        <p:tav tm="100000">
                                          <p:val>
                                            <p:strVal val="#ppt_w"/>
                                          </p:val>
                                        </p:tav>
                                      </p:tavLst>
                                    </p:anim>
                                    <p:anim calcmode="lin" valueType="num">
                                      <p:cBhvr>
                                        <p:cTn id="97" dur="500" fill="hold"/>
                                        <p:tgtEl>
                                          <p:spTgt spid="5">
                                            <p:txEl>
                                              <p:pRg st="11" end="11"/>
                                            </p:txEl>
                                          </p:spTgt>
                                        </p:tgtEl>
                                        <p:attrNameLst>
                                          <p:attrName>ppt_h</p:attrName>
                                        </p:attrNameLst>
                                      </p:cBhvr>
                                      <p:tavLst>
                                        <p:tav tm="0">
                                          <p:val>
                                            <p:fltVal val="0"/>
                                          </p:val>
                                        </p:tav>
                                        <p:tav tm="100000">
                                          <p:val>
                                            <p:strVal val="#ppt_h"/>
                                          </p:val>
                                        </p:tav>
                                      </p:tavLst>
                                    </p:anim>
                                    <p:animEffect transition="in" filter="fade">
                                      <p:cBhvr>
                                        <p:cTn id="98" dur="500"/>
                                        <p:tgtEl>
                                          <p:spTgt spid="5">
                                            <p:txEl>
                                              <p:pRg st="11" end="11"/>
                                            </p:txEl>
                                          </p:spTgt>
                                        </p:tgtEl>
                                      </p:cBhvr>
                                    </p:animEffect>
                                  </p:childTnLst>
                                </p:cTn>
                              </p:par>
                              <p:par>
                                <p:cTn id="99" presetID="53" presetClass="entr" presetSubtype="16" fill="hold" nodeType="withEffect">
                                  <p:stCondLst>
                                    <p:cond delay="0"/>
                                  </p:stCondLst>
                                  <p:childTnLst>
                                    <p:set>
                                      <p:cBhvr>
                                        <p:cTn id="100" dur="1" fill="hold">
                                          <p:stCondLst>
                                            <p:cond delay="0"/>
                                          </p:stCondLst>
                                        </p:cTn>
                                        <p:tgtEl>
                                          <p:spTgt spid="5">
                                            <p:txEl>
                                              <p:pRg st="12" end="12"/>
                                            </p:txEl>
                                          </p:spTgt>
                                        </p:tgtEl>
                                        <p:attrNameLst>
                                          <p:attrName>style.visibility</p:attrName>
                                        </p:attrNameLst>
                                      </p:cBhvr>
                                      <p:to>
                                        <p:strVal val="visible"/>
                                      </p:to>
                                    </p:set>
                                    <p:anim calcmode="lin" valueType="num">
                                      <p:cBhvr>
                                        <p:cTn id="101" dur="500" fill="hold"/>
                                        <p:tgtEl>
                                          <p:spTgt spid="5">
                                            <p:txEl>
                                              <p:pRg st="12" end="12"/>
                                            </p:txEl>
                                          </p:spTgt>
                                        </p:tgtEl>
                                        <p:attrNameLst>
                                          <p:attrName>ppt_w</p:attrName>
                                        </p:attrNameLst>
                                      </p:cBhvr>
                                      <p:tavLst>
                                        <p:tav tm="0">
                                          <p:val>
                                            <p:fltVal val="0"/>
                                          </p:val>
                                        </p:tav>
                                        <p:tav tm="100000">
                                          <p:val>
                                            <p:strVal val="#ppt_w"/>
                                          </p:val>
                                        </p:tav>
                                      </p:tavLst>
                                    </p:anim>
                                    <p:anim calcmode="lin" valueType="num">
                                      <p:cBhvr>
                                        <p:cTn id="102" dur="500" fill="hold"/>
                                        <p:tgtEl>
                                          <p:spTgt spid="5">
                                            <p:txEl>
                                              <p:pRg st="12" end="12"/>
                                            </p:txEl>
                                          </p:spTgt>
                                        </p:tgtEl>
                                        <p:attrNameLst>
                                          <p:attrName>ppt_h</p:attrName>
                                        </p:attrNameLst>
                                      </p:cBhvr>
                                      <p:tavLst>
                                        <p:tav tm="0">
                                          <p:val>
                                            <p:fltVal val="0"/>
                                          </p:val>
                                        </p:tav>
                                        <p:tav tm="100000">
                                          <p:val>
                                            <p:strVal val="#ppt_h"/>
                                          </p:val>
                                        </p:tav>
                                      </p:tavLst>
                                    </p:anim>
                                    <p:animEffect transition="in" filter="fade">
                                      <p:cBhvr>
                                        <p:cTn id="103" dur="500"/>
                                        <p:tgtEl>
                                          <p:spTgt spid="5">
                                            <p:txEl>
                                              <p:pRg st="12" end="12"/>
                                            </p:txEl>
                                          </p:spTgt>
                                        </p:tgtEl>
                                      </p:cBhvr>
                                    </p:animEffect>
                                  </p:childTnLst>
                                </p:cTn>
                              </p:par>
                              <p:par>
                                <p:cTn id="104" presetID="53" presetClass="entr" presetSubtype="16" fill="hold" nodeType="withEffect">
                                  <p:stCondLst>
                                    <p:cond delay="0"/>
                                  </p:stCondLst>
                                  <p:childTnLst>
                                    <p:set>
                                      <p:cBhvr>
                                        <p:cTn id="105" dur="1" fill="hold">
                                          <p:stCondLst>
                                            <p:cond delay="0"/>
                                          </p:stCondLst>
                                        </p:cTn>
                                        <p:tgtEl>
                                          <p:spTgt spid="5">
                                            <p:txEl>
                                              <p:pRg st="13" end="13"/>
                                            </p:txEl>
                                          </p:spTgt>
                                        </p:tgtEl>
                                        <p:attrNameLst>
                                          <p:attrName>style.visibility</p:attrName>
                                        </p:attrNameLst>
                                      </p:cBhvr>
                                      <p:to>
                                        <p:strVal val="visible"/>
                                      </p:to>
                                    </p:set>
                                    <p:anim calcmode="lin" valueType="num">
                                      <p:cBhvr>
                                        <p:cTn id="106" dur="500" fill="hold"/>
                                        <p:tgtEl>
                                          <p:spTgt spid="5">
                                            <p:txEl>
                                              <p:pRg st="13" end="13"/>
                                            </p:txEl>
                                          </p:spTgt>
                                        </p:tgtEl>
                                        <p:attrNameLst>
                                          <p:attrName>ppt_w</p:attrName>
                                        </p:attrNameLst>
                                      </p:cBhvr>
                                      <p:tavLst>
                                        <p:tav tm="0">
                                          <p:val>
                                            <p:fltVal val="0"/>
                                          </p:val>
                                        </p:tav>
                                        <p:tav tm="100000">
                                          <p:val>
                                            <p:strVal val="#ppt_w"/>
                                          </p:val>
                                        </p:tav>
                                      </p:tavLst>
                                    </p:anim>
                                    <p:anim calcmode="lin" valueType="num">
                                      <p:cBhvr>
                                        <p:cTn id="107" dur="500" fill="hold"/>
                                        <p:tgtEl>
                                          <p:spTgt spid="5">
                                            <p:txEl>
                                              <p:pRg st="13" end="13"/>
                                            </p:txEl>
                                          </p:spTgt>
                                        </p:tgtEl>
                                        <p:attrNameLst>
                                          <p:attrName>ppt_h</p:attrName>
                                        </p:attrNameLst>
                                      </p:cBhvr>
                                      <p:tavLst>
                                        <p:tav tm="0">
                                          <p:val>
                                            <p:fltVal val="0"/>
                                          </p:val>
                                        </p:tav>
                                        <p:tav tm="100000">
                                          <p:val>
                                            <p:strVal val="#ppt_h"/>
                                          </p:val>
                                        </p:tav>
                                      </p:tavLst>
                                    </p:anim>
                                    <p:animEffect transition="in" filter="fade">
                                      <p:cBhvr>
                                        <p:cTn id="108"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825352" y="2248273"/>
            <a:ext cx="6995120" cy="3196951"/>
          </a:xfrm>
        </p:spPr>
        <p:txBody>
          <a:bodyPr>
            <a:normAutofit/>
          </a:bodyPr>
          <a:lstStyle/>
          <a:p>
            <a:pPr marL="0" indent="0">
              <a:buNone/>
            </a:pPr>
            <a:r>
              <a:rPr lang="ar-EG" sz="2400" b="1" dirty="0"/>
              <a:t> </a:t>
            </a:r>
            <a:endParaRPr lang="en-US" sz="2400" dirty="0"/>
          </a:p>
          <a:p>
            <a:pPr marL="0" indent="0">
              <a:buNone/>
            </a:pPr>
            <a:r>
              <a:rPr lang="ar-EG" sz="2400" b="1" dirty="0"/>
              <a:t>والواقع أن أياً من المداخل المنهجية السابقة وحده ، لا يمكن أن يعطينا التفسير الكامل للسلوك </a:t>
            </a:r>
            <a:r>
              <a:rPr lang="ar-EG" sz="2400" b="1" dirty="0" err="1"/>
              <a:t>الانحرافي</a:t>
            </a:r>
            <a:r>
              <a:rPr lang="ar-EG" sz="2400" b="1" dirty="0"/>
              <a:t> ، والاجرامي . إذ أن ظاهرة الانحراف ، يحكم كونها ظاهرة اجتماعية ، تتألف من جوانب</a:t>
            </a:r>
          </a:p>
          <a:p>
            <a:pPr marL="0" indent="0">
              <a:buNone/>
            </a:pPr>
            <a:r>
              <a:rPr lang="ar-EG" sz="2400" b="1" dirty="0"/>
              <a:t>ثلاثة ( ثقافية واجتماعية وشخصية  ). ولذا فهي تحتاج لرؤية نظرية متكاملة من هذه النواحي الثلاثة . كما أنها تحتاج لمدخل منهجي تتكامل فيه تلك الجوانب الثلاثة .</a:t>
            </a:r>
            <a:endParaRPr lang="en-US" sz="2400" dirty="0"/>
          </a:p>
          <a:p>
            <a:pPr marL="0" indent="0">
              <a:buNone/>
            </a:pPr>
            <a:endParaRPr lang="ar-SA" sz="2400" dirty="0"/>
          </a:p>
        </p:txBody>
      </p:sp>
      <p:pic>
        <p:nvPicPr>
          <p:cNvPr id="4" name="صورة 3"/>
          <p:cNvPicPr>
            <a:picLocks noChangeAspect="1"/>
          </p:cNvPicPr>
          <p:nvPr/>
        </p:nvPicPr>
        <p:blipFill rotWithShape="1">
          <a:blip r:embed="rId3">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val="0"/>
              </a:ext>
            </a:extLst>
          </a:blip>
          <a:srcRect t="8756" b="9449"/>
          <a:stretch/>
        </p:blipFill>
        <p:spPr>
          <a:xfrm>
            <a:off x="35496" y="24003"/>
            <a:ext cx="8064896" cy="2612909"/>
          </a:xfrm>
          <a:prstGeom prst="roundRect">
            <a:avLst>
              <a:gd name="adj" fmla="val 9182"/>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733995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2715</Words>
  <Application>Microsoft Office PowerPoint</Application>
  <PresentationFormat>On-screen Show (4:3)</PresentationFormat>
  <Paragraphs>239</Paragraphs>
  <Slides>36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Courier New</vt:lpstr>
      <vt:lpstr>Microsoft Sans Serif</vt:lpstr>
      <vt:lpstr>Times New Roman</vt:lpstr>
      <vt:lpstr>Wingdings</vt:lpstr>
      <vt:lpstr>سمة Office</vt:lpstr>
      <vt:lpstr>جامعة الدمام  كلية البنات قسم علم الاجتماع والخدمة الاجتماعية</vt:lpstr>
      <vt:lpstr>أهداف المحاضرة</vt:lpstr>
      <vt:lpstr>تعريف علم الاجتماع الجنائي</vt:lpstr>
      <vt:lpstr>تعريف علم الاجتماع الجنائي</vt:lpstr>
      <vt:lpstr>تعريف علم الاجتماع الجنائي</vt:lpstr>
      <vt:lpstr>تعريف علم الاجتماع الجنائي</vt:lpstr>
      <vt:lpstr>تعريف علم الاجتماع الجنائي</vt:lpstr>
      <vt:lpstr>تعريف علم الاجتماع الجنائي</vt:lpstr>
      <vt:lpstr>PowerPoint Presentation</vt:lpstr>
      <vt:lpstr>PowerPoint Presentation</vt:lpstr>
      <vt:lpstr>PowerPoint Presentation</vt:lpstr>
      <vt:lpstr>PowerPoint Presentation</vt:lpstr>
      <vt:lpstr>PowerPoint Presentation</vt:lpstr>
      <vt:lpstr>التطور التاريخي للتفكير المنهجي في مجال الجريمة والانحراف</vt:lpstr>
      <vt:lpstr>خضع البحث العلمي في مجال الجريمة والانحراف لتاريخ التطور الفكري للبشرية </vt:lpstr>
      <vt:lpstr>تــــــــــــابع التطور التاريخي </vt:lpstr>
      <vt:lpstr>تــــــــــــابع التطور التاريخي </vt:lpstr>
      <vt:lpstr>تــــــــــــابع التطور التاريخي </vt:lpstr>
      <vt:lpstr>العلماء وعلاقتهم بالتطور التاريخي للجريمة والانحراف </vt:lpstr>
      <vt:lpstr>تـــــابع : العالم لمبروزو</vt:lpstr>
      <vt:lpstr>دارسة لمبروزومن حيث </vt:lpstr>
      <vt:lpstr>تـــــابع : العالم لمبروزو</vt:lpstr>
      <vt:lpstr>العالم :روفائيل جارفالو</vt:lpstr>
      <vt:lpstr>PowerPoint Presentation</vt:lpstr>
      <vt:lpstr>دراســة انريكو فري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Amina Mouhamed Biomy Afify</cp:lastModifiedBy>
  <cp:revision>90</cp:revision>
  <dcterms:modified xsi:type="dcterms:W3CDTF">2017-02-27T07:21:56Z</dcterms:modified>
</cp:coreProperties>
</file>