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76" r:id="rId1"/>
  </p:sldMasterIdLst>
  <p:sldIdLst>
    <p:sldId id="256" r:id="rId2"/>
    <p:sldId id="257" r:id="rId3"/>
    <p:sldId id="286" r:id="rId4"/>
    <p:sldId id="287" r:id="rId5"/>
    <p:sldId id="288"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9" r:id="rId3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2" d="100"/>
          <a:sy n="62" d="100"/>
        </p:scale>
        <p:origin x="-522"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20" name="عنصر نائب للتذييل 19"/>
          <p:cNvSpPr>
            <a:spLocks noGrp="1"/>
          </p:cNvSpPr>
          <p:nvPr>
            <p:ph type="ftr" sz="quarter" idx="11"/>
          </p:nvPr>
        </p:nvSpPr>
        <p:spPr/>
        <p:txBody>
          <a:bodyPr/>
          <a:lstStyle>
            <a:extLst/>
          </a:lstStyle>
          <a:p>
            <a:endParaRPr lang="ar-EG"/>
          </a:p>
        </p:txBody>
      </p:sp>
      <p:sp>
        <p:nvSpPr>
          <p:cNvPr id="10" name="عنصر نائب لرقم الشريحة 9"/>
          <p:cNvSpPr>
            <a:spLocks noGrp="1"/>
          </p:cNvSpPr>
          <p:nvPr>
            <p:ph type="sldNum" sz="quarter" idx="12"/>
          </p:nvPr>
        </p:nvSpPr>
        <p:spPr/>
        <p:txBody>
          <a:bodyPr/>
          <a:lstStyle>
            <a:extLst/>
          </a:lstStyle>
          <a:p>
            <a:fld id="{8CBFAD37-3AF2-4120-85F7-D376A78B8FE3}" type="slidenum">
              <a:rPr lang="ar-EG" smtClean="0"/>
              <a:pPr/>
              <a:t>‹#›</a:t>
            </a:fld>
            <a:endParaRPr lang="ar-EG"/>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extLst/>
          </a:lstStyle>
          <a:p>
            <a:endParaRPr lang="ar-EG"/>
          </a:p>
        </p:txBody>
      </p:sp>
      <p:sp>
        <p:nvSpPr>
          <p:cNvPr id="6" name="عنصر نائب لرقم الشريحة 5"/>
          <p:cNvSpPr>
            <a:spLocks noGrp="1"/>
          </p:cNvSpPr>
          <p:nvPr>
            <p:ph type="sldNum" sz="quarter" idx="12"/>
          </p:nvPr>
        </p:nvSpPr>
        <p:spPr/>
        <p:txBody>
          <a:bodyPr/>
          <a:lstStyle>
            <a:extLst/>
          </a:lstStyle>
          <a:p>
            <a:fld id="{8CBFAD37-3AF2-4120-85F7-D376A78B8FE3}"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extLst/>
          </a:lstStyle>
          <a:p>
            <a:endParaRPr lang="ar-EG"/>
          </a:p>
        </p:txBody>
      </p:sp>
      <p:sp>
        <p:nvSpPr>
          <p:cNvPr id="6" name="عنصر نائب لرقم الشريحة 5"/>
          <p:cNvSpPr>
            <a:spLocks noGrp="1"/>
          </p:cNvSpPr>
          <p:nvPr>
            <p:ph type="sldNum" sz="quarter" idx="12"/>
          </p:nvPr>
        </p:nvSpPr>
        <p:spPr/>
        <p:txBody>
          <a:bodyPr/>
          <a:lstStyle>
            <a:extLst/>
          </a:lstStyle>
          <a:p>
            <a:fld id="{8CBFAD37-3AF2-4120-85F7-D376A78B8FE3}" type="slidenum">
              <a:rPr lang="ar-EG" smtClean="0"/>
              <a:pPr/>
              <a:t>‹#›</a:t>
            </a:fld>
            <a:endParaRPr lang="ar-EG"/>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6" name="عنصر نائب للتذييل 5"/>
          <p:cNvSpPr>
            <a:spLocks noGrp="1"/>
          </p:cNvSpPr>
          <p:nvPr>
            <p:ph type="ftr" sz="quarter" idx="11"/>
          </p:nvPr>
        </p:nvSpPr>
        <p:spPr/>
        <p:txBody>
          <a:bodyPr/>
          <a:lstStyle>
            <a:extLst/>
          </a:lstStyle>
          <a:p>
            <a:endParaRPr lang="ar-EG"/>
          </a:p>
        </p:txBody>
      </p:sp>
      <p:sp>
        <p:nvSpPr>
          <p:cNvPr id="7" name="عنصر نائب لرقم الشريحة 6"/>
          <p:cNvSpPr>
            <a:spLocks noGrp="1"/>
          </p:cNvSpPr>
          <p:nvPr>
            <p:ph type="sldNum" sz="quarter" idx="12"/>
          </p:nvPr>
        </p:nvSpPr>
        <p:spPr/>
        <p:txBody>
          <a:bodyPr/>
          <a:lstStyle>
            <a:extLst/>
          </a:lstStyle>
          <a:p>
            <a:fld id="{8CBFAD37-3AF2-4120-85F7-D376A78B8FE3}"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8" name="عنصر نائب للتذييل 7"/>
          <p:cNvSpPr>
            <a:spLocks noGrp="1"/>
          </p:cNvSpPr>
          <p:nvPr>
            <p:ph type="ftr" sz="quarter" idx="11"/>
          </p:nvPr>
        </p:nvSpPr>
        <p:spPr/>
        <p:txBody>
          <a:bodyPr/>
          <a:lstStyle>
            <a:extLst/>
          </a:lstStyle>
          <a:p>
            <a:endParaRPr lang="ar-EG"/>
          </a:p>
        </p:txBody>
      </p:sp>
      <p:sp>
        <p:nvSpPr>
          <p:cNvPr id="9" name="عنصر نائب لرقم الشريحة 8"/>
          <p:cNvSpPr>
            <a:spLocks noGrp="1"/>
          </p:cNvSpPr>
          <p:nvPr>
            <p:ph type="sldNum" sz="quarter" idx="12"/>
          </p:nvPr>
        </p:nvSpPr>
        <p:spPr/>
        <p:txBody>
          <a:bodyPr/>
          <a:lstStyle>
            <a:extLst/>
          </a:lstStyle>
          <a:p>
            <a:fld id="{8CBFAD37-3AF2-4120-85F7-D376A78B8FE3}"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4" name="عنصر نائب للتذييل 3"/>
          <p:cNvSpPr>
            <a:spLocks noGrp="1"/>
          </p:cNvSpPr>
          <p:nvPr>
            <p:ph type="ftr" sz="quarter" idx="11"/>
          </p:nvPr>
        </p:nvSpPr>
        <p:spPr/>
        <p:txBody>
          <a:bodyPr/>
          <a:lstStyle>
            <a:extLst/>
          </a:lstStyle>
          <a:p>
            <a:endParaRPr lang="ar-EG"/>
          </a:p>
        </p:txBody>
      </p:sp>
      <p:sp>
        <p:nvSpPr>
          <p:cNvPr id="5" name="عنصر نائب لرقم الشريحة 4"/>
          <p:cNvSpPr>
            <a:spLocks noGrp="1"/>
          </p:cNvSpPr>
          <p:nvPr>
            <p:ph type="sldNum" sz="quarter" idx="12"/>
          </p:nvPr>
        </p:nvSpPr>
        <p:spPr/>
        <p:txBody>
          <a:bodyPr/>
          <a:lstStyle>
            <a:extLst/>
          </a:lstStyle>
          <a:p>
            <a:fld id="{8CBFAD37-3AF2-4120-85F7-D376A78B8FE3}"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3" name="عنصر نائب للتذييل 2"/>
          <p:cNvSpPr>
            <a:spLocks noGrp="1"/>
          </p:cNvSpPr>
          <p:nvPr>
            <p:ph type="ftr" sz="quarter" idx="11"/>
          </p:nvPr>
        </p:nvSpPr>
        <p:spPr/>
        <p:txBody>
          <a:bodyPr/>
          <a:lstStyle>
            <a:extLst/>
          </a:lstStyle>
          <a:p>
            <a:endParaRPr lang="ar-EG"/>
          </a:p>
        </p:txBody>
      </p:sp>
      <p:sp>
        <p:nvSpPr>
          <p:cNvPr id="4" name="عنصر نائب لرقم الشريحة 3"/>
          <p:cNvSpPr>
            <a:spLocks noGrp="1"/>
          </p:cNvSpPr>
          <p:nvPr>
            <p:ph type="sldNum" sz="quarter" idx="12"/>
          </p:nvPr>
        </p:nvSpPr>
        <p:spPr/>
        <p:txBody>
          <a:bodyPr/>
          <a:lstStyle>
            <a:extLst/>
          </a:lstStyle>
          <a:p>
            <a:fld id="{8CBFAD37-3AF2-4120-85F7-D376A78B8FE3}" type="slidenum">
              <a:rPr lang="ar-EG" smtClean="0"/>
              <a:pPr/>
              <a:t>‹#›</a:t>
            </a:fld>
            <a:endParaRPr lang="ar-EG"/>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6" name="عنصر نائب للتذييل 5"/>
          <p:cNvSpPr>
            <a:spLocks noGrp="1"/>
          </p:cNvSpPr>
          <p:nvPr>
            <p:ph type="ftr" sz="quarter" idx="11"/>
          </p:nvPr>
        </p:nvSpPr>
        <p:spPr/>
        <p:txBody>
          <a:bodyPr/>
          <a:lstStyle>
            <a:extLst/>
          </a:lstStyle>
          <a:p>
            <a:endParaRPr lang="ar-EG"/>
          </a:p>
        </p:txBody>
      </p:sp>
      <p:sp>
        <p:nvSpPr>
          <p:cNvPr id="7" name="عنصر نائب لرقم الشريحة 6"/>
          <p:cNvSpPr>
            <a:spLocks noGrp="1"/>
          </p:cNvSpPr>
          <p:nvPr>
            <p:ph type="sldNum" sz="quarter" idx="12"/>
          </p:nvPr>
        </p:nvSpPr>
        <p:spPr/>
        <p:txBody>
          <a:bodyPr/>
          <a:lstStyle>
            <a:extLst/>
          </a:lstStyle>
          <a:p>
            <a:fld id="{8CBFAD37-3AF2-4120-85F7-D376A78B8FE3}"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6" name="عنصر نائب للتذييل 5"/>
          <p:cNvSpPr>
            <a:spLocks noGrp="1"/>
          </p:cNvSpPr>
          <p:nvPr>
            <p:ph type="ftr" sz="quarter" idx="11"/>
          </p:nvPr>
        </p:nvSpPr>
        <p:spPr/>
        <p:txBody>
          <a:bodyPr/>
          <a:lstStyle>
            <a:extLst/>
          </a:lstStyle>
          <a:p>
            <a:endParaRPr lang="ar-EG"/>
          </a:p>
        </p:txBody>
      </p:sp>
      <p:sp>
        <p:nvSpPr>
          <p:cNvPr id="7" name="عنصر نائب لرقم الشريحة 6"/>
          <p:cNvSpPr>
            <a:spLocks noGrp="1"/>
          </p:cNvSpPr>
          <p:nvPr>
            <p:ph type="sldNum" sz="quarter" idx="12"/>
          </p:nvPr>
        </p:nvSpPr>
        <p:spPr/>
        <p:txBody>
          <a:bodyPr/>
          <a:lstStyle>
            <a:extLst/>
          </a:lstStyle>
          <a:p>
            <a:fld id="{8CBFAD37-3AF2-4120-85F7-D376A78B8FE3}" type="slidenum">
              <a:rPr lang="ar-EG" smtClean="0"/>
              <a:pPr/>
              <a:t>‹#›</a:t>
            </a:fld>
            <a:endParaRPr lang="ar-EG"/>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extLst/>
          </a:lstStyle>
          <a:p>
            <a:endParaRPr lang="ar-EG"/>
          </a:p>
        </p:txBody>
      </p:sp>
      <p:sp>
        <p:nvSpPr>
          <p:cNvPr id="6" name="عنصر نائب لرقم الشريحة 5"/>
          <p:cNvSpPr>
            <a:spLocks noGrp="1"/>
          </p:cNvSpPr>
          <p:nvPr>
            <p:ph type="sldNum" sz="quarter" idx="12"/>
          </p:nvPr>
        </p:nvSpPr>
        <p:spPr/>
        <p:txBody>
          <a:bodyPr/>
          <a:lstStyle>
            <a:extLst/>
          </a:lstStyle>
          <a:p>
            <a:fld id="{8CBFAD37-3AF2-4120-85F7-D376A78B8FE3}"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E56D07B-1A34-4C5E-8EEB-7E15655F79D2}"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extLst/>
          </a:lstStyle>
          <a:p>
            <a:endParaRPr lang="ar-EG"/>
          </a:p>
        </p:txBody>
      </p:sp>
      <p:sp>
        <p:nvSpPr>
          <p:cNvPr id="6" name="عنصر نائب لرقم الشريحة 5"/>
          <p:cNvSpPr>
            <a:spLocks noGrp="1"/>
          </p:cNvSpPr>
          <p:nvPr>
            <p:ph type="sldNum" sz="quarter" idx="12"/>
          </p:nvPr>
        </p:nvSpPr>
        <p:spPr/>
        <p:txBody>
          <a:bodyPr/>
          <a:lstStyle>
            <a:extLst/>
          </a:lstStyle>
          <a:p>
            <a:fld id="{8CBFAD37-3AF2-4120-85F7-D376A78B8FE3}"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E56D07B-1A34-4C5E-8EEB-7E15655F79D2}" type="datetimeFigureOut">
              <a:rPr lang="ar-EG" smtClean="0"/>
              <a:pPr/>
              <a:t>09/08/1438</a:t>
            </a:fld>
            <a:endParaRPr lang="ar-EG"/>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EG"/>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CBFAD37-3AF2-4120-85F7-D376A78B8FE3}" type="slidenum">
              <a:rPr lang="ar-EG" smtClean="0"/>
              <a:pPr/>
              <a:t>‹#›</a:t>
            </a:fld>
            <a:endParaRPr lang="ar-EG"/>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EG" dirty="0" smtClean="0"/>
              <a:t>المحاضرة الثانية</a:t>
            </a:r>
            <a:endParaRPr lang="ar-EG" dirty="0"/>
          </a:p>
        </p:txBody>
      </p:sp>
      <p:sp>
        <p:nvSpPr>
          <p:cNvPr id="3" name="عنوان فرعي 2"/>
          <p:cNvSpPr>
            <a:spLocks noGrp="1"/>
          </p:cNvSpPr>
          <p:nvPr>
            <p:ph type="subTitle" idx="1"/>
          </p:nvPr>
        </p:nvSpPr>
        <p:spPr>
          <a:xfrm>
            <a:off x="1432560" y="1850064"/>
            <a:ext cx="7406640" cy="3364886"/>
          </a:xfrm>
        </p:spPr>
        <p:txBody>
          <a:bodyPr>
            <a:normAutofit/>
          </a:bodyPr>
          <a:lstStyle/>
          <a:p>
            <a:endParaRPr lang="ar-EG" dirty="0" smtClean="0"/>
          </a:p>
          <a:p>
            <a:r>
              <a:rPr lang="ar-EG" dirty="0" smtClean="0"/>
              <a:t>تعريف الجريمة وأنماطها </a:t>
            </a:r>
          </a:p>
          <a:p>
            <a:r>
              <a:rPr lang="ar-EG" dirty="0" smtClean="0"/>
              <a:t>من المنظور</a:t>
            </a:r>
          </a:p>
          <a:p>
            <a:r>
              <a:rPr lang="ar-EG" dirty="0" smtClean="0"/>
              <a:t>القانوني – الاجتماعي - الديني</a:t>
            </a:r>
            <a:endParaRPr lang="ar-E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أهداف المحاضرة</a:t>
            </a:r>
            <a:endParaRPr lang="ar-EG" dirty="0"/>
          </a:p>
        </p:txBody>
      </p:sp>
      <p:sp>
        <p:nvSpPr>
          <p:cNvPr id="3" name="عنصر نائب للمحتوى 2"/>
          <p:cNvSpPr>
            <a:spLocks noGrp="1"/>
          </p:cNvSpPr>
          <p:nvPr>
            <p:ph idx="1"/>
          </p:nvPr>
        </p:nvSpPr>
        <p:spPr/>
        <p:txBody>
          <a:bodyPr>
            <a:normAutofit fontScale="92500" lnSpcReduction="10000"/>
          </a:bodyPr>
          <a:lstStyle/>
          <a:p>
            <a:pPr algn="justLow"/>
            <a:r>
              <a:rPr lang="ar-EG" b="1" dirty="0" smtClean="0"/>
              <a:t>أن تتعرف الطالبة على التعريف المبسط والواسع للانحراف وعلم الجريمة</a:t>
            </a:r>
          </a:p>
          <a:p>
            <a:pPr algn="justLow"/>
            <a:r>
              <a:rPr lang="ar-EG" b="1" dirty="0" smtClean="0"/>
              <a:t>أن تفرق الطالبة بين علم الجريمة من المنظور القانوني والاجتماعي والديني.</a:t>
            </a:r>
          </a:p>
          <a:p>
            <a:pPr algn="justLow"/>
            <a:r>
              <a:rPr lang="ar-EG" b="1" dirty="0" smtClean="0"/>
              <a:t>أن تصنف الطالبة علم الجريمة من المنظور الاجتماعي.</a:t>
            </a:r>
          </a:p>
          <a:p>
            <a:pPr algn="justLow"/>
            <a:r>
              <a:rPr lang="ar-EG" b="1" dirty="0" smtClean="0"/>
              <a:t>أن تستنتج الطالبة استفادة علم الجريمة من التخصصات المختلفة.</a:t>
            </a:r>
          </a:p>
          <a:p>
            <a:pPr algn="justLow"/>
            <a:r>
              <a:rPr lang="ar-SA" b="1" dirty="0" smtClean="0"/>
              <a:t>أن </a:t>
            </a:r>
            <a:r>
              <a:rPr lang="ar-EG" b="1" dirty="0" smtClean="0"/>
              <a:t>تكتسب الطالبات مهارات عامة مثل :العمل في فريق ، التواصل الفعال، التعلم الذاتي ، العرض الفعال  ، فن تقبل الآخر ....................</a:t>
            </a:r>
          </a:p>
          <a:p>
            <a:endParaRPr lang="ar-E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تعريف الانحراف</a:t>
            </a:r>
            <a:endParaRPr lang="ar-EG" dirty="0"/>
          </a:p>
        </p:txBody>
      </p:sp>
      <p:sp>
        <p:nvSpPr>
          <p:cNvPr id="3" name="عنصر نائب للمحتوى 2"/>
          <p:cNvSpPr>
            <a:spLocks noGrp="1"/>
          </p:cNvSpPr>
          <p:nvPr>
            <p:ph idx="1"/>
          </p:nvPr>
        </p:nvSpPr>
        <p:spPr/>
        <p:txBody>
          <a:bodyPr/>
          <a:lstStyle/>
          <a:p>
            <a:r>
              <a:rPr lang="ar-EG" dirty="0" smtClean="0"/>
              <a:t>أي سلوك لا يتوافق مع التوقعات والمعايير التي تكون معلومة داخل النسق الاجتماعي، ويشارك فيها الشخص بقية أعضاء المجتمع.</a:t>
            </a:r>
          </a:p>
          <a:p>
            <a:r>
              <a:rPr lang="ar-EG" dirty="0" smtClean="0"/>
              <a:t>ولقد اهتم علماء الاجتماع بتحديد المعايير والاختلافات والفروق المرتبطة بالتسامح في أنماط معينة من انتهاك المعايير.</a:t>
            </a:r>
          </a:p>
          <a:p>
            <a:r>
              <a:rPr lang="ar-EG" dirty="0" smtClean="0"/>
              <a:t>وتواجه جميع الانحرافات في المجتمع بالرفض والمعارضة وتختلف شدة الرفض او المعارضة تبعا لرد فعل المجتمع.</a:t>
            </a:r>
            <a:endParaRPr lang="ar-E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a:bodyPr>
          <a:lstStyle/>
          <a:p>
            <a:pPr algn="just"/>
            <a:r>
              <a:rPr lang="ar-EG" dirty="0" smtClean="0"/>
              <a:t>هناك بعض الاتجاهات التي تربط بين الانحراف والصراع القائم علي الرغبات والغرائز الفردية والضغوط التي يفرضها أعضاء الجماعة الاجتماعية، ومن هنا يعتقد فرويد وهوبز أن الانحراف يكمن في عملية الصراع ومن ثم ينظر إلي الانحراف باعتباره نتيجة لفشل عوامل الضبط الاجتماعي في تهذيب الغرائز والسيطرة عليها.</a:t>
            </a:r>
          </a:p>
          <a:p>
            <a:pPr algn="just"/>
            <a:r>
              <a:rPr lang="ar-EG" dirty="0" smtClean="0"/>
              <a:t>وعلي النقيض من ذلك نري إن النظرية السيولوجية المعاصرة، تعالج السلوك المنحرف باعتباره نتاجا لنمط التنظيمات في المجتمع. </a:t>
            </a:r>
            <a:endParaRPr lang="ar-E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a:bodyPr>
          <a:lstStyle/>
          <a:p>
            <a:pPr algn="just"/>
            <a:r>
              <a:rPr lang="ar-EG" dirty="0" smtClean="0"/>
              <a:t>حيث إن عنصرين أساسين للبناء الاجتماعي هما: الأهداف والوسائل.. إذا إن هناك أهداف يسعي الفرد لبلوغها وعندما يعدم فرص بلوغها بالوسائل المشروعة، في الوقت الذي يمارس فيه أعضاء الجماعة ضغطا معينا علي ضرورة إتباعها، نجد إن ثمة صورا للخروج عن تلك الأهداف او الوسائل والتي قد تكون متمثلة في الخروج عن الوسائل او الأهداف او كليهما معا.والذي يسمه ميرتون بالانسحاب او الرفض مع تقديم بديل لكل من الوسائل والأهداف وهو النمط الانحرافي الذي يسميه ميرتون بالتمرد.  </a:t>
            </a:r>
            <a:endParaRPr lang="ar-E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EG" sz="5400" dirty="0" smtClean="0">
                <a:cs typeface="PT Bold Heading" pitchFamily="2" charset="-78"/>
              </a:rPr>
              <a:t>تعريف الجريمة </a:t>
            </a:r>
            <a:endParaRPr lang="ar-EG" sz="5400" dirty="0">
              <a:cs typeface="PT Bold Heading" pitchFamily="2" charset="-78"/>
            </a:endParaRPr>
          </a:p>
        </p:txBody>
      </p:sp>
      <p:sp>
        <p:nvSpPr>
          <p:cNvPr id="3" name="عنصر نائب للمحتوى 2"/>
          <p:cNvSpPr>
            <a:spLocks noGrp="1"/>
          </p:cNvSpPr>
          <p:nvPr>
            <p:ph idx="1"/>
          </p:nvPr>
        </p:nvSpPr>
        <p:spPr/>
        <p:txBody>
          <a:bodyPr>
            <a:normAutofit/>
          </a:bodyPr>
          <a:lstStyle/>
          <a:p>
            <a:pPr algn="just"/>
            <a:r>
              <a:rPr lang="ar-EG" dirty="0" smtClean="0">
                <a:cs typeface="PT Bold Heading" pitchFamily="2" charset="-78"/>
              </a:rPr>
              <a:t>أولاً: التعريف القانوني للجريمة</a:t>
            </a:r>
          </a:p>
          <a:p>
            <a:pPr algn="just"/>
            <a:r>
              <a:rPr lang="ar-EG" dirty="0" smtClean="0"/>
              <a:t>1- </a:t>
            </a:r>
            <a:r>
              <a:rPr lang="ar-SA" dirty="0" smtClean="0"/>
              <a:t>" إتيان فعل يخالف القانون "، بمعنى أن كل فعل لا يوجد نص قانوني يجرمه فهو ليس بجريمة</a:t>
            </a:r>
            <a:r>
              <a:rPr lang="ar-EG" dirty="0" smtClean="0"/>
              <a:t>.</a:t>
            </a:r>
          </a:p>
          <a:p>
            <a:pPr algn="just"/>
            <a:r>
              <a:rPr lang="ar-EG" dirty="0" smtClean="0">
                <a:latin typeface="+mj-lt"/>
                <a:cs typeface="PT Bold Heading" pitchFamily="2" charset="-78"/>
              </a:rPr>
              <a:t>أوجه النقد التي وجهت لهذا التعريف</a:t>
            </a:r>
          </a:p>
          <a:p>
            <a:pPr lvl="0" algn="just"/>
            <a:r>
              <a:rPr lang="ar-EG" dirty="0" smtClean="0"/>
              <a:t>إن المذنبين الذين ينطوون تحت سيطرة أو في قبضة القانون الجنائي ليسوا ممثلين لكل المجرمين. </a:t>
            </a:r>
            <a:endParaRPr lang="en-US" dirty="0" smtClean="0"/>
          </a:p>
          <a:p>
            <a:pPr algn="just"/>
            <a:r>
              <a:rPr lang="ar-EG" dirty="0" smtClean="0"/>
              <a:t>أن القانون الجنائي لا يناسب الاجتماعيين لأنه مكون من مجموعة من المعايير القانونية أو النماذج القانونية الغير متصلة بفهم مجموعة السلوك والضبط الاجتماعي.</a:t>
            </a:r>
            <a:endParaRPr lang="ar-EG" dirty="0">
              <a:latin typeface="+mj-lt"/>
              <a:cs typeface="PT Bold Heading"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fontScale="92500"/>
          </a:bodyPr>
          <a:lstStyle/>
          <a:p>
            <a:pPr algn="just"/>
            <a:r>
              <a:rPr lang="ar-EG" dirty="0" smtClean="0"/>
              <a:t>2- </a:t>
            </a:r>
            <a:r>
              <a:rPr lang="ar-SA" dirty="0" smtClean="0"/>
              <a:t>الجريمة هي كل فعل سلبي أو إيجابي يعاقب عليه قانون العقوبات ولا يبرره استعمال حق ولا أداء واجب" ذلك أن الامتناع عن فعل وهو ما يسمى بالفعل السلبي يعاقب عليه القانون أيضاً</a:t>
            </a:r>
            <a:r>
              <a:rPr lang="ar-EG" dirty="0" smtClean="0"/>
              <a:t>.</a:t>
            </a:r>
          </a:p>
          <a:p>
            <a:pPr algn="just"/>
            <a:r>
              <a:rPr lang="ar-EG" dirty="0" smtClean="0">
                <a:cs typeface="PT Bold Heading" pitchFamily="2" charset="-78"/>
              </a:rPr>
              <a:t>النقد التي وجه لهذا التعريف</a:t>
            </a:r>
          </a:p>
          <a:p>
            <a:pPr algn="just"/>
            <a:r>
              <a:rPr lang="ar-SA" dirty="0" smtClean="0"/>
              <a:t>المصادرة على السلوك المتمثل في محاولة الآباء تأديب أبنائهم أحياناً بالضرب وكذلك مصادرة سلوك المختص العسكري بتنفيذ حكم الإعدام بحكم واجبه الوظيفي، وعلى ذلك لا تستطيع القوة التنفيذية في المجتمع مطاردة المجرمين مستعملين بذلك حقهم الوظيفي في الإمساك بهم بإطلاق بعض الطلقات النارية عليهم.</a:t>
            </a:r>
            <a:endParaRPr lang="ar-E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تعريف الجريمة</a:t>
            </a:r>
            <a:endParaRPr lang="ar-EG" dirty="0"/>
          </a:p>
        </p:txBody>
      </p:sp>
      <p:sp>
        <p:nvSpPr>
          <p:cNvPr id="3" name="عنصر نائب للمحتوى 2"/>
          <p:cNvSpPr>
            <a:spLocks noGrp="1"/>
          </p:cNvSpPr>
          <p:nvPr>
            <p:ph idx="1"/>
          </p:nvPr>
        </p:nvSpPr>
        <p:spPr/>
        <p:txBody>
          <a:bodyPr>
            <a:normAutofit fontScale="85000" lnSpcReduction="10000"/>
          </a:bodyPr>
          <a:lstStyle/>
          <a:p>
            <a:pPr algn="just"/>
            <a:r>
              <a:rPr lang="ar-EG" dirty="0" smtClean="0"/>
              <a:t>3- </a:t>
            </a:r>
            <a:r>
              <a:rPr lang="ar-SA" dirty="0" smtClean="0"/>
              <a:t>" فعل غير مشروع صادر عن إرادة جنائية يقرر له القانون عقوبة أو تدبيراً احترازياً”</a:t>
            </a:r>
            <a:endParaRPr lang="ar-EG" dirty="0" smtClean="0"/>
          </a:p>
          <a:p>
            <a:pPr algn="just"/>
            <a:r>
              <a:rPr lang="ar-EG" dirty="0" smtClean="0"/>
              <a:t>4- </a:t>
            </a:r>
            <a:r>
              <a:rPr lang="ar-SA" dirty="0" smtClean="0"/>
              <a:t>دراسة طبيعة السلوك الإجرامي والمجرم من جميع الاتجاهات السيكولوجية، والتكوينية والبيئية</a:t>
            </a:r>
            <a:r>
              <a:rPr lang="ar-EG" dirty="0" smtClean="0"/>
              <a:t>.</a:t>
            </a:r>
          </a:p>
          <a:p>
            <a:pPr algn="just"/>
            <a:r>
              <a:rPr lang="ar-EG" dirty="0" smtClean="0"/>
              <a:t>ومن خلال التعريف السابق للجريمة فإن الفعل لا يعد إجرامياً إلا إذا توافرت فيه خمسة شروط من الناحية النظرية على الأقل وهي: </a:t>
            </a:r>
            <a:endParaRPr lang="en-US" dirty="0" smtClean="0"/>
          </a:p>
          <a:p>
            <a:pPr lvl="0" algn="just"/>
            <a:r>
              <a:rPr lang="ar-EG" dirty="0" smtClean="0"/>
              <a:t>أن يتضمن الفعل ضرراً يسببه الفاعل لشخص ما.</a:t>
            </a:r>
            <a:endParaRPr lang="en-US" dirty="0" smtClean="0"/>
          </a:p>
          <a:p>
            <a:pPr lvl="0" algn="just"/>
            <a:r>
              <a:rPr lang="ar-EG" dirty="0" smtClean="0"/>
              <a:t>أن توجد لدي الفاعل نية إجرامية لارتكاب جريمته. </a:t>
            </a:r>
            <a:endParaRPr lang="en-US" dirty="0" smtClean="0"/>
          </a:p>
          <a:p>
            <a:pPr lvl="0" algn="just"/>
            <a:r>
              <a:rPr lang="ar-EG" dirty="0" smtClean="0"/>
              <a:t>أن يكون الفعل محظوراً قانونياً في الوقت الذي يرتكب فيه. </a:t>
            </a:r>
            <a:endParaRPr lang="en-US" dirty="0" smtClean="0"/>
          </a:p>
          <a:p>
            <a:pPr lvl="0" algn="just"/>
            <a:r>
              <a:rPr lang="ar-EG" dirty="0" smtClean="0"/>
              <a:t>أن توجد علاقة سببية بين سوء السلوك الإرادي والضرر الذي ينجم عنه. </a:t>
            </a:r>
            <a:endParaRPr lang="en-US" dirty="0" smtClean="0"/>
          </a:p>
          <a:p>
            <a:pPr algn="just"/>
            <a:r>
              <a:rPr lang="ar-EG" dirty="0" smtClean="0"/>
              <a:t>أن تفرض عقوبة قانونية على كل من يرتكب الفعل.</a:t>
            </a:r>
            <a:endParaRPr lang="ar-E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تصنيفات الجناة</a:t>
            </a:r>
            <a:endParaRPr lang="ar-EG" dirty="0"/>
          </a:p>
        </p:txBody>
      </p:sp>
      <p:sp>
        <p:nvSpPr>
          <p:cNvPr id="3" name="عنصر نائب للمحتوى 2"/>
          <p:cNvSpPr>
            <a:spLocks noGrp="1"/>
          </p:cNvSpPr>
          <p:nvPr>
            <p:ph idx="1"/>
          </p:nvPr>
        </p:nvSpPr>
        <p:spPr/>
        <p:txBody>
          <a:bodyPr>
            <a:normAutofit fontScale="92500" lnSpcReduction="20000"/>
          </a:bodyPr>
          <a:lstStyle/>
          <a:p>
            <a:r>
              <a:rPr lang="ar-EG" b="1" dirty="0" smtClean="0"/>
              <a:t>صنف الجناة إلى ثلاثة طوائف هي:</a:t>
            </a:r>
            <a:endParaRPr lang="en-US" b="1" dirty="0" smtClean="0"/>
          </a:p>
          <a:p>
            <a:pPr lvl="0" algn="just"/>
            <a:r>
              <a:rPr lang="ar-EG" dirty="0" smtClean="0"/>
              <a:t>طائفة الواعين لسلوكهم المريدين له، وهؤلاء تقرر لهم التشريعات الوضعية مسئولية جنائية كاملة لأنهم يستطيعون أن يستجيبوا لتحذيرات قانون العقوبات وأوامره ونواهيه. </a:t>
            </a:r>
            <a:endParaRPr lang="en-US" dirty="0" smtClean="0"/>
          </a:p>
          <a:p>
            <a:pPr lvl="0" algn="just"/>
            <a:r>
              <a:rPr lang="ar-EG" dirty="0" smtClean="0"/>
              <a:t>طائفة غير الواعين لسلوكهم أو غير المريدين له كالمجانين والمكرهين وهؤلاء لا مسئولية عليهم. </a:t>
            </a:r>
            <a:endParaRPr lang="en-US" dirty="0" smtClean="0"/>
          </a:p>
          <a:p>
            <a:pPr lvl="0" algn="just"/>
            <a:r>
              <a:rPr lang="ar-EG" dirty="0" smtClean="0"/>
              <a:t>طائفة بينية وهذه تقرر لها التشريعات الحديثة مسئولية مخففة هي طائفة أنصاف المجانين ومرضى النفوس وكبار السن، ويدخل ضمن هذه الطائفة أيضاً أنصاف العقلاء وهم الأحداث الين تقرر لهم معظم التشريعات أحكاماً خاصة لمسئوليتهم الجنائية ومن بين هذه التشريعات القوانين الجنائية العربية. </a:t>
            </a:r>
            <a:endParaRPr lang="en-US" dirty="0" smtClean="0"/>
          </a:p>
          <a:p>
            <a:endParaRPr lang="ar-E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تعريف القاتل</a:t>
            </a:r>
            <a:endParaRPr lang="ar-EG" dirty="0"/>
          </a:p>
        </p:txBody>
      </p:sp>
      <p:sp>
        <p:nvSpPr>
          <p:cNvPr id="3" name="عنصر نائب للمحتوى 2"/>
          <p:cNvSpPr>
            <a:spLocks noGrp="1"/>
          </p:cNvSpPr>
          <p:nvPr>
            <p:ph idx="1"/>
          </p:nvPr>
        </p:nvSpPr>
        <p:spPr/>
        <p:txBody>
          <a:bodyPr>
            <a:normAutofit fontScale="85000" lnSpcReduction="20000"/>
          </a:bodyPr>
          <a:lstStyle/>
          <a:p>
            <a:r>
              <a:rPr lang="ar-EG" dirty="0" smtClean="0"/>
              <a:t>هو الشخص الذي لديه القصد الجنائي في إزهاق روح شخص محققة الحياة مع علمه بعقوبة الفعل.</a:t>
            </a:r>
          </a:p>
          <a:p>
            <a:r>
              <a:rPr lang="ar-EG" u="sng" dirty="0" smtClean="0">
                <a:cs typeface="PT Bold Heading" pitchFamily="2" charset="-78"/>
              </a:rPr>
              <a:t>التصنيف القانوني للجريمة:</a:t>
            </a:r>
            <a:endParaRPr lang="en-US" u="sng" dirty="0" smtClean="0">
              <a:cs typeface="PT Bold Heading" pitchFamily="2" charset="-78"/>
            </a:endParaRPr>
          </a:p>
          <a:p>
            <a:endParaRPr lang="en-US" dirty="0" smtClean="0"/>
          </a:p>
          <a:p>
            <a:r>
              <a:rPr lang="ar-EG" u="sng" dirty="0" smtClean="0">
                <a:cs typeface="PT Bold Heading" pitchFamily="2" charset="-78"/>
              </a:rPr>
              <a:t>أولاً: تقسيم الجرائم حسب جسامتها</a:t>
            </a:r>
            <a:r>
              <a:rPr lang="ar-EG" dirty="0" smtClean="0"/>
              <a:t>: أولا:- القانون الإنجليزي العام : صنفت الجرائم إلى: 1- جرائم خيانة. 2- الجنايات. 3- الجنح. </a:t>
            </a:r>
            <a:endParaRPr lang="en-US" dirty="0" smtClean="0"/>
          </a:p>
          <a:p>
            <a:r>
              <a:rPr lang="ar-EG" dirty="0" smtClean="0"/>
              <a:t>ثانيا: القانون الفرنسي: قسمت الجرائم إلى ثلاثة هي: 1-جنايات. 2- جنح. 3- مخالفات. </a:t>
            </a:r>
          </a:p>
          <a:p>
            <a:r>
              <a:rPr lang="ar-EG" dirty="0" smtClean="0"/>
              <a:t>ثالثا: في القانون الهولندي 1881 وفي القانون الايطالي 1989 فقد سنت القوانين حسب جسامة الجريمة إلى جنح ومخالفات، حسب جسامتها إلى جنح ومخالفات أيضاً.</a:t>
            </a:r>
            <a:endParaRPr lang="en-US" dirty="0" smtClean="0"/>
          </a:p>
          <a:p>
            <a:pPr rtl="0"/>
            <a:r>
              <a:rPr lang="en-US" dirty="0" smtClean="0"/>
              <a:t> </a:t>
            </a:r>
          </a:p>
          <a:p>
            <a:endParaRPr lang="ar-E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lnSpcReduction="10000"/>
          </a:bodyPr>
          <a:lstStyle/>
          <a:p>
            <a:pPr algn="just"/>
            <a:r>
              <a:rPr lang="ar-EG" dirty="0" smtClean="0"/>
              <a:t>وما يطلق على الجرائم من تصنيف حسب جسامتها أيضاً يطلق على الأفراد من حيث الفعل الإجرامي الذي ارتكبه فمثلاً من اقترف جريمة قتل يصنف من مرتكبي الجنايات ومن يقوم بارتكاب جنحة يدخل ضمن بند مرتكبي الجنح. </a:t>
            </a:r>
            <a:endParaRPr lang="en-US" dirty="0" smtClean="0"/>
          </a:p>
          <a:p>
            <a:pPr algn="just"/>
            <a:r>
              <a:rPr lang="ar-SA" dirty="0" smtClean="0"/>
              <a:t>ويعتبر هذا تقسيماً داخل السجون وأقسام البوليس، أما بالنسبة لمرتكبي الجنح فهو أقل خطورة وأكثر استعداداً لإجراءات الإصلاح من مرتكبي الجنايات، ولكن يجب أن تكون النظرة إلى مرتكبي الجناية أشمل وأعمل لأنه من الممكن إصلاحه وخاصة " المجرم الأسري " الذي نفذ جريمة القتل داخل أسرته أو عائلته في ظروف بيئية واجتماعية ونفسية خاصة.</a:t>
            </a:r>
            <a:endParaRPr lang="ar-E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ثانياً: تقسيم الجرائم وفق إيجابياتها: </a:t>
            </a:r>
            <a:r>
              <a:rPr lang="en-US" dirty="0" smtClean="0"/>
              <a:t/>
            </a:r>
            <a:br>
              <a:rPr lang="en-US" dirty="0" smtClean="0"/>
            </a:br>
            <a:endParaRPr lang="ar-EG" dirty="0"/>
          </a:p>
        </p:txBody>
      </p:sp>
      <p:sp>
        <p:nvSpPr>
          <p:cNvPr id="3" name="عنصر نائب للمحتوى 2"/>
          <p:cNvSpPr>
            <a:spLocks noGrp="1"/>
          </p:cNvSpPr>
          <p:nvPr>
            <p:ph idx="1"/>
          </p:nvPr>
        </p:nvSpPr>
        <p:spPr/>
        <p:txBody>
          <a:bodyPr/>
          <a:lstStyle/>
          <a:p>
            <a:r>
              <a:rPr lang="ar-EG" dirty="0" smtClean="0">
                <a:cs typeface="PT Bold Heading" pitchFamily="2" charset="-78"/>
              </a:rPr>
              <a:t>تقسم الجرائم إلى إيجابية وجرائم سلبية </a:t>
            </a:r>
            <a:r>
              <a:rPr lang="ar-EG" dirty="0" smtClean="0"/>
              <a:t>بناء على التعريف القانوني للجريمة والذي يشير إلى أنها " الفعل أو الامتناع" والذي جرّمه القانون ووضع له عقوبة جزاء على ارتكابه، الفعل الإيجابي المخالف للقانون، كالقتل والسرقة والضرب وغيرها من الجرائم التي تصيب البعض بالضرر، أما الامتناع عن القيام بعمل يفرضه القانون كالامتناع عن التبليغ عن بعض الجرائم أو الامتناع لتنفيذ حكم قضائي كدفع نفقة أو غرامة على شخص يعد جريمة سلبية.</a:t>
            </a:r>
            <a:endParaRPr lang="ar-E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ثالثاً: تقسيم الجرائم وفق درجة استمرارها:</a:t>
            </a:r>
            <a:endParaRPr lang="ar-EG" dirty="0"/>
          </a:p>
        </p:txBody>
      </p:sp>
      <p:sp>
        <p:nvSpPr>
          <p:cNvPr id="3" name="عنصر نائب للمحتوى 2"/>
          <p:cNvSpPr>
            <a:spLocks noGrp="1"/>
          </p:cNvSpPr>
          <p:nvPr>
            <p:ph idx="1"/>
          </p:nvPr>
        </p:nvSpPr>
        <p:spPr/>
        <p:txBody>
          <a:bodyPr/>
          <a:lstStyle/>
          <a:p>
            <a:r>
              <a:rPr lang="ar-EG" dirty="0" smtClean="0">
                <a:cs typeface="PT Bold Heading" pitchFamily="2" charset="-78"/>
              </a:rPr>
              <a:t>تقسم إلى جرائم وقتية ومستمرة:</a:t>
            </a:r>
            <a:endParaRPr lang="en-US" dirty="0" smtClean="0">
              <a:cs typeface="PT Bold Heading" pitchFamily="2" charset="-78"/>
            </a:endParaRPr>
          </a:p>
          <a:p>
            <a:pPr lvl="0"/>
            <a:r>
              <a:rPr lang="ar-EG" dirty="0" smtClean="0"/>
              <a:t>الجرائم الوقتية: وهي التي يتم تنفيذها في وقت معين وتحدث نتيجة الجريمة بمجرد ارتكابها مثل جريمة القتل التي تتم بمجرد إزهاق روح محققة الحياة. </a:t>
            </a:r>
            <a:endParaRPr lang="en-US" dirty="0" smtClean="0"/>
          </a:p>
          <a:p>
            <a:pPr lvl="0"/>
            <a:r>
              <a:rPr lang="ar-EG" dirty="0" smtClean="0"/>
              <a:t>الجرائم المستمرة: تتكون من فعل متجدد ومستمر مثل جريمة السرقة. </a:t>
            </a:r>
            <a:endParaRPr lang="en-US" dirty="0" smtClean="0"/>
          </a:p>
          <a:p>
            <a:pPr>
              <a:buNone/>
            </a:pPr>
            <a:endParaRPr lang="ar-EG"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رابعاً: جرائم وفق موضوع ضررها:</a:t>
            </a:r>
            <a:r>
              <a:rPr lang="en-US" dirty="0" smtClean="0"/>
              <a:t/>
            </a:r>
            <a:br>
              <a:rPr lang="en-US" dirty="0" smtClean="0"/>
            </a:br>
            <a:endParaRPr lang="ar-EG" dirty="0"/>
          </a:p>
        </p:txBody>
      </p:sp>
      <p:sp>
        <p:nvSpPr>
          <p:cNvPr id="3" name="عنصر نائب للمحتوى 2"/>
          <p:cNvSpPr>
            <a:spLocks noGrp="1"/>
          </p:cNvSpPr>
          <p:nvPr>
            <p:ph idx="1"/>
          </p:nvPr>
        </p:nvSpPr>
        <p:spPr/>
        <p:txBody>
          <a:bodyPr>
            <a:normAutofit fontScale="92500" lnSpcReduction="10000"/>
          </a:bodyPr>
          <a:lstStyle/>
          <a:p>
            <a:r>
              <a:rPr lang="ar-SA" dirty="0" smtClean="0"/>
              <a:t>تقسم الجرائم إلى جرائم ضارة بالمصلحة العامة وهي خاصة بأمن الدولة وسياسة النظام القائم على الحكم، وهناك جرائم الضرر بالأفراد مثل السرقة والضرب المفضي إلى عاهة وكافة جرائم الاعتداء على سلامة البدن</a:t>
            </a:r>
            <a:r>
              <a:rPr lang="en-US" dirty="0" smtClean="0"/>
              <a:t>.</a:t>
            </a:r>
          </a:p>
          <a:p>
            <a:r>
              <a:rPr lang="ar-SA" dirty="0" smtClean="0">
                <a:cs typeface="PT Bold Heading" pitchFamily="2" charset="-78"/>
              </a:rPr>
              <a:t>خامساً: تقسيم الجرائم حسب تعمدها:</a:t>
            </a:r>
            <a:endParaRPr lang="en-US" dirty="0" smtClean="0">
              <a:cs typeface="PT Bold Heading" pitchFamily="2" charset="-78"/>
            </a:endParaRPr>
          </a:p>
          <a:p>
            <a:r>
              <a:rPr lang="ar-EG" dirty="0" smtClean="0"/>
              <a:t>تنقسم إلى جرائم عمدية، وغير عمدية: </a:t>
            </a:r>
            <a:endParaRPr lang="en-US" dirty="0" smtClean="0"/>
          </a:p>
          <a:p>
            <a:r>
              <a:rPr lang="ar-EG" dirty="0" smtClean="0"/>
              <a:t>وتعتبر الجرائم العمدية هي التي يتعمد فيها الجاني ارتكابها أي يكون لديه القصد الجنائي بحدوث الجريمة مثل القتل العمد، أما الجرائم الغير عمدية فهي التي لا يتوافر فيها القصد الجنائي مثل القتل الخطأ، والإصابة الخطأ.</a:t>
            </a:r>
            <a:endParaRPr lang="ar-EG" dirty="0">
              <a:cs typeface="PT Bold Heading"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b="1" dirty="0" smtClean="0"/>
              <a:t>ثانيا: التعريف الاجتماعي للجريمة:</a:t>
            </a:r>
            <a:r>
              <a:rPr lang="en-US" dirty="0" smtClean="0"/>
              <a:t/>
            </a:r>
            <a:br>
              <a:rPr lang="en-US" dirty="0" smtClean="0"/>
            </a:br>
            <a:endParaRPr lang="ar-EG" dirty="0"/>
          </a:p>
        </p:txBody>
      </p:sp>
      <p:sp>
        <p:nvSpPr>
          <p:cNvPr id="3" name="عنصر نائب للمحتوى 2"/>
          <p:cNvSpPr>
            <a:spLocks noGrp="1"/>
          </p:cNvSpPr>
          <p:nvPr>
            <p:ph idx="1"/>
          </p:nvPr>
        </p:nvSpPr>
        <p:spPr/>
        <p:txBody>
          <a:bodyPr/>
          <a:lstStyle/>
          <a:p>
            <a:pPr algn="just"/>
            <a:r>
              <a:rPr lang="ar-EG" dirty="0" smtClean="0"/>
              <a:t>إزاء القصور الذي شاب التعريف القانوني للجريمة فقد حاول علماء الاجتماع صياغة مفهوم للجريمة يعطيها مضمونها الاجتماعي، حيث أن الجريمة تعد سلوكاً اجتماعياً معادياً للقيم والمعايير الخاصة بالبناء الاجتماعي لمجتمعنا. </a:t>
            </a:r>
            <a:endParaRPr lang="en-US" dirty="0" smtClean="0"/>
          </a:p>
          <a:p>
            <a:pPr algn="just"/>
            <a:r>
              <a:rPr lang="ar-SA" dirty="0" smtClean="0"/>
              <a:t>وقد عرّف أنصار المدرسة الوضعية الجريمة بأنها " كل فعل ضار بمصالح المجتمع الأساسية". </a:t>
            </a:r>
            <a:endParaRPr lang="ar-EG" dirty="0" smtClean="0"/>
          </a:p>
          <a:p>
            <a:endParaRPr lang="ar-EG"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lstStyle/>
          <a:p>
            <a:pPr algn="just"/>
            <a:r>
              <a:rPr lang="ar-SA" dirty="0" smtClean="0"/>
              <a:t>ولذلك فإن مناط تكييف الفعل بأنه إجرامي أو سوي ليس النص القانوني وإنما مبادئ الأخلاق والقيم الاجتماعية التي تسود المجتمع، ورغم تشعب آراء أصحاب المدرسة الوضعية حول المفهوم الذي يجب أن تحمل عليه الجريمة إلا أنهم يتمسكون بالصفة القانونية لها، ويتضح ذلك من تعريفهم للجريمة وربطها بالقواعد القانونية سواء أكان التشريع مصدراً مباشراً لها أم كانت قواعد الأخلاق والثقافة هي المصدر لسن قواعد التجريم</a:t>
            </a:r>
            <a:r>
              <a:rPr lang="ar-EG" dirty="0" smtClean="0"/>
              <a:t>.</a:t>
            </a:r>
            <a:endParaRPr lang="ar-E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fontScale="92500" lnSpcReduction="20000"/>
          </a:bodyPr>
          <a:lstStyle/>
          <a:p>
            <a:pPr algn="just"/>
            <a:r>
              <a:rPr lang="ar-EG" dirty="0" smtClean="0"/>
              <a:t>وتختلف قواعد التجريم من مجتمع لآخر تبعاً للقواعد والمعايير الثقافية الراسخة لكل مجتمع، فمثلاً يعتبر شرب الخمور في المجتمعات الإسلامية محرماً وتعتبر جريمة يعاقب عليها القانون، ولكن في المجتمعات العلمانية لا يقرّها القانون جرماً طالما كانت في حدود البيئة الفردية أو في الأماكن المخصصة لذلك. </a:t>
            </a:r>
            <a:endParaRPr lang="en-US" dirty="0" smtClean="0"/>
          </a:p>
          <a:p>
            <a:pPr algn="just"/>
            <a:r>
              <a:rPr lang="ar-SA" b="1" dirty="0" smtClean="0"/>
              <a:t>ومن ذلك يمكن تعريف الجريمة </a:t>
            </a:r>
            <a:r>
              <a:rPr lang="ar-SA" dirty="0" smtClean="0"/>
              <a:t>بأنها " انتهاك لقواعد تتميز بدرجة كافية من الخروج على حدود التسامح العام في المجتمع " وهذا يعني ضمناً أن المعايير التي تحدد مفهوم الجريمة أو تجريم فعل معين ليست هي بالضرورة نفسها في الثقافات المختلفة كما أنها ليست ذاتها في ثقافة معينة خلال فترات زمنية مختلفة، على سبيل المثال الجنسية المثلية، البغاء، وشرب الخمور، لا يعتبر في بعض المجتمعات جرماً</a:t>
            </a:r>
            <a:r>
              <a:rPr lang="ar-EG" dirty="0" smtClean="0"/>
              <a:t>.</a:t>
            </a:r>
            <a:endParaRPr lang="ar-E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fontScale="92500" lnSpcReduction="10000"/>
          </a:bodyPr>
          <a:lstStyle/>
          <a:p>
            <a:pPr algn="just"/>
            <a:r>
              <a:rPr lang="ar-EG" dirty="0" smtClean="0"/>
              <a:t>وهذا يوضح أن تجريم الفعل إنما هو نسبي ومتغير عبر الزمان واختلاف ثقافة المجتمعات، ومن ذلك فإن إمكانية صياغة محددات الفعل الإجرامي تزداد بواسطة تلك العوامل:</a:t>
            </a:r>
            <a:endParaRPr lang="en-US" dirty="0" smtClean="0"/>
          </a:p>
          <a:p>
            <a:pPr lvl="0" algn="just"/>
            <a:r>
              <a:rPr lang="ar-EG" dirty="0" smtClean="0"/>
              <a:t>تغيير الظروف الاجتماعية. </a:t>
            </a:r>
            <a:endParaRPr lang="en-US" dirty="0" smtClean="0"/>
          </a:p>
          <a:p>
            <a:pPr lvl="0" algn="just"/>
            <a:r>
              <a:rPr lang="ar-EG" dirty="0" smtClean="0"/>
              <a:t>إظهار الضروريات. </a:t>
            </a:r>
            <a:endParaRPr lang="en-US" dirty="0" smtClean="0"/>
          </a:p>
          <a:p>
            <a:pPr lvl="0" algn="just"/>
            <a:r>
              <a:rPr lang="ar-EG" dirty="0" smtClean="0"/>
              <a:t>زيادة المطالب التي يمكن أن تحميها الاهتمامات السياسية والاقتصادية والدينية. </a:t>
            </a:r>
            <a:endParaRPr lang="en-US" dirty="0" smtClean="0"/>
          </a:p>
          <a:p>
            <a:pPr lvl="0" algn="just"/>
            <a:r>
              <a:rPr lang="ar-EG" dirty="0" smtClean="0"/>
              <a:t>تغيير المفاهيم العامة للمجتمع. </a:t>
            </a:r>
            <a:endParaRPr lang="en-US" dirty="0" smtClean="0"/>
          </a:p>
          <a:p>
            <a:pPr algn="just"/>
            <a:r>
              <a:rPr lang="ar-EG" dirty="0" smtClean="0"/>
              <a:t>وبذلك يعكس التاريخ الاجتماعي للقانون التغيرات في البناء الاجتماعي. </a:t>
            </a:r>
            <a:endParaRPr lang="en-US" dirty="0" smtClean="0"/>
          </a:p>
          <a:p>
            <a:pPr rtl="0">
              <a:buNone/>
            </a:pPr>
            <a:endParaRPr lang="en-US" dirty="0" smtClean="0"/>
          </a:p>
          <a:p>
            <a:endParaRPr lang="ar-E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موقف علماء الاجتماع إزاء المفهوم القانوني للجريمة إلى ثلاث فئات:</a:t>
            </a:r>
            <a:endParaRPr lang="ar-EG" dirty="0"/>
          </a:p>
        </p:txBody>
      </p:sp>
      <p:sp>
        <p:nvSpPr>
          <p:cNvPr id="3" name="عنصر نائب للمحتوى 2"/>
          <p:cNvSpPr>
            <a:spLocks noGrp="1"/>
          </p:cNvSpPr>
          <p:nvPr>
            <p:ph idx="1"/>
          </p:nvPr>
        </p:nvSpPr>
        <p:spPr/>
        <p:txBody>
          <a:bodyPr>
            <a:normAutofit fontScale="92500" lnSpcReduction="20000"/>
          </a:bodyPr>
          <a:lstStyle/>
          <a:p>
            <a:pPr algn="just">
              <a:buNone/>
            </a:pPr>
            <a:r>
              <a:rPr lang="ar-EG" b="1" dirty="0" smtClean="0"/>
              <a:t>الفئة الأولى: </a:t>
            </a:r>
            <a:r>
              <a:rPr lang="ar-EG" dirty="0" smtClean="0"/>
              <a:t>وتتمثل في بعض الاجتماعيين وعلى رأسهم "هارتنج وتابان" وقد أخذت اتجاهاً مسانداً للتعريف القانوني للجريمة ولموقف فقهاء القانون، وقد اعتبروا التعريف القانوني للجريمة أساساً للدراسة السوسيولوجية، وقد دافع "تابان" عن المعايير القانونية وصلاحيتها الجنائية في تجريم الفعل موضحاً ذلك في النقاط التالية:</a:t>
            </a:r>
            <a:endParaRPr lang="en-US" dirty="0" smtClean="0"/>
          </a:p>
          <a:p>
            <a:pPr lvl="0" algn="just"/>
            <a:r>
              <a:rPr lang="ar-EG" dirty="0" smtClean="0"/>
              <a:t>إن القانون الجنائي يقيم عادات سلوكية واقعية أكثر وضوحاً ونوعية ومفصلة أكثر من العادات القائمة في أي نموذج آخر للضبط الاجتماعي. </a:t>
            </a:r>
            <a:endParaRPr lang="en-US" dirty="0" smtClean="0"/>
          </a:p>
          <a:p>
            <a:pPr lvl="0" algn="just"/>
            <a:r>
              <a:rPr lang="ar-EG" dirty="0" smtClean="0"/>
              <a:t>إن القانون نظر إلى السلوك الإجرامي على مبدأ انتقاصه من رفاهية المجموع، وذلك بواسطة جماعات رسمية مشكلة لهذا الغرض.</a:t>
            </a:r>
            <a:endParaRPr lang="en-US" dirty="0" smtClean="0"/>
          </a:p>
          <a:p>
            <a:pPr lvl="0" algn="just"/>
            <a:r>
              <a:rPr lang="ar-EG" dirty="0" smtClean="0"/>
              <a:t>يعامل القانون المعادين له بطرق عقابية بسبب انتهاكهم العادات القانونية للضبط وليس بسبب لا أخلاقي أو لا اجتماعي. </a:t>
            </a:r>
            <a:endParaRPr lang="en-US" dirty="0" smtClean="0"/>
          </a:p>
          <a:p>
            <a:endParaRPr lang="ar-EG"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lstStyle/>
          <a:p>
            <a:pPr lvl="0"/>
            <a:r>
              <a:rPr lang="ar-EG" dirty="0" smtClean="0"/>
              <a:t>يصبح القانون بمرور الزمن وسيلة الضغط الهامة لضمان الانسجام مع الحد الأدنى مع قواعد السلوك التي تعتبر ضرورية لكفالة مصلحة الجماعة في حين تنهار باقي أنظمة القواعد وآليات الضبط. </a:t>
            </a:r>
            <a:endParaRPr lang="en-US" dirty="0" smtClean="0"/>
          </a:p>
          <a:p>
            <a:r>
              <a:rPr lang="ar-EG" dirty="0" smtClean="0"/>
              <a:t>وعلى ذلك فإن " تابان " يعرّف المجرمون على أنهم مجموعة منتهكة للعادات المشروعة والخاصة للتعامل الرسمي، ولهذا اعتبر " تابان " أن العادات ومنتهكيها هم أساس للإطار النظري لعلم اجتماع الجريمة.</a:t>
            </a:r>
            <a:endParaRPr lang="en-US" dirty="0" smtClean="0"/>
          </a:p>
          <a:p>
            <a:pPr rtl="0">
              <a:buNone/>
            </a:pPr>
            <a:endParaRPr lang="en-US" dirty="0" smtClean="0"/>
          </a:p>
          <a:p>
            <a:endParaRPr lang="ar-EG"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الفئة الثانية من علماء الاجتماع</a:t>
            </a:r>
            <a:r>
              <a:rPr lang="ar-SA" dirty="0" smtClean="0"/>
              <a:t>:</a:t>
            </a:r>
            <a:endParaRPr lang="ar-EG" dirty="0"/>
          </a:p>
        </p:txBody>
      </p:sp>
      <p:sp>
        <p:nvSpPr>
          <p:cNvPr id="3" name="عنصر نائب للمحتوى 2"/>
          <p:cNvSpPr>
            <a:spLocks noGrp="1"/>
          </p:cNvSpPr>
          <p:nvPr>
            <p:ph idx="1"/>
          </p:nvPr>
        </p:nvSpPr>
        <p:spPr/>
        <p:txBody>
          <a:bodyPr>
            <a:normAutofit fontScale="92500" lnSpcReduction="10000"/>
          </a:bodyPr>
          <a:lstStyle/>
          <a:p>
            <a:r>
              <a:rPr lang="ar-SA" dirty="0" smtClean="0"/>
              <a:t>أخذت هذه الفئة مركز الوسطية بين التعريف القانوني والتعريف الاجتماعي للجريمة، فهي لا ترفض </a:t>
            </a:r>
            <a:r>
              <a:rPr lang="ar-EG" dirty="0" smtClean="0"/>
              <a:t>ا</a:t>
            </a:r>
            <a:r>
              <a:rPr lang="ar-SA" dirty="0" smtClean="0"/>
              <a:t>لتعريف القانوني إلا إنها تقيم داخل دائرة الأفعال المجرمة نمطاً على أساسه يعتبر </a:t>
            </a:r>
            <a:r>
              <a:rPr lang="ar-EG" dirty="0" smtClean="0"/>
              <a:t>الفعل جريمة أولاً بالمعنى الاجتماعي وقد عرفت الجريمة بأنها " الفعل الذي تبين أنه ضار بالمجتمع أو الذي تعتقد جماعة معنية من المجتمع تمتلك القدرة على فرض معتقداتها وعلى توقيع العقوبة على مخالفيها بأنه ضار اجتماعيا.</a:t>
            </a:r>
            <a:endParaRPr lang="en-US" dirty="0" smtClean="0"/>
          </a:p>
          <a:p>
            <a:r>
              <a:rPr lang="ar-SA" dirty="0" smtClean="0"/>
              <a:t>وقد عرّف " سيزر لاند" الجريمة بأنها كل فعل ضار يحرمه القانون وتتولى الدولة توقيع الجزاء على مرتكبه، ويرى أن اعتبار الفعل بأنه ضار اجتماعياً أو غير ضار إنما بالرجوع إلى النصوص القانونية التي تجرم الفعل باعتبارها المعيار الأول لتحديده</a:t>
            </a:r>
            <a:r>
              <a:rPr lang="en-US" dirty="0" smtClean="0"/>
              <a:t>. </a:t>
            </a:r>
            <a:r>
              <a:rPr lang="ar-EG" dirty="0" smtClean="0"/>
              <a:t> </a:t>
            </a:r>
            <a:endParaRPr lang="en-US" dirty="0" smtClean="0"/>
          </a:p>
          <a:p>
            <a:endParaRPr lang="ar-EG"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EG" sz="2800" b="1" dirty="0" smtClean="0"/>
              <a:t>الفئة الثالثة، اعتبرت أن المفهوم الاجتماعي هو الأساس لتفهم الجريمة مبررين نقدهم للتعريف القانوني للجريمة بما يلي:</a:t>
            </a:r>
            <a:endParaRPr lang="ar-EG" sz="2800" b="1" dirty="0"/>
          </a:p>
        </p:txBody>
      </p:sp>
      <p:sp>
        <p:nvSpPr>
          <p:cNvPr id="3" name="عنصر نائب للمحتوى 2"/>
          <p:cNvSpPr>
            <a:spLocks noGrp="1"/>
          </p:cNvSpPr>
          <p:nvPr>
            <p:ph idx="1"/>
          </p:nvPr>
        </p:nvSpPr>
        <p:spPr/>
        <p:txBody>
          <a:bodyPr>
            <a:normAutofit fontScale="92500" lnSpcReduction="10000"/>
          </a:bodyPr>
          <a:lstStyle/>
          <a:p>
            <a:pPr lvl="0"/>
            <a:r>
              <a:rPr lang="ar-EG" dirty="0" smtClean="0"/>
              <a:t>إن المذنبين الذين ينطون تحت القانون الجنائي ليسوا ممثلين لكل المجرمين.</a:t>
            </a:r>
            <a:endParaRPr lang="en-US" dirty="0" smtClean="0"/>
          </a:p>
          <a:p>
            <a:pPr lvl="0"/>
            <a:r>
              <a:rPr lang="ar-EG" dirty="0" smtClean="0"/>
              <a:t>إن القانون الجنائي لا يناسب الاجتماعيين لأنه مكون من مجموعة من النماذج القانونية اللا اجتماعية الغير متصلة بهم قواعد السلوك والضبط الاجتماعي، وبذلك فإن تعريفهم الاجتماعي للجريمة مؤداه أن الجريمة هي: " أي سلوك ضار بالمجتمع وبرفاهية أعضائه".</a:t>
            </a:r>
            <a:endParaRPr lang="en-US" dirty="0" smtClean="0"/>
          </a:p>
          <a:p>
            <a:r>
              <a:rPr lang="ar-SA" dirty="0" smtClean="0"/>
              <a:t>وبذلك فهم يتجهوا إلى دراسة قواعد السلوك </a:t>
            </a:r>
            <a:r>
              <a:rPr lang="en-US" dirty="0" smtClean="0"/>
              <a:t>(Conduct Norms)</a:t>
            </a:r>
            <a:r>
              <a:rPr lang="ar-SA" dirty="0" smtClean="0"/>
              <a:t> بدلاً من دراسة الجريمة، ومن أنصار هذا الاتجاه العالم الأمريكي " ثورستين سيللين" المعتبر أن التفكك الاجتماعي يلعب دوراً هاماً في نمو ظاهرة </a:t>
            </a:r>
            <a:r>
              <a:rPr lang="ar-EG" dirty="0" smtClean="0"/>
              <a:t>ا</a:t>
            </a:r>
            <a:r>
              <a:rPr lang="ar-SA" dirty="0" smtClean="0"/>
              <a:t>لجريمة</a:t>
            </a:r>
            <a:r>
              <a:rPr lang="ar-EG" dirty="0" smtClean="0"/>
              <a:t>.</a:t>
            </a:r>
            <a:endParaRPr lang="ar-E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fontScale="92500" lnSpcReduction="20000"/>
          </a:bodyPr>
          <a:lstStyle/>
          <a:p>
            <a:pPr algn="just"/>
            <a:r>
              <a:rPr lang="ar-EG" dirty="0" smtClean="0"/>
              <a:t>معللاً ذلك أن كل فرد يرتبط بمجموعة من الوحدات الاجتماعية وكل وحدة منها تشبع حاجة اجتماعية أو بيولوجية محددة، وداخل كل جماعة منها معايير سلوكية متنوعة قد تكون عامة ومشتركة بين جماعات، وقد لا تكون كذلك بل تكون مقصورة على جماعة معينة بالذات.</a:t>
            </a:r>
            <a:endParaRPr lang="en-US" dirty="0" smtClean="0"/>
          </a:p>
          <a:p>
            <a:pPr algn="just"/>
            <a:r>
              <a:rPr lang="ar-SA" dirty="0" smtClean="0"/>
              <a:t>على سبيل المثال " يلعب الفرد أكثر من دور في حياته الاجتماعية باشتراكه في أكثر من جماعة ابتداء من الأسرة وانتهاء بجماعة العمل وفي كل منها يتعلم الفرد بعض معايير السلوك التي</a:t>
            </a:r>
            <a:r>
              <a:rPr lang="ar-EG" dirty="0" smtClean="0"/>
              <a:t> </a:t>
            </a:r>
            <a:r>
              <a:rPr lang="ar-SA" dirty="0" smtClean="0"/>
              <a:t>توجه صلاته بأفرادها، وهذه المعايير قد تلتئم مع معايير الأسرة وقد لا تلتئم معها، ويذكر "ثورستين " أنه كلما تعددت الجماعات التي ينتمي إليها الفرد كلما تعددت فرص انتفاء الالتئام بين المعايير السلوكية لهذه الجماعات مهما حدث من تدخل فيما بينهما</a:t>
            </a:r>
            <a:r>
              <a:rPr lang="ar-EG" dirty="0" smtClean="0"/>
              <a:t>.</a:t>
            </a:r>
            <a:endParaRPr lang="ar-EG"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a:bodyPr>
          <a:lstStyle/>
          <a:p>
            <a:r>
              <a:rPr lang="ar-EG" dirty="0" smtClean="0"/>
              <a:t>ولذلك يجب تفهم أوجه الشبه، أوجه الاختلال بينهما، وذلك بالنظر إلى القواعد ذاتها ومصادرها وطرق فرضها والنتائج التي تترتب عليها منعاً من حدوث التفكك الاجتماعي.</a:t>
            </a:r>
            <a:endParaRPr lang="en-US" dirty="0" smtClean="0"/>
          </a:p>
          <a:p>
            <a:r>
              <a:rPr lang="ar-SA" dirty="0" smtClean="0"/>
              <a:t>وقد اتفق كل من " ثورستين سيللين " </a:t>
            </a:r>
            <a:r>
              <a:rPr lang="ar-SA" dirty="0" err="1" smtClean="0"/>
              <a:t>و</a:t>
            </a:r>
            <a:r>
              <a:rPr lang="ar-SA" dirty="0" smtClean="0"/>
              <a:t>" أميل</a:t>
            </a:r>
            <a:r>
              <a:rPr lang="en-US" dirty="0" smtClean="0"/>
              <a:t> </a:t>
            </a:r>
            <a:r>
              <a:rPr lang="ar-SA" dirty="0" smtClean="0"/>
              <a:t>و</a:t>
            </a:r>
            <a:r>
              <a:rPr lang="ar-EG" dirty="0" smtClean="0"/>
              <a:t>دو</a:t>
            </a:r>
            <a:r>
              <a:rPr lang="ar-SA" dirty="0" err="1" smtClean="0"/>
              <a:t>ركايم</a:t>
            </a:r>
            <a:r>
              <a:rPr lang="ar-SA" dirty="0" smtClean="0"/>
              <a:t>" على أن الأسرة تمثل أحد الأسباب الرئيسية في تزايد نسبة الجريمة في البناء الاجتماعي أو نقصها، وذلك بجانب المجتمع الدين الذي ينتمي إليه الفرد والمجتمع السياسي أيضاً</a:t>
            </a:r>
            <a:r>
              <a:rPr lang="en-US" dirty="0" smtClean="0"/>
              <a:t> .</a:t>
            </a:r>
            <a:r>
              <a:rPr lang="ar-EG" dirty="0" smtClean="0"/>
              <a:t> </a:t>
            </a:r>
            <a:endParaRPr lang="en-US" dirty="0" smtClean="0"/>
          </a:p>
          <a:p>
            <a:endParaRPr lang="ar-EG"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92500" lnSpcReduction="10000"/>
          </a:bodyPr>
          <a:lstStyle/>
          <a:p>
            <a:r>
              <a:rPr lang="ar-SA" dirty="0" smtClean="0"/>
              <a:t>وقد عرّف </a:t>
            </a:r>
            <a:r>
              <a:rPr lang="ar-SA" b="1" dirty="0" smtClean="0"/>
              <a:t>" أميل </a:t>
            </a:r>
            <a:r>
              <a:rPr lang="ar-SA" b="1" dirty="0" err="1" smtClean="0"/>
              <a:t>دوركايم</a:t>
            </a:r>
            <a:r>
              <a:rPr lang="ar-SA" b="1" dirty="0" smtClean="0"/>
              <a:t>" </a:t>
            </a:r>
            <a:r>
              <a:rPr lang="ar-SA" dirty="0" smtClean="0"/>
              <a:t>الجريمة بأنها " مظهر طبيعي للمجتمع يساعد على تقوية القدرات الحيوية فيه"، ويؤكد " أميل </a:t>
            </a:r>
            <a:r>
              <a:rPr lang="ar-SA" dirty="0" err="1" smtClean="0"/>
              <a:t>دوركايم</a:t>
            </a:r>
            <a:r>
              <a:rPr lang="ar-SA" dirty="0" smtClean="0"/>
              <a:t>" أن المجتمعات تحتاج أن تحتفظ بالنظام العام من خلال الشعوب كموافقة عامة على القيم الأساسية، وهو يعتقد أن للجريمة ونظام المؤسسات العقابية وظيفة تعزيز النظام في المجتمع</a:t>
            </a:r>
            <a:r>
              <a:rPr lang="en-US" dirty="0" smtClean="0"/>
              <a:t>.</a:t>
            </a:r>
            <a:endParaRPr lang="ar-EG" dirty="0" smtClean="0"/>
          </a:p>
          <a:p>
            <a:r>
              <a:rPr lang="ar-SA" dirty="0" smtClean="0"/>
              <a:t>وقد استنتج " أميل </a:t>
            </a:r>
            <a:r>
              <a:rPr lang="ar-SA" dirty="0" err="1" smtClean="0"/>
              <a:t>دوركايم</a:t>
            </a:r>
            <a:r>
              <a:rPr lang="ar-SA" dirty="0" smtClean="0"/>
              <a:t>" من الدراسة التي قام </a:t>
            </a:r>
            <a:r>
              <a:rPr lang="ar-SA" dirty="0" err="1" smtClean="0"/>
              <a:t>بها</a:t>
            </a:r>
            <a:r>
              <a:rPr lang="ar-SA" dirty="0" smtClean="0"/>
              <a:t> على فئة من الأطفال الجانحين أن معدلات الجريمة تنخفض بزيادة التكامل بين الأنظمة الاجتماعية المختلفة المكونة للبناء الاجتماعي بالإضافة إلى تزايد الروابط الاجتماعية بين الأفراد المكونين للأنظمة المختلفة سواء أكانت رسمية أم غير رسمية، فهي من الأسس التي تحد من نسبة الجريمة في المجتمع</a:t>
            </a:r>
            <a:endParaRPr lang="ar-EG"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التصنيفات الاجتماعية للجريمة:</a:t>
            </a:r>
            <a:r>
              <a:rPr lang="en-US" dirty="0" smtClean="0"/>
              <a:t/>
            </a:r>
            <a:br>
              <a:rPr lang="en-US" dirty="0" smtClean="0"/>
            </a:br>
            <a:endParaRPr lang="ar-EG" dirty="0"/>
          </a:p>
        </p:txBody>
      </p:sp>
      <p:sp>
        <p:nvSpPr>
          <p:cNvPr id="3" name="عنصر نائب للمحتوى 2"/>
          <p:cNvSpPr>
            <a:spLocks noGrp="1"/>
          </p:cNvSpPr>
          <p:nvPr>
            <p:ph idx="1"/>
          </p:nvPr>
        </p:nvSpPr>
        <p:spPr/>
        <p:txBody>
          <a:bodyPr>
            <a:normAutofit fontScale="77500" lnSpcReduction="20000"/>
          </a:bodyPr>
          <a:lstStyle/>
          <a:p>
            <a:r>
              <a:rPr lang="ar-EG" dirty="0" smtClean="0"/>
              <a:t>تقسم الجرائم من الناحية الاجتماعية إلى تسعة أنواع:</a:t>
            </a:r>
            <a:endParaRPr lang="en-US" dirty="0" smtClean="0"/>
          </a:p>
          <a:p>
            <a:r>
              <a:rPr lang="ar-EG" dirty="0" smtClean="0"/>
              <a:t>(1) جرائم ضد الممتلكات: وهي نوعية من الجرائم التي تهدد أمن وسلامة الأفراد متمثلة في جرائم الحريق أو السرقة وغيرها من الجرائم التي تمس الممتلكات.</a:t>
            </a:r>
            <a:endParaRPr lang="en-US" dirty="0" smtClean="0"/>
          </a:p>
          <a:p>
            <a:r>
              <a:rPr lang="ar-EG" dirty="0" smtClean="0"/>
              <a:t>ولا تفرق تلك الجرائم بين الملكية الفردية أو الملكية العامة فهي في الحالتين اعتداء على أمن وسلامة المجتمع وعلى حقوق الفرد المشروعة من قبل المجتمع لحمايته وأمنه. </a:t>
            </a:r>
            <a:endParaRPr lang="en-US" dirty="0" smtClean="0"/>
          </a:p>
          <a:p>
            <a:r>
              <a:rPr lang="ar-EG" dirty="0" smtClean="0"/>
              <a:t>(2) جرائم ضد الأفراد: وتشمل كل ما يهدد سلامة حياة الفرد سواء بالاعتداء بالقتل أو بالضرب أو إخضاع إرادة الفرد بطريقة استبدادية لإرادة أشخاص آخرين.</a:t>
            </a:r>
            <a:endParaRPr lang="en-US" dirty="0" smtClean="0"/>
          </a:p>
          <a:p>
            <a:r>
              <a:rPr lang="ar-EG" dirty="0" smtClean="0"/>
              <a:t>(3) جرائم ضد أمن وسلامة التنظيمات الاجتماعية (النظام العام): يعتبر استقرار الجماعة وسلامتها ضماناً لسلامة الفرد وإحساسه بالأمان في ظل البناء الاجتماعي.  </a:t>
            </a:r>
            <a:endParaRPr lang="en-US" dirty="0" smtClean="0"/>
          </a:p>
          <a:p>
            <a:pPr rtl="0"/>
            <a:r>
              <a:rPr lang="en-US" dirty="0" smtClean="0"/>
              <a:t> </a:t>
            </a:r>
          </a:p>
          <a:p>
            <a:endParaRPr lang="ar-EG"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85000" lnSpcReduction="20000"/>
          </a:bodyPr>
          <a:lstStyle/>
          <a:p>
            <a:r>
              <a:rPr lang="ar-EG" dirty="0" smtClean="0"/>
              <a:t>(4) جرائم ضد الأخلاق العامة:</a:t>
            </a:r>
            <a:endParaRPr lang="en-US" dirty="0" smtClean="0"/>
          </a:p>
          <a:p>
            <a:r>
              <a:rPr lang="ar-EG" dirty="0" smtClean="0"/>
              <a:t>وهو تحتوي على جميع المتطلبات الاجتماعية التي يجب حمايتها من الأفعال والتصرفات التي تعتبر مخالفة للعواطف والأحاسيس الأخلاقية لمجموع الأفراد في مجتمع ما وفي زمن معين.</a:t>
            </a:r>
            <a:endParaRPr lang="en-US" dirty="0" smtClean="0"/>
          </a:p>
          <a:p>
            <a:r>
              <a:rPr lang="ar-EG" dirty="0" smtClean="0"/>
              <a:t>(5) جرائم ضد المصادر الاجتماعية: وتحتوي على كل ما يهدد صيانة وتوفير ضروريات الوجود، مثل إهدار ثروات المجتمع، كالصيد في غير موسمه بالإضافة إلى ما يمس الثروة البشرية من إهمال في عدم تقويم المنحرفين وتدريبهم، وحماية وتأهيل ذوي العاهات وتقديم يد العون لهم.</a:t>
            </a:r>
            <a:endParaRPr lang="en-US" dirty="0" smtClean="0"/>
          </a:p>
          <a:p>
            <a:r>
              <a:rPr lang="ar-EG" dirty="0" smtClean="0"/>
              <a:t>(6) جرائم ضد الأسرة: وتشتمل هذه الجرائم على خرق نظم الزواج كالخيانة الزوجية وما ينتج عنه من أطفال غير شرعيين وإهمال الأبناء نتيجة لتعدد الزوجات وهجر العائلة والهروب من رعايتها فأي سلوك يؤدي إلى انهيار الكائن الأسري يعتبر جريمة لأنها تهدد إحدى التنظيمات الجوهرية للمجتمع.</a:t>
            </a:r>
            <a:endParaRPr lang="ar-EG"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خصوصية الجريمة:</a:t>
            </a:r>
            <a:r>
              <a:rPr lang="en-US" dirty="0" smtClean="0"/>
              <a:t/>
            </a:r>
            <a:br>
              <a:rPr lang="en-US" dirty="0" smtClean="0"/>
            </a:br>
            <a:endParaRPr lang="ar-EG" dirty="0"/>
          </a:p>
        </p:txBody>
      </p:sp>
      <p:sp>
        <p:nvSpPr>
          <p:cNvPr id="3" name="عنصر نائب للمحتوى 2"/>
          <p:cNvSpPr>
            <a:spLocks noGrp="1"/>
          </p:cNvSpPr>
          <p:nvPr>
            <p:ph idx="1"/>
          </p:nvPr>
        </p:nvSpPr>
        <p:spPr/>
        <p:txBody>
          <a:bodyPr>
            <a:normAutofit fontScale="85000" lnSpcReduction="10000"/>
          </a:bodyPr>
          <a:lstStyle/>
          <a:p>
            <a:r>
              <a:rPr lang="ar-EG" dirty="0" smtClean="0"/>
              <a:t>يؤكد كل من " </a:t>
            </a:r>
            <a:r>
              <a:rPr lang="ar-EG" dirty="0" err="1" smtClean="0"/>
              <a:t>تشامبلس</a:t>
            </a:r>
            <a:r>
              <a:rPr lang="ar-EG" dirty="0" smtClean="0"/>
              <a:t> </a:t>
            </a:r>
            <a:r>
              <a:rPr lang="ar-EG" dirty="0" err="1" smtClean="0"/>
              <a:t>وسيدمان</a:t>
            </a:r>
            <a:r>
              <a:rPr lang="ar-EG" dirty="0" smtClean="0"/>
              <a:t> "  على أن الجريمة المنظمة والاحترافية توجد في كثير من المجتمعات جنباً إلى جنب مع القانون التنفيذي ومحاكم العدل حيث يحاكم بشدة أنواع أخرى من الجريمة، ويرجع كل منهما عدم محاكمة أنواع معينة من الجرائم إلى وجود نظام يسمح لها بالاستمرار.</a:t>
            </a:r>
            <a:endParaRPr lang="en-US" dirty="0" smtClean="0"/>
          </a:p>
          <a:p>
            <a:r>
              <a:rPr lang="ar-SA" dirty="0" smtClean="0"/>
              <a:t>واستطاع " </a:t>
            </a:r>
            <a:r>
              <a:rPr lang="ar-SA" dirty="0" err="1" smtClean="0"/>
              <a:t>شابمان</a:t>
            </a:r>
            <a:r>
              <a:rPr lang="ar-SA" dirty="0" smtClean="0"/>
              <a:t> أن يؤكد ذلك من خلال مناقشة لفروض دراسة " </a:t>
            </a:r>
            <a:r>
              <a:rPr lang="ar-SA" dirty="0" err="1" smtClean="0"/>
              <a:t>سيزرلاند</a:t>
            </a:r>
            <a:r>
              <a:rPr lang="ar-SA" dirty="0" smtClean="0"/>
              <a:t>" على الجريمة الخاصة " بأصحاب الياقات البيضاء " والتي يرتكبها أشخاص ينتمون إلى طبقة اقتصادية معينة ويشغلون مركزاً اجتماعياً في البناء الاجتماعي الكي وبرغم خصوصية تلك النوعية من الأشخاص إلا أنهم يرتكبون جرائمهم في دائرة اختصاصهم " العمل " وبذلك يقطعون " قوة " للسلوك </a:t>
            </a:r>
            <a:r>
              <a:rPr lang="ar-SA" dirty="0" err="1" smtClean="0"/>
              <a:t>الانحرافي</a:t>
            </a:r>
            <a:r>
              <a:rPr lang="ar-SA" dirty="0" smtClean="0"/>
              <a:t> الذي يقومون </a:t>
            </a:r>
            <a:r>
              <a:rPr lang="ar-SA" dirty="0" err="1" smtClean="0"/>
              <a:t>به</a:t>
            </a:r>
            <a:r>
              <a:rPr lang="en-US" dirty="0" smtClean="0"/>
              <a:t>. </a:t>
            </a:r>
            <a:r>
              <a:rPr lang="ar-EG" dirty="0" smtClean="0"/>
              <a:t> </a:t>
            </a:r>
            <a:endParaRPr lang="en-US" dirty="0" smtClean="0"/>
          </a:p>
          <a:p>
            <a:pPr rtl="0"/>
            <a:r>
              <a:rPr lang="en-US" dirty="0" smtClean="0"/>
              <a:t> </a:t>
            </a:r>
          </a:p>
          <a:p>
            <a:endParaRPr lang="ar-EG"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400" b="1" dirty="0" smtClean="0"/>
              <a:t> حدد كل من " ديفيد </a:t>
            </a:r>
            <a:r>
              <a:rPr lang="ar-SA" sz="2400" b="1" dirty="0" err="1" smtClean="0"/>
              <a:t>داونز</a:t>
            </a:r>
            <a:r>
              <a:rPr lang="ar-SA" sz="2400" b="1" dirty="0" smtClean="0"/>
              <a:t> " </a:t>
            </a:r>
            <a:r>
              <a:rPr lang="ar-SA" sz="2400" b="1" dirty="0" err="1" smtClean="0"/>
              <a:t>و</a:t>
            </a:r>
            <a:r>
              <a:rPr lang="ar-SA" sz="2400" b="1" dirty="0" smtClean="0"/>
              <a:t>"بول </a:t>
            </a:r>
            <a:r>
              <a:rPr lang="ar-SA" sz="2400" b="1" dirty="0" err="1" smtClean="0"/>
              <a:t>روك</a:t>
            </a:r>
            <a:r>
              <a:rPr lang="ar-SA" sz="2400" b="1" dirty="0" smtClean="0"/>
              <a:t>“ بعض الظروف الاجتماعية التي يحدث من خلالها السلوك </a:t>
            </a:r>
            <a:r>
              <a:rPr lang="ar-SA" sz="2400" b="1" dirty="0" err="1" smtClean="0"/>
              <a:t>الانحرافي</a:t>
            </a:r>
            <a:r>
              <a:rPr lang="ar-SA" sz="2400" b="1" dirty="0" smtClean="0"/>
              <a:t> الذي يتأثر نوعيته بالمتغيرات التالية</a:t>
            </a:r>
            <a:r>
              <a:rPr lang="en-US" sz="2400" b="1" dirty="0" smtClean="0"/>
              <a:t>;</a:t>
            </a:r>
            <a:endParaRPr lang="ar-EG" sz="2400" b="1" dirty="0"/>
          </a:p>
        </p:txBody>
      </p:sp>
      <p:sp>
        <p:nvSpPr>
          <p:cNvPr id="3" name="عنصر نائب للمحتوى 2"/>
          <p:cNvSpPr>
            <a:spLocks noGrp="1"/>
          </p:cNvSpPr>
          <p:nvPr>
            <p:ph idx="1"/>
          </p:nvPr>
        </p:nvSpPr>
        <p:spPr/>
        <p:txBody>
          <a:bodyPr>
            <a:normAutofit fontScale="92500" lnSpcReduction="10000"/>
          </a:bodyPr>
          <a:lstStyle/>
          <a:p>
            <a:r>
              <a:rPr lang="ar-EG" dirty="0" smtClean="0"/>
              <a:t>(1) قوة الانحراف أو ( قوة الإجرام ): ويقصد </a:t>
            </a:r>
            <a:r>
              <a:rPr lang="ar-EG" dirty="0" err="1" smtClean="0"/>
              <a:t>به</a:t>
            </a:r>
            <a:r>
              <a:rPr lang="ar-EG" dirty="0" smtClean="0"/>
              <a:t> القوة البنائية للنموذج المنحرف والجريمة التي تمت وهي بالجانب العملي من القوة </a:t>
            </a:r>
            <a:r>
              <a:rPr lang="ar-EG" dirty="0" err="1" smtClean="0"/>
              <a:t>الانحرافية</a:t>
            </a:r>
            <a:r>
              <a:rPr lang="ar-EG" dirty="0" smtClean="0"/>
              <a:t> فكلما زادت القوة البنائية والعملية للنموذج كلما زادت قوة المنحرف مما يؤدي إلى زيادة الحذر في المحيط الاجتماعي إذا لم تتمكن السلطة التنفيذية بالاشتراك مع الجهات التنظيمية في الإيقاع بهذا النموذج (وقد يلاحظ تلك القوة في الجماعات الإرهابية الحالية).</a:t>
            </a:r>
            <a:endParaRPr lang="en-US" dirty="0" smtClean="0"/>
          </a:p>
          <a:p>
            <a:r>
              <a:rPr lang="ar-EG" dirty="0" smtClean="0"/>
              <a:t>(2) الهوة الاجتماعية بين المنحرف والضابط: كلما زادت الهوية الاجتماعية بين المنتمي للنموذج </a:t>
            </a:r>
            <a:r>
              <a:rPr lang="ar-EG" dirty="0" err="1" smtClean="0"/>
              <a:t>الانحرافي</a:t>
            </a:r>
            <a:r>
              <a:rPr lang="ar-EG" dirty="0" smtClean="0"/>
              <a:t> والبعيد عنه كلما تضخم النموذج </a:t>
            </a:r>
            <a:r>
              <a:rPr lang="ar-EG" dirty="0" err="1" smtClean="0"/>
              <a:t>الانحرافي</a:t>
            </a:r>
            <a:r>
              <a:rPr lang="ar-EG" dirty="0" smtClean="0"/>
              <a:t> وزادت درجة إجرامه على عكس ذلك كلما انكمشت الهوة الاجتماعية كلما تحدد النموذج وتوافق مع المجتمع. </a:t>
            </a:r>
            <a:endParaRPr lang="en-US"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r>
              <a:rPr lang="ar-EG" dirty="0" smtClean="0"/>
              <a:t>(3) وضوح الانحراف: ويقصد </a:t>
            </a:r>
            <a:r>
              <a:rPr lang="ar-EG" dirty="0" err="1" smtClean="0"/>
              <a:t>به</a:t>
            </a:r>
            <a:r>
              <a:rPr lang="ar-EG" dirty="0" smtClean="0"/>
              <a:t> " </a:t>
            </a:r>
            <a:r>
              <a:rPr lang="ar-EG" dirty="0" err="1" smtClean="0"/>
              <a:t>شابمان</a:t>
            </a:r>
            <a:r>
              <a:rPr lang="ar-EG" dirty="0" smtClean="0"/>
              <a:t> " أن هناك بعض الأنظمة السرية لممارية الأعمال المخالفة للقانون من خلال تنظيمات اجتماعية والتي تتكون من الطبقة الوسطى للمجتمع دون أن تتعرض لمكافحتها الأجهزة التنفيذية. </a:t>
            </a:r>
            <a:endParaRPr lang="en-US" dirty="0" smtClean="0"/>
          </a:p>
          <a:p>
            <a:r>
              <a:rPr lang="ar-EG" dirty="0" smtClean="0"/>
              <a:t>(4) منطق المنحرفين: هناك بعض المظاهر الاجتماعية الدافعة للجريمة مثل الفقر، الاختلال العقلي، الوحشية، الشخصية الاجتماعية التي يمكن أن تؤثر على طبيعة رد الفعل الاجتماعي غير السوي. </a:t>
            </a:r>
            <a:endParaRPr lang="en-US" dirty="0" smtClean="0"/>
          </a:p>
          <a:p>
            <a:endParaRPr lang="ar-EG"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92500"/>
          </a:bodyPr>
          <a:lstStyle/>
          <a:p>
            <a:r>
              <a:rPr lang="ar-SA" dirty="0" smtClean="0"/>
              <a:t>ويقصد </a:t>
            </a:r>
            <a:r>
              <a:rPr lang="ar-SA" dirty="0" err="1" smtClean="0"/>
              <a:t>به</a:t>
            </a:r>
            <a:r>
              <a:rPr lang="ar-SA" dirty="0" smtClean="0"/>
              <a:t> كل من " </a:t>
            </a:r>
            <a:r>
              <a:rPr lang="ar-SA" dirty="0" err="1" smtClean="0"/>
              <a:t>دايفيد</a:t>
            </a:r>
            <a:r>
              <a:rPr lang="ar-SA" dirty="0" smtClean="0"/>
              <a:t> </a:t>
            </a:r>
            <a:r>
              <a:rPr lang="ar-SA" dirty="0" err="1" smtClean="0"/>
              <a:t>داونز</a:t>
            </a:r>
            <a:r>
              <a:rPr lang="ar-SA" dirty="0" smtClean="0"/>
              <a:t> "، " بول </a:t>
            </a:r>
            <a:r>
              <a:rPr lang="ar-SA" dirty="0" err="1" smtClean="0"/>
              <a:t>روك</a:t>
            </a:r>
            <a:r>
              <a:rPr lang="ar-SA" dirty="0" smtClean="0"/>
              <a:t>" أن الجريمة في ظل ظروف معينة قد تتسبب تلك الظروف في حمايتها وتقوية بنائها وارتكابها الأفعال الإجرامية التي تخدش العواطف الاجتماعية مستندة بذلك ببعض العوامل التي قد تدفع إلى السلوك الاجتماعي مثل الفقر والاختلال العقلي وغيرها من العوامل المساعدة لضعاف النفوس لارتكاب الأفعال الإجرامية، ولا يمكن القضاء على تلك الأفعال إلا إذا بلغت العواطف الاجتماعية التي خدشت من الأفعال الإجرامية درجة كافية من القوة في شعور كل فرد حتى يتم القضاء على التيار </a:t>
            </a:r>
            <a:r>
              <a:rPr lang="ar-SA" dirty="0" err="1" smtClean="0"/>
              <a:t>الانحرافي</a:t>
            </a:r>
            <a:r>
              <a:rPr lang="ar-SA" dirty="0" smtClean="0"/>
              <a:t> المضاد لها. </a:t>
            </a:r>
            <a:endParaRPr lang="ar-EG"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أركان الجريمة </a:t>
            </a:r>
            <a:endParaRPr lang="ar-EG" dirty="0"/>
          </a:p>
        </p:txBody>
      </p:sp>
      <p:sp>
        <p:nvSpPr>
          <p:cNvPr id="3" name="عنصر نائب للمحتوى 2"/>
          <p:cNvSpPr>
            <a:spLocks noGrp="1"/>
          </p:cNvSpPr>
          <p:nvPr>
            <p:ph idx="1"/>
          </p:nvPr>
        </p:nvSpPr>
        <p:spPr/>
        <p:txBody>
          <a:bodyPr>
            <a:normAutofit fontScale="70000" lnSpcReduction="20000"/>
          </a:bodyPr>
          <a:lstStyle/>
          <a:p>
            <a:r>
              <a:rPr lang="ar-EG" b="1" dirty="0" smtClean="0">
                <a:cs typeface="PT Bold Heading" pitchFamily="2" charset="-78"/>
              </a:rPr>
              <a:t>هناك ثلاثة أركان للجريمة وهي كما يلي: </a:t>
            </a:r>
            <a:endParaRPr lang="en-US" b="1" dirty="0" smtClean="0">
              <a:cs typeface="PT Bold Heading" pitchFamily="2" charset="-78"/>
            </a:endParaRPr>
          </a:p>
          <a:p>
            <a:pPr lvl="0"/>
            <a:r>
              <a:rPr lang="ar-EG" dirty="0" smtClean="0"/>
              <a:t>قيمة وتحترمها وتقدرها طائفة هامة من المجتمع.</a:t>
            </a:r>
            <a:endParaRPr lang="en-US" dirty="0" smtClean="0"/>
          </a:p>
          <a:p>
            <a:pPr lvl="0"/>
            <a:r>
              <a:rPr lang="ar-EG" dirty="0" smtClean="0"/>
              <a:t>انعزال أو صراع ثقافي:  يوجد داخل البناء الاجتماعي طائفة معينة يتصارع أفرادها ضد القيمة التي تحترم من جانب بقية طوائف المجتمع، وبذلك يتولد في المجتمع جماعة تسلك السلوك الإجرامي وتنعزل ثقافياً عن بقية أجزائه لامتلاكها ثقافة تناهض الثقافة الأم. </a:t>
            </a:r>
          </a:p>
          <a:p>
            <a:pPr lvl="0">
              <a:buNone/>
            </a:pPr>
            <a:endParaRPr lang="en-US" dirty="0" smtClean="0"/>
          </a:p>
          <a:p>
            <a:pPr lvl="0"/>
            <a:r>
              <a:rPr lang="ar-EG" dirty="0" smtClean="0"/>
              <a:t>اتجاه عدائي يتمثل في الضغط من جانب من يقدرون تلك القيمة الجمعية ضد الذين لا يكنون لها الاحترام والتقدير. </a:t>
            </a:r>
          </a:p>
          <a:p>
            <a:pPr lvl="0">
              <a:buNone/>
            </a:pPr>
            <a:endParaRPr lang="en-US" dirty="0" smtClean="0"/>
          </a:p>
          <a:p>
            <a:r>
              <a:rPr lang="ar-EG" dirty="0" smtClean="0"/>
              <a:t>وتعتبر تلك العناصر الثلاث هي محددات لأركان الجريمة حسب المنظور الاجتماعي لها والتي تتولد نتيجة الاحتكاك أو الصراع بين الاتجاهات الثقافية المختلفة وهي تعتبر خروجاً عن المعايير السلوكية التي يحددها البناء الاجتماعي ويقدرها وتحترمها الجماعة. </a:t>
            </a:r>
            <a:endParaRPr lang="en-US" dirty="0" smtClean="0"/>
          </a:p>
          <a:p>
            <a:pPr rtl="0">
              <a:buNone/>
            </a:pPr>
            <a:r>
              <a:rPr lang="en-US" dirty="0" smtClean="0"/>
              <a:t> </a:t>
            </a:r>
          </a:p>
          <a:p>
            <a:pPr>
              <a:buNone/>
            </a:pPr>
            <a:endParaRPr lang="ar-EG"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r>
              <a:rPr lang="ar-SA" dirty="0" smtClean="0"/>
              <a:t>ويرى " كرسي" في تفسيره لأركان الجريمة أن أي نظام سلوكي في </a:t>
            </a:r>
            <a:r>
              <a:rPr lang="ar-SA" dirty="0" err="1" smtClean="0"/>
              <a:t>الجريم</a:t>
            </a:r>
            <a:r>
              <a:rPr lang="ar-SA" dirty="0" smtClean="0"/>
              <a:t> يفترض وجود وحدة متكاملة تتضمن التقاليد والشعور بالانتماء وقوانين للسلوك وسريان روح الجماعة بين الشركاء، وكل هذه السمات لا تتوافر بالطبع في الأنماط الإجرامية، وإلى جانب ذلك فهذا النهج يصلح لتفسير النظام كوحدة ولكن لا يفسر العمليات أو الآليات المتضمنة عندما ينضم شخص إلى النظام</a:t>
            </a:r>
            <a:r>
              <a:rPr lang="ar-EG" dirty="0" smtClean="0"/>
              <a:t>.</a:t>
            </a:r>
            <a:endParaRPr lang="ar-EG"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lg\Desktop\rule-30-m.jpg"/>
          <p:cNvPicPr>
            <a:picLocks noChangeAspect="1" noChangeArrowheads="1"/>
          </p:cNvPicPr>
          <p:nvPr/>
        </p:nvPicPr>
        <p:blipFill>
          <a:blip r:embed="rId2" cstate="print"/>
          <a:srcRect/>
          <a:stretch>
            <a:fillRect/>
          </a:stretch>
        </p:blipFill>
        <p:spPr bwMode="auto">
          <a:xfrm>
            <a:off x="2500298" y="1357298"/>
            <a:ext cx="4786346" cy="3357586"/>
          </a:xfrm>
          <a:prstGeom prst="rect">
            <a:avLst/>
          </a:prstGeom>
          <a:noFill/>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177</TotalTime>
  <Words>2927</Words>
  <Application>Microsoft Office PowerPoint</Application>
  <PresentationFormat>عرض على الشاشة (3:4)‏</PresentationFormat>
  <Paragraphs>125</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انقلاب</vt:lpstr>
      <vt:lpstr>المحاضرة الثانية</vt:lpstr>
      <vt:lpstr>أهداف المحاضرة</vt:lpstr>
      <vt:lpstr>تعريف الانحراف</vt:lpstr>
      <vt:lpstr>الشريحة 4</vt:lpstr>
      <vt:lpstr>الشريحة 5</vt:lpstr>
      <vt:lpstr>تعريف الجريمة </vt:lpstr>
      <vt:lpstr>الشريحة 7</vt:lpstr>
      <vt:lpstr>تعريف الجريمة</vt:lpstr>
      <vt:lpstr>تصنيفات الجناة</vt:lpstr>
      <vt:lpstr>تعريف القاتل</vt:lpstr>
      <vt:lpstr>الشريحة 11</vt:lpstr>
      <vt:lpstr>ثانياً: تقسيم الجرائم وفق إيجابياتها:  </vt:lpstr>
      <vt:lpstr>ثالثاً: تقسيم الجرائم وفق درجة استمرارها:</vt:lpstr>
      <vt:lpstr>رابعاً: جرائم وفق موضوع ضررها: </vt:lpstr>
      <vt:lpstr>ثانيا: التعريف الاجتماعي للجريمة: </vt:lpstr>
      <vt:lpstr>الشريحة 16</vt:lpstr>
      <vt:lpstr>الشريحة 17</vt:lpstr>
      <vt:lpstr>الشريحة 18</vt:lpstr>
      <vt:lpstr>موقف علماء الاجتماع إزاء المفهوم القانوني للجريمة إلى ثلاث فئات:</vt:lpstr>
      <vt:lpstr>الشريحة 20</vt:lpstr>
      <vt:lpstr>الفئة الثانية من علماء الاجتماع:</vt:lpstr>
      <vt:lpstr>الفئة الثالثة، اعتبرت أن المفهوم الاجتماعي هو الأساس لتفهم الجريمة مبررين نقدهم للتعريف القانوني للجريمة بما يلي:</vt:lpstr>
      <vt:lpstr>الشريحة 23</vt:lpstr>
      <vt:lpstr>الشريحة 24</vt:lpstr>
      <vt:lpstr>الشريحة 25</vt:lpstr>
      <vt:lpstr>التصنيفات الاجتماعية للجريمة: </vt:lpstr>
      <vt:lpstr>الشريحة 27</vt:lpstr>
      <vt:lpstr>خصوصية الجريمة: </vt:lpstr>
      <vt:lpstr> حدد كل من " ديفيد داونز " و"بول روك“ بعض الظروف الاجتماعية التي يحدث من خلالها السلوك الانحرافي الذي يتأثر نوعيته بالمتغيرات التالية;</vt:lpstr>
      <vt:lpstr>الشريحة 30</vt:lpstr>
      <vt:lpstr>الشريحة 31</vt:lpstr>
      <vt:lpstr>أركان الجريمة </vt:lpstr>
      <vt:lpstr>الشريحة 33</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User</dc:creator>
  <cp:lastModifiedBy>Prof-Amina</cp:lastModifiedBy>
  <cp:revision>82</cp:revision>
  <dcterms:created xsi:type="dcterms:W3CDTF">2016-02-02T10:22:31Z</dcterms:created>
  <dcterms:modified xsi:type="dcterms:W3CDTF">2017-05-05T15:21:15Z</dcterms:modified>
</cp:coreProperties>
</file>