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3">
  <p:sldMasterIdLst>
    <p:sldMasterId id="2147483648" r:id="rId1"/>
  </p:sldMasterIdLst>
  <p:notesMasterIdLst>
    <p:notesMasterId r:id="rId21"/>
  </p:notesMasterIdLst>
  <p:sldIdLst>
    <p:sldId id="257" r:id="rId2"/>
    <p:sldId id="258" r:id="rId3"/>
    <p:sldId id="259" r:id="rId4"/>
    <p:sldId id="261" r:id="rId5"/>
    <p:sldId id="262" r:id="rId6"/>
    <p:sldId id="263" r:id="rId7"/>
    <p:sldId id="264" r:id="rId8"/>
    <p:sldId id="266" r:id="rId9"/>
    <p:sldId id="267" r:id="rId10"/>
    <p:sldId id="268" r:id="rId11"/>
    <p:sldId id="269" r:id="rId12"/>
    <p:sldId id="270" r:id="rId13"/>
    <p:sldId id="271" r:id="rId14"/>
    <p:sldId id="272" r:id="rId15"/>
    <p:sldId id="273" r:id="rId16"/>
    <p:sldId id="274" r:id="rId17"/>
    <p:sldId id="275" r:id="rId18"/>
    <p:sldId id="277" r:id="rId19"/>
    <p:sldId id="278" r:id="rId20"/>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2" d="100"/>
          <a:sy n="62" d="100"/>
        </p:scale>
        <p:origin x="-522"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FF41BF6C-73B0-4A68-B306-FAC1D969EA36}" type="datetimeFigureOut">
              <a:rPr lang="ar-EG" smtClean="0"/>
              <a:pPr/>
              <a:t>09/08/1438</a:t>
            </a:fld>
            <a:endParaRPr lang="ar-EG"/>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79ADB8F6-D64C-40B6-8154-6C4DF6C76833}" type="slidenum">
              <a:rPr lang="ar-EG" smtClean="0"/>
              <a:pPr/>
              <a:t>‹#›</a:t>
            </a:fld>
            <a:endParaRPr lang="ar-EG"/>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75DC68-D2D2-4455-AF79-86E48DC95022}" type="slidenum">
              <a:rPr lang="ar-EG" smtClean="0"/>
              <a:pPr/>
              <a:t>2</a:t>
            </a:fld>
            <a:endParaRPr lang="ar-EG"/>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p>
            <a:fld id="{EE9468BC-F032-40AC-9992-D0FE59C846FF}" type="datetimeFigureOut">
              <a:rPr lang="ar-EG" smtClean="0"/>
              <a:pPr/>
              <a:t>09/08/1438</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CE9B15A-E417-4950-AA0F-A265515709E5}" type="slidenum">
              <a:rPr lang="ar-EG" smtClean="0"/>
              <a:pPr/>
              <a:t>‹#›</a:t>
            </a:fld>
            <a:endParaRPr lang="ar-E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EE9468BC-F032-40AC-9992-D0FE59C846FF}" type="datetimeFigureOut">
              <a:rPr lang="ar-EG" smtClean="0"/>
              <a:pPr/>
              <a:t>09/08/1438</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CE9B15A-E417-4950-AA0F-A265515709E5}" type="slidenum">
              <a:rPr lang="ar-EG" smtClean="0"/>
              <a:pPr/>
              <a:t>‹#›</a:t>
            </a:fld>
            <a:endParaRPr lang="ar-E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EE9468BC-F032-40AC-9992-D0FE59C846FF}" type="datetimeFigureOut">
              <a:rPr lang="ar-EG" smtClean="0"/>
              <a:pPr/>
              <a:t>09/08/1438</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CE9B15A-E417-4950-AA0F-A265515709E5}" type="slidenum">
              <a:rPr lang="ar-EG" smtClean="0"/>
              <a:pPr/>
              <a:t>‹#›</a:t>
            </a:fld>
            <a:endParaRPr lang="ar-E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p>
            <a:fld id="{EE9468BC-F032-40AC-9992-D0FE59C846FF}" type="datetimeFigureOut">
              <a:rPr lang="ar-EG" smtClean="0"/>
              <a:pPr/>
              <a:t>09/08/1438</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4CE9B15A-E417-4950-AA0F-A265515709E5}" type="slidenum">
              <a:rPr lang="ar-EG" smtClean="0"/>
              <a:pPr/>
              <a:t>‹#›</a:t>
            </a:fld>
            <a:endParaRPr lang="ar-E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p>
            <a:fld id="{EE9468BC-F032-40AC-9992-D0FE59C846FF}" type="datetimeFigureOut">
              <a:rPr lang="ar-EG" smtClean="0"/>
              <a:pPr/>
              <a:t>09/08/1438</a:t>
            </a:fld>
            <a:endParaRPr lang="ar-EG"/>
          </a:p>
        </p:txBody>
      </p:sp>
      <p:sp>
        <p:nvSpPr>
          <p:cNvPr id="8" name="عنصر نائب للتذييل 7"/>
          <p:cNvSpPr>
            <a:spLocks noGrp="1"/>
          </p:cNvSpPr>
          <p:nvPr>
            <p:ph type="ftr" sz="quarter" idx="11"/>
          </p:nvPr>
        </p:nvSpPr>
        <p:spPr/>
        <p:txBody>
          <a:bodyPr/>
          <a:lstStyle/>
          <a:p>
            <a:endParaRPr lang="ar-EG"/>
          </a:p>
        </p:txBody>
      </p:sp>
      <p:sp>
        <p:nvSpPr>
          <p:cNvPr id="9" name="عنصر نائب لرقم الشريحة 8"/>
          <p:cNvSpPr>
            <a:spLocks noGrp="1"/>
          </p:cNvSpPr>
          <p:nvPr>
            <p:ph type="sldNum" sz="quarter" idx="12"/>
          </p:nvPr>
        </p:nvSpPr>
        <p:spPr/>
        <p:txBody>
          <a:bodyPr/>
          <a:lstStyle/>
          <a:p>
            <a:fld id="{4CE9B15A-E417-4950-AA0F-A265515709E5}" type="slidenum">
              <a:rPr lang="ar-EG" smtClean="0"/>
              <a:pPr/>
              <a:t>‹#›</a:t>
            </a:fld>
            <a:endParaRPr lang="ar-E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p>
            <a:fld id="{EE9468BC-F032-40AC-9992-D0FE59C846FF}" type="datetimeFigureOut">
              <a:rPr lang="ar-EG" smtClean="0"/>
              <a:pPr/>
              <a:t>09/08/1438</a:t>
            </a:fld>
            <a:endParaRPr lang="ar-EG"/>
          </a:p>
        </p:txBody>
      </p:sp>
      <p:sp>
        <p:nvSpPr>
          <p:cNvPr id="4" name="عنصر نائب للتذييل 3"/>
          <p:cNvSpPr>
            <a:spLocks noGrp="1"/>
          </p:cNvSpPr>
          <p:nvPr>
            <p:ph type="ftr" sz="quarter" idx="11"/>
          </p:nvPr>
        </p:nvSpPr>
        <p:spPr/>
        <p:txBody>
          <a:bodyPr/>
          <a:lstStyle/>
          <a:p>
            <a:endParaRPr lang="ar-EG"/>
          </a:p>
        </p:txBody>
      </p:sp>
      <p:sp>
        <p:nvSpPr>
          <p:cNvPr id="5" name="عنصر نائب لرقم الشريحة 4"/>
          <p:cNvSpPr>
            <a:spLocks noGrp="1"/>
          </p:cNvSpPr>
          <p:nvPr>
            <p:ph type="sldNum" sz="quarter" idx="12"/>
          </p:nvPr>
        </p:nvSpPr>
        <p:spPr/>
        <p:txBody>
          <a:bodyPr/>
          <a:lstStyle/>
          <a:p>
            <a:fld id="{4CE9B15A-E417-4950-AA0F-A265515709E5}" type="slidenum">
              <a:rPr lang="ar-EG" smtClean="0"/>
              <a:pPr/>
              <a:t>‹#›</a:t>
            </a:fld>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E9468BC-F032-40AC-9992-D0FE59C846FF}" type="datetimeFigureOut">
              <a:rPr lang="ar-EG" smtClean="0"/>
              <a:pPr/>
              <a:t>09/08/1438</a:t>
            </a:fld>
            <a:endParaRPr lang="ar-EG"/>
          </a:p>
        </p:txBody>
      </p:sp>
      <p:sp>
        <p:nvSpPr>
          <p:cNvPr id="3" name="عنصر نائب للتذييل 2"/>
          <p:cNvSpPr>
            <a:spLocks noGrp="1"/>
          </p:cNvSpPr>
          <p:nvPr>
            <p:ph type="ftr" sz="quarter" idx="11"/>
          </p:nvPr>
        </p:nvSpPr>
        <p:spPr/>
        <p:txBody>
          <a:bodyPr/>
          <a:lstStyle/>
          <a:p>
            <a:endParaRPr lang="ar-EG"/>
          </a:p>
        </p:txBody>
      </p:sp>
      <p:sp>
        <p:nvSpPr>
          <p:cNvPr id="4" name="عنصر نائب لرقم الشريحة 3"/>
          <p:cNvSpPr>
            <a:spLocks noGrp="1"/>
          </p:cNvSpPr>
          <p:nvPr>
            <p:ph type="sldNum" sz="quarter" idx="12"/>
          </p:nvPr>
        </p:nvSpPr>
        <p:spPr/>
        <p:txBody>
          <a:bodyPr/>
          <a:lstStyle/>
          <a:p>
            <a:fld id="{4CE9B15A-E417-4950-AA0F-A265515709E5}" type="slidenum">
              <a:rPr lang="ar-EG" smtClean="0"/>
              <a:pPr/>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E9468BC-F032-40AC-9992-D0FE59C846FF}" type="datetimeFigureOut">
              <a:rPr lang="ar-EG" smtClean="0"/>
              <a:pPr/>
              <a:t>09/08/1438</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4CE9B15A-E417-4950-AA0F-A265515709E5}" type="slidenum">
              <a:rPr lang="ar-EG" smtClean="0"/>
              <a:pPr/>
              <a:t>‹#›</a:t>
            </a:fld>
            <a:endParaRPr lang="ar-E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E9468BC-F032-40AC-9992-D0FE59C846FF}" type="datetimeFigureOut">
              <a:rPr lang="ar-EG" smtClean="0"/>
              <a:pPr/>
              <a:t>09/08/1438</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4CE9B15A-E417-4950-AA0F-A265515709E5}" type="slidenum">
              <a:rPr lang="ar-EG" smtClean="0"/>
              <a:pPr/>
              <a:t>‹#›</a:t>
            </a:fld>
            <a:endParaRPr lang="ar-E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EE9468BC-F032-40AC-9992-D0FE59C846FF}" type="datetimeFigureOut">
              <a:rPr lang="ar-EG" smtClean="0"/>
              <a:pPr/>
              <a:t>09/08/1438</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CE9B15A-E417-4950-AA0F-A265515709E5}" type="slidenum">
              <a:rPr lang="ar-EG" smtClean="0"/>
              <a:pPr/>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EE9468BC-F032-40AC-9992-D0FE59C846FF}" type="datetimeFigureOut">
              <a:rPr lang="ar-EG" smtClean="0"/>
              <a:pPr/>
              <a:t>09/08/1438</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CE9B15A-E417-4950-AA0F-A265515709E5}" type="slidenum">
              <a:rPr lang="ar-EG" smtClean="0"/>
              <a:pPr/>
              <a:t>‹#›</a:t>
            </a:fld>
            <a:endParaRPr lang="ar-E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E9468BC-F032-40AC-9992-D0FE59C846FF}" type="datetimeFigureOut">
              <a:rPr lang="ar-EG" smtClean="0"/>
              <a:pPr/>
              <a:t>09/08/1438</a:t>
            </a:fld>
            <a:endParaRPr lang="ar-EG"/>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CE9B15A-E417-4950-AA0F-A265515709E5}" type="slidenum">
              <a:rPr lang="ar-EG" smtClean="0"/>
              <a:pPr/>
              <a:t>‹#›</a:t>
            </a:fld>
            <a:endParaRPr lang="ar-EG"/>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bettaib\Desktop\images.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295400" y="457200"/>
            <a:ext cx="6934200" cy="2514600"/>
          </a:xfrm>
          <a:prstGeom prst="rect">
            <a:avLst/>
          </a:prstGeom>
          <a:noFill/>
          <a:extLst>
            <a:ext uri="{909E8E84-426E-40DD-AFC4-6F175D3DCCD1}">
              <a14:hiddenFill xmlns="" xmlns:a14="http://schemas.microsoft.com/office/drawing/2010/main">
                <a:solidFill>
                  <a:srgbClr val="FFFFFF"/>
                </a:solidFill>
              </a14:hiddenFill>
            </a:ext>
          </a:extLst>
        </p:spPr>
      </p:pic>
      <p:pic>
        <p:nvPicPr>
          <p:cNvPr id="1027" name="Picture 3" descr="C:\Users\abettaib\Desktop\images (1).jp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2362201" y="4181475"/>
            <a:ext cx="5181600" cy="16859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700960834"/>
      </p:ext>
    </p:extLst>
  </p:cSld>
  <p:clrMapOvr>
    <a:masterClrMapping/>
  </p:clrMapOvr>
  <p:transition>
    <p:sndAc>
      <p:stSnd>
        <p:snd r:embed="rId2" name="chimes.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1828800"/>
            <a:ext cx="5632450" cy="764107"/>
          </a:xfrm>
        </p:spPr>
        <p:txBody>
          <a:bodyPr>
            <a:normAutofit/>
          </a:bodyPr>
          <a:lstStyle/>
          <a:p>
            <a:r>
              <a:rPr lang="ar-EG" sz="2000" dirty="0" smtClean="0">
                <a:latin typeface="Microsoft Sans Serif" pitchFamily="34" charset="0"/>
                <a:cs typeface="Microsoft Sans Serif" pitchFamily="34" charset="0"/>
              </a:rPr>
              <a:t>جامعة الدمام  كلية البنات</a:t>
            </a:r>
            <a:br>
              <a:rPr lang="ar-EG" sz="2000" dirty="0" smtClean="0">
                <a:latin typeface="Microsoft Sans Serif" pitchFamily="34" charset="0"/>
                <a:cs typeface="Microsoft Sans Serif" pitchFamily="34" charset="0"/>
              </a:rPr>
            </a:br>
            <a:r>
              <a:rPr lang="ar-EG" sz="2000" dirty="0">
                <a:latin typeface="Microsoft Sans Serif" pitchFamily="34" charset="0"/>
                <a:cs typeface="Microsoft Sans Serif" pitchFamily="34" charset="0"/>
              </a:rPr>
              <a:t>قسم علم الاجتماع والخدمة </a:t>
            </a:r>
            <a:r>
              <a:rPr lang="ar-EG" sz="2000" dirty="0" smtClean="0">
                <a:latin typeface="Microsoft Sans Serif" pitchFamily="34" charset="0"/>
                <a:cs typeface="Microsoft Sans Serif" pitchFamily="34" charset="0"/>
              </a:rPr>
              <a:t>الاجتماعية</a:t>
            </a:r>
            <a:endParaRPr lang="ar-EG" dirty="0">
              <a:latin typeface="Microsoft Sans Serif" pitchFamily="34" charset="0"/>
              <a:cs typeface="Microsoft Sans Serif" pitchFamily="34" charset="0"/>
            </a:endParaRPr>
          </a:p>
        </p:txBody>
      </p:sp>
      <p:sp>
        <p:nvSpPr>
          <p:cNvPr id="3" name="Subtitle 2"/>
          <p:cNvSpPr>
            <a:spLocks noGrp="1"/>
          </p:cNvSpPr>
          <p:nvPr>
            <p:ph type="subTitle" idx="1"/>
          </p:nvPr>
        </p:nvSpPr>
        <p:spPr>
          <a:xfrm>
            <a:off x="1447800" y="3429000"/>
            <a:ext cx="6324600" cy="1066800"/>
          </a:xfrm>
        </p:spPr>
        <p:txBody>
          <a:bodyPr>
            <a:noAutofit/>
          </a:bodyPr>
          <a:lstStyle/>
          <a:p>
            <a:r>
              <a:rPr lang="ar-EG" dirty="0" smtClean="0"/>
              <a:t>د .فاطمة علي </a:t>
            </a:r>
            <a:r>
              <a:rPr lang="ar-EG" dirty="0" err="1" smtClean="0"/>
              <a:t>ابو</a:t>
            </a:r>
            <a:r>
              <a:rPr lang="ar-EG" dirty="0" smtClean="0"/>
              <a:t> الحديد</a:t>
            </a:r>
            <a:endParaRPr lang="ar-EG" dirty="0"/>
          </a:p>
          <a:p>
            <a:r>
              <a:rPr lang="ar-EG" dirty="0"/>
              <a:t>أستاذ مساعد قسم علم الاجتماع والخدمة الاجتماعية - جامعة الدمام</a:t>
            </a:r>
          </a:p>
        </p:txBody>
      </p:sp>
      <p:sp>
        <p:nvSpPr>
          <p:cNvPr id="4" name="Title 1"/>
          <p:cNvSpPr txBox="1">
            <a:spLocks/>
          </p:cNvSpPr>
          <p:nvPr/>
        </p:nvSpPr>
        <p:spPr>
          <a:xfrm>
            <a:off x="1524000" y="2438400"/>
            <a:ext cx="6400800" cy="868680"/>
          </a:xfrm>
          <a:prstGeom prst="rect">
            <a:avLst/>
          </a:prstGeom>
        </p:spPr>
        <p:txBody>
          <a:bodyPr vert="horz" lIns="91440" tIns="45720" rIns="91440" bIns="45720" rtlCol="0" anchor="b" anchorCtr="0">
            <a:normAutofit/>
          </a:bodyPr>
          <a:lstStyle>
            <a:lvl1pPr algn="ctr" defTabSz="914400" rtl="1" eaLnBrk="1" latinLnBrk="0" hangingPunct="1">
              <a:spcBef>
                <a:spcPct val="0"/>
              </a:spcBef>
              <a:buNone/>
              <a:defRPr sz="3600" kern="1200" cap="all" spc="300" baseline="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r>
              <a:rPr lang="ar-EG" dirty="0" smtClean="0"/>
              <a:t>الانحراف والجريمة</a:t>
            </a:r>
            <a:endParaRPr lang="ar-EG" dirty="0"/>
          </a:p>
        </p:txBody>
      </p:sp>
      <p:pic>
        <p:nvPicPr>
          <p:cNvPr id="1026" name="Picture 2" descr="ANd9GcSwEuI02qkOgAYYE-5Ybp_tG0YM3s0knGwf772iUSWViMpUiqkF"/>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962400" y="762000"/>
            <a:ext cx="1146175" cy="11408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Lst>
        </p:spPr>
      </p:pic>
    </p:spTree>
    <p:extLst>
      <p:ext uri="{BB962C8B-B14F-4D97-AF65-F5344CB8AC3E}">
        <p14:creationId xmlns="" xmlns:p14="http://schemas.microsoft.com/office/powerpoint/2010/main" val="94862526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EG" dirty="0" smtClean="0"/>
              <a:t>المحاضرة الرابعة</a:t>
            </a:r>
            <a:endParaRPr lang="ar-EG" dirty="0"/>
          </a:p>
        </p:txBody>
      </p:sp>
      <p:sp>
        <p:nvSpPr>
          <p:cNvPr id="3" name="عنصر نائب للمحتوى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normAutofit/>
          </a:bodyPr>
          <a:lstStyle/>
          <a:p>
            <a:endParaRPr lang="ar-EG" sz="5400" dirty="0" smtClean="0"/>
          </a:p>
          <a:p>
            <a:pPr algn="ctr"/>
            <a:r>
              <a:rPr lang="ar-EG" sz="5400" dirty="0" smtClean="0"/>
              <a:t>التجريم في الإسلام</a:t>
            </a:r>
            <a:endParaRPr lang="ar-EG" sz="5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تعريف الشريعة الإسلامية للجريمة</a:t>
            </a:r>
            <a:endParaRPr lang="ar-EG" dirty="0"/>
          </a:p>
        </p:txBody>
      </p:sp>
      <p:sp>
        <p:nvSpPr>
          <p:cNvPr id="3" name="عنصر نائب للمحتوى 2"/>
          <p:cNvSpPr>
            <a:spLocks noGrp="1"/>
          </p:cNvSpPr>
          <p:nvPr>
            <p:ph idx="1"/>
          </p:nvPr>
        </p:nvSpPr>
        <p:spPr/>
        <p:txBody>
          <a:bodyPr/>
          <a:lstStyle/>
          <a:p>
            <a:r>
              <a:rPr lang="ar-SA" dirty="0" smtClean="0"/>
              <a:t>" </a:t>
            </a:r>
            <a:r>
              <a:rPr lang="ar-SA" dirty="0"/>
              <a:t>كل فعل نهى الله عنه وعصيان ما أمر الله </a:t>
            </a:r>
            <a:r>
              <a:rPr lang="ar-SA" dirty="0" err="1"/>
              <a:t>به</a:t>
            </a:r>
            <a:r>
              <a:rPr lang="ar-SA" dirty="0"/>
              <a:t> يستحق فاعله العقاب المقرر عليه جزاء وفاقاً لما قدمت </a:t>
            </a:r>
            <a:r>
              <a:rPr lang="ar-SA" dirty="0" smtClean="0"/>
              <a:t>يداه</a:t>
            </a:r>
            <a:r>
              <a:rPr lang="ar-EG" dirty="0" smtClean="0"/>
              <a:t>“</a:t>
            </a:r>
          </a:p>
          <a:p>
            <a:r>
              <a:rPr lang="ar-SA" dirty="0"/>
              <a:t>ويعتبر ذلك التعريف شاملاً لكل المعاصي المرتكبة بيد الإنسان فتعتبر الجريمة والإثم والخطيئة عن عصيان أوامر الله سبحانه وتعالى ونواهيه وهناك الجريمة التي قررت لها الشريعة الإسلامية عقاباً دنيويا والتي عرّفها الفقهاء بأنها المحظورات الشرعية التي زجرها الله تعالى بحد أو </a:t>
            </a:r>
            <a:r>
              <a:rPr lang="ar-SA" dirty="0" err="1"/>
              <a:t>تعزير</a:t>
            </a:r>
            <a:r>
              <a:rPr lang="ar-SA" dirty="0"/>
              <a:t> وهي العقوبات التي نصت عليها </a:t>
            </a:r>
            <a:r>
              <a:rPr lang="ar-SA" dirty="0" smtClean="0"/>
              <a:t>الشريعة</a:t>
            </a:r>
            <a:r>
              <a:rPr lang="ar-EG" dirty="0" smtClean="0"/>
              <a:t>.</a:t>
            </a:r>
            <a:endParaRPr lang="ar-EG"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تعريف</a:t>
            </a:r>
            <a:r>
              <a:rPr lang="ar-SA" dirty="0" smtClean="0"/>
              <a:t> </a:t>
            </a:r>
            <a:r>
              <a:rPr lang="ar-SA" dirty="0"/>
              <a:t>الفقهاء </a:t>
            </a:r>
            <a:r>
              <a:rPr lang="ar-EG" dirty="0" smtClean="0"/>
              <a:t>ل</a:t>
            </a:r>
            <a:r>
              <a:rPr lang="ar-SA" dirty="0" smtClean="0"/>
              <a:t>لجريمة</a:t>
            </a:r>
            <a:endParaRPr lang="ar-EG" dirty="0"/>
          </a:p>
        </p:txBody>
      </p:sp>
      <p:sp>
        <p:nvSpPr>
          <p:cNvPr id="3" name="عنصر نائب للمحتوى 2"/>
          <p:cNvSpPr>
            <a:spLocks noGrp="1"/>
          </p:cNvSpPr>
          <p:nvPr>
            <p:ph idx="1"/>
          </p:nvPr>
        </p:nvSpPr>
        <p:spPr/>
        <p:txBody>
          <a:bodyPr>
            <a:normAutofit fontScale="92500" lnSpcReduction="20000"/>
          </a:bodyPr>
          <a:lstStyle/>
          <a:p>
            <a:r>
              <a:rPr lang="ar-EG" dirty="0" smtClean="0"/>
              <a:t>1- </a:t>
            </a:r>
            <a:r>
              <a:rPr lang="ar-SA" dirty="0" smtClean="0"/>
              <a:t>" </a:t>
            </a:r>
            <a:r>
              <a:rPr lang="ar-SA" dirty="0"/>
              <a:t>إزهاق روح متحقق الحياة بفعل من شأنه عادة أن يزهق الروح يقوم </a:t>
            </a:r>
            <a:r>
              <a:rPr lang="ar-SA" dirty="0" err="1"/>
              <a:t>به</a:t>
            </a:r>
            <a:r>
              <a:rPr lang="ar-SA" dirty="0"/>
              <a:t> إنسان مؤاخذ بعمله"، وتعرف كذلك بأنها " فعل مؤثر في إزهاق </a:t>
            </a:r>
            <a:r>
              <a:rPr lang="ar-SA" dirty="0" smtClean="0"/>
              <a:t>الروح”</a:t>
            </a:r>
            <a:r>
              <a:rPr lang="ar-EG" dirty="0" smtClean="0"/>
              <a:t>.</a:t>
            </a:r>
          </a:p>
          <a:p>
            <a:r>
              <a:rPr lang="ar-EG" dirty="0" smtClean="0"/>
              <a:t>2- </a:t>
            </a:r>
            <a:r>
              <a:rPr lang="ar-SA" dirty="0"/>
              <a:t>" إتيان فعل محرم يعاقب على فعله أو ترك فعل محرم الترك معاقب على تركه </a:t>
            </a:r>
            <a:r>
              <a:rPr lang="ar-SA" dirty="0" smtClean="0"/>
              <a:t>”</a:t>
            </a:r>
            <a:r>
              <a:rPr lang="ar-EG" dirty="0" smtClean="0"/>
              <a:t>.</a:t>
            </a:r>
          </a:p>
          <a:p>
            <a:r>
              <a:rPr lang="ar-EG" dirty="0"/>
              <a:t>على تقسيم هذه الجرائم إلى قسمين هما</a:t>
            </a:r>
            <a:r>
              <a:rPr lang="ar-EG" baseline="30000" dirty="0"/>
              <a:t>()</a:t>
            </a:r>
            <a:r>
              <a:rPr lang="ar-EG" dirty="0"/>
              <a:t>:</a:t>
            </a:r>
            <a:endParaRPr lang="en-US" dirty="0"/>
          </a:p>
          <a:p>
            <a:r>
              <a:rPr lang="ar-EG" dirty="0"/>
              <a:t>القسم الأول يسمى بجرائم الحدود:</a:t>
            </a:r>
            <a:r>
              <a:rPr lang="ar-SA" dirty="0"/>
              <a:t>جرائم الحدود</a:t>
            </a:r>
            <a:r>
              <a:rPr lang="ar-SA" baseline="30000" dirty="0"/>
              <a:t>()</a:t>
            </a:r>
            <a:r>
              <a:rPr lang="ar-SA" dirty="0"/>
              <a:t> هي تلك الجرائم المقررة في الشريعة الإسلامية التي تجب حقاً لله تعالى، وهذه الجرائم تقدر على مخالفة الحدود التي وضعها الله تعالى أو ثبتت </a:t>
            </a:r>
            <a:r>
              <a:rPr lang="ar-SA" dirty="0" err="1"/>
              <a:t>بها</a:t>
            </a:r>
            <a:r>
              <a:rPr lang="ar-SA" dirty="0"/>
              <a:t> سنة نبوية، وجرائم الحدود المبينة </a:t>
            </a:r>
            <a:r>
              <a:rPr lang="ar-EG" dirty="0"/>
              <a:t> </a:t>
            </a:r>
            <a:endParaRPr lang="en-US" dirty="0"/>
          </a:p>
          <a:p>
            <a:r>
              <a:rPr lang="ar-EG" dirty="0"/>
              <a:t> </a:t>
            </a:r>
            <a:endParaRPr lang="en-US" dirty="0"/>
          </a:p>
          <a:p>
            <a:endParaRPr lang="ar-EG"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تقسيم الجريمة عند الفقهاء:ــ</a:t>
            </a:r>
            <a:endParaRPr lang="ar-EG" dirty="0"/>
          </a:p>
        </p:txBody>
      </p:sp>
      <p:sp>
        <p:nvSpPr>
          <p:cNvPr id="3" name="عنصر نائب للمحتوى 2"/>
          <p:cNvSpPr>
            <a:spLocks noGrp="1"/>
          </p:cNvSpPr>
          <p:nvPr>
            <p:ph idx="1"/>
          </p:nvPr>
        </p:nvSpPr>
        <p:spPr/>
        <p:txBody>
          <a:bodyPr>
            <a:normAutofit/>
          </a:bodyPr>
          <a:lstStyle/>
          <a:p>
            <a:r>
              <a:rPr lang="ar-EG" dirty="0" smtClean="0"/>
              <a:t>1- القسم </a:t>
            </a:r>
            <a:r>
              <a:rPr lang="ar-EG" dirty="0"/>
              <a:t>الأول يسمى بجرائم الحدود:</a:t>
            </a:r>
            <a:r>
              <a:rPr lang="ar-SA" b="1" u="sng" dirty="0"/>
              <a:t>جرائم </a:t>
            </a:r>
            <a:r>
              <a:rPr lang="ar-SA" b="1" u="sng" dirty="0" smtClean="0"/>
              <a:t>الحدود</a:t>
            </a:r>
            <a:r>
              <a:rPr lang="ar-EG" baseline="30000" dirty="0"/>
              <a:t>:</a:t>
            </a:r>
            <a:r>
              <a:rPr lang="ar-SA" dirty="0" smtClean="0"/>
              <a:t>هي </a:t>
            </a:r>
            <a:r>
              <a:rPr lang="ar-SA" dirty="0"/>
              <a:t>تلك الجرائم المقررة في الشريعة الإسلامية التي تجب حقاً لله تعالى، وهذه الجرائم تقدر على مخالفة الحدود التي وضعها الله تعالى أو ثبتت </a:t>
            </a:r>
            <a:r>
              <a:rPr lang="ar-SA" dirty="0" err="1"/>
              <a:t>بها</a:t>
            </a:r>
            <a:r>
              <a:rPr lang="ar-SA" dirty="0"/>
              <a:t> سنة نبوية، وجرائم الحدود المبينة </a:t>
            </a:r>
            <a:r>
              <a:rPr lang="ar-EG" dirty="0"/>
              <a:t>في القرآن والسنة على سبيل القطع والحصر سبع جرائم </a:t>
            </a:r>
            <a:r>
              <a:rPr lang="ar-EG" dirty="0" smtClean="0"/>
              <a:t>هي:</a:t>
            </a:r>
          </a:p>
        </p:txBody>
      </p:sp>
      <p:sp>
        <p:nvSpPr>
          <p:cNvPr id="4" name="شكل بيضاوي 3"/>
          <p:cNvSpPr/>
          <p:nvPr/>
        </p:nvSpPr>
        <p:spPr>
          <a:xfrm>
            <a:off x="6929454" y="4214818"/>
            <a:ext cx="2000264" cy="12858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600" dirty="0" smtClean="0"/>
              <a:t>حد الزنا</a:t>
            </a:r>
            <a:endParaRPr lang="ar-EG" sz="3600" dirty="0"/>
          </a:p>
        </p:txBody>
      </p:sp>
      <p:sp>
        <p:nvSpPr>
          <p:cNvPr id="5" name="شكل بيضاوي 4"/>
          <p:cNvSpPr/>
          <p:nvPr/>
        </p:nvSpPr>
        <p:spPr>
          <a:xfrm>
            <a:off x="5214942" y="4143380"/>
            <a:ext cx="1857388" cy="10715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200" dirty="0" smtClean="0"/>
              <a:t>حد السرقة</a:t>
            </a:r>
            <a:endParaRPr lang="ar-EG" sz="3200" dirty="0"/>
          </a:p>
        </p:txBody>
      </p:sp>
      <p:sp>
        <p:nvSpPr>
          <p:cNvPr id="6" name="شكل بيضاوي 5"/>
          <p:cNvSpPr/>
          <p:nvPr/>
        </p:nvSpPr>
        <p:spPr>
          <a:xfrm>
            <a:off x="6072198" y="5572140"/>
            <a:ext cx="2571768" cy="7858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600" dirty="0" smtClean="0"/>
              <a:t>حد الردة</a:t>
            </a:r>
            <a:endParaRPr lang="ar-EG" sz="3600" dirty="0"/>
          </a:p>
        </p:txBody>
      </p:sp>
      <p:sp>
        <p:nvSpPr>
          <p:cNvPr id="7" name="شكل بيضاوي 6"/>
          <p:cNvSpPr/>
          <p:nvPr/>
        </p:nvSpPr>
        <p:spPr>
          <a:xfrm>
            <a:off x="142844" y="4429132"/>
            <a:ext cx="1714512" cy="10715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600" dirty="0" smtClean="0"/>
              <a:t>حد القذف</a:t>
            </a:r>
            <a:endParaRPr lang="ar-EG" sz="3600" dirty="0"/>
          </a:p>
        </p:txBody>
      </p:sp>
      <p:sp>
        <p:nvSpPr>
          <p:cNvPr id="8" name="شكل بيضاوي 7"/>
          <p:cNvSpPr/>
          <p:nvPr/>
        </p:nvSpPr>
        <p:spPr>
          <a:xfrm>
            <a:off x="1571604" y="4429132"/>
            <a:ext cx="1928826" cy="12144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200" dirty="0" smtClean="0"/>
              <a:t>حد الحرابة</a:t>
            </a:r>
            <a:endParaRPr lang="ar-EG" sz="3200" dirty="0"/>
          </a:p>
        </p:txBody>
      </p:sp>
      <p:sp>
        <p:nvSpPr>
          <p:cNvPr id="9" name="شكل بيضاوي 8"/>
          <p:cNvSpPr/>
          <p:nvPr/>
        </p:nvSpPr>
        <p:spPr>
          <a:xfrm>
            <a:off x="2928926" y="4286256"/>
            <a:ext cx="2500330" cy="10001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800" dirty="0" smtClean="0"/>
              <a:t>حد شرب الخمر</a:t>
            </a:r>
            <a:endParaRPr lang="ar-EG" sz="2800" dirty="0"/>
          </a:p>
        </p:txBody>
      </p:sp>
      <p:sp>
        <p:nvSpPr>
          <p:cNvPr id="10" name="شكل بيضاوي 9"/>
          <p:cNvSpPr/>
          <p:nvPr/>
        </p:nvSpPr>
        <p:spPr>
          <a:xfrm>
            <a:off x="3714744" y="5357826"/>
            <a:ext cx="2500330" cy="10001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600" dirty="0" smtClean="0"/>
              <a:t>حد البغي</a:t>
            </a:r>
            <a:endParaRPr lang="ar-EG"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fontScale="77500" lnSpcReduction="20000"/>
          </a:bodyPr>
          <a:lstStyle/>
          <a:p>
            <a:r>
              <a:rPr lang="ar-EG" dirty="0" smtClean="0"/>
              <a:t>2- القسم </a:t>
            </a:r>
            <a:r>
              <a:rPr lang="ar-EG" dirty="0"/>
              <a:t>الثاني: جرائم القصاص: </a:t>
            </a:r>
            <a:endParaRPr lang="en-US" dirty="0"/>
          </a:p>
          <a:p>
            <a:r>
              <a:rPr lang="ar-SA" dirty="0"/>
              <a:t>أولاً: مفهوم جريمة القتل في الشريعة الإسلامية، عرّف فقهاء الشريعة القتل بأنه " إزهاق روح متحقق الحياة بفعل من شأنه عادة أن يزهق الروح يقوم </a:t>
            </a:r>
            <a:r>
              <a:rPr lang="ar-SA" dirty="0" err="1"/>
              <a:t>به</a:t>
            </a:r>
            <a:r>
              <a:rPr lang="ar-SA" dirty="0"/>
              <a:t> إنسان مؤاخذ بعمله " ويعرّف أيضاً بأنه " فعل مؤثر في إزهاق الروح </a:t>
            </a:r>
            <a:r>
              <a:rPr lang="ar-SA" dirty="0" smtClean="0"/>
              <a:t>".</a:t>
            </a:r>
            <a:endParaRPr lang="ar-EG" dirty="0" smtClean="0"/>
          </a:p>
          <a:p>
            <a:r>
              <a:rPr lang="ar-EG" dirty="0"/>
              <a:t>وتبين من تعريف فقهاء الشريعة الإسلامية للقتل أنه لابد أن يحدث بفعل فاعل، على ذلك فإن موت شخص لا يعتبر قتلاً إلا إذا حدث </a:t>
            </a:r>
            <a:r>
              <a:rPr lang="ar-EG" dirty="0" err="1"/>
              <a:t>بقوق</a:t>
            </a:r>
            <a:r>
              <a:rPr lang="ar-EG" dirty="0"/>
              <a:t> فعل شخص على شخص آخر، وهم بذلك يقصدون القتل المعتبر جناية والذي يحاسب مرتكبه على هذا الفعل، ولابد أن يكون المقتول آدمياً ومعصوم الدم يعني أن دمه غير مباح، ويقول الله سبحانه وتعالى ﴿ وَلَا تَقْتُلُوا النَّفْسَ الَّتِي حَرَّمَ اللَّهُ إِلَّا بِالْحَقِّ</a:t>
            </a:r>
            <a:r>
              <a:rPr lang="ar-EG" dirty="0" smtClean="0"/>
              <a:t>﴾. </a:t>
            </a:r>
            <a:endParaRPr lang="en-US" dirty="0"/>
          </a:p>
          <a:p>
            <a:r>
              <a:rPr lang="ar-EG" dirty="0"/>
              <a:t>والحق الذي تزهق </a:t>
            </a:r>
            <a:r>
              <a:rPr lang="ar-EG" dirty="0" err="1"/>
              <a:t>به</a:t>
            </a:r>
            <a:r>
              <a:rPr lang="ar-EG" dirty="0"/>
              <a:t> النفوس هو ما فسره الرسول في قوله صلى الله عليه وسلم عن ابن مسعود رضي الله عنه قال " لا يحل دم </a:t>
            </a:r>
            <a:r>
              <a:rPr lang="ar-EG" dirty="0" err="1"/>
              <a:t>أمرئ</a:t>
            </a:r>
            <a:r>
              <a:rPr lang="ar-EG" dirty="0"/>
              <a:t> مسلم يشهد أن لا إله إلا الله وأن محمداً رسول الله إلا بإحدى ثلاث النفس بالنفس، والثيب الزاني، والمفارق لدينه التارك للجماعة</a:t>
            </a:r>
            <a:r>
              <a:rPr lang="ar-EG" dirty="0" smtClean="0"/>
              <a:t>"</a:t>
            </a:r>
            <a:r>
              <a:rPr lang="en-US" dirty="0" smtClean="0"/>
              <a:t> .</a:t>
            </a:r>
            <a:r>
              <a:rPr lang="ar-EG" dirty="0"/>
              <a:t> </a:t>
            </a:r>
            <a:endParaRPr lang="en-US" dirty="0"/>
          </a:p>
          <a:p>
            <a:endParaRPr lang="ar-EG"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أنواع جريمة القتل</a:t>
            </a:r>
            <a:endParaRPr lang="ar-EG" dirty="0"/>
          </a:p>
        </p:txBody>
      </p:sp>
      <p:sp>
        <p:nvSpPr>
          <p:cNvPr id="3" name="عنصر نائب للمحتوى 2"/>
          <p:cNvSpPr>
            <a:spLocks noGrp="1"/>
          </p:cNvSpPr>
          <p:nvPr>
            <p:ph idx="1"/>
          </p:nvPr>
        </p:nvSpPr>
        <p:spPr/>
        <p:txBody>
          <a:bodyPr>
            <a:normAutofit fontScale="92500" lnSpcReduction="20000"/>
          </a:bodyPr>
          <a:lstStyle/>
          <a:p>
            <a:r>
              <a:rPr lang="ar-SA" dirty="0"/>
              <a:t>1- عمد. 2- شبه عمد، 3- خطأ.</a:t>
            </a:r>
            <a:endParaRPr lang="en-US" dirty="0"/>
          </a:p>
          <a:p>
            <a:r>
              <a:rPr lang="ar-EG" dirty="0"/>
              <a:t>فالقتل العمد: " هو أن يقصد المكلف قتل إنسان معصوم الدم بما يغلب على الظن أنه يقتل </a:t>
            </a:r>
            <a:r>
              <a:rPr lang="ar-EG" dirty="0" err="1"/>
              <a:t>به</a:t>
            </a:r>
            <a:r>
              <a:rPr lang="ar-EG" dirty="0"/>
              <a:t>، ويفهم من هذا التعريف أن جريمة القتل العمد لا تتحقق إلا إذا توافرت فيها الشروط التالية: </a:t>
            </a:r>
            <a:r>
              <a:rPr lang="ar-SA" dirty="0" smtClean="0"/>
              <a:t>أن </a:t>
            </a:r>
            <a:r>
              <a:rPr lang="ar-SA" dirty="0"/>
              <a:t>يكون القاتل عاقلاً بالغاً قاصداً القتل، أما اعتبار العقل والبلوغ فيأتي من التعاليم </a:t>
            </a:r>
            <a:r>
              <a:rPr lang="ar-SA" dirty="0" smtClean="0"/>
              <a:t>النوبية</a:t>
            </a:r>
            <a:r>
              <a:rPr lang="ar-EG" dirty="0" smtClean="0"/>
              <a:t>.</a:t>
            </a:r>
          </a:p>
          <a:p>
            <a:r>
              <a:rPr lang="ar-EG" dirty="0"/>
              <a:t>فالقتل العمد: " هو أن يقصد المكلف قتل إنسان معصوم الدم بما يغلب على الظن أنه يقتل </a:t>
            </a:r>
            <a:r>
              <a:rPr lang="ar-EG" dirty="0" err="1"/>
              <a:t>به</a:t>
            </a:r>
            <a:r>
              <a:rPr lang="ar-EG" dirty="0"/>
              <a:t>، ويفهم من هذا التعريف أن جريمة القتل العمد لا تتحقق إلا إذا توافرت فيها الشروط التالية: </a:t>
            </a:r>
            <a:endParaRPr lang="en-US" dirty="0"/>
          </a:p>
          <a:p>
            <a:r>
              <a:rPr lang="ar-SA" dirty="0"/>
              <a:t>أن يكون القاتل عاقلاً بالغاً قاصداً القتل، أما اعتبار العقل والبلوغ فيأتي من التعاليم النوبية</a:t>
            </a:r>
            <a:endParaRPr lang="ar-EG"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fontScale="70000" lnSpcReduction="20000"/>
          </a:bodyPr>
          <a:lstStyle/>
          <a:p>
            <a:pPr lvl="0"/>
            <a:r>
              <a:rPr lang="ar-SA" dirty="0"/>
              <a:t>أن القتل العمد الموجب القصاص يكون بصورة مباشرة أو عن طريق التسبب. </a:t>
            </a:r>
            <a:endParaRPr lang="en-US" dirty="0"/>
          </a:p>
          <a:p>
            <a:pPr lvl="0"/>
            <a:r>
              <a:rPr lang="ar-SA" dirty="0"/>
              <a:t>لا يشترط قصد القتل بل قصد الضرب. </a:t>
            </a:r>
            <a:endParaRPr lang="en-US" dirty="0"/>
          </a:p>
          <a:p>
            <a:pPr lvl="0"/>
            <a:r>
              <a:rPr lang="ar-SA" dirty="0"/>
              <a:t>لا يشترط في المباشرة هلاك الشخص المعين فلو هلك غيره ففي ذلك الدية. </a:t>
            </a:r>
            <a:endParaRPr lang="en-US" dirty="0"/>
          </a:p>
          <a:p>
            <a:pPr lvl="0"/>
            <a:r>
              <a:rPr lang="ar-SA" dirty="0"/>
              <a:t>لا يشترط في أداة القتل أن يقتل بمثلها </a:t>
            </a:r>
            <a:r>
              <a:rPr lang="ar-SA" dirty="0" smtClean="0"/>
              <a:t>غالباً</a:t>
            </a:r>
            <a:r>
              <a:rPr lang="ar-EG" baseline="30000" dirty="0"/>
              <a:t>.</a:t>
            </a:r>
            <a:endParaRPr lang="en-US" dirty="0"/>
          </a:p>
          <a:p>
            <a:r>
              <a:rPr lang="ar-EG" sz="4600" b="1" u="sng" dirty="0"/>
              <a:t>ومما سبق يتضح أن اختلاف آراء الفقهاء حول تعريف " القتل العمد " قد ركز في ثلاث نقاط رئيسية </a:t>
            </a:r>
            <a:r>
              <a:rPr lang="ar-EG" sz="4600" b="1" u="sng" dirty="0" smtClean="0"/>
              <a:t>وهي:</a:t>
            </a:r>
            <a:endParaRPr lang="en-US" sz="4600" b="1" u="sng" dirty="0"/>
          </a:p>
          <a:p>
            <a:r>
              <a:rPr lang="ar-EG" dirty="0"/>
              <a:t>1- وسيلة القتل: فقد اشترط بعضهم أن تكون أداة القتل هي السلاح أو الحديد وما يساويهما في المعنى واشترط البعض الآخر في الوسيلة أن تقتل غالباً بذاتها أو بحسب العوارض، أما الفريق الأخير من الفقهاء فقد اشترط في الوسيلة بأن تكون مما قد يموت الفرد من مثلها وقد لا يموت، وقد وردت هذه الآراء من فقهاء الإسلام على التوالي أبو حنيفة، الجمهور، الظاهرية. </a:t>
            </a:r>
            <a:endParaRPr lang="ar-EG" dirty="0" smtClean="0"/>
          </a:p>
          <a:p>
            <a:pPr>
              <a:buNone/>
            </a:pPr>
            <a:endParaRPr lang="ar-EG"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a:bodyPr>
          <a:lstStyle/>
          <a:p>
            <a:r>
              <a:rPr lang="ar-EG" dirty="0" smtClean="0"/>
              <a:t>2- مباشرة القتل: اشترط بعض الفقهاء في القتل العمد أن يكون مباشرة حتى يوجب القصاص (الحنفية)، والبعض الآخر اشترط أن يكون مباشرة أو تسبباً (الجمهور). </a:t>
            </a:r>
            <a:endParaRPr lang="en-US" dirty="0" smtClean="0"/>
          </a:p>
          <a:p>
            <a:r>
              <a:rPr lang="ar-EG" dirty="0" smtClean="0"/>
              <a:t>3- القصد:اشترط (جمهور الفقهاء) أن يكون القتل بنية قصد عن المجني عليه فلو قصد فرد فأصاب آخر فهو ليس قتلاً عمداً بل هو أخطأ، ورأى البعض الآخر أنه لو قصد أن يضرب شخصاً فأصاب غيره فيوجب عليه القصاص إذا كان مباشرة لا تسبباً. </a:t>
            </a:r>
            <a:endParaRPr lang="en-US" dirty="0" smtClean="0"/>
          </a:p>
          <a:p>
            <a:pPr>
              <a:buNone/>
            </a:pPr>
            <a:endParaRPr lang="en-US" dirty="0" smtClean="0"/>
          </a:p>
          <a:p>
            <a:endParaRPr lang="ar-EG"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EG" sz="5400" dirty="0"/>
              <a:t>أداة القتل</a:t>
            </a:r>
          </a:p>
        </p:txBody>
      </p:sp>
      <p:sp>
        <p:nvSpPr>
          <p:cNvPr id="3" name="عنصر نائب للمحتوى 2"/>
          <p:cNvSpPr>
            <a:spLocks noGrp="1"/>
          </p:cNvSpPr>
          <p:nvPr>
            <p:ph idx="1"/>
          </p:nvPr>
        </p:nvSpPr>
        <p:spPr/>
        <p:txBody>
          <a:bodyPr>
            <a:normAutofit fontScale="85000" lnSpcReduction="20000"/>
          </a:bodyPr>
          <a:lstStyle/>
          <a:p>
            <a:r>
              <a:rPr lang="ar-EG" dirty="0"/>
              <a:t>(1) القتل بالسلاح: فعند فقهاء الحنفية فإن القتل العمل لا يتم إلا باستخدام السلاح والآلات الحادة المعدة للقتال في الحرب وغيرها مثل السيف السكين الحربة وغيرها مما تثر في الإنسان وتمزقه، ولذلك فإن استخدام الجاني وسيلة لا تعد أساساً للقتل قد ينفي عنه شبهة القتل العمد ولكنها تتوقف على الظروف الصحية والعمرية والطقسية التي تمت فيها الجريمة، وهذا ما ينطبق على المثقل الصغير وهو ما يدخل ضمن (الحجر، السوط، العصا) فقد اختلف فقهاء الشريعة الإسلامية </a:t>
            </a:r>
            <a:r>
              <a:rPr lang="ar-EG" dirty="0" err="1"/>
              <a:t>بصدده</a:t>
            </a:r>
            <a:r>
              <a:rPr lang="ar-EG" dirty="0"/>
              <a:t> ولكنهم توصلوا إلى أن " الضرب بهذا المثقل لفرد يماثل الجاني في الصحة والعمر وقد أدت إلى وفاته فإن الجاني يكون عامداً إلى قتل المجني عليه ". </a:t>
            </a:r>
            <a:endParaRPr lang="en-US" dirty="0"/>
          </a:p>
          <a:p>
            <a:r>
              <a:rPr lang="ar-EG" dirty="0"/>
              <a:t>وأما حكم المثقل الكبير فهو يماثل الآلات الحادة التي عدت للقتال في الحكم وعند استخدام الجاني له فيكون قاتلاً متعمداً. </a:t>
            </a:r>
            <a:endParaRPr lang="en-US" dirty="0"/>
          </a:p>
          <a:p>
            <a:endParaRPr lang="ar-EG"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fontScale="77500" lnSpcReduction="20000"/>
          </a:bodyPr>
          <a:lstStyle/>
          <a:p>
            <a:r>
              <a:rPr lang="ar-EG" dirty="0" smtClean="0"/>
              <a:t>القتل على وجه التسبب: وقد يصل الجاني إلى فعل القتل ولكن بطريقة غير مباشرة، وقصد القتل على وجه التسبب يعتبر قتل عمد يستوجب القصاص عند غالبية الفقهاء، وقد قسم الفقهاء الأسباب إلى ثلاثة وهي:</a:t>
            </a:r>
            <a:r>
              <a:rPr lang="en-US" dirty="0" smtClean="0"/>
              <a:t> </a:t>
            </a:r>
            <a:r>
              <a:rPr lang="ar-EG" dirty="0" smtClean="0"/>
              <a:t> </a:t>
            </a:r>
          </a:p>
          <a:p>
            <a:pPr lvl="0"/>
            <a:r>
              <a:rPr lang="ar-EG" dirty="0" smtClean="0"/>
              <a:t>1- شهادة </a:t>
            </a:r>
            <a:r>
              <a:rPr lang="ar-EG" dirty="0"/>
              <a:t>زور (شرعي) فإذا شهد الشهود على إنسان معصوم بالدم بما يوجب قتله، ثم بعد قتله يرجعون عن الشهادة، ويقولون تعمدنا قتله فهم يستحقون حكم القصاص حسب الشريعة الإسلامية ولذلك سمي (شرعي).</a:t>
            </a:r>
            <a:endParaRPr lang="en-US" dirty="0"/>
          </a:p>
          <a:p>
            <a:pPr lvl="0"/>
            <a:r>
              <a:rPr lang="ar-EG" dirty="0" smtClean="0"/>
              <a:t>2- الإكراه </a:t>
            </a:r>
            <a:r>
              <a:rPr lang="ar-EG" dirty="0"/>
              <a:t>(حسي) وهو إكراه شخصي على قتل آخر بدون حق وجهر على ذلك، ( وقد سميت بالحسي لان إتمام فعل القتل فيتم أولاً بالإحساس ثم المشاهدة ).</a:t>
            </a:r>
            <a:endParaRPr lang="en-US" dirty="0"/>
          </a:p>
          <a:p>
            <a:pPr lvl="0"/>
            <a:r>
              <a:rPr lang="ar-EG" dirty="0" smtClean="0"/>
              <a:t>3- التسمم </a:t>
            </a:r>
            <a:r>
              <a:rPr lang="ar-EG" dirty="0"/>
              <a:t>(عرفي) فمن قدم طعاماً مسموماً لغيره، وهو يعلم أنه مسموم دون أكله، فمات نفذ عليه حكم القصاص بعد أن يتم التعرف على الجريمة (وسميت عرفية لأننا عرفنا بخبرتنا أنها سبب يفعله الجاني لإزهاق الروح</a:t>
            </a:r>
            <a:r>
              <a:rPr lang="ar-EG" dirty="0" smtClean="0"/>
              <a:t>).</a:t>
            </a:r>
            <a:endParaRPr lang="en-US" dirty="0" smtClean="0"/>
          </a:p>
          <a:p>
            <a:endParaRPr lang="ar-EG"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fontScale="85000" lnSpcReduction="20000"/>
          </a:bodyPr>
          <a:lstStyle/>
          <a:p>
            <a:pPr lvl="0"/>
            <a:r>
              <a:rPr lang="ar-EG" dirty="0" smtClean="0"/>
              <a:t>4- القتل </a:t>
            </a:r>
            <a:r>
              <a:rPr lang="ar-EG" dirty="0"/>
              <a:t>بغير </a:t>
            </a:r>
            <a:r>
              <a:rPr lang="ar-EG" dirty="0" smtClean="0"/>
              <a:t>الإصابة: </a:t>
            </a:r>
            <a:r>
              <a:rPr lang="ar-EG" dirty="0"/>
              <a:t>وهو ما يدخل ضمنه القتل دون استخدام أداة محددة أو غير ذلك، وقد دخل في تصنيفها العديد من الوسائل التي لا يمكن حصرها لكثرتها، ولكن من الناحية الشكلية فهي منفردة بأربعة أساليب هي: </a:t>
            </a:r>
            <a:endParaRPr lang="en-US" dirty="0"/>
          </a:p>
          <a:p>
            <a:pPr lvl="0"/>
            <a:r>
              <a:rPr lang="ar-EG" dirty="0" smtClean="0"/>
              <a:t>1- الخنق</a:t>
            </a:r>
            <a:r>
              <a:rPr lang="ar-EG" dirty="0"/>
              <a:t>: وهو كل ما يمنع مرور الهواء إلى المجني عليه سواء بسد الأنف والفم أو خنق العنق باليدين، فقد أجمع الفقهاء على أن الجاني يستحق القصاص. </a:t>
            </a:r>
            <a:endParaRPr lang="en-US" dirty="0"/>
          </a:p>
          <a:p>
            <a:pPr lvl="0"/>
            <a:r>
              <a:rPr lang="ar-EG" dirty="0"/>
              <a:t> </a:t>
            </a:r>
            <a:r>
              <a:rPr lang="ar-EG" dirty="0" smtClean="0"/>
              <a:t>2- الإغراق</a:t>
            </a:r>
            <a:r>
              <a:rPr lang="ar-EG" dirty="0"/>
              <a:t>: وهو إلقاء الجاني المجني عليه متعمداً في الماء كرهاً فيه برغم أنه يحسن السباحة فقد اعتبره بعض الفقهاء قتل عمد يستوجب القصاص. </a:t>
            </a:r>
            <a:endParaRPr lang="en-US" dirty="0"/>
          </a:p>
          <a:p>
            <a:r>
              <a:rPr lang="ar-EG" dirty="0" smtClean="0"/>
              <a:t> 3- الإلقاء</a:t>
            </a:r>
            <a:r>
              <a:rPr lang="ar-EG" dirty="0"/>
              <a:t>: وهو إلقاء المجني عليه من مكان عال عمداً يوجب القصاص.</a:t>
            </a:r>
            <a:endParaRPr lang="en-US" dirty="0" smtClean="0"/>
          </a:p>
          <a:p>
            <a:endParaRPr lang="ar-EG"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2- </a:t>
            </a:r>
            <a:r>
              <a:rPr lang="ar-SA" dirty="0" smtClean="0"/>
              <a:t>القتل </a:t>
            </a:r>
            <a:r>
              <a:rPr lang="ar-SA" dirty="0"/>
              <a:t>شبه العمد </a:t>
            </a:r>
            <a:endParaRPr lang="ar-EG" dirty="0"/>
          </a:p>
        </p:txBody>
      </p:sp>
      <p:sp>
        <p:nvSpPr>
          <p:cNvPr id="3" name="عنصر نائب للمحتوى 2"/>
          <p:cNvSpPr>
            <a:spLocks noGrp="1"/>
          </p:cNvSpPr>
          <p:nvPr>
            <p:ph idx="1"/>
          </p:nvPr>
        </p:nvSpPr>
        <p:spPr/>
        <p:txBody>
          <a:bodyPr>
            <a:normAutofit fontScale="92500" lnSpcReduction="10000"/>
          </a:bodyPr>
          <a:lstStyle/>
          <a:p>
            <a:r>
              <a:rPr lang="ar-SA" dirty="0"/>
              <a:t>هو أن يقصد المكلف قتل إنسان معصوم الدم بما لا يقتل عادةً كأن يضربه بعصا خفيفة أو حجر صغير أو سوطاً ونحو ذلك، فإن ضرب بتلك الوسائل مرة أو مرتين فمات المجني عليه نتيجته فقد صنفه فقهاء الشريعة الإسلامية بأنه قتل شبه عمد، وقد سمي بذلك لأن القتل متردد بين العمد والخطأ، إذ أن الضرب مقصود والقتل غير مقصود، ولهذا أطلق عليه شبه العمد، فهو ليس عمداً محضاً ولا خطأ محضاً، ولما لم يكن عمداً محضاً سقط </a:t>
            </a:r>
            <a:r>
              <a:rPr lang="ar-SA" dirty="0" err="1"/>
              <a:t>القود</a:t>
            </a:r>
            <a:r>
              <a:rPr lang="ar-SA" dirty="0"/>
              <a:t>، لأن الأصل في الشريعة الإسلامية هي صيانة الدماء فلا تستباح إلا بأمر بيِّن، وأيضاً لما لم يكن خطأ محضاً، لأن الضرب مقصود بالفعل دون القتل، وجبت فيه دية </a:t>
            </a:r>
            <a:r>
              <a:rPr lang="ar-SA" dirty="0" smtClean="0"/>
              <a:t>مغلظة</a:t>
            </a:r>
            <a:r>
              <a:rPr lang="ar-EG" dirty="0" smtClean="0"/>
              <a:t>.</a:t>
            </a:r>
            <a:endParaRPr lang="ar-EG"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3- القتل </a:t>
            </a:r>
            <a:r>
              <a:rPr lang="ar-EG" dirty="0"/>
              <a:t>الخطأ</a:t>
            </a:r>
          </a:p>
        </p:txBody>
      </p:sp>
      <p:sp>
        <p:nvSpPr>
          <p:cNvPr id="3" name="عنصر نائب للمحتوى 2"/>
          <p:cNvSpPr>
            <a:spLocks noGrp="1"/>
          </p:cNvSpPr>
          <p:nvPr>
            <p:ph idx="1"/>
          </p:nvPr>
        </p:nvSpPr>
        <p:spPr/>
        <p:txBody>
          <a:bodyPr>
            <a:normAutofit lnSpcReduction="10000"/>
          </a:bodyPr>
          <a:lstStyle/>
          <a:p>
            <a:r>
              <a:rPr lang="ar-EG" dirty="0"/>
              <a:t>استنكر القرآن أن يقتل المؤمن مؤمناً إلا خطأ، وهو يعني بالخطأ أن يفعل المكلف ما يباح له فعله كأن يرمي صيداً أو يقصد غرضاً فيصيب إنسان معصوم الدم فيقتله، وكأن يحفر بئراً فيتردى فيها </a:t>
            </a:r>
            <a:r>
              <a:rPr lang="ar-EG" dirty="0" smtClean="0"/>
              <a:t>إنسان.</a:t>
            </a:r>
          </a:p>
          <a:p>
            <a:r>
              <a:rPr lang="ar-SA" dirty="0"/>
              <a:t>مهما اختلفت الآراء حول تعريف أداة القتل، وتعريف جريمة القتل العمد، فإن ذلك لا يقلل من حجم جريمة القتل وحجم الآثار السلبية التي تعكسها على المجتمع بنظمه المختلفة والخلل في البنية الأساسية له، وهي الأسرة بما في ذلك من تحطم للروابط </a:t>
            </a:r>
            <a:r>
              <a:rPr lang="ar-SA" dirty="0" smtClean="0"/>
              <a:t>الأسرية</a:t>
            </a:r>
            <a:r>
              <a:rPr lang="ar-EG" dirty="0" smtClean="0"/>
              <a:t>.</a:t>
            </a:r>
            <a:endParaRPr lang="ar-EG"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الآثار المترتبة على جريمة القتل</a:t>
            </a:r>
            <a:endParaRPr lang="ar-EG" dirty="0"/>
          </a:p>
        </p:txBody>
      </p:sp>
      <p:sp>
        <p:nvSpPr>
          <p:cNvPr id="3" name="عنصر نائب للمحتوى 2"/>
          <p:cNvSpPr>
            <a:spLocks noGrp="1"/>
          </p:cNvSpPr>
          <p:nvPr>
            <p:ph idx="1"/>
          </p:nvPr>
        </p:nvSpPr>
        <p:spPr/>
        <p:txBody>
          <a:bodyPr>
            <a:normAutofit fontScale="62500" lnSpcReduction="20000"/>
          </a:bodyPr>
          <a:lstStyle/>
          <a:p>
            <a:r>
              <a:rPr lang="ar-EG" dirty="0"/>
              <a:t>أولاً: القتل الخطأ</a:t>
            </a:r>
            <a:r>
              <a:rPr lang="ar-EG" dirty="0" smtClean="0"/>
              <a:t>:</a:t>
            </a:r>
            <a:endParaRPr lang="en-US" dirty="0"/>
          </a:p>
          <a:p>
            <a:r>
              <a:rPr lang="ar-SA" dirty="0" smtClean="0"/>
              <a:t>القاعدة </a:t>
            </a:r>
            <a:r>
              <a:rPr lang="ar-SA" dirty="0" err="1" smtClean="0"/>
              <a:t>ا</a:t>
            </a:r>
            <a:r>
              <a:rPr lang="ar-EG" dirty="0" smtClean="0"/>
              <a:t>العامة</a:t>
            </a:r>
            <a:r>
              <a:rPr lang="ar-SA" dirty="0" smtClean="0"/>
              <a:t> </a:t>
            </a:r>
            <a:r>
              <a:rPr lang="ar-SA" dirty="0"/>
              <a:t>في حالة القتل الخطأ وهي: </a:t>
            </a:r>
            <a:r>
              <a:rPr lang="ar-SA" dirty="0" smtClean="0"/>
              <a:t>إذا </a:t>
            </a:r>
            <a:r>
              <a:rPr lang="ar-SA" dirty="0"/>
              <a:t>كان القتيل من نفس قوم القاتل أو من قوم بينهم وبين قوم القاتل ميثاق، فالعقوبة هنا هي " دية " مسلمة لأهل القتيل، وكفارة للقتل الخطأ تتمثل في تحرير رقبة مسلمة</a:t>
            </a:r>
            <a:r>
              <a:rPr lang="ar-SA" dirty="0" smtClean="0"/>
              <a:t>.</a:t>
            </a:r>
            <a:endParaRPr lang="ar-EG" dirty="0" smtClean="0"/>
          </a:p>
          <a:p>
            <a:endParaRPr lang="en-US" dirty="0"/>
          </a:p>
          <a:p>
            <a:pPr lvl="0"/>
            <a:r>
              <a:rPr lang="ar-SA" dirty="0"/>
              <a:t>وفي حالة انتماء القتيل على رغم إيمانه إلى قوم معادين لقوم القاتل فلا دية لأهله وإنما كفارة بتحرير رقبة </a:t>
            </a:r>
            <a:r>
              <a:rPr lang="ar-SA" dirty="0" smtClean="0"/>
              <a:t>مؤمنة.</a:t>
            </a:r>
            <a:endParaRPr lang="ar-EG" dirty="0" smtClean="0"/>
          </a:p>
          <a:p>
            <a:pPr lvl="0"/>
            <a:endParaRPr lang="en-US" dirty="0"/>
          </a:p>
          <a:p>
            <a:r>
              <a:rPr lang="ar-EG" dirty="0"/>
              <a:t>ثانياً: القتل شبه الخطأ:</a:t>
            </a:r>
            <a:r>
              <a:rPr lang="ar-SA" dirty="0"/>
              <a:t> وهو يستوجب أمرين:</a:t>
            </a:r>
            <a:endParaRPr lang="en-US" dirty="0"/>
          </a:p>
          <a:p>
            <a:pPr lvl="0"/>
            <a:r>
              <a:rPr lang="ar-SA" dirty="0"/>
              <a:t>الإثم لأنه قتل نفساً حرم الله قتلها إلا بالحق.</a:t>
            </a:r>
            <a:endParaRPr lang="en-US" dirty="0"/>
          </a:p>
          <a:p>
            <a:pPr lvl="0"/>
            <a:r>
              <a:rPr lang="ar-SA" dirty="0"/>
              <a:t>الدية المغلظة على </a:t>
            </a:r>
            <a:r>
              <a:rPr lang="ar-SA" dirty="0" smtClean="0"/>
              <a:t>العاقلة.</a:t>
            </a:r>
            <a:endParaRPr lang="en-US" dirty="0"/>
          </a:p>
          <a:p>
            <a:r>
              <a:rPr lang="ar-EG" dirty="0"/>
              <a:t>ثالثاً: موجب القتل العمد</a:t>
            </a:r>
            <a:r>
              <a:rPr lang="ar-SA" dirty="0"/>
              <a:t>، وهو يستوجب أربعة أمور وهي:</a:t>
            </a:r>
            <a:endParaRPr lang="en-US" dirty="0"/>
          </a:p>
          <a:p>
            <a:r>
              <a:rPr lang="ar-SA" dirty="0"/>
              <a:t>1) الإثم. 	2) الحرمان من الميراث، وذلك في جرائم </a:t>
            </a:r>
            <a:r>
              <a:rPr lang="ar-SA" dirty="0" err="1"/>
              <a:t>التعزير</a:t>
            </a:r>
            <a:r>
              <a:rPr lang="ar-SA" dirty="0"/>
              <a:t> الخاصة بقتل الوالدين أو أحد من الأقارب من له صلة بالقاتل. 3) الكفارة. 4) </a:t>
            </a:r>
            <a:r>
              <a:rPr lang="ar-SA" dirty="0" err="1"/>
              <a:t>القود</a:t>
            </a:r>
            <a:r>
              <a:rPr lang="ar-SA" dirty="0"/>
              <a:t> أو </a:t>
            </a:r>
            <a:r>
              <a:rPr lang="ar-SA" dirty="0" smtClean="0"/>
              <a:t>العفو.</a:t>
            </a:r>
            <a:r>
              <a:rPr lang="ar-EG" dirty="0"/>
              <a:t> </a:t>
            </a:r>
            <a:endParaRPr lang="en-US" dirty="0"/>
          </a:p>
          <a:p>
            <a:pPr>
              <a:buNone/>
            </a:pPr>
            <a:r>
              <a:rPr lang="ar-EG" dirty="0"/>
              <a:t> </a:t>
            </a:r>
            <a:endParaRPr lang="en-US" dirty="0"/>
          </a:p>
          <a:p>
            <a:endParaRPr lang="ar-EG"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dirty="0"/>
              <a:t>الجرائم الإيجابية والجرائم السلبية: </a:t>
            </a:r>
            <a:r>
              <a:rPr lang="en-US" dirty="0"/>
              <a:t/>
            </a:r>
            <a:br>
              <a:rPr lang="en-US" dirty="0"/>
            </a:br>
            <a:endParaRPr lang="ar-EG" dirty="0"/>
          </a:p>
        </p:txBody>
      </p:sp>
      <p:sp>
        <p:nvSpPr>
          <p:cNvPr id="3" name="عنصر نائب للمحتوى 2"/>
          <p:cNvSpPr>
            <a:spLocks noGrp="1"/>
          </p:cNvSpPr>
          <p:nvPr>
            <p:ph idx="1"/>
          </p:nvPr>
        </p:nvSpPr>
        <p:spPr/>
        <p:txBody>
          <a:bodyPr>
            <a:normAutofit fontScale="85000" lnSpcReduction="20000"/>
          </a:bodyPr>
          <a:lstStyle/>
          <a:p>
            <a:r>
              <a:rPr lang="ar-EG" dirty="0"/>
              <a:t>قد تتكون الجرائم في الشريعة الإسلامية من فعل إنسان ما نهت أحكامها عن فعله أو الامتناع عن أداء ما أوجبت أحكامها إتيانه (أي فعل محرم أو ترك واجب) ومثال الأولى ارتكاب السرقة أو الزنا أو شرب الخمر أو القتل، ومثال الثانية امتناع الشاهد عن أداء شهادة والامتناع عن إخراج </a:t>
            </a:r>
            <a:r>
              <a:rPr lang="ar-EG" dirty="0" smtClean="0"/>
              <a:t>الزكاة. </a:t>
            </a:r>
          </a:p>
          <a:p>
            <a:r>
              <a:rPr lang="ar-EG" dirty="0" smtClean="0"/>
              <a:t>ولكن </a:t>
            </a:r>
            <a:r>
              <a:rPr lang="ar-EG" dirty="0"/>
              <a:t>هل يمكن أن تقع الجريمة الإيجابية بطريق الترك؟ </a:t>
            </a:r>
            <a:endParaRPr lang="en-US" dirty="0"/>
          </a:p>
          <a:p>
            <a:r>
              <a:rPr lang="ar-EG" dirty="0"/>
              <a:t>من المتفق عليه بين الفقهاء أن الجريمة الإيجابية يمكن أن تقع بطريق الامتناع، فالأم التي تمنع ولدها الرضاع قاصدة قتله تعتبر قاتلة عمداً إن مات بناء على ذلك، ولو أنها لم تأت بعمل </a:t>
            </a:r>
            <a:r>
              <a:rPr lang="ar-EG" dirty="0" smtClean="0"/>
              <a:t>إيجابي</a:t>
            </a:r>
            <a:r>
              <a:rPr lang="ar-EG" baseline="30000" dirty="0"/>
              <a:t> </a:t>
            </a:r>
            <a:r>
              <a:rPr lang="ar-EG" dirty="0" smtClean="0"/>
              <a:t>هذا </a:t>
            </a:r>
            <a:r>
              <a:rPr lang="ar-EG" dirty="0"/>
              <a:t>مذهب الإمام مالك، ويرى بعض فقهاء مذهب أحمد بن حنبل قتل شبه </a:t>
            </a:r>
            <a:r>
              <a:rPr lang="ar-EG" dirty="0" smtClean="0"/>
              <a:t>عمد.</a:t>
            </a:r>
            <a:endParaRPr lang="en-US" dirty="0"/>
          </a:p>
          <a:p>
            <a:r>
              <a:rPr lang="ar-EG" dirty="0"/>
              <a:t> </a:t>
            </a:r>
            <a:endParaRPr lang="en-US" dirty="0"/>
          </a:p>
          <a:p>
            <a:r>
              <a:rPr lang="ar-EG" dirty="0"/>
              <a:t> </a:t>
            </a:r>
            <a:endParaRPr lang="en-US" dirty="0"/>
          </a:p>
          <a:p>
            <a:endParaRPr lang="ar-EG"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normAutofit/>
          </a:bodyPr>
          <a:lstStyle/>
          <a:p>
            <a:r>
              <a:rPr lang="ar-EG" dirty="0"/>
              <a:t>تعتبر التشريعات الإلهية هي المنبع الذي يستمد منه القوانين والقواعد الوضعية التي من خلالها يسن الشارع قانون تجريم الأفعال وتحريمها بالإضافة إلى تنظيم الروابط الاجتماعية بين أبناء المجتمع وتنظيم العلاقة بين السلطة السياسية وبين أفراد المجتمع، وبذلك فإن القوانين الوضعية التي تسن من خلال رجالها تهدف إلى تنظيم أعمال الإنسان الظاهرة التي تربطه بغيره من بني نوعه في الحياة الدنيا، وبذل فهي </a:t>
            </a:r>
            <a:r>
              <a:rPr lang="ar-EG" dirty="0" err="1"/>
              <a:t>تهمل</a:t>
            </a:r>
            <a:r>
              <a:rPr lang="ar-EG" dirty="0"/>
              <a:t> القواعد الأخلاقية والإنسانية ولا تعني </a:t>
            </a:r>
            <a:r>
              <a:rPr lang="ar-EG" dirty="0" err="1"/>
              <a:t>بها</a:t>
            </a:r>
            <a:r>
              <a:rPr lang="ar-EG" dirty="0"/>
              <a:t> إلا إذا أصاب ضررها المباشر الأفراد أو الأمن </a:t>
            </a:r>
            <a:r>
              <a:rPr lang="ar-EG"/>
              <a:t>العام </a:t>
            </a:r>
            <a:r>
              <a:rPr lang="ar-EG" smtClean="0"/>
              <a:t>للمجتمع</a:t>
            </a:r>
            <a:r>
              <a:rPr lang="ar-EG"/>
              <a:t>.</a:t>
            </a:r>
            <a:endParaRPr lang="ar-EG"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r>
              <a:rPr lang="ar-EG" dirty="0" smtClean="0"/>
              <a:t>وعلى الجانب الآخر فإن الشريعة الإسلامية تهتم بغرس الأخلاق الفاضلة في نفوس الأفراد باعتبارها أولى الدعائم الأساسية لقيام مجتمع صالح لا تشوبه براثن </a:t>
            </a:r>
            <a:r>
              <a:rPr lang="ar-EG" dirty="0" err="1" smtClean="0"/>
              <a:t>الجريم</a:t>
            </a:r>
            <a:r>
              <a:rPr lang="ar-EG" dirty="0" smtClean="0"/>
              <a:t>، وهي بذلك تحقق هدفين أساسيين وهما علاقة الفرد بربه وعلاقة الفرد بالآخرين، وما ينتج عنها من علاقات اجتماعية سوية ولا تعتبر وجهة النظر هذه إهداراً للقوانين الوضعية ولكنه مفاضلة بين الشريعة والقانون الوضعي اللذان يتماثلان إلى حد كبير في تعريفهما وقضائهما على الجريمة. </a:t>
            </a:r>
          </a:p>
          <a:p>
            <a:endParaRPr lang="ar-EG"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TotalTime>
  <Words>1649</Words>
  <Application>Microsoft Office PowerPoint</Application>
  <PresentationFormat>عرض على الشاشة (3:4)‏</PresentationFormat>
  <Paragraphs>79</Paragraphs>
  <Slides>19</Slides>
  <Notes>1</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سمة Office</vt:lpstr>
      <vt:lpstr>الشريحة 1</vt:lpstr>
      <vt:lpstr>جامعة الدمام  كلية البنات قسم علم الاجتماع والخدمة الاجتماعية</vt:lpstr>
      <vt:lpstr>المحاضرة الرابعة</vt:lpstr>
      <vt:lpstr>تعريف الشريعة الإسلامية للجريمة</vt:lpstr>
      <vt:lpstr>تعريف الفقهاء للجريمة</vt:lpstr>
      <vt:lpstr>تقسيم الجريمة عند الفقهاء:ــ</vt:lpstr>
      <vt:lpstr>الشريحة 7</vt:lpstr>
      <vt:lpstr>أنواع جريمة القتل</vt:lpstr>
      <vt:lpstr>الشريحة 9</vt:lpstr>
      <vt:lpstr>الشريحة 10</vt:lpstr>
      <vt:lpstr>أداة القتل</vt:lpstr>
      <vt:lpstr>الشريحة 12</vt:lpstr>
      <vt:lpstr>الشريحة 13</vt:lpstr>
      <vt:lpstr>2- القتل شبه العمد </vt:lpstr>
      <vt:lpstr>3- القتل الخطأ</vt:lpstr>
      <vt:lpstr>الآثار المترتبة على جريمة القتل</vt:lpstr>
      <vt:lpstr>الجرائم الإيجابية والجرائم السلبية:  </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Prof-Amina</cp:lastModifiedBy>
  <cp:revision>49</cp:revision>
  <dcterms:created xsi:type="dcterms:W3CDTF">2016-02-11T16:11:13Z</dcterms:created>
  <dcterms:modified xsi:type="dcterms:W3CDTF">2017-05-05T15:13:16Z</dcterms:modified>
</cp:coreProperties>
</file>