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147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650266730"/>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465370988"/>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723375749"/>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438104131"/>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2785239144"/>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1460962875"/>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348726160"/>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945477299"/>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644095848"/>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111738238"/>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211AE71-8713-4EC7-BB8F-0592DB41255B}" type="datetimeFigureOut">
              <a:rPr lang="ar-SA" smtClean="0"/>
              <a:pPr/>
              <a:t>20/05/1437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1045827896"/>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11AE71-8713-4EC7-BB8F-0592DB41255B}" type="datetimeFigureOut">
              <a:rPr lang="ar-SA" smtClean="0"/>
              <a:pPr/>
              <a:t>20/05/1437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50BFB60-8ED7-4DE2-8E09-25D10A855411}" type="slidenum">
              <a:rPr lang="ar-SA" smtClean="0"/>
              <a:pPr/>
              <a:t>‹#›</a:t>
            </a:fld>
            <a:endParaRPr lang="ar-SA"/>
          </a:p>
        </p:txBody>
      </p:sp>
    </p:spTree>
    <p:extLst>
      <p:ext uri="{BB962C8B-B14F-4D97-AF65-F5344CB8AC3E}">
        <p14:creationId xmlns:p14="http://schemas.microsoft.com/office/powerpoint/2010/main" xmlns="" val="3452479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0"/>
            <a:ext cx="9155784" cy="6858000"/>
          </a:xfrm>
          <a:prstGeom prst="rect">
            <a:avLst/>
          </a:prstGeom>
          <a:ln w="38100">
            <a:solidFill>
              <a:srgbClr val="002060"/>
            </a:solidFill>
          </a:ln>
        </p:spPr>
      </p:pic>
      <p:sp>
        <p:nvSpPr>
          <p:cNvPr id="3" name="عنصر نائب للمحتوى 2"/>
          <p:cNvSpPr>
            <a:spLocks noGrp="1"/>
          </p:cNvSpPr>
          <p:nvPr>
            <p:ph idx="1"/>
          </p:nvPr>
        </p:nvSpPr>
        <p:spPr>
          <a:xfrm>
            <a:off x="457200" y="1524000"/>
            <a:ext cx="8229600" cy="838200"/>
          </a:xfrm>
        </p:spPr>
        <p:txBody>
          <a:bodyPr/>
          <a:lstStyle/>
          <a:p>
            <a:pPr marL="0" indent="0" algn="ctr">
              <a:buNone/>
            </a:pPr>
            <a:r>
              <a:rPr lang="ar-EG" b="1" dirty="0" smtClean="0">
                <a:solidFill>
                  <a:srgbClr val="FF0000"/>
                </a:solidFill>
              </a:rPr>
              <a:t>السلام عليكم ورحمة الله وبركاته</a:t>
            </a:r>
            <a:endParaRPr lang="ar-SA" b="1" dirty="0">
              <a:solidFill>
                <a:srgbClr val="FF0000"/>
              </a:solidFill>
            </a:endParaRPr>
          </a:p>
        </p:txBody>
      </p:sp>
      <p:sp>
        <p:nvSpPr>
          <p:cNvPr id="5" name="عنصر نائب للمحتوى 2"/>
          <p:cNvSpPr txBox="1">
            <a:spLocks/>
          </p:cNvSpPr>
          <p:nvPr/>
        </p:nvSpPr>
        <p:spPr>
          <a:xfrm>
            <a:off x="609600" y="4724400"/>
            <a:ext cx="7848600" cy="838200"/>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EG" b="1" dirty="0">
                <a:solidFill>
                  <a:srgbClr val="002060"/>
                </a:solidFill>
              </a:rPr>
              <a:t>التفسير العلمي للظاهرة </a:t>
            </a:r>
            <a:r>
              <a:rPr lang="ar-EG" b="1" dirty="0" err="1">
                <a:solidFill>
                  <a:srgbClr val="002060"/>
                </a:solidFill>
              </a:rPr>
              <a:t>الانحرافية</a:t>
            </a:r>
            <a:endParaRPr lang="ar-SA" b="1" dirty="0">
              <a:solidFill>
                <a:srgbClr val="002060"/>
              </a:solidFill>
            </a:endParaRPr>
          </a:p>
        </p:txBody>
      </p:sp>
      <p:pic>
        <p:nvPicPr>
          <p:cNvPr id="8" name="صورة 7"/>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a:off x="2819400" y="2460088"/>
            <a:ext cx="2962275"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61173053"/>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عنوان 1"/>
          <p:cNvSpPr>
            <a:spLocks noGrp="1"/>
          </p:cNvSpPr>
          <p:nvPr>
            <p:ph type="ctrTitle"/>
          </p:nvPr>
        </p:nvSpPr>
        <p:spPr>
          <a:xfrm>
            <a:off x="694592" y="381000"/>
            <a:ext cx="7772400" cy="1295400"/>
          </a:xfrm>
        </p:spPr>
        <p:txBody>
          <a:bodyPr/>
          <a:lstStyle/>
          <a:p>
            <a:endParaRPr lang="ar-SA" dirty="0"/>
          </a:p>
        </p:txBody>
      </p:sp>
      <p:sp>
        <p:nvSpPr>
          <p:cNvPr id="3" name="عنوان فرعي 2"/>
          <p:cNvSpPr>
            <a:spLocks noGrp="1"/>
          </p:cNvSpPr>
          <p:nvPr>
            <p:ph type="subTitle" idx="1"/>
          </p:nvPr>
        </p:nvSpPr>
        <p:spPr>
          <a:xfrm>
            <a:off x="990600" y="1828800"/>
            <a:ext cx="7010400" cy="1593580"/>
          </a:xfrm>
        </p:spPr>
        <p:txBody>
          <a:bodyPr>
            <a:normAutofit/>
          </a:bodyPr>
          <a:lstStyle/>
          <a:p>
            <a:pPr algn="r"/>
            <a:r>
              <a:rPr lang="ar-EG" b="1" dirty="0">
                <a:solidFill>
                  <a:schemeClr val="tx1"/>
                </a:solidFill>
              </a:rPr>
              <a:t>يعتمد التفسير لهذا السلوك ، علي فهم الظروف الشخصية والاجتماعية والثقافية ، التي تشكل الاطار العام ، </a:t>
            </a:r>
            <a:r>
              <a:rPr lang="ar-EG" b="1" dirty="0" smtClean="0">
                <a:solidFill>
                  <a:schemeClr val="tx1"/>
                </a:solidFill>
              </a:rPr>
              <a:t>والمباشر، </a:t>
            </a:r>
            <a:r>
              <a:rPr lang="ar-EG" b="1" dirty="0">
                <a:solidFill>
                  <a:schemeClr val="tx1"/>
                </a:solidFill>
              </a:rPr>
              <a:t>التي يتسم هذا السلوك في مجاله</a:t>
            </a:r>
            <a:endParaRPr lang="en-US" b="1" dirty="0">
              <a:solidFill>
                <a:schemeClr val="tx1"/>
              </a:solidFill>
            </a:endParaRPr>
          </a:p>
          <a:p>
            <a:endParaRPr lang="ar-SA" dirty="0"/>
          </a:p>
        </p:txBody>
      </p:sp>
      <p:sp>
        <p:nvSpPr>
          <p:cNvPr id="14" name="تمرير أفقي 13"/>
          <p:cNvSpPr/>
          <p:nvPr/>
        </p:nvSpPr>
        <p:spPr>
          <a:xfrm>
            <a:off x="1752600" y="457200"/>
            <a:ext cx="5791200" cy="1143000"/>
          </a:xfrm>
          <a:prstGeom prst="horizontalScroll">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600" b="1" dirty="0">
                <a:solidFill>
                  <a:srgbClr val="FFFF00"/>
                </a:solidFill>
              </a:rPr>
              <a:t>التفسير العلمي للظاهرة </a:t>
            </a:r>
            <a:r>
              <a:rPr lang="ar-EG" sz="3600" b="1" dirty="0" err="1" smtClean="0">
                <a:solidFill>
                  <a:srgbClr val="FFFF00"/>
                </a:solidFill>
              </a:rPr>
              <a:t>الانحرافية</a:t>
            </a:r>
            <a:endParaRPr lang="ar-SA" sz="3600" b="1" dirty="0">
              <a:solidFill>
                <a:srgbClr val="FFFF00"/>
              </a:solidFill>
            </a:endParaRPr>
          </a:p>
        </p:txBody>
      </p:sp>
      <p:pic>
        <p:nvPicPr>
          <p:cNvPr id="1029" name="Picture 5"/>
          <p:cNvPicPr>
            <a:picLocks noChangeAspect="1" noChangeArrowheads="1"/>
          </p:cNvPicPr>
          <p:nvPr/>
        </p:nvPicPr>
        <p:blipFill>
          <a:blip r:embed="rId4">
            <a:duotone>
              <a:schemeClr val="accent4">
                <a:shade val="45000"/>
                <a:satMod val="135000"/>
              </a:schemeClr>
              <a:prstClr val="white"/>
            </a:duotone>
            <a:extLst>
              <a:ext uri="{BEBA8EAE-BF5A-486C-A8C5-ECC9F3942E4B}">
                <a14:imgProps xmlns:a14="http://schemas.microsoft.com/office/drawing/2010/main" xmlns="">
                  <a14:imgLayer r:embed="rId5">
                    <a14:imgEffect>
                      <a14:sharpenSoften amount="-25000"/>
                    </a14:imgEffect>
                  </a14:imgLayer>
                </a14:imgProps>
              </a:ext>
              <a:ext uri="{28A0092B-C50C-407E-A947-70E740481C1C}">
                <a14:useLocalDpi xmlns:a14="http://schemas.microsoft.com/office/drawing/2010/main" xmlns="" val="0"/>
              </a:ext>
            </a:extLst>
          </a:blip>
          <a:srcRect/>
          <a:stretch>
            <a:fillRect/>
          </a:stretch>
        </p:blipFill>
        <p:spPr bwMode="auto">
          <a:xfrm>
            <a:off x="1600200" y="3509772"/>
            <a:ext cx="1447800" cy="18242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مخطط انسيابي: معالجة متعاقبة 15"/>
          <p:cNvSpPr/>
          <p:nvPr/>
        </p:nvSpPr>
        <p:spPr>
          <a:xfrm>
            <a:off x="4876800" y="3581400"/>
            <a:ext cx="2895600" cy="838200"/>
          </a:xfrm>
          <a:prstGeom prst="flowChartAlternateProcess">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rgbClr val="FFFF00"/>
                </a:solidFill>
              </a:rPr>
              <a:t>مجال الشخصية </a:t>
            </a:r>
            <a:endParaRPr lang="ar-SA" sz="3200" b="1" dirty="0">
              <a:solidFill>
                <a:srgbClr val="FFFF00"/>
              </a:solidFill>
            </a:endParaRPr>
          </a:p>
        </p:txBody>
      </p:sp>
      <p:sp>
        <p:nvSpPr>
          <p:cNvPr id="22" name="مخطط انسيابي: معالجة متعاقبة 21"/>
          <p:cNvSpPr/>
          <p:nvPr/>
        </p:nvSpPr>
        <p:spPr>
          <a:xfrm>
            <a:off x="3352800" y="4648200"/>
            <a:ext cx="2895600" cy="838200"/>
          </a:xfrm>
          <a:prstGeom prst="flowChartAlternateProcess">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rgbClr val="FFFF00"/>
                </a:solidFill>
              </a:rPr>
              <a:t>المجال الثقافي </a:t>
            </a:r>
            <a:endParaRPr lang="en-US" sz="3200" b="1" dirty="0">
              <a:solidFill>
                <a:srgbClr val="FFFF00"/>
              </a:solidFill>
            </a:endParaRPr>
          </a:p>
        </p:txBody>
      </p:sp>
      <p:sp>
        <p:nvSpPr>
          <p:cNvPr id="23" name="مخطط انسيابي: معالجة متعاقبة 22"/>
          <p:cNvSpPr/>
          <p:nvPr/>
        </p:nvSpPr>
        <p:spPr>
          <a:xfrm>
            <a:off x="1447800" y="5638800"/>
            <a:ext cx="2895600" cy="838200"/>
          </a:xfrm>
          <a:prstGeom prst="flowChartAlternateProcess">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rgbClr val="FFFF00"/>
                </a:solidFill>
              </a:rPr>
              <a:t>المجال الاجتماعي </a:t>
            </a:r>
            <a:endParaRPr lang="en-US" sz="3200" b="1" dirty="0">
              <a:solidFill>
                <a:srgbClr val="FFFF00"/>
              </a:solidFill>
            </a:endParaRPr>
          </a:p>
        </p:txBody>
      </p:sp>
    </p:spTree>
    <p:extLst>
      <p:ext uri="{BB962C8B-B14F-4D97-AF65-F5344CB8AC3E}">
        <p14:creationId xmlns:p14="http://schemas.microsoft.com/office/powerpoint/2010/main" xmlns="" val="1689846620"/>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 calcmode="lin" valueType="num">
                                      <p:cBhvr>
                                        <p:cTn id="22" dur="1000" fill="hold"/>
                                        <p:tgtEl>
                                          <p:spTgt spid="1029"/>
                                        </p:tgtEl>
                                        <p:attrNameLst>
                                          <p:attrName>ppt_w</p:attrName>
                                        </p:attrNameLst>
                                      </p:cBhvr>
                                      <p:tavLst>
                                        <p:tav tm="0">
                                          <p:val>
                                            <p:fltVal val="0"/>
                                          </p:val>
                                        </p:tav>
                                        <p:tav tm="100000">
                                          <p:val>
                                            <p:strVal val="#ppt_w"/>
                                          </p:val>
                                        </p:tav>
                                      </p:tavLst>
                                    </p:anim>
                                    <p:anim calcmode="lin" valueType="num">
                                      <p:cBhvr>
                                        <p:cTn id="23" dur="1000" fill="hold"/>
                                        <p:tgtEl>
                                          <p:spTgt spid="1029"/>
                                        </p:tgtEl>
                                        <p:attrNameLst>
                                          <p:attrName>ppt_h</p:attrName>
                                        </p:attrNameLst>
                                      </p:cBhvr>
                                      <p:tavLst>
                                        <p:tav tm="0">
                                          <p:val>
                                            <p:fltVal val="0"/>
                                          </p:val>
                                        </p:tav>
                                        <p:tav tm="100000">
                                          <p:val>
                                            <p:strVal val="#ppt_h"/>
                                          </p:val>
                                        </p:tav>
                                      </p:tavLst>
                                    </p:anim>
                                    <p:anim calcmode="lin" valueType="num">
                                      <p:cBhvr>
                                        <p:cTn id="24" dur="1000" fill="hold"/>
                                        <p:tgtEl>
                                          <p:spTgt spid="1029"/>
                                        </p:tgtEl>
                                        <p:attrNameLst>
                                          <p:attrName>style.rotation</p:attrName>
                                        </p:attrNameLst>
                                      </p:cBhvr>
                                      <p:tavLst>
                                        <p:tav tm="0">
                                          <p:val>
                                            <p:fltVal val="90"/>
                                          </p:val>
                                        </p:tav>
                                        <p:tav tm="100000">
                                          <p:val>
                                            <p:fltVal val="0"/>
                                          </p:val>
                                        </p:tav>
                                      </p:tavLst>
                                    </p:anim>
                                    <p:animEffect transition="in" filter="fade">
                                      <p:cBhvr>
                                        <p:cTn id="25" dur="1000"/>
                                        <p:tgtEl>
                                          <p:spTgt spid="102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0-#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0-#ppt_w/2"/>
                                          </p:val>
                                        </p:tav>
                                        <p:tav tm="100000">
                                          <p:val>
                                            <p:strVal val="#ppt_x"/>
                                          </p:val>
                                        </p:tav>
                                      </p:tavLst>
                                    </p:anim>
                                    <p:anim calcmode="lin" valueType="num">
                                      <p:cBhvr additive="base">
                                        <p:cTn id="4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animBg="1"/>
      <p:bldP spid="16"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مخطط انسيابي: معالجة متعاقبة 5"/>
          <p:cNvSpPr/>
          <p:nvPr/>
        </p:nvSpPr>
        <p:spPr>
          <a:xfrm>
            <a:off x="1371600" y="304800"/>
            <a:ext cx="6301448" cy="8382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rgbClr val="FF0000"/>
                </a:solidFill>
              </a:rPr>
              <a:t>أولاً : التفسيرات الجزئية للجريمة </a:t>
            </a:r>
            <a:r>
              <a:rPr lang="ar-EG" sz="3200" b="1" dirty="0" smtClean="0">
                <a:solidFill>
                  <a:srgbClr val="FF0000"/>
                </a:solidFill>
              </a:rPr>
              <a:t>والانحراف</a:t>
            </a:r>
            <a:endParaRPr lang="ar-SA" dirty="0">
              <a:solidFill>
                <a:srgbClr val="FF0000"/>
              </a:solidFill>
            </a:endParaRPr>
          </a:p>
        </p:txBody>
      </p:sp>
      <p:sp>
        <p:nvSpPr>
          <p:cNvPr id="3" name="عنصر نائب للمحتوى 2"/>
          <p:cNvSpPr>
            <a:spLocks noGrp="1"/>
          </p:cNvSpPr>
          <p:nvPr>
            <p:ph idx="1"/>
          </p:nvPr>
        </p:nvSpPr>
        <p:spPr>
          <a:xfrm>
            <a:off x="1143000" y="1447800"/>
            <a:ext cx="7162800" cy="4800600"/>
          </a:xfrm>
        </p:spPr>
        <p:txBody>
          <a:bodyPr>
            <a:noAutofit/>
          </a:bodyPr>
          <a:lstStyle/>
          <a:p>
            <a:pPr algn="just"/>
            <a:r>
              <a:rPr lang="ar-EG" sz="2800" b="1" dirty="0">
                <a:solidFill>
                  <a:srgbClr val="002060"/>
                </a:solidFill>
              </a:rPr>
              <a:t>والواقع أن أولي الدراسات العلمية للجريمة و التي </a:t>
            </a:r>
            <a:r>
              <a:rPr lang="ar-SA" sz="2800" b="1" dirty="0" smtClean="0">
                <a:solidFill>
                  <a:srgbClr val="002060"/>
                </a:solidFill>
              </a:rPr>
              <a:t>ا</a:t>
            </a:r>
            <a:r>
              <a:rPr lang="ar-EG" sz="2800" b="1" dirty="0" smtClean="0">
                <a:solidFill>
                  <a:srgbClr val="002060"/>
                </a:solidFill>
              </a:rPr>
              <a:t>تسمت </a:t>
            </a:r>
            <a:r>
              <a:rPr lang="ar-EG" sz="2800" b="1" dirty="0">
                <a:solidFill>
                  <a:srgbClr val="002060"/>
                </a:solidFill>
              </a:rPr>
              <a:t>بالطابع الاجتماعي ، هي تلك الدراسة التي قام بها العلامة البلجيكي </a:t>
            </a:r>
            <a:r>
              <a:rPr lang="ar-EG" sz="2800" b="1" dirty="0" err="1">
                <a:solidFill>
                  <a:srgbClr val="002060"/>
                </a:solidFill>
              </a:rPr>
              <a:t>كيتلية</a:t>
            </a:r>
            <a:r>
              <a:rPr lang="ar-EG" sz="2800" b="1" dirty="0">
                <a:solidFill>
                  <a:srgbClr val="002060"/>
                </a:solidFill>
              </a:rPr>
              <a:t> </a:t>
            </a:r>
            <a:r>
              <a:rPr lang="en-US" sz="2800" b="1" dirty="0" err="1" smtClean="0">
                <a:solidFill>
                  <a:srgbClr val="002060"/>
                </a:solidFill>
              </a:rPr>
              <a:t>Quetelet</a:t>
            </a:r>
            <a:r>
              <a:rPr lang="ar-EG" sz="2800" b="1" dirty="0" smtClean="0">
                <a:solidFill>
                  <a:srgbClr val="002060"/>
                </a:solidFill>
              </a:rPr>
              <a:t> </a:t>
            </a:r>
            <a:r>
              <a:rPr lang="ar-EG" sz="2800" b="1" dirty="0">
                <a:solidFill>
                  <a:srgbClr val="002060"/>
                </a:solidFill>
              </a:rPr>
              <a:t>تحليلات إحصائية تتعلق بتوزيع الجريمة حسب البيئة و طبقاً للمناخ و الفصول بمثابة تحول جذري في مجال تفسير الجريمة حيث أتجه إلي الفرد وأرسي دعائم الاتجاه الأنثروبولوجي في علم الإجرام  ثم كان " </a:t>
            </a:r>
            <a:r>
              <a:rPr lang="ar-SA" sz="2800" b="1" smtClean="0">
                <a:solidFill>
                  <a:srgbClr val="002060"/>
                </a:solidFill>
              </a:rPr>
              <a:t>فيري</a:t>
            </a:r>
            <a:r>
              <a:rPr lang="ar-EG" sz="2800" b="1" smtClean="0">
                <a:solidFill>
                  <a:srgbClr val="002060"/>
                </a:solidFill>
              </a:rPr>
              <a:t> </a:t>
            </a:r>
            <a:r>
              <a:rPr lang="ar-EG" sz="2800" b="1" dirty="0">
                <a:solidFill>
                  <a:srgbClr val="002060"/>
                </a:solidFill>
              </a:rPr>
              <a:t>" أول من أكد علي أهمية جميع العوامل في تفسير السلوك الاجرامي ومازالت هذه الاتجاهات المدخل الفردي سائد بين علماء الاجرام في ايطاليا ، والاتجاه الاقتصادي في الاتحاد السوفيتي  والاتجاه الاجتماعي في الولايات المتحدة الامريكية </a:t>
            </a:r>
            <a:endParaRPr lang="ar-SA" sz="2800" b="1" dirty="0">
              <a:solidFill>
                <a:srgbClr val="002060"/>
              </a:solidFill>
            </a:endParaRPr>
          </a:p>
        </p:txBody>
      </p:sp>
    </p:spTree>
    <p:extLst>
      <p:ext uri="{BB962C8B-B14F-4D97-AF65-F5344CB8AC3E}">
        <p14:creationId xmlns:p14="http://schemas.microsoft.com/office/powerpoint/2010/main" xmlns="" val="1296585568"/>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1066800" y="1600201"/>
            <a:ext cx="7162800" cy="4953000"/>
          </a:xfrm>
        </p:spPr>
        <p:txBody>
          <a:bodyPr>
            <a:normAutofit/>
          </a:bodyPr>
          <a:lstStyle/>
          <a:p>
            <a:r>
              <a:rPr lang="ar-EG" b="1" dirty="0">
                <a:solidFill>
                  <a:srgbClr val="002060"/>
                </a:solidFill>
              </a:rPr>
              <a:t>شهد القرن التاسع عشر رواجاً واسعاً للنزعة البيولوجية للتقدم الكبير و الدراسات العلمية الخاصة بوظائف الغدد في الجسم ،وبعض علماء النفس قد ربطوا بين الجانب السيكولوجي للشخص و نظام الرموز في الجسم ومن ثم بدأ فرويد تحليله النفسي مركزاً علي عملية اللاشعور والكبت والتي تنتج عن الصراع النفسي </a:t>
            </a:r>
            <a:endParaRPr lang="en-US" b="1" dirty="0">
              <a:solidFill>
                <a:srgbClr val="002060"/>
              </a:solidFill>
            </a:endParaRPr>
          </a:p>
          <a:p>
            <a:endParaRPr lang="ar-SA" dirty="0"/>
          </a:p>
        </p:txBody>
      </p:sp>
      <p:sp>
        <p:nvSpPr>
          <p:cNvPr id="5" name="مخطط انسيابي: معالجة متعاقبة 4"/>
          <p:cNvSpPr/>
          <p:nvPr/>
        </p:nvSpPr>
        <p:spPr>
          <a:xfrm>
            <a:off x="1219200" y="304800"/>
            <a:ext cx="6705600" cy="11430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000" b="1" dirty="0">
                <a:solidFill>
                  <a:srgbClr val="FF0000"/>
                </a:solidFill>
                <a:effectLst>
                  <a:outerShdw blurRad="38100" dist="38100" dir="2700000" algn="tl">
                    <a:srgbClr val="000000">
                      <a:alpha val="43137"/>
                    </a:srgbClr>
                  </a:outerShdw>
                </a:effectLst>
              </a:rPr>
              <a:t>ثانيا : العوامل البيولوجية والنفسية في تفسير الانحراف والجريمة</a:t>
            </a:r>
            <a:endParaRPr lang="en-US" sz="3000" b="1" dirty="0">
              <a:solidFill>
                <a:srgbClr val="FF0000"/>
              </a:solidFill>
              <a:effectLst>
                <a:outerShdw blurRad="38100" dist="38100" dir="2700000" algn="tl">
                  <a:srgbClr val="000000">
                    <a:alpha val="43137"/>
                  </a:srgbClr>
                </a:outerShdw>
              </a:effectLst>
            </a:endParaRPr>
          </a:p>
        </p:txBody>
      </p:sp>
      <p:pic>
        <p:nvPicPr>
          <p:cNvPr id="9" name="صورة 8"/>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xmlns="">
                  <a14:imgLayer r:embed="rId5">
                    <a14:imgEffect>
                      <a14:sharpenSoften amount="-25000"/>
                    </a14:imgEffect>
                  </a14:imgLayer>
                </a14:imgProps>
              </a:ext>
              <a:ext uri="{28A0092B-C50C-407E-A947-70E740481C1C}">
                <a14:useLocalDpi xmlns:a14="http://schemas.microsoft.com/office/drawing/2010/main" xmlns="" val="0"/>
              </a:ext>
            </a:extLst>
          </a:blip>
          <a:srcRect l="19733" t="62769" r="33112" b="14256"/>
          <a:stretch/>
        </p:blipFill>
        <p:spPr>
          <a:xfrm>
            <a:off x="1852246" y="5053820"/>
            <a:ext cx="3329354" cy="1421382"/>
          </a:xfrm>
          <a:prstGeom prst="rect">
            <a:avLst/>
          </a:prstGeom>
        </p:spPr>
      </p:pic>
    </p:spTree>
    <p:extLst>
      <p:ext uri="{BB962C8B-B14F-4D97-AF65-F5344CB8AC3E}">
        <p14:creationId xmlns:p14="http://schemas.microsoft.com/office/powerpoint/2010/main" xmlns="" val="847157814"/>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685800" y="1447801"/>
            <a:ext cx="8000999" cy="1066799"/>
          </a:xfrm>
        </p:spPr>
        <p:txBody>
          <a:bodyPr>
            <a:noAutofit/>
          </a:bodyPr>
          <a:lstStyle/>
          <a:p>
            <a:r>
              <a:rPr lang="ar-EG" b="1" dirty="0">
                <a:solidFill>
                  <a:srgbClr val="002060"/>
                </a:solidFill>
              </a:rPr>
              <a:t>كان لعالم الاجتماع دور </a:t>
            </a:r>
            <a:r>
              <a:rPr lang="ar-EG" b="1" dirty="0" err="1">
                <a:solidFill>
                  <a:srgbClr val="002060"/>
                </a:solidFill>
              </a:rPr>
              <a:t>كايم</a:t>
            </a:r>
            <a:r>
              <a:rPr lang="ar-EG" b="1" dirty="0">
                <a:solidFill>
                  <a:srgbClr val="002060"/>
                </a:solidFill>
              </a:rPr>
              <a:t> </a:t>
            </a:r>
            <a:r>
              <a:rPr lang="ar-EG" b="1" dirty="0" smtClean="0">
                <a:solidFill>
                  <a:srgbClr val="002060"/>
                </a:solidFill>
              </a:rPr>
              <a:t>بدراسته </a:t>
            </a:r>
            <a:r>
              <a:rPr lang="ar-EG" b="1" dirty="0">
                <a:solidFill>
                  <a:srgbClr val="002060"/>
                </a:solidFill>
              </a:rPr>
              <a:t>حول الانتحار في فرنسا</a:t>
            </a:r>
            <a:endParaRPr lang="ar-SA" b="1" dirty="0">
              <a:solidFill>
                <a:srgbClr val="002060"/>
              </a:solidFill>
            </a:endParaRPr>
          </a:p>
        </p:txBody>
      </p:sp>
      <p:sp>
        <p:nvSpPr>
          <p:cNvPr id="5" name="مخطط انسيابي: معالجة متعاقبة 4"/>
          <p:cNvSpPr/>
          <p:nvPr/>
        </p:nvSpPr>
        <p:spPr>
          <a:xfrm>
            <a:off x="1219200" y="304800"/>
            <a:ext cx="6629400" cy="8382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3000" b="1" u="sng" dirty="0">
                <a:solidFill>
                  <a:srgbClr val="FF0000"/>
                </a:solidFill>
                <a:effectLst>
                  <a:outerShdw blurRad="38100" dist="38100" dir="2700000" algn="tl">
                    <a:srgbClr val="000000">
                      <a:alpha val="43137"/>
                    </a:srgbClr>
                  </a:outerShdw>
                </a:effectLst>
              </a:rPr>
              <a:t>ثالثا: التفسيرات الاجتماعية للانحراف و الجريمة</a:t>
            </a:r>
            <a:endParaRPr lang="en-US" sz="3000" b="1" u="sng" dirty="0">
              <a:solidFill>
                <a:srgbClr val="FF0000"/>
              </a:solidFill>
              <a:effectLst>
                <a:outerShdw blurRad="38100" dist="38100" dir="2700000" algn="tl">
                  <a:srgbClr val="000000">
                    <a:alpha val="43137"/>
                  </a:srgbClr>
                </a:outerShdw>
              </a:effectLst>
            </a:endParaRPr>
          </a:p>
        </p:txBody>
      </p:sp>
      <p:sp>
        <p:nvSpPr>
          <p:cNvPr id="6" name="عنصر نائب للمحتوى 2"/>
          <p:cNvSpPr txBox="1">
            <a:spLocks/>
          </p:cNvSpPr>
          <p:nvPr/>
        </p:nvSpPr>
        <p:spPr>
          <a:xfrm>
            <a:off x="533400" y="2590800"/>
            <a:ext cx="8077200" cy="2667000"/>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b="1" dirty="0">
                <a:solidFill>
                  <a:srgbClr val="002060"/>
                </a:solidFill>
              </a:rPr>
              <a:t>أصبح لدينا العديد من النظريات الاجتماعية ، والمفهومات </a:t>
            </a:r>
            <a:r>
              <a:rPr lang="ar-EG" b="1" dirty="0" smtClean="0">
                <a:solidFill>
                  <a:srgbClr val="002060"/>
                </a:solidFill>
              </a:rPr>
              <a:t>السيكولوجية ، علاقة </a:t>
            </a:r>
            <a:r>
              <a:rPr lang="ar-EG" b="1" dirty="0">
                <a:solidFill>
                  <a:srgbClr val="002060"/>
                </a:solidFill>
              </a:rPr>
              <a:t>السلوك المنحرف بالثقافة الفرعية والصراع </a:t>
            </a:r>
            <a:r>
              <a:rPr lang="ar-EG" b="1" dirty="0" smtClean="0">
                <a:solidFill>
                  <a:srgbClr val="002060"/>
                </a:solidFill>
              </a:rPr>
              <a:t>الثقافي ،وعلاقة </a:t>
            </a:r>
            <a:r>
              <a:rPr lang="ar-EG" b="1" dirty="0">
                <a:solidFill>
                  <a:srgbClr val="002060"/>
                </a:solidFill>
              </a:rPr>
              <a:t>الانحراف بالجماعات والضبط الاجتماعي وعلاقته بالتفاوت والضغوط الاجتماعية وعلاقته بالأحداث </a:t>
            </a:r>
            <a:endParaRPr lang="en-US" b="1" dirty="0">
              <a:solidFill>
                <a:srgbClr val="002060"/>
              </a:solidFill>
            </a:endParaRPr>
          </a:p>
        </p:txBody>
      </p:sp>
      <p:pic>
        <p:nvPicPr>
          <p:cNvPr id="9" name="صورة 8"/>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flipH="1">
            <a:off x="1219200" y="5029200"/>
            <a:ext cx="2047875" cy="1295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صورة 11"/>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xmlns="" val="0"/>
              </a:ext>
            </a:extLst>
          </a:blip>
          <a:srcRect l="-2219" t="35555" r="61953" b="35555"/>
          <a:stretch/>
        </p:blipFill>
        <p:spPr>
          <a:xfrm>
            <a:off x="3962400" y="5098570"/>
            <a:ext cx="2133600" cy="1530830"/>
          </a:xfrm>
          <a:prstGeom prst="rect">
            <a:avLst/>
          </a:prstGeom>
          <a:ln>
            <a:noFill/>
          </a:ln>
          <a:effectLst>
            <a:softEdge rad="112500"/>
          </a:effectLst>
        </p:spPr>
      </p:pic>
    </p:spTree>
    <p:extLst>
      <p:ext uri="{BB962C8B-B14F-4D97-AF65-F5344CB8AC3E}">
        <p14:creationId xmlns:p14="http://schemas.microsoft.com/office/powerpoint/2010/main" xmlns="" val="335329125"/>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style.rotation</p:attrName>
                                        </p:attrNameLst>
                                      </p:cBhvr>
                                      <p:tavLst>
                                        <p:tav tm="0">
                                          <p:val>
                                            <p:fltVal val="90"/>
                                          </p:val>
                                        </p:tav>
                                        <p:tav tm="100000">
                                          <p:val>
                                            <p:fltVal val="0"/>
                                          </p:val>
                                        </p:tav>
                                      </p:tavLst>
                                    </p:anim>
                                    <p:animEffect transition="in" filter="fade">
                                      <p:cBhvr>
                                        <p:cTn id="28" dur="1000"/>
                                        <p:tgtEl>
                                          <p:spTgt spid="12"/>
                                        </p:tgtEl>
                                      </p:cBhvr>
                                    </p:animEffect>
                                  </p:childTnLst>
                                </p:cTn>
                              </p:par>
                              <p:par>
                                <p:cTn id="29" presetID="3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right)">
                                      <p:cBhvr>
                                        <p:cTn id="39" dur="5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righ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304800" y="304800"/>
            <a:ext cx="8229600" cy="762000"/>
          </a:xfrm>
        </p:spPr>
        <p:txBody>
          <a:bodyPr>
            <a:normAutofit/>
          </a:bodyPr>
          <a:lstStyle/>
          <a:p>
            <a:pPr marL="0" lvl="0" indent="0">
              <a:buNone/>
            </a:pPr>
            <a:r>
              <a:rPr lang="ar-EG" b="1" u="sng" dirty="0" smtClean="0">
                <a:solidFill>
                  <a:srgbClr val="FF0000"/>
                </a:solidFill>
              </a:rPr>
              <a:t>1- </a:t>
            </a:r>
            <a:r>
              <a:rPr lang="ar-EG" sz="3000" b="1" u="sng" dirty="0">
                <a:solidFill>
                  <a:srgbClr val="FF0000"/>
                </a:solidFill>
                <a:effectLst>
                  <a:outerShdw blurRad="38100" dist="38100" dir="2700000" algn="tl">
                    <a:srgbClr val="000000">
                      <a:alpha val="43137"/>
                    </a:srgbClr>
                  </a:outerShdw>
                </a:effectLst>
              </a:rPr>
              <a:t>تفسير الانحراف في  ضوء نظريات الانحراف الثقافي </a:t>
            </a:r>
            <a:endParaRPr lang="en-US" sz="3000" b="1" u="sng" dirty="0">
              <a:solidFill>
                <a:srgbClr val="FF0000"/>
              </a:solidFill>
              <a:effectLst>
                <a:outerShdw blurRad="38100" dist="38100" dir="2700000" algn="tl">
                  <a:srgbClr val="000000">
                    <a:alpha val="43137"/>
                  </a:srgbClr>
                </a:outerShdw>
              </a:effectLst>
            </a:endParaRPr>
          </a:p>
          <a:p>
            <a:endParaRPr lang="ar-SA" dirty="0"/>
          </a:p>
        </p:txBody>
      </p:sp>
      <p:sp>
        <p:nvSpPr>
          <p:cNvPr id="5" name="عنصر نائب للمحتوى 2"/>
          <p:cNvSpPr txBox="1">
            <a:spLocks/>
          </p:cNvSpPr>
          <p:nvPr/>
        </p:nvSpPr>
        <p:spPr>
          <a:xfrm>
            <a:off x="762000" y="1066800"/>
            <a:ext cx="7467600" cy="4495800"/>
          </a:xfrm>
          <a:prstGeom prst="rect">
            <a:avLst/>
          </a:prstGeom>
        </p:spPr>
        <p:txBody>
          <a:bodyPr vert="horz" lIns="91440" tIns="45720" rIns="91440" bIns="45720" rtlCol="1">
            <a:normAutofit fontScale="9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b="1" dirty="0">
                <a:solidFill>
                  <a:srgbClr val="002060"/>
                </a:solidFill>
              </a:rPr>
              <a:t>ذهب " مارشال </a:t>
            </a:r>
            <a:r>
              <a:rPr lang="ar-EG" b="1" dirty="0" err="1">
                <a:solidFill>
                  <a:srgbClr val="002060"/>
                </a:solidFill>
              </a:rPr>
              <a:t>كلينارد</a:t>
            </a:r>
            <a:r>
              <a:rPr lang="ar-EG" b="1" dirty="0">
                <a:solidFill>
                  <a:srgbClr val="002060"/>
                </a:solidFill>
              </a:rPr>
              <a:t> " إلي أن مصطلح الثقافة يشير في عموميته  للمستويات المعيارية في السلوك ، وفي ضوء ذلك يهتم عالم الاجتماع بدراسة  العلاقة بين المعايير المتصارعة ، وما تنطوي عليه الثقافة العامة ، والثقافات الفرعية ، من قيم ، وعلاقة ذلك بالسلوك </a:t>
            </a:r>
            <a:r>
              <a:rPr lang="ar-EG" b="1" dirty="0" smtClean="0">
                <a:solidFill>
                  <a:srgbClr val="002060"/>
                </a:solidFill>
              </a:rPr>
              <a:t>المنحرف. </a:t>
            </a:r>
            <a:r>
              <a:rPr lang="ar-EG" b="1" dirty="0">
                <a:solidFill>
                  <a:srgbClr val="002060"/>
                </a:solidFill>
              </a:rPr>
              <a:t>وذلك لأن المجتمعات الحديثة تنطوي علي العديد من الثقافات </a:t>
            </a:r>
            <a:r>
              <a:rPr lang="ar-EG" b="1">
                <a:solidFill>
                  <a:srgbClr val="002060"/>
                </a:solidFill>
              </a:rPr>
              <a:t>الفرعية </a:t>
            </a:r>
            <a:r>
              <a:rPr lang="ar-EG" b="1" smtClean="0">
                <a:solidFill>
                  <a:srgbClr val="002060"/>
                </a:solidFill>
              </a:rPr>
              <a:t>المتباينة، </a:t>
            </a:r>
            <a:r>
              <a:rPr lang="ar-EG" b="1" dirty="0">
                <a:solidFill>
                  <a:srgbClr val="002060"/>
                </a:solidFill>
              </a:rPr>
              <a:t>والتي لكل منها نسقها الخاص من </a:t>
            </a:r>
            <a:r>
              <a:rPr lang="ar-EG" b="1">
                <a:solidFill>
                  <a:srgbClr val="002060"/>
                </a:solidFill>
              </a:rPr>
              <a:t>المعايير </a:t>
            </a:r>
            <a:r>
              <a:rPr lang="ar-EG" b="1" smtClean="0">
                <a:solidFill>
                  <a:srgbClr val="002060"/>
                </a:solidFill>
              </a:rPr>
              <a:t>والقيم، </a:t>
            </a:r>
            <a:r>
              <a:rPr lang="ar-EG" b="1" dirty="0">
                <a:solidFill>
                  <a:srgbClr val="002060"/>
                </a:solidFill>
              </a:rPr>
              <a:t>التي توجه </a:t>
            </a:r>
            <a:r>
              <a:rPr lang="ar-EG" b="1">
                <a:solidFill>
                  <a:srgbClr val="002060"/>
                </a:solidFill>
              </a:rPr>
              <a:t>سلوك </a:t>
            </a:r>
            <a:r>
              <a:rPr lang="ar-EG" b="1" smtClean="0">
                <a:solidFill>
                  <a:srgbClr val="002060"/>
                </a:solidFill>
              </a:rPr>
              <a:t>أعضائها، </a:t>
            </a:r>
            <a:r>
              <a:rPr lang="ar-EG" b="1" dirty="0">
                <a:solidFill>
                  <a:srgbClr val="002060"/>
                </a:solidFill>
              </a:rPr>
              <a:t>نحو هدفها الأساسي </a:t>
            </a:r>
            <a:r>
              <a:rPr lang="ar-EG" b="1">
                <a:solidFill>
                  <a:srgbClr val="002060"/>
                </a:solidFill>
              </a:rPr>
              <a:t>في </a:t>
            </a:r>
            <a:r>
              <a:rPr lang="ar-EG" b="1" smtClean="0">
                <a:solidFill>
                  <a:srgbClr val="002060"/>
                </a:solidFill>
              </a:rPr>
              <a:t>الحياة، </a:t>
            </a:r>
            <a:r>
              <a:rPr lang="ar-EG" b="1" dirty="0">
                <a:solidFill>
                  <a:srgbClr val="002060"/>
                </a:solidFill>
              </a:rPr>
              <a:t>وقد أكد هذا الاتجاه من قبل " البرت كوهن " عندما ذهب إلي أن الثقافات الفرعية توجد بشكل واضح في المجتمعات ذات التباين والتمايز الفعلي .</a:t>
            </a:r>
            <a:endParaRPr lang="en-US" b="1" dirty="0">
              <a:solidFill>
                <a:srgbClr val="002060"/>
              </a:solidFill>
            </a:endParaRPr>
          </a:p>
          <a:p>
            <a:endParaRPr lang="ar-SA" dirty="0"/>
          </a:p>
        </p:txBody>
      </p:sp>
      <p:sp>
        <p:nvSpPr>
          <p:cNvPr id="6" name="عنوان 1"/>
          <p:cNvSpPr>
            <a:spLocks noGrp="1"/>
          </p:cNvSpPr>
          <p:nvPr>
            <p:ph type="title"/>
          </p:nvPr>
        </p:nvSpPr>
        <p:spPr>
          <a:xfrm>
            <a:off x="457200" y="5562600"/>
            <a:ext cx="8229600" cy="1066800"/>
          </a:xfrm>
        </p:spPr>
        <p:txBody>
          <a:bodyPr>
            <a:noAutofit/>
          </a:bodyPr>
          <a:lstStyle/>
          <a:p>
            <a:r>
              <a:rPr lang="ar-EG" sz="3200" b="1" dirty="0" smtClean="0"/>
              <a:t/>
            </a:r>
            <a:br>
              <a:rPr lang="ar-EG" sz="3200" b="1" dirty="0" smtClean="0"/>
            </a:br>
            <a:r>
              <a:rPr lang="ar-EG" sz="2800" b="1" dirty="0" smtClean="0">
                <a:solidFill>
                  <a:srgbClr val="C00000"/>
                </a:solidFill>
              </a:rPr>
              <a:t>وفي </a:t>
            </a:r>
            <a:r>
              <a:rPr lang="ar-EG" sz="2800" b="1" dirty="0">
                <a:solidFill>
                  <a:srgbClr val="C00000"/>
                </a:solidFill>
              </a:rPr>
              <a:t>إطار هذا الفهم العام صاغ " أدون </a:t>
            </a:r>
            <a:r>
              <a:rPr lang="ar-EG" sz="2800" b="1" dirty="0" err="1">
                <a:solidFill>
                  <a:srgbClr val="C00000"/>
                </a:solidFill>
              </a:rPr>
              <a:t>سذرلاند</a:t>
            </a:r>
            <a:r>
              <a:rPr lang="ar-EG" sz="2800" b="1" dirty="0">
                <a:solidFill>
                  <a:srgbClr val="C00000"/>
                </a:solidFill>
              </a:rPr>
              <a:t> " فرضه المتعلق بنظرية المخالطة المغايرة </a:t>
            </a:r>
            <a:r>
              <a:rPr lang="en-US" sz="3200" b="1" dirty="0"/>
              <a:t/>
            </a:r>
            <a:br>
              <a:rPr lang="en-US" sz="3200" b="1" dirty="0"/>
            </a:br>
            <a:endParaRPr lang="ar-SA" sz="3200" b="1" dirty="0"/>
          </a:p>
        </p:txBody>
      </p:sp>
    </p:spTree>
    <p:extLst>
      <p:ext uri="{BB962C8B-B14F-4D97-AF65-F5344CB8AC3E}">
        <p14:creationId xmlns:p14="http://schemas.microsoft.com/office/powerpoint/2010/main" xmlns="" val="1663032360"/>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13239"/>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381000" y="533401"/>
            <a:ext cx="7924800" cy="685799"/>
          </a:xfrm>
        </p:spPr>
        <p:txBody>
          <a:bodyPr>
            <a:normAutofit fontScale="85000" lnSpcReduction="10000"/>
          </a:bodyPr>
          <a:lstStyle/>
          <a:p>
            <a:pPr marL="0" indent="0">
              <a:buNone/>
            </a:pPr>
            <a:r>
              <a:rPr lang="ar-EG" sz="3500" b="1" u="sng" dirty="0">
                <a:solidFill>
                  <a:srgbClr val="FF0000"/>
                </a:solidFill>
                <a:effectLst>
                  <a:outerShdw blurRad="38100" dist="38100" dir="2700000" algn="tl">
                    <a:srgbClr val="000000">
                      <a:alpha val="43137"/>
                    </a:srgbClr>
                  </a:outerShdw>
                </a:effectLst>
              </a:rPr>
              <a:t>2- التوتر والضغوط الاجتماعية وتفسير الانحراف والجريمة </a:t>
            </a:r>
            <a:endParaRPr lang="en-US" sz="3500" b="1" u="sng" dirty="0">
              <a:solidFill>
                <a:srgbClr val="FF0000"/>
              </a:solidFill>
              <a:effectLst>
                <a:outerShdw blurRad="38100" dist="38100" dir="2700000" algn="tl">
                  <a:srgbClr val="000000">
                    <a:alpha val="43137"/>
                  </a:srgbClr>
                </a:outerShdw>
              </a:effectLst>
            </a:endParaRPr>
          </a:p>
          <a:p>
            <a:endParaRPr lang="ar-SA" dirty="0"/>
          </a:p>
        </p:txBody>
      </p:sp>
      <p:sp>
        <p:nvSpPr>
          <p:cNvPr id="5" name="عنصر نائب للمحتوى 2"/>
          <p:cNvSpPr txBox="1">
            <a:spLocks/>
          </p:cNvSpPr>
          <p:nvPr/>
        </p:nvSpPr>
        <p:spPr>
          <a:xfrm>
            <a:off x="685800" y="1447800"/>
            <a:ext cx="7543800" cy="2743200"/>
          </a:xfrm>
          <a:prstGeom prst="rect">
            <a:avLst/>
          </a:prstGeom>
        </p:spPr>
        <p:txBody>
          <a:bodyPr vert="horz" lIns="91440" tIns="45720" rIns="91440" bIns="45720" rtlCol="1">
            <a:normAutofit fontScale="8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3400" b="1" dirty="0"/>
              <a:t>تصنف هذه النظريات الجناح والانحراف ، وكأن المرء مفروض عليه ممارسة الانحراف في محاولته لتحقيق الرغبات المشروعة التي أحبط اشباعها " روبرت </a:t>
            </a:r>
            <a:r>
              <a:rPr lang="ar-EG" sz="3400" b="1" dirty="0" err="1"/>
              <a:t>ميرتون</a:t>
            </a:r>
            <a:r>
              <a:rPr lang="ar-EG" sz="3400" b="1" dirty="0"/>
              <a:t> " التفاوت الذي يحدث من عناصر البناء الاجتماعي المتمثلة في الأهداف والوسائل وصور التكيف المنحرفة أن الجناح يتولد عن احباطات الشباب الفقير ، الذي تسند امامه فرص تحقيق الرغبات بالنسبة للمركز في مجتمع </a:t>
            </a:r>
            <a:endParaRPr lang="en-US" sz="3400" b="1" dirty="0"/>
          </a:p>
          <a:p>
            <a:endParaRPr lang="ar-SA" dirty="0"/>
          </a:p>
        </p:txBody>
      </p:sp>
      <p:sp>
        <p:nvSpPr>
          <p:cNvPr id="6" name="عنصر نائب للمحتوى 2"/>
          <p:cNvSpPr txBox="1">
            <a:spLocks/>
          </p:cNvSpPr>
          <p:nvPr/>
        </p:nvSpPr>
        <p:spPr>
          <a:xfrm>
            <a:off x="2438400" y="4267201"/>
            <a:ext cx="5647592" cy="685799"/>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90000"/>
              </a:lnSpc>
              <a:buNone/>
            </a:pPr>
            <a:r>
              <a:rPr lang="ar-EG" sz="3000" b="1" u="sng" dirty="0">
                <a:solidFill>
                  <a:srgbClr val="FF0000"/>
                </a:solidFill>
                <a:effectLst>
                  <a:outerShdw blurRad="38100" dist="38100" dir="2700000" algn="tl">
                    <a:srgbClr val="000000">
                      <a:alpha val="43137"/>
                    </a:srgbClr>
                  </a:outerShdw>
                </a:effectLst>
              </a:rPr>
              <a:t>3-صراع الجماعة و تفسير الانحراف</a:t>
            </a:r>
            <a:endParaRPr lang="en-US" sz="3000" b="1" u="sng" dirty="0">
              <a:solidFill>
                <a:srgbClr val="FF0000"/>
              </a:solidFill>
              <a:effectLst>
                <a:outerShdw blurRad="38100" dist="38100" dir="2700000" algn="tl">
                  <a:srgbClr val="000000">
                    <a:alpha val="43137"/>
                  </a:srgbClr>
                </a:outerShdw>
              </a:effectLst>
            </a:endParaRPr>
          </a:p>
          <a:p>
            <a:endParaRPr lang="ar-SA" dirty="0"/>
          </a:p>
        </p:txBody>
      </p:sp>
      <p:sp>
        <p:nvSpPr>
          <p:cNvPr id="7" name="عنصر نائب للمحتوى 2"/>
          <p:cNvSpPr txBox="1">
            <a:spLocks/>
          </p:cNvSpPr>
          <p:nvPr/>
        </p:nvSpPr>
        <p:spPr>
          <a:xfrm>
            <a:off x="762000" y="5029200"/>
            <a:ext cx="7552592" cy="1524000"/>
          </a:xfrm>
          <a:prstGeom prst="rect">
            <a:avLst/>
          </a:prstGeom>
        </p:spPr>
        <p:txBody>
          <a:bodyPr vert="horz" lIns="91440" tIns="45720" rIns="91440" bIns="45720" rtlCol="1">
            <a:normAutofit fontScale="850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3400" b="1" dirty="0"/>
              <a:t>أن بعض الجماعات </a:t>
            </a:r>
            <a:r>
              <a:rPr lang="ar-EG" sz="3400" b="1" dirty="0" err="1"/>
              <a:t>الصغري</a:t>
            </a:r>
            <a:r>
              <a:rPr lang="ar-EG" sz="3400" b="1" dirty="0"/>
              <a:t>  يناضلون من أجل وضع أفضل وتحسن أحوالها وقد يكون البوليس هنا هو العدو و كذلك القانون يكون بمثابة الوسيلة لممارسة الضغط  عليهم</a:t>
            </a:r>
            <a:endParaRPr lang="en-US" sz="3400" b="1" dirty="0"/>
          </a:p>
          <a:p>
            <a:endParaRPr lang="ar-SA" dirty="0"/>
          </a:p>
        </p:txBody>
      </p:sp>
    </p:spTree>
    <p:extLst>
      <p:ext uri="{BB962C8B-B14F-4D97-AF65-F5344CB8AC3E}">
        <p14:creationId xmlns:p14="http://schemas.microsoft.com/office/powerpoint/2010/main" xmlns="" val="3400926830"/>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914400" y="381000"/>
            <a:ext cx="7162800" cy="762000"/>
          </a:xfrm>
        </p:spPr>
        <p:txBody>
          <a:bodyPr vert="horz" lIns="91440" tIns="45720" rIns="91440" bIns="45720" rtlCol="1">
            <a:normAutofit/>
          </a:bodyPr>
          <a:lstStyle/>
          <a:p>
            <a:pPr marL="0" indent="0">
              <a:buNone/>
            </a:pPr>
            <a:r>
              <a:rPr lang="ar-EG" b="1" dirty="0">
                <a:solidFill>
                  <a:srgbClr val="FF0000"/>
                </a:solidFill>
                <a:effectLst>
                  <a:outerShdw blurRad="38100" dist="38100" dir="2700000" algn="tl">
                    <a:srgbClr val="000000">
                      <a:alpha val="43137"/>
                    </a:srgbClr>
                  </a:outerShdw>
                </a:effectLst>
              </a:rPr>
              <a:t>4- نظريات الضبط و تفسير الانحراف و الجريمة</a:t>
            </a:r>
            <a:endParaRPr lang="en-US" b="1" dirty="0">
              <a:solidFill>
                <a:srgbClr val="FF0000"/>
              </a:solidFill>
              <a:effectLst>
                <a:outerShdw blurRad="38100" dist="38100" dir="2700000" algn="tl">
                  <a:srgbClr val="000000">
                    <a:alpha val="43137"/>
                  </a:srgbClr>
                </a:outerShdw>
              </a:effectLst>
            </a:endParaRPr>
          </a:p>
          <a:p>
            <a:pPr marL="0" indent="0">
              <a:buNone/>
            </a:pPr>
            <a:endParaRPr lang="ar-SA" b="1" dirty="0">
              <a:solidFill>
                <a:srgbClr val="FF0000"/>
              </a:solidFill>
              <a:effectLst>
                <a:outerShdw blurRad="38100" dist="38100" dir="2700000" algn="tl">
                  <a:srgbClr val="000000">
                    <a:alpha val="43137"/>
                  </a:srgbClr>
                </a:outerShdw>
              </a:effectLst>
            </a:endParaRPr>
          </a:p>
        </p:txBody>
      </p:sp>
      <p:sp>
        <p:nvSpPr>
          <p:cNvPr id="6" name="عنصر نائب للمحتوى 2"/>
          <p:cNvSpPr txBox="1">
            <a:spLocks/>
          </p:cNvSpPr>
          <p:nvPr/>
        </p:nvSpPr>
        <p:spPr>
          <a:xfrm>
            <a:off x="1058008" y="990600"/>
            <a:ext cx="7400192" cy="1066800"/>
          </a:xfrm>
          <a:prstGeom prst="rect">
            <a:avLst/>
          </a:prstGeom>
        </p:spPr>
        <p:txBody>
          <a:bodyPr vert="horz" lIns="91440" tIns="45720" rIns="91440" bIns="45720" rtlCol="1">
            <a:normAutofit fontScale="850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b="1" dirty="0">
                <a:solidFill>
                  <a:srgbClr val="002060"/>
                </a:solidFill>
              </a:rPr>
              <a:t>وظهر هذا الاتجاه  كرد فعل لموقف علماء الإجرام وجناح معظم الجانحين بمثابة انفصال واع عن معاييرهم الأخلاقية</a:t>
            </a:r>
            <a:endParaRPr lang="en-US" b="1" dirty="0">
              <a:solidFill>
                <a:srgbClr val="002060"/>
              </a:solidFill>
            </a:endParaRPr>
          </a:p>
          <a:p>
            <a:pPr marL="0" indent="0">
              <a:buFont typeface="Arial" pitchFamily="34" charset="0"/>
              <a:buNone/>
            </a:pPr>
            <a:endParaRPr lang="ar-SA" b="1" dirty="0">
              <a:solidFill>
                <a:srgbClr val="FF0000"/>
              </a:solidFill>
              <a:effectLst>
                <a:outerShdw blurRad="38100" dist="38100" dir="2700000" algn="tl">
                  <a:srgbClr val="000000">
                    <a:alpha val="43137"/>
                  </a:srgbClr>
                </a:outerShdw>
              </a:effectLst>
            </a:endParaRPr>
          </a:p>
        </p:txBody>
      </p:sp>
      <p:sp>
        <p:nvSpPr>
          <p:cNvPr id="8" name="مخطط انسيابي: معالجة متعاقبة 7"/>
          <p:cNvSpPr/>
          <p:nvPr/>
        </p:nvSpPr>
        <p:spPr>
          <a:xfrm>
            <a:off x="1143000" y="1905000"/>
            <a:ext cx="7061688" cy="9144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EG" sz="1400" b="1" dirty="0" smtClean="0">
              <a:solidFill>
                <a:schemeClr val="tx1"/>
              </a:solidFill>
            </a:endParaRPr>
          </a:p>
          <a:p>
            <a:pPr lvl="0" algn="ctr"/>
            <a:r>
              <a:rPr lang="ar-EG" sz="2400" b="1" dirty="0" smtClean="0">
                <a:solidFill>
                  <a:schemeClr val="tx1"/>
                </a:solidFill>
              </a:rPr>
              <a:t>1- أن </a:t>
            </a:r>
            <a:r>
              <a:rPr lang="ar-EG" sz="2400" b="1" dirty="0">
                <a:solidFill>
                  <a:schemeClr val="tx1"/>
                </a:solidFill>
              </a:rPr>
              <a:t>نظريات الضبط تقوم علي فرضية أساسية مؤداها : أن الأفعال الجانحة تنتج عندما تكون رابطة الفرد بالمجتمع ضعيفة ، أو متصدعة </a:t>
            </a:r>
            <a:endParaRPr lang="en-US" sz="2400" b="1" dirty="0">
              <a:solidFill>
                <a:schemeClr val="tx1"/>
              </a:solidFill>
            </a:endParaRPr>
          </a:p>
          <a:p>
            <a:pPr algn="ctr"/>
            <a:endParaRPr lang="ar-SA" dirty="0">
              <a:solidFill>
                <a:schemeClr val="bg1"/>
              </a:solidFill>
            </a:endParaRPr>
          </a:p>
        </p:txBody>
      </p:sp>
      <p:sp>
        <p:nvSpPr>
          <p:cNvPr id="10" name="مخطط انسيابي: معالجة متعاقبة 9"/>
          <p:cNvSpPr/>
          <p:nvPr/>
        </p:nvSpPr>
        <p:spPr>
          <a:xfrm>
            <a:off x="1524000" y="3031588"/>
            <a:ext cx="6324600" cy="930812"/>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EG" sz="2400" b="1" dirty="0" smtClean="0">
                <a:solidFill>
                  <a:schemeClr val="tx1"/>
                </a:solidFill>
              </a:rPr>
              <a:t>2- حيث </a:t>
            </a:r>
            <a:r>
              <a:rPr lang="ar-EG" sz="2400" b="1" dirty="0">
                <a:solidFill>
                  <a:schemeClr val="tx1"/>
                </a:solidFill>
              </a:rPr>
              <a:t>تنقصهم الفاعلية وروابط المكافأة بالنظم الاجتماعية الأساسية </a:t>
            </a:r>
            <a:endParaRPr lang="ar-SA" b="1" dirty="0">
              <a:solidFill>
                <a:schemeClr val="tx1"/>
              </a:solidFill>
            </a:endParaRPr>
          </a:p>
        </p:txBody>
      </p:sp>
      <p:sp>
        <p:nvSpPr>
          <p:cNvPr id="11" name="مخطط انسيابي: معالجة متعاقبة 10"/>
          <p:cNvSpPr/>
          <p:nvPr/>
        </p:nvSpPr>
        <p:spPr>
          <a:xfrm>
            <a:off x="1828800" y="4174588"/>
            <a:ext cx="5867400" cy="778412"/>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400" b="1" dirty="0" smtClean="0">
                <a:solidFill>
                  <a:schemeClr val="tx1"/>
                </a:solidFill>
              </a:rPr>
              <a:t>3- </a:t>
            </a:r>
            <a:r>
              <a:rPr lang="ar-EG" sz="2400" b="1" dirty="0">
                <a:solidFill>
                  <a:schemeClr val="tx1"/>
                </a:solidFill>
              </a:rPr>
              <a:t>ضعف رابطة الشخص ، ونقص استقراره في المجتمع </a:t>
            </a:r>
            <a:endParaRPr lang="en-US" sz="2400" b="1" dirty="0">
              <a:solidFill>
                <a:schemeClr val="tx1"/>
              </a:solidFill>
            </a:endParaRPr>
          </a:p>
          <a:p>
            <a:pPr lvl="0" algn="ctr"/>
            <a:endParaRPr lang="ar-SA" b="1" dirty="0">
              <a:solidFill>
                <a:srgbClr val="FFFF00"/>
              </a:solidFill>
            </a:endParaRPr>
          </a:p>
        </p:txBody>
      </p:sp>
      <p:sp>
        <p:nvSpPr>
          <p:cNvPr id="12" name="عنصر نائب للمحتوى 2"/>
          <p:cNvSpPr txBox="1">
            <a:spLocks/>
          </p:cNvSpPr>
          <p:nvPr/>
        </p:nvSpPr>
        <p:spPr>
          <a:xfrm>
            <a:off x="685800" y="5105400"/>
            <a:ext cx="7972865" cy="1371600"/>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EG" sz="2400" b="1" u="sng" dirty="0">
                <a:solidFill>
                  <a:srgbClr val="FF0000"/>
                </a:solidFill>
                <a:effectLst>
                  <a:outerShdw blurRad="38100" dist="38100" dir="2700000" algn="tl">
                    <a:srgbClr val="000000">
                      <a:alpha val="43137"/>
                    </a:srgbClr>
                  </a:outerShdw>
                </a:effectLst>
              </a:rPr>
              <a:t>مثال </a:t>
            </a:r>
            <a:r>
              <a:rPr lang="ar-EG" sz="2400" b="1" dirty="0">
                <a:solidFill>
                  <a:srgbClr val="002060"/>
                </a:solidFill>
              </a:rPr>
              <a:t>علي ذلك أن المدرسة والأسرة ما هي </a:t>
            </a:r>
            <a:r>
              <a:rPr lang="ar-EG" sz="2400" b="1" dirty="0" err="1">
                <a:solidFill>
                  <a:srgbClr val="002060"/>
                </a:solidFill>
              </a:rPr>
              <a:t>الإ</a:t>
            </a:r>
            <a:r>
              <a:rPr lang="ar-EG" sz="2400" b="1" dirty="0">
                <a:solidFill>
                  <a:srgbClr val="002060"/>
                </a:solidFill>
              </a:rPr>
              <a:t> المداخل الأساسية للتواصل مع المجتمع ، وإذا ما كانت علاقة الأشخاص الصغار بأي منهما غير مرضية ، فإن النتيجة المباشرة لذلك هو الجناح ، باعتباره رد فعل عام لهذه الحالة</a:t>
            </a:r>
            <a:endParaRPr lang="ar-SA" sz="24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942891739"/>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arn(inVertical)">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fltVal val="0"/>
                                          </p:val>
                                        </p:tav>
                                        <p:tav tm="100000">
                                          <p:val>
                                            <p:strVal val="#ppt_w"/>
                                          </p:val>
                                        </p:tav>
                                      </p:tavLst>
                                    </p:anim>
                                    <p:anim calcmode="lin" valueType="num">
                                      <p:cBhvr>
                                        <p:cTn id="27" dur="1000" fill="hold"/>
                                        <p:tgtEl>
                                          <p:spTgt spid="10"/>
                                        </p:tgtEl>
                                        <p:attrNameLst>
                                          <p:attrName>ppt_h</p:attrName>
                                        </p:attrNameLst>
                                      </p:cBhvr>
                                      <p:tavLst>
                                        <p:tav tm="0">
                                          <p:val>
                                            <p:fltVal val="0"/>
                                          </p:val>
                                        </p:tav>
                                        <p:tav tm="100000">
                                          <p:val>
                                            <p:strVal val="#ppt_h"/>
                                          </p:val>
                                        </p:tav>
                                      </p:tavLst>
                                    </p:anim>
                                    <p:anim calcmode="lin" valueType="num">
                                      <p:cBhvr>
                                        <p:cTn id="28" dur="1000" fill="hold"/>
                                        <p:tgtEl>
                                          <p:spTgt spid="10"/>
                                        </p:tgtEl>
                                        <p:attrNameLst>
                                          <p:attrName>style.rotation</p:attrName>
                                        </p:attrNameLst>
                                      </p:cBhvr>
                                      <p:tavLst>
                                        <p:tav tm="0">
                                          <p:val>
                                            <p:fltVal val="90"/>
                                          </p:val>
                                        </p:tav>
                                        <p:tav tm="100000">
                                          <p:val>
                                            <p:fltVal val="0"/>
                                          </p:val>
                                        </p:tav>
                                      </p:tavLst>
                                    </p:anim>
                                    <p:animEffect transition="in" filter="fade">
                                      <p:cBhvr>
                                        <p:cTn id="29" dur="1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fltVal val="0"/>
                                          </p:val>
                                        </p:tav>
                                        <p:tav tm="100000">
                                          <p:val>
                                            <p:strVal val="#ppt_w"/>
                                          </p:val>
                                        </p:tav>
                                      </p:tavLst>
                                    </p:anim>
                                    <p:anim calcmode="lin" valueType="num">
                                      <p:cBhvr>
                                        <p:cTn id="35" dur="1000" fill="hold"/>
                                        <p:tgtEl>
                                          <p:spTgt spid="11"/>
                                        </p:tgtEl>
                                        <p:attrNameLst>
                                          <p:attrName>ppt_h</p:attrName>
                                        </p:attrNameLst>
                                      </p:cBhvr>
                                      <p:tavLst>
                                        <p:tav tm="0">
                                          <p:val>
                                            <p:fltVal val="0"/>
                                          </p:val>
                                        </p:tav>
                                        <p:tav tm="100000">
                                          <p:val>
                                            <p:strVal val="#ppt_h"/>
                                          </p:val>
                                        </p:tav>
                                      </p:tavLst>
                                    </p:anim>
                                    <p:anim calcmode="lin" valueType="num">
                                      <p:cBhvr>
                                        <p:cTn id="36" dur="1000" fill="hold"/>
                                        <p:tgtEl>
                                          <p:spTgt spid="11"/>
                                        </p:tgtEl>
                                        <p:attrNameLst>
                                          <p:attrName>style.rotation</p:attrName>
                                        </p:attrNameLst>
                                      </p:cBhvr>
                                      <p:tavLst>
                                        <p:tav tm="0">
                                          <p:val>
                                            <p:fltVal val="90"/>
                                          </p:val>
                                        </p:tav>
                                        <p:tav tm="100000">
                                          <p:val>
                                            <p:fltVal val="0"/>
                                          </p:val>
                                        </p:tav>
                                      </p:tavLst>
                                    </p:anim>
                                    <p:animEffect transition="in" filter="fade">
                                      <p:cBhvr>
                                        <p:cTn id="37" dur="1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8" grpId="0" animBg="1"/>
      <p:bldP spid="10" grpId="0" animBg="1"/>
      <p:bldP spid="11"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457200" y="1752601"/>
            <a:ext cx="8229600" cy="3200399"/>
          </a:xfrm>
        </p:spPr>
        <p:txBody>
          <a:bodyPr/>
          <a:lstStyle/>
          <a:p>
            <a:r>
              <a:rPr lang="ar-EG" b="1" dirty="0"/>
              <a:t>معيارين اجتماعيين مبكرين لتفسير الجريمة هما. </a:t>
            </a:r>
            <a:r>
              <a:rPr lang="ar-EG" b="1" dirty="0" err="1"/>
              <a:t>الأنومي</a:t>
            </a:r>
            <a:r>
              <a:rPr lang="ar-EG" b="1" dirty="0"/>
              <a:t> </a:t>
            </a:r>
            <a:r>
              <a:rPr lang="en-US" b="1" dirty="0"/>
              <a:t>anomie</a:t>
            </a:r>
            <a:r>
              <a:rPr lang="ar-EG" b="1" dirty="0"/>
              <a:t> ( تصدع المعايير) المفهوم الذي ساقه </a:t>
            </a:r>
            <a:r>
              <a:rPr lang="ar-EG" b="1" dirty="0" err="1"/>
              <a:t>دوركايم</a:t>
            </a:r>
            <a:r>
              <a:rPr lang="ar-EG" b="1" dirty="0"/>
              <a:t> وتناوله بالتطور" روبرت </a:t>
            </a:r>
            <a:r>
              <a:rPr lang="ar-EG" b="1" dirty="0" err="1"/>
              <a:t>ميرتون</a:t>
            </a:r>
            <a:r>
              <a:rPr lang="ar-EG" b="1" dirty="0"/>
              <a:t> " ، والمخالطة المغايرة </a:t>
            </a:r>
            <a:r>
              <a:rPr lang="en-US" b="1" dirty="0"/>
              <a:t>differential association</a:t>
            </a:r>
            <a:r>
              <a:rPr lang="ar-EG" b="1" dirty="0"/>
              <a:t> </a:t>
            </a:r>
            <a:r>
              <a:rPr lang="ar-EG" b="1" dirty="0" err="1"/>
              <a:t>لسذرلاند</a:t>
            </a:r>
            <a:r>
              <a:rPr lang="ar-EG" b="1" dirty="0"/>
              <a:t> و الذي يركز علي تناقل أساليب الحياة المنحرفة </a:t>
            </a:r>
            <a:endParaRPr lang="en-US" b="1" dirty="0"/>
          </a:p>
          <a:p>
            <a:endParaRPr lang="ar-SA" dirty="0"/>
          </a:p>
        </p:txBody>
      </p:sp>
      <p:sp>
        <p:nvSpPr>
          <p:cNvPr id="5" name="مخطط انسيابي: معالجة متعاقبة 4"/>
          <p:cNvSpPr/>
          <p:nvPr/>
        </p:nvSpPr>
        <p:spPr>
          <a:xfrm>
            <a:off x="1219200" y="457200"/>
            <a:ext cx="6629400" cy="9906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000" b="1" dirty="0">
                <a:solidFill>
                  <a:srgbClr val="FF0000"/>
                </a:solidFill>
                <a:effectLst>
                  <a:outerShdw blurRad="38100" dist="38100" dir="2700000" algn="tl">
                    <a:srgbClr val="000000">
                      <a:alpha val="43137"/>
                    </a:srgbClr>
                  </a:outerShdw>
                </a:effectLst>
              </a:rPr>
              <a:t>رابعاً : تطور الاتجاهات الاجتماعية في تفسير الانحراف والجريمة</a:t>
            </a:r>
            <a:endParaRPr lang="en-US" sz="3000" b="1" dirty="0">
              <a:solidFill>
                <a:srgbClr val="FF0000"/>
              </a:solidFill>
              <a:effectLst>
                <a:outerShdw blurRad="38100" dist="38100" dir="2700000" algn="tl">
                  <a:srgbClr val="000000">
                    <a:alpha val="43137"/>
                  </a:srgbClr>
                </a:outerShdw>
              </a:effectLst>
            </a:endParaRPr>
          </a:p>
        </p:txBody>
      </p:sp>
      <p:pic>
        <p:nvPicPr>
          <p:cNvPr id="6" name="صورة 5"/>
          <p:cNvPicPr>
            <a:picLocks noChangeAspect="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xmlns="" val="0"/>
              </a:ext>
            </a:extLst>
          </a:blip>
          <a:srcRect l="5038" t="2667" r="41666" b="68000"/>
          <a:stretch/>
        </p:blipFill>
        <p:spPr>
          <a:xfrm>
            <a:off x="2819401" y="4191000"/>
            <a:ext cx="4070838" cy="2395596"/>
          </a:xfrm>
          <a:prstGeom prst="rect">
            <a:avLst/>
          </a:prstGeom>
        </p:spPr>
      </p:pic>
    </p:spTree>
    <p:extLst>
      <p:ext uri="{BB962C8B-B14F-4D97-AF65-F5344CB8AC3E}">
        <p14:creationId xmlns:p14="http://schemas.microsoft.com/office/powerpoint/2010/main" xmlns="" val="3582889553"/>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381000" y="1143000"/>
            <a:ext cx="8458200" cy="533399"/>
          </a:xfrm>
        </p:spPr>
        <p:txBody>
          <a:bodyPr>
            <a:normAutofit fontScale="70000" lnSpcReduction="20000"/>
          </a:bodyPr>
          <a:lstStyle/>
          <a:p>
            <a:r>
              <a:rPr lang="ar-EG" sz="3400" b="1" dirty="0"/>
              <a:t>وكان " جون </a:t>
            </a:r>
            <a:r>
              <a:rPr lang="ar-EG" sz="3400" b="1" dirty="0" err="1"/>
              <a:t>نتلر</a:t>
            </a:r>
            <a:r>
              <a:rPr lang="ar-EG" sz="3400" b="1" dirty="0"/>
              <a:t>" أول من حاول استخدام مفهوم الاغتراب في علاقته بالجريمة</a:t>
            </a:r>
            <a:endParaRPr lang="en-US" sz="3400" b="1" dirty="0"/>
          </a:p>
          <a:p>
            <a:endParaRPr lang="ar-SA" dirty="0"/>
          </a:p>
        </p:txBody>
      </p:sp>
      <p:sp>
        <p:nvSpPr>
          <p:cNvPr id="5" name="مخطط انسيابي: معالجة متعاقبة 4"/>
          <p:cNvSpPr/>
          <p:nvPr/>
        </p:nvSpPr>
        <p:spPr>
          <a:xfrm>
            <a:off x="1219200" y="228600"/>
            <a:ext cx="6629400" cy="685800"/>
          </a:xfrm>
          <a:prstGeom prst="flowChartAlternateProcess">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3200" b="1" dirty="0">
                <a:solidFill>
                  <a:srgbClr val="FF0000"/>
                </a:solidFill>
                <a:effectLst>
                  <a:outerShdw blurRad="38100" dist="38100" dir="2700000" algn="tl">
                    <a:srgbClr val="000000">
                      <a:alpha val="43137"/>
                    </a:srgbClr>
                  </a:outerShdw>
                </a:effectLst>
              </a:rPr>
              <a:t>خامساً: الاغتراب و تفسير الانحراف و الجريمة</a:t>
            </a:r>
            <a:endParaRPr lang="en-US" sz="3200" b="1" dirty="0">
              <a:solidFill>
                <a:srgbClr val="FF0000"/>
              </a:solidFill>
              <a:effectLst>
                <a:outerShdw blurRad="38100" dist="38100" dir="2700000" algn="tl">
                  <a:srgbClr val="000000">
                    <a:alpha val="43137"/>
                  </a:srgbClr>
                </a:outerShdw>
              </a:effectLst>
            </a:endParaRPr>
          </a:p>
        </p:txBody>
      </p:sp>
      <p:sp>
        <p:nvSpPr>
          <p:cNvPr id="6" name="عنصر نائب للمحتوى 2"/>
          <p:cNvSpPr txBox="1">
            <a:spLocks/>
          </p:cNvSpPr>
          <p:nvPr/>
        </p:nvSpPr>
        <p:spPr>
          <a:xfrm>
            <a:off x="381000" y="1600200"/>
            <a:ext cx="8458200" cy="685799"/>
          </a:xfrm>
          <a:prstGeom prst="rect">
            <a:avLst/>
          </a:prstGeom>
        </p:spPr>
        <p:txBody>
          <a:bodyPr vert="horz" lIns="91440" tIns="45720" rIns="91440" bIns="45720" rtlCol="1">
            <a:normAutofit fontScale="850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800" b="1" dirty="0"/>
              <a:t>والاغتراب مفهوم تجريدي عام يشير لحالات الانفصال عن القيم والمعاني والمعايير ويتحدد من خلال مفاهيم إجرائية متعددة تتمثل في:-</a:t>
            </a:r>
            <a:endParaRPr lang="en-US" sz="2800" b="1" dirty="0"/>
          </a:p>
          <a:p>
            <a:endParaRPr lang="ar-SA" dirty="0"/>
          </a:p>
        </p:txBody>
      </p:sp>
      <p:sp>
        <p:nvSpPr>
          <p:cNvPr id="8" name="مخطط انسيابي: معالجة متعاقبة 7"/>
          <p:cNvSpPr/>
          <p:nvPr/>
        </p:nvSpPr>
        <p:spPr>
          <a:xfrm>
            <a:off x="914400" y="2362200"/>
            <a:ext cx="7518888" cy="768619"/>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EG" sz="400" b="1" dirty="0" smtClean="0">
              <a:solidFill>
                <a:schemeClr val="tx1"/>
              </a:solidFill>
            </a:endParaRPr>
          </a:p>
          <a:p>
            <a:pPr lvl="0"/>
            <a:r>
              <a:rPr lang="ar-EG" sz="2400" b="1" dirty="0">
                <a:solidFill>
                  <a:srgbClr val="002060"/>
                </a:solidFill>
              </a:rPr>
              <a:t>1- فقدان السيطرة نتيجة لغياب المعرفة والإرادة القادرة علي التأثير في محيط الاجتماعي للشخص</a:t>
            </a:r>
            <a:endParaRPr lang="ar-SA" dirty="0">
              <a:solidFill>
                <a:srgbClr val="002060"/>
              </a:solidFill>
            </a:endParaRPr>
          </a:p>
        </p:txBody>
      </p:sp>
      <p:sp>
        <p:nvSpPr>
          <p:cNvPr id="9" name="مخطط انسيابي: معالجة متعاقبة 8"/>
          <p:cNvSpPr/>
          <p:nvPr/>
        </p:nvSpPr>
        <p:spPr>
          <a:xfrm>
            <a:off x="914400" y="3352800"/>
            <a:ext cx="7366488" cy="6858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EG" sz="400" b="1" dirty="0" smtClean="0">
              <a:solidFill>
                <a:schemeClr val="tx1"/>
              </a:solidFill>
            </a:endParaRPr>
          </a:p>
          <a:p>
            <a:pPr lvl="0"/>
            <a:r>
              <a:rPr lang="ar-EG" sz="2400" b="1" dirty="0" smtClean="0">
                <a:solidFill>
                  <a:srgbClr val="002060"/>
                </a:solidFill>
              </a:rPr>
              <a:t>2- وفقدان </a:t>
            </a:r>
            <a:r>
              <a:rPr lang="ar-EG" sz="2400" b="1" dirty="0">
                <a:solidFill>
                  <a:srgbClr val="002060"/>
                </a:solidFill>
              </a:rPr>
              <a:t>المعني ويتمثل في غياب الهدف والموجة الأساسي للحياة بحيث تصير الحياة بلا معني أو هدف واضح.</a:t>
            </a:r>
            <a:endParaRPr lang="en-US" sz="2400" b="1" dirty="0">
              <a:solidFill>
                <a:srgbClr val="002060"/>
              </a:solidFill>
            </a:endParaRPr>
          </a:p>
        </p:txBody>
      </p:sp>
      <p:sp>
        <p:nvSpPr>
          <p:cNvPr id="10" name="مخطط انسيابي: معالجة متعاقبة 9"/>
          <p:cNvSpPr/>
          <p:nvPr/>
        </p:nvSpPr>
        <p:spPr>
          <a:xfrm>
            <a:off x="914400" y="4267200"/>
            <a:ext cx="7366488" cy="6096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EG" sz="400" b="1" dirty="0" smtClean="0">
              <a:solidFill>
                <a:schemeClr val="tx1"/>
              </a:solidFill>
            </a:endParaRPr>
          </a:p>
          <a:p>
            <a:pPr lvl="0"/>
            <a:r>
              <a:rPr lang="ar-EG" sz="2400" b="1" dirty="0" smtClean="0">
                <a:solidFill>
                  <a:srgbClr val="002060"/>
                </a:solidFill>
              </a:rPr>
              <a:t>3- وفقدان </a:t>
            </a:r>
            <a:r>
              <a:rPr lang="ar-EG" sz="2400" b="1" dirty="0">
                <a:solidFill>
                  <a:srgbClr val="002060"/>
                </a:solidFill>
              </a:rPr>
              <a:t>المعايير ويعني الانفصال عن المعايير أو تصدع بناء المعايير التي توجه سلوك الأشخاص.</a:t>
            </a:r>
            <a:endParaRPr lang="en-US" sz="2400" b="1" dirty="0">
              <a:solidFill>
                <a:srgbClr val="002060"/>
              </a:solidFill>
            </a:endParaRPr>
          </a:p>
        </p:txBody>
      </p:sp>
      <p:sp>
        <p:nvSpPr>
          <p:cNvPr id="11" name="مخطط انسيابي: معالجة متعاقبة 10"/>
          <p:cNvSpPr/>
          <p:nvPr/>
        </p:nvSpPr>
        <p:spPr>
          <a:xfrm>
            <a:off x="838200" y="5029200"/>
            <a:ext cx="7518888" cy="5334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EG" sz="400" b="1" dirty="0" smtClean="0">
              <a:solidFill>
                <a:schemeClr val="tx1"/>
              </a:solidFill>
            </a:endParaRPr>
          </a:p>
          <a:p>
            <a:pPr lvl="0"/>
            <a:r>
              <a:rPr lang="ar-EG" sz="2400" b="1" dirty="0">
                <a:solidFill>
                  <a:srgbClr val="002060"/>
                </a:solidFill>
              </a:rPr>
              <a:t> 4- ثم الاغتراب الاجتماعي بمعني الانفصال عن الأهداف المحددة ثقافياً</a:t>
            </a:r>
            <a:endParaRPr lang="en-US" sz="2400" b="1" dirty="0">
              <a:solidFill>
                <a:srgbClr val="002060"/>
              </a:solidFill>
            </a:endParaRPr>
          </a:p>
        </p:txBody>
      </p:sp>
      <p:sp>
        <p:nvSpPr>
          <p:cNvPr id="12" name="مخطط انسيابي: معالجة متعاقبة 11"/>
          <p:cNvSpPr/>
          <p:nvPr/>
        </p:nvSpPr>
        <p:spPr>
          <a:xfrm>
            <a:off x="838200" y="5791200"/>
            <a:ext cx="7595088" cy="685800"/>
          </a:xfrm>
          <a:prstGeom prst="flowChartAlternateProcess">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endParaRPr lang="ar-EG" sz="400" b="1" dirty="0" smtClean="0">
              <a:solidFill>
                <a:schemeClr val="tx1"/>
              </a:solidFill>
            </a:endParaRPr>
          </a:p>
          <a:p>
            <a:pPr lvl="0"/>
            <a:r>
              <a:rPr lang="ar-EG" sz="2400" b="1" dirty="0" smtClean="0">
                <a:solidFill>
                  <a:srgbClr val="002060"/>
                </a:solidFill>
              </a:rPr>
              <a:t>5- ثم </a:t>
            </a:r>
            <a:r>
              <a:rPr lang="ar-EG" sz="2400" b="1" dirty="0">
                <a:solidFill>
                  <a:srgbClr val="002060"/>
                </a:solidFill>
              </a:rPr>
              <a:t>الاغتراب النفسي ويتمثل في انفصال الشخص عن ذاته الحقيقية والتكيف مع ذلك الوضع بحالات من الانسحاب والعصيان </a:t>
            </a:r>
            <a:r>
              <a:rPr lang="ar-EG" sz="2400" dirty="0"/>
              <a:t>.</a:t>
            </a:r>
            <a:endParaRPr lang="en-US" sz="2400" dirty="0"/>
          </a:p>
        </p:txBody>
      </p:sp>
    </p:spTree>
    <p:extLst>
      <p:ext uri="{BB962C8B-B14F-4D97-AF65-F5344CB8AC3E}">
        <p14:creationId xmlns:p14="http://schemas.microsoft.com/office/powerpoint/2010/main" xmlns="" val="3270023744"/>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1+#ppt_w/2"/>
                                          </p:val>
                                        </p:tav>
                                        <p:tav tm="100000">
                                          <p:val>
                                            <p:strVal val="#ppt_x"/>
                                          </p:val>
                                        </p:tav>
                                      </p:tavLst>
                                    </p:anim>
                                    <p:anim calcmode="lin" valueType="num">
                                      <p:cBhvr additive="base">
                                        <p:cTn id="4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0-#ppt_w/2"/>
                                          </p:val>
                                        </p:tav>
                                        <p:tav tm="100000">
                                          <p:val>
                                            <p:strVal val="#ppt_x"/>
                                          </p:val>
                                        </p:tav>
                                      </p:tavLst>
                                    </p:anim>
                                    <p:anim calcmode="lin" valueType="num">
                                      <p:cBhvr additive="base">
                                        <p:cTn id="6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8" grpId="0" animBg="1"/>
      <p:bldP spid="9"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685800" y="457200"/>
            <a:ext cx="7772400" cy="1371600"/>
          </a:xfrm>
        </p:spPr>
        <p:txBody>
          <a:bodyPr>
            <a:normAutofit/>
          </a:bodyPr>
          <a:lstStyle/>
          <a:p>
            <a:r>
              <a:rPr lang="ar-EG" sz="2400" b="1" dirty="0"/>
              <a:t>وهذه الابعاد الخمسة للاغتراب والتي حددها " </a:t>
            </a:r>
            <a:r>
              <a:rPr lang="ar-EG" sz="2400" b="1" dirty="0" err="1"/>
              <a:t>ملفن</a:t>
            </a:r>
            <a:r>
              <a:rPr lang="ar-EG" sz="2400" b="1" dirty="0"/>
              <a:t> سيمان " في تحليله لمعاني الاغتراب مترابطة ومتبادلة التأثير مع بعضها وتنطوي علي مداخل ثلاثة ، هي المدخل الشخصي ، والمدخل الثقافي والمدخل الاجتماعي </a:t>
            </a:r>
            <a:r>
              <a:rPr lang="ar-EG" dirty="0"/>
              <a:t>.</a:t>
            </a:r>
            <a:endParaRPr lang="en-US" dirty="0"/>
          </a:p>
          <a:p>
            <a:endParaRPr lang="ar-SA" dirty="0"/>
          </a:p>
        </p:txBody>
      </p:sp>
      <p:sp>
        <p:nvSpPr>
          <p:cNvPr id="6" name="عنصر نائب للمحتوى 2"/>
          <p:cNvSpPr txBox="1">
            <a:spLocks/>
          </p:cNvSpPr>
          <p:nvPr/>
        </p:nvSpPr>
        <p:spPr>
          <a:xfrm>
            <a:off x="457200" y="2971801"/>
            <a:ext cx="8001000" cy="2209799"/>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400" b="1" dirty="0"/>
              <a:t>يرى هذا  المدخل أن المشاكل الاجتماعية تنبع من ظروف فردية معينة  منها ما يتعلق بفشل الشخص في استيعاب الاتجاهات الدارجة والعادات والاهداف والقيم وهذا الاجرام ينظر له باعتباره انحرافا شخصيا والذى  يشير الى ان الشخص المنحرف  هو الذى فشل في تكوين أحكام القيم المعيارية والعادات الأمر الذى يترتب عليه وجود أشخاص غير </a:t>
            </a:r>
            <a:r>
              <a:rPr lang="ar-EG" sz="2400" b="1" dirty="0" err="1"/>
              <a:t>متواقفين</a:t>
            </a:r>
            <a:r>
              <a:rPr lang="ar-EG" sz="2400" b="1" dirty="0"/>
              <a:t> اجتماعيا </a:t>
            </a:r>
            <a:endParaRPr lang="en-US" sz="2400" b="1" dirty="0"/>
          </a:p>
          <a:p>
            <a:endParaRPr lang="ar-SA" sz="2400" dirty="0"/>
          </a:p>
        </p:txBody>
      </p:sp>
      <p:sp>
        <p:nvSpPr>
          <p:cNvPr id="7" name="مخطط انسيابي: معالجة متعاقبة 6"/>
          <p:cNvSpPr/>
          <p:nvPr/>
        </p:nvSpPr>
        <p:spPr>
          <a:xfrm>
            <a:off x="1524000" y="1981200"/>
            <a:ext cx="6172200" cy="685800"/>
          </a:xfrm>
          <a:prstGeom prst="flowChartAlternateProcess">
            <a:avLst/>
          </a:prstGeom>
          <a:solidFill>
            <a:srgbClr val="C0000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chemeClr val="bg1"/>
                </a:solidFill>
              </a:rPr>
              <a:t>المدخل الشخصي وعلاقته بالاغتراب</a:t>
            </a:r>
            <a:endParaRPr lang="en-US" sz="3200" b="1" dirty="0">
              <a:solidFill>
                <a:schemeClr val="bg1"/>
              </a:solidFill>
            </a:endParaRPr>
          </a:p>
        </p:txBody>
      </p:sp>
      <p:sp>
        <p:nvSpPr>
          <p:cNvPr id="8" name="عنصر نائب للمحتوى 2"/>
          <p:cNvSpPr txBox="1">
            <a:spLocks/>
          </p:cNvSpPr>
          <p:nvPr/>
        </p:nvSpPr>
        <p:spPr>
          <a:xfrm>
            <a:off x="762000" y="5105401"/>
            <a:ext cx="7772400" cy="1371599"/>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400" b="1" dirty="0"/>
              <a:t>ومثل هذا الاتجاه لا يغطي انحراف المناطق الحرية ، لا يكون قابلاً للتطبيق علي المجرمين القانونيين ومجرمي المؤسسات ، والمجرمين الموفقين ، والمجرمين الذين بدون ضحايا </a:t>
            </a:r>
            <a:endParaRPr lang="en-US" sz="2400" b="1" dirty="0"/>
          </a:p>
          <a:p>
            <a:endParaRPr lang="ar-SA" sz="2400" dirty="0"/>
          </a:p>
        </p:txBody>
      </p:sp>
    </p:spTree>
    <p:extLst>
      <p:ext uri="{BB962C8B-B14F-4D97-AF65-F5344CB8AC3E}">
        <p14:creationId xmlns:p14="http://schemas.microsoft.com/office/powerpoint/2010/main" xmlns="" val="380783357"/>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80">
                                          <p:stCondLst>
                                            <p:cond delay="0"/>
                                          </p:stCondLst>
                                        </p:cTn>
                                        <p:tgtEl>
                                          <p:spTgt spid="7"/>
                                        </p:tgtEl>
                                      </p:cBhvr>
                                    </p:animEffect>
                                    <p:anim calcmode="lin" valueType="num">
                                      <p:cBhvr>
                                        <p:cTn id="1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9" dur="26">
                                          <p:stCondLst>
                                            <p:cond delay="650"/>
                                          </p:stCondLst>
                                        </p:cTn>
                                        <p:tgtEl>
                                          <p:spTgt spid="7"/>
                                        </p:tgtEl>
                                      </p:cBhvr>
                                      <p:to x="100000" y="60000"/>
                                    </p:animScale>
                                    <p:animScale>
                                      <p:cBhvr>
                                        <p:cTn id="20" dur="166" decel="50000">
                                          <p:stCondLst>
                                            <p:cond delay="676"/>
                                          </p:stCondLst>
                                        </p:cTn>
                                        <p:tgtEl>
                                          <p:spTgt spid="7"/>
                                        </p:tgtEl>
                                      </p:cBhvr>
                                      <p:to x="100000" y="100000"/>
                                    </p:animScale>
                                    <p:animScale>
                                      <p:cBhvr>
                                        <p:cTn id="21" dur="26">
                                          <p:stCondLst>
                                            <p:cond delay="1312"/>
                                          </p:stCondLst>
                                        </p:cTn>
                                        <p:tgtEl>
                                          <p:spTgt spid="7"/>
                                        </p:tgtEl>
                                      </p:cBhvr>
                                      <p:to x="100000" y="80000"/>
                                    </p:animScale>
                                    <p:animScale>
                                      <p:cBhvr>
                                        <p:cTn id="22" dur="166" decel="50000">
                                          <p:stCondLst>
                                            <p:cond delay="1338"/>
                                          </p:stCondLst>
                                        </p:cTn>
                                        <p:tgtEl>
                                          <p:spTgt spid="7"/>
                                        </p:tgtEl>
                                      </p:cBhvr>
                                      <p:to x="100000" y="100000"/>
                                    </p:animScale>
                                    <p:animScale>
                                      <p:cBhvr>
                                        <p:cTn id="23" dur="26">
                                          <p:stCondLst>
                                            <p:cond delay="1642"/>
                                          </p:stCondLst>
                                        </p:cTn>
                                        <p:tgtEl>
                                          <p:spTgt spid="7"/>
                                        </p:tgtEl>
                                      </p:cBhvr>
                                      <p:to x="100000" y="90000"/>
                                    </p:animScale>
                                    <p:animScale>
                                      <p:cBhvr>
                                        <p:cTn id="24" dur="166" decel="50000">
                                          <p:stCondLst>
                                            <p:cond delay="1668"/>
                                          </p:stCondLst>
                                        </p:cTn>
                                        <p:tgtEl>
                                          <p:spTgt spid="7"/>
                                        </p:tgtEl>
                                      </p:cBhvr>
                                      <p:to x="100000" y="100000"/>
                                    </p:animScale>
                                    <p:animScale>
                                      <p:cBhvr>
                                        <p:cTn id="25" dur="26">
                                          <p:stCondLst>
                                            <p:cond delay="1808"/>
                                          </p:stCondLst>
                                        </p:cTn>
                                        <p:tgtEl>
                                          <p:spTgt spid="7"/>
                                        </p:tgtEl>
                                      </p:cBhvr>
                                      <p:to x="100000" y="95000"/>
                                    </p:animScale>
                                    <p:animScale>
                                      <p:cBhvr>
                                        <p:cTn id="26" dur="166" decel="50000">
                                          <p:stCondLst>
                                            <p:cond delay="1834"/>
                                          </p:stCondLst>
                                        </p:cTn>
                                        <p:tgtEl>
                                          <p:spTgt spid="7"/>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17584" y="-76200"/>
            <a:ext cx="9126416" cy="6871239"/>
          </a:xfrm>
          <a:prstGeom prst="rect">
            <a:avLst/>
          </a:prstGeom>
          <a:ln w="190500" cap="sq">
            <a:solidFill>
              <a:schemeClr val="accent4">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عنصر نائب للمحتوى 2"/>
          <p:cNvSpPr>
            <a:spLocks noGrp="1"/>
          </p:cNvSpPr>
          <p:nvPr>
            <p:ph idx="1"/>
          </p:nvPr>
        </p:nvSpPr>
        <p:spPr>
          <a:xfrm>
            <a:off x="990600" y="685800"/>
            <a:ext cx="7239000" cy="1143000"/>
          </a:xfrm>
        </p:spPr>
        <p:txBody>
          <a:bodyPr>
            <a:normAutofit/>
          </a:bodyPr>
          <a:lstStyle/>
          <a:p>
            <a:r>
              <a:rPr lang="ar-EG" sz="2400" b="1" dirty="0"/>
              <a:t>ولا شك أن فشل المدرسة والمنزل في تزويد الشخص بالقيم العامة السائدة في المجتمع ، يتيح الفرصة لصور الانحراف الشخصي .</a:t>
            </a:r>
            <a:endParaRPr lang="ar-SA" sz="2400" b="1" dirty="0"/>
          </a:p>
        </p:txBody>
      </p:sp>
      <p:sp>
        <p:nvSpPr>
          <p:cNvPr id="5" name="عنصر نائب للمحتوى 2"/>
          <p:cNvSpPr txBox="1">
            <a:spLocks/>
          </p:cNvSpPr>
          <p:nvPr/>
        </p:nvSpPr>
        <p:spPr>
          <a:xfrm>
            <a:off x="2362200" y="1981200"/>
            <a:ext cx="5867400" cy="2667000"/>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sz="2400" b="1" dirty="0"/>
              <a:t>الفئة من الناس هم الذين يصبرون في حالة انحراف اجرامي من حالات عدم مقدرتهم لتعلم العادات ، وأن بعض الجرائم قليلة ترتكب نتيجة لنقص المقدرة الذهنية لتعلم السلوك المقبول ، هذه الفئة من الناس ، لا تشكل إلا الجانب القليل ، والمحدود من مشكلة الجريمة </a:t>
            </a:r>
            <a:endParaRPr lang="en-US" sz="2400" b="1" dirty="0"/>
          </a:p>
        </p:txBody>
      </p:sp>
      <p:pic>
        <p:nvPicPr>
          <p:cNvPr id="6" name="صورة 5"/>
          <p:cNvPicPr>
            <a:picLocks noChangeAspect="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xmlns="" val="0"/>
              </a:ext>
            </a:extLst>
          </a:blip>
          <a:srcRect l="3200" r="68554" b="50000"/>
          <a:stretch/>
        </p:blipFill>
        <p:spPr>
          <a:xfrm>
            <a:off x="914400" y="1733550"/>
            <a:ext cx="1434905" cy="1695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xmlns="" val="0"/>
              </a:ext>
            </a:extLst>
          </a:blip>
          <a:srcRect l="60296" t="5769" b="63757"/>
          <a:stretch/>
        </p:blipFill>
        <p:spPr>
          <a:xfrm>
            <a:off x="3025725" y="4079761"/>
            <a:ext cx="3222675" cy="2473439"/>
          </a:xfrm>
          <a:prstGeom prst="rect">
            <a:avLst/>
          </a:prstGeom>
          <a:ln>
            <a:noFill/>
          </a:ln>
          <a:effectLst>
            <a:softEdge rad="112500"/>
          </a:effectLst>
        </p:spPr>
      </p:pic>
    </p:spTree>
    <p:extLst>
      <p:ext uri="{BB962C8B-B14F-4D97-AF65-F5344CB8AC3E}">
        <p14:creationId xmlns:p14="http://schemas.microsoft.com/office/powerpoint/2010/main" xmlns="" val="3348743431"/>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TotalTime>
  <Words>908</Words>
  <Application>Microsoft Office PowerPoint</Application>
  <PresentationFormat>عرض على الشاشة (3:4)‏</PresentationFormat>
  <Paragraphs>49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نسق Office</vt:lpstr>
      <vt:lpstr>الشريحة 1</vt:lpstr>
      <vt:lpstr>الشريحة 2</vt:lpstr>
      <vt:lpstr>الشريحة 3</vt:lpstr>
      <vt:lpstr>الشريحة 4</vt:lpstr>
      <vt:lpstr>الشريحة 5</vt:lpstr>
      <vt:lpstr> وفي إطار هذا الفهم العام صاغ " أدون سذرلاند " فرضه المتعلق بنظرية المخالطة المغايرة  </vt:lpstr>
      <vt:lpstr>الشريحة 7</vt:lpstr>
      <vt:lpstr>الشريحة 8</vt:lpstr>
      <vt:lpstr>الشريحة 9</vt:lpstr>
      <vt:lpstr>الشريحة 10</vt:lpstr>
      <vt:lpstr>الشريحة 11</vt:lpstr>
      <vt:lpstr>الشريحة 12</vt:lpstr>
    </vt:vector>
  </TitlesOfParts>
  <Company>abdeen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dc:creator>
  <cp:lastModifiedBy>User</cp:lastModifiedBy>
  <cp:revision>63</cp:revision>
  <dcterms:created xsi:type="dcterms:W3CDTF">2015-03-03T17:40:03Z</dcterms:created>
  <dcterms:modified xsi:type="dcterms:W3CDTF">2016-02-28T07:33:01Z</dcterms:modified>
</cp:coreProperties>
</file>