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84380"/>
    <p:restoredTop sz="95915" autoAdjust="0"/>
  </p:normalViewPr>
  <p:slideViewPr>
    <p:cSldViewPr>
      <p:cViewPr>
        <p:scale>
          <a:sx n="80" d="100"/>
          <a:sy n="80" d="100"/>
        </p:scale>
        <p:origin x="-72" y="-4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EA56E3-3FC2-4BF6-AD1C-3311E1BC2894}" type="doc">
      <dgm:prSet loTypeId="urn:microsoft.com/office/officeart/2005/8/layout/hList1" loCatId="list" qsTypeId="urn:microsoft.com/office/officeart/2005/8/quickstyle/simple1" qsCatId="simple" csTypeId="urn:microsoft.com/office/officeart/2005/8/colors/accent1_2" csCatId="accent1" phldr="1"/>
      <dgm:spPr/>
      <dgm:t>
        <a:bodyPr/>
        <a:lstStyle/>
        <a:p>
          <a:pPr rtl="1"/>
          <a:endParaRPr lang="ar-SA"/>
        </a:p>
      </dgm:t>
    </dgm:pt>
    <dgm:pt modelId="{5FFB8D6F-A2BA-40CB-BE53-C6E7328BA542}">
      <dgm:prSet phldrT="[نص]" custT="1"/>
      <dgm:spPr/>
      <dgm:t>
        <a:bodyPr/>
        <a:lstStyle/>
        <a:p>
          <a:pPr algn="ctr" rtl="1"/>
          <a:r>
            <a:rPr lang="ar-SA" sz="1600" b="1" dirty="0" smtClean="0">
              <a:cs typeface="Akhbar MT" pitchFamily="2" charset="-78"/>
            </a:rPr>
            <a:t>ج/ العمليات ذات الطابع الاجتماعي النفسي :</a:t>
          </a:r>
          <a:endParaRPr lang="ar-SA" sz="1600" b="1" dirty="0">
            <a:cs typeface="Akhbar MT" pitchFamily="2" charset="-78"/>
          </a:endParaRPr>
        </a:p>
      </dgm:t>
    </dgm:pt>
    <dgm:pt modelId="{B37EF015-C5B2-44D8-BA48-EC9EC2A861E2}" type="parTrans" cxnId="{2DFAE64F-5396-42A6-A3A5-8B85BBF97275}">
      <dgm:prSet/>
      <dgm:spPr/>
      <dgm:t>
        <a:bodyPr/>
        <a:lstStyle/>
        <a:p>
          <a:pPr rtl="1"/>
          <a:endParaRPr lang="ar-SA"/>
        </a:p>
      </dgm:t>
    </dgm:pt>
    <dgm:pt modelId="{2B5DFE15-979C-4DE0-A9AD-1E753BDB8693}" type="sibTrans" cxnId="{2DFAE64F-5396-42A6-A3A5-8B85BBF97275}">
      <dgm:prSet/>
      <dgm:spPr/>
      <dgm:t>
        <a:bodyPr/>
        <a:lstStyle/>
        <a:p>
          <a:pPr rtl="1"/>
          <a:endParaRPr lang="ar-SA"/>
        </a:p>
      </dgm:t>
    </dgm:pt>
    <dgm:pt modelId="{81ACB531-7494-42E0-9039-33B647ADF5A8}">
      <dgm:prSet phldrT="[نص]" custT="1"/>
      <dgm:spPr/>
      <dgm:t>
        <a:bodyPr/>
        <a:lstStyle/>
        <a:p>
          <a:pPr algn="ctr" rtl="1"/>
          <a:r>
            <a:rPr lang="ar-SA" sz="1600" b="1" dirty="0" smtClean="0">
              <a:cs typeface="Akhbar MT" pitchFamily="2" charset="-78"/>
            </a:rPr>
            <a:t>يختص بها علم النفس الاجتماعي الذي يرى ان عملية تكوين السلوك الاجرامي تتكون كما يتكون السلوك السوي . الا ان هناك اختلاف بينهما يكون فيه نوعية ما يتعلمه الشخص وَ ليس في الكيفية وَ الطريقة التي يتعلم منها السلوك ..</a:t>
          </a:r>
          <a:endParaRPr lang="ar-SA" sz="1600" b="1" dirty="0">
            <a:cs typeface="Akhbar MT" pitchFamily="2" charset="-78"/>
          </a:endParaRPr>
        </a:p>
      </dgm:t>
    </dgm:pt>
    <dgm:pt modelId="{93437036-2F09-4D6B-91C3-052ADD168555}" type="parTrans" cxnId="{5F0C2932-98AE-499B-B062-70600FF95C26}">
      <dgm:prSet/>
      <dgm:spPr/>
      <dgm:t>
        <a:bodyPr/>
        <a:lstStyle/>
        <a:p>
          <a:pPr rtl="1"/>
          <a:endParaRPr lang="ar-SA"/>
        </a:p>
      </dgm:t>
    </dgm:pt>
    <dgm:pt modelId="{231CC47A-96BA-41BD-A243-E611942A5A55}" type="sibTrans" cxnId="{5F0C2932-98AE-499B-B062-70600FF95C26}">
      <dgm:prSet/>
      <dgm:spPr/>
      <dgm:t>
        <a:bodyPr/>
        <a:lstStyle/>
        <a:p>
          <a:pPr rtl="1"/>
          <a:endParaRPr lang="ar-SA"/>
        </a:p>
      </dgm:t>
    </dgm:pt>
    <dgm:pt modelId="{A2ACCEFF-B28F-45D5-80C2-CB37A354FE55}">
      <dgm:prSet phldrT="[نص]" custT="1"/>
      <dgm:spPr/>
      <dgm:t>
        <a:bodyPr/>
        <a:lstStyle/>
        <a:p>
          <a:pPr algn="ctr" rtl="1"/>
          <a:r>
            <a:rPr lang="ar-SA" sz="1600" b="1" dirty="0" smtClean="0">
              <a:cs typeface="Akhbar MT" pitchFamily="2" charset="-78"/>
            </a:rPr>
            <a:t>ب/ العمليات النفسية :</a:t>
          </a:r>
          <a:endParaRPr lang="ar-SA" sz="1600" b="1" dirty="0">
            <a:cs typeface="Akhbar MT" pitchFamily="2" charset="-78"/>
          </a:endParaRPr>
        </a:p>
      </dgm:t>
    </dgm:pt>
    <dgm:pt modelId="{C91944EF-D869-4098-9A40-C0F55DA865CE}" type="parTrans" cxnId="{6F2A6F94-3EBA-4741-A735-41A761AA0D83}">
      <dgm:prSet/>
      <dgm:spPr/>
      <dgm:t>
        <a:bodyPr/>
        <a:lstStyle/>
        <a:p>
          <a:pPr rtl="1"/>
          <a:endParaRPr lang="ar-SA"/>
        </a:p>
      </dgm:t>
    </dgm:pt>
    <dgm:pt modelId="{53EAA005-4FDA-4483-B888-D93F72F35118}" type="sibTrans" cxnId="{6F2A6F94-3EBA-4741-A735-41A761AA0D83}">
      <dgm:prSet/>
      <dgm:spPr/>
      <dgm:t>
        <a:bodyPr/>
        <a:lstStyle/>
        <a:p>
          <a:pPr rtl="1"/>
          <a:endParaRPr lang="ar-SA"/>
        </a:p>
      </dgm:t>
    </dgm:pt>
    <dgm:pt modelId="{7C91C618-33B5-4C67-961D-2B085A0CE1F1}">
      <dgm:prSet phldrT="[نص]" custT="1"/>
      <dgm:spPr/>
      <dgm:t>
        <a:bodyPr/>
        <a:lstStyle/>
        <a:p>
          <a:pPr algn="ctr" rtl="1"/>
          <a:r>
            <a:rPr lang="ar-SA" sz="1600" b="1" dirty="0" smtClean="0">
              <a:cs typeface="Akhbar MT" pitchFamily="2" charset="-78"/>
            </a:rPr>
            <a:t>وَ منها علمية التعويض وَ عملية العداء الناتج عن الاحباط ..</a:t>
          </a:r>
          <a:endParaRPr lang="ar-SA" sz="1600" b="1" dirty="0">
            <a:cs typeface="Akhbar MT" pitchFamily="2" charset="-78"/>
          </a:endParaRPr>
        </a:p>
      </dgm:t>
    </dgm:pt>
    <dgm:pt modelId="{E4D029A6-5CA1-47D3-8972-4E7A364CAFAA}" type="parTrans" cxnId="{D5231BA1-28BD-4646-ADB5-E2C73D3A4008}">
      <dgm:prSet/>
      <dgm:spPr/>
      <dgm:t>
        <a:bodyPr/>
        <a:lstStyle/>
        <a:p>
          <a:pPr rtl="1"/>
          <a:endParaRPr lang="ar-SA"/>
        </a:p>
      </dgm:t>
    </dgm:pt>
    <dgm:pt modelId="{DCE4DD5A-4D8D-44D6-8801-64252E102D12}" type="sibTrans" cxnId="{D5231BA1-28BD-4646-ADB5-E2C73D3A4008}">
      <dgm:prSet/>
      <dgm:spPr/>
      <dgm:t>
        <a:bodyPr/>
        <a:lstStyle/>
        <a:p>
          <a:pPr rtl="1"/>
          <a:endParaRPr lang="ar-SA"/>
        </a:p>
      </dgm:t>
    </dgm:pt>
    <dgm:pt modelId="{7A97407F-46CC-40E5-B4AA-E36DA763253C}">
      <dgm:prSet phldrT="[نص]" custT="1"/>
      <dgm:spPr/>
      <dgm:t>
        <a:bodyPr/>
        <a:lstStyle/>
        <a:p>
          <a:pPr algn="ctr" rtl="1"/>
          <a:r>
            <a:rPr lang="ar-SA" sz="1600" b="1" dirty="0" smtClean="0">
              <a:cs typeface="Akhbar MT" pitchFamily="2" charset="-78"/>
            </a:rPr>
            <a:t>أ/ العمليات الاجتماعية :</a:t>
          </a:r>
          <a:endParaRPr lang="ar-SA" sz="1600" b="1" dirty="0">
            <a:cs typeface="Akhbar MT" pitchFamily="2" charset="-78"/>
          </a:endParaRPr>
        </a:p>
      </dgm:t>
    </dgm:pt>
    <dgm:pt modelId="{265DDE54-D7FA-4AC7-A331-FFA3D1869AF9}" type="parTrans" cxnId="{C48FF1A3-FA1F-4F5F-B606-24C9C32EF49E}">
      <dgm:prSet/>
      <dgm:spPr/>
      <dgm:t>
        <a:bodyPr/>
        <a:lstStyle/>
        <a:p>
          <a:pPr rtl="1"/>
          <a:endParaRPr lang="ar-SA"/>
        </a:p>
      </dgm:t>
    </dgm:pt>
    <dgm:pt modelId="{6138A295-C429-4AA4-804C-5AD135A42148}" type="sibTrans" cxnId="{C48FF1A3-FA1F-4F5F-B606-24C9C32EF49E}">
      <dgm:prSet/>
      <dgm:spPr/>
      <dgm:t>
        <a:bodyPr/>
        <a:lstStyle/>
        <a:p>
          <a:pPr rtl="1"/>
          <a:endParaRPr lang="ar-SA"/>
        </a:p>
      </dgm:t>
    </dgm:pt>
    <dgm:pt modelId="{7B4BAE3A-D2C8-4367-AE95-E9A4B9FEAD94}">
      <dgm:prSet phldrT="[نص]" custT="1"/>
      <dgm:spPr/>
      <dgm:t>
        <a:bodyPr/>
        <a:lstStyle/>
        <a:p>
          <a:pPr algn="ctr" rtl="1"/>
          <a:r>
            <a:rPr lang="ar-SA" sz="1600" b="1" dirty="0" smtClean="0">
              <a:cs typeface="Akhbar MT" pitchFamily="2" charset="-78"/>
            </a:rPr>
            <a:t>وَ من ضمنها عملية التقليد وَ عمليات القيم وَ عمليات الاختلاط التفاضلي .. </a:t>
          </a:r>
          <a:endParaRPr lang="ar-SA" sz="1600" b="1" dirty="0">
            <a:cs typeface="Akhbar MT" pitchFamily="2" charset="-78"/>
          </a:endParaRPr>
        </a:p>
      </dgm:t>
    </dgm:pt>
    <dgm:pt modelId="{EA1E01FC-A7F3-4BC6-A6ED-626BD4983697}" type="parTrans" cxnId="{86029EC6-8CD5-4F90-954C-C45BE3A1C0FE}">
      <dgm:prSet/>
      <dgm:spPr/>
      <dgm:t>
        <a:bodyPr/>
        <a:lstStyle/>
        <a:p>
          <a:pPr rtl="1"/>
          <a:endParaRPr lang="ar-SA"/>
        </a:p>
      </dgm:t>
    </dgm:pt>
    <dgm:pt modelId="{6840172D-245C-4713-9579-4F5A4138EA16}" type="sibTrans" cxnId="{86029EC6-8CD5-4F90-954C-C45BE3A1C0FE}">
      <dgm:prSet/>
      <dgm:spPr/>
      <dgm:t>
        <a:bodyPr/>
        <a:lstStyle/>
        <a:p>
          <a:pPr rtl="1"/>
          <a:endParaRPr lang="ar-SA"/>
        </a:p>
      </dgm:t>
    </dgm:pt>
    <dgm:pt modelId="{6BEE5620-DC5C-4F45-B5F7-FAAA06F2026F}" type="pres">
      <dgm:prSet presAssocID="{D0EA56E3-3FC2-4BF6-AD1C-3311E1BC2894}" presName="Name0" presStyleCnt="0">
        <dgm:presLayoutVars>
          <dgm:dir/>
          <dgm:animLvl val="lvl"/>
          <dgm:resizeHandles val="exact"/>
        </dgm:presLayoutVars>
      </dgm:prSet>
      <dgm:spPr/>
      <dgm:t>
        <a:bodyPr/>
        <a:lstStyle/>
        <a:p>
          <a:pPr rtl="1"/>
          <a:endParaRPr lang="ar-SA"/>
        </a:p>
      </dgm:t>
    </dgm:pt>
    <dgm:pt modelId="{07F50CD2-7DDD-46E2-ABE2-33ACC2725B9C}" type="pres">
      <dgm:prSet presAssocID="{5FFB8D6F-A2BA-40CB-BE53-C6E7328BA542}" presName="composite" presStyleCnt="0"/>
      <dgm:spPr/>
    </dgm:pt>
    <dgm:pt modelId="{A4C6AC01-B4E2-4854-8ED3-B22DA81DB94F}" type="pres">
      <dgm:prSet presAssocID="{5FFB8D6F-A2BA-40CB-BE53-C6E7328BA542}" presName="parTx" presStyleLbl="alignNode1" presStyleIdx="0" presStyleCnt="3">
        <dgm:presLayoutVars>
          <dgm:chMax val="0"/>
          <dgm:chPref val="0"/>
          <dgm:bulletEnabled val="1"/>
        </dgm:presLayoutVars>
      </dgm:prSet>
      <dgm:spPr/>
      <dgm:t>
        <a:bodyPr/>
        <a:lstStyle/>
        <a:p>
          <a:pPr rtl="1"/>
          <a:endParaRPr lang="ar-SA"/>
        </a:p>
      </dgm:t>
    </dgm:pt>
    <dgm:pt modelId="{9B8CC7CA-F4D6-4185-A087-997CB2C0DD56}" type="pres">
      <dgm:prSet presAssocID="{5FFB8D6F-A2BA-40CB-BE53-C6E7328BA542}" presName="desTx" presStyleLbl="alignAccFollowNode1" presStyleIdx="0" presStyleCnt="3">
        <dgm:presLayoutVars>
          <dgm:bulletEnabled val="1"/>
        </dgm:presLayoutVars>
      </dgm:prSet>
      <dgm:spPr/>
      <dgm:t>
        <a:bodyPr/>
        <a:lstStyle/>
        <a:p>
          <a:pPr rtl="1"/>
          <a:endParaRPr lang="ar-SA"/>
        </a:p>
      </dgm:t>
    </dgm:pt>
    <dgm:pt modelId="{ECF398BA-3284-41E9-AF4C-AFC3DD0EB449}" type="pres">
      <dgm:prSet presAssocID="{2B5DFE15-979C-4DE0-A9AD-1E753BDB8693}" presName="space" presStyleCnt="0"/>
      <dgm:spPr/>
    </dgm:pt>
    <dgm:pt modelId="{9513C872-C5FB-4110-86A6-6A3FDB2E78E2}" type="pres">
      <dgm:prSet presAssocID="{A2ACCEFF-B28F-45D5-80C2-CB37A354FE55}" presName="composite" presStyleCnt="0"/>
      <dgm:spPr/>
    </dgm:pt>
    <dgm:pt modelId="{54BFAB84-6313-4015-89B3-4A599C1935F9}" type="pres">
      <dgm:prSet presAssocID="{A2ACCEFF-B28F-45D5-80C2-CB37A354FE55}" presName="parTx" presStyleLbl="alignNode1" presStyleIdx="1" presStyleCnt="3">
        <dgm:presLayoutVars>
          <dgm:chMax val="0"/>
          <dgm:chPref val="0"/>
          <dgm:bulletEnabled val="1"/>
        </dgm:presLayoutVars>
      </dgm:prSet>
      <dgm:spPr/>
      <dgm:t>
        <a:bodyPr/>
        <a:lstStyle/>
        <a:p>
          <a:pPr rtl="1"/>
          <a:endParaRPr lang="ar-SA"/>
        </a:p>
      </dgm:t>
    </dgm:pt>
    <dgm:pt modelId="{C8504A00-AC82-435A-B68F-90BF93A1CE35}" type="pres">
      <dgm:prSet presAssocID="{A2ACCEFF-B28F-45D5-80C2-CB37A354FE55}" presName="desTx" presStyleLbl="alignAccFollowNode1" presStyleIdx="1" presStyleCnt="3">
        <dgm:presLayoutVars>
          <dgm:bulletEnabled val="1"/>
        </dgm:presLayoutVars>
      </dgm:prSet>
      <dgm:spPr/>
      <dgm:t>
        <a:bodyPr/>
        <a:lstStyle/>
        <a:p>
          <a:pPr rtl="1"/>
          <a:endParaRPr lang="ar-SA"/>
        </a:p>
      </dgm:t>
    </dgm:pt>
    <dgm:pt modelId="{A095EA20-ECD5-4D17-9E23-2C9564884DA9}" type="pres">
      <dgm:prSet presAssocID="{53EAA005-4FDA-4483-B888-D93F72F35118}" presName="space" presStyleCnt="0"/>
      <dgm:spPr/>
    </dgm:pt>
    <dgm:pt modelId="{172F06D6-295D-421A-9048-9DC1C347CF26}" type="pres">
      <dgm:prSet presAssocID="{7A97407F-46CC-40E5-B4AA-E36DA763253C}" presName="composite" presStyleCnt="0"/>
      <dgm:spPr/>
    </dgm:pt>
    <dgm:pt modelId="{BF7E6122-DC2A-4837-B9F0-199B69CA5E7A}" type="pres">
      <dgm:prSet presAssocID="{7A97407F-46CC-40E5-B4AA-E36DA763253C}" presName="parTx" presStyleLbl="alignNode1" presStyleIdx="2" presStyleCnt="3">
        <dgm:presLayoutVars>
          <dgm:chMax val="0"/>
          <dgm:chPref val="0"/>
          <dgm:bulletEnabled val="1"/>
        </dgm:presLayoutVars>
      </dgm:prSet>
      <dgm:spPr/>
      <dgm:t>
        <a:bodyPr/>
        <a:lstStyle/>
        <a:p>
          <a:pPr rtl="1"/>
          <a:endParaRPr lang="ar-SA"/>
        </a:p>
      </dgm:t>
    </dgm:pt>
    <dgm:pt modelId="{7E7F695E-ED5E-4D61-B6AA-F900F8D2131E}" type="pres">
      <dgm:prSet presAssocID="{7A97407F-46CC-40E5-B4AA-E36DA763253C}" presName="desTx" presStyleLbl="alignAccFollowNode1" presStyleIdx="2" presStyleCnt="3">
        <dgm:presLayoutVars>
          <dgm:bulletEnabled val="1"/>
        </dgm:presLayoutVars>
      </dgm:prSet>
      <dgm:spPr/>
      <dgm:t>
        <a:bodyPr/>
        <a:lstStyle/>
        <a:p>
          <a:pPr rtl="1"/>
          <a:endParaRPr lang="ar-SA"/>
        </a:p>
      </dgm:t>
    </dgm:pt>
  </dgm:ptLst>
  <dgm:cxnLst>
    <dgm:cxn modelId="{02D287CC-15AD-4960-9D70-9D14CBCA4683}" type="presOf" srcId="{7A97407F-46CC-40E5-B4AA-E36DA763253C}" destId="{BF7E6122-DC2A-4837-B9F0-199B69CA5E7A}" srcOrd="0" destOrd="0" presId="urn:microsoft.com/office/officeart/2005/8/layout/hList1"/>
    <dgm:cxn modelId="{2DFAE64F-5396-42A6-A3A5-8B85BBF97275}" srcId="{D0EA56E3-3FC2-4BF6-AD1C-3311E1BC2894}" destId="{5FFB8D6F-A2BA-40CB-BE53-C6E7328BA542}" srcOrd="0" destOrd="0" parTransId="{B37EF015-C5B2-44D8-BA48-EC9EC2A861E2}" sibTransId="{2B5DFE15-979C-4DE0-A9AD-1E753BDB8693}"/>
    <dgm:cxn modelId="{D5231BA1-28BD-4646-ADB5-E2C73D3A4008}" srcId="{A2ACCEFF-B28F-45D5-80C2-CB37A354FE55}" destId="{7C91C618-33B5-4C67-961D-2B085A0CE1F1}" srcOrd="0" destOrd="0" parTransId="{E4D029A6-5CA1-47D3-8972-4E7A364CAFAA}" sibTransId="{DCE4DD5A-4D8D-44D6-8801-64252E102D12}"/>
    <dgm:cxn modelId="{E4BDD4A1-452D-4043-B0C2-DBF7F32B6194}" type="presOf" srcId="{A2ACCEFF-B28F-45D5-80C2-CB37A354FE55}" destId="{54BFAB84-6313-4015-89B3-4A599C1935F9}" srcOrd="0" destOrd="0" presId="urn:microsoft.com/office/officeart/2005/8/layout/hList1"/>
    <dgm:cxn modelId="{83DBB2F4-98FF-46AF-972E-3F6A8F2322FF}" type="presOf" srcId="{7C91C618-33B5-4C67-961D-2B085A0CE1F1}" destId="{C8504A00-AC82-435A-B68F-90BF93A1CE35}" srcOrd="0" destOrd="0" presId="urn:microsoft.com/office/officeart/2005/8/layout/hList1"/>
    <dgm:cxn modelId="{86029EC6-8CD5-4F90-954C-C45BE3A1C0FE}" srcId="{7A97407F-46CC-40E5-B4AA-E36DA763253C}" destId="{7B4BAE3A-D2C8-4367-AE95-E9A4B9FEAD94}" srcOrd="0" destOrd="0" parTransId="{EA1E01FC-A7F3-4BC6-A6ED-626BD4983697}" sibTransId="{6840172D-245C-4713-9579-4F5A4138EA16}"/>
    <dgm:cxn modelId="{8D7568C4-359E-4D42-9815-13E347508B51}" type="presOf" srcId="{5FFB8D6F-A2BA-40CB-BE53-C6E7328BA542}" destId="{A4C6AC01-B4E2-4854-8ED3-B22DA81DB94F}" srcOrd="0" destOrd="0" presId="urn:microsoft.com/office/officeart/2005/8/layout/hList1"/>
    <dgm:cxn modelId="{16F84329-5C55-424D-B579-6F0415CD906E}" type="presOf" srcId="{7B4BAE3A-D2C8-4367-AE95-E9A4B9FEAD94}" destId="{7E7F695E-ED5E-4D61-B6AA-F900F8D2131E}" srcOrd="0" destOrd="0" presId="urn:microsoft.com/office/officeart/2005/8/layout/hList1"/>
    <dgm:cxn modelId="{C48FF1A3-FA1F-4F5F-B606-24C9C32EF49E}" srcId="{D0EA56E3-3FC2-4BF6-AD1C-3311E1BC2894}" destId="{7A97407F-46CC-40E5-B4AA-E36DA763253C}" srcOrd="2" destOrd="0" parTransId="{265DDE54-D7FA-4AC7-A331-FFA3D1869AF9}" sibTransId="{6138A295-C429-4AA4-804C-5AD135A42148}"/>
    <dgm:cxn modelId="{6F2A6F94-3EBA-4741-A735-41A761AA0D83}" srcId="{D0EA56E3-3FC2-4BF6-AD1C-3311E1BC2894}" destId="{A2ACCEFF-B28F-45D5-80C2-CB37A354FE55}" srcOrd="1" destOrd="0" parTransId="{C91944EF-D869-4098-9A40-C0F55DA865CE}" sibTransId="{53EAA005-4FDA-4483-B888-D93F72F35118}"/>
    <dgm:cxn modelId="{5F0C2932-98AE-499B-B062-70600FF95C26}" srcId="{5FFB8D6F-A2BA-40CB-BE53-C6E7328BA542}" destId="{81ACB531-7494-42E0-9039-33B647ADF5A8}" srcOrd="0" destOrd="0" parTransId="{93437036-2F09-4D6B-91C3-052ADD168555}" sibTransId="{231CC47A-96BA-41BD-A243-E611942A5A55}"/>
    <dgm:cxn modelId="{171CBF87-DF13-4644-9257-FA90C2E53C4C}" type="presOf" srcId="{D0EA56E3-3FC2-4BF6-AD1C-3311E1BC2894}" destId="{6BEE5620-DC5C-4F45-B5F7-FAAA06F2026F}" srcOrd="0" destOrd="0" presId="urn:microsoft.com/office/officeart/2005/8/layout/hList1"/>
    <dgm:cxn modelId="{A8451C19-11EC-4D67-B2BB-962C04D8FBB9}" type="presOf" srcId="{81ACB531-7494-42E0-9039-33B647ADF5A8}" destId="{9B8CC7CA-F4D6-4185-A087-997CB2C0DD56}" srcOrd="0" destOrd="0" presId="urn:microsoft.com/office/officeart/2005/8/layout/hList1"/>
    <dgm:cxn modelId="{AEF96F76-88E6-4F10-BA25-43D5154FC31D}" type="presParOf" srcId="{6BEE5620-DC5C-4F45-B5F7-FAAA06F2026F}" destId="{07F50CD2-7DDD-46E2-ABE2-33ACC2725B9C}" srcOrd="0" destOrd="0" presId="urn:microsoft.com/office/officeart/2005/8/layout/hList1"/>
    <dgm:cxn modelId="{13082F2B-77B1-49A3-978C-B4A139411061}" type="presParOf" srcId="{07F50CD2-7DDD-46E2-ABE2-33ACC2725B9C}" destId="{A4C6AC01-B4E2-4854-8ED3-B22DA81DB94F}" srcOrd="0" destOrd="0" presId="urn:microsoft.com/office/officeart/2005/8/layout/hList1"/>
    <dgm:cxn modelId="{5C3FC1A2-C1C3-41DD-A4FE-BA0F308A526B}" type="presParOf" srcId="{07F50CD2-7DDD-46E2-ABE2-33ACC2725B9C}" destId="{9B8CC7CA-F4D6-4185-A087-997CB2C0DD56}" srcOrd="1" destOrd="0" presId="urn:microsoft.com/office/officeart/2005/8/layout/hList1"/>
    <dgm:cxn modelId="{300DEFC4-F471-4FAA-B4B2-C6553979973D}" type="presParOf" srcId="{6BEE5620-DC5C-4F45-B5F7-FAAA06F2026F}" destId="{ECF398BA-3284-41E9-AF4C-AFC3DD0EB449}" srcOrd="1" destOrd="0" presId="urn:microsoft.com/office/officeart/2005/8/layout/hList1"/>
    <dgm:cxn modelId="{DF551965-CDEB-4A17-B51F-AA4E79EA1788}" type="presParOf" srcId="{6BEE5620-DC5C-4F45-B5F7-FAAA06F2026F}" destId="{9513C872-C5FB-4110-86A6-6A3FDB2E78E2}" srcOrd="2" destOrd="0" presId="urn:microsoft.com/office/officeart/2005/8/layout/hList1"/>
    <dgm:cxn modelId="{43F59DD1-401C-4BB9-8EA3-5D0DA6ACE574}" type="presParOf" srcId="{9513C872-C5FB-4110-86A6-6A3FDB2E78E2}" destId="{54BFAB84-6313-4015-89B3-4A599C1935F9}" srcOrd="0" destOrd="0" presId="urn:microsoft.com/office/officeart/2005/8/layout/hList1"/>
    <dgm:cxn modelId="{56453498-D7B2-4C75-9CE4-53FA851C2F8C}" type="presParOf" srcId="{9513C872-C5FB-4110-86A6-6A3FDB2E78E2}" destId="{C8504A00-AC82-435A-B68F-90BF93A1CE35}" srcOrd="1" destOrd="0" presId="urn:microsoft.com/office/officeart/2005/8/layout/hList1"/>
    <dgm:cxn modelId="{E5CEEB53-2B8A-4C31-8EBB-AF8C6AB84ECC}" type="presParOf" srcId="{6BEE5620-DC5C-4F45-B5F7-FAAA06F2026F}" destId="{A095EA20-ECD5-4D17-9E23-2C9564884DA9}" srcOrd="3" destOrd="0" presId="urn:microsoft.com/office/officeart/2005/8/layout/hList1"/>
    <dgm:cxn modelId="{7ADCD06A-428C-436D-BA1F-05E5FC73E442}" type="presParOf" srcId="{6BEE5620-DC5C-4F45-B5F7-FAAA06F2026F}" destId="{172F06D6-295D-421A-9048-9DC1C347CF26}" srcOrd="4" destOrd="0" presId="urn:microsoft.com/office/officeart/2005/8/layout/hList1"/>
    <dgm:cxn modelId="{B96D2095-D865-4FA1-B595-ABCFF4D75990}" type="presParOf" srcId="{172F06D6-295D-421A-9048-9DC1C347CF26}" destId="{BF7E6122-DC2A-4837-B9F0-199B69CA5E7A}" srcOrd="0" destOrd="0" presId="urn:microsoft.com/office/officeart/2005/8/layout/hList1"/>
    <dgm:cxn modelId="{619BF316-3E47-458F-AF13-797E3C2E3E22}" type="presParOf" srcId="{172F06D6-295D-421A-9048-9DC1C347CF26}" destId="{7E7F695E-ED5E-4D61-B6AA-F900F8D2131E}"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EA56E3-3FC2-4BF6-AD1C-3311E1BC2894}" type="doc">
      <dgm:prSet loTypeId="urn:microsoft.com/office/officeart/2005/8/layout/hList1" loCatId="list" qsTypeId="urn:microsoft.com/office/officeart/2005/8/quickstyle/simple1" qsCatId="simple" csTypeId="urn:microsoft.com/office/officeart/2005/8/colors/colorful2" csCatId="colorful" phldr="1"/>
      <dgm:spPr/>
      <dgm:t>
        <a:bodyPr/>
        <a:lstStyle/>
        <a:p>
          <a:pPr rtl="1"/>
          <a:endParaRPr lang="ar-SA"/>
        </a:p>
      </dgm:t>
    </dgm:pt>
    <dgm:pt modelId="{5FFB8D6F-A2BA-40CB-BE53-C6E7328BA542}">
      <dgm:prSet phldrT="[نص]" custT="1"/>
      <dgm:spPr/>
      <dgm:t>
        <a:bodyPr/>
        <a:lstStyle/>
        <a:p>
          <a:pPr algn="ctr" rtl="1"/>
          <a:r>
            <a:rPr lang="ar-SA" sz="1600" b="1" dirty="0" smtClean="0">
              <a:cs typeface="Akhbar MT" pitchFamily="2" charset="-78"/>
            </a:rPr>
            <a:t>الانتحار الغيري :</a:t>
          </a:r>
          <a:endParaRPr lang="ar-SA" sz="1600" b="1" dirty="0">
            <a:cs typeface="Akhbar MT" pitchFamily="2" charset="-78"/>
          </a:endParaRPr>
        </a:p>
      </dgm:t>
    </dgm:pt>
    <dgm:pt modelId="{B37EF015-C5B2-44D8-BA48-EC9EC2A861E2}" type="parTrans" cxnId="{2DFAE64F-5396-42A6-A3A5-8B85BBF97275}">
      <dgm:prSet/>
      <dgm:spPr/>
      <dgm:t>
        <a:bodyPr/>
        <a:lstStyle/>
        <a:p>
          <a:pPr rtl="1"/>
          <a:endParaRPr lang="ar-SA"/>
        </a:p>
      </dgm:t>
    </dgm:pt>
    <dgm:pt modelId="{2B5DFE15-979C-4DE0-A9AD-1E753BDB8693}" type="sibTrans" cxnId="{2DFAE64F-5396-42A6-A3A5-8B85BBF97275}">
      <dgm:prSet/>
      <dgm:spPr/>
      <dgm:t>
        <a:bodyPr/>
        <a:lstStyle/>
        <a:p>
          <a:pPr rtl="1"/>
          <a:endParaRPr lang="ar-SA"/>
        </a:p>
      </dgm:t>
    </dgm:pt>
    <dgm:pt modelId="{81ACB531-7494-42E0-9039-33B647ADF5A8}">
      <dgm:prSet phldrT="[نص]" custT="1"/>
      <dgm:spPr/>
      <dgm:t>
        <a:bodyPr/>
        <a:lstStyle/>
        <a:p>
          <a:pPr algn="ctr" rtl="1"/>
          <a:r>
            <a:rPr lang="ar-SA" sz="1600" b="1" dirty="0" smtClean="0">
              <a:cs typeface="Akhbar MT" pitchFamily="2" charset="-78"/>
            </a:rPr>
            <a:t>في المجتمعات ذات العادات والتقاليد القوية , فالفرد يقتل نفسه حماية لشرفه أو لمجرد حبه للظهور .</a:t>
          </a:r>
          <a:endParaRPr lang="ar-SA" sz="1600" b="1" dirty="0">
            <a:cs typeface="Akhbar MT" pitchFamily="2" charset="-78"/>
          </a:endParaRPr>
        </a:p>
      </dgm:t>
    </dgm:pt>
    <dgm:pt modelId="{93437036-2F09-4D6B-91C3-052ADD168555}" type="parTrans" cxnId="{5F0C2932-98AE-499B-B062-70600FF95C26}">
      <dgm:prSet/>
      <dgm:spPr/>
      <dgm:t>
        <a:bodyPr/>
        <a:lstStyle/>
        <a:p>
          <a:pPr rtl="1"/>
          <a:endParaRPr lang="ar-SA"/>
        </a:p>
      </dgm:t>
    </dgm:pt>
    <dgm:pt modelId="{231CC47A-96BA-41BD-A243-E611942A5A55}" type="sibTrans" cxnId="{5F0C2932-98AE-499B-B062-70600FF95C26}">
      <dgm:prSet/>
      <dgm:spPr/>
      <dgm:t>
        <a:bodyPr/>
        <a:lstStyle/>
        <a:p>
          <a:pPr rtl="1"/>
          <a:endParaRPr lang="ar-SA"/>
        </a:p>
      </dgm:t>
    </dgm:pt>
    <dgm:pt modelId="{A2ACCEFF-B28F-45D5-80C2-CB37A354FE55}">
      <dgm:prSet phldrT="[نص]" custT="1"/>
      <dgm:spPr/>
      <dgm:t>
        <a:bodyPr/>
        <a:lstStyle/>
        <a:p>
          <a:pPr algn="ctr" rtl="1"/>
          <a:r>
            <a:rPr lang="ar-SA" sz="1600" b="1" dirty="0" smtClean="0">
              <a:cs typeface="Akhbar MT" pitchFamily="2" charset="-78"/>
            </a:rPr>
            <a:t>الانتحار الاناني :</a:t>
          </a:r>
          <a:endParaRPr lang="ar-SA" sz="1600" b="1" dirty="0">
            <a:cs typeface="Akhbar MT" pitchFamily="2" charset="-78"/>
          </a:endParaRPr>
        </a:p>
      </dgm:t>
    </dgm:pt>
    <dgm:pt modelId="{C91944EF-D869-4098-9A40-C0F55DA865CE}" type="parTrans" cxnId="{6F2A6F94-3EBA-4741-A735-41A761AA0D83}">
      <dgm:prSet/>
      <dgm:spPr/>
      <dgm:t>
        <a:bodyPr/>
        <a:lstStyle/>
        <a:p>
          <a:pPr rtl="1"/>
          <a:endParaRPr lang="ar-SA"/>
        </a:p>
      </dgm:t>
    </dgm:pt>
    <dgm:pt modelId="{53EAA005-4FDA-4483-B888-D93F72F35118}" type="sibTrans" cxnId="{6F2A6F94-3EBA-4741-A735-41A761AA0D83}">
      <dgm:prSet/>
      <dgm:spPr/>
      <dgm:t>
        <a:bodyPr/>
        <a:lstStyle/>
        <a:p>
          <a:pPr rtl="1"/>
          <a:endParaRPr lang="ar-SA"/>
        </a:p>
      </dgm:t>
    </dgm:pt>
    <dgm:pt modelId="{7C91C618-33B5-4C67-961D-2B085A0CE1F1}">
      <dgm:prSet phldrT="[نص]" custT="1"/>
      <dgm:spPr/>
      <dgm:t>
        <a:bodyPr/>
        <a:lstStyle/>
        <a:p>
          <a:pPr algn="ctr" rtl="1"/>
          <a:r>
            <a:rPr lang="ar-SA" sz="1600" b="1" dirty="0" smtClean="0">
              <a:cs typeface="Akhbar MT" pitchFamily="2" charset="-78"/>
            </a:rPr>
            <a:t>وعند الفرد الذي يفقد الأمل في الاستمرار في الحياة , يحدث لدى مجتمعات المدن ذات السياقة الضعيفة .</a:t>
          </a:r>
          <a:endParaRPr lang="ar-SA" sz="1600" b="1" dirty="0">
            <a:cs typeface="Akhbar MT" pitchFamily="2" charset="-78"/>
          </a:endParaRPr>
        </a:p>
      </dgm:t>
    </dgm:pt>
    <dgm:pt modelId="{E4D029A6-5CA1-47D3-8972-4E7A364CAFAA}" type="parTrans" cxnId="{D5231BA1-28BD-4646-ADB5-E2C73D3A4008}">
      <dgm:prSet/>
      <dgm:spPr/>
      <dgm:t>
        <a:bodyPr/>
        <a:lstStyle/>
        <a:p>
          <a:pPr rtl="1"/>
          <a:endParaRPr lang="ar-SA"/>
        </a:p>
      </dgm:t>
    </dgm:pt>
    <dgm:pt modelId="{DCE4DD5A-4D8D-44D6-8801-64252E102D12}" type="sibTrans" cxnId="{D5231BA1-28BD-4646-ADB5-E2C73D3A4008}">
      <dgm:prSet/>
      <dgm:spPr/>
      <dgm:t>
        <a:bodyPr/>
        <a:lstStyle/>
        <a:p>
          <a:pPr rtl="1"/>
          <a:endParaRPr lang="ar-SA"/>
        </a:p>
      </dgm:t>
    </dgm:pt>
    <dgm:pt modelId="{7A97407F-46CC-40E5-B4AA-E36DA763253C}">
      <dgm:prSet phldrT="[نص]" custT="1"/>
      <dgm:spPr/>
      <dgm:t>
        <a:bodyPr/>
        <a:lstStyle/>
        <a:p>
          <a:pPr algn="ctr" rtl="1"/>
          <a:r>
            <a:rPr lang="ar-SA" sz="1600" b="1" dirty="0" smtClean="0">
              <a:cs typeface="Akhbar MT" pitchFamily="2" charset="-78"/>
            </a:rPr>
            <a:t>الانتحار </a:t>
          </a:r>
          <a:r>
            <a:rPr lang="ar-SA" sz="1600" b="1" dirty="0" err="1" smtClean="0">
              <a:cs typeface="Akhbar MT" pitchFamily="2" charset="-78"/>
            </a:rPr>
            <a:t>الانومي</a:t>
          </a:r>
          <a:r>
            <a:rPr lang="ar-SA" sz="1600" b="1" dirty="0" smtClean="0">
              <a:cs typeface="Akhbar MT" pitchFamily="2" charset="-78"/>
            </a:rPr>
            <a:t> :</a:t>
          </a:r>
          <a:endParaRPr lang="ar-SA" sz="1600" b="1" dirty="0">
            <a:cs typeface="Akhbar MT" pitchFamily="2" charset="-78"/>
          </a:endParaRPr>
        </a:p>
      </dgm:t>
    </dgm:pt>
    <dgm:pt modelId="{265DDE54-D7FA-4AC7-A331-FFA3D1869AF9}" type="parTrans" cxnId="{C48FF1A3-FA1F-4F5F-B606-24C9C32EF49E}">
      <dgm:prSet/>
      <dgm:spPr/>
      <dgm:t>
        <a:bodyPr/>
        <a:lstStyle/>
        <a:p>
          <a:pPr rtl="1"/>
          <a:endParaRPr lang="ar-SA"/>
        </a:p>
      </dgm:t>
    </dgm:pt>
    <dgm:pt modelId="{6138A295-C429-4AA4-804C-5AD135A42148}" type="sibTrans" cxnId="{C48FF1A3-FA1F-4F5F-B606-24C9C32EF49E}">
      <dgm:prSet/>
      <dgm:spPr/>
      <dgm:t>
        <a:bodyPr/>
        <a:lstStyle/>
        <a:p>
          <a:pPr rtl="1"/>
          <a:endParaRPr lang="ar-SA"/>
        </a:p>
      </dgm:t>
    </dgm:pt>
    <dgm:pt modelId="{7B4BAE3A-D2C8-4367-AE95-E9A4B9FEAD94}">
      <dgm:prSet phldrT="[نص]" custT="1"/>
      <dgm:spPr/>
      <dgm:t>
        <a:bodyPr/>
        <a:lstStyle/>
        <a:p>
          <a:pPr algn="ctr" rtl="1"/>
          <a:r>
            <a:rPr lang="ar-SA" sz="1600" b="1" dirty="0" smtClean="0">
              <a:cs typeface="Akhbar MT" pitchFamily="2" charset="-78"/>
            </a:rPr>
            <a:t>وصورة عن المجتمع الحديث , اذ عندما يحدث خلل في ضوابط الحياة الاجتماعية كالأزمات الاقتصادية المفاجئة والكوارث والازمات الأسرية .</a:t>
          </a:r>
          <a:endParaRPr lang="ar-SA" sz="1600" b="1" dirty="0">
            <a:cs typeface="Akhbar MT" pitchFamily="2" charset="-78"/>
          </a:endParaRPr>
        </a:p>
      </dgm:t>
    </dgm:pt>
    <dgm:pt modelId="{EA1E01FC-A7F3-4BC6-A6ED-626BD4983697}" type="parTrans" cxnId="{86029EC6-8CD5-4F90-954C-C45BE3A1C0FE}">
      <dgm:prSet/>
      <dgm:spPr/>
      <dgm:t>
        <a:bodyPr/>
        <a:lstStyle/>
        <a:p>
          <a:pPr rtl="1"/>
          <a:endParaRPr lang="ar-SA"/>
        </a:p>
      </dgm:t>
    </dgm:pt>
    <dgm:pt modelId="{6840172D-245C-4713-9579-4F5A4138EA16}" type="sibTrans" cxnId="{86029EC6-8CD5-4F90-954C-C45BE3A1C0FE}">
      <dgm:prSet/>
      <dgm:spPr/>
      <dgm:t>
        <a:bodyPr/>
        <a:lstStyle/>
        <a:p>
          <a:pPr rtl="1"/>
          <a:endParaRPr lang="ar-SA"/>
        </a:p>
      </dgm:t>
    </dgm:pt>
    <dgm:pt modelId="{6BEE5620-DC5C-4F45-B5F7-FAAA06F2026F}" type="pres">
      <dgm:prSet presAssocID="{D0EA56E3-3FC2-4BF6-AD1C-3311E1BC2894}" presName="Name0" presStyleCnt="0">
        <dgm:presLayoutVars>
          <dgm:dir/>
          <dgm:animLvl val="lvl"/>
          <dgm:resizeHandles val="exact"/>
        </dgm:presLayoutVars>
      </dgm:prSet>
      <dgm:spPr/>
      <dgm:t>
        <a:bodyPr/>
        <a:lstStyle/>
        <a:p>
          <a:pPr rtl="1"/>
          <a:endParaRPr lang="ar-SA"/>
        </a:p>
      </dgm:t>
    </dgm:pt>
    <dgm:pt modelId="{07F50CD2-7DDD-46E2-ABE2-33ACC2725B9C}" type="pres">
      <dgm:prSet presAssocID="{5FFB8D6F-A2BA-40CB-BE53-C6E7328BA542}" presName="composite" presStyleCnt="0"/>
      <dgm:spPr/>
    </dgm:pt>
    <dgm:pt modelId="{A4C6AC01-B4E2-4854-8ED3-B22DA81DB94F}" type="pres">
      <dgm:prSet presAssocID="{5FFB8D6F-A2BA-40CB-BE53-C6E7328BA542}" presName="parTx" presStyleLbl="alignNode1" presStyleIdx="0" presStyleCnt="3">
        <dgm:presLayoutVars>
          <dgm:chMax val="0"/>
          <dgm:chPref val="0"/>
          <dgm:bulletEnabled val="1"/>
        </dgm:presLayoutVars>
      </dgm:prSet>
      <dgm:spPr/>
      <dgm:t>
        <a:bodyPr/>
        <a:lstStyle/>
        <a:p>
          <a:pPr rtl="1"/>
          <a:endParaRPr lang="ar-SA"/>
        </a:p>
      </dgm:t>
    </dgm:pt>
    <dgm:pt modelId="{9B8CC7CA-F4D6-4185-A087-997CB2C0DD56}" type="pres">
      <dgm:prSet presAssocID="{5FFB8D6F-A2BA-40CB-BE53-C6E7328BA542}" presName="desTx" presStyleLbl="alignAccFollowNode1" presStyleIdx="0" presStyleCnt="3">
        <dgm:presLayoutVars>
          <dgm:bulletEnabled val="1"/>
        </dgm:presLayoutVars>
      </dgm:prSet>
      <dgm:spPr/>
      <dgm:t>
        <a:bodyPr/>
        <a:lstStyle/>
        <a:p>
          <a:pPr rtl="1"/>
          <a:endParaRPr lang="ar-SA"/>
        </a:p>
      </dgm:t>
    </dgm:pt>
    <dgm:pt modelId="{ECF398BA-3284-41E9-AF4C-AFC3DD0EB449}" type="pres">
      <dgm:prSet presAssocID="{2B5DFE15-979C-4DE0-A9AD-1E753BDB8693}" presName="space" presStyleCnt="0"/>
      <dgm:spPr/>
    </dgm:pt>
    <dgm:pt modelId="{9513C872-C5FB-4110-86A6-6A3FDB2E78E2}" type="pres">
      <dgm:prSet presAssocID="{A2ACCEFF-B28F-45D5-80C2-CB37A354FE55}" presName="composite" presStyleCnt="0"/>
      <dgm:spPr/>
    </dgm:pt>
    <dgm:pt modelId="{54BFAB84-6313-4015-89B3-4A599C1935F9}" type="pres">
      <dgm:prSet presAssocID="{A2ACCEFF-B28F-45D5-80C2-CB37A354FE55}" presName="parTx" presStyleLbl="alignNode1" presStyleIdx="1" presStyleCnt="3">
        <dgm:presLayoutVars>
          <dgm:chMax val="0"/>
          <dgm:chPref val="0"/>
          <dgm:bulletEnabled val="1"/>
        </dgm:presLayoutVars>
      </dgm:prSet>
      <dgm:spPr/>
      <dgm:t>
        <a:bodyPr/>
        <a:lstStyle/>
        <a:p>
          <a:pPr rtl="1"/>
          <a:endParaRPr lang="ar-SA"/>
        </a:p>
      </dgm:t>
    </dgm:pt>
    <dgm:pt modelId="{C8504A00-AC82-435A-B68F-90BF93A1CE35}" type="pres">
      <dgm:prSet presAssocID="{A2ACCEFF-B28F-45D5-80C2-CB37A354FE55}" presName="desTx" presStyleLbl="alignAccFollowNode1" presStyleIdx="1" presStyleCnt="3">
        <dgm:presLayoutVars>
          <dgm:bulletEnabled val="1"/>
        </dgm:presLayoutVars>
      </dgm:prSet>
      <dgm:spPr/>
      <dgm:t>
        <a:bodyPr/>
        <a:lstStyle/>
        <a:p>
          <a:pPr rtl="1"/>
          <a:endParaRPr lang="ar-SA"/>
        </a:p>
      </dgm:t>
    </dgm:pt>
    <dgm:pt modelId="{A095EA20-ECD5-4D17-9E23-2C9564884DA9}" type="pres">
      <dgm:prSet presAssocID="{53EAA005-4FDA-4483-B888-D93F72F35118}" presName="space" presStyleCnt="0"/>
      <dgm:spPr/>
    </dgm:pt>
    <dgm:pt modelId="{172F06D6-295D-421A-9048-9DC1C347CF26}" type="pres">
      <dgm:prSet presAssocID="{7A97407F-46CC-40E5-B4AA-E36DA763253C}" presName="composite" presStyleCnt="0"/>
      <dgm:spPr/>
    </dgm:pt>
    <dgm:pt modelId="{BF7E6122-DC2A-4837-B9F0-199B69CA5E7A}" type="pres">
      <dgm:prSet presAssocID="{7A97407F-46CC-40E5-B4AA-E36DA763253C}" presName="parTx" presStyleLbl="alignNode1" presStyleIdx="2" presStyleCnt="3">
        <dgm:presLayoutVars>
          <dgm:chMax val="0"/>
          <dgm:chPref val="0"/>
          <dgm:bulletEnabled val="1"/>
        </dgm:presLayoutVars>
      </dgm:prSet>
      <dgm:spPr/>
      <dgm:t>
        <a:bodyPr/>
        <a:lstStyle/>
        <a:p>
          <a:pPr rtl="1"/>
          <a:endParaRPr lang="ar-SA"/>
        </a:p>
      </dgm:t>
    </dgm:pt>
    <dgm:pt modelId="{7E7F695E-ED5E-4D61-B6AA-F900F8D2131E}" type="pres">
      <dgm:prSet presAssocID="{7A97407F-46CC-40E5-B4AA-E36DA763253C}" presName="desTx" presStyleLbl="alignAccFollowNode1" presStyleIdx="2" presStyleCnt="3">
        <dgm:presLayoutVars>
          <dgm:bulletEnabled val="1"/>
        </dgm:presLayoutVars>
      </dgm:prSet>
      <dgm:spPr/>
      <dgm:t>
        <a:bodyPr/>
        <a:lstStyle/>
        <a:p>
          <a:pPr rtl="1"/>
          <a:endParaRPr lang="ar-SA"/>
        </a:p>
      </dgm:t>
    </dgm:pt>
  </dgm:ptLst>
  <dgm:cxnLst>
    <dgm:cxn modelId="{3D761916-BE55-409D-90C7-43FACB76AF59}" type="presOf" srcId="{5FFB8D6F-A2BA-40CB-BE53-C6E7328BA542}" destId="{A4C6AC01-B4E2-4854-8ED3-B22DA81DB94F}" srcOrd="0" destOrd="0" presId="urn:microsoft.com/office/officeart/2005/8/layout/hList1"/>
    <dgm:cxn modelId="{476817A1-B96B-4823-B616-C35A648F8A56}" type="presOf" srcId="{D0EA56E3-3FC2-4BF6-AD1C-3311E1BC2894}" destId="{6BEE5620-DC5C-4F45-B5F7-FAAA06F2026F}" srcOrd="0" destOrd="0" presId="urn:microsoft.com/office/officeart/2005/8/layout/hList1"/>
    <dgm:cxn modelId="{2DFAE64F-5396-42A6-A3A5-8B85BBF97275}" srcId="{D0EA56E3-3FC2-4BF6-AD1C-3311E1BC2894}" destId="{5FFB8D6F-A2BA-40CB-BE53-C6E7328BA542}" srcOrd="0" destOrd="0" parTransId="{B37EF015-C5B2-44D8-BA48-EC9EC2A861E2}" sibTransId="{2B5DFE15-979C-4DE0-A9AD-1E753BDB8693}"/>
    <dgm:cxn modelId="{62DBC008-FF05-4B34-8B1D-2F359E73681B}" type="presOf" srcId="{7A97407F-46CC-40E5-B4AA-E36DA763253C}" destId="{BF7E6122-DC2A-4837-B9F0-199B69CA5E7A}" srcOrd="0" destOrd="0" presId="urn:microsoft.com/office/officeart/2005/8/layout/hList1"/>
    <dgm:cxn modelId="{D5231BA1-28BD-4646-ADB5-E2C73D3A4008}" srcId="{A2ACCEFF-B28F-45D5-80C2-CB37A354FE55}" destId="{7C91C618-33B5-4C67-961D-2B085A0CE1F1}" srcOrd="0" destOrd="0" parTransId="{E4D029A6-5CA1-47D3-8972-4E7A364CAFAA}" sibTransId="{DCE4DD5A-4D8D-44D6-8801-64252E102D12}"/>
    <dgm:cxn modelId="{86029EC6-8CD5-4F90-954C-C45BE3A1C0FE}" srcId="{7A97407F-46CC-40E5-B4AA-E36DA763253C}" destId="{7B4BAE3A-D2C8-4367-AE95-E9A4B9FEAD94}" srcOrd="0" destOrd="0" parTransId="{EA1E01FC-A7F3-4BC6-A6ED-626BD4983697}" sibTransId="{6840172D-245C-4713-9579-4F5A4138EA16}"/>
    <dgm:cxn modelId="{E2393E26-6662-4C4E-BC1C-691A081CD738}" type="presOf" srcId="{7C91C618-33B5-4C67-961D-2B085A0CE1F1}" destId="{C8504A00-AC82-435A-B68F-90BF93A1CE35}" srcOrd="0" destOrd="0" presId="urn:microsoft.com/office/officeart/2005/8/layout/hList1"/>
    <dgm:cxn modelId="{BF8A8402-D345-4B8B-8558-FEDD2CA49AAA}" type="presOf" srcId="{7B4BAE3A-D2C8-4367-AE95-E9A4B9FEAD94}" destId="{7E7F695E-ED5E-4D61-B6AA-F900F8D2131E}" srcOrd="0" destOrd="0" presId="urn:microsoft.com/office/officeart/2005/8/layout/hList1"/>
    <dgm:cxn modelId="{C48FF1A3-FA1F-4F5F-B606-24C9C32EF49E}" srcId="{D0EA56E3-3FC2-4BF6-AD1C-3311E1BC2894}" destId="{7A97407F-46CC-40E5-B4AA-E36DA763253C}" srcOrd="2" destOrd="0" parTransId="{265DDE54-D7FA-4AC7-A331-FFA3D1869AF9}" sibTransId="{6138A295-C429-4AA4-804C-5AD135A42148}"/>
    <dgm:cxn modelId="{4B052E81-2244-4683-AAA0-02E5A5A43B5B}" type="presOf" srcId="{A2ACCEFF-B28F-45D5-80C2-CB37A354FE55}" destId="{54BFAB84-6313-4015-89B3-4A599C1935F9}" srcOrd="0" destOrd="0" presId="urn:microsoft.com/office/officeart/2005/8/layout/hList1"/>
    <dgm:cxn modelId="{6F2A6F94-3EBA-4741-A735-41A761AA0D83}" srcId="{D0EA56E3-3FC2-4BF6-AD1C-3311E1BC2894}" destId="{A2ACCEFF-B28F-45D5-80C2-CB37A354FE55}" srcOrd="1" destOrd="0" parTransId="{C91944EF-D869-4098-9A40-C0F55DA865CE}" sibTransId="{53EAA005-4FDA-4483-B888-D93F72F35118}"/>
    <dgm:cxn modelId="{5D2FAB86-CAF1-4AC8-82A6-FEF5A0272212}" type="presOf" srcId="{81ACB531-7494-42E0-9039-33B647ADF5A8}" destId="{9B8CC7CA-F4D6-4185-A087-997CB2C0DD56}" srcOrd="0" destOrd="0" presId="urn:microsoft.com/office/officeart/2005/8/layout/hList1"/>
    <dgm:cxn modelId="{5F0C2932-98AE-499B-B062-70600FF95C26}" srcId="{5FFB8D6F-A2BA-40CB-BE53-C6E7328BA542}" destId="{81ACB531-7494-42E0-9039-33B647ADF5A8}" srcOrd="0" destOrd="0" parTransId="{93437036-2F09-4D6B-91C3-052ADD168555}" sibTransId="{231CC47A-96BA-41BD-A243-E611942A5A55}"/>
    <dgm:cxn modelId="{3F8F0D6E-B497-43EB-B843-DF9654C01FEC}" type="presParOf" srcId="{6BEE5620-DC5C-4F45-B5F7-FAAA06F2026F}" destId="{07F50CD2-7DDD-46E2-ABE2-33ACC2725B9C}" srcOrd="0" destOrd="0" presId="urn:microsoft.com/office/officeart/2005/8/layout/hList1"/>
    <dgm:cxn modelId="{C38290C7-C739-4236-B2E8-FE77C288AD97}" type="presParOf" srcId="{07F50CD2-7DDD-46E2-ABE2-33ACC2725B9C}" destId="{A4C6AC01-B4E2-4854-8ED3-B22DA81DB94F}" srcOrd="0" destOrd="0" presId="urn:microsoft.com/office/officeart/2005/8/layout/hList1"/>
    <dgm:cxn modelId="{113D2C19-113D-46AD-9BAF-A38871374ED9}" type="presParOf" srcId="{07F50CD2-7DDD-46E2-ABE2-33ACC2725B9C}" destId="{9B8CC7CA-F4D6-4185-A087-997CB2C0DD56}" srcOrd="1" destOrd="0" presId="urn:microsoft.com/office/officeart/2005/8/layout/hList1"/>
    <dgm:cxn modelId="{8CD27D6D-9CBE-47CB-8BDA-85052B2F07DE}" type="presParOf" srcId="{6BEE5620-DC5C-4F45-B5F7-FAAA06F2026F}" destId="{ECF398BA-3284-41E9-AF4C-AFC3DD0EB449}" srcOrd="1" destOrd="0" presId="urn:microsoft.com/office/officeart/2005/8/layout/hList1"/>
    <dgm:cxn modelId="{FA166643-0923-434F-847D-97E4BF0239A2}" type="presParOf" srcId="{6BEE5620-DC5C-4F45-B5F7-FAAA06F2026F}" destId="{9513C872-C5FB-4110-86A6-6A3FDB2E78E2}" srcOrd="2" destOrd="0" presId="urn:microsoft.com/office/officeart/2005/8/layout/hList1"/>
    <dgm:cxn modelId="{1EE32D4F-0E73-4EA6-B717-15A286E85CDE}" type="presParOf" srcId="{9513C872-C5FB-4110-86A6-6A3FDB2E78E2}" destId="{54BFAB84-6313-4015-89B3-4A599C1935F9}" srcOrd="0" destOrd="0" presId="urn:microsoft.com/office/officeart/2005/8/layout/hList1"/>
    <dgm:cxn modelId="{F78298E1-DCA7-4CE6-B621-FE1CBB216B1F}" type="presParOf" srcId="{9513C872-C5FB-4110-86A6-6A3FDB2E78E2}" destId="{C8504A00-AC82-435A-B68F-90BF93A1CE35}" srcOrd="1" destOrd="0" presId="urn:microsoft.com/office/officeart/2005/8/layout/hList1"/>
    <dgm:cxn modelId="{28415652-5970-4EAC-BD46-A117E1413DF4}" type="presParOf" srcId="{6BEE5620-DC5C-4F45-B5F7-FAAA06F2026F}" destId="{A095EA20-ECD5-4D17-9E23-2C9564884DA9}" srcOrd="3" destOrd="0" presId="urn:microsoft.com/office/officeart/2005/8/layout/hList1"/>
    <dgm:cxn modelId="{21E8AA7C-9250-4421-9E2F-29874C7287E0}" type="presParOf" srcId="{6BEE5620-DC5C-4F45-B5F7-FAAA06F2026F}" destId="{172F06D6-295D-421A-9048-9DC1C347CF26}" srcOrd="4" destOrd="0" presId="urn:microsoft.com/office/officeart/2005/8/layout/hList1"/>
    <dgm:cxn modelId="{B8AA4673-AD78-4593-97E8-C02889DE6AF8}" type="presParOf" srcId="{172F06D6-295D-421A-9048-9DC1C347CF26}" destId="{BF7E6122-DC2A-4837-B9F0-199B69CA5E7A}" srcOrd="0" destOrd="0" presId="urn:microsoft.com/office/officeart/2005/8/layout/hList1"/>
    <dgm:cxn modelId="{141BDCBC-6C90-42E4-A7CC-087B5B107267}" type="presParOf" srcId="{172F06D6-295D-421A-9048-9DC1C347CF26}" destId="{7E7F695E-ED5E-4D61-B6AA-F900F8D2131E}"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AC01-B4E2-4854-8ED3-B22DA81DB94F}">
      <dsp:nvSpPr>
        <dsp:cNvPr id="0" name=""/>
        <dsp:cNvSpPr/>
      </dsp:nvSpPr>
      <dsp:spPr>
        <a:xfrm>
          <a:off x="1905" y="10093"/>
          <a:ext cx="1857374" cy="742949"/>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cs typeface="Akhbar MT" pitchFamily="2" charset="-78"/>
            </a:rPr>
            <a:t>ج/ العمليات ذات الطابع الاجتماعي النفسي :</a:t>
          </a:r>
          <a:endParaRPr lang="ar-SA" sz="1600" b="1" kern="1200" dirty="0">
            <a:cs typeface="Akhbar MT" pitchFamily="2" charset="-78"/>
          </a:endParaRPr>
        </a:p>
      </dsp:txBody>
      <dsp:txXfrm>
        <a:off x="1905" y="10093"/>
        <a:ext cx="1857374" cy="742949"/>
      </dsp:txXfrm>
    </dsp:sp>
    <dsp:sp modelId="{9B8CC7CA-F4D6-4185-A087-997CB2C0DD56}">
      <dsp:nvSpPr>
        <dsp:cNvPr id="0" name=""/>
        <dsp:cNvSpPr/>
      </dsp:nvSpPr>
      <dsp:spPr>
        <a:xfrm>
          <a:off x="1905" y="753043"/>
          <a:ext cx="1857374" cy="330086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smtClean="0">
              <a:cs typeface="Akhbar MT" pitchFamily="2" charset="-78"/>
            </a:rPr>
            <a:t>يختص بها علم النفس الاجتماعي الذي يرى ان عملية تكوين السلوك الاجرامي تتكون كما يتكون السلوك السوي . الا ان هناك اختلاف بينهما يكون فيه نوعية ما يتعلمه الشخص وَ ليس في الكيفية وَ الطريقة التي يتعلم منها السلوك ..</a:t>
          </a:r>
          <a:endParaRPr lang="ar-SA" sz="1600" b="1" kern="1200" dirty="0">
            <a:cs typeface="Akhbar MT" pitchFamily="2" charset="-78"/>
          </a:endParaRPr>
        </a:p>
      </dsp:txBody>
      <dsp:txXfrm>
        <a:off x="1905" y="753043"/>
        <a:ext cx="1857374" cy="3300862"/>
      </dsp:txXfrm>
    </dsp:sp>
    <dsp:sp modelId="{54BFAB84-6313-4015-89B3-4A599C1935F9}">
      <dsp:nvSpPr>
        <dsp:cNvPr id="0" name=""/>
        <dsp:cNvSpPr/>
      </dsp:nvSpPr>
      <dsp:spPr>
        <a:xfrm>
          <a:off x="2119312" y="10093"/>
          <a:ext cx="1857374" cy="742949"/>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cs typeface="Akhbar MT" pitchFamily="2" charset="-78"/>
            </a:rPr>
            <a:t>ب/ العمليات النفسية :</a:t>
          </a:r>
          <a:endParaRPr lang="ar-SA" sz="1600" b="1" kern="1200" dirty="0">
            <a:cs typeface="Akhbar MT" pitchFamily="2" charset="-78"/>
          </a:endParaRPr>
        </a:p>
      </dsp:txBody>
      <dsp:txXfrm>
        <a:off x="2119312" y="10093"/>
        <a:ext cx="1857374" cy="742949"/>
      </dsp:txXfrm>
    </dsp:sp>
    <dsp:sp modelId="{C8504A00-AC82-435A-B68F-90BF93A1CE35}">
      <dsp:nvSpPr>
        <dsp:cNvPr id="0" name=""/>
        <dsp:cNvSpPr/>
      </dsp:nvSpPr>
      <dsp:spPr>
        <a:xfrm>
          <a:off x="2119312" y="753043"/>
          <a:ext cx="1857374" cy="330086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smtClean="0">
              <a:cs typeface="Akhbar MT" pitchFamily="2" charset="-78"/>
            </a:rPr>
            <a:t>وَ منها علمية التعويض وَ عملية العداء الناتج عن الاحباط ..</a:t>
          </a:r>
          <a:endParaRPr lang="ar-SA" sz="1600" b="1" kern="1200" dirty="0">
            <a:cs typeface="Akhbar MT" pitchFamily="2" charset="-78"/>
          </a:endParaRPr>
        </a:p>
      </dsp:txBody>
      <dsp:txXfrm>
        <a:off x="2119312" y="753043"/>
        <a:ext cx="1857374" cy="3300862"/>
      </dsp:txXfrm>
    </dsp:sp>
    <dsp:sp modelId="{BF7E6122-DC2A-4837-B9F0-199B69CA5E7A}">
      <dsp:nvSpPr>
        <dsp:cNvPr id="0" name=""/>
        <dsp:cNvSpPr/>
      </dsp:nvSpPr>
      <dsp:spPr>
        <a:xfrm>
          <a:off x="4236719" y="10093"/>
          <a:ext cx="1857374" cy="742949"/>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cs typeface="Akhbar MT" pitchFamily="2" charset="-78"/>
            </a:rPr>
            <a:t>أ/ العمليات الاجتماعية :</a:t>
          </a:r>
          <a:endParaRPr lang="ar-SA" sz="1600" b="1" kern="1200" dirty="0">
            <a:cs typeface="Akhbar MT" pitchFamily="2" charset="-78"/>
          </a:endParaRPr>
        </a:p>
      </dsp:txBody>
      <dsp:txXfrm>
        <a:off x="4236719" y="10093"/>
        <a:ext cx="1857374" cy="742949"/>
      </dsp:txXfrm>
    </dsp:sp>
    <dsp:sp modelId="{7E7F695E-ED5E-4D61-B6AA-F900F8D2131E}">
      <dsp:nvSpPr>
        <dsp:cNvPr id="0" name=""/>
        <dsp:cNvSpPr/>
      </dsp:nvSpPr>
      <dsp:spPr>
        <a:xfrm>
          <a:off x="4236719" y="753043"/>
          <a:ext cx="1857374" cy="330086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smtClean="0">
              <a:cs typeface="Akhbar MT" pitchFamily="2" charset="-78"/>
            </a:rPr>
            <a:t>وَ من ضمنها عملية التقليد وَ عمليات القيم وَ عمليات الاختلاط التفاضلي .. </a:t>
          </a:r>
          <a:endParaRPr lang="ar-SA" sz="1600" b="1" kern="1200" dirty="0">
            <a:cs typeface="Akhbar MT" pitchFamily="2" charset="-78"/>
          </a:endParaRPr>
        </a:p>
      </dsp:txBody>
      <dsp:txXfrm>
        <a:off x="4236719" y="753043"/>
        <a:ext cx="1857374" cy="3300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AC01-B4E2-4854-8ED3-B22DA81DB94F}">
      <dsp:nvSpPr>
        <dsp:cNvPr id="0" name=""/>
        <dsp:cNvSpPr/>
      </dsp:nvSpPr>
      <dsp:spPr>
        <a:xfrm>
          <a:off x="1905" y="233124"/>
          <a:ext cx="1857374" cy="742949"/>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cs typeface="Akhbar MT" pitchFamily="2" charset="-78"/>
            </a:rPr>
            <a:t>الانتحار الغيري :</a:t>
          </a:r>
          <a:endParaRPr lang="ar-SA" sz="1600" b="1" kern="1200" dirty="0">
            <a:cs typeface="Akhbar MT" pitchFamily="2" charset="-78"/>
          </a:endParaRPr>
        </a:p>
      </dsp:txBody>
      <dsp:txXfrm>
        <a:off x="1905" y="233124"/>
        <a:ext cx="1857374" cy="742949"/>
      </dsp:txXfrm>
    </dsp:sp>
    <dsp:sp modelId="{9B8CC7CA-F4D6-4185-A087-997CB2C0DD56}">
      <dsp:nvSpPr>
        <dsp:cNvPr id="0" name=""/>
        <dsp:cNvSpPr/>
      </dsp:nvSpPr>
      <dsp:spPr>
        <a:xfrm>
          <a:off x="1905" y="976074"/>
          <a:ext cx="1857374" cy="285480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smtClean="0">
              <a:cs typeface="Akhbar MT" pitchFamily="2" charset="-78"/>
            </a:rPr>
            <a:t>في المجتمعات ذات العادات والتقاليد القوية , فالفرد يقتل نفسه حماية لشرفه أو لمجرد حبه للظهور .</a:t>
          </a:r>
          <a:endParaRPr lang="ar-SA" sz="1600" b="1" kern="1200" dirty="0">
            <a:cs typeface="Akhbar MT" pitchFamily="2" charset="-78"/>
          </a:endParaRPr>
        </a:p>
      </dsp:txBody>
      <dsp:txXfrm>
        <a:off x="1905" y="976074"/>
        <a:ext cx="1857374" cy="2854800"/>
      </dsp:txXfrm>
    </dsp:sp>
    <dsp:sp modelId="{54BFAB84-6313-4015-89B3-4A599C1935F9}">
      <dsp:nvSpPr>
        <dsp:cNvPr id="0" name=""/>
        <dsp:cNvSpPr/>
      </dsp:nvSpPr>
      <dsp:spPr>
        <a:xfrm>
          <a:off x="2119312" y="233124"/>
          <a:ext cx="1857374" cy="742949"/>
        </a:xfrm>
        <a:prstGeom prst="rect">
          <a:avLst/>
        </a:prstGeom>
        <a:solidFill>
          <a:schemeClr val="accent2">
            <a:hueOff val="1449972"/>
            <a:satOff val="-22140"/>
            <a:lumOff val="-784"/>
            <a:alphaOff val="0"/>
          </a:schemeClr>
        </a:solidFill>
        <a:ln w="19050" cap="flat" cmpd="sng" algn="ctr">
          <a:solidFill>
            <a:schemeClr val="accent2">
              <a:hueOff val="1449972"/>
              <a:satOff val="-22140"/>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cs typeface="Akhbar MT" pitchFamily="2" charset="-78"/>
            </a:rPr>
            <a:t>الانتحار الاناني :</a:t>
          </a:r>
          <a:endParaRPr lang="ar-SA" sz="1600" b="1" kern="1200" dirty="0">
            <a:cs typeface="Akhbar MT" pitchFamily="2" charset="-78"/>
          </a:endParaRPr>
        </a:p>
      </dsp:txBody>
      <dsp:txXfrm>
        <a:off x="2119312" y="233124"/>
        <a:ext cx="1857374" cy="742949"/>
      </dsp:txXfrm>
    </dsp:sp>
    <dsp:sp modelId="{C8504A00-AC82-435A-B68F-90BF93A1CE35}">
      <dsp:nvSpPr>
        <dsp:cNvPr id="0" name=""/>
        <dsp:cNvSpPr/>
      </dsp:nvSpPr>
      <dsp:spPr>
        <a:xfrm>
          <a:off x="2119312" y="976074"/>
          <a:ext cx="1857374" cy="2854800"/>
        </a:xfrm>
        <a:prstGeom prst="rect">
          <a:avLst/>
        </a:prstGeom>
        <a:solidFill>
          <a:schemeClr val="accent2">
            <a:tint val="40000"/>
            <a:alpha val="90000"/>
            <a:hueOff val="1873573"/>
            <a:satOff val="-21610"/>
            <a:lumOff val="-1259"/>
            <a:alphaOff val="0"/>
          </a:schemeClr>
        </a:solidFill>
        <a:ln w="19050" cap="flat" cmpd="sng" algn="ctr">
          <a:solidFill>
            <a:schemeClr val="accent2">
              <a:tint val="40000"/>
              <a:alpha val="90000"/>
              <a:hueOff val="1873573"/>
              <a:satOff val="-21610"/>
              <a:lumOff val="-12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smtClean="0">
              <a:cs typeface="Akhbar MT" pitchFamily="2" charset="-78"/>
            </a:rPr>
            <a:t>وعند الفرد الذي يفقد الأمل في الاستمرار في الحياة , يحدث لدى مجتمعات المدن ذات السياقة الضعيفة .</a:t>
          </a:r>
          <a:endParaRPr lang="ar-SA" sz="1600" b="1" kern="1200" dirty="0">
            <a:cs typeface="Akhbar MT" pitchFamily="2" charset="-78"/>
          </a:endParaRPr>
        </a:p>
      </dsp:txBody>
      <dsp:txXfrm>
        <a:off x="2119312" y="976074"/>
        <a:ext cx="1857374" cy="2854800"/>
      </dsp:txXfrm>
    </dsp:sp>
    <dsp:sp modelId="{BF7E6122-DC2A-4837-B9F0-199B69CA5E7A}">
      <dsp:nvSpPr>
        <dsp:cNvPr id="0" name=""/>
        <dsp:cNvSpPr/>
      </dsp:nvSpPr>
      <dsp:spPr>
        <a:xfrm>
          <a:off x="4236719" y="233124"/>
          <a:ext cx="1857374" cy="742949"/>
        </a:xfrm>
        <a:prstGeom prst="rect">
          <a:avLst/>
        </a:prstGeom>
        <a:solidFill>
          <a:schemeClr val="accent2">
            <a:hueOff val="2899945"/>
            <a:satOff val="-44281"/>
            <a:lumOff val="-1569"/>
            <a:alphaOff val="0"/>
          </a:schemeClr>
        </a:solidFill>
        <a:ln w="19050" cap="flat" cmpd="sng" algn="ctr">
          <a:solidFill>
            <a:schemeClr val="accent2">
              <a:hueOff val="2899945"/>
              <a:satOff val="-44281"/>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cs typeface="Akhbar MT" pitchFamily="2" charset="-78"/>
            </a:rPr>
            <a:t>الانتحار </a:t>
          </a:r>
          <a:r>
            <a:rPr lang="ar-SA" sz="1600" b="1" kern="1200" dirty="0" err="1" smtClean="0">
              <a:cs typeface="Akhbar MT" pitchFamily="2" charset="-78"/>
            </a:rPr>
            <a:t>الانومي</a:t>
          </a:r>
          <a:r>
            <a:rPr lang="ar-SA" sz="1600" b="1" kern="1200" dirty="0" smtClean="0">
              <a:cs typeface="Akhbar MT" pitchFamily="2" charset="-78"/>
            </a:rPr>
            <a:t> :</a:t>
          </a:r>
          <a:endParaRPr lang="ar-SA" sz="1600" b="1" kern="1200" dirty="0">
            <a:cs typeface="Akhbar MT" pitchFamily="2" charset="-78"/>
          </a:endParaRPr>
        </a:p>
      </dsp:txBody>
      <dsp:txXfrm>
        <a:off x="4236719" y="233124"/>
        <a:ext cx="1857374" cy="742949"/>
      </dsp:txXfrm>
    </dsp:sp>
    <dsp:sp modelId="{7E7F695E-ED5E-4D61-B6AA-F900F8D2131E}">
      <dsp:nvSpPr>
        <dsp:cNvPr id="0" name=""/>
        <dsp:cNvSpPr/>
      </dsp:nvSpPr>
      <dsp:spPr>
        <a:xfrm>
          <a:off x="4236719" y="976074"/>
          <a:ext cx="1857374" cy="2854800"/>
        </a:xfrm>
        <a:prstGeom prst="rect">
          <a:avLst/>
        </a:prstGeom>
        <a:solidFill>
          <a:schemeClr val="accent2">
            <a:tint val="40000"/>
            <a:alpha val="90000"/>
            <a:hueOff val="3747145"/>
            <a:satOff val="-43219"/>
            <a:lumOff val="-2518"/>
            <a:alphaOff val="0"/>
          </a:schemeClr>
        </a:solidFill>
        <a:ln w="19050" cap="flat" cmpd="sng" algn="ctr">
          <a:solidFill>
            <a:schemeClr val="accent2">
              <a:tint val="40000"/>
              <a:alpha val="90000"/>
              <a:hueOff val="3747145"/>
              <a:satOff val="-43219"/>
              <a:lumOff val="-25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smtClean="0">
              <a:cs typeface="Akhbar MT" pitchFamily="2" charset="-78"/>
            </a:rPr>
            <a:t>وصورة عن المجتمع الحديث , اذ عندما يحدث خلل في ضوابط الحياة الاجتماعية كالأزمات الاقتصادية المفاجئة والكوارث والازمات الأسرية .</a:t>
          </a:r>
          <a:endParaRPr lang="ar-SA" sz="1600" b="1" kern="1200" dirty="0">
            <a:cs typeface="Akhbar MT" pitchFamily="2" charset="-78"/>
          </a:endParaRPr>
        </a:p>
      </dsp:txBody>
      <dsp:txXfrm>
        <a:off x="4236719" y="976074"/>
        <a:ext cx="1857374"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3AC7B7D1-AD8C-43D6-B54F-667ED9AFF62E}" type="datetimeFigureOut">
              <a:rPr lang="ar-SA" smtClean="0"/>
              <a:pPr/>
              <a:t>09/08/1438</a:t>
            </a:fld>
            <a:endParaRPr lang="ar-SA"/>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ar-SA"/>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FFA53252-53A9-4000-A1D2-6C6A45095306}" type="slidenum">
              <a:rPr lang="ar-SA" smtClean="0"/>
              <a:pPr/>
              <a:t>‹#›</a:t>
            </a:fld>
            <a:endParaRPr lang="ar-SA"/>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FA53252-53A9-4000-A1D2-6C6A45095306}" type="slidenum">
              <a:rPr lang="ar-SA" smtClean="0"/>
              <a:pPr/>
              <a:t>‹#›</a:t>
            </a:fld>
            <a:endParaRPr lang="ar-SA"/>
          </a:p>
        </p:txBody>
      </p:sp>
      <p:sp>
        <p:nvSpPr>
          <p:cNvPr id="9" name="Content Placeholder 8"/>
          <p:cNvSpPr>
            <a:spLocks noGrp="1"/>
          </p:cNvSpPr>
          <p:nvPr>
            <p:ph sz="quarter" idx="13"/>
          </p:nvPr>
        </p:nvSpPr>
        <p:spPr>
          <a:xfrm>
            <a:off x="841248" y="2039112"/>
            <a:ext cx="3657600" cy="39502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FA53252-53A9-4000-A1D2-6C6A45095306}" type="slidenum">
              <a:rPr lang="ar-SA" smtClean="0"/>
              <a:pPr/>
              <a:t>‹#›</a:t>
            </a:fld>
            <a:endParaRPr lang="ar-SA"/>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3AC7B7D1-AD8C-43D6-B54F-667ED9AFF62E}" type="datetimeFigureOut">
              <a:rPr lang="ar-SA" smtClean="0"/>
              <a:pPr/>
              <a:t>09/08/1438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FA53252-53A9-4000-A1D2-6C6A45095306}"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3AC7B7D1-AD8C-43D6-B54F-667ED9AFF62E}" type="datetimeFigureOut">
              <a:rPr lang="ar-SA" smtClean="0"/>
              <a:pPr/>
              <a:t>09/08/1438</a:t>
            </a:fld>
            <a:endParaRPr lang="ar-SA"/>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ar-SA"/>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FFA53252-53A9-4000-A1D2-6C6A45095306}"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1" eaLnBrk="1" latinLnBrk="0" hangingPunct="1">
        <a:spcBef>
          <a:spcPct val="0"/>
        </a:spcBef>
        <a:buNone/>
        <a:defRPr sz="48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228600" algn="r" defTabSz="457200" rtl="1"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r" defTabSz="457200" rtl="1"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r" defTabSz="457200" rtl="1"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r" defTabSz="457200" rtl="1"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r" defTabSz="457200" rtl="1"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r" defTabSz="457200" rtl="1"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r" defTabSz="457200" rtl="1"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r" defTabSz="457200" rtl="1"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r" defTabSz="457200" rtl="1"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400" b="1" dirty="0" smtClean="0">
                <a:solidFill>
                  <a:schemeClr val="accent4">
                    <a:lumMod val="75000"/>
                  </a:schemeClr>
                </a:solidFill>
                <a:cs typeface="Akhbar MT" pitchFamily="2" charset="-78"/>
              </a:rPr>
              <a:t>النظريات الاجتماعية </a:t>
            </a:r>
            <a:r>
              <a:rPr lang="ar-SA" sz="4400" b="1" dirty="0" smtClean="0">
                <a:solidFill>
                  <a:schemeClr val="accent4">
                    <a:lumMod val="75000"/>
                  </a:schemeClr>
                </a:solidFill>
                <a:cs typeface="Akhbar MT" pitchFamily="2" charset="-78"/>
              </a:rPr>
              <a:t>الأساسية</a:t>
            </a:r>
            <a:endParaRPr lang="ar-SA" sz="4400" b="1" dirty="0">
              <a:solidFill>
                <a:schemeClr val="accent4">
                  <a:lumMod val="75000"/>
                </a:schemeClr>
              </a:solidFill>
              <a:cs typeface="Akhbar MT" pitchFamily="2" charset="-78"/>
            </a:endParaRPr>
          </a:p>
        </p:txBody>
      </p:sp>
      <p:sp>
        <p:nvSpPr>
          <p:cNvPr id="3" name="عنوان فرعي 2"/>
          <p:cNvSpPr>
            <a:spLocks noGrp="1"/>
          </p:cNvSpPr>
          <p:nvPr>
            <p:ph type="subTitle" idx="1"/>
          </p:nvPr>
        </p:nvSpPr>
        <p:spPr/>
        <p:txBody>
          <a:bodyPr>
            <a:normAutofit/>
          </a:bodyPr>
          <a:lstStyle/>
          <a:p>
            <a:r>
              <a:rPr lang="ar-SA" sz="4000" b="1" dirty="0" smtClean="0">
                <a:solidFill>
                  <a:schemeClr val="accent4">
                    <a:lumMod val="75000"/>
                  </a:schemeClr>
                </a:solidFill>
                <a:effectLst>
                  <a:outerShdw blurRad="38100" dist="38100" dir="2700000" algn="tl">
                    <a:srgbClr val="000000">
                      <a:alpha val="43137"/>
                    </a:srgbClr>
                  </a:outerShdw>
                </a:effectLst>
                <a:cs typeface="Basem4" pitchFamily="2" charset="-78"/>
              </a:rPr>
              <a:t>وتفسير الجريمة</a:t>
            </a:r>
            <a:endParaRPr lang="ar-SA" sz="4000" b="1" dirty="0">
              <a:solidFill>
                <a:schemeClr val="accent4">
                  <a:lumMod val="75000"/>
                </a:schemeClr>
              </a:solidFill>
              <a:effectLst>
                <a:outerShdw blurRad="38100" dist="38100" dir="2700000" algn="tl">
                  <a:srgbClr val="000000">
                    <a:alpha val="43137"/>
                  </a:srgbClr>
                </a:outerShdw>
              </a:effectLst>
              <a:cs typeface="Basem4"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1720" y="1201377"/>
            <a:ext cx="3657600" cy="19080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6395100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200" b="1" dirty="0" smtClean="0">
                <a:cs typeface="Akhbar MT" pitchFamily="2" charset="-78"/>
              </a:rPr>
              <a:t>ليس من الممكن ذكر كل دراسة عن الجريمة ، أو محاوله إبداء سبب الانحراف وتصنيفها بأنها نظريه .</a:t>
            </a:r>
          </a:p>
          <a:p>
            <a:pPr algn="ctr"/>
            <a:r>
              <a:rPr lang="ar-SA" sz="2200" b="1" dirty="0" smtClean="0">
                <a:cs typeface="Akhbar MT" pitchFamily="2" charset="-78"/>
              </a:rPr>
              <a:t>فالنظرية أو المدرسة ، تشمل افكاراً منظمه ، تفسر سبب الجريمة والوسائل المتبعة في السيطرة عليها بطرق مختلفة .</a:t>
            </a:r>
          </a:p>
          <a:p>
            <a:pPr algn="ctr"/>
            <a:r>
              <a:rPr lang="ar-SA" sz="2200" b="1" dirty="0" smtClean="0">
                <a:cs typeface="Akhbar MT" pitchFamily="2" charset="-78"/>
              </a:rPr>
              <a:t>فعلم الجريمة يحتوي على نظريات كثيره ، وليس هناك نظريه واحده يتفق عليها جميع الباحثين . ونجد بعض هذه النظريات تسير في اتجاه واحد والبعض الآخر يتخذ عده اتجاهات في دراسة الجريمة وتقصي أسبابها . كما ان تصنيف هذه النظريات أخذ اتجاهات عده . </a:t>
            </a:r>
            <a:r>
              <a:rPr lang="ar-SA" sz="2200" b="1" dirty="0" smtClean="0">
                <a:solidFill>
                  <a:srgbClr val="FF0000"/>
                </a:solidFill>
                <a:cs typeface="Akhbar MT" pitchFamily="2" charset="-78"/>
              </a:rPr>
              <a:t>فقد صنف الأستاذ (إدوين </a:t>
            </a:r>
            <a:r>
              <a:rPr lang="ar-SA" sz="2200" b="1" dirty="0" err="1" smtClean="0">
                <a:solidFill>
                  <a:srgbClr val="FF0000"/>
                </a:solidFill>
                <a:cs typeface="Akhbar MT" pitchFamily="2" charset="-78"/>
              </a:rPr>
              <a:t>سذرلاند</a:t>
            </a:r>
            <a:r>
              <a:rPr lang="ar-SA" sz="2200" b="1" dirty="0" smtClean="0">
                <a:solidFill>
                  <a:srgbClr val="FF0000"/>
                </a:solidFill>
                <a:cs typeface="Akhbar MT" pitchFamily="2" charset="-78"/>
              </a:rPr>
              <a:t>) نظريات أو مدارس علم الأجرام حسب تسلسلها التاريخي :</a:t>
            </a:r>
          </a:p>
          <a:p>
            <a:pPr algn="ctr"/>
            <a:endParaRPr lang="ar-SA" sz="2200" b="1" dirty="0" smtClean="0">
              <a:solidFill>
                <a:srgbClr val="FF0000"/>
              </a:solidFill>
              <a:cs typeface="Akhbar MT" pitchFamily="2" charset="-78"/>
            </a:endParaRPr>
          </a:p>
          <a:p>
            <a:pPr algn="ctr"/>
            <a:r>
              <a:rPr lang="ar-SA" sz="2200" b="1" dirty="0" smtClean="0">
                <a:solidFill>
                  <a:schemeClr val="tx2">
                    <a:lumMod val="50000"/>
                    <a:lumOff val="50000"/>
                  </a:schemeClr>
                </a:solidFill>
                <a:cs typeface="Akhbar MT" pitchFamily="2" charset="-78"/>
              </a:rPr>
              <a:t>١- المدارس التقليدية : </a:t>
            </a:r>
            <a:r>
              <a:rPr lang="ar-SA" sz="2200" b="1" dirty="0" smtClean="0">
                <a:cs typeface="Akhbar MT" pitchFamily="2" charset="-78"/>
              </a:rPr>
              <a:t>وهي مدرسه ذات صبغه فلسفية ، وتقوم بالربط بين حركه الاختيار والمنفعة .</a:t>
            </a:r>
          </a:p>
          <a:p>
            <a:pPr algn="ctr"/>
            <a:r>
              <a:rPr lang="ar-SA" sz="2200" b="1" dirty="0" smtClean="0">
                <a:solidFill>
                  <a:schemeClr val="tx2">
                    <a:lumMod val="50000"/>
                    <a:lumOff val="50000"/>
                  </a:schemeClr>
                </a:solidFill>
                <a:cs typeface="Akhbar MT" pitchFamily="2" charset="-78"/>
              </a:rPr>
              <a:t>٢- مدرسه الخرائط الجغرافية : </a:t>
            </a:r>
            <a:r>
              <a:rPr lang="ar-SA" sz="2200" b="1" dirty="0" smtClean="0">
                <a:cs typeface="Akhbar MT" pitchFamily="2" charset="-78"/>
              </a:rPr>
              <a:t>تفسر الجريمة باعتمادها على أسس إيكولوجية .</a:t>
            </a:r>
          </a:p>
          <a:p>
            <a:pPr algn="ctr"/>
            <a:r>
              <a:rPr lang="ar-SA" sz="2200" b="1" dirty="0" smtClean="0">
                <a:solidFill>
                  <a:schemeClr val="tx2">
                    <a:lumMod val="50000"/>
                    <a:lumOff val="50000"/>
                  </a:schemeClr>
                </a:solidFill>
                <a:cs typeface="Akhbar MT" pitchFamily="2" charset="-78"/>
              </a:rPr>
              <a:t>٣- المدرسة الاشتراكية : </a:t>
            </a:r>
            <a:r>
              <a:rPr lang="ar-SA" sz="2200" b="1" dirty="0" smtClean="0">
                <a:cs typeface="Akhbar MT" pitchFamily="2" charset="-78"/>
              </a:rPr>
              <a:t>وترجع سبب الجريمة إلى المادة .</a:t>
            </a:r>
          </a:p>
          <a:p>
            <a:pPr algn="ctr"/>
            <a:r>
              <a:rPr lang="ar-SA" sz="2200" b="1" dirty="0" smtClean="0">
                <a:solidFill>
                  <a:schemeClr val="tx2">
                    <a:lumMod val="50000"/>
                    <a:lumOff val="50000"/>
                  </a:schemeClr>
                </a:solidFill>
                <a:cs typeface="Akhbar MT" pitchFamily="2" charset="-78"/>
              </a:rPr>
              <a:t>٤- المدرسة النموذجية : </a:t>
            </a:r>
            <a:r>
              <a:rPr lang="ar-SA" sz="2200" b="1" dirty="0" smtClean="0">
                <a:cs typeface="Akhbar MT" pitchFamily="2" charset="-78"/>
              </a:rPr>
              <a:t>وترى ان المجرم له سمات عضويه ، وعقليه ، ونفسيه معينه .</a:t>
            </a:r>
          </a:p>
          <a:p>
            <a:pPr algn="ctr"/>
            <a:r>
              <a:rPr lang="ar-SA" sz="2200" b="1" dirty="0" smtClean="0">
                <a:solidFill>
                  <a:schemeClr val="tx2">
                    <a:lumMod val="50000"/>
                    <a:lumOff val="50000"/>
                  </a:schemeClr>
                </a:solidFill>
                <a:cs typeface="Akhbar MT" pitchFamily="2" charset="-78"/>
              </a:rPr>
              <a:t>٥- المدرسة الاجتماعية : </a:t>
            </a:r>
            <a:r>
              <a:rPr lang="ar-SA" sz="2200" b="1" dirty="0" smtClean="0">
                <a:cs typeface="Akhbar MT" pitchFamily="2" charset="-78"/>
              </a:rPr>
              <a:t>وتفسر الجريمة بوصفها ظاهره اجتماعيه ، ناتجه عن الجماعة والمجتمع .</a:t>
            </a:r>
          </a:p>
          <a:p>
            <a:pPr algn="ctr"/>
            <a:endParaRPr lang="en-US" sz="2200" b="1" dirty="0">
              <a:cs typeface="Akhbar MT" pitchFamily="2" charset="-78"/>
            </a:endParaRPr>
          </a:p>
        </p:txBody>
      </p:sp>
    </p:spTree>
    <p:extLst>
      <p:ext uri="{BB962C8B-B14F-4D97-AF65-F5344CB8AC3E}">
        <p14:creationId xmlns:p14="http://schemas.microsoft.com/office/powerpoint/2010/main" xmlns="" val="321323869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p:cTn id="24"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5"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26"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27" dur="1000"/>
                                        <p:tgtEl>
                                          <p:spTgt spid="2">
                                            <p:txEl>
                                              <p:pRg st="4" end="4"/>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 calcmode="lin" valueType="num">
                                      <p:cBhvr>
                                        <p:cTn id="30"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1"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32"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33" dur="1000"/>
                                        <p:tgtEl>
                                          <p:spTgt spid="2">
                                            <p:txEl>
                                              <p:pRg st="5" end="5"/>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 calcmode="lin" valueType="num">
                                      <p:cBhvr>
                                        <p:cTn id="36"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7"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38"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39" dur="1000"/>
                                        <p:tgtEl>
                                          <p:spTgt spid="2">
                                            <p:txEl>
                                              <p:pRg st="6" end="6"/>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 calcmode="lin" valueType="num">
                                      <p:cBhvr>
                                        <p:cTn id="42"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43"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44"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45" dur="1000"/>
                                        <p:tgtEl>
                                          <p:spTgt spid="2">
                                            <p:txEl>
                                              <p:pRg st="7" end="7"/>
                                            </p:txEl>
                                          </p:spTgt>
                                        </p:tgtEl>
                                      </p:cBhvr>
                                    </p:animEffect>
                                  </p:childTnLst>
                                </p:cTn>
                              </p:par>
                              <p:par>
                                <p:cTn id="46" presetID="31" presetClass="entr" presetSubtype="0" fill="hold" nodeType="withEffect">
                                  <p:stCondLst>
                                    <p:cond delay="0"/>
                                  </p:stCondLst>
                                  <p:childTnLst>
                                    <p:set>
                                      <p:cBhvr>
                                        <p:cTn id="47" dur="1" fill="hold">
                                          <p:stCondLst>
                                            <p:cond delay="0"/>
                                          </p:stCondLst>
                                        </p:cTn>
                                        <p:tgtEl>
                                          <p:spTgt spid="2">
                                            <p:txEl>
                                              <p:pRg st="8" end="8"/>
                                            </p:txEl>
                                          </p:spTgt>
                                        </p:tgtEl>
                                        <p:attrNameLst>
                                          <p:attrName>style.visibility</p:attrName>
                                        </p:attrNameLst>
                                      </p:cBhvr>
                                      <p:to>
                                        <p:strVal val="visible"/>
                                      </p:to>
                                    </p:set>
                                    <p:anim calcmode="lin" valueType="num">
                                      <p:cBhvr>
                                        <p:cTn id="48"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49"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50"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51"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foldedCorne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cs typeface="Akhbar MT" pitchFamily="2" charset="-78"/>
              </a:rPr>
              <a:t>كما قام ( رونالد تافت ) بتصنيف نظريات علم الأجرام في ثلاثة اتجاهات :</a:t>
            </a:r>
          </a:p>
          <a:p>
            <a:pPr algn="ctr"/>
            <a:endParaRPr lang="ar-SA" sz="2400" b="1" dirty="0" smtClean="0">
              <a:cs typeface="Akhbar MT" pitchFamily="2" charset="-78"/>
            </a:endParaRPr>
          </a:p>
          <a:p>
            <a:pPr algn="ctr"/>
            <a:r>
              <a:rPr lang="ar-SA" sz="2400" b="1" dirty="0" smtClean="0">
                <a:solidFill>
                  <a:schemeClr val="tx2">
                    <a:lumMod val="50000"/>
                    <a:lumOff val="50000"/>
                  </a:schemeClr>
                </a:solidFill>
                <a:cs typeface="Akhbar MT" pitchFamily="2" charset="-78"/>
              </a:rPr>
              <a:t>١- اتجاه ذاتي : </a:t>
            </a:r>
            <a:r>
              <a:rPr lang="ar-SA" sz="2400" b="1" dirty="0" smtClean="0">
                <a:cs typeface="Akhbar MT" pitchFamily="2" charset="-78"/>
              </a:rPr>
              <a:t>ويدرس هذا الاتجاه شخصيه المجرم ، من نواحٍ كثيره وهي النواحي الفيزيائية ، والطبيعية والبيولوجية والفيزيولوجية ، والنفسية ، والطب العقلي ، والتحليل النفسي .</a:t>
            </a:r>
          </a:p>
          <a:p>
            <a:pPr algn="ctr"/>
            <a:endParaRPr lang="ar-SA" sz="2400" b="1" dirty="0" smtClean="0">
              <a:cs typeface="Akhbar MT" pitchFamily="2" charset="-78"/>
            </a:endParaRPr>
          </a:p>
          <a:p>
            <a:pPr algn="ctr"/>
            <a:r>
              <a:rPr lang="ar-SA" sz="2400" b="1" dirty="0" smtClean="0">
                <a:solidFill>
                  <a:schemeClr val="tx2">
                    <a:lumMod val="50000"/>
                    <a:lumOff val="50000"/>
                  </a:schemeClr>
                </a:solidFill>
                <a:cs typeface="Akhbar MT" pitchFamily="2" charset="-78"/>
              </a:rPr>
              <a:t>٢- اتجاهات موضوعيه : </a:t>
            </a:r>
            <a:r>
              <a:rPr lang="ar-SA" sz="2400" b="1" dirty="0" smtClean="0">
                <a:cs typeface="Akhbar MT" pitchFamily="2" charset="-78"/>
              </a:rPr>
              <a:t>وتهتم بالظروف الاجتماعية والمادية للظاهرة الإجرامية ، وهي ذات عده اتجاهات ، جغرافية إيكولوجية ، اقتصاديه ، اجتماعيه ، وثقافية .</a:t>
            </a:r>
          </a:p>
          <a:p>
            <a:pPr algn="ctr"/>
            <a:endParaRPr lang="ar-SA" sz="2400" b="1" dirty="0" smtClean="0">
              <a:cs typeface="Akhbar MT" pitchFamily="2" charset="-78"/>
            </a:endParaRPr>
          </a:p>
          <a:p>
            <a:pPr algn="ctr"/>
            <a:r>
              <a:rPr lang="ar-SA" sz="2400" b="1" dirty="0" smtClean="0">
                <a:solidFill>
                  <a:schemeClr val="tx2">
                    <a:lumMod val="50000"/>
                    <a:lumOff val="50000"/>
                  </a:schemeClr>
                </a:solidFill>
                <a:cs typeface="Akhbar MT" pitchFamily="2" charset="-78"/>
              </a:rPr>
              <a:t>٣- اتجاه تعدد العوامل : </a:t>
            </a:r>
            <a:r>
              <a:rPr lang="ar-SA" sz="2400" b="1" dirty="0" smtClean="0">
                <a:cs typeface="Akhbar MT" pitchFamily="2" charset="-78"/>
              </a:rPr>
              <a:t>ويربط بين الاتجاه الذاتي والاتجاه الموضوعي في سبب الجريمة .</a:t>
            </a:r>
            <a:endParaRPr lang="en-US" sz="2400" b="1" dirty="0">
              <a:cs typeface="Akhbar MT" pitchFamily="2" charset="-78"/>
            </a:endParaRPr>
          </a:p>
        </p:txBody>
      </p:sp>
    </p:spTree>
    <p:extLst>
      <p:ext uri="{BB962C8B-B14F-4D97-AF65-F5344CB8AC3E}">
        <p14:creationId xmlns:p14="http://schemas.microsoft.com/office/powerpoint/2010/main" xmlns="" val="238167279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circle(in)">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circle(in)">
                                      <p:cBhvr>
                                        <p:cTn id="12" dur="20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circle(in)">
                                      <p:cBhvr>
                                        <p:cTn id="17"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200" b="1" dirty="0" smtClean="0">
              <a:cs typeface="Akhbar MT" pitchFamily="2" charset="-78"/>
            </a:endParaRPr>
          </a:p>
          <a:p>
            <a:pPr algn="ctr"/>
            <a:r>
              <a:rPr lang="ar-SA" sz="2200" b="1" dirty="0" smtClean="0">
                <a:cs typeface="Akhbar MT" pitchFamily="2" charset="-78"/>
              </a:rPr>
              <a:t>وبالإضافة إلى ما سبق ذكره من تصنيفات عده لنظريات علم الأجرام ، يوجد هناك عده تصنيفات أخرى ذات أفكار متفرقه . وكما ذكرنا سابقاً </a:t>
            </a:r>
            <a:r>
              <a:rPr lang="ar-SA" sz="2200" b="1" dirty="0" smtClean="0">
                <a:solidFill>
                  <a:schemeClr val="tx2">
                    <a:lumMod val="50000"/>
                    <a:lumOff val="50000"/>
                  </a:schemeClr>
                </a:solidFill>
                <a:cs typeface="Akhbar MT" pitchFamily="2" charset="-78"/>
              </a:rPr>
              <a:t>فالعلماء لا يتفقون جميعاً على تفسير واحد للسلوك الإجرامي</a:t>
            </a:r>
            <a:r>
              <a:rPr lang="ar-SA" sz="2200" b="1" dirty="0" smtClean="0">
                <a:cs typeface="Akhbar MT" pitchFamily="2" charset="-78"/>
              </a:rPr>
              <a:t> ، </a:t>
            </a:r>
            <a:r>
              <a:rPr lang="ar-SA" sz="2200" b="1" dirty="0" smtClean="0">
                <a:solidFill>
                  <a:schemeClr val="bg1">
                    <a:lumMod val="65000"/>
                  </a:schemeClr>
                </a:solidFill>
                <a:cs typeface="Akhbar MT" pitchFamily="2" charset="-78"/>
              </a:rPr>
              <a:t>فمنهم من ارجع الانحراف إلى عوامل البيئة كالمناخ ، وللموقع ، أو الطبيعة الأرضية ، كما ان بعضهم أرجعه إلى عوامل عضويه </a:t>
            </a:r>
            <a:r>
              <a:rPr lang="ar-SA" sz="2200" b="1" dirty="0" smtClean="0">
                <a:cs typeface="Akhbar MT" pitchFamily="2" charset="-78"/>
              </a:rPr>
              <a:t>، </a:t>
            </a:r>
            <a:r>
              <a:rPr lang="ar-SA" sz="2200" b="1" dirty="0" smtClean="0">
                <a:solidFill>
                  <a:schemeClr val="bg1">
                    <a:lumMod val="50000"/>
                  </a:schemeClr>
                </a:solidFill>
                <a:cs typeface="Akhbar MT" pitchFamily="2" charset="-78"/>
              </a:rPr>
              <a:t>ومنهم من أرجعه إلى عوامل نفسيه أو أمراض عقليه أو عدم اتزان شخصيه الفرد</a:t>
            </a:r>
            <a:r>
              <a:rPr lang="ar-SA" sz="2200" b="1" dirty="0" smtClean="0">
                <a:cs typeface="Akhbar MT" pitchFamily="2" charset="-78"/>
              </a:rPr>
              <a:t> ، </a:t>
            </a:r>
            <a:r>
              <a:rPr lang="ar-SA" sz="2200" b="1" dirty="0" smtClean="0">
                <a:solidFill>
                  <a:schemeClr val="accent1">
                    <a:lumMod val="75000"/>
                  </a:schemeClr>
                </a:solidFill>
                <a:cs typeface="Akhbar MT" pitchFamily="2" charset="-78"/>
              </a:rPr>
              <a:t>كما أرجعه البعض إلى عوامل اجتماعيه </a:t>
            </a:r>
            <a:r>
              <a:rPr lang="ar-SA" sz="2200" b="1" dirty="0" smtClean="0">
                <a:cs typeface="Akhbar MT" pitchFamily="2" charset="-78"/>
              </a:rPr>
              <a:t>. لذا فإنه من الممكن ان يعزى الانحراف إلى الأسباب التالية :</a:t>
            </a:r>
          </a:p>
          <a:p>
            <a:pPr algn="ctr"/>
            <a:endParaRPr lang="ar-SA" sz="2200" b="1" dirty="0" smtClean="0">
              <a:cs typeface="Akhbar MT" pitchFamily="2" charset="-78"/>
            </a:endParaRPr>
          </a:p>
          <a:p>
            <a:pPr algn="ctr"/>
            <a:r>
              <a:rPr lang="ar-SA" sz="2200" b="1" dirty="0" smtClean="0">
                <a:solidFill>
                  <a:schemeClr val="tx2">
                    <a:lumMod val="50000"/>
                    <a:lumOff val="50000"/>
                  </a:schemeClr>
                </a:solidFill>
                <a:cs typeface="Akhbar MT" pitchFamily="2" charset="-78"/>
              </a:rPr>
              <a:t>١- العوامل الجغرافية</a:t>
            </a:r>
          </a:p>
          <a:p>
            <a:pPr algn="ctr"/>
            <a:r>
              <a:rPr lang="ar-SA" sz="2200" b="1" dirty="0" smtClean="0">
                <a:solidFill>
                  <a:schemeClr val="tx2">
                    <a:lumMod val="50000"/>
                    <a:lumOff val="50000"/>
                  </a:schemeClr>
                </a:solidFill>
                <a:cs typeface="Akhbar MT" pitchFamily="2" charset="-78"/>
              </a:rPr>
              <a:t>٢- العوامل البيولوجية</a:t>
            </a:r>
          </a:p>
          <a:p>
            <a:pPr algn="ctr"/>
            <a:r>
              <a:rPr lang="ar-SA" sz="2200" b="1" dirty="0" smtClean="0">
                <a:solidFill>
                  <a:schemeClr val="tx2">
                    <a:lumMod val="50000"/>
                    <a:lumOff val="50000"/>
                  </a:schemeClr>
                </a:solidFill>
                <a:cs typeface="Akhbar MT" pitchFamily="2" charset="-78"/>
              </a:rPr>
              <a:t>٣- العوامل النفسية</a:t>
            </a:r>
          </a:p>
          <a:p>
            <a:pPr algn="ctr"/>
            <a:r>
              <a:rPr lang="ar-SA" sz="2200" b="1" dirty="0" smtClean="0">
                <a:solidFill>
                  <a:schemeClr val="tx2">
                    <a:lumMod val="50000"/>
                    <a:lumOff val="50000"/>
                  </a:schemeClr>
                </a:solidFill>
                <a:cs typeface="Akhbar MT" pitchFamily="2" charset="-78"/>
              </a:rPr>
              <a:t>٤- العوامل الاجتماعية</a:t>
            </a:r>
          </a:p>
          <a:p>
            <a:pPr algn="ctr"/>
            <a:endParaRPr lang="ar-SA" sz="2200" b="1" dirty="0">
              <a:solidFill>
                <a:schemeClr val="tx2">
                  <a:lumMod val="50000"/>
                  <a:lumOff val="50000"/>
                </a:schemeClr>
              </a:solidFill>
              <a:cs typeface="Akhbar MT" pitchFamily="2" charset="-78"/>
            </a:endParaRPr>
          </a:p>
          <a:p>
            <a:pPr algn="ctr"/>
            <a:r>
              <a:rPr lang="ar-SA" sz="2200" b="1" dirty="0" smtClean="0">
                <a:cs typeface="Akhbar MT" pitchFamily="2" charset="-78"/>
              </a:rPr>
              <a:t>سنبدأ أولاً بآراء المدرستين القديمة والحديثة ذواتي الصبغة الفلسفية التي تقوم على مبدأ حريه الإرادة ، وهما طريقتان تجريديان ، وكذلك المدرسة الجغرافية ، والمدرسة الاجتماعية وهما طريقان تجريبيان .</a:t>
            </a:r>
          </a:p>
          <a:p>
            <a:pPr algn="ctr"/>
            <a:endParaRPr lang="ar-SA" sz="2200" b="1" dirty="0" smtClean="0">
              <a:solidFill>
                <a:schemeClr val="tx2">
                  <a:lumMod val="50000"/>
                  <a:lumOff val="50000"/>
                </a:schemeClr>
              </a:solidFill>
              <a:cs typeface="Akhbar MT" pitchFamily="2" charset="-78"/>
            </a:endParaRPr>
          </a:p>
          <a:p>
            <a:pPr algn="ctr"/>
            <a:endParaRPr lang="en-US" sz="2200" b="1" dirty="0">
              <a:cs typeface="Akhbar MT" pitchFamily="2" charset="-78"/>
            </a:endParaRPr>
          </a:p>
        </p:txBody>
      </p:sp>
    </p:spTree>
    <p:extLst>
      <p:ext uri="{BB962C8B-B14F-4D97-AF65-F5344CB8AC3E}">
        <p14:creationId xmlns:p14="http://schemas.microsoft.com/office/powerpoint/2010/main" xmlns="" val="577998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barn(inVertical)">
                                      <p:cBhvr>
                                        <p:cTn id="10" dur="500"/>
                                        <p:tgtEl>
                                          <p:spTgt spid="2">
                                            <p:txEl>
                                              <p:pRg st="4" end="4"/>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Effect transition="in" filter="barn(inVertical)">
                                      <p:cBhvr>
                                        <p:cTn id="13" dur="500"/>
                                        <p:tgtEl>
                                          <p:spTgt spid="2">
                                            <p:txEl>
                                              <p:pRg st="5" end="5"/>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barn(inVertical)">
                                      <p:cBhvr>
                                        <p:cTn id="16" dur="500"/>
                                        <p:tgtEl>
                                          <p:spTgt spid="2">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1000"/>
                                        <p:tgtEl>
                                          <p:spTgt spid="2">
                                            <p:txEl>
                                              <p:pRg st="8" end="8"/>
                                            </p:txEl>
                                          </p:spTgt>
                                        </p:tgtEl>
                                      </p:cBhvr>
                                    </p:animEffect>
                                    <p:anim calcmode="lin" valueType="num">
                                      <p:cBhvr>
                                        <p:cTn id="2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179512" y="571480"/>
            <a:ext cx="8640960" cy="6050382"/>
          </a:xfrm>
          <a:prstGeom prst="flowChartDocumen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chemeClr val="tx2">
                    <a:lumMod val="50000"/>
                    <a:lumOff val="50000"/>
                  </a:schemeClr>
                </a:solidFill>
                <a:cs typeface="Akhbar MT" pitchFamily="2" charset="-78"/>
              </a:rPr>
              <a:t>المبحث الأول</a:t>
            </a:r>
          </a:p>
          <a:p>
            <a:pPr algn="ctr"/>
            <a:r>
              <a:rPr lang="ar-SA" sz="2400" b="1" dirty="0" smtClean="0">
                <a:solidFill>
                  <a:schemeClr val="tx2">
                    <a:lumMod val="50000"/>
                    <a:lumOff val="50000"/>
                  </a:schemeClr>
                </a:solidFill>
                <a:cs typeface="Akhbar MT" pitchFamily="2" charset="-78"/>
              </a:rPr>
              <a:t>المدرسة التقليدية</a:t>
            </a:r>
          </a:p>
          <a:p>
            <a:pPr algn="ctr"/>
            <a:r>
              <a:rPr lang="ar-SA" sz="2400" b="1" dirty="0" smtClean="0">
                <a:solidFill>
                  <a:schemeClr val="tx2">
                    <a:lumMod val="50000"/>
                    <a:lumOff val="50000"/>
                  </a:schemeClr>
                </a:solidFill>
                <a:cs typeface="Akhbar MT" pitchFamily="2" charset="-78"/>
              </a:rPr>
              <a:t>أولاً - المدرسة التقليدية القديمة :</a:t>
            </a:r>
          </a:p>
          <a:p>
            <a:pPr algn="ctr"/>
            <a:endParaRPr lang="ar-SA" sz="2400" b="1" dirty="0" smtClean="0">
              <a:cs typeface="Akhbar MT" pitchFamily="2" charset="-78"/>
            </a:endParaRPr>
          </a:p>
          <a:p>
            <a:pPr algn="ctr"/>
            <a:r>
              <a:rPr lang="ar-SA" sz="2400" b="1" dirty="0" smtClean="0">
                <a:cs typeface="Akhbar MT" pitchFamily="2" charset="-78"/>
              </a:rPr>
              <a:t>نشأت المدرسة التقليدية في حوالي منتصف القرن الثامن عشر على يد ( سيزار دو </a:t>
            </a:r>
            <a:r>
              <a:rPr lang="ar-SA" sz="2400" b="1" dirty="0" err="1" smtClean="0">
                <a:cs typeface="Akhbar MT" pitchFamily="2" charset="-78"/>
              </a:rPr>
              <a:t>بيكاريا</a:t>
            </a:r>
            <a:r>
              <a:rPr lang="ar-SA" sz="2400" b="1" dirty="0" smtClean="0">
                <a:cs typeface="Akhbar MT" pitchFamily="2" charset="-78"/>
              </a:rPr>
              <a:t> ) وقد ساهم في تأسيسها عدد من المفكرين منهم الفقيه الإيطالي ( فيلا نجرى ) والفيلسوف الانجليزي ( جيرمي </a:t>
            </a:r>
            <a:r>
              <a:rPr lang="ar-SA" sz="2400" b="1" dirty="0" err="1" smtClean="0">
                <a:cs typeface="Akhbar MT" pitchFamily="2" charset="-78"/>
              </a:rPr>
              <a:t>بنتام</a:t>
            </a:r>
            <a:r>
              <a:rPr lang="ar-SA" sz="2400" b="1" dirty="0" smtClean="0">
                <a:cs typeface="Akhbar MT" pitchFamily="2" charset="-78"/>
              </a:rPr>
              <a:t> ) والألماني ( أنسلم </a:t>
            </a:r>
            <a:r>
              <a:rPr lang="ar-SA" sz="2400" b="1" dirty="0" err="1" smtClean="0">
                <a:cs typeface="Akhbar MT" pitchFamily="2" charset="-78"/>
              </a:rPr>
              <a:t>فيورباخ</a:t>
            </a:r>
            <a:r>
              <a:rPr lang="ar-SA" sz="2400" b="1" dirty="0" smtClean="0">
                <a:cs typeface="Akhbar MT" pitchFamily="2" charset="-78"/>
              </a:rPr>
              <a:t> ) .</a:t>
            </a:r>
          </a:p>
          <a:p>
            <a:pPr algn="ctr"/>
            <a:r>
              <a:rPr lang="ar-SA" sz="2400" b="1" dirty="0" smtClean="0">
                <a:cs typeface="Akhbar MT" pitchFamily="2" charset="-78"/>
              </a:rPr>
              <a:t>ففي عام ١٧٦٤ كتب ( </a:t>
            </a:r>
            <a:r>
              <a:rPr lang="ar-SA" sz="2400" b="1" dirty="0" err="1" smtClean="0">
                <a:cs typeface="Akhbar MT" pitchFamily="2" charset="-78"/>
              </a:rPr>
              <a:t>بيكاريا</a:t>
            </a:r>
            <a:r>
              <a:rPr lang="ar-SA" sz="2400" b="1" dirty="0" smtClean="0">
                <a:cs typeface="Akhbar MT" pitchFamily="2" charset="-78"/>
              </a:rPr>
              <a:t> ) </a:t>
            </a:r>
            <a:r>
              <a:rPr lang="ar-SA" sz="2400" b="1" dirty="0" smtClean="0">
                <a:solidFill>
                  <a:schemeClr val="tx2">
                    <a:lumMod val="50000"/>
                    <a:lumOff val="50000"/>
                  </a:schemeClr>
                </a:solidFill>
                <a:cs typeface="Akhbar MT" pitchFamily="2" charset="-78"/>
              </a:rPr>
              <a:t>كتابه الجرائم والعقوبات </a:t>
            </a:r>
            <a:r>
              <a:rPr lang="ar-SA" sz="2400" b="1" dirty="0" smtClean="0">
                <a:cs typeface="Akhbar MT" pitchFamily="2" charset="-78"/>
              </a:rPr>
              <a:t>فعمت أفكاره أنحاء أوروبا ، وقد حظي بتأييد كثير من المفكرين أمثال ( فولتير ) و ( </a:t>
            </a:r>
            <a:r>
              <a:rPr lang="ar-SA" sz="2400" b="1" dirty="0" err="1" smtClean="0">
                <a:cs typeface="Akhbar MT" pitchFamily="2" charset="-78"/>
              </a:rPr>
              <a:t>ديدرو</a:t>
            </a:r>
            <a:r>
              <a:rPr lang="ar-SA" sz="2400" b="1" dirty="0">
                <a:cs typeface="Akhbar MT" pitchFamily="2" charset="-78"/>
              </a:rPr>
              <a:t> </a:t>
            </a:r>
            <a:r>
              <a:rPr lang="ar-SA" sz="2400" b="1" dirty="0" smtClean="0">
                <a:cs typeface="Akhbar MT" pitchFamily="2" charset="-78"/>
              </a:rPr>
              <a:t>) كما لقي أيضاً معارضه شديده من بعض القضاة الفرنسيين أمثال (جوس) وغيره .</a:t>
            </a:r>
          </a:p>
          <a:p>
            <a:pPr algn="ctr"/>
            <a:endParaRPr lang="en-US" sz="2400" b="1" dirty="0">
              <a:cs typeface="Akhbar MT" pitchFamily="2" charset="-78"/>
            </a:endParaRPr>
          </a:p>
        </p:txBody>
      </p:sp>
    </p:spTree>
    <p:extLst>
      <p:ext uri="{BB962C8B-B14F-4D97-AF65-F5344CB8AC3E}">
        <p14:creationId xmlns:p14="http://schemas.microsoft.com/office/powerpoint/2010/main" xmlns="" val="102305768"/>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1000"/>
                                        <p:tgtEl>
                                          <p:spTgt spid="2">
                                            <p:txEl>
                                              <p:pRg st="5" end="5"/>
                                            </p:txEl>
                                          </p:spTgt>
                                        </p:tgtEl>
                                      </p:cBhvr>
                                    </p:animEffect>
                                    <p:anim calcmode="lin" valueType="num">
                                      <p:cBhvr>
                                        <p:cTn id="1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048672"/>
          </a:xfrm>
          <a:prstGeom prst="flowChartTerminato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chemeClr val="tx2">
                    <a:lumMod val="50000"/>
                    <a:lumOff val="50000"/>
                  </a:schemeClr>
                </a:solidFill>
                <a:cs typeface="Akhbar MT" pitchFamily="2" charset="-78"/>
              </a:rPr>
              <a:t>الافكار الرئيسية للمدرسة التقليدية :</a:t>
            </a:r>
          </a:p>
          <a:p>
            <a:pPr algn="ctr"/>
            <a:endParaRPr lang="ar-SA" sz="2400" b="1" dirty="0" smtClean="0">
              <a:cs typeface="Akhbar MT" pitchFamily="2" charset="-78"/>
            </a:endParaRPr>
          </a:p>
          <a:p>
            <a:pPr marL="342900" indent="-342900" algn="ctr">
              <a:buFont typeface="Courier New" pitchFamily="49" charset="0"/>
              <a:buChar char="o"/>
            </a:pPr>
            <a:r>
              <a:rPr lang="ar-SA" sz="2400" b="1" dirty="0" smtClean="0">
                <a:cs typeface="Akhbar MT" pitchFamily="2" charset="-78"/>
              </a:rPr>
              <a:t>حرية الاختيار : اي ان الانسان يملك عقلا واعيا واراده حره .</a:t>
            </a:r>
          </a:p>
          <a:p>
            <a:pPr marL="342900" indent="-342900" algn="ctr">
              <a:buFont typeface="Courier New" pitchFamily="49" charset="0"/>
              <a:buChar char="o"/>
            </a:pPr>
            <a:r>
              <a:rPr lang="ar-SA" sz="2400" b="1" dirty="0" smtClean="0">
                <a:cs typeface="Akhbar MT" pitchFamily="2" charset="-78"/>
              </a:rPr>
              <a:t>المنفعة : اي ان الانسان بطبيعته يميل الى اتباع السبل التي تضمن له القدر الاكبر من اللذة والمنفعة .</a:t>
            </a:r>
          </a:p>
          <a:p>
            <a:pPr algn="ctr"/>
            <a:r>
              <a:rPr lang="ar-SA" sz="2400" b="1" dirty="0" smtClean="0">
                <a:solidFill>
                  <a:srgbClr val="C00000"/>
                </a:solidFill>
                <a:cs typeface="Akhbar MT" pitchFamily="2" charset="-78"/>
              </a:rPr>
              <a:t>وهناك عدة افكار اخرى الى جانب هاتين الفكرتين الاساسيتين في المدرسة التقليدية : </a:t>
            </a:r>
          </a:p>
          <a:p>
            <a:pPr algn="ctr"/>
            <a:endParaRPr lang="ar-SA" sz="2400" b="1" dirty="0" smtClean="0">
              <a:cs typeface="Akhbar MT" pitchFamily="2" charset="-78"/>
            </a:endParaRPr>
          </a:p>
          <a:p>
            <a:pPr algn="ctr"/>
            <a:r>
              <a:rPr lang="ar-SA" sz="2400" b="1" dirty="0" smtClean="0">
                <a:cs typeface="Akhbar MT" pitchFamily="2" charset="-78"/>
              </a:rPr>
              <a:t>١- الجريمة فعل اثم يسال المرتكب للجريمة اذا تم عن وعي و اراده .</a:t>
            </a:r>
          </a:p>
          <a:p>
            <a:pPr algn="ctr"/>
            <a:r>
              <a:rPr lang="ar-SA" sz="2400" b="1" dirty="0" smtClean="0">
                <a:cs typeface="Akhbar MT" pitchFamily="2" charset="-78"/>
              </a:rPr>
              <a:t>٢- السلوك الاجرامي سلوك انساني .</a:t>
            </a:r>
          </a:p>
          <a:p>
            <a:pPr algn="ctr"/>
            <a:r>
              <a:rPr lang="ar-SA" sz="2400" b="1" dirty="0" smtClean="0">
                <a:cs typeface="Akhbar MT" pitchFamily="2" charset="-78"/>
              </a:rPr>
              <a:t>٣- المسئولية اما تكون كامله او معدومة وتحدد وجود الوعي والإرادة ولا وسط بين الاثنين</a:t>
            </a:r>
          </a:p>
          <a:p>
            <a:pPr algn="ctr"/>
            <a:r>
              <a:rPr lang="ar-SA" sz="2400" b="1" dirty="0" smtClean="0">
                <a:cs typeface="Akhbar MT" pitchFamily="2" charset="-78"/>
              </a:rPr>
              <a:t>٤- يجب ان تكون العقوبة مقيسه بمقدار الضرر.</a:t>
            </a:r>
          </a:p>
          <a:p>
            <a:pPr algn="ctr"/>
            <a:r>
              <a:rPr lang="ar-SA" sz="2400" b="1" dirty="0" smtClean="0">
                <a:cs typeface="Akhbar MT" pitchFamily="2" charset="-78"/>
              </a:rPr>
              <a:t>٥- يجب المساواة في العقاب بين جميع الطبقات.</a:t>
            </a:r>
          </a:p>
          <a:p>
            <a:pPr algn="ctr"/>
            <a:r>
              <a:rPr lang="ar-SA" sz="2400" b="1" dirty="0" smtClean="0">
                <a:cs typeface="Akhbar MT" pitchFamily="2" charset="-78"/>
              </a:rPr>
              <a:t>٦- نددت بالعقوبات اللاإنسانية مثل التمثيل بالمجرم وتعذيبه باي صوره .</a:t>
            </a:r>
            <a:endParaRPr lang="en-US" sz="2400" b="1" dirty="0">
              <a:cs typeface="Akhbar MT" pitchFamily="2" charset="-78"/>
            </a:endParaRPr>
          </a:p>
        </p:txBody>
      </p:sp>
    </p:spTree>
    <p:extLst>
      <p:ext uri="{BB962C8B-B14F-4D97-AF65-F5344CB8AC3E}">
        <p14:creationId xmlns:p14="http://schemas.microsoft.com/office/powerpoint/2010/main" xmlns="" val="329749038"/>
      </p:ext>
    </p:extLst>
  </p:cSld>
  <p:clrMapOvr>
    <a:masterClrMapping/>
  </p:clrMapOvr>
  <mc:AlternateContent xmlns:mc="http://schemas.openxmlformats.org/markup-compatibility/2006">
    <mc:Choice xmlns:p14="http://schemas.microsoft.com/office/powerpoint/2010/main" xmlns=""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barn(inVertical)">
                                      <p:cBhvr>
                                        <p:cTn id="7" dur="500"/>
                                        <p:tgtEl>
                                          <p:spTgt spid="2">
                                            <p:txEl>
                                              <p:pRg st="6" end="6"/>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7" end="7"/>
                                            </p:txEl>
                                          </p:spTgt>
                                        </p:tgtEl>
                                        <p:attrNameLst>
                                          <p:attrName>style.visibility</p:attrName>
                                        </p:attrNameLst>
                                      </p:cBhvr>
                                      <p:to>
                                        <p:strVal val="visible"/>
                                      </p:to>
                                    </p:set>
                                    <p:animEffect transition="in" filter="barn(inVertical)">
                                      <p:cBhvr>
                                        <p:cTn id="10" dur="500"/>
                                        <p:tgtEl>
                                          <p:spTgt spid="2">
                                            <p:txEl>
                                              <p:pRg st="7" end="7"/>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8" end="8"/>
                                            </p:txEl>
                                          </p:spTgt>
                                        </p:tgtEl>
                                        <p:attrNameLst>
                                          <p:attrName>style.visibility</p:attrName>
                                        </p:attrNameLst>
                                      </p:cBhvr>
                                      <p:to>
                                        <p:strVal val="visible"/>
                                      </p:to>
                                    </p:set>
                                    <p:animEffect transition="in" filter="barn(inVertical)">
                                      <p:cBhvr>
                                        <p:cTn id="13" dur="500"/>
                                        <p:tgtEl>
                                          <p:spTgt spid="2">
                                            <p:txEl>
                                              <p:pRg st="8" end="8"/>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xEl>
                                              <p:pRg st="9" end="9"/>
                                            </p:txEl>
                                          </p:spTgt>
                                        </p:tgtEl>
                                        <p:attrNameLst>
                                          <p:attrName>style.visibility</p:attrName>
                                        </p:attrNameLst>
                                      </p:cBhvr>
                                      <p:to>
                                        <p:strVal val="visible"/>
                                      </p:to>
                                    </p:set>
                                    <p:animEffect transition="in" filter="barn(inVertical)">
                                      <p:cBhvr>
                                        <p:cTn id="16" dur="500"/>
                                        <p:tgtEl>
                                          <p:spTgt spid="2">
                                            <p:txEl>
                                              <p:pRg st="9" end="9"/>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animEffect transition="in" filter="barn(inVertical)">
                                      <p:cBhvr>
                                        <p:cTn id="19" dur="500"/>
                                        <p:tgtEl>
                                          <p:spTgt spid="2">
                                            <p:txEl>
                                              <p:pRg st="10" end="10"/>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2">
                                            <p:txEl>
                                              <p:pRg st="11" end="11"/>
                                            </p:txEl>
                                          </p:spTgt>
                                        </p:tgtEl>
                                        <p:attrNameLst>
                                          <p:attrName>style.visibility</p:attrName>
                                        </p:attrNameLst>
                                      </p:cBhvr>
                                      <p:to>
                                        <p:strVal val="visible"/>
                                      </p:to>
                                    </p:set>
                                    <p:animEffect transition="in" filter="barn(inVertical)">
                                      <p:cBhvr>
                                        <p:cTn id="22"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95536" y="332656"/>
            <a:ext cx="8352928" cy="5832648"/>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rgbClr val="C00000"/>
                </a:solidFill>
                <a:cs typeface="Akhbar MT" pitchFamily="2" charset="-78"/>
              </a:rPr>
              <a:t>ثانيا : المدرسة التقليدية الجديدة :</a:t>
            </a:r>
            <a:endParaRPr lang="ar-SA" sz="2400" b="1" dirty="0" smtClean="0">
              <a:cs typeface="Akhbar MT" pitchFamily="2" charset="-78"/>
            </a:endParaRPr>
          </a:p>
          <a:p>
            <a:pPr algn="ctr"/>
            <a:r>
              <a:rPr lang="ar-SA" sz="2400" b="1" dirty="0" smtClean="0">
                <a:cs typeface="Akhbar MT" pitchFamily="2" charset="-78"/>
              </a:rPr>
              <a:t>ظهرت هذه المدرسة وفكرتها كفكرة سابقتها ، ترى ان حرية الإرادة هي الاساس لتقدير المسئولية الجنائية وهي ترى ان تكون المسئولية متوفرة لدى الجانحين و الاطفال .</a:t>
            </a:r>
          </a:p>
          <a:p>
            <a:pPr algn="ctr"/>
            <a:r>
              <a:rPr lang="ar-SA" sz="2400" b="1" dirty="0" smtClean="0">
                <a:cs typeface="Akhbar MT" pitchFamily="2" charset="-78"/>
              </a:rPr>
              <a:t>وقد نادى انصار هذه المدرسة بان يكون العقاب درجة المسئولية الجنائية للفرد حين ارتكابه للجريمة، وهذه المدرسة تؤكد على الفردية المطلقة .</a:t>
            </a:r>
          </a:p>
          <a:p>
            <a:pPr algn="ctr"/>
            <a:endParaRPr lang="ar-SA" sz="2400" b="1" dirty="0" smtClean="0">
              <a:cs typeface="Akhbar MT" pitchFamily="2" charset="-78"/>
            </a:endParaRPr>
          </a:p>
          <a:p>
            <a:pPr algn="ctr"/>
            <a:r>
              <a:rPr lang="ar-SA" sz="2400" b="1" dirty="0" smtClean="0">
                <a:solidFill>
                  <a:srgbClr val="C00000"/>
                </a:solidFill>
                <a:cs typeface="Akhbar MT" pitchFamily="2" charset="-78"/>
              </a:rPr>
              <a:t>المبحث الثاني :</a:t>
            </a:r>
          </a:p>
          <a:p>
            <a:pPr algn="ctr"/>
            <a:r>
              <a:rPr lang="ar-SA" sz="2400" b="1" dirty="0" smtClean="0">
                <a:solidFill>
                  <a:srgbClr val="C00000"/>
                </a:solidFill>
                <a:cs typeface="Akhbar MT" pitchFamily="2" charset="-78"/>
              </a:rPr>
              <a:t>المدرسة الجغرافية :</a:t>
            </a:r>
          </a:p>
          <a:p>
            <a:pPr algn="ctr"/>
            <a:r>
              <a:rPr lang="ar-SA" sz="2400" b="1" dirty="0" smtClean="0">
                <a:cs typeface="Akhbar MT" pitchFamily="2" charset="-78"/>
              </a:rPr>
              <a:t>تعد بداية تطور العلوم الإنسانية في القرن التاسع عشر، والمدرسة الجغرافية هي اول مدرسه علميه، من حيث التسلسل التاريخي ،تفسر السلوك الاجرامي ،وتضع نظريه علميه له ،واهم مؤسسي هذه المدرسة العالم البلجيكي "ادولف كتيليه " ،كما ان هناك علماء اخرين ساهموا في دراسة البيئة وعلاقاتها بالانحراف منهم جولي و </a:t>
            </a:r>
            <a:r>
              <a:rPr lang="ar-SA" sz="2400" b="1" dirty="0" err="1" smtClean="0">
                <a:cs typeface="Akhbar MT" pitchFamily="2" charset="-78"/>
              </a:rPr>
              <a:t>لمبروزو</a:t>
            </a:r>
            <a:r>
              <a:rPr lang="ar-SA" sz="2400" b="1" dirty="0" smtClean="0">
                <a:cs typeface="Akhbar MT" pitchFamily="2" charset="-78"/>
              </a:rPr>
              <a:t> .</a:t>
            </a:r>
            <a:endParaRPr lang="en-US" sz="2400" b="1" dirty="0">
              <a:cs typeface="Akhbar MT" pitchFamily="2" charset="-78"/>
            </a:endParaRPr>
          </a:p>
        </p:txBody>
      </p:sp>
    </p:spTree>
    <p:extLst>
      <p:ext uri="{BB962C8B-B14F-4D97-AF65-F5344CB8AC3E}">
        <p14:creationId xmlns:p14="http://schemas.microsoft.com/office/powerpoint/2010/main" xmlns="" val="253749257"/>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heel(1)">
                                      <p:cBhvr>
                                        <p:cTn id="10" dur="2000"/>
                                        <p:tgtEl>
                                          <p:spTgt spid="2">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heel(1)">
                                      <p:cBhvr>
                                        <p:cTn id="13" dur="20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heel(1)">
                                      <p:cBhvr>
                                        <p:cTn id="18" dur="2000"/>
                                        <p:tgtEl>
                                          <p:spTgt spid="2">
                                            <p:txEl>
                                              <p:pRg st="4" end="4"/>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heel(1)">
                                      <p:cBhvr>
                                        <p:cTn id="21" dur="2000"/>
                                        <p:tgtEl>
                                          <p:spTgt spid="2">
                                            <p:txEl>
                                              <p:pRg st="5" end="5"/>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heel(1)">
                                      <p:cBhvr>
                                        <p:cTn id="24"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4">
            <a:hlinkClick r:id="" action="ppaction://noaction" highlightClick="1"/>
          </p:cNvPr>
          <p:cNvSpPr/>
          <p:nvPr/>
        </p:nvSpPr>
        <p:spPr>
          <a:xfrm>
            <a:off x="251520" y="404664"/>
            <a:ext cx="8496944" cy="6192688"/>
          </a:xfrm>
          <a:prstGeom prst="round2DiagRect">
            <a:avLst/>
          </a:prstGeom>
          <a:ln>
            <a:solidFill>
              <a:schemeClr val="accent6">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400" b="1" dirty="0" smtClean="0">
              <a:solidFill>
                <a:schemeClr val="tx1"/>
              </a:solidFill>
              <a:cs typeface="Akhbar MT" pitchFamily="2" charset="-78"/>
            </a:endParaRPr>
          </a:p>
          <a:p>
            <a:pPr algn="ctr"/>
            <a:endParaRPr lang="ar-SA" sz="2400" b="1" dirty="0">
              <a:solidFill>
                <a:schemeClr val="tx1"/>
              </a:solidFill>
              <a:cs typeface="Akhbar MT" pitchFamily="2" charset="-78"/>
            </a:endParaRPr>
          </a:p>
          <a:p>
            <a:pPr algn="ctr"/>
            <a:r>
              <a:rPr lang="ar-SA" sz="2400" b="1" dirty="0" smtClean="0">
                <a:solidFill>
                  <a:srgbClr val="C00000"/>
                </a:solidFill>
                <a:cs typeface="Akhbar MT" pitchFamily="2" charset="-78"/>
              </a:rPr>
              <a:t>نتائج النظرية الجغرافية :</a:t>
            </a:r>
          </a:p>
          <a:p>
            <a:pPr algn="ctr"/>
            <a:endParaRPr lang="ar-SA" sz="2400" b="1" dirty="0" smtClean="0">
              <a:solidFill>
                <a:schemeClr val="tx1"/>
              </a:solidFill>
              <a:cs typeface="Akhbar MT" pitchFamily="2" charset="-78"/>
            </a:endParaRPr>
          </a:p>
          <a:p>
            <a:pPr algn="ctr"/>
            <a:r>
              <a:rPr lang="ar-SA" sz="2400" b="1" dirty="0" smtClean="0">
                <a:solidFill>
                  <a:schemeClr val="tx1"/>
                </a:solidFill>
                <a:latin typeface="ae_Tarablus" pitchFamily="18" charset="-78"/>
                <a:cs typeface="ae_Tarablus" pitchFamily="18" charset="-78"/>
              </a:rPr>
              <a:t>1</a:t>
            </a:r>
            <a:r>
              <a:rPr lang="ar-SA" sz="2400" b="1" dirty="0" smtClean="0">
                <a:solidFill>
                  <a:schemeClr val="tx1"/>
                </a:solidFill>
                <a:cs typeface="Akhbar MT" pitchFamily="2" charset="-78"/>
              </a:rPr>
              <a:t>- تقول النظرية : إن معدلات الجريمة تتغير بتغير المناخ وَ المناخ عند أصحاب هذه النظرية يعتبر أهم عامل من بين العوامل البيئية في تكوين لسلوك المنحرف ،</a:t>
            </a:r>
          </a:p>
          <a:p>
            <a:pPr algn="ctr"/>
            <a:r>
              <a:rPr lang="ar-SA" sz="2400" b="1" dirty="0" smtClean="0">
                <a:solidFill>
                  <a:schemeClr val="bg1">
                    <a:lumMod val="50000"/>
                  </a:schemeClr>
                </a:solidFill>
                <a:cs typeface="Akhbar MT" pitchFamily="2" charset="-78"/>
              </a:rPr>
              <a:t>وَ من الدراسات التي تناولت دراسة المناخ الدراسة التي قام بها العالم ( كتيليه ) </a:t>
            </a:r>
          </a:p>
          <a:p>
            <a:pPr algn="ctr"/>
            <a:r>
              <a:rPr lang="ar-SA" sz="2400" b="1" dirty="0" smtClean="0">
                <a:solidFill>
                  <a:schemeClr val="tx1"/>
                </a:solidFill>
                <a:cs typeface="Akhbar MT" pitchFamily="2" charset="-78"/>
              </a:rPr>
              <a:t>- ابتداءً من عام </a:t>
            </a:r>
            <a:r>
              <a:rPr lang="ar-SA" sz="2000" b="1" dirty="0" smtClean="0">
                <a:solidFill>
                  <a:schemeClr val="tx1"/>
                </a:solidFill>
                <a:cs typeface="Akhbar MT" pitchFamily="2" charset="-78"/>
              </a:rPr>
              <a:t>1835</a:t>
            </a:r>
            <a:r>
              <a:rPr lang="ar-SA" sz="2400" b="1" dirty="0" smtClean="0">
                <a:solidFill>
                  <a:schemeClr val="tx1"/>
                </a:solidFill>
                <a:cs typeface="Akhbar MT" pitchFamily="2" charset="-78"/>
              </a:rPr>
              <a:t> م - للإحصائيات الفرنسية عن الأعوام </a:t>
            </a:r>
            <a:r>
              <a:rPr lang="ar-SA" sz="2000" b="1" dirty="0" smtClean="0">
                <a:solidFill>
                  <a:schemeClr val="tx1"/>
                </a:solidFill>
                <a:cs typeface="Akhbar MT" pitchFamily="2" charset="-78"/>
              </a:rPr>
              <a:t>1826</a:t>
            </a:r>
            <a:r>
              <a:rPr lang="ar-SA" sz="2400" b="1" dirty="0" smtClean="0">
                <a:solidFill>
                  <a:schemeClr val="tx1"/>
                </a:solidFill>
                <a:cs typeface="Akhbar MT" pitchFamily="2" charset="-78"/>
              </a:rPr>
              <a:t> - </a:t>
            </a:r>
            <a:r>
              <a:rPr lang="ar-SA" sz="2000" b="1" dirty="0" smtClean="0">
                <a:solidFill>
                  <a:schemeClr val="tx1"/>
                </a:solidFill>
                <a:cs typeface="Akhbar MT" pitchFamily="2" charset="-78"/>
              </a:rPr>
              <a:t>1830</a:t>
            </a:r>
            <a:r>
              <a:rPr lang="ar-SA" sz="2400" b="1" dirty="0" smtClean="0">
                <a:solidFill>
                  <a:schemeClr val="tx1"/>
                </a:solidFill>
                <a:cs typeface="Akhbar MT" pitchFamily="2" charset="-78"/>
              </a:rPr>
              <a:t> م ..</a:t>
            </a:r>
          </a:p>
          <a:p>
            <a:pPr algn="ctr"/>
            <a:r>
              <a:rPr lang="ar-SA" sz="2400" b="1" dirty="0" smtClean="0">
                <a:solidFill>
                  <a:schemeClr val="accent1">
                    <a:lumMod val="60000"/>
                    <a:lumOff val="40000"/>
                  </a:schemeClr>
                </a:solidFill>
                <a:cs typeface="Akhbar MT" pitchFamily="2" charset="-78"/>
              </a:rPr>
              <a:t>وَ قد أنتهى غلى ما سماه بِ " القانون الحراري للمناخ " </a:t>
            </a:r>
            <a:r>
              <a:rPr lang="ar-SA" sz="2400" b="1" dirty="0" smtClean="0">
                <a:solidFill>
                  <a:schemeClr val="tx1"/>
                </a:solidFill>
                <a:cs typeface="Akhbar MT" pitchFamily="2" charset="-78"/>
              </a:rPr>
              <a:t>وَ معناه أن نسبة الجرائم تختلف من منطقة إلى أخرى ، باختلاف درجة الحرارة ..</a:t>
            </a:r>
          </a:p>
          <a:p>
            <a:pPr algn="ctr"/>
            <a:endParaRPr lang="ar-SA" sz="2400" b="1" dirty="0" smtClean="0">
              <a:solidFill>
                <a:schemeClr val="tx1"/>
              </a:solidFill>
              <a:cs typeface="Akhbar MT" pitchFamily="2" charset="-78"/>
            </a:endParaRPr>
          </a:p>
          <a:p>
            <a:pPr algn="ctr"/>
            <a:r>
              <a:rPr lang="ar-SA" sz="2400" b="1" dirty="0" smtClean="0">
                <a:solidFill>
                  <a:schemeClr val="tx1"/>
                </a:solidFill>
                <a:cs typeface="Akhbar MT" pitchFamily="2" charset="-78"/>
              </a:rPr>
              <a:t>فجرائم العنف تزداد في المناطق وَ الفصول الحارة ، وَ تنخفض في الفصول الباردة ، بينما تزداد الجرائم المتعلقة بالأموال في المناطق وَ الفصول الباردة ، وَ تنخفض في المناطق وَ الفصول الحارة ..</a:t>
            </a:r>
          </a:p>
          <a:p>
            <a:pPr algn="ctr"/>
            <a:r>
              <a:rPr lang="ar-SA" sz="2400" b="1" dirty="0" smtClean="0">
                <a:solidFill>
                  <a:schemeClr val="tx1"/>
                </a:solidFill>
                <a:cs typeface="Akhbar MT" pitchFamily="2" charset="-78"/>
              </a:rPr>
              <a:t>وَ هناك دراسات أخرى أيدت هذه النظرية ، منها الدراسات التي قام بها ( جيري ) وَ ( </a:t>
            </a:r>
            <a:r>
              <a:rPr lang="ar-SA" sz="2400" b="1" dirty="0" err="1" smtClean="0">
                <a:solidFill>
                  <a:schemeClr val="tx1"/>
                </a:solidFill>
                <a:cs typeface="Akhbar MT" pitchFamily="2" charset="-78"/>
              </a:rPr>
              <a:t>لاكاسان</a:t>
            </a:r>
            <a:r>
              <a:rPr lang="ar-SA" sz="2400" b="1" dirty="0" smtClean="0">
                <a:solidFill>
                  <a:schemeClr val="tx1"/>
                </a:solidFill>
                <a:cs typeface="Akhbar MT" pitchFamily="2" charset="-78"/>
              </a:rPr>
              <a:t> ) في فرنسا ، وَ ( </a:t>
            </a:r>
            <a:r>
              <a:rPr lang="ar-SA" sz="2400" b="1" dirty="0" err="1" smtClean="0">
                <a:solidFill>
                  <a:schemeClr val="tx1"/>
                </a:solidFill>
                <a:cs typeface="Akhbar MT" pitchFamily="2" charset="-78"/>
              </a:rPr>
              <a:t>لمبروزو</a:t>
            </a:r>
            <a:r>
              <a:rPr lang="ar-SA" sz="2400" b="1" dirty="0" smtClean="0">
                <a:solidFill>
                  <a:schemeClr val="tx1"/>
                </a:solidFill>
                <a:cs typeface="Akhbar MT" pitchFamily="2" charset="-78"/>
              </a:rPr>
              <a:t> ) وَ ( فيري ) في إيطاليا ، وَ ( </a:t>
            </a:r>
            <a:r>
              <a:rPr lang="ar-SA" sz="2400" b="1" dirty="0" err="1" smtClean="0">
                <a:solidFill>
                  <a:schemeClr val="tx1"/>
                </a:solidFill>
                <a:cs typeface="Akhbar MT" pitchFamily="2" charset="-78"/>
              </a:rPr>
              <a:t>سافنبرج</a:t>
            </a:r>
            <a:r>
              <a:rPr lang="ar-SA" sz="2400" b="1" dirty="0" smtClean="0">
                <a:solidFill>
                  <a:schemeClr val="tx1"/>
                </a:solidFill>
                <a:cs typeface="Akhbar MT" pitchFamily="2" charset="-78"/>
              </a:rPr>
              <a:t> ) في ألمانيا ، وَ ( مايو سميث ) وَ ( </a:t>
            </a:r>
            <a:r>
              <a:rPr lang="ar-SA" sz="2400" b="1" dirty="0" err="1" smtClean="0">
                <a:solidFill>
                  <a:schemeClr val="tx1"/>
                </a:solidFill>
                <a:cs typeface="Akhbar MT" pitchFamily="2" charset="-78"/>
              </a:rPr>
              <a:t>دكستر</a:t>
            </a:r>
            <a:r>
              <a:rPr lang="ar-SA" sz="2400" b="1" dirty="0" smtClean="0">
                <a:solidFill>
                  <a:schemeClr val="tx1"/>
                </a:solidFill>
                <a:cs typeface="Akhbar MT" pitchFamily="2" charset="-78"/>
              </a:rPr>
              <a:t> ) ، وَ ( كوهين ) , ( فالك ) في الولايات المتحدة الأمريكية ..</a:t>
            </a:r>
          </a:p>
          <a:p>
            <a:pPr algn="ctr"/>
            <a:endParaRPr lang="ar-SA" sz="2400" b="1" dirty="0" smtClean="0">
              <a:solidFill>
                <a:schemeClr val="tx1"/>
              </a:solidFill>
              <a:cs typeface="Akhbar MT" pitchFamily="2" charset="-78"/>
            </a:endParaRPr>
          </a:p>
        </p:txBody>
      </p:sp>
    </p:spTree>
    <p:extLst>
      <p:ext uri="{BB962C8B-B14F-4D97-AF65-F5344CB8AC3E}">
        <p14:creationId xmlns:p14="http://schemas.microsoft.com/office/powerpoint/2010/main" xmlns="" val="1374040899"/>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2" dur="500"/>
                                        <p:tgtEl>
                                          <p:spTgt spid="3">
                                            <p:txEl>
                                              <p:pRg st="4" end="4"/>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5" dur="500"/>
                                        <p:tgtEl>
                                          <p:spTgt spid="3">
                                            <p:txEl>
                                              <p:pRg st="5" end="5"/>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8" dur="500"/>
                                        <p:tgtEl>
                                          <p:spTgt spid="3">
                                            <p:txEl>
                                              <p:pRg st="6" end="6"/>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1" dur="500"/>
                                        <p:tgtEl>
                                          <p:spTgt spid="3">
                                            <p:txEl>
                                              <p:pRg st="7" end="7"/>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randombar(horizontal)">
                                      <p:cBhvr>
                                        <p:cTn id="24" dur="500"/>
                                        <p:tgtEl>
                                          <p:spTgt spid="3">
                                            <p:txEl>
                                              <p:pRg st="9" end="9"/>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4">
            <a:hlinkClick r:id="" action="ppaction://noaction" highlightClick="1"/>
          </p:cNvPr>
          <p:cNvSpPr/>
          <p:nvPr/>
        </p:nvSpPr>
        <p:spPr>
          <a:xfrm>
            <a:off x="251520" y="260648"/>
            <a:ext cx="8496944" cy="5544616"/>
          </a:xfrm>
          <a:prstGeom prst="wedgeRectCallout">
            <a:avLst/>
          </a:prstGeom>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400" b="1" dirty="0" smtClean="0">
              <a:solidFill>
                <a:schemeClr val="tx1"/>
              </a:solidFill>
              <a:cs typeface="Akhbar MT" pitchFamily="2" charset="-78"/>
            </a:endParaRPr>
          </a:p>
          <a:p>
            <a:pPr algn="ctr"/>
            <a:endParaRPr lang="ar-SA" sz="2400" b="1" dirty="0">
              <a:solidFill>
                <a:schemeClr val="tx1"/>
              </a:solidFill>
              <a:cs typeface="Akhbar MT" pitchFamily="2" charset="-78"/>
            </a:endParaRPr>
          </a:p>
          <a:p>
            <a:pPr algn="ctr"/>
            <a:r>
              <a:rPr lang="ar-SA" sz="2400" b="1" dirty="0" smtClean="0">
                <a:solidFill>
                  <a:schemeClr val="tx1"/>
                </a:solidFill>
                <a:latin typeface="ae_AlManzomah" pitchFamily="18" charset="-78"/>
                <a:cs typeface="ae_AlManzomah" pitchFamily="18" charset="-78"/>
              </a:rPr>
              <a:t>2</a:t>
            </a:r>
            <a:r>
              <a:rPr lang="ar-SA" sz="2400" b="1" dirty="0" smtClean="0">
                <a:solidFill>
                  <a:schemeClr val="tx1"/>
                </a:solidFill>
                <a:cs typeface="Akhbar MT" pitchFamily="2" charset="-78"/>
              </a:rPr>
              <a:t>- معدلات الجريمة تختلف باختلاف الموقع الجغرافي وَ من أهم من ذكر هذه النتيجة ، الباحث الفرنسي ( </a:t>
            </a:r>
            <a:r>
              <a:rPr lang="ar-SA" sz="2400" b="1" dirty="0" err="1" smtClean="0">
                <a:solidFill>
                  <a:schemeClr val="tx1"/>
                </a:solidFill>
                <a:cs typeface="Akhbar MT" pitchFamily="2" charset="-78"/>
              </a:rPr>
              <a:t>منتسكيو</a:t>
            </a:r>
            <a:r>
              <a:rPr lang="ar-SA" sz="2400" b="1" dirty="0" smtClean="0">
                <a:solidFill>
                  <a:schemeClr val="tx1"/>
                </a:solidFill>
                <a:cs typeface="Akhbar MT" pitchFamily="2" charset="-78"/>
              </a:rPr>
              <a:t> ) ، من خلال دراساته ، حيث رأى أن نسبة بعض الجرائم كجرائم العنف تزداد كلما اقترب من خط الاستواء ..</a:t>
            </a:r>
          </a:p>
          <a:p>
            <a:pPr algn="ctr"/>
            <a:r>
              <a:rPr lang="ar-SA" sz="2400" b="1" dirty="0" smtClean="0">
                <a:solidFill>
                  <a:schemeClr val="tx1"/>
                </a:solidFill>
                <a:cs typeface="Akhbar MT" pitchFamily="2" charset="-78"/>
              </a:rPr>
              <a:t>أما جرائم المسكرات فتزداد كلما اقترب من منطقة القطبين ..</a:t>
            </a:r>
          </a:p>
          <a:p>
            <a:pPr algn="ctr"/>
            <a:r>
              <a:rPr lang="ar-SA" sz="2400" b="1" dirty="0" smtClean="0">
                <a:solidFill>
                  <a:schemeClr val="tx1"/>
                </a:solidFill>
                <a:cs typeface="Akhbar MT" pitchFamily="2" charset="-78"/>
              </a:rPr>
              <a:t>وَ هناك بعض الدراسات توصلت إلى أن نسبة الجريمة عموماً ، تزداد في المواقع الساحلية ، وَ على عكس من ذلك المواقع الداخلية ، وَ الجرائم ضد الأموال تزداد في الشمال عنها في الجنوب ، وَ بالعكس جرائم القتل فهي تقل في الشمال وَ تزداد في الجنوب ..</a:t>
            </a:r>
          </a:p>
          <a:p>
            <a:pPr algn="ctr"/>
            <a:endParaRPr lang="ar-SA" sz="2400" b="1" dirty="0" smtClean="0">
              <a:solidFill>
                <a:schemeClr val="tx1"/>
              </a:solidFill>
              <a:cs typeface="Akhbar MT" pitchFamily="2" charset="-78"/>
            </a:endParaRPr>
          </a:p>
          <a:p>
            <a:pPr algn="ctr"/>
            <a:r>
              <a:rPr lang="ar-SA" sz="2400" b="1" dirty="0" smtClean="0">
                <a:solidFill>
                  <a:schemeClr val="tx1"/>
                </a:solidFill>
                <a:cs typeface="AGA Abasan Regular" pitchFamily="2" charset="-78"/>
              </a:rPr>
              <a:t>3</a:t>
            </a:r>
            <a:r>
              <a:rPr lang="ar-SA" sz="2400" b="1" dirty="0" smtClean="0">
                <a:solidFill>
                  <a:schemeClr val="tx1"/>
                </a:solidFill>
                <a:cs typeface="Akhbar MT" pitchFamily="2" charset="-78"/>
              </a:rPr>
              <a:t>- التضاريس لها تأثير في نسبة الإجرام ن وَ من ضمن الباحثين في هذا المضمار ( </a:t>
            </a:r>
            <a:r>
              <a:rPr lang="ar-SA" sz="2400" b="1" dirty="0" err="1" smtClean="0">
                <a:solidFill>
                  <a:schemeClr val="tx1"/>
                </a:solidFill>
                <a:cs typeface="Akhbar MT" pitchFamily="2" charset="-78"/>
              </a:rPr>
              <a:t>لمبروزو</a:t>
            </a:r>
            <a:r>
              <a:rPr lang="ar-SA" sz="2400" b="1" dirty="0" smtClean="0">
                <a:solidFill>
                  <a:schemeClr val="tx1"/>
                </a:solidFill>
                <a:cs typeface="Akhbar MT" pitchFamily="2" charset="-78"/>
              </a:rPr>
              <a:t> ) حيث وجد ان نسبة الإجرام تقل في المناطق السهلة وَ المنبسطة عنها في المناطق الجبلية حيث تصل إلى أعلى نسبة في قمم الجبال العالية ..</a:t>
            </a:r>
          </a:p>
          <a:p>
            <a:pPr algn="ctr"/>
            <a:endParaRPr lang="ar-SA" sz="2400" b="1" dirty="0" smtClean="0">
              <a:solidFill>
                <a:schemeClr val="tx1"/>
              </a:solidFill>
              <a:cs typeface="Akhbar MT" pitchFamily="2" charset="-78"/>
            </a:endParaRPr>
          </a:p>
          <a:p>
            <a:pPr algn="ctr"/>
            <a:endParaRPr lang="ar-SA" sz="2400" b="1" dirty="0" smtClean="0">
              <a:solidFill>
                <a:schemeClr val="tx1"/>
              </a:solidFill>
              <a:cs typeface="Akhbar MT" pitchFamily="2" charset="-78"/>
            </a:endParaRPr>
          </a:p>
          <a:p>
            <a:pPr algn="ctr"/>
            <a:endParaRPr lang="ar-SA" sz="2400" b="1" dirty="0" smtClean="0">
              <a:solidFill>
                <a:schemeClr val="tx1"/>
              </a:solidFill>
              <a:cs typeface="Akhbar MT" pitchFamily="2" charset="-78"/>
            </a:endParaRPr>
          </a:p>
        </p:txBody>
      </p:sp>
    </p:spTree>
    <p:extLst>
      <p:ext uri="{BB962C8B-B14F-4D97-AF65-F5344CB8AC3E}">
        <p14:creationId xmlns:p14="http://schemas.microsoft.com/office/powerpoint/2010/main" xmlns="" val="4101454008"/>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88640"/>
            <a:ext cx="8496944" cy="6192688"/>
          </a:xfrm>
          <a:prstGeom prst="flowChartPunchedTape">
            <a:avLst/>
          </a:prstGeom>
          <a:ln>
            <a:solidFill>
              <a:schemeClr val="accent6">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400" b="1" dirty="0" smtClean="0">
              <a:solidFill>
                <a:schemeClr val="tx1"/>
              </a:solidFill>
              <a:cs typeface="Akhbar MT" pitchFamily="2" charset="-78"/>
            </a:endParaRPr>
          </a:p>
          <a:p>
            <a:pPr algn="ctr"/>
            <a:r>
              <a:rPr lang="ar-SA" sz="2400" b="1" dirty="0" smtClean="0">
                <a:solidFill>
                  <a:schemeClr val="tx1"/>
                </a:solidFill>
                <a:latin typeface="ae_Tarablus" pitchFamily="18" charset="-78"/>
                <a:cs typeface="ae_Tarablus" pitchFamily="18" charset="-78"/>
              </a:rPr>
              <a:t>4</a:t>
            </a:r>
            <a:r>
              <a:rPr lang="ar-SA" sz="2400" b="1" dirty="0" smtClean="0">
                <a:solidFill>
                  <a:schemeClr val="tx1"/>
                </a:solidFill>
                <a:cs typeface="Akhbar MT" pitchFamily="2" charset="-78"/>
              </a:rPr>
              <a:t>- إلى جانب هذه النتائج ، توصل بعض الباحثين إلى نتائج فرعية تربط السلوك الإجرامي بالضوء ، وَ غاز الأران الموجود في الجو ، وَ طبيعة التربة ، وَ المحيط الزراعي ، وَ المواد الطبيعية ، وَ توزيع المياه ، وَ النبات ، وَ الحيوان ، وَ الزلازل وَمآ إلى ذلك ..</a:t>
            </a:r>
          </a:p>
          <a:p>
            <a:pPr algn="ctr"/>
            <a:endParaRPr lang="ar-SA" sz="2400" b="1" dirty="0" smtClean="0">
              <a:solidFill>
                <a:schemeClr val="bg1">
                  <a:lumMod val="50000"/>
                </a:schemeClr>
              </a:solidFill>
              <a:cs typeface="Akhbar MT" pitchFamily="2" charset="-78"/>
            </a:endParaRPr>
          </a:p>
          <a:p>
            <a:pPr algn="ctr"/>
            <a:r>
              <a:rPr lang="ar-SA" sz="2400" b="1" dirty="0" smtClean="0">
                <a:solidFill>
                  <a:schemeClr val="tx1">
                    <a:lumMod val="50000"/>
                    <a:lumOff val="50000"/>
                  </a:schemeClr>
                </a:solidFill>
                <a:cs typeface="Akhbar MT" pitchFamily="2" charset="-78"/>
              </a:rPr>
              <a:t>وَ على العموم فإن النظرية الجغرافية لم تدم لتضارب الإحصائيات المؤيدة وَ غير المؤيدة ، وَ من هذه الدراسات التي نقضت ( القانون الحراري للمناخ ) ، دراسة العالم الأميركي</a:t>
            </a:r>
          </a:p>
          <a:p>
            <a:pPr algn="ctr"/>
            <a:r>
              <a:rPr lang="ar-SA" sz="2400" b="1" dirty="0" smtClean="0">
                <a:solidFill>
                  <a:schemeClr val="tx1">
                    <a:lumMod val="50000"/>
                    <a:lumOff val="50000"/>
                  </a:schemeClr>
                </a:solidFill>
                <a:cs typeface="Akhbar MT" pitchFamily="2" charset="-78"/>
              </a:rPr>
              <a:t> ( وولف </a:t>
            </a:r>
            <a:r>
              <a:rPr lang="ar-SA" sz="2400" b="1" dirty="0" err="1" smtClean="0">
                <a:solidFill>
                  <a:schemeClr val="tx1">
                    <a:lumMod val="50000"/>
                    <a:lumOff val="50000"/>
                  </a:schemeClr>
                </a:solidFill>
                <a:cs typeface="Akhbar MT" pitchFamily="2" charset="-78"/>
              </a:rPr>
              <a:t>جانج</a:t>
            </a:r>
            <a:r>
              <a:rPr lang="ar-SA" sz="2400" b="1" dirty="0" smtClean="0">
                <a:solidFill>
                  <a:schemeClr val="tx1">
                    <a:lumMod val="50000"/>
                    <a:lumOff val="50000"/>
                  </a:schemeClr>
                </a:solidFill>
                <a:cs typeface="Akhbar MT" pitchFamily="2" charset="-78"/>
              </a:rPr>
              <a:t> ) التي أجراها على جرائم القتل في فيلادلفيا ..</a:t>
            </a:r>
          </a:p>
          <a:p>
            <a:pPr algn="ctr"/>
            <a:endParaRPr lang="ar-SA" sz="2400" b="1" dirty="0" smtClean="0">
              <a:solidFill>
                <a:schemeClr val="tx1"/>
              </a:solidFill>
              <a:cs typeface="Akhbar MT" pitchFamily="2" charset="-78"/>
            </a:endParaRPr>
          </a:p>
          <a:p>
            <a:pPr algn="ctr"/>
            <a:endParaRPr lang="ar-SA" sz="2400" b="1" dirty="0" smtClean="0">
              <a:solidFill>
                <a:schemeClr val="tx1"/>
              </a:solidFill>
              <a:cs typeface="Akhbar MT" pitchFamily="2" charset="-78"/>
            </a:endParaRPr>
          </a:p>
        </p:txBody>
      </p:sp>
    </p:spTree>
    <p:extLst>
      <p:ext uri="{BB962C8B-B14F-4D97-AF65-F5344CB8AC3E}">
        <p14:creationId xmlns:p14="http://schemas.microsoft.com/office/powerpoint/2010/main" xmlns="" val="3421849359"/>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circle(in)">
                                      <p:cBhvr>
                                        <p:cTn id="12" dur="2000"/>
                                        <p:tgtEl>
                                          <p:spTgt spid="2">
                                            <p:txEl>
                                              <p:pRg st="3" end="3"/>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circle(in)">
                                      <p:cBhvr>
                                        <p:cTn id="15"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428596" y="260648"/>
            <a:ext cx="8001056" cy="6120680"/>
          </a:xfrm>
          <a:prstGeom prst="flowChartTerminator">
            <a:avLst/>
          </a:prstGeom>
          <a:ln>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smtClean="0">
                <a:solidFill>
                  <a:schemeClr val="tx1"/>
                </a:solidFill>
                <a:cs typeface="Akhbar MT" pitchFamily="2" charset="-78"/>
              </a:rPr>
              <a:t>كما أثبت بعض الدراسات أن نسبة الإجرام في الداخل تفوق أحياناً نسبة الإجرام في الساحل ، وَ أن نسبة الإجرام في السهول تزيد بعض الأحيان عنها في المناطق الجبلية ، </a:t>
            </a:r>
          </a:p>
          <a:p>
            <a:pPr algn="ctr"/>
            <a:r>
              <a:rPr lang="ar-SA" sz="2400" b="1" dirty="0" smtClean="0">
                <a:solidFill>
                  <a:schemeClr val="tx1"/>
                </a:solidFill>
                <a:cs typeface="Akhbar MT" pitchFamily="2" charset="-78"/>
              </a:rPr>
              <a:t>وَ كذلك لم تدم هذه النظرية الجغرافية لأن الأسس التي أرجعها أصحابها إلى ارتكاب الجريمة اقامت على فرضيات لم تثبت دقتها كتأثير درجة الحرارة على أجهزة الإنسان وَ عواطفه ، وَ قواه الجنسية ، أو الاجتماعية ، كازدياد حاجات الفرد إلى الملابس في أوقات الشتاء عنها في الصيف ..</a:t>
            </a:r>
          </a:p>
          <a:p>
            <a:pPr algn="ctr"/>
            <a:endParaRPr lang="ar-SA" sz="2400" b="1" dirty="0">
              <a:solidFill>
                <a:schemeClr val="tx1"/>
              </a:solidFill>
              <a:cs typeface="Akhbar MT" pitchFamily="2" charset="-78"/>
            </a:endParaRPr>
          </a:p>
          <a:p>
            <a:pPr algn="ctr"/>
            <a:endParaRPr lang="ar-SA" sz="2400" b="1" dirty="0" smtClean="0">
              <a:solidFill>
                <a:schemeClr val="tx1"/>
              </a:solidFill>
              <a:cs typeface="Akhbar MT" pitchFamily="2" charset="-78"/>
            </a:endParaRPr>
          </a:p>
          <a:p>
            <a:pPr algn="ctr"/>
            <a:endParaRPr lang="ar-SA" sz="2400" b="1" dirty="0">
              <a:solidFill>
                <a:schemeClr val="tx1"/>
              </a:solidFill>
              <a:cs typeface="Akhbar MT" pitchFamily="2" charset="-78"/>
            </a:endParaRPr>
          </a:p>
          <a:p>
            <a:pPr algn="ctr"/>
            <a:endParaRPr lang="ar-SA" sz="2400" b="1" dirty="0" smtClean="0">
              <a:solidFill>
                <a:schemeClr val="tx1"/>
              </a:solidFill>
              <a:cs typeface="Akhbar MT" pitchFamily="2" charset="-78"/>
            </a:endParaRPr>
          </a:p>
          <a:p>
            <a:pPr algn="ctr"/>
            <a:endParaRPr lang="ar-SA" sz="2400" b="1" dirty="0">
              <a:solidFill>
                <a:schemeClr val="tx1"/>
              </a:solidFill>
              <a:cs typeface="Akhbar MT" pitchFamily="2" charset="-78"/>
            </a:endParaRPr>
          </a:p>
          <a:p>
            <a:pPr algn="ctr"/>
            <a:endParaRPr lang="ar-SA" sz="2400" b="1" dirty="0" smtClean="0">
              <a:solidFill>
                <a:schemeClr val="tx1"/>
              </a:solidFill>
              <a:cs typeface="Akhbar MT" pitchFamily="2" charset="-78"/>
            </a:endParaRPr>
          </a:p>
          <a:p>
            <a:pPr algn="ctr"/>
            <a:endParaRPr lang="ar-SA" sz="2400" b="1" dirty="0" smtClean="0">
              <a:solidFill>
                <a:schemeClr val="tx1"/>
              </a:solidFill>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963020" y="3429000"/>
            <a:ext cx="3481188" cy="26080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023735279"/>
      </p:ext>
    </p:extLst>
  </p:cSld>
  <p:clrMapOvr>
    <a:masterClrMapping/>
  </p:clrMapOvr>
  <mc:AlternateContent xmlns:mc="http://schemas.openxmlformats.org/markup-compatibility/2006">
    <mc:Choice xmlns:p14="http://schemas.microsoft.com/office/powerpoint/2010/main" xmlns=""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400" b="1" dirty="0" smtClean="0">
              <a:cs typeface="Akhbar MT" pitchFamily="2" charset="-78"/>
            </a:endParaRPr>
          </a:p>
          <a:p>
            <a:pPr algn="ctr"/>
            <a:r>
              <a:rPr lang="ar-SA" sz="2400" b="1" dirty="0" smtClean="0">
                <a:cs typeface="Akhbar MT" pitchFamily="2" charset="-78"/>
              </a:rPr>
              <a:t>إن كثيراً من العلماء وَ المفكرين يرون أن العلامة العربي ( ابن خلدون ) الذي عاش في القرن الرابع عشر الميلادي ( </a:t>
            </a:r>
            <a:r>
              <a:rPr lang="ar-SA" sz="2000" b="1" dirty="0" smtClean="0">
                <a:cs typeface="Akhbar MT" pitchFamily="2" charset="-78"/>
              </a:rPr>
              <a:t>1406 - 1332</a:t>
            </a:r>
            <a:r>
              <a:rPr lang="ar-SA" sz="2400" b="1" dirty="0" smtClean="0">
                <a:cs typeface="Akhbar MT" pitchFamily="2" charset="-78"/>
              </a:rPr>
              <a:t> ) هو المؤسس الحقيقي لعلم الاجتماع . وهذا يعني أن ابن خلدون قد سبق ( </a:t>
            </a:r>
            <a:r>
              <a:rPr lang="ar-SA" sz="2400" b="1" dirty="0" err="1" smtClean="0">
                <a:cs typeface="Akhbar MT" pitchFamily="2" charset="-78"/>
              </a:rPr>
              <a:t>أجوست</a:t>
            </a:r>
            <a:r>
              <a:rPr lang="ar-SA" sz="2400" b="1" dirty="0" smtClean="0">
                <a:cs typeface="Akhbar MT" pitchFamily="2" charset="-78"/>
              </a:rPr>
              <a:t> كونت ) الذي اعتبر واضع علم الاجتماع بخمسة قرون تقريبا في هذا المضمار ..</a:t>
            </a:r>
          </a:p>
          <a:p>
            <a:pPr algn="ctr"/>
            <a:endParaRPr lang="ar-SA" sz="2400" b="1" dirty="0" smtClean="0">
              <a:cs typeface="Akhbar MT" pitchFamily="2" charset="-78"/>
            </a:endParaRPr>
          </a:p>
          <a:p>
            <a:pPr algn="ctr"/>
            <a:r>
              <a:rPr lang="ar-SA" sz="2400" b="1" dirty="0" smtClean="0">
                <a:solidFill>
                  <a:srgbClr val="C00000"/>
                </a:solidFill>
                <a:cs typeface="Akhbar MT" pitchFamily="2" charset="-78"/>
              </a:rPr>
              <a:t>وَ المدرسة الاجتماعية </a:t>
            </a:r>
            <a:r>
              <a:rPr lang="ar-SA" sz="2400" b="1" dirty="0" smtClean="0">
                <a:cs typeface="Akhbar MT" pitchFamily="2" charset="-78"/>
              </a:rPr>
              <a:t>تعتبر إحدى مدارس علم الإجرام وَ أكثرها انتشاراً بين العلماء وَ تعتبر امتداد تاريخيا للمدارس التي سبقتها من جغرافية وَ اقتصادية وَ إيكولوجية ..</a:t>
            </a:r>
          </a:p>
          <a:p>
            <a:pPr algn="ctr"/>
            <a:r>
              <a:rPr lang="ar-SA" sz="2400" b="1" dirty="0" smtClean="0">
                <a:cs typeface="Akhbar MT" pitchFamily="2" charset="-78"/>
              </a:rPr>
              <a:t>حيث ان هذه المدارس عالجت مشكلة السببية في اطار اجتماعي حيث اكدت اهمية البيئة وَ المحيط في تطوير السلوك المنحرف ..</a:t>
            </a:r>
          </a:p>
          <a:p>
            <a:pPr algn="ctr"/>
            <a:endParaRPr lang="en-US" sz="2400" b="1" dirty="0">
              <a:cs typeface="Akhbar MT" pitchFamily="2" charset="-78"/>
            </a:endParaRPr>
          </a:p>
        </p:txBody>
      </p:sp>
      <p:sp>
        <p:nvSpPr>
          <p:cNvPr id="3" name="Rectangle 113"/>
          <p:cNvSpPr/>
          <p:nvPr/>
        </p:nvSpPr>
        <p:spPr>
          <a:xfrm>
            <a:off x="3419872" y="476673"/>
            <a:ext cx="5100104" cy="1008112"/>
          </a:xfrm>
          <a:prstGeom prst="wave">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rgbClr val="C00000"/>
                </a:solidFill>
                <a:latin typeface="Monotype Koufi" pitchFamily="2" charset="-78"/>
                <a:ea typeface="Monotype Koufi" pitchFamily="2" charset="-78"/>
                <a:cs typeface="Akhbar MT" pitchFamily="2" charset="-78"/>
              </a:rPr>
              <a:t>المبحث الثالث المدرسة الاجتماعية</a:t>
            </a:r>
            <a:endParaRPr lang="en-US" sz="2400" b="1" dirty="0">
              <a:solidFill>
                <a:srgbClr val="C00000"/>
              </a:solidFill>
              <a:latin typeface="Bodoni MT Condensed" pitchFamily="18" charset="0"/>
              <a:ea typeface="Monotype Koufi" pitchFamily="2" charset="-78"/>
              <a:cs typeface="Akhbar MT" pitchFamily="2" charset="-78"/>
            </a:endParaRPr>
          </a:p>
        </p:txBody>
      </p:sp>
    </p:spTree>
    <p:extLst>
      <p:ext uri="{BB962C8B-B14F-4D97-AF65-F5344CB8AC3E}">
        <p14:creationId xmlns:p14="http://schemas.microsoft.com/office/powerpoint/2010/main" xmlns="" val="3640630350"/>
      </p:ext>
    </p:extLst>
  </p:cSld>
  <p:clrMapOvr>
    <a:masterClrMapping/>
  </p:clrMapOvr>
  <mc:AlternateContent xmlns:mc="http://schemas.openxmlformats.org/markup-compatibility/2006">
    <mc:Choice xmlns:p14="http://schemas.microsoft.com/office/powerpoint/2010/main" xmlns="" Requires="p14">
      <p:transition spd="slow" p14:dur="1600">
        <p14:prism dir="r"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wipe(down)">
                                      <p:cBhvr>
                                        <p:cTn id="10" dur="500"/>
                                        <p:tgtEl>
                                          <p:spTgt spid="2">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wipe(down)">
                                      <p:cBhvr>
                                        <p:cTn id="1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cs typeface="Akhbar MT" pitchFamily="2" charset="-78"/>
              </a:rPr>
              <a:t>ان ( انريكو فيري ) من معاصري </a:t>
            </a:r>
            <a:r>
              <a:rPr lang="ar-SA" sz="2400" b="1" dirty="0" err="1" smtClean="0">
                <a:cs typeface="Akhbar MT" pitchFamily="2" charset="-78"/>
              </a:rPr>
              <a:t>لمبروزو</a:t>
            </a:r>
            <a:r>
              <a:rPr lang="ar-SA" sz="2400" b="1" dirty="0" smtClean="0">
                <a:cs typeface="Akhbar MT" pitchFamily="2" charset="-78"/>
              </a:rPr>
              <a:t> صاحب النظرية الوضعية . وَ قد اعترف بدور العوامل الاجتماعية كسبب من اسباب الجريمة . اكثر من غيره من مؤيدي المدرسة الوضعية وَ لكنه لم يخرج عن مبدا الحتمية الذي جاءت به نظرية </a:t>
            </a:r>
            <a:r>
              <a:rPr lang="ar-SA" sz="2400" b="1" dirty="0" err="1" smtClean="0">
                <a:cs typeface="Akhbar MT" pitchFamily="2" charset="-78"/>
              </a:rPr>
              <a:t>لمبروزو</a:t>
            </a:r>
            <a:r>
              <a:rPr lang="ar-SA" sz="2400" b="1" dirty="0" smtClean="0">
                <a:cs typeface="Akhbar MT" pitchFamily="2" charset="-78"/>
              </a:rPr>
              <a:t> </a:t>
            </a:r>
            <a:r>
              <a:rPr lang="ar-SA" sz="2400" b="1" dirty="0" err="1" smtClean="0">
                <a:cs typeface="Akhbar MT" pitchFamily="2" charset="-78"/>
              </a:rPr>
              <a:t>الانثروبلوجية</a:t>
            </a:r>
            <a:r>
              <a:rPr lang="ar-SA" sz="2400" b="1" dirty="0" smtClean="0">
                <a:cs typeface="Akhbar MT" pitchFamily="2" charset="-78"/>
              </a:rPr>
              <a:t> في تفسير الجريمة بل اضاف العوامل البيئية الاجتماعية وَ بعض العوامل الجغرافية الطبيعية ،</a:t>
            </a:r>
          </a:p>
          <a:p>
            <a:pPr algn="ctr"/>
            <a:r>
              <a:rPr lang="ar-SA" sz="2400" b="1" dirty="0" smtClean="0">
                <a:cs typeface="Akhbar MT" pitchFamily="2" charset="-78"/>
              </a:rPr>
              <a:t>وَ انطلاقا من مبدا الحتمية اقترح معدلات العقاب بديلا لكل العقوبات المفروضة على المجرمين . فهو لا يرى أي فائدة للعقاب اذ لم تعالج العوامل وَ الظروف التي تساعد على حدوث الجريمة . وَ اذا ما اريد تغير السلوك المنحرف فلابد من تغير الظروف المؤدية الى ذلك .. </a:t>
            </a:r>
          </a:p>
          <a:p>
            <a:pPr algn="ctr"/>
            <a:endParaRPr lang="ar-SA" sz="2400" b="1" dirty="0" smtClean="0">
              <a:cs typeface="Akhbar MT" pitchFamily="2" charset="-78"/>
            </a:endParaRPr>
          </a:p>
          <a:p>
            <a:pPr algn="ctr"/>
            <a:r>
              <a:rPr lang="ar-SA" sz="2400" b="1" dirty="0" smtClean="0">
                <a:solidFill>
                  <a:srgbClr val="C00000"/>
                </a:solidFill>
                <a:cs typeface="Akhbar MT" pitchFamily="2" charset="-78"/>
              </a:rPr>
              <a:t>وَ من هذا المبدأ وضع ( فيري ) ما يسمى بقانون التشبع الاجرامي وَ يعني انه في مجتمع معين وَ تحت ظروف طبيعية وَ شخصيه معينة ترتكب جرائم معينة دون زياده أو نقصان ..</a:t>
            </a:r>
          </a:p>
          <a:p>
            <a:pPr algn="ctr"/>
            <a:endParaRPr lang="en-US" sz="2400" b="1" dirty="0">
              <a:cs typeface="Akhbar MT" pitchFamily="2" charset="-78"/>
            </a:endParaRPr>
          </a:p>
        </p:txBody>
      </p:sp>
    </p:spTree>
    <p:extLst>
      <p:ext uri="{BB962C8B-B14F-4D97-AF65-F5344CB8AC3E}">
        <p14:creationId xmlns:p14="http://schemas.microsoft.com/office/powerpoint/2010/main" xmlns="" val="645609051"/>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smtClean="0">
                <a:solidFill>
                  <a:schemeClr val="tx1"/>
                </a:solidFill>
                <a:cs typeface="Akhbar MT" pitchFamily="2" charset="-78"/>
              </a:rPr>
              <a:t>وَ من هذا المنطلق </a:t>
            </a:r>
            <a:r>
              <a:rPr lang="ar-SA" sz="2400" b="1" dirty="0" smtClean="0">
                <a:solidFill>
                  <a:srgbClr val="C00000"/>
                </a:solidFill>
                <a:cs typeface="Akhbar MT" pitchFamily="2" charset="-78"/>
              </a:rPr>
              <a:t>يرى انه لا يمكن مكافحة الجريمة الا بمعالجه الظروف المحيطة بها وَ المسببة لها </a:t>
            </a:r>
            <a:r>
              <a:rPr lang="ar-SA" sz="2400" b="1" dirty="0" smtClean="0">
                <a:solidFill>
                  <a:schemeClr val="tx1"/>
                </a:solidFill>
                <a:cs typeface="Akhbar MT" pitchFamily="2" charset="-78"/>
              </a:rPr>
              <a:t>.</a:t>
            </a:r>
          </a:p>
          <a:p>
            <a:pPr algn="ctr"/>
            <a:r>
              <a:rPr lang="ar-SA" sz="2400" b="1" dirty="0" smtClean="0">
                <a:solidFill>
                  <a:schemeClr val="tx1"/>
                </a:solidFill>
                <a:cs typeface="Akhbar MT" pitchFamily="2" charset="-78"/>
              </a:rPr>
              <a:t>وَ قد اقترح عدة اجراءات وقائية هدفها الدفاع الاجتماعي ضد الجريمة . </a:t>
            </a:r>
            <a:r>
              <a:rPr lang="ar-SA" sz="2400" b="1" dirty="0" smtClean="0">
                <a:solidFill>
                  <a:srgbClr val="C00000"/>
                </a:solidFill>
                <a:cs typeface="Akhbar MT" pitchFamily="2" charset="-78"/>
              </a:rPr>
              <a:t>وَ من هذه الاجراءات </a:t>
            </a:r>
            <a:r>
              <a:rPr lang="ar-SA" sz="2400" b="1" dirty="0" smtClean="0">
                <a:solidFill>
                  <a:schemeClr val="tx1"/>
                </a:solidFill>
                <a:cs typeface="Akhbar MT" pitchFamily="2" charset="-78"/>
              </a:rPr>
              <a:t>حرية التجارة وَ حرية الكلام وَ النشر وَ تهيئة فرص العمل لكل فرد , وَ جعل التعليم اجباريا وَ حماية الاحداث اقتصاديا وَ اجتماعيا ..</a:t>
            </a:r>
          </a:p>
          <a:p>
            <a:pPr algn="ctr"/>
            <a:endParaRPr lang="ar-SA" sz="2400" b="1" dirty="0" smtClean="0">
              <a:solidFill>
                <a:schemeClr val="tx1"/>
              </a:solidFill>
              <a:cs typeface="Akhbar MT" pitchFamily="2" charset="-78"/>
            </a:endParaRPr>
          </a:p>
          <a:p>
            <a:pPr algn="ctr"/>
            <a:r>
              <a:rPr lang="ar-SA" sz="2400" b="1" dirty="0" smtClean="0">
                <a:solidFill>
                  <a:srgbClr val="C00000"/>
                </a:solidFill>
                <a:cs typeface="Akhbar MT" pitchFamily="2" charset="-78"/>
              </a:rPr>
              <a:t>اما فيما يخص تفسير الجريمة </a:t>
            </a:r>
            <a:r>
              <a:rPr lang="ar-SA" sz="2400" b="1" dirty="0" smtClean="0">
                <a:solidFill>
                  <a:schemeClr val="tx1"/>
                </a:solidFill>
                <a:cs typeface="Akhbar MT" pitchFamily="2" charset="-78"/>
              </a:rPr>
              <a:t>فإن معظم الاتجاهات الاجتماعية تعتمد على افتراض واحد . هو ان السلوك الاجرامي لا يختلف في تكوينه عن السلوك الاجتماعي الكلي للفرد لان تكوين كل سلوك اجرامي وَ سلوك سوي يخضع لعمليات اجتماعية واحدة ..</a:t>
            </a:r>
          </a:p>
          <a:p>
            <a:pPr algn="ctr"/>
            <a:endParaRPr lang="ar-SA" sz="2400" b="1" dirty="0" smtClean="0">
              <a:solidFill>
                <a:schemeClr val="tx1"/>
              </a:solidFill>
              <a:cs typeface="Akhbar MT" pitchFamily="2" charset="-78"/>
            </a:endParaRPr>
          </a:p>
        </p:txBody>
      </p:sp>
    </p:spTree>
    <p:extLst>
      <p:ext uri="{BB962C8B-B14F-4D97-AF65-F5344CB8AC3E}">
        <p14:creationId xmlns:p14="http://schemas.microsoft.com/office/powerpoint/2010/main" xmlns="" val="3198857136"/>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smtClean="0">
                <a:solidFill>
                  <a:srgbClr val="C00000"/>
                </a:solidFill>
                <a:cs typeface="Akhbar MT" pitchFamily="2" charset="-78"/>
              </a:rPr>
              <a:t>وَ العمليات الاجتماعية التي يتكون السلوك خلالها اما ان تكون عمليات ذات علاقة بالتنظيم الاجتماعي ذاته أو عمليات مشتركة :</a:t>
            </a:r>
          </a:p>
          <a:p>
            <a:pPr algn="ctr"/>
            <a:endParaRPr lang="ar-SA" sz="2400" b="1" dirty="0" smtClean="0">
              <a:solidFill>
                <a:schemeClr val="tx1"/>
              </a:solidFill>
              <a:cs typeface="Akhbar MT" pitchFamily="2" charset="-78"/>
            </a:endParaRPr>
          </a:p>
          <a:p>
            <a:pPr algn="ctr"/>
            <a:r>
              <a:rPr lang="ar-SA" sz="2400" b="1" dirty="0" smtClean="0">
                <a:solidFill>
                  <a:schemeClr val="tx1"/>
                </a:solidFill>
                <a:cs typeface="AF_Tholoth" pitchFamily="2" charset="-78"/>
              </a:rPr>
              <a:t>1</a:t>
            </a:r>
            <a:r>
              <a:rPr lang="ar-SA" sz="2400" b="1" dirty="0" smtClean="0">
                <a:solidFill>
                  <a:schemeClr val="tx1"/>
                </a:solidFill>
                <a:cs typeface="Akhbar MT" pitchFamily="2" charset="-78"/>
              </a:rPr>
              <a:t>- العمليات ذات العلاقة بالتنظيم الاجتماعي ذاته :</a:t>
            </a:r>
          </a:p>
          <a:p>
            <a:pPr algn="ctr"/>
            <a:r>
              <a:rPr lang="ar-SA" sz="2400" b="1" dirty="0" smtClean="0">
                <a:solidFill>
                  <a:schemeClr val="tx1"/>
                </a:solidFill>
                <a:cs typeface="Akhbar MT" pitchFamily="2" charset="-78"/>
              </a:rPr>
              <a:t>هذه العمليات يمكن من خلالها تفسير الاختلافات في كمية الجريمة في مختلف المجتمعات وفقا للاختلاف في التنظيم الاجتماعي لكل مجتمع . وَ من اهم هذه العوامل الاساسية التحرك الاجتماعي , الصراع الثقافي , وَ المنافسة , وَ التقسيم الطبيعي للمجتمع , وَ الحالة العقائدية وَ السياسية وَ الاقتصادية , وَ حالة العمل وَ الدخل الفردي وَ كثافة السكان ..</a:t>
            </a:r>
          </a:p>
          <a:p>
            <a:pPr algn="ctr"/>
            <a:endParaRPr lang="ar-SA" sz="2400" b="1" dirty="0" smtClean="0">
              <a:solidFill>
                <a:schemeClr val="tx1"/>
              </a:solidFill>
              <a:cs typeface="Akhbar MT" pitchFamily="2" charset="-78"/>
            </a:endParaRPr>
          </a:p>
          <a:p>
            <a:pPr algn="ctr"/>
            <a:r>
              <a:rPr lang="ar-SA" sz="2400" b="1" dirty="0" smtClean="0">
                <a:solidFill>
                  <a:schemeClr val="tx1"/>
                </a:solidFill>
                <a:cs typeface="AF_Tholoth" pitchFamily="2" charset="-78"/>
              </a:rPr>
              <a:t>2</a:t>
            </a:r>
            <a:r>
              <a:rPr lang="ar-SA" sz="2400" b="1" dirty="0" smtClean="0">
                <a:solidFill>
                  <a:schemeClr val="tx1"/>
                </a:solidFill>
                <a:cs typeface="Akhbar MT" pitchFamily="2" charset="-78"/>
              </a:rPr>
              <a:t>- العمليات المشتركة :</a:t>
            </a:r>
          </a:p>
          <a:p>
            <a:pPr algn="ctr"/>
            <a:r>
              <a:rPr lang="ar-SA" sz="2400" b="1" dirty="0" smtClean="0">
                <a:solidFill>
                  <a:schemeClr val="tx1"/>
                </a:solidFill>
                <a:cs typeface="Akhbar MT" pitchFamily="2" charset="-78"/>
              </a:rPr>
              <a:t>وَ تشمل العمليات المشتركة التي تكون سلوك الفرد , ما كان منها سوي او غير سوي وَ هذه العمليات اما اجتماعية او نفسيه او اجتماعية وَ نفسية معا ..</a:t>
            </a:r>
          </a:p>
        </p:txBody>
      </p:sp>
    </p:spTree>
    <p:extLst>
      <p:ext uri="{BB962C8B-B14F-4D97-AF65-F5344CB8AC3E}">
        <p14:creationId xmlns:p14="http://schemas.microsoft.com/office/powerpoint/2010/main" xmlns="" val="3878540383"/>
      </p:ext>
    </p:extLst>
  </p:cSld>
  <p:clrMapOvr>
    <a:masterClrMapping/>
  </p:clrMapOvr>
  <mc:AlternateContent xmlns:mc="http://schemas.openxmlformats.org/markup-compatibility/2006">
    <mc:Choice xmlns:p14="http://schemas.microsoft.com/office/powerpoint/2010/main" xmlns=""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circle(in)">
                                      <p:cBhvr>
                                        <p:cTn id="7" dur="2000"/>
                                        <p:tgtEl>
                                          <p:spTgt spid="2">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circle(in)">
                                      <p:cBhvr>
                                        <p:cTn id="10" dur="20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circle(in)">
                                      <p:cBhvr>
                                        <p:cTn id="15" dur="2000"/>
                                        <p:tgtEl>
                                          <p:spTgt spid="2">
                                            <p:txEl>
                                              <p:pRg st="5" end="5"/>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circle(in)">
                                      <p:cBhvr>
                                        <p:cTn id="18"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plaqu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aphicFrame>
        <p:nvGraphicFramePr>
          <p:cNvPr id="5" name="رسم تخطيطي 4"/>
          <p:cNvGraphicFramePr/>
          <p:nvPr>
            <p:extLst>
              <p:ext uri="{D42A27DB-BD31-4B8C-83A1-F6EECF244321}">
                <p14:modId xmlns:p14="http://schemas.microsoft.com/office/powerpoint/2010/main" xmlns="" val="338169277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51503978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88640"/>
            <a:ext cx="8496944" cy="6192688"/>
          </a:xfrm>
          <a:prstGeom prst="round2SameRect">
            <a:avLst/>
          </a:prstGeom>
          <a:ln>
            <a:solidFill>
              <a:schemeClr val="accent6">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smtClean="0">
                <a:solidFill>
                  <a:schemeClr val="tx1"/>
                </a:solidFill>
                <a:cs typeface="Akhbar MT" pitchFamily="2" charset="-78"/>
              </a:rPr>
              <a:t>لقد أدرك ( </a:t>
            </a:r>
            <a:r>
              <a:rPr lang="ar-SA" sz="2400" b="1" dirty="0" err="1" smtClean="0">
                <a:solidFill>
                  <a:schemeClr val="tx1"/>
                </a:solidFill>
                <a:cs typeface="Akhbar MT" pitchFamily="2" charset="-78"/>
              </a:rPr>
              <a:t>دوركايم</a:t>
            </a:r>
            <a:r>
              <a:rPr lang="ar-SA" sz="2400" b="1" dirty="0" smtClean="0">
                <a:solidFill>
                  <a:schemeClr val="tx1"/>
                </a:solidFill>
                <a:cs typeface="Akhbar MT" pitchFamily="2" charset="-78"/>
              </a:rPr>
              <a:t> ) أن ( تقسيم العمل ) في المجتمع هو الظاهرة الاجتماعية الأساسية في تطويره الاجتماعي .</a:t>
            </a:r>
          </a:p>
          <a:p>
            <a:pPr algn="ctr"/>
            <a:r>
              <a:rPr lang="ar-SA" sz="2400" b="1" dirty="0" smtClean="0">
                <a:solidFill>
                  <a:srgbClr val="C00000"/>
                </a:solidFill>
                <a:cs typeface="Akhbar MT" pitchFamily="2" charset="-78"/>
              </a:rPr>
              <a:t>ومن ضمن هذه الظواهر الاجتماعية ظاهره السلوك المنحرف</a:t>
            </a:r>
            <a:r>
              <a:rPr lang="ar-SA" sz="2400" b="1" dirty="0" smtClean="0">
                <a:solidFill>
                  <a:schemeClr val="tx1"/>
                </a:solidFill>
                <a:cs typeface="Akhbar MT" pitchFamily="2" charset="-78"/>
              </a:rPr>
              <a:t> ، لان لها علاقه ببناء المجتمع ، </a:t>
            </a:r>
            <a:r>
              <a:rPr lang="ar-SA" sz="2400" b="1" dirty="0" smtClean="0">
                <a:solidFill>
                  <a:schemeClr val="accent2">
                    <a:lumMod val="75000"/>
                  </a:schemeClr>
                </a:solidFill>
                <a:cs typeface="Akhbar MT" pitchFamily="2" charset="-78"/>
              </a:rPr>
              <a:t>وفي تفسير الانحراف يرى </a:t>
            </a:r>
            <a:r>
              <a:rPr lang="ar-SA" sz="2400" b="1" dirty="0" err="1" smtClean="0">
                <a:solidFill>
                  <a:schemeClr val="accent2">
                    <a:lumMod val="75000"/>
                  </a:schemeClr>
                </a:solidFill>
                <a:cs typeface="Akhbar MT" pitchFamily="2" charset="-78"/>
              </a:rPr>
              <a:t>دوركايم</a:t>
            </a:r>
            <a:r>
              <a:rPr lang="ar-SA" sz="2400" b="1" dirty="0" smtClean="0">
                <a:solidFill>
                  <a:schemeClr val="accent2">
                    <a:lumMod val="75000"/>
                  </a:schemeClr>
                </a:solidFill>
                <a:cs typeface="Akhbar MT" pitchFamily="2" charset="-78"/>
              </a:rPr>
              <a:t> الآتي :</a:t>
            </a:r>
          </a:p>
          <a:p>
            <a:pPr algn="ctr"/>
            <a:endParaRPr lang="ar-SA" sz="2400" b="1" dirty="0" smtClean="0">
              <a:solidFill>
                <a:schemeClr val="accent2">
                  <a:lumMod val="75000"/>
                </a:schemeClr>
              </a:solidFill>
              <a:cs typeface="Akhbar MT" pitchFamily="2" charset="-78"/>
            </a:endParaRPr>
          </a:p>
          <a:p>
            <a:pPr algn="ctr"/>
            <a:r>
              <a:rPr lang="ar-SA" sz="2400" b="1" dirty="0" smtClean="0">
                <a:solidFill>
                  <a:schemeClr val="tx1"/>
                </a:solidFill>
                <a:cs typeface="Akhbar MT" pitchFamily="2" charset="-78"/>
              </a:rPr>
              <a:t>الجريمة ظاهره اعتيادية في أي مجتمع ، يصعب القضاء عليها . وهي ظاهره تتصل ببناء المجتمع وَ بطبيعة حياته الاجتماعية ، لذا فهي جزء من وظائفه ، والجريمة ظاهره ينتجها المجتمع نفسه وذلك بانتقاده لبعض قواعد السلوك التي يرى أنها طرق شاذه وخارجه على عاداته وتقاليده ويعتبرها جريمة ، وفي النهاية يعتبر من يسلم هذا النوع مجرماً ، وعندما يقوم أي مجتمع بالقضاء على ظاهره الجريمة نهائياً فإن المعيار الذي يفصل بين العمل الممنوع والعمل المشروع ينعدم ، أي أن الضبط الاجتماعي ينعدم ، وهذا مستحيل على الإطلاق إلا في مجتمعات مثاليه غير موجوده ..</a:t>
            </a:r>
          </a:p>
          <a:p>
            <a:pPr algn="ctr"/>
            <a:endParaRPr lang="ar-SA" sz="2400" b="1" dirty="0">
              <a:solidFill>
                <a:schemeClr val="tx1"/>
              </a:solidFill>
              <a:cs typeface="Akhbar MT" pitchFamily="2" charset="-78"/>
            </a:endParaRPr>
          </a:p>
          <a:p>
            <a:pPr algn="ctr"/>
            <a:endParaRPr lang="ar-SA" sz="2400" b="1" dirty="0" smtClean="0">
              <a:solidFill>
                <a:schemeClr val="tx1"/>
              </a:solidFill>
              <a:cs typeface="Akhbar MT" pitchFamily="2" charset="-78"/>
            </a:endParaRPr>
          </a:p>
          <a:p>
            <a:pPr algn="ctr"/>
            <a:endParaRPr lang="ar-SA" sz="2400" b="1" dirty="0">
              <a:solidFill>
                <a:schemeClr val="tx1"/>
              </a:solidFill>
              <a:cs typeface="Akhbar MT" pitchFamily="2" charset="-78"/>
            </a:endParaRPr>
          </a:p>
          <a:p>
            <a:pPr algn="ctr"/>
            <a:endParaRPr lang="ar-SA" sz="2400" b="1" dirty="0" smtClean="0">
              <a:solidFill>
                <a:schemeClr val="tx1"/>
              </a:solidFill>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55576" y="4941168"/>
            <a:ext cx="1714500" cy="1333500"/>
          </a:xfrm>
          <a:prstGeom prst="rect">
            <a:avLst/>
          </a:prstGeom>
        </p:spPr>
      </p:pic>
    </p:spTree>
    <p:extLst>
      <p:ext uri="{BB962C8B-B14F-4D97-AF65-F5344CB8AC3E}">
        <p14:creationId xmlns:p14="http://schemas.microsoft.com/office/powerpoint/2010/main" xmlns="" val="279663079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16632"/>
            <a:ext cx="8496944" cy="6408712"/>
          </a:xfrm>
          <a:prstGeom prst="flowChartOffpageConnector">
            <a:avLst/>
          </a:prstGeom>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200" b="1" dirty="0" smtClean="0">
              <a:solidFill>
                <a:schemeClr val="tx1"/>
              </a:solidFill>
              <a:cs typeface="Akhbar MT" pitchFamily="2" charset="-78"/>
            </a:endParaRPr>
          </a:p>
          <a:p>
            <a:pPr algn="ctr"/>
            <a:endParaRPr lang="ar-SA" sz="2200" b="1" dirty="0">
              <a:solidFill>
                <a:schemeClr val="tx1"/>
              </a:solidFill>
              <a:cs typeface="Akhbar MT" pitchFamily="2" charset="-78"/>
            </a:endParaRPr>
          </a:p>
          <a:p>
            <a:pPr algn="ctr"/>
            <a:endParaRPr lang="ar-SA" sz="2200" b="1" dirty="0" smtClean="0">
              <a:solidFill>
                <a:schemeClr val="tx1"/>
              </a:solidFill>
              <a:cs typeface="Akhbar MT" pitchFamily="2" charset="-78"/>
            </a:endParaRPr>
          </a:p>
          <a:p>
            <a:pPr algn="ctr"/>
            <a:endParaRPr lang="ar-SA" sz="2200" b="1" dirty="0" smtClean="0">
              <a:solidFill>
                <a:schemeClr val="tx1"/>
              </a:solidFill>
              <a:cs typeface="Akhbar MT" pitchFamily="2" charset="-78"/>
            </a:endParaRPr>
          </a:p>
          <a:p>
            <a:pPr algn="ctr"/>
            <a:r>
              <a:rPr lang="ar-SA" sz="2200" b="1" dirty="0" smtClean="0">
                <a:solidFill>
                  <a:schemeClr val="tx1"/>
                </a:solidFill>
                <a:cs typeface="Akhbar MT" pitchFamily="2" charset="-78"/>
              </a:rPr>
              <a:t>فقد كان تفسيره للجريمة ناتجاً عن فهمه للفرد والمجتمع والعلاقة الناتجة بينهما ، والتكوين الاجتماعي ، والتقسيم الوظيفي داخل هذا المجتمع ، وما ينتج عن ذلك من إخلال في معايير القواعد الاجتماعية وهو ما يسمى ب ( </a:t>
            </a:r>
            <a:r>
              <a:rPr lang="ar-SA" sz="2200" b="1" dirty="0" err="1" smtClean="0">
                <a:solidFill>
                  <a:schemeClr val="tx1"/>
                </a:solidFill>
                <a:cs typeface="Akhbar MT" pitchFamily="2" charset="-78"/>
              </a:rPr>
              <a:t>الانومي</a:t>
            </a:r>
            <a:r>
              <a:rPr lang="ar-SA" sz="2200" b="1" dirty="0" smtClean="0">
                <a:solidFill>
                  <a:schemeClr val="tx1"/>
                </a:solidFill>
                <a:cs typeface="Akhbar MT" pitchFamily="2" charset="-78"/>
              </a:rPr>
              <a:t> ) .</a:t>
            </a:r>
          </a:p>
          <a:p>
            <a:pPr algn="ctr"/>
            <a:endParaRPr lang="ar-SA" sz="2200" b="1" dirty="0" smtClean="0">
              <a:solidFill>
                <a:schemeClr val="tx1"/>
              </a:solidFill>
              <a:cs typeface="Akhbar MT" pitchFamily="2" charset="-78"/>
            </a:endParaRPr>
          </a:p>
          <a:p>
            <a:pPr algn="ctr"/>
            <a:r>
              <a:rPr lang="ar-SA" sz="2200" b="1" dirty="0" smtClean="0">
                <a:solidFill>
                  <a:srgbClr val="C00000"/>
                </a:solidFill>
                <a:cs typeface="Akhbar MT" pitchFamily="2" charset="-78"/>
              </a:rPr>
              <a:t>فالعلاقة بين الفرد والمجتمع كما يراها ( </a:t>
            </a:r>
            <a:r>
              <a:rPr lang="ar-SA" sz="2200" b="1" dirty="0" err="1" smtClean="0">
                <a:solidFill>
                  <a:srgbClr val="C00000"/>
                </a:solidFill>
                <a:cs typeface="Akhbar MT" pitchFamily="2" charset="-78"/>
              </a:rPr>
              <a:t>دوركايم</a:t>
            </a:r>
            <a:r>
              <a:rPr lang="ar-SA" sz="2200" b="1" dirty="0" smtClean="0">
                <a:solidFill>
                  <a:srgbClr val="C00000"/>
                </a:solidFill>
                <a:cs typeface="Akhbar MT" pitchFamily="2" charset="-78"/>
              </a:rPr>
              <a:t> ) تحدد بنوعين من الأسس :</a:t>
            </a:r>
          </a:p>
          <a:p>
            <a:pPr algn="ctr"/>
            <a:endParaRPr lang="ar-SA" sz="2200" b="1" dirty="0" smtClean="0">
              <a:solidFill>
                <a:schemeClr val="tx1"/>
              </a:solidFill>
              <a:cs typeface="Akhbar MT" pitchFamily="2" charset="-78"/>
            </a:endParaRPr>
          </a:p>
          <a:p>
            <a:pPr algn="ctr"/>
            <a:r>
              <a:rPr lang="ar-SA" sz="2200" b="1" dirty="0" smtClean="0">
                <a:solidFill>
                  <a:srgbClr val="C00000"/>
                </a:solidFill>
                <a:cs typeface="Akhbar MT" pitchFamily="2" charset="-78"/>
              </a:rPr>
              <a:t>١- تضامن آلي : </a:t>
            </a:r>
            <a:r>
              <a:rPr lang="ar-SA" sz="2200" b="1" dirty="0" smtClean="0">
                <a:solidFill>
                  <a:schemeClr val="tx1"/>
                </a:solidFill>
                <a:cs typeface="Akhbar MT" pitchFamily="2" charset="-78"/>
              </a:rPr>
              <a:t>ويحدث هذا التضامن والتفاعل بين أعضاء المجتمع ومقومات حياتهم الاجتماعية من قيم وأفكار ومعتقدات وعادات وتقاليد ، وينتج عن هذا التضامن ، تكاتف وتعاون بين أعضاء المجتمع يفرضه "العقل الجمعي" ، وهذا النوع عاده يوجد في المجتمعات البدائية البسيطة ، والتضامن الآلي يكون قوياً في مثل هذه المجتمعات لان الفرد يخضع لها خضوعاً تاماً وليس له أي حريه في التعبير والمشاركة ويفقد ذاتيته في القول والسلوك .</a:t>
            </a:r>
          </a:p>
          <a:p>
            <a:pPr algn="ctr"/>
            <a:endParaRPr lang="ar-SA" sz="2200" b="1" dirty="0" smtClean="0">
              <a:solidFill>
                <a:schemeClr val="tx1"/>
              </a:solidFill>
              <a:cs typeface="Akhbar MT" pitchFamily="2" charset="-78"/>
            </a:endParaRPr>
          </a:p>
          <a:p>
            <a:pPr algn="ctr"/>
            <a:r>
              <a:rPr lang="ar-SA" sz="2200" b="1" dirty="0" smtClean="0">
                <a:solidFill>
                  <a:srgbClr val="C00000"/>
                </a:solidFill>
                <a:cs typeface="Akhbar MT" pitchFamily="2" charset="-78"/>
              </a:rPr>
              <a:t>٢- تضامن عضوي : </a:t>
            </a:r>
            <a:r>
              <a:rPr lang="ar-SA" sz="2200" b="1" dirty="0" smtClean="0">
                <a:solidFill>
                  <a:schemeClr val="tx1"/>
                </a:solidFill>
                <a:cs typeface="Akhbar MT" pitchFamily="2" charset="-78"/>
              </a:rPr>
              <a:t>الأفراد في المجتمع يختلفون في الأفكار والمعتقدات ، والتعليم ، أي أن لكل واحد منهم حريه التعبير ، والرأي ، والمشاركة مما يحدث اختلافاً وتنوعاً في الوظائف والقواعد والعلاقات في المجتمع ، وهذا النوع من التضامن تقل سيطرة "العقل الجمعي" وهذا النوع من التضامن يوجد في المجتمعات المتطورة .</a:t>
            </a:r>
          </a:p>
          <a:p>
            <a:pPr algn="ctr"/>
            <a:endParaRPr lang="ar-SA" sz="2200" b="1" dirty="0" smtClean="0">
              <a:solidFill>
                <a:schemeClr val="tx1"/>
              </a:solidFill>
              <a:cs typeface="Akhbar MT" pitchFamily="2" charset="-78"/>
            </a:endParaRPr>
          </a:p>
          <a:p>
            <a:pPr algn="ctr"/>
            <a:endParaRPr lang="ar-SA" sz="2200" b="1" dirty="0" smtClean="0">
              <a:solidFill>
                <a:schemeClr val="tx1"/>
              </a:solidFill>
              <a:cs typeface="Akhbar MT" pitchFamily="2" charset="-78"/>
            </a:endParaRPr>
          </a:p>
          <a:p>
            <a:pPr algn="ctr"/>
            <a:endParaRPr lang="ar-SA" sz="2200" b="1" dirty="0" smtClean="0">
              <a:solidFill>
                <a:schemeClr val="tx1"/>
              </a:solidFill>
              <a:cs typeface="Akhbar MT" pitchFamily="2" charset="-78"/>
            </a:endParaRPr>
          </a:p>
        </p:txBody>
      </p:sp>
    </p:spTree>
    <p:extLst>
      <p:ext uri="{BB962C8B-B14F-4D97-AF65-F5344CB8AC3E}">
        <p14:creationId xmlns:p14="http://schemas.microsoft.com/office/powerpoint/2010/main" xmlns="" val="1184162136"/>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 calcmode="lin" valueType="num">
                                      <p:cBhvr additive="base">
                                        <p:cTn id="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0" end="10"/>
                                            </p:txEl>
                                          </p:spTgt>
                                        </p:tgtEl>
                                        <p:attrNameLst>
                                          <p:attrName>style.visibility</p:attrName>
                                        </p:attrNameLst>
                                      </p:cBhvr>
                                      <p:to>
                                        <p:strVal val="visible"/>
                                      </p:to>
                                    </p:set>
                                    <p:anim calcmode="lin" valueType="num">
                                      <p:cBhvr additive="base">
                                        <p:cTn id="1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95536" y="332656"/>
            <a:ext cx="8352928" cy="5832648"/>
          </a:xfrm>
          <a:prstGeom prst="foldedCorne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400" b="1" dirty="0" smtClean="0">
              <a:solidFill>
                <a:schemeClr val="tx1"/>
              </a:solidFill>
              <a:cs typeface="Akhbar MT" pitchFamily="2" charset="-78"/>
            </a:endParaRPr>
          </a:p>
          <a:p>
            <a:pPr algn="ctr"/>
            <a:r>
              <a:rPr lang="ar-SA" sz="2400" b="1" dirty="0" smtClean="0">
                <a:solidFill>
                  <a:schemeClr val="tx1"/>
                </a:solidFill>
                <a:cs typeface="Akhbar MT" pitchFamily="2" charset="-78"/>
              </a:rPr>
              <a:t>ان حاجات ومتطلبات الفرد لا تقف عند حد معين ، لذا يجب أن يحدد التنظيم الاجتماعي أهداف الفرد وان يحدد الطرق الاجتماعية التي تضمن للفرد تحقيق هدفه ومتطلباته ،</a:t>
            </a:r>
          </a:p>
          <a:p>
            <a:pPr algn="ctr"/>
            <a:r>
              <a:rPr lang="ar-SA" sz="2400" b="1" dirty="0" smtClean="0">
                <a:solidFill>
                  <a:schemeClr val="tx1"/>
                </a:solidFill>
                <a:cs typeface="Akhbar MT" pitchFamily="2" charset="-78"/>
              </a:rPr>
              <a:t>فاختلاف التنظيم الاجتماعي يؤدي إلى اضطرابات في تأدية العملية الانضباطية مما يؤدي في النهاية إلى تجاوز الأشخاص حدود متطلباتهم وأهدافهم مما يعرض المجتمع إلى حاله فوضوية تدعى حاله</a:t>
            </a:r>
          </a:p>
          <a:p>
            <a:pPr algn="ctr"/>
            <a:r>
              <a:rPr lang="ar-SA" sz="2400" b="1" dirty="0" smtClean="0">
                <a:solidFill>
                  <a:schemeClr val="tx1"/>
                </a:solidFill>
                <a:cs typeface="Akhbar MT" pitchFamily="2" charset="-78"/>
              </a:rPr>
              <a:t> ( </a:t>
            </a:r>
            <a:r>
              <a:rPr lang="ar-SA" sz="2400" b="1" dirty="0" err="1" smtClean="0">
                <a:solidFill>
                  <a:schemeClr val="tx1"/>
                </a:solidFill>
                <a:cs typeface="Akhbar MT" pitchFamily="2" charset="-78"/>
              </a:rPr>
              <a:t>الانومي</a:t>
            </a:r>
            <a:r>
              <a:rPr lang="ar-SA" sz="2400" b="1" dirty="0" smtClean="0">
                <a:solidFill>
                  <a:schemeClr val="tx1"/>
                </a:solidFill>
                <a:cs typeface="Akhbar MT" pitchFamily="2" charset="-78"/>
              </a:rPr>
              <a:t> ) ، حيث تفتقد المعايير والقواعد الاجتماعية ، ويتبع الشخص شهواته ورغباته دون اهتمام بالضوابط الاجتماعية ومن ثم يقوم بارتكاب إيه جريمة .</a:t>
            </a:r>
          </a:p>
          <a:p>
            <a:pPr algn="ctr"/>
            <a:endParaRPr lang="ar-SA" sz="2400" b="1" dirty="0" smtClean="0">
              <a:solidFill>
                <a:schemeClr val="tx1"/>
              </a:solidFill>
              <a:cs typeface="Akhbar MT" pitchFamily="2" charset="-78"/>
            </a:endParaRPr>
          </a:p>
          <a:p>
            <a:pPr algn="ctr"/>
            <a:r>
              <a:rPr lang="ar-SA" sz="2400" b="1" dirty="0" smtClean="0">
                <a:solidFill>
                  <a:schemeClr val="accent2">
                    <a:lumMod val="75000"/>
                  </a:schemeClr>
                </a:solidFill>
                <a:cs typeface="Akhbar MT" pitchFamily="2" charset="-78"/>
              </a:rPr>
              <a:t>فمثلاً جريمة الانتحار</a:t>
            </a:r>
            <a:r>
              <a:rPr lang="ar-SA" sz="2400" b="1" dirty="0" smtClean="0">
                <a:solidFill>
                  <a:schemeClr val="tx1"/>
                </a:solidFill>
                <a:cs typeface="Akhbar MT" pitchFamily="2" charset="-78"/>
              </a:rPr>
              <a:t> ربما تقترف عند حدوث أزمات اقتصاديه شديده ، أو بسبب الرخاء المفاجئ ، أو بسبب التقدم الصناعي وعدم استطاعة الفرد استيعاب هذا التطور خلافاً لتصور الفرد لقدرته على السيطرة والمعرفة لذلك ، مما يجعل الفرد تحت ضغوط كبيره تؤدي إلى ارتكاب الجريمة وخاصه في بعض المجتمعات الغربية .</a:t>
            </a:r>
          </a:p>
          <a:p>
            <a:pPr algn="ctr"/>
            <a:r>
              <a:rPr lang="ar-SA" sz="2400" b="1" dirty="0" smtClean="0">
                <a:solidFill>
                  <a:schemeClr val="tx1"/>
                </a:solidFill>
                <a:cs typeface="Akhbar MT" pitchFamily="2" charset="-78"/>
              </a:rPr>
              <a:t>وما ذكر سابقاً هو تفسير ( </a:t>
            </a:r>
            <a:r>
              <a:rPr lang="ar-SA" sz="2400" b="1" dirty="0" err="1" smtClean="0">
                <a:solidFill>
                  <a:schemeClr val="tx1"/>
                </a:solidFill>
                <a:cs typeface="Akhbar MT" pitchFamily="2" charset="-78"/>
              </a:rPr>
              <a:t>دوركايم</a:t>
            </a:r>
            <a:r>
              <a:rPr lang="ar-SA" sz="2400" b="1" dirty="0" smtClean="0">
                <a:solidFill>
                  <a:schemeClr val="tx1"/>
                </a:solidFill>
                <a:cs typeface="Akhbar MT" pitchFamily="2" charset="-78"/>
              </a:rPr>
              <a:t> ) لظاهرة الانتحار بأسبابها الاجتماعية ، كما يمكن استخدام هذا التفسير في تفسير سلوك الانحرافين بوجه عام .</a:t>
            </a:r>
          </a:p>
        </p:txBody>
      </p:sp>
    </p:spTree>
    <p:extLst>
      <p:ext uri="{BB962C8B-B14F-4D97-AF65-F5344CB8AC3E}">
        <p14:creationId xmlns:p14="http://schemas.microsoft.com/office/powerpoint/2010/main" xmlns="" val="3669119852"/>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chemeClr val="accent2">
                    <a:lumMod val="75000"/>
                  </a:schemeClr>
                </a:solidFill>
                <a:cs typeface="Akhbar MT" pitchFamily="2" charset="-78"/>
              </a:rPr>
              <a:t>يرى (</a:t>
            </a:r>
            <a:r>
              <a:rPr lang="ar-SA" sz="2400" b="1" dirty="0" err="1" smtClean="0">
                <a:solidFill>
                  <a:schemeClr val="accent2">
                    <a:lumMod val="75000"/>
                  </a:schemeClr>
                </a:solidFill>
                <a:cs typeface="Akhbar MT" pitchFamily="2" charset="-78"/>
              </a:rPr>
              <a:t>دوركايم</a:t>
            </a:r>
            <a:r>
              <a:rPr lang="ar-SA" sz="2400" b="1" dirty="0" smtClean="0">
                <a:solidFill>
                  <a:schemeClr val="accent2">
                    <a:lumMod val="75000"/>
                  </a:schemeClr>
                </a:solidFill>
                <a:cs typeface="Akhbar MT" pitchFamily="2" charset="-78"/>
              </a:rPr>
              <a:t>) أن أسباب الانتحار </a:t>
            </a:r>
            <a:r>
              <a:rPr lang="ar-SA" sz="2400" b="1" dirty="0" smtClean="0">
                <a:cs typeface="Akhbar MT" pitchFamily="2" charset="-78"/>
              </a:rPr>
              <a:t>هي أسباب اجتماعيه وكلما زاد ارتباط الشخص بمجتمعه ، تكون هيمنه العقل الجمعي على الأشخاص قويه ، ويقل الانتحار وعلى العكس من ذلك ،</a:t>
            </a:r>
          </a:p>
          <a:p>
            <a:pPr algn="ctr"/>
            <a:r>
              <a:rPr lang="ar-SA" sz="2400" b="1" dirty="0" smtClean="0">
                <a:cs typeface="Akhbar MT" pitchFamily="2" charset="-78"/>
              </a:rPr>
              <a:t>كلما ضعف تأثير المؤسسات المختلفة في المجتمع ، كالمؤسسات الدينية، والسياسية، والاقتصادية، والأسرية، تقل سيطرة المجتمع على الأشخاص مما يدفع بالكثيرين منهم إلى الانطوائية والعزلة النفسية والاجتماعية ، </a:t>
            </a:r>
            <a:r>
              <a:rPr lang="ar-SA" sz="2400" b="1" dirty="0" smtClean="0">
                <a:solidFill>
                  <a:schemeClr val="accent2">
                    <a:lumMod val="75000"/>
                  </a:schemeClr>
                </a:solidFill>
                <a:cs typeface="Akhbar MT" pitchFamily="2" charset="-78"/>
              </a:rPr>
              <a:t>و نتيجة لذلك تكثر ظاهره الانتحار </a:t>
            </a:r>
            <a:r>
              <a:rPr lang="ar-SA" sz="2400" b="1" dirty="0" smtClean="0">
                <a:cs typeface="Akhbar MT" pitchFamily="2" charset="-78"/>
              </a:rPr>
              <a:t>.</a:t>
            </a:r>
          </a:p>
          <a:p>
            <a:pPr algn="ctr"/>
            <a:endParaRPr lang="ar-SA" sz="2400" b="1" dirty="0">
              <a:cs typeface="Akhbar MT" pitchFamily="2" charset="-78"/>
            </a:endParaRPr>
          </a:p>
          <a:p>
            <a:pPr algn="ctr"/>
            <a:endParaRPr lang="ar-SA" sz="2400" b="1" dirty="0" smtClean="0">
              <a:cs typeface="Akhbar MT" pitchFamily="2" charset="-78"/>
            </a:endParaRPr>
          </a:p>
          <a:p>
            <a:pPr algn="ctr"/>
            <a:endParaRPr lang="ar-SA" sz="2400" b="1" dirty="0">
              <a:cs typeface="Akhbar MT" pitchFamily="2" charset="-78"/>
            </a:endParaRPr>
          </a:p>
          <a:p>
            <a:pPr algn="ctr"/>
            <a:endParaRPr lang="ar-SA" sz="2400" b="1" dirty="0" smtClean="0">
              <a:cs typeface="Akhbar MT" pitchFamily="2" charset="-78"/>
            </a:endParaRPr>
          </a:p>
        </p:txBody>
      </p:sp>
      <p:sp>
        <p:nvSpPr>
          <p:cNvPr id="3" name="Rectangle 113"/>
          <p:cNvSpPr/>
          <p:nvPr/>
        </p:nvSpPr>
        <p:spPr>
          <a:xfrm>
            <a:off x="5220072" y="692697"/>
            <a:ext cx="3299904" cy="648072"/>
          </a:xfrm>
          <a:prstGeom prst="homePlate">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rgbClr val="C00000"/>
                </a:solidFill>
                <a:latin typeface="Monotype Koufi" pitchFamily="2" charset="-78"/>
                <a:ea typeface="Monotype Koufi" pitchFamily="2" charset="-78"/>
                <a:cs typeface="Akhbar MT" pitchFamily="2" charset="-78"/>
              </a:rPr>
              <a:t>نظرية الانتحار</a:t>
            </a:r>
            <a:endParaRPr lang="en-US" sz="2400" b="1" dirty="0">
              <a:solidFill>
                <a:srgbClr val="C00000"/>
              </a:solidFill>
              <a:latin typeface="Bodoni MT Condensed" pitchFamily="18" charset="0"/>
              <a:ea typeface="Monotype Koufi" pitchFamily="2" charset="-78"/>
              <a:cs typeface="Akhbar MT"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11560" y="3747095"/>
            <a:ext cx="3400425" cy="2562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891998906"/>
      </p:ext>
    </p:extLst>
  </p:cSld>
  <p:clrMapOvr>
    <a:masterClrMapping/>
  </p:clrMapOvr>
  <mc:AlternateContent xmlns:mc="http://schemas.openxmlformats.org/markup-compatibility/2006">
    <mc:Choice xmlns:p14="http://schemas.microsoft.com/office/powerpoint/2010/main" xmlns=""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a:solidFill>
                  <a:schemeClr val="accent2">
                    <a:lumMod val="75000"/>
                  </a:schemeClr>
                </a:solidFill>
                <a:cs typeface="Akhbar MT" pitchFamily="2" charset="-78"/>
              </a:rPr>
              <a:t>قد قسم ( </a:t>
            </a:r>
            <a:r>
              <a:rPr lang="ar-SA" sz="2400" b="1" dirty="0" err="1">
                <a:solidFill>
                  <a:schemeClr val="accent2">
                    <a:lumMod val="75000"/>
                  </a:schemeClr>
                </a:solidFill>
                <a:cs typeface="Akhbar MT" pitchFamily="2" charset="-78"/>
              </a:rPr>
              <a:t>دوركايم</a:t>
            </a:r>
            <a:r>
              <a:rPr lang="ar-SA" sz="2400" b="1" dirty="0">
                <a:solidFill>
                  <a:schemeClr val="accent2">
                    <a:lumMod val="75000"/>
                  </a:schemeClr>
                </a:solidFill>
                <a:cs typeface="Akhbar MT" pitchFamily="2" charset="-78"/>
              </a:rPr>
              <a:t> ) </a:t>
            </a:r>
            <a:r>
              <a:rPr lang="ar-SA" sz="2400" b="1" dirty="0" smtClean="0">
                <a:solidFill>
                  <a:schemeClr val="accent2">
                    <a:lumMod val="75000"/>
                  </a:schemeClr>
                </a:solidFill>
                <a:cs typeface="Akhbar MT" pitchFamily="2" charset="-78"/>
              </a:rPr>
              <a:t>الانتحار </a:t>
            </a:r>
            <a:r>
              <a:rPr lang="ar-SA" sz="2400" b="1" dirty="0">
                <a:solidFill>
                  <a:schemeClr val="accent2">
                    <a:lumMod val="75000"/>
                  </a:schemeClr>
                </a:solidFill>
                <a:cs typeface="Akhbar MT" pitchFamily="2" charset="-78"/>
              </a:rPr>
              <a:t>الى ثلاثة انواع </a:t>
            </a:r>
            <a:r>
              <a:rPr lang="ar-SA" sz="2400" b="1" dirty="0" smtClean="0">
                <a:solidFill>
                  <a:schemeClr val="accent2">
                    <a:lumMod val="75000"/>
                  </a:schemeClr>
                </a:solidFill>
                <a:cs typeface="Akhbar MT" pitchFamily="2" charset="-78"/>
              </a:rPr>
              <a:t>:</a:t>
            </a:r>
          </a:p>
          <a:p>
            <a:pPr algn="ctr"/>
            <a:endParaRPr lang="ar-SA" sz="2400" b="1" dirty="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a:p>
            <a:pPr algn="ctr"/>
            <a:endParaRPr lang="ar-SA" sz="2400" b="1" dirty="0" smtClean="0">
              <a:solidFill>
                <a:schemeClr val="accent2">
                  <a:lumMod val="75000"/>
                </a:schemeClr>
              </a:solidFill>
              <a:cs typeface="Akhbar MT" pitchFamily="2" charset="-78"/>
            </a:endParaRPr>
          </a:p>
        </p:txBody>
      </p:sp>
      <p:graphicFrame>
        <p:nvGraphicFramePr>
          <p:cNvPr id="3" name="رسم تخطيطي 2"/>
          <p:cNvGraphicFramePr/>
          <p:nvPr>
            <p:extLst>
              <p:ext uri="{D42A27DB-BD31-4B8C-83A1-F6EECF244321}">
                <p14:modId xmlns:p14="http://schemas.microsoft.com/office/powerpoint/2010/main" xmlns="" val="385289402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86480514"/>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88640"/>
            <a:ext cx="8496944" cy="6192688"/>
          </a:xfrm>
          <a:prstGeom prst="flowChartProcess">
            <a:avLst/>
          </a:prstGeom>
          <a:ln>
            <a:solidFill>
              <a:schemeClr val="accent6">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200" b="1" dirty="0">
                <a:cs typeface="Akhbar MT" pitchFamily="2" charset="-78"/>
              </a:rPr>
              <a:t>وضع </a:t>
            </a:r>
            <a:r>
              <a:rPr lang="ar-SA" sz="2200" b="1" dirty="0" err="1">
                <a:cs typeface="Akhbar MT" pitchFamily="2" charset="-78"/>
              </a:rPr>
              <a:t>دوركايم</a:t>
            </a:r>
            <a:r>
              <a:rPr lang="ar-SA" sz="2200" b="1" dirty="0">
                <a:cs typeface="Akhbar MT" pitchFamily="2" charset="-78"/>
              </a:rPr>
              <a:t> نسبة جرائم الانتحار في عدد من الدول موزعة على عدد من المهن لإيضاح تأثير المهنة على جريمة الانتحار .</a:t>
            </a:r>
            <a:br>
              <a:rPr lang="ar-SA" sz="2200" b="1" dirty="0">
                <a:cs typeface="Akhbar MT" pitchFamily="2" charset="-78"/>
              </a:rPr>
            </a:br>
            <a:r>
              <a:rPr lang="ar-SA" sz="2200" b="1" dirty="0">
                <a:cs typeface="Akhbar MT" pitchFamily="2" charset="-78"/>
              </a:rPr>
              <a:t>ومما هو واضح فإن مهنة الصناعة والتجارة هما اكثر المهن نسبة في جريمة الانتحار .</a:t>
            </a:r>
            <a:br>
              <a:rPr lang="ar-SA" sz="2200" b="1" dirty="0">
                <a:cs typeface="Akhbar MT" pitchFamily="2" charset="-78"/>
              </a:rPr>
            </a:br>
            <a:r>
              <a:rPr lang="ar-SA" sz="2200" b="1" dirty="0">
                <a:cs typeface="Akhbar MT" pitchFamily="2" charset="-78"/>
              </a:rPr>
              <a:t/>
            </a:r>
            <a:br>
              <a:rPr lang="ar-SA" sz="2200" b="1" dirty="0">
                <a:cs typeface="Akhbar MT" pitchFamily="2" charset="-78"/>
              </a:rPr>
            </a:br>
            <a:r>
              <a:rPr lang="ar-SA" sz="2200" b="1" dirty="0" smtClean="0">
                <a:solidFill>
                  <a:schemeClr val="accent2">
                    <a:lumMod val="75000"/>
                  </a:schemeClr>
                </a:solidFill>
                <a:cs typeface="Akhbar MT" pitchFamily="2" charset="-78"/>
              </a:rPr>
              <a:t>رأي </a:t>
            </a:r>
            <a:r>
              <a:rPr lang="ar-SA" sz="2200" b="1" dirty="0" err="1" smtClean="0">
                <a:solidFill>
                  <a:schemeClr val="accent2">
                    <a:lumMod val="75000"/>
                  </a:schemeClr>
                </a:solidFill>
                <a:cs typeface="Akhbar MT" pitchFamily="2" charset="-78"/>
              </a:rPr>
              <a:t>دوركايم</a:t>
            </a:r>
            <a:r>
              <a:rPr lang="ar-SA" sz="2200" b="1" dirty="0" smtClean="0">
                <a:solidFill>
                  <a:schemeClr val="accent2">
                    <a:lumMod val="75000"/>
                  </a:schemeClr>
                </a:solidFill>
                <a:cs typeface="Akhbar MT" pitchFamily="2" charset="-78"/>
              </a:rPr>
              <a:t> </a:t>
            </a:r>
            <a:r>
              <a:rPr lang="ar-SA" sz="2200" b="1" dirty="0">
                <a:solidFill>
                  <a:schemeClr val="accent2">
                    <a:lumMod val="75000"/>
                  </a:schemeClr>
                </a:solidFill>
                <a:cs typeface="Akhbar MT" pitchFamily="2" charset="-78"/>
              </a:rPr>
              <a:t>في الجريمة </a:t>
            </a:r>
            <a:r>
              <a:rPr lang="ar-SA" sz="2200" b="1" dirty="0" smtClean="0">
                <a:solidFill>
                  <a:schemeClr val="accent2">
                    <a:lumMod val="75000"/>
                  </a:schemeClr>
                </a:solidFill>
                <a:cs typeface="Akhbar MT" pitchFamily="2" charset="-78"/>
              </a:rPr>
              <a:t>:</a:t>
            </a:r>
          </a:p>
          <a:p>
            <a:pPr algn="ctr"/>
            <a:r>
              <a:rPr lang="ar-SA" sz="2200" b="1" dirty="0">
                <a:cs typeface="Akhbar MT" pitchFamily="2" charset="-78"/>
              </a:rPr>
              <a:t/>
            </a:r>
            <a:br>
              <a:rPr lang="ar-SA" sz="2200" b="1" dirty="0">
                <a:cs typeface="Akhbar MT" pitchFamily="2" charset="-78"/>
              </a:rPr>
            </a:br>
            <a:r>
              <a:rPr lang="ar-SA" sz="2200" b="1" dirty="0">
                <a:solidFill>
                  <a:schemeClr val="bg1">
                    <a:lumMod val="50000"/>
                  </a:schemeClr>
                </a:solidFill>
                <a:cs typeface="Akhbar MT" pitchFamily="2" charset="-78"/>
              </a:rPr>
              <a:t>يرى </a:t>
            </a:r>
            <a:r>
              <a:rPr lang="ar-SA" sz="2200" b="1" dirty="0" err="1" smtClean="0">
                <a:solidFill>
                  <a:schemeClr val="bg1">
                    <a:lumMod val="50000"/>
                  </a:schemeClr>
                </a:solidFill>
                <a:cs typeface="Akhbar MT" pitchFamily="2" charset="-78"/>
              </a:rPr>
              <a:t>دوركايم</a:t>
            </a:r>
            <a:r>
              <a:rPr lang="ar-SA" sz="2200" b="1" dirty="0" smtClean="0">
                <a:solidFill>
                  <a:schemeClr val="bg1">
                    <a:lumMod val="50000"/>
                  </a:schemeClr>
                </a:solidFill>
                <a:cs typeface="Akhbar MT" pitchFamily="2" charset="-78"/>
              </a:rPr>
              <a:t> </a:t>
            </a:r>
            <a:r>
              <a:rPr lang="ar-SA" sz="2200" b="1" dirty="0">
                <a:solidFill>
                  <a:schemeClr val="bg1">
                    <a:lumMod val="50000"/>
                  </a:schemeClr>
                </a:solidFill>
                <a:cs typeface="Akhbar MT" pitchFamily="2" charset="-78"/>
              </a:rPr>
              <a:t>ان الجريمة ظاهرة سليمة بعكس ما يراها كثير من علماء الإجرام </a:t>
            </a:r>
            <a:r>
              <a:rPr lang="ar-SA" sz="2200" b="1" dirty="0">
                <a:cs typeface="Akhbar MT" pitchFamily="2" charset="-78"/>
              </a:rPr>
              <a:t>, بل يرى انها ظاهرة مفيدة لسلامة كل مجتمع .</a:t>
            </a:r>
            <a:br>
              <a:rPr lang="ar-SA" sz="2200" b="1" dirty="0">
                <a:cs typeface="Akhbar MT" pitchFamily="2" charset="-78"/>
              </a:rPr>
            </a:br>
            <a:r>
              <a:rPr lang="ar-SA" sz="2200" b="1" dirty="0" smtClean="0">
                <a:cs typeface="Akhbar MT" pitchFamily="2" charset="-78"/>
              </a:rPr>
              <a:t>لا يعني </a:t>
            </a:r>
            <a:r>
              <a:rPr lang="ar-SA" sz="2200" b="1" dirty="0">
                <a:cs typeface="Akhbar MT" pitchFamily="2" charset="-78"/>
              </a:rPr>
              <a:t>انه يؤيدها </a:t>
            </a:r>
            <a:r>
              <a:rPr lang="ar-SA" sz="2200" b="1" dirty="0" smtClean="0">
                <a:cs typeface="Akhbar MT" pitchFamily="2" charset="-78"/>
              </a:rPr>
              <a:t>فهو </a:t>
            </a:r>
            <a:r>
              <a:rPr lang="ar-SA" sz="2200" b="1" dirty="0">
                <a:cs typeface="Akhbar MT" pitchFamily="2" charset="-78"/>
              </a:rPr>
              <a:t>يرى انها نتيجة ضرورية لطبيعة إنسانيه </a:t>
            </a:r>
            <a:r>
              <a:rPr lang="ar-SA" sz="2200" b="1" dirty="0" smtClean="0">
                <a:cs typeface="Akhbar MT" pitchFamily="2" charset="-78"/>
              </a:rPr>
              <a:t>تؤدي </a:t>
            </a:r>
            <a:r>
              <a:rPr lang="ar-SA" sz="2200" b="1" dirty="0">
                <a:cs typeface="Akhbar MT" pitchFamily="2" charset="-78"/>
              </a:rPr>
              <a:t>وظيفة التنبيه للعضو وما ذكره </a:t>
            </a:r>
            <a:r>
              <a:rPr lang="ar-SA" sz="2200" b="1" dirty="0" err="1" smtClean="0">
                <a:cs typeface="Akhbar MT" pitchFamily="2" charset="-78"/>
              </a:rPr>
              <a:t>دوركايم</a:t>
            </a:r>
            <a:r>
              <a:rPr lang="ar-SA" sz="2200" b="1" dirty="0" smtClean="0">
                <a:cs typeface="Akhbar MT" pitchFamily="2" charset="-78"/>
              </a:rPr>
              <a:t> </a:t>
            </a:r>
            <a:r>
              <a:rPr lang="ar-SA" sz="2200" b="1" dirty="0">
                <a:cs typeface="Akhbar MT" pitchFamily="2" charset="-78"/>
              </a:rPr>
              <a:t>بأن الطبيعة الإنسانية شريرة لا يمكن تعديلها لدى المجرم انما هو شيء غير صحيح </a:t>
            </a:r>
            <a:r>
              <a:rPr lang="ar-SA" sz="2200" b="1" dirty="0" smtClean="0">
                <a:cs typeface="Akhbar MT" pitchFamily="2" charset="-78"/>
              </a:rPr>
              <a:t>لأن </a:t>
            </a:r>
            <a:r>
              <a:rPr lang="ar-SA" sz="2200" b="1" dirty="0">
                <a:cs typeface="Akhbar MT" pitchFamily="2" charset="-78"/>
              </a:rPr>
              <a:t>الله تعالى خلق في الإنسان عقلا يهديه الى الطريق الأمثل </a:t>
            </a:r>
            <a:r>
              <a:rPr lang="ar-SA" sz="2200" b="1" dirty="0" smtClean="0">
                <a:cs typeface="Akhbar MT" pitchFamily="2" charset="-78"/>
              </a:rPr>
              <a:t>ووضح </a:t>
            </a:r>
            <a:r>
              <a:rPr lang="ar-SA" sz="2200" b="1" dirty="0">
                <a:cs typeface="Akhbar MT" pitchFamily="2" charset="-78"/>
              </a:rPr>
              <a:t>له طريقتين </a:t>
            </a:r>
            <a:r>
              <a:rPr lang="ar-SA" sz="2200" b="1" dirty="0" smtClean="0">
                <a:cs typeface="Akhbar MT" pitchFamily="2" charset="-78"/>
              </a:rPr>
              <a:t>طريق </a:t>
            </a:r>
            <a:r>
              <a:rPr lang="ar-SA" sz="2200" b="1" dirty="0">
                <a:cs typeface="Akhbar MT" pitchFamily="2" charset="-78"/>
              </a:rPr>
              <a:t>الخير وطريق الشر يختار بينهما .</a:t>
            </a:r>
            <a:br>
              <a:rPr lang="ar-SA" sz="2200" b="1" dirty="0">
                <a:cs typeface="Akhbar MT" pitchFamily="2" charset="-78"/>
              </a:rPr>
            </a:br>
            <a:endParaRPr lang="ar-SA" sz="2200" b="1" dirty="0" smtClean="0">
              <a:solidFill>
                <a:schemeClr val="tx1"/>
              </a:solidFill>
              <a:cs typeface="Akhbar MT" pitchFamily="2" charset="-78"/>
            </a:endParaRPr>
          </a:p>
        </p:txBody>
      </p:sp>
    </p:spTree>
    <p:extLst>
      <p:ext uri="{BB962C8B-B14F-4D97-AF65-F5344CB8AC3E}">
        <p14:creationId xmlns:p14="http://schemas.microsoft.com/office/powerpoint/2010/main" xmlns="" val="2425401705"/>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xEl>
                                              <p:pRg st="0" end="0"/>
                                            </p:txEl>
                                          </p:spTgt>
                                        </p:tgtEl>
                                        <p:attrNameLst>
                                          <p:attrName>r</p:attrName>
                                        </p:attrNameLst>
                                      </p:cBhvr>
                                    </p:animRot>
                                    <p:animRot by="-240000">
                                      <p:cBhvr>
                                        <p:cTn id="7" dur="200" fill="hold">
                                          <p:stCondLst>
                                            <p:cond delay="200"/>
                                          </p:stCondLst>
                                        </p:cTn>
                                        <p:tgtEl>
                                          <p:spTgt spid="2">
                                            <p:txEl>
                                              <p:pRg st="0" end="0"/>
                                            </p:txEl>
                                          </p:spTgt>
                                        </p:tgtEl>
                                        <p:attrNameLst>
                                          <p:attrName>r</p:attrName>
                                        </p:attrNameLst>
                                      </p:cBhvr>
                                    </p:animRot>
                                    <p:animRot by="240000">
                                      <p:cBhvr>
                                        <p:cTn id="8" dur="200" fill="hold">
                                          <p:stCondLst>
                                            <p:cond delay="400"/>
                                          </p:stCondLst>
                                        </p:cTn>
                                        <p:tgtEl>
                                          <p:spTgt spid="2">
                                            <p:txEl>
                                              <p:pRg st="0" end="0"/>
                                            </p:txEl>
                                          </p:spTgt>
                                        </p:tgtEl>
                                        <p:attrNameLst>
                                          <p:attrName>r</p:attrName>
                                        </p:attrNameLst>
                                      </p:cBhvr>
                                    </p:animRot>
                                    <p:animRot by="-240000">
                                      <p:cBhvr>
                                        <p:cTn id="9" dur="200" fill="hold">
                                          <p:stCondLst>
                                            <p:cond delay="600"/>
                                          </p:stCondLst>
                                        </p:cTn>
                                        <p:tgtEl>
                                          <p:spTgt spid="2">
                                            <p:txEl>
                                              <p:pRg st="0" end="0"/>
                                            </p:txEl>
                                          </p:spTgt>
                                        </p:tgtEl>
                                        <p:attrNameLst>
                                          <p:attrName>r</p:attrName>
                                        </p:attrNameLst>
                                      </p:cBhvr>
                                    </p:animRot>
                                    <p:animRot by="120000">
                                      <p:cBhvr>
                                        <p:cTn id="10" dur="200" fill="hold">
                                          <p:stCondLst>
                                            <p:cond delay="800"/>
                                          </p:stCondLst>
                                        </p:cTn>
                                        <p:tgtEl>
                                          <p:spTgt spid="2">
                                            <p:txEl>
                                              <p:pRg st="0" end="0"/>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
                                            <p:txEl>
                                              <p:pRg st="1" end="1"/>
                                            </p:txEl>
                                          </p:spTgt>
                                        </p:tgtEl>
                                        <p:attrNameLst>
                                          <p:attrName>r</p:attrName>
                                        </p:attrNameLst>
                                      </p:cBhvr>
                                    </p:animRot>
                                    <p:animRot by="-240000">
                                      <p:cBhvr>
                                        <p:cTn id="13" dur="200" fill="hold">
                                          <p:stCondLst>
                                            <p:cond delay="200"/>
                                          </p:stCondLst>
                                        </p:cTn>
                                        <p:tgtEl>
                                          <p:spTgt spid="2">
                                            <p:txEl>
                                              <p:pRg st="1" end="1"/>
                                            </p:txEl>
                                          </p:spTgt>
                                        </p:tgtEl>
                                        <p:attrNameLst>
                                          <p:attrName>r</p:attrName>
                                        </p:attrNameLst>
                                      </p:cBhvr>
                                    </p:animRot>
                                    <p:animRot by="240000">
                                      <p:cBhvr>
                                        <p:cTn id="14" dur="200" fill="hold">
                                          <p:stCondLst>
                                            <p:cond delay="400"/>
                                          </p:stCondLst>
                                        </p:cTn>
                                        <p:tgtEl>
                                          <p:spTgt spid="2">
                                            <p:txEl>
                                              <p:pRg st="1" end="1"/>
                                            </p:txEl>
                                          </p:spTgt>
                                        </p:tgtEl>
                                        <p:attrNameLst>
                                          <p:attrName>r</p:attrName>
                                        </p:attrNameLst>
                                      </p:cBhvr>
                                    </p:animRot>
                                    <p:animRot by="-240000">
                                      <p:cBhvr>
                                        <p:cTn id="15" dur="200" fill="hold">
                                          <p:stCondLst>
                                            <p:cond delay="600"/>
                                          </p:stCondLst>
                                        </p:cTn>
                                        <p:tgtEl>
                                          <p:spTgt spid="2">
                                            <p:txEl>
                                              <p:pRg st="1" end="1"/>
                                            </p:txEl>
                                          </p:spTgt>
                                        </p:tgtEl>
                                        <p:attrNameLst>
                                          <p:attrName>r</p:attrName>
                                        </p:attrNameLst>
                                      </p:cBhvr>
                                    </p:animRot>
                                    <p:animRot by="120000">
                                      <p:cBhvr>
                                        <p:cTn id="16" dur="200" fill="hold">
                                          <p:stCondLst>
                                            <p:cond delay="800"/>
                                          </p:stCondLst>
                                        </p:cTn>
                                        <p:tgtEl>
                                          <p:spTgt spid="2">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5544616"/>
          </a:xfrm>
          <a:prstGeom prst="wedgeRectCallout">
            <a:avLst/>
          </a:prstGeom>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400" b="1" dirty="0" smtClean="0">
              <a:solidFill>
                <a:srgbClr val="FF0000"/>
              </a:solidFill>
              <a:cs typeface="Akhbar MT" pitchFamily="2" charset="-78"/>
            </a:endParaRPr>
          </a:p>
          <a:p>
            <a:pPr algn="ctr"/>
            <a:endParaRPr lang="ar-SA" sz="2400" b="1" dirty="0">
              <a:solidFill>
                <a:srgbClr val="FF0000"/>
              </a:solidFill>
              <a:cs typeface="Akhbar MT" pitchFamily="2" charset="-78"/>
            </a:endParaRPr>
          </a:p>
          <a:p>
            <a:pPr algn="ctr"/>
            <a:endParaRPr lang="ar-SA" sz="2400" b="1" dirty="0" smtClean="0">
              <a:solidFill>
                <a:srgbClr val="FF0000"/>
              </a:solidFill>
              <a:cs typeface="Akhbar MT" pitchFamily="2" charset="-78"/>
            </a:endParaRPr>
          </a:p>
          <a:p>
            <a:pPr algn="ctr"/>
            <a:r>
              <a:rPr lang="ar-SA" sz="2400" b="1" dirty="0" smtClean="0">
                <a:solidFill>
                  <a:srgbClr val="FF0000"/>
                </a:solidFill>
                <a:cs typeface="Akhbar MT" pitchFamily="2" charset="-78"/>
              </a:rPr>
              <a:t>ثانيا </a:t>
            </a:r>
            <a:r>
              <a:rPr lang="ar-SA" sz="2400" b="1" dirty="0">
                <a:solidFill>
                  <a:srgbClr val="FF0000"/>
                </a:solidFill>
                <a:cs typeface="Akhbar MT" pitchFamily="2" charset="-78"/>
              </a:rPr>
              <a:t>: نظرية التقليد </a:t>
            </a:r>
            <a:r>
              <a:rPr lang="ar-SA" sz="2400" b="1" dirty="0" smtClean="0">
                <a:solidFill>
                  <a:srgbClr val="FF0000"/>
                </a:solidFill>
                <a:cs typeface="Akhbar MT" pitchFamily="2" charset="-78"/>
              </a:rPr>
              <a:t>لـ </a:t>
            </a:r>
            <a:r>
              <a:rPr lang="ar-SA" sz="2400" b="1" dirty="0">
                <a:solidFill>
                  <a:srgbClr val="FF0000"/>
                </a:solidFill>
                <a:cs typeface="Akhbar MT" pitchFamily="2" charset="-78"/>
              </a:rPr>
              <a:t>( </a:t>
            </a:r>
            <a:r>
              <a:rPr lang="ar-SA" sz="2400" b="1" dirty="0" err="1">
                <a:solidFill>
                  <a:srgbClr val="FF0000"/>
                </a:solidFill>
                <a:cs typeface="Akhbar MT" pitchFamily="2" charset="-78"/>
              </a:rPr>
              <a:t>تارد</a:t>
            </a:r>
            <a:r>
              <a:rPr lang="ar-SA" sz="2400" b="1" dirty="0">
                <a:solidFill>
                  <a:srgbClr val="FF0000"/>
                </a:solidFill>
                <a:cs typeface="Akhbar MT" pitchFamily="2" charset="-78"/>
              </a:rPr>
              <a:t> ) :</a:t>
            </a:r>
            <a:r>
              <a:rPr lang="ar-SA" sz="2400" b="1" dirty="0">
                <a:cs typeface="Akhbar MT" pitchFamily="2" charset="-78"/>
              </a:rPr>
              <a:t/>
            </a:r>
            <a:br>
              <a:rPr lang="ar-SA" sz="2400" b="1" dirty="0">
                <a:cs typeface="Akhbar MT" pitchFamily="2" charset="-78"/>
              </a:rPr>
            </a:br>
            <a:r>
              <a:rPr lang="ar-SA" sz="2400" b="1" dirty="0">
                <a:cs typeface="Akhbar MT" pitchFamily="2" charset="-78"/>
              </a:rPr>
              <a:t/>
            </a:r>
            <a:br>
              <a:rPr lang="ar-SA" sz="2400" b="1" dirty="0">
                <a:cs typeface="Akhbar MT" pitchFamily="2" charset="-78"/>
              </a:rPr>
            </a:br>
            <a:r>
              <a:rPr lang="ar-SA" sz="2400" b="1" dirty="0">
                <a:cs typeface="Akhbar MT" pitchFamily="2" charset="-78"/>
              </a:rPr>
              <a:t>يرى ان الجريمة ظاهرة اجتماعيه تتكون تحت تأثير البيئة </a:t>
            </a:r>
            <a:r>
              <a:rPr lang="ar-SA" sz="2400" b="1" dirty="0" smtClean="0">
                <a:cs typeface="Akhbar MT" pitchFamily="2" charset="-78"/>
              </a:rPr>
              <a:t>الاجتماعية وَ تشكل </a:t>
            </a:r>
            <a:r>
              <a:rPr lang="ar-SA" sz="2400" b="1" dirty="0">
                <a:cs typeface="Akhbar MT" pitchFamily="2" charset="-78"/>
              </a:rPr>
              <a:t>جزءا من النشاط الاجتماعي .</a:t>
            </a:r>
            <a:br>
              <a:rPr lang="ar-SA" sz="2400" b="1" dirty="0">
                <a:cs typeface="Akhbar MT" pitchFamily="2" charset="-78"/>
              </a:rPr>
            </a:br>
            <a:r>
              <a:rPr lang="ar-SA" sz="2400" b="1" dirty="0">
                <a:cs typeface="Akhbar MT" pitchFamily="2" charset="-78"/>
              </a:rPr>
              <a:t>ويقول ان ظاهرة التقليد تحدث بتأثير العادة والذاكرة واختلاط واتصال الاشخاص بعضهم ببعض </a:t>
            </a:r>
            <a:r>
              <a:rPr lang="ar-SA" sz="2400" b="1" dirty="0" smtClean="0">
                <a:cs typeface="Akhbar MT" pitchFamily="2" charset="-78"/>
              </a:rPr>
              <a:t>,</a:t>
            </a:r>
          </a:p>
          <a:p>
            <a:pPr algn="ctr"/>
            <a:r>
              <a:rPr lang="ar-SA" sz="2400" b="1" dirty="0" smtClean="0">
                <a:cs typeface="Akhbar MT" pitchFamily="2" charset="-78"/>
              </a:rPr>
              <a:t>وفق </a:t>
            </a:r>
            <a:r>
              <a:rPr lang="ar-SA" sz="2400" b="1" dirty="0">
                <a:cs typeface="Akhbar MT" pitchFamily="2" charset="-78"/>
              </a:rPr>
              <a:t>قوانين ثابته يخضع لها جميع افراد المجتمع </a:t>
            </a:r>
            <a:r>
              <a:rPr lang="ar-SA" sz="2400" b="1" dirty="0" smtClean="0">
                <a:cs typeface="Akhbar MT" pitchFamily="2" charset="-78"/>
              </a:rPr>
              <a:t>. وهو </a:t>
            </a:r>
            <a:r>
              <a:rPr lang="ar-SA" sz="2400" b="1" dirty="0">
                <a:cs typeface="Akhbar MT" pitchFamily="2" charset="-78"/>
              </a:rPr>
              <a:t>يشرك علم الاجتماع و علم النفس في تفسير السلوك </a:t>
            </a:r>
            <a:r>
              <a:rPr lang="ar-SA" sz="2400" b="1" dirty="0" smtClean="0">
                <a:cs typeface="Akhbar MT" pitchFamily="2" charset="-78"/>
              </a:rPr>
              <a:t>.</a:t>
            </a:r>
          </a:p>
          <a:p>
            <a:pPr algn="ctr"/>
            <a:endParaRPr lang="ar-SA" sz="2400" b="1" dirty="0" smtClean="0">
              <a:cs typeface="Akhbar MT" pitchFamily="2" charset="-78"/>
            </a:endParaRPr>
          </a:p>
          <a:p>
            <a:pPr algn="ctr"/>
            <a:endParaRPr lang="ar-SA" sz="2400" b="1" dirty="0" smtClean="0">
              <a:cs typeface="Akhbar MT" pitchFamily="2" charset="-78"/>
            </a:endParaRPr>
          </a:p>
          <a:p>
            <a:pPr algn="ctr"/>
            <a:endParaRPr lang="ar-SA" sz="2400" b="1" dirty="0">
              <a:solidFill>
                <a:schemeClr val="tx1"/>
              </a:solidFill>
              <a:cs typeface="Akhbar MT" pitchFamily="2" charset="-78"/>
            </a:endParaRPr>
          </a:p>
          <a:p>
            <a:pPr algn="ctr"/>
            <a:endParaRPr lang="ar-SA" sz="2400" b="1" dirty="0" smtClean="0">
              <a:solidFill>
                <a:schemeClr val="tx1"/>
              </a:solidFill>
              <a:cs typeface="Akhbar MT" pitchFamily="2" charset="-78"/>
            </a:endParaRPr>
          </a:p>
          <a:p>
            <a:pPr algn="ctr"/>
            <a:endParaRPr lang="ar-SA" sz="2200" b="1" dirty="0" smtClean="0">
              <a:solidFill>
                <a:schemeClr val="tx1"/>
              </a:solidFill>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9592" y="3717032"/>
            <a:ext cx="2390775" cy="19145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3601541481"/>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200" b="1" dirty="0" smtClean="0">
                <a:solidFill>
                  <a:schemeClr val="bg1">
                    <a:lumMod val="50000"/>
                  </a:schemeClr>
                </a:solidFill>
                <a:cs typeface="Akhbar MT" pitchFamily="2" charset="-78"/>
              </a:rPr>
              <a:t>وَ في </a:t>
            </a:r>
            <a:r>
              <a:rPr lang="ar-SA" sz="2200" b="1" dirty="0">
                <a:solidFill>
                  <a:schemeClr val="bg1">
                    <a:lumMod val="50000"/>
                  </a:schemeClr>
                </a:solidFill>
                <a:cs typeface="Akhbar MT" pitchFamily="2" charset="-78"/>
              </a:rPr>
              <a:t>الغالب تكونت العادات في المجتمع سواء كانت حميدة او رذيلة عبر القرون نتيجة للتقيد </a:t>
            </a:r>
            <a:r>
              <a:rPr lang="ar-SA" sz="2200" b="1" dirty="0" smtClean="0">
                <a:solidFill>
                  <a:schemeClr val="bg1">
                    <a:lumMod val="50000"/>
                  </a:schemeClr>
                </a:solidFill>
                <a:cs typeface="Akhbar MT" pitchFamily="2" charset="-78"/>
              </a:rPr>
              <a:t>وانتقلت </a:t>
            </a:r>
            <a:r>
              <a:rPr lang="ar-SA" sz="2200" b="1" dirty="0">
                <a:solidFill>
                  <a:schemeClr val="bg1">
                    <a:lumMod val="50000"/>
                  </a:schemeClr>
                </a:solidFill>
                <a:cs typeface="Akhbar MT" pitchFamily="2" charset="-78"/>
              </a:rPr>
              <a:t>من جيل الا آخر حتى اصبحت عرفا يقتدى به </a:t>
            </a:r>
            <a:r>
              <a:rPr lang="ar-SA" sz="2200" b="1" dirty="0" smtClean="0">
                <a:solidFill>
                  <a:schemeClr val="bg1">
                    <a:lumMod val="50000"/>
                  </a:schemeClr>
                </a:solidFill>
                <a:cs typeface="Akhbar MT" pitchFamily="2" charset="-78"/>
              </a:rPr>
              <a:t>.</a:t>
            </a:r>
          </a:p>
          <a:p>
            <a:pPr algn="ctr"/>
            <a:endParaRPr lang="en-US" sz="2200" b="1" dirty="0">
              <a:solidFill>
                <a:schemeClr val="bg1">
                  <a:lumMod val="50000"/>
                </a:schemeClr>
              </a:solidFill>
              <a:cs typeface="Akhbar MT" pitchFamily="2" charset="-78"/>
            </a:endParaRPr>
          </a:p>
          <a:p>
            <a:pPr algn="ctr"/>
            <a:r>
              <a:rPr lang="ar-SA" sz="2200" b="1" dirty="0">
                <a:solidFill>
                  <a:srgbClr val="C00000"/>
                </a:solidFill>
                <a:cs typeface="Akhbar MT" pitchFamily="2" charset="-78"/>
              </a:rPr>
              <a:t>ان الجريمة </a:t>
            </a:r>
            <a:r>
              <a:rPr lang="ar-SA" sz="2200" b="1" dirty="0">
                <a:cs typeface="Akhbar MT" pitchFamily="2" charset="-78"/>
              </a:rPr>
              <a:t>ظاهرة اجتماعية كظاهرة الصناعة الا انها ظاهرة اجتماعية ضارة تعمل ضد المجتمع </a:t>
            </a:r>
            <a:r>
              <a:rPr lang="ar-SA" sz="2200" b="1" dirty="0" smtClean="0">
                <a:cs typeface="Akhbar MT" pitchFamily="2" charset="-78"/>
              </a:rPr>
              <a:t>وتدمر </a:t>
            </a:r>
            <a:r>
              <a:rPr lang="ar-SA" sz="2200" b="1" dirty="0">
                <a:cs typeface="Akhbar MT" pitchFamily="2" charset="-78"/>
              </a:rPr>
              <a:t>افراده </a:t>
            </a:r>
            <a:r>
              <a:rPr lang="ar-SA" sz="2200" b="1" dirty="0" smtClean="0">
                <a:cs typeface="Akhbar MT" pitchFamily="2" charset="-78"/>
              </a:rPr>
              <a:t>.</a:t>
            </a:r>
          </a:p>
          <a:p>
            <a:pPr algn="ctr"/>
            <a:endParaRPr lang="en-US" sz="2200" b="1" dirty="0">
              <a:cs typeface="Akhbar MT" pitchFamily="2" charset="-78"/>
            </a:endParaRPr>
          </a:p>
          <a:p>
            <a:pPr algn="ctr"/>
            <a:r>
              <a:rPr lang="ar-SA" sz="2200" b="1" dirty="0" smtClean="0">
                <a:solidFill>
                  <a:srgbClr val="C00000"/>
                </a:solidFill>
                <a:cs typeface="Akhbar MT" pitchFamily="2" charset="-78"/>
              </a:rPr>
              <a:t>تبدا الجريمة </a:t>
            </a:r>
            <a:r>
              <a:rPr lang="ar-SA" sz="2200" b="1" dirty="0" smtClean="0">
                <a:cs typeface="Akhbar MT" pitchFamily="2" charset="-78"/>
              </a:rPr>
              <a:t>بفرد واحد او عدد قليل من الناس الا ان يتسع حجمها فيرتكبها عدد غير قليل من الناس الا ان ( </a:t>
            </a:r>
            <a:r>
              <a:rPr lang="ar-SA" sz="2200" b="1" dirty="0" err="1" smtClean="0">
                <a:cs typeface="Akhbar MT" pitchFamily="2" charset="-78"/>
              </a:rPr>
              <a:t>تارد</a:t>
            </a:r>
            <a:r>
              <a:rPr lang="ar-SA" sz="2200" b="1" dirty="0" smtClean="0">
                <a:cs typeface="Akhbar MT" pitchFamily="2" charset="-78"/>
              </a:rPr>
              <a:t> ) يرى امكانية انتقال السلوك الاجرامي بين افراد المجتمع عن طريق الاختلاط والاتصال الاجتماعي وَ عملية الانتقال يمكن ان ترى في التنظيم الاجرامي وَ الادمان على المشروبات الروحية , وَ المخدرات وَ الانحراف الجنسي .</a:t>
            </a:r>
          </a:p>
          <a:p>
            <a:pPr algn="ctr"/>
            <a:endParaRPr lang="ar-SA" sz="2200" b="1" dirty="0">
              <a:cs typeface="Akhbar MT" pitchFamily="2" charset="-78"/>
            </a:endParaRPr>
          </a:p>
          <a:p>
            <a:pPr algn="ctr"/>
            <a:endParaRPr lang="ar-SA" sz="2200" b="1" dirty="0" smtClean="0">
              <a:cs typeface="Akhbar MT" pitchFamily="2" charset="-78"/>
            </a:endParaRPr>
          </a:p>
          <a:p>
            <a:pPr algn="ctr"/>
            <a:endParaRPr lang="en-US" sz="2200" b="1" dirty="0">
              <a:cs typeface="Akhbar MT" pitchFamily="2" charset="-78"/>
            </a:endParaRPr>
          </a:p>
        </p:txBody>
      </p:sp>
    </p:spTree>
    <p:extLst>
      <p:ext uri="{BB962C8B-B14F-4D97-AF65-F5344CB8AC3E}">
        <p14:creationId xmlns:p14="http://schemas.microsoft.com/office/powerpoint/2010/main" xmlns="" val="2600302166"/>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400" b="1" dirty="0" smtClean="0">
              <a:solidFill>
                <a:schemeClr val="bg1">
                  <a:lumMod val="50000"/>
                </a:schemeClr>
              </a:solidFill>
              <a:cs typeface="Akhbar MT" pitchFamily="2" charset="-78"/>
            </a:endParaRPr>
          </a:p>
          <a:p>
            <a:pPr algn="ctr"/>
            <a:endParaRPr lang="ar-SA" sz="2400" b="1" dirty="0">
              <a:solidFill>
                <a:schemeClr val="bg1">
                  <a:lumMod val="50000"/>
                </a:schemeClr>
              </a:solidFill>
              <a:cs typeface="Akhbar MT" pitchFamily="2" charset="-78"/>
            </a:endParaRPr>
          </a:p>
          <a:p>
            <a:pPr algn="ctr"/>
            <a:endParaRPr lang="ar-SA" sz="2400" b="1" dirty="0" smtClean="0">
              <a:solidFill>
                <a:schemeClr val="bg1">
                  <a:lumMod val="50000"/>
                </a:schemeClr>
              </a:solidFill>
              <a:cs typeface="Akhbar MT" pitchFamily="2" charset="-78"/>
            </a:endParaRPr>
          </a:p>
          <a:p>
            <a:pPr algn="ctr"/>
            <a:r>
              <a:rPr lang="ar-SA" sz="2400" b="1" dirty="0" smtClean="0">
                <a:solidFill>
                  <a:schemeClr val="bg1">
                    <a:lumMod val="50000"/>
                  </a:schemeClr>
                </a:solidFill>
                <a:cs typeface="Akhbar MT" pitchFamily="2" charset="-78"/>
              </a:rPr>
              <a:t>ان </a:t>
            </a:r>
            <a:r>
              <a:rPr lang="ar-SA" sz="2400" b="1" dirty="0">
                <a:solidFill>
                  <a:schemeClr val="bg1">
                    <a:lumMod val="50000"/>
                  </a:schemeClr>
                </a:solidFill>
                <a:cs typeface="Akhbar MT" pitchFamily="2" charset="-78"/>
              </a:rPr>
              <a:t>التقليد يتم حسب قوانين ثابته حسب ما ذكره </a:t>
            </a:r>
            <a:r>
              <a:rPr lang="ar-SA" sz="2400" b="1" dirty="0" smtClean="0">
                <a:solidFill>
                  <a:schemeClr val="bg1">
                    <a:lumMod val="50000"/>
                  </a:schemeClr>
                </a:solidFill>
                <a:cs typeface="Akhbar MT" pitchFamily="2" charset="-78"/>
              </a:rPr>
              <a:t>( </a:t>
            </a:r>
            <a:r>
              <a:rPr lang="ar-SA" sz="2400" b="1" dirty="0" err="1" smtClean="0">
                <a:solidFill>
                  <a:schemeClr val="bg1">
                    <a:lumMod val="50000"/>
                  </a:schemeClr>
                </a:solidFill>
                <a:cs typeface="Akhbar MT" pitchFamily="2" charset="-78"/>
              </a:rPr>
              <a:t>تارد</a:t>
            </a:r>
            <a:r>
              <a:rPr lang="ar-SA" sz="2400" b="1" dirty="0" smtClean="0">
                <a:solidFill>
                  <a:schemeClr val="bg1">
                    <a:lumMod val="50000"/>
                  </a:schemeClr>
                </a:solidFill>
                <a:cs typeface="Akhbar MT" pitchFamily="2" charset="-78"/>
              </a:rPr>
              <a:t> ) وذلك </a:t>
            </a:r>
            <a:r>
              <a:rPr lang="ar-SA" sz="2400" b="1" dirty="0">
                <a:solidFill>
                  <a:schemeClr val="bg1">
                    <a:lumMod val="50000"/>
                  </a:schemeClr>
                </a:solidFill>
                <a:cs typeface="Akhbar MT" pitchFamily="2" charset="-78"/>
              </a:rPr>
              <a:t>علا النحو التالي </a:t>
            </a:r>
            <a:r>
              <a:rPr lang="ar-SA" sz="2400" b="1" dirty="0" smtClean="0">
                <a:solidFill>
                  <a:schemeClr val="bg1">
                    <a:lumMod val="50000"/>
                  </a:schemeClr>
                </a:solidFill>
                <a:cs typeface="Akhbar MT" pitchFamily="2" charset="-78"/>
              </a:rPr>
              <a:t>:</a:t>
            </a:r>
          </a:p>
          <a:p>
            <a:pPr algn="ctr"/>
            <a:endParaRPr lang="en-US" sz="2400" b="1" dirty="0">
              <a:solidFill>
                <a:schemeClr val="tx2">
                  <a:lumMod val="50000"/>
                  <a:lumOff val="50000"/>
                </a:schemeClr>
              </a:solidFill>
              <a:cs typeface="Akhbar MT" pitchFamily="2" charset="-78"/>
            </a:endParaRPr>
          </a:p>
          <a:p>
            <a:pPr lvl="0" algn="ctr"/>
            <a:r>
              <a:rPr lang="ar-SA" sz="2400" b="1" dirty="0" smtClean="0">
                <a:solidFill>
                  <a:schemeClr val="tx2">
                    <a:lumMod val="50000"/>
                    <a:lumOff val="50000"/>
                  </a:schemeClr>
                </a:solidFill>
                <a:cs typeface="Akhbar MT" pitchFamily="2" charset="-78"/>
              </a:rPr>
              <a:t>- يتم </a:t>
            </a:r>
            <a:r>
              <a:rPr lang="ar-SA" sz="2400" b="1" dirty="0">
                <a:solidFill>
                  <a:schemeClr val="tx2">
                    <a:lumMod val="50000"/>
                    <a:lumOff val="50000"/>
                  </a:schemeClr>
                </a:solidFill>
                <a:cs typeface="Akhbar MT" pitchFamily="2" charset="-78"/>
              </a:rPr>
              <a:t>التقليد بشكل اكبر عندما تكون صلات الافراد فيما بينهم وفي المدن يكون اكثر منه في الريف .</a:t>
            </a:r>
            <a:endParaRPr lang="en-US" sz="2400" b="1" dirty="0">
              <a:solidFill>
                <a:schemeClr val="tx2">
                  <a:lumMod val="50000"/>
                  <a:lumOff val="50000"/>
                </a:schemeClr>
              </a:solidFill>
              <a:cs typeface="Akhbar MT" pitchFamily="2" charset="-78"/>
            </a:endParaRPr>
          </a:p>
          <a:p>
            <a:pPr lvl="0" algn="ctr"/>
            <a:r>
              <a:rPr lang="ar-SA" sz="2400" b="1" dirty="0" smtClean="0">
                <a:solidFill>
                  <a:schemeClr val="tx2">
                    <a:lumMod val="50000"/>
                    <a:lumOff val="50000"/>
                  </a:schemeClr>
                </a:solidFill>
                <a:cs typeface="Akhbar MT" pitchFamily="2" charset="-78"/>
              </a:rPr>
              <a:t>- ينتقل </a:t>
            </a:r>
            <a:r>
              <a:rPr lang="ar-SA" sz="2400" b="1" dirty="0">
                <a:solidFill>
                  <a:schemeClr val="tx2">
                    <a:lumMod val="50000"/>
                    <a:lumOff val="50000"/>
                  </a:schemeClr>
                </a:solidFill>
                <a:cs typeface="Akhbar MT" pitchFamily="2" charset="-78"/>
              </a:rPr>
              <a:t>التقليد من الاعلى الى الادنى , فالفقير يقلد الغني </a:t>
            </a:r>
            <a:r>
              <a:rPr lang="ar-SA" sz="2400" b="1" dirty="0" smtClean="0">
                <a:solidFill>
                  <a:schemeClr val="tx2">
                    <a:lumMod val="50000"/>
                    <a:lumOff val="50000"/>
                  </a:schemeClr>
                </a:solidFill>
                <a:cs typeface="Akhbar MT" pitchFamily="2" charset="-78"/>
              </a:rPr>
              <a:t>وَ الصغير </a:t>
            </a:r>
            <a:r>
              <a:rPr lang="ar-SA" sz="2400" b="1" dirty="0">
                <a:solidFill>
                  <a:schemeClr val="tx2">
                    <a:lumMod val="50000"/>
                    <a:lumOff val="50000"/>
                  </a:schemeClr>
                </a:solidFill>
                <a:cs typeface="Akhbar MT" pitchFamily="2" charset="-78"/>
              </a:rPr>
              <a:t>يقلد الكبير .</a:t>
            </a:r>
            <a:endParaRPr lang="en-US" sz="2400" b="1" dirty="0">
              <a:solidFill>
                <a:schemeClr val="tx2">
                  <a:lumMod val="50000"/>
                  <a:lumOff val="50000"/>
                </a:schemeClr>
              </a:solidFill>
              <a:cs typeface="Akhbar MT" pitchFamily="2" charset="-78"/>
            </a:endParaRPr>
          </a:p>
          <a:p>
            <a:pPr marL="342900" lvl="0" indent="-342900" algn="ctr">
              <a:buFontTx/>
              <a:buChar char="-"/>
            </a:pPr>
            <a:r>
              <a:rPr lang="ar-SA" sz="2400" b="1" dirty="0" smtClean="0">
                <a:solidFill>
                  <a:schemeClr val="tx2">
                    <a:lumMod val="50000"/>
                    <a:lumOff val="50000"/>
                  </a:schemeClr>
                </a:solidFill>
                <a:cs typeface="Akhbar MT" pitchFamily="2" charset="-78"/>
              </a:rPr>
              <a:t>تداخل </a:t>
            </a:r>
            <a:r>
              <a:rPr lang="ar-SA" sz="2400" b="1" dirty="0">
                <a:solidFill>
                  <a:schemeClr val="tx2">
                    <a:lumMod val="50000"/>
                    <a:lumOff val="50000"/>
                  </a:schemeClr>
                </a:solidFill>
                <a:cs typeface="Akhbar MT" pitchFamily="2" charset="-78"/>
              </a:rPr>
              <a:t>الطرق </a:t>
            </a:r>
            <a:r>
              <a:rPr lang="ar-SA" sz="2400" b="1" dirty="0" smtClean="0">
                <a:solidFill>
                  <a:schemeClr val="tx2">
                    <a:lumMod val="50000"/>
                    <a:lumOff val="50000"/>
                  </a:schemeClr>
                </a:solidFill>
                <a:cs typeface="Akhbar MT" pitchFamily="2" charset="-78"/>
              </a:rPr>
              <a:t>وَ احلال </a:t>
            </a:r>
            <a:r>
              <a:rPr lang="ar-SA" sz="2400" b="1" dirty="0">
                <a:solidFill>
                  <a:schemeClr val="tx2">
                    <a:lumMod val="50000"/>
                    <a:lumOff val="50000"/>
                  </a:schemeClr>
                </a:solidFill>
                <a:cs typeface="Akhbar MT" pitchFamily="2" charset="-78"/>
              </a:rPr>
              <a:t>بعضها محل البعض الاخر </a:t>
            </a:r>
            <a:r>
              <a:rPr lang="ar-SA" sz="2400" b="1" dirty="0" smtClean="0">
                <a:solidFill>
                  <a:schemeClr val="tx2">
                    <a:lumMod val="50000"/>
                    <a:lumOff val="50000"/>
                  </a:schemeClr>
                </a:solidFill>
                <a:cs typeface="Akhbar MT" pitchFamily="2" charset="-78"/>
              </a:rPr>
              <a:t>.</a:t>
            </a:r>
          </a:p>
          <a:p>
            <a:pPr marL="342900" lvl="0" indent="-342900" algn="ctr">
              <a:buFontTx/>
              <a:buChar char="-"/>
            </a:pPr>
            <a:endParaRPr lang="ar-SA" sz="2400" b="1" dirty="0">
              <a:solidFill>
                <a:schemeClr val="tx2">
                  <a:lumMod val="50000"/>
                  <a:lumOff val="50000"/>
                </a:schemeClr>
              </a:solidFill>
              <a:cs typeface="Akhbar MT" pitchFamily="2" charset="-78"/>
            </a:endParaRPr>
          </a:p>
          <a:p>
            <a:pPr algn="ctr"/>
            <a:r>
              <a:rPr lang="ar-SA" sz="2400" b="1" dirty="0" smtClean="0">
                <a:cs typeface="Akhbar MT" pitchFamily="2" charset="-78"/>
              </a:rPr>
              <a:t>وَ تجدر </a:t>
            </a:r>
            <a:r>
              <a:rPr lang="ar-SA" sz="2400" b="1" dirty="0">
                <a:cs typeface="Akhbar MT" pitchFamily="2" charset="-78"/>
              </a:rPr>
              <a:t>الاشارة هنا الا ان </a:t>
            </a:r>
            <a:r>
              <a:rPr lang="ar-SA" sz="2400" b="1" dirty="0" smtClean="0">
                <a:cs typeface="Akhbar MT" pitchFamily="2" charset="-78"/>
              </a:rPr>
              <a:t>( </a:t>
            </a:r>
            <a:r>
              <a:rPr lang="ar-SA" sz="2400" b="1" dirty="0" err="1" smtClean="0">
                <a:cs typeface="Akhbar MT" pitchFamily="2" charset="-78"/>
              </a:rPr>
              <a:t>تارد</a:t>
            </a:r>
            <a:r>
              <a:rPr lang="ar-SA" sz="2400" b="1" dirty="0" smtClean="0">
                <a:cs typeface="Akhbar MT" pitchFamily="2" charset="-78"/>
              </a:rPr>
              <a:t> ) </a:t>
            </a:r>
            <a:r>
              <a:rPr lang="ar-SA" sz="2400" b="1" dirty="0">
                <a:cs typeface="Akhbar MT" pitchFamily="2" charset="-78"/>
              </a:rPr>
              <a:t>استخدم نظرية التقليد الا جانب تفسير السلوك الاجرامي في بناء نظرية في </a:t>
            </a:r>
            <a:r>
              <a:rPr lang="ar-SA" sz="2400" b="1" dirty="0" smtClean="0">
                <a:cs typeface="Akhbar MT" pitchFamily="2" charset="-78"/>
              </a:rPr>
              <a:t>:</a:t>
            </a:r>
          </a:p>
          <a:p>
            <a:pPr algn="ctr"/>
            <a:endParaRPr lang="en-US" sz="2400" b="1" dirty="0">
              <a:cs typeface="Akhbar MT" pitchFamily="2" charset="-78"/>
            </a:endParaRPr>
          </a:p>
          <a:p>
            <a:pPr marL="457200" lvl="0" indent="-457200" algn="ctr">
              <a:buFont typeface="+mj-cs"/>
              <a:buAutoNum type="arabic1Minus"/>
            </a:pPr>
            <a:r>
              <a:rPr lang="ar-SA" sz="2400" b="1" dirty="0">
                <a:solidFill>
                  <a:schemeClr val="accent2">
                    <a:lumMod val="75000"/>
                  </a:schemeClr>
                </a:solidFill>
                <a:cs typeface="Akhbar MT" pitchFamily="2" charset="-78"/>
              </a:rPr>
              <a:t>النموذج المحترف </a:t>
            </a:r>
            <a:endParaRPr lang="en-US" sz="2400" b="1" dirty="0">
              <a:solidFill>
                <a:schemeClr val="accent2">
                  <a:lumMod val="75000"/>
                </a:schemeClr>
              </a:solidFill>
              <a:cs typeface="Akhbar MT" pitchFamily="2" charset="-78"/>
            </a:endParaRPr>
          </a:p>
          <a:p>
            <a:pPr marL="457200" lvl="0" indent="-457200" algn="ctr">
              <a:buFont typeface="+mj-cs"/>
              <a:buAutoNum type="arabic1Minus"/>
            </a:pPr>
            <a:r>
              <a:rPr lang="ar-SA" sz="2400" b="1" dirty="0">
                <a:solidFill>
                  <a:schemeClr val="accent2">
                    <a:lumMod val="75000"/>
                  </a:schemeClr>
                </a:solidFill>
                <a:cs typeface="Akhbar MT" pitchFamily="2" charset="-78"/>
              </a:rPr>
              <a:t>تصنيف المجرمين </a:t>
            </a:r>
            <a:endParaRPr lang="en-US" sz="2400" b="1" dirty="0">
              <a:solidFill>
                <a:schemeClr val="accent2">
                  <a:lumMod val="75000"/>
                </a:schemeClr>
              </a:solidFill>
              <a:cs typeface="Akhbar MT" pitchFamily="2" charset="-78"/>
            </a:endParaRPr>
          </a:p>
          <a:p>
            <a:pPr marL="457200" lvl="0" indent="-457200" algn="ctr">
              <a:buFont typeface="+mj-cs"/>
              <a:buAutoNum type="arabic1Minus"/>
            </a:pPr>
            <a:r>
              <a:rPr lang="ar-SA" sz="2400" b="1" dirty="0" smtClean="0">
                <a:solidFill>
                  <a:schemeClr val="accent2">
                    <a:lumMod val="75000"/>
                  </a:schemeClr>
                </a:solidFill>
                <a:cs typeface="Akhbar MT" pitchFamily="2" charset="-78"/>
              </a:rPr>
              <a:t>المسؤولية الاخلاقية</a:t>
            </a:r>
            <a:endParaRPr lang="en-US" sz="2400" b="1" dirty="0">
              <a:solidFill>
                <a:schemeClr val="accent2">
                  <a:lumMod val="75000"/>
                </a:schemeClr>
              </a:solidFill>
              <a:cs typeface="Akhbar MT" pitchFamily="2" charset="-78"/>
            </a:endParaRPr>
          </a:p>
          <a:p>
            <a:pPr marL="457200" lvl="0" indent="-457200" algn="ctr">
              <a:buFont typeface="+mj-cs"/>
              <a:buAutoNum type="arabic1Minus"/>
            </a:pPr>
            <a:r>
              <a:rPr lang="ar-SA" sz="2400" b="1" dirty="0" smtClean="0">
                <a:solidFill>
                  <a:schemeClr val="accent2">
                    <a:lumMod val="75000"/>
                  </a:schemeClr>
                </a:solidFill>
                <a:cs typeface="Akhbar MT" pitchFamily="2" charset="-78"/>
              </a:rPr>
              <a:t>النظام العقابي</a:t>
            </a:r>
            <a:endParaRPr lang="en-US" sz="2400" b="1" dirty="0">
              <a:solidFill>
                <a:schemeClr val="accent2">
                  <a:lumMod val="75000"/>
                </a:schemeClr>
              </a:solidFill>
              <a:cs typeface="Akhbar MT" pitchFamily="2" charset="-78"/>
            </a:endParaRPr>
          </a:p>
          <a:p>
            <a:pPr marL="342900" lvl="0" indent="-342900" algn="ctr">
              <a:buFontTx/>
              <a:buChar char="-"/>
            </a:pPr>
            <a:endParaRPr lang="en-US" sz="2400" b="1" dirty="0">
              <a:solidFill>
                <a:schemeClr val="tx2">
                  <a:lumMod val="50000"/>
                  <a:lumOff val="50000"/>
                </a:schemeClr>
              </a:solidFill>
              <a:cs typeface="Akhbar MT" pitchFamily="2" charset="-78"/>
            </a:endParaRPr>
          </a:p>
          <a:p>
            <a:pPr algn="ctr"/>
            <a:endParaRPr lang="ar-SA" sz="2400" b="1" dirty="0">
              <a:cs typeface="Akhbar MT" pitchFamily="2" charset="-78"/>
            </a:endParaRPr>
          </a:p>
          <a:p>
            <a:pPr algn="ctr"/>
            <a:endParaRPr lang="ar-SA" sz="2400" b="1" dirty="0" smtClean="0">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39552" y="4005064"/>
            <a:ext cx="2428875" cy="2447925"/>
          </a:xfrm>
          <a:prstGeom prst="rect">
            <a:avLst/>
          </a:prstGeom>
        </p:spPr>
      </p:pic>
    </p:spTree>
    <p:extLst>
      <p:ext uri="{BB962C8B-B14F-4D97-AF65-F5344CB8AC3E}">
        <p14:creationId xmlns:p14="http://schemas.microsoft.com/office/powerpoint/2010/main" xmlns="" val="4036838928"/>
      </p:ext>
    </p:extLst>
  </p:cSld>
  <p:clrMapOvr>
    <a:masterClrMapping/>
  </p:clrMapOvr>
  <mc:AlternateContent xmlns:mc="http://schemas.openxmlformats.org/markup-compatibility/2006">
    <mc:Choice xmlns:p14="http://schemas.microsoft.com/office/powerpoint/2010/main" xmlns=""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xEl>
                                              <p:pRg st="5" end="5"/>
                                            </p:txEl>
                                          </p:spTgt>
                                        </p:tgtEl>
                                      </p:cBhvr>
                                    </p:animEffect>
                                    <p:animScale>
                                      <p:cBhvr>
                                        <p:cTn id="7" dur="250" autoRev="1" fill="hold"/>
                                        <p:tgtEl>
                                          <p:spTgt spid="2">
                                            <p:txEl>
                                              <p:pRg st="5" end="5"/>
                                            </p:txEl>
                                          </p:spTgt>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
                                            <p:txEl>
                                              <p:pRg st="6" end="6"/>
                                            </p:txEl>
                                          </p:spTgt>
                                        </p:tgtEl>
                                      </p:cBhvr>
                                    </p:animEffect>
                                    <p:animScale>
                                      <p:cBhvr>
                                        <p:cTn id="10" dur="250" autoRev="1" fill="hold"/>
                                        <p:tgtEl>
                                          <p:spTgt spid="2">
                                            <p:txEl>
                                              <p:pRg st="6" end="6"/>
                                            </p:txEl>
                                          </p:spTgt>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2">
                                            <p:txEl>
                                              <p:pRg st="7" end="7"/>
                                            </p:txEl>
                                          </p:spTgt>
                                        </p:tgtEl>
                                      </p:cBhvr>
                                    </p:animEffect>
                                    <p:animScale>
                                      <p:cBhvr>
                                        <p:cTn id="13" dur="250" autoRev="1" fill="hold"/>
                                        <p:tgtEl>
                                          <p:spTgt spid="2">
                                            <p:txEl>
                                              <p:pRg st="7" end="7"/>
                                            </p:txEl>
                                          </p:spTgt>
                                        </p:tgtEl>
                                      </p:cBhvr>
                                      <p:by x="105000" y="105000"/>
                                    </p:animScale>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9" end="9"/>
                                            </p:txEl>
                                          </p:spTgt>
                                        </p:tgtEl>
                                        <p:attrNameLst>
                                          <p:attrName>style.visibility</p:attrName>
                                        </p:attrNameLst>
                                      </p:cBhvr>
                                      <p:to>
                                        <p:strVal val="visible"/>
                                      </p:to>
                                    </p:set>
                                    <p:animEffect transition="in" filter="fade">
                                      <p:cBhvr>
                                        <p:cTn id="18" dur="1000"/>
                                        <p:tgtEl>
                                          <p:spTgt spid="2">
                                            <p:txEl>
                                              <p:pRg st="9" end="9"/>
                                            </p:txEl>
                                          </p:spTgt>
                                        </p:tgtEl>
                                      </p:cBhvr>
                                    </p:animEffect>
                                    <p:anim calcmode="lin" valueType="num">
                                      <p:cBhvr>
                                        <p:cTn id="1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9" end="9"/>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animEffect transition="in" filter="fade">
                                      <p:cBhvr>
                                        <p:cTn id="23" dur="1000"/>
                                        <p:tgtEl>
                                          <p:spTgt spid="2">
                                            <p:txEl>
                                              <p:pRg st="11" end="11"/>
                                            </p:txEl>
                                          </p:spTgt>
                                        </p:tgtEl>
                                      </p:cBhvr>
                                    </p:animEffect>
                                    <p:anim calcmode="lin" valueType="num">
                                      <p:cBhvr>
                                        <p:cTn id="24"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xEl>
                                              <p:pRg st="12" end="12"/>
                                            </p:txEl>
                                          </p:spTgt>
                                        </p:tgtEl>
                                        <p:attrNameLst>
                                          <p:attrName>style.visibility</p:attrName>
                                        </p:attrNameLst>
                                      </p:cBhvr>
                                      <p:to>
                                        <p:strVal val="visible"/>
                                      </p:to>
                                    </p:set>
                                    <p:animEffect transition="in" filter="fade">
                                      <p:cBhvr>
                                        <p:cTn id="28" dur="1000"/>
                                        <p:tgtEl>
                                          <p:spTgt spid="2">
                                            <p:txEl>
                                              <p:pRg st="12" end="12"/>
                                            </p:txEl>
                                          </p:spTgt>
                                        </p:tgtEl>
                                      </p:cBhvr>
                                    </p:animEffect>
                                    <p:anim calcmode="lin" valueType="num">
                                      <p:cBhvr>
                                        <p:cTn id="29"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
                                            <p:txEl>
                                              <p:pRg st="13" end="13"/>
                                            </p:txEl>
                                          </p:spTgt>
                                        </p:tgtEl>
                                        <p:attrNameLst>
                                          <p:attrName>style.visibility</p:attrName>
                                        </p:attrNameLst>
                                      </p:cBhvr>
                                      <p:to>
                                        <p:strVal val="visible"/>
                                      </p:to>
                                    </p:set>
                                    <p:animEffect transition="in" filter="fade">
                                      <p:cBhvr>
                                        <p:cTn id="33" dur="1000"/>
                                        <p:tgtEl>
                                          <p:spTgt spid="2">
                                            <p:txEl>
                                              <p:pRg st="13" end="13"/>
                                            </p:txEl>
                                          </p:spTgt>
                                        </p:tgtEl>
                                      </p:cBhvr>
                                    </p:animEffect>
                                    <p:anim calcmode="lin" valueType="num">
                                      <p:cBhvr>
                                        <p:cTn id="34"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
                                            <p:txEl>
                                              <p:pRg st="14" end="14"/>
                                            </p:txEl>
                                          </p:spTgt>
                                        </p:tgtEl>
                                        <p:attrNameLst>
                                          <p:attrName>style.visibility</p:attrName>
                                        </p:attrNameLst>
                                      </p:cBhvr>
                                      <p:to>
                                        <p:strVal val="visible"/>
                                      </p:to>
                                    </p:set>
                                    <p:animEffect transition="in" filter="fade">
                                      <p:cBhvr>
                                        <p:cTn id="38" dur="1000"/>
                                        <p:tgtEl>
                                          <p:spTgt spid="2">
                                            <p:txEl>
                                              <p:pRg st="14" end="14"/>
                                            </p:txEl>
                                          </p:spTgt>
                                        </p:tgtEl>
                                      </p:cBhvr>
                                    </p:animEffect>
                                    <p:anim calcmode="lin" valueType="num">
                                      <p:cBhvr>
                                        <p:cTn id="39"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2200" b="1" dirty="0">
                <a:cs typeface="Akhbar MT" pitchFamily="2" charset="-78"/>
              </a:rPr>
              <a:t> </a:t>
            </a:r>
          </a:p>
          <a:p>
            <a:pPr algn="ctr"/>
            <a:r>
              <a:rPr lang="ar-SA" sz="2200" b="1" dirty="0" smtClean="0">
                <a:solidFill>
                  <a:schemeClr val="accent2">
                    <a:lumMod val="75000"/>
                  </a:schemeClr>
                </a:solidFill>
                <a:cs typeface="Akhbar MT" pitchFamily="2" charset="-78"/>
              </a:rPr>
              <a:t>أ- النموذج </a:t>
            </a:r>
            <a:r>
              <a:rPr lang="ar-SA" sz="2200" b="1" dirty="0">
                <a:solidFill>
                  <a:schemeClr val="accent2">
                    <a:lumMod val="75000"/>
                  </a:schemeClr>
                </a:solidFill>
                <a:cs typeface="Akhbar MT" pitchFamily="2" charset="-78"/>
              </a:rPr>
              <a:t>المحترف :</a:t>
            </a:r>
            <a:endParaRPr lang="en-US" sz="2200" b="1" dirty="0">
              <a:solidFill>
                <a:schemeClr val="accent2">
                  <a:lumMod val="75000"/>
                </a:schemeClr>
              </a:solidFill>
              <a:cs typeface="Akhbar MT" pitchFamily="2" charset="-78"/>
            </a:endParaRPr>
          </a:p>
          <a:p>
            <a:pPr algn="ctr"/>
            <a:r>
              <a:rPr lang="ar-SA" sz="2200" b="1" dirty="0">
                <a:cs typeface="Akhbar MT" pitchFamily="2" charset="-78"/>
              </a:rPr>
              <a:t>يرى </a:t>
            </a:r>
            <a:r>
              <a:rPr lang="ar-SA" sz="2200" b="1" dirty="0" smtClean="0">
                <a:cs typeface="Akhbar MT" pitchFamily="2" charset="-78"/>
              </a:rPr>
              <a:t>( </a:t>
            </a:r>
            <a:r>
              <a:rPr lang="ar-SA" sz="2200" b="1" dirty="0" err="1" smtClean="0">
                <a:cs typeface="Akhbar MT" pitchFamily="2" charset="-78"/>
              </a:rPr>
              <a:t>تارد</a:t>
            </a:r>
            <a:r>
              <a:rPr lang="ar-SA" sz="2200" b="1" dirty="0" smtClean="0">
                <a:cs typeface="Akhbar MT" pitchFamily="2" charset="-78"/>
              </a:rPr>
              <a:t> ) </a:t>
            </a:r>
            <a:r>
              <a:rPr lang="ar-SA" sz="2200" b="1" dirty="0">
                <a:cs typeface="Akhbar MT" pitchFamily="2" charset="-78"/>
              </a:rPr>
              <a:t>ان المجرمين عموما نماذج محترفة نتيجة تمرسهم في هذه الاعمال خلال فترات طويله .</a:t>
            </a:r>
            <a:endParaRPr lang="en-US" sz="2200" b="1" dirty="0">
              <a:cs typeface="Akhbar MT" pitchFamily="2" charset="-78"/>
            </a:endParaRPr>
          </a:p>
          <a:p>
            <a:pPr algn="ctr"/>
            <a:r>
              <a:rPr lang="ar-SA" sz="2200" b="1" dirty="0">
                <a:cs typeface="Akhbar MT" pitchFamily="2" charset="-78"/>
              </a:rPr>
              <a:t>ويلاحظ ان مثل هؤلاء المجرمين يعيشون حياة خاصة بهم فهم يستعملون لغة خاصة بهم وتصرفاتهم وعلاقاتهم تحكم عن طريق الانظمة الداخلية الخاصة بهم </a:t>
            </a:r>
            <a:r>
              <a:rPr lang="ar-SA" sz="2200" b="1" dirty="0" smtClean="0">
                <a:cs typeface="Akhbar MT" pitchFamily="2" charset="-78"/>
              </a:rPr>
              <a:t>.</a:t>
            </a:r>
          </a:p>
          <a:p>
            <a:pPr algn="ctr"/>
            <a:endParaRPr lang="en-US" sz="2200" b="1" dirty="0">
              <a:cs typeface="Akhbar MT" pitchFamily="2" charset="-78"/>
            </a:endParaRPr>
          </a:p>
          <a:p>
            <a:pPr algn="ctr"/>
            <a:r>
              <a:rPr lang="ar-SA" sz="2200" b="1" dirty="0" smtClean="0">
                <a:solidFill>
                  <a:schemeClr val="accent2">
                    <a:lumMod val="75000"/>
                  </a:schemeClr>
                </a:solidFill>
                <a:cs typeface="Akhbar MT" pitchFamily="2" charset="-78"/>
              </a:rPr>
              <a:t>ب- تصنيف المجرمين :</a:t>
            </a:r>
            <a:endParaRPr lang="en-US" sz="2200" b="1" dirty="0">
              <a:solidFill>
                <a:schemeClr val="accent2">
                  <a:lumMod val="75000"/>
                </a:schemeClr>
              </a:solidFill>
              <a:cs typeface="Akhbar MT" pitchFamily="2" charset="-78"/>
            </a:endParaRPr>
          </a:p>
          <a:p>
            <a:pPr algn="ctr"/>
            <a:r>
              <a:rPr lang="ar-SA" sz="2200" b="1" dirty="0">
                <a:cs typeface="Akhbar MT" pitchFamily="2" charset="-78"/>
              </a:rPr>
              <a:t>يصنف </a:t>
            </a:r>
            <a:r>
              <a:rPr lang="ar-SA" sz="2200" b="1" dirty="0" err="1">
                <a:cs typeface="Akhbar MT" pitchFamily="2" charset="-78"/>
              </a:rPr>
              <a:t>تارد</a:t>
            </a:r>
            <a:r>
              <a:rPr lang="ar-SA" sz="2200" b="1" dirty="0">
                <a:cs typeface="Akhbar MT" pitchFamily="2" charset="-78"/>
              </a:rPr>
              <a:t> المجرمين في صنفين : </a:t>
            </a:r>
            <a:r>
              <a:rPr lang="ar-SA" sz="2200" b="1" dirty="0">
                <a:solidFill>
                  <a:schemeClr val="accent1">
                    <a:lumMod val="60000"/>
                    <a:lumOff val="40000"/>
                  </a:schemeClr>
                </a:solidFill>
                <a:cs typeface="Akhbar MT" pitchFamily="2" charset="-78"/>
              </a:rPr>
              <a:t>مجرمين حضريين </a:t>
            </a:r>
            <a:r>
              <a:rPr lang="ar-SA" sz="2200" b="1" dirty="0" smtClean="0">
                <a:solidFill>
                  <a:schemeClr val="accent1">
                    <a:lumMod val="60000"/>
                    <a:lumOff val="40000"/>
                  </a:schemeClr>
                </a:solidFill>
                <a:cs typeface="Akhbar MT" pitchFamily="2" charset="-78"/>
              </a:rPr>
              <a:t>و مجرمين </a:t>
            </a:r>
            <a:r>
              <a:rPr lang="ar-SA" sz="2200" b="1" dirty="0">
                <a:solidFill>
                  <a:schemeClr val="accent1">
                    <a:lumMod val="60000"/>
                    <a:lumOff val="40000"/>
                  </a:schemeClr>
                </a:solidFill>
                <a:cs typeface="Akhbar MT" pitchFamily="2" charset="-78"/>
              </a:rPr>
              <a:t>ريفيين </a:t>
            </a:r>
            <a:r>
              <a:rPr lang="ar-SA" sz="2200" b="1" dirty="0" smtClean="0">
                <a:solidFill>
                  <a:schemeClr val="accent1">
                    <a:lumMod val="60000"/>
                    <a:lumOff val="40000"/>
                  </a:schemeClr>
                </a:solidFill>
                <a:cs typeface="Akhbar MT" pitchFamily="2" charset="-78"/>
              </a:rPr>
              <a:t>..</a:t>
            </a:r>
          </a:p>
          <a:p>
            <a:pPr algn="ctr"/>
            <a:r>
              <a:rPr lang="ar-SA" sz="2200" b="1" dirty="0" smtClean="0">
                <a:solidFill>
                  <a:schemeClr val="accent1">
                    <a:lumMod val="60000"/>
                    <a:lumOff val="40000"/>
                  </a:schemeClr>
                </a:solidFill>
                <a:cs typeface="Akhbar MT" pitchFamily="2" charset="-78"/>
              </a:rPr>
              <a:t>والحضريون</a:t>
            </a:r>
            <a:r>
              <a:rPr lang="ar-SA" sz="2200" b="1" dirty="0" smtClean="0">
                <a:cs typeface="Akhbar MT" pitchFamily="2" charset="-78"/>
              </a:rPr>
              <a:t> </a:t>
            </a:r>
            <a:r>
              <a:rPr lang="ar-SA" sz="2200" b="1" dirty="0">
                <a:cs typeface="Akhbar MT" pitchFamily="2" charset="-78"/>
              </a:rPr>
              <a:t>من سكان المدن وتتميز جرائمهم انها مشبعة بما يجري في المدن كحب المادة والاعمال ذات الطابع التقليدي مثل جرائم السرقة والاحتيال .</a:t>
            </a:r>
            <a:endParaRPr lang="en-US" sz="2200" b="1" dirty="0">
              <a:cs typeface="Akhbar MT" pitchFamily="2" charset="-78"/>
            </a:endParaRPr>
          </a:p>
          <a:p>
            <a:pPr algn="ctr"/>
            <a:r>
              <a:rPr lang="ar-SA" sz="2200" b="1" dirty="0">
                <a:solidFill>
                  <a:schemeClr val="accent1">
                    <a:lumMod val="60000"/>
                    <a:lumOff val="40000"/>
                  </a:schemeClr>
                </a:solidFill>
                <a:cs typeface="Akhbar MT" pitchFamily="2" charset="-78"/>
              </a:rPr>
              <a:t>اما المجرمون الريفيون </a:t>
            </a:r>
            <a:r>
              <a:rPr lang="ar-SA" sz="2200" b="1" dirty="0">
                <a:cs typeface="Akhbar MT" pitchFamily="2" charset="-78"/>
              </a:rPr>
              <a:t>هم سكان القرى الذين يمارسون الزراعة وتتميز جرائمهم بطابع العنف كالقتل </a:t>
            </a:r>
            <a:r>
              <a:rPr lang="ar-SA" sz="2200" b="1" dirty="0" smtClean="0">
                <a:cs typeface="Akhbar MT" pitchFamily="2" charset="-78"/>
              </a:rPr>
              <a:t>.</a:t>
            </a:r>
          </a:p>
          <a:p>
            <a:pPr algn="ctr"/>
            <a:endParaRPr lang="ar-SA" sz="2200" b="1" dirty="0">
              <a:cs typeface="Akhbar MT" pitchFamily="2" charset="-78"/>
            </a:endParaRPr>
          </a:p>
          <a:p>
            <a:pPr algn="ctr"/>
            <a:endParaRPr lang="ar-SA" sz="2200" b="1" dirty="0" smtClean="0">
              <a:cs typeface="Akhbar MT" pitchFamily="2" charset="-78"/>
            </a:endParaRPr>
          </a:p>
          <a:p>
            <a:pPr algn="ctr"/>
            <a:endParaRPr lang="ar-SA" sz="2200" b="1" dirty="0">
              <a:cs typeface="Akhbar MT" pitchFamily="2" charset="-78"/>
            </a:endParaRPr>
          </a:p>
          <a:p>
            <a:pPr algn="ctr"/>
            <a:endParaRPr lang="en-US" sz="2200" b="1" dirty="0">
              <a:cs typeface="Akhbar MT" pitchFamily="2" charset="-78"/>
            </a:endParaRPr>
          </a:p>
        </p:txBody>
      </p:sp>
    </p:spTree>
    <p:extLst>
      <p:ext uri="{BB962C8B-B14F-4D97-AF65-F5344CB8AC3E}">
        <p14:creationId xmlns:p14="http://schemas.microsoft.com/office/powerpoint/2010/main" xmlns="" val="425909509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xEl>
                                              <p:pRg st="1" end="1"/>
                                            </p:txEl>
                                          </p:spTgt>
                                        </p:tgtEl>
                                        <p:attrNameLst>
                                          <p:attrName>r</p:attrName>
                                        </p:attrNameLst>
                                      </p:cBhvr>
                                    </p:animRot>
                                    <p:animRot by="-240000">
                                      <p:cBhvr>
                                        <p:cTn id="7" dur="200" fill="hold">
                                          <p:stCondLst>
                                            <p:cond delay="200"/>
                                          </p:stCondLst>
                                        </p:cTn>
                                        <p:tgtEl>
                                          <p:spTgt spid="2">
                                            <p:txEl>
                                              <p:pRg st="1" end="1"/>
                                            </p:txEl>
                                          </p:spTgt>
                                        </p:tgtEl>
                                        <p:attrNameLst>
                                          <p:attrName>r</p:attrName>
                                        </p:attrNameLst>
                                      </p:cBhvr>
                                    </p:animRot>
                                    <p:animRot by="240000">
                                      <p:cBhvr>
                                        <p:cTn id="8" dur="200" fill="hold">
                                          <p:stCondLst>
                                            <p:cond delay="400"/>
                                          </p:stCondLst>
                                        </p:cTn>
                                        <p:tgtEl>
                                          <p:spTgt spid="2">
                                            <p:txEl>
                                              <p:pRg st="1" end="1"/>
                                            </p:txEl>
                                          </p:spTgt>
                                        </p:tgtEl>
                                        <p:attrNameLst>
                                          <p:attrName>r</p:attrName>
                                        </p:attrNameLst>
                                      </p:cBhvr>
                                    </p:animRot>
                                    <p:animRot by="-240000">
                                      <p:cBhvr>
                                        <p:cTn id="9" dur="200" fill="hold">
                                          <p:stCondLst>
                                            <p:cond delay="600"/>
                                          </p:stCondLst>
                                        </p:cTn>
                                        <p:tgtEl>
                                          <p:spTgt spid="2">
                                            <p:txEl>
                                              <p:pRg st="1" end="1"/>
                                            </p:txEl>
                                          </p:spTgt>
                                        </p:tgtEl>
                                        <p:attrNameLst>
                                          <p:attrName>r</p:attrName>
                                        </p:attrNameLst>
                                      </p:cBhvr>
                                    </p:animRot>
                                    <p:animRot by="120000">
                                      <p:cBhvr>
                                        <p:cTn id="10" dur="200" fill="hold">
                                          <p:stCondLst>
                                            <p:cond delay="800"/>
                                          </p:stCondLst>
                                        </p:cTn>
                                        <p:tgtEl>
                                          <p:spTgt spid="2">
                                            <p:txEl>
                                              <p:pRg st="1" end="1"/>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
                                            <p:txEl>
                                              <p:pRg st="2" end="2"/>
                                            </p:txEl>
                                          </p:spTgt>
                                        </p:tgtEl>
                                        <p:attrNameLst>
                                          <p:attrName>r</p:attrName>
                                        </p:attrNameLst>
                                      </p:cBhvr>
                                    </p:animRot>
                                    <p:animRot by="-240000">
                                      <p:cBhvr>
                                        <p:cTn id="13" dur="200" fill="hold">
                                          <p:stCondLst>
                                            <p:cond delay="200"/>
                                          </p:stCondLst>
                                        </p:cTn>
                                        <p:tgtEl>
                                          <p:spTgt spid="2">
                                            <p:txEl>
                                              <p:pRg st="2" end="2"/>
                                            </p:txEl>
                                          </p:spTgt>
                                        </p:tgtEl>
                                        <p:attrNameLst>
                                          <p:attrName>r</p:attrName>
                                        </p:attrNameLst>
                                      </p:cBhvr>
                                    </p:animRot>
                                    <p:animRot by="240000">
                                      <p:cBhvr>
                                        <p:cTn id="14" dur="200" fill="hold">
                                          <p:stCondLst>
                                            <p:cond delay="400"/>
                                          </p:stCondLst>
                                        </p:cTn>
                                        <p:tgtEl>
                                          <p:spTgt spid="2">
                                            <p:txEl>
                                              <p:pRg st="2" end="2"/>
                                            </p:txEl>
                                          </p:spTgt>
                                        </p:tgtEl>
                                        <p:attrNameLst>
                                          <p:attrName>r</p:attrName>
                                        </p:attrNameLst>
                                      </p:cBhvr>
                                    </p:animRot>
                                    <p:animRot by="-240000">
                                      <p:cBhvr>
                                        <p:cTn id="15" dur="200" fill="hold">
                                          <p:stCondLst>
                                            <p:cond delay="600"/>
                                          </p:stCondLst>
                                        </p:cTn>
                                        <p:tgtEl>
                                          <p:spTgt spid="2">
                                            <p:txEl>
                                              <p:pRg st="2" end="2"/>
                                            </p:txEl>
                                          </p:spTgt>
                                        </p:tgtEl>
                                        <p:attrNameLst>
                                          <p:attrName>r</p:attrName>
                                        </p:attrNameLst>
                                      </p:cBhvr>
                                    </p:animRot>
                                    <p:animRot by="120000">
                                      <p:cBhvr>
                                        <p:cTn id="16" dur="200" fill="hold">
                                          <p:stCondLst>
                                            <p:cond delay="800"/>
                                          </p:stCondLst>
                                        </p:cTn>
                                        <p:tgtEl>
                                          <p:spTgt spid="2">
                                            <p:txEl>
                                              <p:pRg st="2" end="2"/>
                                            </p:txEl>
                                          </p:spTgt>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2">
                                            <p:txEl>
                                              <p:pRg st="3" end="3"/>
                                            </p:txEl>
                                          </p:spTgt>
                                        </p:tgtEl>
                                        <p:attrNameLst>
                                          <p:attrName>r</p:attrName>
                                        </p:attrNameLst>
                                      </p:cBhvr>
                                    </p:animRot>
                                    <p:animRot by="-240000">
                                      <p:cBhvr>
                                        <p:cTn id="19" dur="200" fill="hold">
                                          <p:stCondLst>
                                            <p:cond delay="200"/>
                                          </p:stCondLst>
                                        </p:cTn>
                                        <p:tgtEl>
                                          <p:spTgt spid="2">
                                            <p:txEl>
                                              <p:pRg st="3" end="3"/>
                                            </p:txEl>
                                          </p:spTgt>
                                        </p:tgtEl>
                                        <p:attrNameLst>
                                          <p:attrName>r</p:attrName>
                                        </p:attrNameLst>
                                      </p:cBhvr>
                                    </p:animRot>
                                    <p:animRot by="240000">
                                      <p:cBhvr>
                                        <p:cTn id="20" dur="200" fill="hold">
                                          <p:stCondLst>
                                            <p:cond delay="400"/>
                                          </p:stCondLst>
                                        </p:cTn>
                                        <p:tgtEl>
                                          <p:spTgt spid="2">
                                            <p:txEl>
                                              <p:pRg st="3" end="3"/>
                                            </p:txEl>
                                          </p:spTgt>
                                        </p:tgtEl>
                                        <p:attrNameLst>
                                          <p:attrName>r</p:attrName>
                                        </p:attrNameLst>
                                      </p:cBhvr>
                                    </p:animRot>
                                    <p:animRot by="-240000">
                                      <p:cBhvr>
                                        <p:cTn id="21" dur="200" fill="hold">
                                          <p:stCondLst>
                                            <p:cond delay="600"/>
                                          </p:stCondLst>
                                        </p:cTn>
                                        <p:tgtEl>
                                          <p:spTgt spid="2">
                                            <p:txEl>
                                              <p:pRg st="3" end="3"/>
                                            </p:txEl>
                                          </p:spTgt>
                                        </p:tgtEl>
                                        <p:attrNameLst>
                                          <p:attrName>r</p:attrName>
                                        </p:attrNameLst>
                                      </p:cBhvr>
                                    </p:animRot>
                                    <p:animRot by="120000">
                                      <p:cBhvr>
                                        <p:cTn id="22" dur="200" fill="hold">
                                          <p:stCondLst>
                                            <p:cond delay="800"/>
                                          </p:stCondLst>
                                        </p:cTn>
                                        <p:tgtEl>
                                          <p:spTgt spid="2">
                                            <p:txEl>
                                              <p:pRg st="3" end="3"/>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2">
                                            <p:txEl>
                                              <p:pRg st="5" end="5"/>
                                            </p:txEl>
                                          </p:spTgt>
                                        </p:tgtEl>
                                        <p:attrNameLst>
                                          <p:attrName>r</p:attrName>
                                        </p:attrNameLst>
                                      </p:cBhvr>
                                    </p:animRot>
                                    <p:animRot by="-240000">
                                      <p:cBhvr>
                                        <p:cTn id="27" dur="200" fill="hold">
                                          <p:stCondLst>
                                            <p:cond delay="200"/>
                                          </p:stCondLst>
                                        </p:cTn>
                                        <p:tgtEl>
                                          <p:spTgt spid="2">
                                            <p:txEl>
                                              <p:pRg st="5" end="5"/>
                                            </p:txEl>
                                          </p:spTgt>
                                        </p:tgtEl>
                                        <p:attrNameLst>
                                          <p:attrName>r</p:attrName>
                                        </p:attrNameLst>
                                      </p:cBhvr>
                                    </p:animRot>
                                    <p:animRot by="240000">
                                      <p:cBhvr>
                                        <p:cTn id="28" dur="200" fill="hold">
                                          <p:stCondLst>
                                            <p:cond delay="400"/>
                                          </p:stCondLst>
                                        </p:cTn>
                                        <p:tgtEl>
                                          <p:spTgt spid="2">
                                            <p:txEl>
                                              <p:pRg st="5" end="5"/>
                                            </p:txEl>
                                          </p:spTgt>
                                        </p:tgtEl>
                                        <p:attrNameLst>
                                          <p:attrName>r</p:attrName>
                                        </p:attrNameLst>
                                      </p:cBhvr>
                                    </p:animRot>
                                    <p:animRot by="-240000">
                                      <p:cBhvr>
                                        <p:cTn id="29" dur="200" fill="hold">
                                          <p:stCondLst>
                                            <p:cond delay="600"/>
                                          </p:stCondLst>
                                        </p:cTn>
                                        <p:tgtEl>
                                          <p:spTgt spid="2">
                                            <p:txEl>
                                              <p:pRg st="5" end="5"/>
                                            </p:txEl>
                                          </p:spTgt>
                                        </p:tgtEl>
                                        <p:attrNameLst>
                                          <p:attrName>r</p:attrName>
                                        </p:attrNameLst>
                                      </p:cBhvr>
                                    </p:animRot>
                                    <p:animRot by="120000">
                                      <p:cBhvr>
                                        <p:cTn id="30" dur="200" fill="hold">
                                          <p:stCondLst>
                                            <p:cond delay="800"/>
                                          </p:stCondLst>
                                        </p:cTn>
                                        <p:tgtEl>
                                          <p:spTgt spid="2">
                                            <p:txEl>
                                              <p:pRg st="5" end="5"/>
                                            </p:txEl>
                                          </p:spTgt>
                                        </p:tgtEl>
                                        <p:attrNameLst>
                                          <p:attrName>r</p:attrName>
                                        </p:attrNameLst>
                                      </p:cBhvr>
                                    </p:animRot>
                                  </p:childTnLst>
                                </p:cTn>
                              </p:par>
                              <p:par>
                                <p:cTn id="31" presetID="32" presetClass="emph" presetSubtype="0" fill="hold" nodeType="withEffect">
                                  <p:stCondLst>
                                    <p:cond delay="0"/>
                                  </p:stCondLst>
                                  <p:childTnLst>
                                    <p:animRot by="120000">
                                      <p:cBhvr>
                                        <p:cTn id="32" dur="100" fill="hold">
                                          <p:stCondLst>
                                            <p:cond delay="0"/>
                                          </p:stCondLst>
                                        </p:cTn>
                                        <p:tgtEl>
                                          <p:spTgt spid="2">
                                            <p:txEl>
                                              <p:pRg st="6" end="6"/>
                                            </p:txEl>
                                          </p:spTgt>
                                        </p:tgtEl>
                                        <p:attrNameLst>
                                          <p:attrName>r</p:attrName>
                                        </p:attrNameLst>
                                      </p:cBhvr>
                                    </p:animRot>
                                    <p:animRot by="-240000">
                                      <p:cBhvr>
                                        <p:cTn id="33" dur="200" fill="hold">
                                          <p:stCondLst>
                                            <p:cond delay="200"/>
                                          </p:stCondLst>
                                        </p:cTn>
                                        <p:tgtEl>
                                          <p:spTgt spid="2">
                                            <p:txEl>
                                              <p:pRg st="6" end="6"/>
                                            </p:txEl>
                                          </p:spTgt>
                                        </p:tgtEl>
                                        <p:attrNameLst>
                                          <p:attrName>r</p:attrName>
                                        </p:attrNameLst>
                                      </p:cBhvr>
                                    </p:animRot>
                                    <p:animRot by="240000">
                                      <p:cBhvr>
                                        <p:cTn id="34" dur="200" fill="hold">
                                          <p:stCondLst>
                                            <p:cond delay="400"/>
                                          </p:stCondLst>
                                        </p:cTn>
                                        <p:tgtEl>
                                          <p:spTgt spid="2">
                                            <p:txEl>
                                              <p:pRg st="6" end="6"/>
                                            </p:txEl>
                                          </p:spTgt>
                                        </p:tgtEl>
                                        <p:attrNameLst>
                                          <p:attrName>r</p:attrName>
                                        </p:attrNameLst>
                                      </p:cBhvr>
                                    </p:animRot>
                                    <p:animRot by="-240000">
                                      <p:cBhvr>
                                        <p:cTn id="35" dur="200" fill="hold">
                                          <p:stCondLst>
                                            <p:cond delay="600"/>
                                          </p:stCondLst>
                                        </p:cTn>
                                        <p:tgtEl>
                                          <p:spTgt spid="2">
                                            <p:txEl>
                                              <p:pRg st="6" end="6"/>
                                            </p:txEl>
                                          </p:spTgt>
                                        </p:tgtEl>
                                        <p:attrNameLst>
                                          <p:attrName>r</p:attrName>
                                        </p:attrNameLst>
                                      </p:cBhvr>
                                    </p:animRot>
                                    <p:animRot by="120000">
                                      <p:cBhvr>
                                        <p:cTn id="36" dur="200" fill="hold">
                                          <p:stCondLst>
                                            <p:cond delay="800"/>
                                          </p:stCondLst>
                                        </p:cTn>
                                        <p:tgtEl>
                                          <p:spTgt spid="2">
                                            <p:txEl>
                                              <p:pRg st="6" end="6"/>
                                            </p:txEl>
                                          </p:spTgt>
                                        </p:tgtEl>
                                        <p:attrNameLst>
                                          <p:attrName>r</p:attrName>
                                        </p:attrNameLst>
                                      </p:cBhvr>
                                    </p:animRot>
                                  </p:childTnLst>
                                </p:cTn>
                              </p:par>
                              <p:par>
                                <p:cTn id="37" presetID="32" presetClass="emph" presetSubtype="0" fill="hold" nodeType="withEffect">
                                  <p:stCondLst>
                                    <p:cond delay="0"/>
                                  </p:stCondLst>
                                  <p:childTnLst>
                                    <p:animRot by="120000">
                                      <p:cBhvr>
                                        <p:cTn id="38" dur="100" fill="hold">
                                          <p:stCondLst>
                                            <p:cond delay="0"/>
                                          </p:stCondLst>
                                        </p:cTn>
                                        <p:tgtEl>
                                          <p:spTgt spid="2">
                                            <p:txEl>
                                              <p:pRg st="7" end="7"/>
                                            </p:txEl>
                                          </p:spTgt>
                                        </p:tgtEl>
                                        <p:attrNameLst>
                                          <p:attrName>r</p:attrName>
                                        </p:attrNameLst>
                                      </p:cBhvr>
                                    </p:animRot>
                                    <p:animRot by="-240000">
                                      <p:cBhvr>
                                        <p:cTn id="39" dur="200" fill="hold">
                                          <p:stCondLst>
                                            <p:cond delay="200"/>
                                          </p:stCondLst>
                                        </p:cTn>
                                        <p:tgtEl>
                                          <p:spTgt spid="2">
                                            <p:txEl>
                                              <p:pRg st="7" end="7"/>
                                            </p:txEl>
                                          </p:spTgt>
                                        </p:tgtEl>
                                        <p:attrNameLst>
                                          <p:attrName>r</p:attrName>
                                        </p:attrNameLst>
                                      </p:cBhvr>
                                    </p:animRot>
                                    <p:animRot by="240000">
                                      <p:cBhvr>
                                        <p:cTn id="40" dur="200" fill="hold">
                                          <p:stCondLst>
                                            <p:cond delay="400"/>
                                          </p:stCondLst>
                                        </p:cTn>
                                        <p:tgtEl>
                                          <p:spTgt spid="2">
                                            <p:txEl>
                                              <p:pRg st="7" end="7"/>
                                            </p:txEl>
                                          </p:spTgt>
                                        </p:tgtEl>
                                        <p:attrNameLst>
                                          <p:attrName>r</p:attrName>
                                        </p:attrNameLst>
                                      </p:cBhvr>
                                    </p:animRot>
                                    <p:animRot by="-240000">
                                      <p:cBhvr>
                                        <p:cTn id="41" dur="200" fill="hold">
                                          <p:stCondLst>
                                            <p:cond delay="600"/>
                                          </p:stCondLst>
                                        </p:cTn>
                                        <p:tgtEl>
                                          <p:spTgt spid="2">
                                            <p:txEl>
                                              <p:pRg st="7" end="7"/>
                                            </p:txEl>
                                          </p:spTgt>
                                        </p:tgtEl>
                                        <p:attrNameLst>
                                          <p:attrName>r</p:attrName>
                                        </p:attrNameLst>
                                      </p:cBhvr>
                                    </p:animRot>
                                    <p:animRot by="120000">
                                      <p:cBhvr>
                                        <p:cTn id="42" dur="200" fill="hold">
                                          <p:stCondLst>
                                            <p:cond delay="800"/>
                                          </p:stCondLst>
                                        </p:cTn>
                                        <p:tgtEl>
                                          <p:spTgt spid="2">
                                            <p:txEl>
                                              <p:pRg st="7" end="7"/>
                                            </p:txEl>
                                          </p:spTgt>
                                        </p:tgtEl>
                                        <p:attrNameLst>
                                          <p:attrName>r</p:attrName>
                                        </p:attrNameLst>
                                      </p:cBhvr>
                                    </p:animRot>
                                  </p:childTnLst>
                                </p:cTn>
                              </p:par>
                              <p:par>
                                <p:cTn id="43" presetID="32" presetClass="emph" presetSubtype="0" fill="hold" nodeType="withEffect">
                                  <p:stCondLst>
                                    <p:cond delay="0"/>
                                  </p:stCondLst>
                                  <p:childTnLst>
                                    <p:animRot by="120000">
                                      <p:cBhvr>
                                        <p:cTn id="44" dur="100" fill="hold">
                                          <p:stCondLst>
                                            <p:cond delay="0"/>
                                          </p:stCondLst>
                                        </p:cTn>
                                        <p:tgtEl>
                                          <p:spTgt spid="2">
                                            <p:txEl>
                                              <p:pRg st="8" end="8"/>
                                            </p:txEl>
                                          </p:spTgt>
                                        </p:tgtEl>
                                        <p:attrNameLst>
                                          <p:attrName>r</p:attrName>
                                        </p:attrNameLst>
                                      </p:cBhvr>
                                    </p:animRot>
                                    <p:animRot by="-240000">
                                      <p:cBhvr>
                                        <p:cTn id="45" dur="200" fill="hold">
                                          <p:stCondLst>
                                            <p:cond delay="200"/>
                                          </p:stCondLst>
                                        </p:cTn>
                                        <p:tgtEl>
                                          <p:spTgt spid="2">
                                            <p:txEl>
                                              <p:pRg st="8" end="8"/>
                                            </p:txEl>
                                          </p:spTgt>
                                        </p:tgtEl>
                                        <p:attrNameLst>
                                          <p:attrName>r</p:attrName>
                                        </p:attrNameLst>
                                      </p:cBhvr>
                                    </p:animRot>
                                    <p:animRot by="240000">
                                      <p:cBhvr>
                                        <p:cTn id="46" dur="200" fill="hold">
                                          <p:stCondLst>
                                            <p:cond delay="400"/>
                                          </p:stCondLst>
                                        </p:cTn>
                                        <p:tgtEl>
                                          <p:spTgt spid="2">
                                            <p:txEl>
                                              <p:pRg st="8" end="8"/>
                                            </p:txEl>
                                          </p:spTgt>
                                        </p:tgtEl>
                                        <p:attrNameLst>
                                          <p:attrName>r</p:attrName>
                                        </p:attrNameLst>
                                      </p:cBhvr>
                                    </p:animRot>
                                    <p:animRot by="-240000">
                                      <p:cBhvr>
                                        <p:cTn id="47" dur="200" fill="hold">
                                          <p:stCondLst>
                                            <p:cond delay="600"/>
                                          </p:stCondLst>
                                        </p:cTn>
                                        <p:tgtEl>
                                          <p:spTgt spid="2">
                                            <p:txEl>
                                              <p:pRg st="8" end="8"/>
                                            </p:txEl>
                                          </p:spTgt>
                                        </p:tgtEl>
                                        <p:attrNameLst>
                                          <p:attrName>r</p:attrName>
                                        </p:attrNameLst>
                                      </p:cBhvr>
                                    </p:animRot>
                                    <p:animRot by="120000">
                                      <p:cBhvr>
                                        <p:cTn id="48" dur="200" fill="hold">
                                          <p:stCondLst>
                                            <p:cond delay="800"/>
                                          </p:stCondLst>
                                        </p:cTn>
                                        <p:tgtEl>
                                          <p:spTgt spid="2">
                                            <p:txEl>
                                              <p:pRg st="8" end="8"/>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lvl="0" algn="ctr"/>
            <a:endParaRPr lang="ar-SA" sz="2200" b="1" dirty="0" smtClean="0">
              <a:solidFill>
                <a:schemeClr val="accent1">
                  <a:lumMod val="60000"/>
                  <a:lumOff val="40000"/>
                </a:schemeClr>
              </a:solidFill>
              <a:cs typeface="Akhbar MT" pitchFamily="2" charset="-78"/>
            </a:endParaRPr>
          </a:p>
          <a:p>
            <a:pPr lvl="0" algn="ctr"/>
            <a:r>
              <a:rPr lang="ar-SA" sz="2200" b="1" dirty="0" smtClean="0">
                <a:solidFill>
                  <a:schemeClr val="accent1">
                    <a:lumMod val="60000"/>
                    <a:lumOff val="40000"/>
                  </a:schemeClr>
                </a:solidFill>
                <a:cs typeface="Akhbar MT" pitchFamily="2" charset="-78"/>
              </a:rPr>
              <a:t> ج- المسؤولية الاخلاقية :</a:t>
            </a:r>
          </a:p>
          <a:p>
            <a:pPr lvl="0" algn="ctr"/>
            <a:r>
              <a:rPr lang="ar-SA" sz="2200" b="1" dirty="0" smtClean="0">
                <a:cs typeface="Akhbar MT" pitchFamily="2" charset="-78"/>
              </a:rPr>
              <a:t>يرى </a:t>
            </a:r>
            <a:r>
              <a:rPr lang="ar-SA" sz="2200" b="1" dirty="0" err="1" smtClean="0">
                <a:cs typeface="Akhbar MT" pitchFamily="2" charset="-78"/>
              </a:rPr>
              <a:t>تارد</a:t>
            </a:r>
            <a:r>
              <a:rPr lang="ar-SA" sz="2200" b="1" dirty="0" smtClean="0">
                <a:cs typeface="Akhbar MT" pitchFamily="2" charset="-78"/>
              </a:rPr>
              <a:t> انه لكي يكون الانسان مسؤولا عن فعله فلا بد ان يكون سليم العقل وليس سكران , ولا منوما عند ارتكابه للجريمة وهذا ما يسمى بالهوية الفردية .</a:t>
            </a:r>
          </a:p>
          <a:p>
            <a:pPr lvl="0" algn="ctr"/>
            <a:endParaRPr lang="ar-SA" sz="2200" b="1" dirty="0" smtClean="0">
              <a:cs typeface="Akhbar MT" pitchFamily="2" charset="-78"/>
            </a:endParaRPr>
          </a:p>
          <a:p>
            <a:pPr lvl="0" algn="ctr"/>
            <a:r>
              <a:rPr lang="ar-SA" sz="2200" b="1" dirty="0" smtClean="0">
                <a:solidFill>
                  <a:schemeClr val="accent1">
                    <a:lumMod val="60000"/>
                    <a:lumOff val="40000"/>
                  </a:schemeClr>
                </a:solidFill>
                <a:cs typeface="Akhbar MT" pitchFamily="2" charset="-78"/>
              </a:rPr>
              <a:t>د-النظام العقابي :</a:t>
            </a:r>
          </a:p>
          <a:p>
            <a:pPr lvl="0" algn="ctr"/>
            <a:r>
              <a:rPr lang="ar-SA" sz="2200" b="1" dirty="0" smtClean="0">
                <a:cs typeface="Akhbar MT" pitchFamily="2" charset="-78"/>
              </a:rPr>
              <a:t>يرى </a:t>
            </a:r>
            <a:r>
              <a:rPr lang="ar-SA" sz="2200" b="1" dirty="0" err="1" smtClean="0">
                <a:cs typeface="Akhbar MT" pitchFamily="2" charset="-78"/>
              </a:rPr>
              <a:t>تارد</a:t>
            </a:r>
            <a:r>
              <a:rPr lang="ar-SA" sz="2200" b="1" dirty="0" smtClean="0">
                <a:cs typeface="Akhbar MT" pitchFamily="2" charset="-78"/>
              </a:rPr>
              <a:t> انه لابد من وضع اطباء وعلماء نفس في المحكمة للعمل بجانب المحلفين .</a:t>
            </a:r>
          </a:p>
          <a:p>
            <a:pPr lvl="0" algn="ctr"/>
            <a:r>
              <a:rPr lang="ar-SA" sz="2200" b="1" dirty="0" smtClean="0">
                <a:cs typeface="Akhbar MT" pitchFamily="2" charset="-78"/>
              </a:rPr>
              <a:t>كما نادى بتصنيف السجناء حسب المستوى الاجتماعي والتفريق بين السجناء المدن وسجناء الريف كما نادى بالسجن الانفرادي لكي لا يتاح للمجرم المبتدئ الاختلاط بالمجرم القديم ..</a:t>
            </a:r>
          </a:p>
          <a:p>
            <a:pPr lvl="0" algn="ctr"/>
            <a:r>
              <a:rPr lang="ar-SA" sz="2200" b="1" dirty="0" smtClean="0">
                <a:cs typeface="Akhbar MT" pitchFamily="2" charset="-78"/>
              </a:rPr>
              <a:t>وَ نادى بالإبقاء على عقوبة الاعدام وَ لكن بطرق مريحة وبدون ألم .</a:t>
            </a:r>
          </a:p>
          <a:p>
            <a:pPr lvl="0" algn="ctr"/>
            <a:endParaRPr lang="ar-SA" sz="2200" b="1" dirty="0">
              <a:solidFill>
                <a:schemeClr val="bg1">
                  <a:lumMod val="50000"/>
                </a:schemeClr>
              </a:solidFill>
              <a:cs typeface="Akhbar MT" pitchFamily="2" charset="-78"/>
            </a:endParaRPr>
          </a:p>
          <a:p>
            <a:pPr lvl="0" algn="ctr"/>
            <a:r>
              <a:rPr lang="ar-SA" sz="2200" b="1" dirty="0" smtClean="0">
                <a:solidFill>
                  <a:schemeClr val="bg1">
                    <a:lumMod val="50000"/>
                  </a:schemeClr>
                </a:solidFill>
                <a:cs typeface="Akhbar MT" pitchFamily="2" charset="-78"/>
              </a:rPr>
              <a:t>لقد جاءت الاديان السماوية قبل </a:t>
            </a:r>
            <a:r>
              <a:rPr lang="ar-SA" sz="2200" b="1" dirty="0" err="1" smtClean="0">
                <a:solidFill>
                  <a:schemeClr val="bg1">
                    <a:lumMod val="50000"/>
                  </a:schemeClr>
                </a:solidFill>
                <a:cs typeface="Akhbar MT" pitchFamily="2" charset="-78"/>
              </a:rPr>
              <a:t>تارد</a:t>
            </a:r>
            <a:r>
              <a:rPr lang="ar-SA" sz="2200" b="1" dirty="0" smtClean="0">
                <a:solidFill>
                  <a:schemeClr val="bg1">
                    <a:lumMod val="50000"/>
                  </a:schemeClr>
                </a:solidFill>
                <a:cs typeface="Akhbar MT" pitchFamily="2" charset="-78"/>
              </a:rPr>
              <a:t> واقرت عقوبة الجرائم منذ قرون مدركة ان اقرار العقوبات ضمان لاستتباب الامن والاستقرار في المجتمع ان الشريعة الاسلامية بتطبيقها للقصاص لاحظت الجانب الشخصي للمجني عليه .</a:t>
            </a:r>
          </a:p>
          <a:p>
            <a:pPr lvl="0" algn="ctr"/>
            <a:r>
              <a:rPr lang="ar-SA" sz="2200" b="1" dirty="0" smtClean="0">
                <a:solidFill>
                  <a:schemeClr val="bg1">
                    <a:lumMod val="50000"/>
                  </a:schemeClr>
                </a:solidFill>
                <a:cs typeface="Akhbar MT" pitchFamily="2" charset="-78"/>
              </a:rPr>
              <a:t>ان قانون المساواة يوجب ان يتساوى الاذى الذي نزل بالمجني عليه مع الاذى الذي ينزل بالجاني عقابا له علا ما ارتكب من جرم .</a:t>
            </a:r>
          </a:p>
          <a:p>
            <a:pPr lvl="0" algn="ctr"/>
            <a:endParaRPr lang="ar-SA" sz="2200" b="1" dirty="0" smtClean="0">
              <a:cs typeface="Akhbar MT" pitchFamily="2" charset="-78"/>
            </a:endParaRPr>
          </a:p>
          <a:p>
            <a:pPr lvl="0" algn="ctr"/>
            <a:endParaRPr lang="ar-SA" sz="2200" b="1" dirty="0">
              <a:cs typeface="Akhbar MT" pitchFamily="2" charset="-78"/>
            </a:endParaRPr>
          </a:p>
        </p:txBody>
      </p:sp>
    </p:spTree>
    <p:extLst>
      <p:ext uri="{BB962C8B-B14F-4D97-AF65-F5344CB8AC3E}">
        <p14:creationId xmlns:p14="http://schemas.microsoft.com/office/powerpoint/2010/main" xmlns="" val="3875527248"/>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xEl>
                                              <p:pRg st="1" end="1"/>
                                            </p:txEl>
                                          </p:spTgt>
                                        </p:tgtEl>
                                        <p:attrNameLst>
                                          <p:attrName>r</p:attrName>
                                        </p:attrNameLst>
                                      </p:cBhvr>
                                    </p:animRot>
                                    <p:animRot by="-240000">
                                      <p:cBhvr>
                                        <p:cTn id="7" dur="200" fill="hold">
                                          <p:stCondLst>
                                            <p:cond delay="200"/>
                                          </p:stCondLst>
                                        </p:cTn>
                                        <p:tgtEl>
                                          <p:spTgt spid="2">
                                            <p:txEl>
                                              <p:pRg st="1" end="1"/>
                                            </p:txEl>
                                          </p:spTgt>
                                        </p:tgtEl>
                                        <p:attrNameLst>
                                          <p:attrName>r</p:attrName>
                                        </p:attrNameLst>
                                      </p:cBhvr>
                                    </p:animRot>
                                    <p:animRot by="240000">
                                      <p:cBhvr>
                                        <p:cTn id="8" dur="200" fill="hold">
                                          <p:stCondLst>
                                            <p:cond delay="400"/>
                                          </p:stCondLst>
                                        </p:cTn>
                                        <p:tgtEl>
                                          <p:spTgt spid="2">
                                            <p:txEl>
                                              <p:pRg st="1" end="1"/>
                                            </p:txEl>
                                          </p:spTgt>
                                        </p:tgtEl>
                                        <p:attrNameLst>
                                          <p:attrName>r</p:attrName>
                                        </p:attrNameLst>
                                      </p:cBhvr>
                                    </p:animRot>
                                    <p:animRot by="-240000">
                                      <p:cBhvr>
                                        <p:cTn id="9" dur="200" fill="hold">
                                          <p:stCondLst>
                                            <p:cond delay="600"/>
                                          </p:stCondLst>
                                        </p:cTn>
                                        <p:tgtEl>
                                          <p:spTgt spid="2">
                                            <p:txEl>
                                              <p:pRg st="1" end="1"/>
                                            </p:txEl>
                                          </p:spTgt>
                                        </p:tgtEl>
                                        <p:attrNameLst>
                                          <p:attrName>r</p:attrName>
                                        </p:attrNameLst>
                                      </p:cBhvr>
                                    </p:animRot>
                                    <p:animRot by="120000">
                                      <p:cBhvr>
                                        <p:cTn id="10" dur="200" fill="hold">
                                          <p:stCondLst>
                                            <p:cond delay="800"/>
                                          </p:stCondLst>
                                        </p:cTn>
                                        <p:tgtEl>
                                          <p:spTgt spid="2">
                                            <p:txEl>
                                              <p:pRg st="1" end="1"/>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
                                            <p:txEl>
                                              <p:pRg st="2" end="2"/>
                                            </p:txEl>
                                          </p:spTgt>
                                        </p:tgtEl>
                                        <p:attrNameLst>
                                          <p:attrName>r</p:attrName>
                                        </p:attrNameLst>
                                      </p:cBhvr>
                                    </p:animRot>
                                    <p:animRot by="-240000">
                                      <p:cBhvr>
                                        <p:cTn id="13" dur="200" fill="hold">
                                          <p:stCondLst>
                                            <p:cond delay="200"/>
                                          </p:stCondLst>
                                        </p:cTn>
                                        <p:tgtEl>
                                          <p:spTgt spid="2">
                                            <p:txEl>
                                              <p:pRg st="2" end="2"/>
                                            </p:txEl>
                                          </p:spTgt>
                                        </p:tgtEl>
                                        <p:attrNameLst>
                                          <p:attrName>r</p:attrName>
                                        </p:attrNameLst>
                                      </p:cBhvr>
                                    </p:animRot>
                                    <p:animRot by="240000">
                                      <p:cBhvr>
                                        <p:cTn id="14" dur="200" fill="hold">
                                          <p:stCondLst>
                                            <p:cond delay="400"/>
                                          </p:stCondLst>
                                        </p:cTn>
                                        <p:tgtEl>
                                          <p:spTgt spid="2">
                                            <p:txEl>
                                              <p:pRg st="2" end="2"/>
                                            </p:txEl>
                                          </p:spTgt>
                                        </p:tgtEl>
                                        <p:attrNameLst>
                                          <p:attrName>r</p:attrName>
                                        </p:attrNameLst>
                                      </p:cBhvr>
                                    </p:animRot>
                                    <p:animRot by="-240000">
                                      <p:cBhvr>
                                        <p:cTn id="15" dur="200" fill="hold">
                                          <p:stCondLst>
                                            <p:cond delay="600"/>
                                          </p:stCondLst>
                                        </p:cTn>
                                        <p:tgtEl>
                                          <p:spTgt spid="2">
                                            <p:txEl>
                                              <p:pRg st="2" end="2"/>
                                            </p:txEl>
                                          </p:spTgt>
                                        </p:tgtEl>
                                        <p:attrNameLst>
                                          <p:attrName>r</p:attrName>
                                        </p:attrNameLst>
                                      </p:cBhvr>
                                    </p:animRot>
                                    <p:animRot by="120000">
                                      <p:cBhvr>
                                        <p:cTn id="16" dur="200" fill="hold">
                                          <p:stCondLst>
                                            <p:cond delay="800"/>
                                          </p:stCondLst>
                                        </p:cTn>
                                        <p:tgtEl>
                                          <p:spTgt spid="2">
                                            <p:txEl>
                                              <p:pRg st="2" end="2"/>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32" presetClass="emph" presetSubtype="0" fill="hold" nodeType="clickEffect">
                                  <p:stCondLst>
                                    <p:cond delay="0"/>
                                  </p:stCondLst>
                                  <p:childTnLst>
                                    <p:animRot by="120000">
                                      <p:cBhvr>
                                        <p:cTn id="20" dur="100" fill="hold">
                                          <p:stCondLst>
                                            <p:cond delay="0"/>
                                          </p:stCondLst>
                                        </p:cTn>
                                        <p:tgtEl>
                                          <p:spTgt spid="2">
                                            <p:txEl>
                                              <p:pRg st="4" end="4"/>
                                            </p:txEl>
                                          </p:spTgt>
                                        </p:tgtEl>
                                        <p:attrNameLst>
                                          <p:attrName>r</p:attrName>
                                        </p:attrNameLst>
                                      </p:cBhvr>
                                    </p:animRot>
                                    <p:animRot by="-240000">
                                      <p:cBhvr>
                                        <p:cTn id="21" dur="200" fill="hold">
                                          <p:stCondLst>
                                            <p:cond delay="200"/>
                                          </p:stCondLst>
                                        </p:cTn>
                                        <p:tgtEl>
                                          <p:spTgt spid="2">
                                            <p:txEl>
                                              <p:pRg st="4" end="4"/>
                                            </p:txEl>
                                          </p:spTgt>
                                        </p:tgtEl>
                                        <p:attrNameLst>
                                          <p:attrName>r</p:attrName>
                                        </p:attrNameLst>
                                      </p:cBhvr>
                                    </p:animRot>
                                    <p:animRot by="240000">
                                      <p:cBhvr>
                                        <p:cTn id="22" dur="200" fill="hold">
                                          <p:stCondLst>
                                            <p:cond delay="400"/>
                                          </p:stCondLst>
                                        </p:cTn>
                                        <p:tgtEl>
                                          <p:spTgt spid="2">
                                            <p:txEl>
                                              <p:pRg st="4" end="4"/>
                                            </p:txEl>
                                          </p:spTgt>
                                        </p:tgtEl>
                                        <p:attrNameLst>
                                          <p:attrName>r</p:attrName>
                                        </p:attrNameLst>
                                      </p:cBhvr>
                                    </p:animRot>
                                    <p:animRot by="-240000">
                                      <p:cBhvr>
                                        <p:cTn id="23" dur="200" fill="hold">
                                          <p:stCondLst>
                                            <p:cond delay="600"/>
                                          </p:stCondLst>
                                        </p:cTn>
                                        <p:tgtEl>
                                          <p:spTgt spid="2">
                                            <p:txEl>
                                              <p:pRg st="4" end="4"/>
                                            </p:txEl>
                                          </p:spTgt>
                                        </p:tgtEl>
                                        <p:attrNameLst>
                                          <p:attrName>r</p:attrName>
                                        </p:attrNameLst>
                                      </p:cBhvr>
                                    </p:animRot>
                                    <p:animRot by="120000">
                                      <p:cBhvr>
                                        <p:cTn id="24" dur="200" fill="hold">
                                          <p:stCondLst>
                                            <p:cond delay="800"/>
                                          </p:stCondLst>
                                        </p:cTn>
                                        <p:tgtEl>
                                          <p:spTgt spid="2">
                                            <p:txEl>
                                              <p:pRg st="4" end="4"/>
                                            </p:txEl>
                                          </p:spTgt>
                                        </p:tgtEl>
                                        <p:attrNameLst>
                                          <p:attrName>r</p:attrName>
                                        </p:attrNameLst>
                                      </p:cBhvr>
                                    </p:animRot>
                                  </p:childTnLst>
                                </p:cTn>
                              </p:par>
                              <p:par>
                                <p:cTn id="25" presetID="32" presetClass="emph" presetSubtype="0" fill="hold" nodeType="withEffect">
                                  <p:stCondLst>
                                    <p:cond delay="0"/>
                                  </p:stCondLst>
                                  <p:childTnLst>
                                    <p:animRot by="120000">
                                      <p:cBhvr>
                                        <p:cTn id="26" dur="100" fill="hold">
                                          <p:stCondLst>
                                            <p:cond delay="0"/>
                                          </p:stCondLst>
                                        </p:cTn>
                                        <p:tgtEl>
                                          <p:spTgt spid="2">
                                            <p:txEl>
                                              <p:pRg st="5" end="5"/>
                                            </p:txEl>
                                          </p:spTgt>
                                        </p:tgtEl>
                                        <p:attrNameLst>
                                          <p:attrName>r</p:attrName>
                                        </p:attrNameLst>
                                      </p:cBhvr>
                                    </p:animRot>
                                    <p:animRot by="-240000">
                                      <p:cBhvr>
                                        <p:cTn id="27" dur="200" fill="hold">
                                          <p:stCondLst>
                                            <p:cond delay="200"/>
                                          </p:stCondLst>
                                        </p:cTn>
                                        <p:tgtEl>
                                          <p:spTgt spid="2">
                                            <p:txEl>
                                              <p:pRg st="5" end="5"/>
                                            </p:txEl>
                                          </p:spTgt>
                                        </p:tgtEl>
                                        <p:attrNameLst>
                                          <p:attrName>r</p:attrName>
                                        </p:attrNameLst>
                                      </p:cBhvr>
                                    </p:animRot>
                                    <p:animRot by="240000">
                                      <p:cBhvr>
                                        <p:cTn id="28" dur="200" fill="hold">
                                          <p:stCondLst>
                                            <p:cond delay="400"/>
                                          </p:stCondLst>
                                        </p:cTn>
                                        <p:tgtEl>
                                          <p:spTgt spid="2">
                                            <p:txEl>
                                              <p:pRg st="5" end="5"/>
                                            </p:txEl>
                                          </p:spTgt>
                                        </p:tgtEl>
                                        <p:attrNameLst>
                                          <p:attrName>r</p:attrName>
                                        </p:attrNameLst>
                                      </p:cBhvr>
                                    </p:animRot>
                                    <p:animRot by="-240000">
                                      <p:cBhvr>
                                        <p:cTn id="29" dur="200" fill="hold">
                                          <p:stCondLst>
                                            <p:cond delay="600"/>
                                          </p:stCondLst>
                                        </p:cTn>
                                        <p:tgtEl>
                                          <p:spTgt spid="2">
                                            <p:txEl>
                                              <p:pRg st="5" end="5"/>
                                            </p:txEl>
                                          </p:spTgt>
                                        </p:tgtEl>
                                        <p:attrNameLst>
                                          <p:attrName>r</p:attrName>
                                        </p:attrNameLst>
                                      </p:cBhvr>
                                    </p:animRot>
                                    <p:animRot by="120000">
                                      <p:cBhvr>
                                        <p:cTn id="30" dur="200" fill="hold">
                                          <p:stCondLst>
                                            <p:cond delay="800"/>
                                          </p:stCondLst>
                                        </p:cTn>
                                        <p:tgtEl>
                                          <p:spTgt spid="2">
                                            <p:txEl>
                                              <p:pRg st="5" end="5"/>
                                            </p:txEl>
                                          </p:spTgt>
                                        </p:tgtEl>
                                        <p:attrNameLst>
                                          <p:attrName>r</p:attrName>
                                        </p:attrNameLst>
                                      </p:cBhvr>
                                    </p:animRot>
                                  </p:childTnLst>
                                </p:cTn>
                              </p:par>
                              <p:par>
                                <p:cTn id="31" presetID="32" presetClass="emph" presetSubtype="0" fill="hold" nodeType="withEffect">
                                  <p:stCondLst>
                                    <p:cond delay="0"/>
                                  </p:stCondLst>
                                  <p:childTnLst>
                                    <p:animRot by="120000">
                                      <p:cBhvr>
                                        <p:cTn id="32" dur="100" fill="hold">
                                          <p:stCondLst>
                                            <p:cond delay="0"/>
                                          </p:stCondLst>
                                        </p:cTn>
                                        <p:tgtEl>
                                          <p:spTgt spid="2">
                                            <p:txEl>
                                              <p:pRg st="6" end="6"/>
                                            </p:txEl>
                                          </p:spTgt>
                                        </p:tgtEl>
                                        <p:attrNameLst>
                                          <p:attrName>r</p:attrName>
                                        </p:attrNameLst>
                                      </p:cBhvr>
                                    </p:animRot>
                                    <p:animRot by="-240000">
                                      <p:cBhvr>
                                        <p:cTn id="33" dur="200" fill="hold">
                                          <p:stCondLst>
                                            <p:cond delay="200"/>
                                          </p:stCondLst>
                                        </p:cTn>
                                        <p:tgtEl>
                                          <p:spTgt spid="2">
                                            <p:txEl>
                                              <p:pRg st="6" end="6"/>
                                            </p:txEl>
                                          </p:spTgt>
                                        </p:tgtEl>
                                        <p:attrNameLst>
                                          <p:attrName>r</p:attrName>
                                        </p:attrNameLst>
                                      </p:cBhvr>
                                    </p:animRot>
                                    <p:animRot by="240000">
                                      <p:cBhvr>
                                        <p:cTn id="34" dur="200" fill="hold">
                                          <p:stCondLst>
                                            <p:cond delay="400"/>
                                          </p:stCondLst>
                                        </p:cTn>
                                        <p:tgtEl>
                                          <p:spTgt spid="2">
                                            <p:txEl>
                                              <p:pRg st="6" end="6"/>
                                            </p:txEl>
                                          </p:spTgt>
                                        </p:tgtEl>
                                        <p:attrNameLst>
                                          <p:attrName>r</p:attrName>
                                        </p:attrNameLst>
                                      </p:cBhvr>
                                    </p:animRot>
                                    <p:animRot by="-240000">
                                      <p:cBhvr>
                                        <p:cTn id="35" dur="200" fill="hold">
                                          <p:stCondLst>
                                            <p:cond delay="600"/>
                                          </p:stCondLst>
                                        </p:cTn>
                                        <p:tgtEl>
                                          <p:spTgt spid="2">
                                            <p:txEl>
                                              <p:pRg st="6" end="6"/>
                                            </p:txEl>
                                          </p:spTgt>
                                        </p:tgtEl>
                                        <p:attrNameLst>
                                          <p:attrName>r</p:attrName>
                                        </p:attrNameLst>
                                      </p:cBhvr>
                                    </p:animRot>
                                    <p:animRot by="120000">
                                      <p:cBhvr>
                                        <p:cTn id="36" dur="200" fill="hold">
                                          <p:stCondLst>
                                            <p:cond delay="800"/>
                                          </p:stCondLst>
                                        </p:cTn>
                                        <p:tgtEl>
                                          <p:spTgt spid="2">
                                            <p:txEl>
                                              <p:pRg st="6" end="6"/>
                                            </p:txEl>
                                          </p:spTgt>
                                        </p:tgtEl>
                                        <p:attrNameLst>
                                          <p:attrName>r</p:attrName>
                                        </p:attrNameLst>
                                      </p:cBhvr>
                                    </p:animRot>
                                  </p:childTnLst>
                                </p:cTn>
                              </p:par>
                              <p:par>
                                <p:cTn id="37" presetID="32" presetClass="emph" presetSubtype="0" fill="hold" nodeType="withEffect">
                                  <p:stCondLst>
                                    <p:cond delay="0"/>
                                  </p:stCondLst>
                                  <p:childTnLst>
                                    <p:animRot by="120000">
                                      <p:cBhvr>
                                        <p:cTn id="38" dur="100" fill="hold">
                                          <p:stCondLst>
                                            <p:cond delay="0"/>
                                          </p:stCondLst>
                                        </p:cTn>
                                        <p:tgtEl>
                                          <p:spTgt spid="2">
                                            <p:txEl>
                                              <p:pRg st="7" end="7"/>
                                            </p:txEl>
                                          </p:spTgt>
                                        </p:tgtEl>
                                        <p:attrNameLst>
                                          <p:attrName>r</p:attrName>
                                        </p:attrNameLst>
                                      </p:cBhvr>
                                    </p:animRot>
                                    <p:animRot by="-240000">
                                      <p:cBhvr>
                                        <p:cTn id="39" dur="200" fill="hold">
                                          <p:stCondLst>
                                            <p:cond delay="200"/>
                                          </p:stCondLst>
                                        </p:cTn>
                                        <p:tgtEl>
                                          <p:spTgt spid="2">
                                            <p:txEl>
                                              <p:pRg st="7" end="7"/>
                                            </p:txEl>
                                          </p:spTgt>
                                        </p:tgtEl>
                                        <p:attrNameLst>
                                          <p:attrName>r</p:attrName>
                                        </p:attrNameLst>
                                      </p:cBhvr>
                                    </p:animRot>
                                    <p:animRot by="240000">
                                      <p:cBhvr>
                                        <p:cTn id="40" dur="200" fill="hold">
                                          <p:stCondLst>
                                            <p:cond delay="400"/>
                                          </p:stCondLst>
                                        </p:cTn>
                                        <p:tgtEl>
                                          <p:spTgt spid="2">
                                            <p:txEl>
                                              <p:pRg st="7" end="7"/>
                                            </p:txEl>
                                          </p:spTgt>
                                        </p:tgtEl>
                                        <p:attrNameLst>
                                          <p:attrName>r</p:attrName>
                                        </p:attrNameLst>
                                      </p:cBhvr>
                                    </p:animRot>
                                    <p:animRot by="-240000">
                                      <p:cBhvr>
                                        <p:cTn id="41" dur="200" fill="hold">
                                          <p:stCondLst>
                                            <p:cond delay="600"/>
                                          </p:stCondLst>
                                        </p:cTn>
                                        <p:tgtEl>
                                          <p:spTgt spid="2">
                                            <p:txEl>
                                              <p:pRg st="7" end="7"/>
                                            </p:txEl>
                                          </p:spTgt>
                                        </p:tgtEl>
                                        <p:attrNameLst>
                                          <p:attrName>r</p:attrName>
                                        </p:attrNameLst>
                                      </p:cBhvr>
                                    </p:animRot>
                                    <p:animRot by="120000">
                                      <p:cBhvr>
                                        <p:cTn id="42" dur="200" fill="hold">
                                          <p:stCondLst>
                                            <p:cond delay="800"/>
                                          </p:stCondLst>
                                        </p:cTn>
                                        <p:tgtEl>
                                          <p:spTgt spid="2">
                                            <p:txEl>
                                              <p:pRg st="7" end="7"/>
                                            </p:tx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down)">
                                      <p:cBhvr>
                                        <p:cTn id="47" dur="500"/>
                                        <p:tgtEl>
                                          <p:spTgt spid="2">
                                            <p:txEl>
                                              <p:pRg st="9" end="9"/>
                                            </p:txEl>
                                          </p:spTgt>
                                        </p:tgtEl>
                                      </p:cBhvr>
                                    </p:animEffect>
                                  </p:childTnLst>
                                </p:cTn>
                              </p:par>
                              <p:par>
                                <p:cTn id="48" presetID="22" presetClass="entr" presetSubtype="4" fill="hold" nodeType="withEffect">
                                  <p:stCondLst>
                                    <p:cond delay="0"/>
                                  </p:stCondLst>
                                  <p:childTnLst>
                                    <p:set>
                                      <p:cBhvr>
                                        <p:cTn id="49" dur="1" fill="hold">
                                          <p:stCondLst>
                                            <p:cond delay="0"/>
                                          </p:stCondLst>
                                        </p:cTn>
                                        <p:tgtEl>
                                          <p:spTgt spid="2">
                                            <p:txEl>
                                              <p:pRg st="10" end="10"/>
                                            </p:txEl>
                                          </p:spTgt>
                                        </p:tgtEl>
                                        <p:attrNameLst>
                                          <p:attrName>style.visibility</p:attrName>
                                        </p:attrNameLst>
                                      </p:cBhvr>
                                      <p:to>
                                        <p:strVal val="visible"/>
                                      </p:to>
                                    </p:set>
                                    <p:animEffect transition="in" filter="wipe(down)">
                                      <p:cBhvr>
                                        <p:cTn id="50"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5544616"/>
          </a:xfrm>
          <a:prstGeom prst="wedgeRectCallout">
            <a:avLst/>
          </a:prstGeom>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100" b="1" dirty="0" smtClean="0">
              <a:cs typeface="Akhbar MT" pitchFamily="2" charset="-78"/>
            </a:endParaRPr>
          </a:p>
          <a:p>
            <a:pPr algn="ctr"/>
            <a:endParaRPr lang="ar-SA" sz="2100" b="1" dirty="0">
              <a:cs typeface="Akhbar MT" pitchFamily="2" charset="-78"/>
            </a:endParaRPr>
          </a:p>
          <a:p>
            <a:pPr algn="ctr"/>
            <a:endParaRPr lang="ar-SA" sz="2100" b="1" dirty="0" smtClean="0">
              <a:cs typeface="Akhbar MT" pitchFamily="2" charset="-78"/>
            </a:endParaRPr>
          </a:p>
          <a:p>
            <a:pPr algn="ctr"/>
            <a:endParaRPr lang="ar-SA" sz="2100" b="1" dirty="0">
              <a:cs typeface="Akhbar MT" pitchFamily="2" charset="-78"/>
            </a:endParaRPr>
          </a:p>
          <a:p>
            <a:pPr algn="ctr"/>
            <a:r>
              <a:rPr lang="ar-SA" sz="2100" b="1" dirty="0" smtClean="0">
                <a:cs typeface="Akhbar MT" pitchFamily="2" charset="-78"/>
              </a:rPr>
              <a:t>خرجت </a:t>
            </a:r>
            <a:r>
              <a:rPr lang="ar-SA" sz="2100" b="1" dirty="0">
                <a:cs typeface="Akhbar MT" pitchFamily="2" charset="-78"/>
              </a:rPr>
              <a:t>نظرية الاختلاط التفاضلي للوجود </a:t>
            </a:r>
            <a:r>
              <a:rPr lang="ar-SA" sz="2100" b="1" dirty="0" smtClean="0">
                <a:cs typeface="Akhbar MT" pitchFamily="2" charset="-78"/>
              </a:rPr>
              <a:t>للعالم </a:t>
            </a:r>
            <a:r>
              <a:rPr lang="ar-SA" sz="2100" b="1" dirty="0">
                <a:cs typeface="Akhbar MT" pitchFamily="2" charset="-78"/>
              </a:rPr>
              <a:t>الأمريكي أدوين </a:t>
            </a:r>
            <a:r>
              <a:rPr lang="ar-SA" sz="2100" b="1" dirty="0" err="1" smtClean="0">
                <a:cs typeface="Akhbar MT" pitchFamily="2" charset="-78"/>
              </a:rPr>
              <a:t>سذرلاند</a:t>
            </a:r>
            <a:r>
              <a:rPr lang="ar-SA" sz="2100" b="1" dirty="0" smtClean="0">
                <a:cs typeface="Akhbar MT" pitchFamily="2" charset="-78"/>
              </a:rPr>
              <a:t> وَ تعني </a:t>
            </a:r>
            <a:r>
              <a:rPr lang="ar-SA" sz="2100" b="1" dirty="0">
                <a:cs typeface="Akhbar MT" pitchFamily="2" charset="-78"/>
              </a:rPr>
              <a:t>أن كل شخص يتطبع بالطابع الثقافي المحيط به </a:t>
            </a:r>
            <a:r>
              <a:rPr lang="ar-SA" sz="2100" b="1" dirty="0" smtClean="0">
                <a:cs typeface="Akhbar MT" pitchFamily="2" charset="-78"/>
              </a:rPr>
              <a:t>وَ يتشبه به ، </a:t>
            </a:r>
            <a:r>
              <a:rPr lang="ar-SA" sz="2100" b="1" dirty="0">
                <a:cs typeface="Akhbar MT" pitchFamily="2" charset="-78"/>
              </a:rPr>
              <a:t>ما لم تكن هناك ثقافات أخرى تتصارع مع الثقافة المحيطة </a:t>
            </a:r>
            <a:r>
              <a:rPr lang="ar-SA" sz="2100" b="1" dirty="0" smtClean="0">
                <a:cs typeface="Akhbar MT" pitchFamily="2" charset="-78"/>
              </a:rPr>
              <a:t>به ، </a:t>
            </a:r>
            <a:r>
              <a:rPr lang="ar-SA" sz="2100" b="1" dirty="0">
                <a:cs typeface="Akhbar MT" pitchFamily="2" charset="-78"/>
              </a:rPr>
              <a:t>وتوجهه إلى طرق أخرى </a:t>
            </a:r>
            <a:r>
              <a:rPr lang="ar-SA" sz="2100" b="1" dirty="0" smtClean="0">
                <a:cs typeface="Akhbar MT" pitchFamily="2" charset="-78"/>
              </a:rPr>
              <a:t>مختلفة .</a:t>
            </a:r>
          </a:p>
          <a:p>
            <a:pPr algn="ctr"/>
            <a:endParaRPr lang="ar-SA" sz="2100" b="1" dirty="0" smtClean="0">
              <a:solidFill>
                <a:schemeClr val="accent1">
                  <a:lumMod val="60000"/>
                  <a:lumOff val="40000"/>
                </a:schemeClr>
              </a:solidFill>
              <a:cs typeface="Akhbar MT" pitchFamily="2" charset="-78"/>
            </a:endParaRPr>
          </a:p>
          <a:p>
            <a:pPr algn="ctr"/>
            <a:r>
              <a:rPr lang="ar-SA" sz="2100" b="1" dirty="0" smtClean="0">
                <a:solidFill>
                  <a:schemeClr val="accent1">
                    <a:lumMod val="60000"/>
                    <a:lumOff val="40000"/>
                  </a:schemeClr>
                </a:solidFill>
                <a:cs typeface="Akhbar MT" pitchFamily="2" charset="-78"/>
              </a:rPr>
              <a:t>وَ التدريب </a:t>
            </a:r>
            <a:r>
              <a:rPr lang="ar-SA" sz="2100" b="1" dirty="0">
                <a:solidFill>
                  <a:schemeClr val="accent1">
                    <a:lumMod val="60000"/>
                    <a:lumOff val="40000"/>
                  </a:schemeClr>
                </a:solidFill>
                <a:cs typeface="Akhbar MT" pitchFamily="2" charset="-78"/>
              </a:rPr>
              <a:t>على السلوك الإجرامي في نظرية </a:t>
            </a:r>
            <a:r>
              <a:rPr lang="ar-SA" sz="2100" b="1" dirty="0" err="1">
                <a:solidFill>
                  <a:schemeClr val="accent1">
                    <a:lumMod val="60000"/>
                    <a:lumOff val="40000"/>
                  </a:schemeClr>
                </a:solidFill>
                <a:cs typeface="Akhbar MT" pitchFamily="2" charset="-78"/>
              </a:rPr>
              <a:t>سذرلاند</a:t>
            </a:r>
            <a:r>
              <a:rPr lang="ar-SA" sz="2100" b="1" dirty="0">
                <a:solidFill>
                  <a:schemeClr val="accent1">
                    <a:lumMod val="60000"/>
                    <a:lumOff val="40000"/>
                  </a:schemeClr>
                </a:solidFill>
                <a:cs typeface="Akhbar MT" pitchFamily="2" charset="-78"/>
              </a:rPr>
              <a:t> يتطلب </a:t>
            </a:r>
            <a:r>
              <a:rPr lang="ar-SA" sz="2100" b="1" dirty="0" smtClean="0">
                <a:solidFill>
                  <a:schemeClr val="accent1">
                    <a:lumMod val="60000"/>
                    <a:lumOff val="40000"/>
                  </a:schemeClr>
                </a:solidFill>
                <a:cs typeface="Akhbar MT" pitchFamily="2" charset="-78"/>
              </a:rPr>
              <a:t>أمرين :</a:t>
            </a:r>
          </a:p>
          <a:p>
            <a:pPr algn="ctr"/>
            <a:endParaRPr lang="en-US" sz="2100" b="1" dirty="0">
              <a:solidFill>
                <a:schemeClr val="accent1">
                  <a:lumMod val="60000"/>
                  <a:lumOff val="40000"/>
                </a:schemeClr>
              </a:solidFill>
              <a:cs typeface="Akhbar MT" pitchFamily="2" charset="-78"/>
            </a:endParaRPr>
          </a:p>
          <a:p>
            <a:pPr lvl="0" algn="ctr"/>
            <a:r>
              <a:rPr lang="ar-SA" sz="2100" b="1" dirty="0" smtClean="0">
                <a:cs typeface="Akhbar MT" pitchFamily="2" charset="-78"/>
              </a:rPr>
              <a:t>- فن </a:t>
            </a:r>
            <a:r>
              <a:rPr lang="ar-SA" sz="2100" b="1" dirty="0">
                <a:cs typeface="Akhbar MT" pitchFamily="2" charset="-78"/>
              </a:rPr>
              <a:t>ارتكاب </a:t>
            </a:r>
            <a:r>
              <a:rPr lang="ar-SA" sz="2100" b="1" dirty="0" smtClean="0">
                <a:cs typeface="Akhbar MT" pitchFamily="2" charset="-78"/>
              </a:rPr>
              <a:t>الجريمة ، </a:t>
            </a:r>
            <a:r>
              <a:rPr lang="ar-SA" sz="2100" b="1" dirty="0">
                <a:cs typeface="Akhbar MT" pitchFamily="2" charset="-78"/>
              </a:rPr>
              <a:t>أي الطرق والوسائل التي يحتاجها الفرد لارتكاب جريمته وتنفيذها وهذا ما يسميه التفسير </a:t>
            </a:r>
            <a:r>
              <a:rPr lang="ar-SA" sz="2100" b="1" dirty="0" smtClean="0">
                <a:cs typeface="Akhbar MT" pitchFamily="2" charset="-78"/>
              </a:rPr>
              <a:t>الميكانيكي .</a:t>
            </a:r>
            <a:endParaRPr lang="en-US" sz="2100" b="1" dirty="0">
              <a:cs typeface="Akhbar MT" pitchFamily="2" charset="-78"/>
            </a:endParaRPr>
          </a:p>
          <a:p>
            <a:pPr lvl="0" algn="ctr"/>
            <a:r>
              <a:rPr lang="ar-SA" sz="2100" b="1" dirty="0" smtClean="0">
                <a:cs typeface="Akhbar MT" pitchFamily="2" charset="-78"/>
              </a:rPr>
              <a:t>- تبرير </a:t>
            </a:r>
            <a:r>
              <a:rPr lang="ar-SA" sz="2100" b="1" dirty="0">
                <a:cs typeface="Akhbar MT" pitchFamily="2" charset="-78"/>
              </a:rPr>
              <a:t>التصرفات </a:t>
            </a:r>
            <a:r>
              <a:rPr lang="ar-SA" sz="2100" b="1" dirty="0" smtClean="0">
                <a:cs typeface="Akhbar MT" pitchFamily="2" charset="-78"/>
              </a:rPr>
              <a:t>وَ توجيه </a:t>
            </a:r>
            <a:r>
              <a:rPr lang="ar-SA" sz="2100" b="1" dirty="0">
                <a:cs typeface="Akhbar MT" pitchFamily="2" charset="-78"/>
              </a:rPr>
              <a:t>الدوافع والميول لارتكاب </a:t>
            </a:r>
            <a:r>
              <a:rPr lang="ar-SA" sz="2100" b="1" dirty="0" smtClean="0">
                <a:cs typeface="Akhbar MT" pitchFamily="2" charset="-78"/>
              </a:rPr>
              <a:t>الجريمة ، وَ توجيه </a:t>
            </a:r>
            <a:r>
              <a:rPr lang="ar-SA" sz="2100" b="1" dirty="0">
                <a:cs typeface="Akhbar MT" pitchFamily="2" charset="-78"/>
              </a:rPr>
              <a:t>الشخص ليتعلمها كما يتعلم فن ارتكاب الجريمة. فإذا كان الأشخاص الذين يحيطون بالفرد يحترمون القوانين فإنهم بذلك يوجهون الشخص إلى الطريق </a:t>
            </a:r>
            <a:r>
              <a:rPr lang="ar-SA" sz="2100" b="1" dirty="0" smtClean="0">
                <a:cs typeface="Akhbar MT" pitchFamily="2" charset="-78"/>
              </a:rPr>
              <a:t>السوي وَ إذا </a:t>
            </a:r>
            <a:r>
              <a:rPr lang="ar-SA" sz="2100" b="1" dirty="0">
                <a:cs typeface="Akhbar MT" pitchFamily="2" charset="-78"/>
              </a:rPr>
              <a:t>كان المحيطون بالشخص لا يحترمون القوانين المحيطة بهم فإنهم يوجهون ميول ودوافع الشخص إلى طريق </a:t>
            </a:r>
            <a:r>
              <a:rPr lang="ar-SA" sz="2100" b="1" dirty="0" smtClean="0">
                <a:cs typeface="Akhbar MT" pitchFamily="2" charset="-78"/>
              </a:rPr>
              <a:t>أن يخالف </a:t>
            </a:r>
            <a:r>
              <a:rPr lang="ar-SA" sz="2100" b="1" dirty="0">
                <a:cs typeface="Akhbar MT" pitchFamily="2" charset="-78"/>
              </a:rPr>
              <a:t>القانون </a:t>
            </a:r>
            <a:r>
              <a:rPr lang="ar-SA" sz="2100" b="1" dirty="0">
                <a:solidFill>
                  <a:schemeClr val="bg1">
                    <a:lumMod val="50000"/>
                  </a:schemeClr>
                </a:solidFill>
                <a:cs typeface="Akhbar MT" pitchFamily="2" charset="-78"/>
              </a:rPr>
              <a:t>وهذا ما يسميه </a:t>
            </a:r>
            <a:r>
              <a:rPr lang="ar-SA" sz="2100" b="1" dirty="0" err="1">
                <a:solidFill>
                  <a:schemeClr val="bg1">
                    <a:lumMod val="50000"/>
                  </a:schemeClr>
                </a:solidFill>
                <a:cs typeface="Akhbar MT" pitchFamily="2" charset="-78"/>
              </a:rPr>
              <a:t>سذرلاند</a:t>
            </a:r>
            <a:r>
              <a:rPr lang="ar-SA" sz="2100" b="1" dirty="0">
                <a:solidFill>
                  <a:schemeClr val="bg1">
                    <a:lumMod val="50000"/>
                  </a:schemeClr>
                </a:solidFill>
                <a:cs typeface="Akhbar MT" pitchFamily="2" charset="-78"/>
              </a:rPr>
              <a:t> بالتفسير التكويني أو </a:t>
            </a:r>
            <a:r>
              <a:rPr lang="ar-SA" sz="2100" b="1" dirty="0" smtClean="0">
                <a:solidFill>
                  <a:schemeClr val="bg1">
                    <a:lumMod val="50000"/>
                  </a:schemeClr>
                </a:solidFill>
                <a:cs typeface="Akhbar MT" pitchFamily="2" charset="-78"/>
              </a:rPr>
              <a:t>التاريخي .</a:t>
            </a:r>
            <a:endParaRPr lang="en-US" sz="2100" b="1" dirty="0">
              <a:solidFill>
                <a:schemeClr val="bg1">
                  <a:lumMod val="50000"/>
                </a:schemeClr>
              </a:solidFill>
              <a:cs typeface="Akhbar MT" pitchFamily="2" charset="-78"/>
            </a:endParaRPr>
          </a:p>
          <a:p>
            <a:pPr algn="ctr"/>
            <a:endParaRPr lang="ar-SA" sz="2100" b="1" dirty="0" smtClean="0">
              <a:solidFill>
                <a:schemeClr val="tx1"/>
              </a:solidFill>
              <a:cs typeface="Akhbar MT" pitchFamily="2" charset="-78"/>
            </a:endParaRPr>
          </a:p>
        </p:txBody>
      </p:sp>
      <p:sp>
        <p:nvSpPr>
          <p:cNvPr id="3" name="Rectangle 113"/>
          <p:cNvSpPr/>
          <p:nvPr/>
        </p:nvSpPr>
        <p:spPr>
          <a:xfrm>
            <a:off x="4572000" y="476673"/>
            <a:ext cx="3947976" cy="864095"/>
          </a:xfrm>
          <a:prstGeom prst="flowChartMultidocument">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rgbClr val="C00000"/>
                </a:solidFill>
                <a:latin typeface="Monotype Koufi" pitchFamily="2" charset="-78"/>
                <a:ea typeface="Monotype Koufi" pitchFamily="2" charset="-78"/>
                <a:cs typeface="Akhbar MT" pitchFamily="2" charset="-78"/>
              </a:rPr>
              <a:t>نظرية الاختلاط التفاضلي لـ </a:t>
            </a:r>
            <a:r>
              <a:rPr lang="ar-SA" sz="2400" b="1" dirty="0" err="1" smtClean="0">
                <a:solidFill>
                  <a:srgbClr val="C00000"/>
                </a:solidFill>
                <a:latin typeface="Monotype Koufi" pitchFamily="2" charset="-78"/>
                <a:ea typeface="Monotype Koufi" pitchFamily="2" charset="-78"/>
                <a:cs typeface="Akhbar MT" pitchFamily="2" charset="-78"/>
              </a:rPr>
              <a:t>سذرلاند</a:t>
            </a:r>
            <a:endParaRPr lang="en-US" sz="2400" b="1" dirty="0">
              <a:solidFill>
                <a:srgbClr val="C00000"/>
              </a:solidFill>
              <a:latin typeface="Bodoni MT Condensed" pitchFamily="18" charset="0"/>
              <a:ea typeface="Monotype Koufi" pitchFamily="2" charset="-78"/>
              <a:cs typeface="Akhbar MT" pitchFamily="2" charset="-78"/>
            </a:endParaRPr>
          </a:p>
        </p:txBody>
      </p:sp>
    </p:spTree>
    <p:extLst>
      <p:ext uri="{BB962C8B-B14F-4D97-AF65-F5344CB8AC3E}">
        <p14:creationId xmlns:p14="http://schemas.microsoft.com/office/powerpoint/2010/main" xmlns="" val="185635613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wheel(1)">
                                      <p:cBhvr>
                                        <p:cTn id="7" dur="2000"/>
                                        <p:tgtEl>
                                          <p:spTgt spid="2">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8" end="8"/>
                                            </p:txEl>
                                          </p:spTgt>
                                        </p:tgtEl>
                                        <p:attrNameLst>
                                          <p:attrName>style.visibility</p:attrName>
                                        </p:attrNameLst>
                                      </p:cBhvr>
                                      <p:to>
                                        <p:strVal val="visible"/>
                                      </p:to>
                                    </p:set>
                                    <p:animEffect transition="in" filter="circle(in)">
                                      <p:cBhvr>
                                        <p:cTn id="12" dur="2000"/>
                                        <p:tgtEl>
                                          <p:spTgt spid="2">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animEffect transition="in" filter="circle(in)">
                                      <p:cBhvr>
                                        <p:cTn id="17" dur="2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400" b="1" dirty="0" smtClean="0">
              <a:solidFill>
                <a:schemeClr val="bg1">
                  <a:lumMod val="50000"/>
                </a:schemeClr>
              </a:solidFill>
              <a:cs typeface="Akhbar MT" pitchFamily="2" charset="-78"/>
            </a:endParaRPr>
          </a:p>
          <a:p>
            <a:pPr algn="ctr"/>
            <a:r>
              <a:rPr lang="ar-SA" sz="2400" b="1" dirty="0" smtClean="0">
                <a:solidFill>
                  <a:schemeClr val="bg1">
                    <a:lumMod val="50000"/>
                  </a:schemeClr>
                </a:solidFill>
                <a:cs typeface="Akhbar MT" pitchFamily="2" charset="-78"/>
              </a:rPr>
              <a:t>إن موقف الشخص وقت ارتكابه الجريمة كثيرا ما يعتمد على ميوله وَ تجاربه السابقة . لذا فإن الفعل الإجرامي يقع عندما يتوافر له الموقف المناسب كما يحدده الفرد . فقد يسرق شخص من محل تجاري ينما يكون صاحبه موجودا لكنه ربما لا يسرق عند غيابه . </a:t>
            </a:r>
          </a:p>
          <a:p>
            <a:pPr algn="ctr"/>
            <a:r>
              <a:rPr lang="ar-SA" sz="2400" b="1" dirty="0" smtClean="0">
                <a:solidFill>
                  <a:schemeClr val="bg1">
                    <a:lumMod val="50000"/>
                  </a:schemeClr>
                </a:solidFill>
                <a:cs typeface="Akhbar MT" pitchFamily="2" charset="-78"/>
              </a:rPr>
              <a:t>يحدث السلوك الإجرامي نتيجة لخلل في النظام الاجتماعي أي سوء التنظيم الاجتماعي وذلك لأن علاقات الإنسان تحدث داخل الإطار الاجتماعي كما يراها </a:t>
            </a:r>
            <a:r>
              <a:rPr lang="ar-SA" sz="2400" b="1" dirty="0" err="1" smtClean="0">
                <a:solidFill>
                  <a:schemeClr val="bg1">
                    <a:lumMod val="50000"/>
                  </a:schemeClr>
                </a:solidFill>
                <a:cs typeface="Akhbar MT" pitchFamily="2" charset="-78"/>
              </a:rPr>
              <a:t>سذرلاند</a:t>
            </a:r>
            <a:r>
              <a:rPr lang="ar-SA" sz="2400" b="1" dirty="0" smtClean="0">
                <a:solidFill>
                  <a:schemeClr val="bg1">
                    <a:lumMod val="50000"/>
                  </a:schemeClr>
                </a:solidFill>
                <a:cs typeface="Akhbar MT" pitchFamily="2" charset="-78"/>
              </a:rPr>
              <a:t> .</a:t>
            </a:r>
          </a:p>
          <a:p>
            <a:pPr algn="ctr"/>
            <a:endParaRPr lang="ar-SA" sz="2400" b="1" dirty="0">
              <a:solidFill>
                <a:schemeClr val="bg1">
                  <a:lumMod val="50000"/>
                </a:schemeClr>
              </a:solidFill>
              <a:cs typeface="Akhbar MT" pitchFamily="2" charset="-78"/>
            </a:endParaRPr>
          </a:p>
          <a:p>
            <a:pPr algn="ctr"/>
            <a:endParaRPr lang="ar-SA" sz="2400" b="1" dirty="0" smtClean="0">
              <a:solidFill>
                <a:schemeClr val="bg1">
                  <a:lumMod val="50000"/>
                </a:schemeClr>
              </a:solidFill>
              <a:cs typeface="Akhbar MT" pitchFamily="2" charset="-78"/>
            </a:endParaRPr>
          </a:p>
          <a:p>
            <a:pPr algn="ctr"/>
            <a:endParaRPr lang="ar-SA" sz="2400" b="1" dirty="0">
              <a:solidFill>
                <a:schemeClr val="bg1">
                  <a:lumMod val="50000"/>
                </a:schemeClr>
              </a:solidFill>
              <a:cs typeface="Akhbar MT" pitchFamily="2" charset="-78"/>
            </a:endParaRPr>
          </a:p>
          <a:p>
            <a:pPr algn="ctr"/>
            <a:endParaRPr lang="ar-SA" sz="2400" b="1" dirty="0" smtClean="0">
              <a:solidFill>
                <a:schemeClr val="bg1">
                  <a:lumMod val="50000"/>
                </a:schemeClr>
              </a:solidFill>
              <a:cs typeface="Akhbar MT" pitchFamily="2" charset="-78"/>
            </a:endParaRPr>
          </a:p>
          <a:p>
            <a:pPr algn="ctr"/>
            <a:endParaRPr lang="ar-SA" sz="2400" b="1" dirty="0" smtClean="0">
              <a:solidFill>
                <a:schemeClr val="bg1">
                  <a:lumMod val="50000"/>
                </a:schemeClr>
              </a:solidFill>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7544" y="3789040"/>
            <a:ext cx="2652886" cy="2652886"/>
          </a:xfrm>
          <a:prstGeom prst="rect">
            <a:avLst/>
          </a:prstGeom>
        </p:spPr>
      </p:pic>
    </p:spTree>
    <p:extLst>
      <p:ext uri="{BB962C8B-B14F-4D97-AF65-F5344CB8AC3E}">
        <p14:creationId xmlns:p14="http://schemas.microsoft.com/office/powerpoint/2010/main" xmlns="" val="1825891458"/>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188640"/>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b="1" dirty="0" smtClean="0">
                <a:solidFill>
                  <a:schemeClr val="tx2"/>
                </a:solidFill>
                <a:cs typeface="Akhbar MT" pitchFamily="2" charset="-78"/>
              </a:rPr>
              <a:t> </a:t>
            </a:r>
          </a:p>
          <a:p>
            <a:pPr algn="ctr"/>
            <a:endParaRPr lang="ar-SA" b="1" dirty="0" smtClean="0">
              <a:solidFill>
                <a:schemeClr val="tx2"/>
              </a:solidFill>
              <a:cs typeface="Akhbar MT" pitchFamily="2" charset="-78"/>
            </a:endParaRPr>
          </a:p>
          <a:p>
            <a:pPr marL="342900" indent="-342900" algn="ctr">
              <a:buFont typeface="+mj-lt"/>
              <a:buAutoNum type="arabicPeriod"/>
            </a:pPr>
            <a:r>
              <a:rPr lang="ar-SA" b="1" dirty="0" smtClean="0">
                <a:solidFill>
                  <a:schemeClr val="tx2"/>
                </a:solidFill>
                <a:cs typeface="Akhbar MT" pitchFamily="2" charset="-78"/>
              </a:rPr>
              <a:t>إن أساس الإجرام هو التعليم وليس الوراثة فمن لا يتعلم فن الجريمة لا يسلك سلوكا إجراميا .</a:t>
            </a:r>
          </a:p>
          <a:p>
            <a:pPr marL="342900" indent="-342900" algn="ctr">
              <a:buFont typeface="+mj-lt"/>
              <a:buAutoNum type="arabicPeriod"/>
            </a:pPr>
            <a:r>
              <a:rPr lang="ar-SA" b="1" dirty="0" smtClean="0">
                <a:solidFill>
                  <a:schemeClr val="bg1">
                    <a:lumMod val="50000"/>
                  </a:schemeClr>
                </a:solidFill>
                <a:cs typeface="Akhbar MT" pitchFamily="2" charset="-78"/>
              </a:rPr>
              <a:t> يتم التعليم عن طريق الاتصال والاجتماع بالغير .</a:t>
            </a:r>
          </a:p>
          <a:p>
            <a:pPr marL="342900" indent="-342900" algn="ctr">
              <a:buFont typeface="+mj-lt"/>
              <a:buAutoNum type="arabicPeriod"/>
            </a:pPr>
            <a:endParaRPr lang="ar-SA" b="1" dirty="0" smtClean="0">
              <a:solidFill>
                <a:schemeClr val="bg1">
                  <a:lumMod val="50000"/>
                </a:schemeClr>
              </a:solidFill>
              <a:cs typeface="Akhbar MT" pitchFamily="2" charset="-78"/>
            </a:endParaRPr>
          </a:p>
          <a:p>
            <a:pPr marL="342900" indent="-342900" algn="ctr">
              <a:buFont typeface="+mj-lt"/>
              <a:buAutoNum type="arabicPeriod"/>
            </a:pPr>
            <a:r>
              <a:rPr lang="ar-SA" b="1" dirty="0" smtClean="0">
                <a:solidFill>
                  <a:schemeClr val="tx2"/>
                </a:solidFill>
                <a:cs typeface="Akhbar MT" pitchFamily="2" charset="-78"/>
              </a:rPr>
              <a:t>معظم الاتصال الموجٌه للسلوك الإجرامي يكون بين الأفراد ذوي العلاقات الوطيدة مما يعطي وسائل الاتصال الأخرى دوراً ثانوياً في تكوين السلوك الإجرامي .</a:t>
            </a:r>
          </a:p>
          <a:p>
            <a:pPr marL="342900" indent="-342900" algn="ctr">
              <a:buFont typeface="+mj-lt"/>
              <a:buAutoNum type="arabicPeriod"/>
            </a:pPr>
            <a:r>
              <a:rPr lang="ar-SA" b="1" dirty="0" smtClean="0">
                <a:solidFill>
                  <a:schemeClr val="bg1">
                    <a:lumMod val="50000"/>
                  </a:schemeClr>
                </a:solidFill>
                <a:cs typeface="Akhbar MT" pitchFamily="2" charset="-78"/>
              </a:rPr>
              <a:t>التدريب على السلوك الإجرامي يتطلب تعلم فن ارتكاب الجريمة، وتواجد الاتجاه والميول الخاصة التي تؤدي بالفرد إلى نهج السلوك الإجرامي .</a:t>
            </a:r>
          </a:p>
          <a:p>
            <a:pPr marL="342900" indent="-342900" algn="ctr">
              <a:buFont typeface="+mj-lt"/>
              <a:buAutoNum type="arabicPeriod"/>
            </a:pPr>
            <a:endParaRPr lang="ar-SA" b="1" dirty="0" smtClean="0">
              <a:solidFill>
                <a:schemeClr val="bg1">
                  <a:lumMod val="50000"/>
                </a:schemeClr>
              </a:solidFill>
              <a:cs typeface="Akhbar MT" pitchFamily="2" charset="-78"/>
            </a:endParaRPr>
          </a:p>
          <a:p>
            <a:pPr marL="342900" indent="-342900" algn="ctr">
              <a:buFont typeface="+mj-lt"/>
              <a:buAutoNum type="arabicPeriod"/>
            </a:pPr>
            <a:r>
              <a:rPr lang="ar-SA" b="1" dirty="0" smtClean="0">
                <a:solidFill>
                  <a:schemeClr val="tx2"/>
                </a:solidFill>
                <a:cs typeface="Akhbar MT" pitchFamily="2" charset="-78"/>
              </a:rPr>
              <a:t>عملية التعليم للدوافع والميول تعتمد على الأشخاص المحيطين بالفرد فإذا كانوا معادين للأنظمة كان التأثير سلبياً وَ إذا كانوا غير معادين للأنظمة في المجتمع ويحترمونها فإن تأثيرهم  يكون إيجابيا .</a:t>
            </a:r>
          </a:p>
          <a:p>
            <a:pPr marL="342900" indent="-342900" algn="ctr">
              <a:buFont typeface="+mj-lt"/>
              <a:buAutoNum type="arabicPeriod"/>
            </a:pPr>
            <a:r>
              <a:rPr lang="ar-SA" b="1" dirty="0" smtClean="0">
                <a:solidFill>
                  <a:schemeClr val="bg1">
                    <a:lumMod val="50000"/>
                  </a:schemeClr>
                </a:solidFill>
                <a:cs typeface="Akhbar MT" pitchFamily="2" charset="-78"/>
              </a:rPr>
              <a:t>عندما يرجح الشخص آراء الذين يخالفون نظامية القانون فإنه ينحرف وَ إذا كان تأييده لمن يؤيدون النظام فإنه لا ينحرف وهذا هو مبدأ نظرية الاختلاط التفاضلي .</a:t>
            </a:r>
          </a:p>
          <a:p>
            <a:pPr marL="342900" indent="-342900" algn="ctr">
              <a:buFont typeface="+mj-lt"/>
              <a:buAutoNum type="arabicPeriod"/>
            </a:pPr>
            <a:endParaRPr lang="ar-SA" b="1" dirty="0" smtClean="0">
              <a:solidFill>
                <a:schemeClr val="bg1">
                  <a:lumMod val="50000"/>
                </a:schemeClr>
              </a:solidFill>
              <a:cs typeface="Akhbar MT" pitchFamily="2" charset="-78"/>
            </a:endParaRPr>
          </a:p>
          <a:p>
            <a:pPr marL="342900" indent="-342900" algn="ctr">
              <a:buFont typeface="+mj-lt"/>
              <a:buAutoNum type="arabicPeriod"/>
            </a:pPr>
            <a:r>
              <a:rPr lang="ar-SA" b="1" dirty="0" smtClean="0">
                <a:solidFill>
                  <a:schemeClr val="tx2"/>
                </a:solidFill>
                <a:cs typeface="Akhbar MT" pitchFamily="2" charset="-78"/>
              </a:rPr>
              <a:t>الاختلاط التفاضلي يختلف حسب التكرار وَ الاستمرارية وَ الأسبقية والعمق كلما تعرض الشخص للموقف أكثر من مرة أو اتصل بالأشخاص مدة أطول ، أي كلما تكرر الاتصال وَ زادت المدة كلما زادت نسبة الاستجابة للنمط السلوكي . </a:t>
            </a:r>
          </a:p>
          <a:p>
            <a:pPr marL="342900" indent="-342900" algn="ctr">
              <a:buFont typeface="+mj-lt"/>
              <a:buAutoNum type="arabicPeriod"/>
            </a:pPr>
            <a:r>
              <a:rPr lang="ar-SA" b="1" dirty="0">
                <a:solidFill>
                  <a:schemeClr val="bg1">
                    <a:lumMod val="50000"/>
                  </a:schemeClr>
                </a:solidFill>
                <a:cs typeface="Akhbar MT" pitchFamily="2" charset="-78"/>
              </a:rPr>
              <a:t>يُتعلم السلوك الإجرامي عن طريق الاختلاط بالأشخاص المجرمين . </a:t>
            </a:r>
            <a:endParaRPr lang="ar-SA" b="1" dirty="0" smtClean="0">
              <a:solidFill>
                <a:schemeClr val="bg1">
                  <a:lumMod val="50000"/>
                </a:schemeClr>
              </a:solidFill>
              <a:cs typeface="Akhbar MT" pitchFamily="2" charset="-78"/>
            </a:endParaRPr>
          </a:p>
          <a:p>
            <a:pPr marL="342900" indent="-342900" algn="ctr">
              <a:buFont typeface="+mj-lt"/>
              <a:buAutoNum type="arabicPeriod"/>
            </a:pPr>
            <a:r>
              <a:rPr lang="ar-SA" b="1" dirty="0">
                <a:solidFill>
                  <a:schemeClr val="tx2"/>
                </a:solidFill>
                <a:cs typeface="Akhbar MT" pitchFamily="2" charset="-78"/>
              </a:rPr>
              <a:t>السلوك الإجرامي تعبير عن الحاجات أو القيم العامة </a:t>
            </a:r>
            <a:r>
              <a:rPr lang="ar-SA" b="1" dirty="0" smtClean="0">
                <a:solidFill>
                  <a:schemeClr val="tx2"/>
                </a:solidFill>
                <a:cs typeface="Akhbar MT" pitchFamily="2" charset="-78"/>
              </a:rPr>
              <a:t>يفسر أصل السلوك لا صفته . </a:t>
            </a:r>
          </a:p>
        </p:txBody>
      </p:sp>
      <p:sp>
        <p:nvSpPr>
          <p:cNvPr id="3" name="Rectangle 113"/>
          <p:cNvSpPr/>
          <p:nvPr/>
        </p:nvSpPr>
        <p:spPr>
          <a:xfrm>
            <a:off x="2699792" y="332657"/>
            <a:ext cx="3947976" cy="792087"/>
          </a:xfrm>
          <a:prstGeom prst="flowChartTerminator">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smtClean="0">
                <a:solidFill>
                  <a:srgbClr val="C00000"/>
                </a:solidFill>
                <a:latin typeface="Monotype Koufi" pitchFamily="2" charset="-78"/>
                <a:ea typeface="Monotype Koufi" pitchFamily="2" charset="-78"/>
                <a:cs typeface="Akhbar MT" pitchFamily="2" charset="-78"/>
              </a:rPr>
              <a:t>الطرق المؤدية لسلوك الاجرامي :</a:t>
            </a:r>
            <a:endParaRPr lang="en-US" sz="2400" b="1" dirty="0">
              <a:solidFill>
                <a:srgbClr val="C00000"/>
              </a:solidFill>
              <a:latin typeface="Bodoni MT Condensed" pitchFamily="18" charset="0"/>
              <a:ea typeface="Monotype Koufi" pitchFamily="2" charset="-78"/>
              <a:cs typeface="Akhbar MT" pitchFamily="2" charset="-78"/>
            </a:endParaRPr>
          </a:p>
        </p:txBody>
      </p:sp>
    </p:spTree>
    <p:extLst>
      <p:ext uri="{BB962C8B-B14F-4D97-AF65-F5344CB8AC3E}">
        <p14:creationId xmlns:p14="http://schemas.microsoft.com/office/powerpoint/2010/main" xmlns="" val="1192757984"/>
      </p:ext>
    </p:extLst>
  </p:cSld>
  <p:clrMapOvr>
    <a:masterClrMapping/>
  </p:clrMapOvr>
  <mc:AlternateContent xmlns:mc="http://schemas.openxmlformats.org/markup-compatibility/2006">
    <mc:Choice xmlns:p14="http://schemas.microsoft.com/office/powerpoint/2010/main" xmlns=""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heel(1)">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circle(in)">
                                      <p:cBhvr>
                                        <p:cTn id="12" dur="2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wheel(1)">
                                      <p:cBhvr>
                                        <p:cTn id="17" dur="20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circle(in)">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wheel(1)">
                                      <p:cBhvr>
                                        <p:cTn id="27" dur="20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circle(in)">
                                      <p:cBhvr>
                                        <p:cTn id="32" dur="20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wheel(1)">
                                      <p:cBhvr>
                                        <p:cTn id="37" dur="20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Effect transition="in" filter="circle(in)">
                                      <p:cBhvr>
                                        <p:cTn id="42" dur="2000"/>
                                        <p:tgtEl>
                                          <p:spTgt spid="2">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2">
                                            <p:txEl>
                                              <p:pRg st="13" end="13"/>
                                            </p:txEl>
                                          </p:spTgt>
                                        </p:tgtEl>
                                        <p:attrNameLst>
                                          <p:attrName>style.visibility</p:attrName>
                                        </p:attrNameLst>
                                      </p:cBhvr>
                                      <p:to>
                                        <p:strVal val="visible"/>
                                      </p:to>
                                    </p:set>
                                    <p:animEffect transition="in" filter="wheel(1)">
                                      <p:cBhvr>
                                        <p:cTn id="47" dur="20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179512" y="571480"/>
            <a:ext cx="8640960" cy="6050382"/>
          </a:xfrm>
          <a:prstGeom prst="doubleWav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100" b="1" dirty="0" smtClean="0">
              <a:solidFill>
                <a:schemeClr val="tx2">
                  <a:lumMod val="50000"/>
                  <a:lumOff val="50000"/>
                </a:schemeClr>
              </a:solidFill>
              <a:cs typeface="Akhbar MT" pitchFamily="2" charset="-78"/>
            </a:endParaRPr>
          </a:p>
          <a:p>
            <a:pPr algn="ctr"/>
            <a:r>
              <a:rPr lang="ar-SA" sz="2100" b="1" dirty="0" smtClean="0">
                <a:solidFill>
                  <a:schemeClr val="tx2">
                    <a:lumMod val="50000"/>
                    <a:lumOff val="50000"/>
                  </a:schemeClr>
                </a:solidFill>
                <a:cs typeface="Akhbar MT" pitchFamily="2" charset="-78"/>
              </a:rPr>
              <a:t>رابعا : نظريه الوسم </a:t>
            </a:r>
            <a:r>
              <a:rPr lang="ar-SA" sz="2100" b="1" dirty="0" err="1" smtClean="0">
                <a:solidFill>
                  <a:schemeClr val="tx2">
                    <a:lumMod val="50000"/>
                    <a:lumOff val="50000"/>
                  </a:schemeClr>
                </a:solidFill>
                <a:cs typeface="Akhbar MT" pitchFamily="2" charset="-78"/>
              </a:rPr>
              <a:t>الإنحرافي</a:t>
            </a:r>
            <a:r>
              <a:rPr lang="ar-SA" sz="2100" b="1" dirty="0" smtClean="0">
                <a:solidFill>
                  <a:schemeClr val="tx2">
                    <a:lumMod val="50000"/>
                    <a:lumOff val="50000"/>
                  </a:schemeClr>
                </a:solidFill>
                <a:cs typeface="Akhbar MT" pitchFamily="2" charset="-78"/>
              </a:rPr>
              <a:t> :</a:t>
            </a:r>
          </a:p>
          <a:p>
            <a:pPr algn="ctr"/>
            <a:endParaRPr lang="ar-SA" sz="2100" b="1" dirty="0">
              <a:cs typeface="Akhbar MT" pitchFamily="2" charset="-78"/>
            </a:endParaRPr>
          </a:p>
          <a:p>
            <a:pPr algn="ctr"/>
            <a:r>
              <a:rPr lang="ar-SA" sz="2100" b="1" dirty="0" smtClean="0">
                <a:cs typeface="Akhbar MT" pitchFamily="2" charset="-78"/>
              </a:rPr>
              <a:t>تقوم هذه النظرية على افتراضين :</a:t>
            </a:r>
          </a:p>
          <a:p>
            <a:pPr marL="342900" indent="-342900" algn="ctr">
              <a:buClr>
                <a:schemeClr val="tx2">
                  <a:lumMod val="50000"/>
                  <a:lumOff val="50000"/>
                </a:schemeClr>
              </a:buClr>
              <a:buFont typeface="Courier New" pitchFamily="49" charset="0"/>
              <a:buChar char="o"/>
            </a:pPr>
            <a:r>
              <a:rPr lang="ar-SA" sz="2100" b="1" dirty="0" smtClean="0">
                <a:cs typeface="Akhbar MT" pitchFamily="2" charset="-78"/>
              </a:rPr>
              <a:t>ان الانحراف لا يقوم على نوعيه الفعل بل على نتيجة الفعل او ما يوصف به الفاعل من قبل الاخرين </a:t>
            </a:r>
          </a:p>
          <a:p>
            <a:pPr algn="ctr"/>
            <a:r>
              <a:rPr lang="ar-SA" sz="2100" b="1" dirty="0">
                <a:solidFill>
                  <a:schemeClr val="bg1">
                    <a:lumMod val="50000"/>
                  </a:schemeClr>
                </a:solidFill>
                <a:cs typeface="Akhbar MT" pitchFamily="2" charset="-78"/>
              </a:rPr>
              <a:t>(</a:t>
            </a:r>
            <a:r>
              <a:rPr lang="ar-SA" sz="2100" b="1" dirty="0" smtClean="0">
                <a:solidFill>
                  <a:schemeClr val="bg1">
                    <a:lumMod val="50000"/>
                  </a:schemeClr>
                </a:solidFill>
                <a:cs typeface="Akhbar MT" pitchFamily="2" charset="-78"/>
              </a:rPr>
              <a:t> وهذا هو الوسم بالانحراف )</a:t>
            </a:r>
          </a:p>
          <a:p>
            <a:pPr algn="ctr"/>
            <a:r>
              <a:rPr lang="ar-SA" sz="2100" b="1" dirty="0" smtClean="0">
                <a:cs typeface="Akhbar MT" pitchFamily="2" charset="-78"/>
              </a:rPr>
              <a:t>وهي تفترض ان الانحراف ظاهره نسبيه غير ثابته تخضع لتعريف الجماعة حينما ترى سلوك بعض الافراد خارجا عن القوانين التي تحكم مجتمعهم .</a:t>
            </a:r>
          </a:p>
          <a:p>
            <a:pPr algn="ctr"/>
            <a:endParaRPr lang="ar-SA" sz="2100" b="1" dirty="0" smtClean="0">
              <a:cs typeface="Akhbar MT" pitchFamily="2" charset="-78"/>
            </a:endParaRPr>
          </a:p>
          <a:p>
            <a:pPr marL="342900" indent="-342900" algn="ctr">
              <a:buClr>
                <a:schemeClr val="tx2">
                  <a:lumMod val="50000"/>
                  <a:lumOff val="50000"/>
                </a:schemeClr>
              </a:buClr>
              <a:buFont typeface="Courier New" pitchFamily="49" charset="0"/>
              <a:buChar char="o"/>
            </a:pPr>
            <a:r>
              <a:rPr lang="ar-SA" sz="2100" b="1" dirty="0" smtClean="0">
                <a:cs typeface="Akhbar MT" pitchFamily="2" charset="-78"/>
              </a:rPr>
              <a:t>الانحراف عمليه اجتماعيه تقوم بين طرفين الانحراف نفسه ورد فعل الاخرين تجاه هذا الانحراف .</a:t>
            </a:r>
          </a:p>
          <a:p>
            <a:pPr algn="ctr"/>
            <a:r>
              <a:rPr lang="ar-SA" sz="2100" b="1" dirty="0" smtClean="0">
                <a:cs typeface="Akhbar MT" pitchFamily="2" charset="-78"/>
              </a:rPr>
              <a:t>ان الاشخاص المنحرفين لا يعتبرون عملهم عملا اجراميا بل يرونه عملا تافها لا يستحق الذكر .</a:t>
            </a:r>
          </a:p>
          <a:p>
            <a:pPr algn="ctr"/>
            <a:r>
              <a:rPr lang="ar-SA" sz="2100" b="1" dirty="0" smtClean="0">
                <a:cs typeface="Akhbar MT" pitchFamily="2" charset="-78"/>
              </a:rPr>
              <a:t>وهذا الرأي يقول بأن مؤسسات الاصلاح كالسجون والمستشفيات العقلية ذات دور في عرقله تقويم واصلاح الأحداث ومن انصار هذا الرأي * ادوين لمبرت * وَ يرى ان الانحراف في سلوك الفرد بصفه عامه هو نتيجة صراع ثقافي تنجلي اثاره في التنظيم الاجتماعي في المجتمع .</a:t>
            </a:r>
          </a:p>
          <a:p>
            <a:pPr algn="ctr"/>
            <a:endParaRPr lang="ar-SA" sz="1900" b="1" dirty="0" smtClean="0">
              <a:cs typeface="Akhbar MT" pitchFamily="2" charset="-78"/>
            </a:endParaRPr>
          </a:p>
          <a:p>
            <a:pPr algn="ctr"/>
            <a:endParaRPr lang="en-US" sz="1900" b="1" dirty="0">
              <a:cs typeface="Akhbar MT" pitchFamily="2" charset="-78"/>
            </a:endParaRPr>
          </a:p>
        </p:txBody>
      </p:sp>
    </p:spTree>
    <p:extLst>
      <p:ext uri="{BB962C8B-B14F-4D97-AF65-F5344CB8AC3E}">
        <p14:creationId xmlns:p14="http://schemas.microsoft.com/office/powerpoint/2010/main" xmlns="" val="77126940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7" dur="500"/>
                                        <p:tgtEl>
                                          <p:spTgt spid="2">
                                            <p:txEl>
                                              <p:pRg st="4" end="4"/>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0" dur="500"/>
                                        <p:tgtEl>
                                          <p:spTgt spid="2">
                                            <p:txEl>
                                              <p:pRg st="5" end="5"/>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randombar(horizontal)">
                                      <p:cBhvr>
                                        <p:cTn id="13" dur="500"/>
                                        <p:tgtEl>
                                          <p:spTgt spid="2">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animEffect transition="in" filter="randombar(horizontal)">
                                      <p:cBhvr>
                                        <p:cTn id="18" dur="500"/>
                                        <p:tgtEl>
                                          <p:spTgt spid="2">
                                            <p:txEl>
                                              <p:pRg st="8" end="8"/>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randombar(horizontal)">
                                      <p:cBhvr>
                                        <p:cTn id="21" dur="500"/>
                                        <p:tgtEl>
                                          <p:spTgt spid="2">
                                            <p:txEl>
                                              <p:pRg st="9" end="9"/>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24"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200" b="1" dirty="0" smtClean="0">
                <a:solidFill>
                  <a:schemeClr val="tx1"/>
                </a:solidFill>
                <a:cs typeface="Akhbar MT" pitchFamily="2" charset="-78"/>
              </a:rPr>
              <a:t>ان مثل هذا السلوك يمكن ان يحدث على مستويات ثلاثة :</a:t>
            </a:r>
          </a:p>
          <a:p>
            <a:pPr algn="ctr"/>
            <a:endParaRPr lang="ar-SA" sz="2200" b="1" dirty="0" smtClean="0">
              <a:solidFill>
                <a:schemeClr val="tx1"/>
              </a:solidFill>
              <a:cs typeface="Akhbar MT" pitchFamily="2" charset="-78"/>
            </a:endParaRPr>
          </a:p>
          <a:p>
            <a:pPr algn="ctr"/>
            <a:r>
              <a:rPr lang="ar-SA" sz="2200" b="1" dirty="0" smtClean="0">
                <a:solidFill>
                  <a:schemeClr val="tx2">
                    <a:lumMod val="50000"/>
                    <a:lumOff val="50000"/>
                  </a:schemeClr>
                </a:solidFill>
                <a:cs typeface="Akhbar MT" pitchFamily="2" charset="-78"/>
              </a:rPr>
              <a:t>اولا : </a:t>
            </a:r>
            <a:r>
              <a:rPr lang="ar-SA" sz="2200" b="1" dirty="0" smtClean="0">
                <a:solidFill>
                  <a:schemeClr val="bg1">
                    <a:lumMod val="50000"/>
                  </a:schemeClr>
                </a:solidFill>
                <a:cs typeface="Akhbar MT" pitchFamily="2" charset="-78"/>
              </a:rPr>
              <a:t>الانحراف الفردي , وهو ذلك الانحراف الذي يمكن ان يرجع سببه الى ضغوط نفسيه داخليه .</a:t>
            </a:r>
          </a:p>
          <a:p>
            <a:pPr algn="ctr"/>
            <a:r>
              <a:rPr lang="ar-SA" sz="2200" b="1" dirty="0" smtClean="0">
                <a:solidFill>
                  <a:schemeClr val="tx2">
                    <a:lumMod val="50000"/>
                    <a:lumOff val="50000"/>
                  </a:schemeClr>
                </a:solidFill>
                <a:cs typeface="Akhbar MT" pitchFamily="2" charset="-78"/>
              </a:rPr>
              <a:t>ثانيا : </a:t>
            </a:r>
            <a:r>
              <a:rPr lang="ar-SA" sz="2200" b="1" dirty="0" smtClean="0">
                <a:solidFill>
                  <a:schemeClr val="bg1">
                    <a:lumMod val="50000"/>
                  </a:schemeClr>
                </a:solidFill>
                <a:cs typeface="Akhbar MT" pitchFamily="2" charset="-78"/>
              </a:rPr>
              <a:t>الانحراف الاجتماعي , وهذا النوع يحدث على مستوى التنظيم , نتيجة لتنظيم ثقافي بحيث يكون هذا الانحراف اسلوبا من اساليب الكسب , ويؤكد *لمبرت* ان الانحراف الفردي مستقل عن الانحراف الظرفي وَ الانحراف المنظم نتيجة وجود التبريرات وَ الأعذار تسهل للفرد الاستمرار بالعيش رغم شذوذ السلوك .</a:t>
            </a:r>
          </a:p>
          <a:p>
            <a:pPr algn="ctr"/>
            <a:r>
              <a:rPr lang="ar-SA" sz="2200" b="1" dirty="0" smtClean="0">
                <a:solidFill>
                  <a:schemeClr val="tx2">
                    <a:lumMod val="50000"/>
                    <a:lumOff val="50000"/>
                  </a:schemeClr>
                </a:solidFill>
                <a:cs typeface="Akhbar MT" pitchFamily="2" charset="-78"/>
              </a:rPr>
              <a:t>ثالثاً : </a:t>
            </a:r>
            <a:r>
              <a:rPr lang="ar-SA" sz="2200" b="1" dirty="0" smtClean="0">
                <a:solidFill>
                  <a:schemeClr val="bg1">
                    <a:lumMod val="50000"/>
                  </a:schemeClr>
                </a:solidFill>
                <a:cs typeface="Akhbar MT" pitchFamily="2" charset="-78"/>
              </a:rPr>
              <a:t>الانحراف الظرفي- هو ذلك الانحراف الذي يحدث نتيجة تعرض الإنسان لضغوط بيئية أو ظرفيه لا يتاح للفرد فيها ان يتمهل ويختار .</a:t>
            </a:r>
          </a:p>
          <a:p>
            <a:pPr algn="ctr"/>
            <a:endParaRPr lang="ar-SA" sz="2200" b="1" dirty="0" smtClean="0">
              <a:solidFill>
                <a:schemeClr val="bg1">
                  <a:lumMod val="50000"/>
                </a:schemeClr>
              </a:solidFill>
              <a:cs typeface="Akhbar MT" pitchFamily="2" charset="-78"/>
            </a:endParaRPr>
          </a:p>
          <a:p>
            <a:pPr algn="ctr"/>
            <a:endParaRPr lang="ar-SA" sz="2200" b="1" dirty="0">
              <a:solidFill>
                <a:schemeClr val="bg1">
                  <a:lumMod val="50000"/>
                </a:schemeClr>
              </a:solidFill>
              <a:cs typeface="Akhbar MT" pitchFamily="2" charset="-78"/>
            </a:endParaRPr>
          </a:p>
          <a:p>
            <a:pPr algn="ctr"/>
            <a:endParaRPr lang="ar-SA" sz="2200" b="1" dirty="0">
              <a:solidFill>
                <a:schemeClr val="bg1">
                  <a:lumMod val="50000"/>
                </a:schemeClr>
              </a:solidFill>
              <a:cs typeface="Akhbar MT" pitchFamily="2" charset="-78"/>
            </a:endParaRPr>
          </a:p>
          <a:p>
            <a:pPr algn="ctr"/>
            <a:endParaRPr lang="ar-SA" sz="2200" b="1" dirty="0" smtClean="0">
              <a:solidFill>
                <a:schemeClr val="bg1">
                  <a:lumMod val="50000"/>
                </a:schemeClr>
              </a:solidFill>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81375" y="4509120"/>
            <a:ext cx="2381250" cy="16478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41018444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200" b="1" dirty="0" smtClean="0">
                <a:solidFill>
                  <a:schemeClr val="tx1"/>
                </a:solidFill>
                <a:cs typeface="Akhbar MT" pitchFamily="2" charset="-78"/>
              </a:rPr>
              <a:t>ان الانحراف بأشكاله الثلاثة لا يحدث فجاه وَ لكن يحدث بالتدريج مبتدئاً بمحاولات أوليه ، فيرتكب الشخص سلوكاً منحرفاً ليرى رده فعل المجتمع على ذلك . وَ المجتمع في هذه الحالة لا يمكن ان يتجاهل مثل هذا السلوك مدع طويله إذ سرعان ما يظهر أفراد مؤيدون وغير ذلك . </a:t>
            </a:r>
            <a:r>
              <a:rPr lang="ar-SA" sz="2200" b="1" dirty="0" smtClean="0">
                <a:solidFill>
                  <a:schemeClr val="tx2">
                    <a:lumMod val="50000"/>
                    <a:lumOff val="50000"/>
                  </a:schemeClr>
                </a:solidFill>
                <a:cs typeface="Akhbar MT" pitchFamily="2" charset="-78"/>
              </a:rPr>
              <a:t>وهذا ما جعل </a:t>
            </a:r>
          </a:p>
          <a:p>
            <a:pPr algn="ctr"/>
            <a:r>
              <a:rPr lang="ar-SA" sz="2200" b="1" dirty="0" smtClean="0">
                <a:solidFill>
                  <a:schemeClr val="tx2">
                    <a:lumMod val="50000"/>
                    <a:lumOff val="50000"/>
                  </a:schemeClr>
                </a:solidFill>
                <a:cs typeface="Akhbar MT" pitchFamily="2" charset="-78"/>
              </a:rPr>
              <a:t>( </a:t>
            </a:r>
            <a:r>
              <a:rPr lang="ar-SA" sz="2200" b="1" dirty="0" err="1" smtClean="0">
                <a:solidFill>
                  <a:schemeClr val="tx2">
                    <a:lumMod val="50000"/>
                    <a:lumOff val="50000"/>
                  </a:schemeClr>
                </a:solidFill>
                <a:cs typeface="Akhbar MT" pitchFamily="2" charset="-78"/>
              </a:rPr>
              <a:t>لميرت</a:t>
            </a:r>
            <a:r>
              <a:rPr lang="ar-SA" sz="2200" b="1" dirty="0" smtClean="0">
                <a:solidFill>
                  <a:schemeClr val="tx2">
                    <a:lumMod val="50000"/>
                    <a:lumOff val="50000"/>
                  </a:schemeClr>
                </a:solidFill>
                <a:cs typeface="Akhbar MT" pitchFamily="2" charset="-78"/>
              </a:rPr>
              <a:t> ) يقسم الانحراف إلى انحراف أولي وثانوي .</a:t>
            </a:r>
          </a:p>
          <a:p>
            <a:pPr algn="ctr"/>
            <a:endParaRPr lang="ar-SA" sz="2200" b="1" dirty="0" smtClean="0">
              <a:solidFill>
                <a:schemeClr val="tx2">
                  <a:lumMod val="50000"/>
                  <a:lumOff val="50000"/>
                </a:schemeClr>
              </a:solidFill>
              <a:cs typeface="Akhbar MT" pitchFamily="2" charset="-78"/>
            </a:endParaRPr>
          </a:p>
          <a:p>
            <a:pPr algn="ctr"/>
            <a:r>
              <a:rPr lang="ar-SA" sz="2200" b="1" dirty="0" smtClean="0">
                <a:solidFill>
                  <a:srgbClr val="C00000"/>
                </a:solidFill>
                <a:cs typeface="Akhbar MT" pitchFamily="2" charset="-78"/>
              </a:rPr>
              <a:t>- الانحراف الأولي </a:t>
            </a:r>
            <a:r>
              <a:rPr lang="ar-SA" sz="2200" b="1" dirty="0" smtClean="0">
                <a:solidFill>
                  <a:schemeClr val="tx1"/>
                </a:solidFill>
                <a:cs typeface="Akhbar MT" pitchFamily="2" charset="-78"/>
              </a:rPr>
              <a:t>هو ما يسلكه الفرد دون أراده منه ويكون مكرهاً على ذلك مع علمه بأن ما يفعله شاذ وغير صحيح .</a:t>
            </a:r>
          </a:p>
          <a:p>
            <a:pPr marL="342900" indent="-342900" algn="ctr">
              <a:buFontTx/>
              <a:buChar char="-"/>
            </a:pPr>
            <a:r>
              <a:rPr lang="ar-SA" sz="2200" b="1" dirty="0" smtClean="0">
                <a:solidFill>
                  <a:srgbClr val="C00000"/>
                </a:solidFill>
                <a:cs typeface="Akhbar MT" pitchFamily="2" charset="-78"/>
              </a:rPr>
              <a:t>أما الانحراف الثانوي </a:t>
            </a:r>
            <a:r>
              <a:rPr lang="ar-SA" sz="2200" b="1" dirty="0" smtClean="0">
                <a:solidFill>
                  <a:schemeClr val="tx1"/>
                </a:solidFill>
                <a:cs typeface="Akhbar MT" pitchFamily="2" charset="-78"/>
              </a:rPr>
              <a:t>، فهو انحراف يقره الشخص بإرادته من غير إكراه على ذلك مدركاً ماهيته ونتائجه وطرق عمله . وَ ارتكاب الشخص للانحراف بصفه متكررة يؤكد هذا السلوك .</a:t>
            </a:r>
          </a:p>
          <a:p>
            <a:pPr marL="342900" indent="-342900" algn="ctr">
              <a:buFontTx/>
              <a:buChar char="-"/>
            </a:pPr>
            <a:endParaRPr lang="ar-SA" sz="2200" b="1" dirty="0" smtClean="0">
              <a:solidFill>
                <a:schemeClr val="tx1"/>
              </a:solidFill>
              <a:cs typeface="Akhbar MT" pitchFamily="2" charset="-78"/>
            </a:endParaRPr>
          </a:p>
        </p:txBody>
      </p:sp>
    </p:spTree>
    <p:extLst>
      <p:ext uri="{BB962C8B-B14F-4D97-AF65-F5344CB8AC3E}">
        <p14:creationId xmlns:p14="http://schemas.microsoft.com/office/powerpoint/2010/main" xmlns="" val="1213407669"/>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wheel(1)">
                                      <p:cBhvr>
                                        <p:cTn id="7" dur="20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heel(1)">
                                      <p:cBhvr>
                                        <p:cTn id="12"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88640"/>
            <a:ext cx="8496944" cy="6192688"/>
          </a:xfrm>
          <a:prstGeom prst="horizontalScroll">
            <a:avLst/>
          </a:prstGeom>
          <a:ln>
            <a:solidFill>
              <a:schemeClr val="accent6">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200" b="1" dirty="0" smtClean="0">
                <a:solidFill>
                  <a:schemeClr val="tx1"/>
                </a:solidFill>
                <a:cs typeface="Akhbar MT" pitchFamily="2" charset="-78"/>
              </a:rPr>
              <a:t>ويضع ( </a:t>
            </a:r>
            <a:r>
              <a:rPr lang="ar-SA" sz="2200" b="1" dirty="0" err="1" smtClean="0">
                <a:solidFill>
                  <a:schemeClr val="tx1"/>
                </a:solidFill>
                <a:cs typeface="Akhbar MT" pitchFamily="2" charset="-78"/>
              </a:rPr>
              <a:t>لميرت</a:t>
            </a:r>
            <a:r>
              <a:rPr lang="ar-SA" sz="2200" b="1" dirty="0" smtClean="0">
                <a:solidFill>
                  <a:schemeClr val="tx1"/>
                </a:solidFill>
                <a:cs typeface="Akhbar MT" pitchFamily="2" charset="-78"/>
              </a:rPr>
              <a:t> ) عده مراحل لتبلور وَ اكتمال هذا الانحراف :</a:t>
            </a:r>
          </a:p>
          <a:p>
            <a:pPr algn="ctr"/>
            <a:endParaRPr lang="ar-SA" sz="2200" b="1" dirty="0" smtClean="0">
              <a:solidFill>
                <a:schemeClr val="tx1"/>
              </a:solidFill>
              <a:cs typeface="Akhbar MT" pitchFamily="2" charset="-78"/>
            </a:endParaRPr>
          </a:p>
          <a:p>
            <a:pPr marL="457200" indent="-457200" algn="ctr">
              <a:buFont typeface="+mj-lt"/>
              <a:buAutoNum type="arabicPeriod"/>
            </a:pPr>
            <a:r>
              <a:rPr lang="ar-SA" sz="2200" b="1" dirty="0" smtClean="0">
                <a:solidFill>
                  <a:schemeClr val="bg1">
                    <a:lumMod val="50000"/>
                  </a:schemeClr>
                </a:solidFill>
                <a:cs typeface="Akhbar MT" pitchFamily="2" charset="-78"/>
              </a:rPr>
              <a:t>يرتكب الإنسان جريمته الأولى ( لقياس ردود فعل المجتمع ) .</a:t>
            </a:r>
          </a:p>
          <a:p>
            <a:pPr marL="457200" indent="-457200" algn="ctr">
              <a:buFont typeface="+mj-lt"/>
              <a:buAutoNum type="arabicPeriod"/>
            </a:pPr>
            <a:r>
              <a:rPr lang="ar-SA" sz="2200" b="1" dirty="0" smtClean="0">
                <a:solidFill>
                  <a:srgbClr val="C00000"/>
                </a:solidFill>
                <a:cs typeface="Akhbar MT" pitchFamily="2" charset="-78"/>
              </a:rPr>
              <a:t>يرد المجتمع على التصرفات بالمعاقبة .</a:t>
            </a:r>
          </a:p>
          <a:p>
            <a:pPr marL="457200" indent="-457200" algn="ctr">
              <a:buFont typeface="+mj-lt"/>
              <a:buAutoNum type="arabicPeriod"/>
            </a:pPr>
            <a:r>
              <a:rPr lang="ar-SA" sz="2200" b="1" dirty="0" smtClean="0">
                <a:solidFill>
                  <a:schemeClr val="bg1">
                    <a:lumMod val="50000"/>
                  </a:schemeClr>
                </a:solidFill>
                <a:cs typeface="Akhbar MT" pitchFamily="2" charset="-78"/>
              </a:rPr>
              <a:t>يكرر ارتكاب الجريمة ولكن بنسبه أو كميه أكبر من الأولى .</a:t>
            </a:r>
          </a:p>
          <a:p>
            <a:pPr marL="457200" indent="-457200" algn="ctr">
              <a:buFont typeface="+mj-lt"/>
              <a:buAutoNum type="arabicPeriod"/>
            </a:pPr>
            <a:r>
              <a:rPr lang="ar-SA" sz="2200" b="1" dirty="0" smtClean="0">
                <a:solidFill>
                  <a:srgbClr val="C00000"/>
                </a:solidFill>
                <a:cs typeface="Akhbar MT" pitchFamily="2" charset="-78"/>
              </a:rPr>
              <a:t>يرد المجتمع على التصرفات بعقوبة اشد ورفض أقوى من الأولى .</a:t>
            </a:r>
          </a:p>
          <a:p>
            <a:pPr marL="457200" indent="-457200" algn="ctr">
              <a:buFont typeface="+mj-lt"/>
              <a:buAutoNum type="arabicPeriod"/>
            </a:pPr>
            <a:r>
              <a:rPr lang="ar-SA" sz="2200" b="1" dirty="0" smtClean="0">
                <a:solidFill>
                  <a:schemeClr val="bg1">
                    <a:lumMod val="50000"/>
                  </a:schemeClr>
                </a:solidFill>
                <a:cs typeface="Akhbar MT" pitchFamily="2" charset="-78"/>
              </a:rPr>
              <a:t>يزداد الانحراف مصحوباً بازدياد العداء للجهة المعاقبة .</a:t>
            </a:r>
          </a:p>
          <a:p>
            <a:pPr marL="457200" indent="-457200" algn="ctr">
              <a:buFont typeface="+mj-lt"/>
              <a:buAutoNum type="arabicPeriod"/>
            </a:pPr>
            <a:r>
              <a:rPr lang="ar-SA" sz="2200" b="1" dirty="0" smtClean="0">
                <a:solidFill>
                  <a:srgbClr val="C00000"/>
                </a:solidFill>
                <a:cs typeface="Akhbar MT" pitchFamily="2" charset="-78"/>
              </a:rPr>
              <a:t>يقوم المجتمع بردوده الفعلية الرسمية التي تضفي على الفاعل المحرم ( الوسم الإجرامي )</a:t>
            </a:r>
          </a:p>
          <a:p>
            <a:pPr marL="457200" indent="-457200" algn="ctr">
              <a:buFont typeface="+mj-lt"/>
              <a:buAutoNum type="arabicPeriod"/>
            </a:pPr>
            <a:r>
              <a:rPr lang="ar-SA" sz="2200" b="1" dirty="0" smtClean="0">
                <a:solidFill>
                  <a:schemeClr val="bg1">
                    <a:lumMod val="50000"/>
                  </a:schemeClr>
                </a:solidFill>
                <a:cs typeface="Akhbar MT" pitchFamily="2" charset="-78"/>
              </a:rPr>
              <a:t>يزداد الانحراف لمجابهة المجتمع </a:t>
            </a:r>
            <a:r>
              <a:rPr lang="ar-SA" sz="2200" b="1" smtClean="0">
                <a:solidFill>
                  <a:schemeClr val="bg1">
                    <a:lumMod val="50000"/>
                  </a:schemeClr>
                </a:solidFill>
                <a:cs typeface="Akhbar MT" pitchFamily="2" charset="-78"/>
              </a:rPr>
              <a:t>الذي أعطاه </a:t>
            </a:r>
            <a:r>
              <a:rPr lang="ar-SA" sz="2200" b="1" dirty="0" smtClean="0">
                <a:solidFill>
                  <a:schemeClr val="bg1">
                    <a:lumMod val="50000"/>
                  </a:schemeClr>
                </a:solidFill>
                <a:cs typeface="Akhbar MT" pitchFamily="2" charset="-78"/>
              </a:rPr>
              <a:t>الوسم الإجرامي .</a:t>
            </a:r>
          </a:p>
          <a:p>
            <a:pPr marL="457200" indent="-457200" algn="ctr">
              <a:buFont typeface="+mj-lt"/>
              <a:buAutoNum type="arabicPeriod"/>
            </a:pPr>
            <a:r>
              <a:rPr lang="ar-SA" sz="2200" b="1" dirty="0" smtClean="0">
                <a:solidFill>
                  <a:srgbClr val="C00000"/>
                </a:solidFill>
                <a:cs typeface="Akhbar MT" pitchFamily="2" charset="-78"/>
              </a:rPr>
              <a:t>في هذه المرحلة يقبل المنحرف صفة الوسم الإجرامي مع محاولة التكيف مع عمله الجديد كفرد منبوذ بالمجتمع .</a:t>
            </a:r>
          </a:p>
        </p:txBody>
      </p:sp>
    </p:spTree>
    <p:extLst>
      <p:ext uri="{BB962C8B-B14F-4D97-AF65-F5344CB8AC3E}">
        <p14:creationId xmlns:p14="http://schemas.microsoft.com/office/powerpoint/2010/main" xmlns="" val="715738483"/>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Effect transition="in" filter="fade">
                                      <p:cBhvr>
                                        <p:cTn id="56" dur="1000"/>
                                        <p:tgtEl>
                                          <p:spTgt spid="2">
                                            <p:txEl>
                                              <p:pRg st="9" end="9"/>
                                            </p:txEl>
                                          </p:spTgt>
                                        </p:tgtEl>
                                      </p:cBhvr>
                                    </p:animEffect>
                                    <p:anim calcmode="lin" valueType="num">
                                      <p:cBhvr>
                                        <p:cTn id="5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TC101790492[[fn=دفتر رسومات]]</Template>
  <TotalTime>350</TotalTime>
  <Words>3621</Words>
  <Application>Microsoft Office PowerPoint</Application>
  <PresentationFormat>عرض على الشاشة (3:4)‏</PresentationFormat>
  <Paragraphs>277</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Sketchbook</vt:lpstr>
      <vt:lpstr>النظريات الاجتماعية الأساسية</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النظريات الاجتماعية الاساسية في سبب الجريمة</dc:title>
  <dc:creator>Nahed</dc:creator>
  <cp:lastModifiedBy>Prof-Amina</cp:lastModifiedBy>
  <cp:revision>66</cp:revision>
  <dcterms:created xsi:type="dcterms:W3CDTF">2013-04-20T22:24:59Z</dcterms:created>
  <dcterms:modified xsi:type="dcterms:W3CDTF">2017-05-05T15:18:28Z</dcterms:modified>
</cp:coreProperties>
</file>