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sldIdLst>
    <p:sldId id="260" r:id="rId2"/>
    <p:sldId id="261" r:id="rId3"/>
    <p:sldId id="262" r:id="rId4"/>
    <p:sldId id="257" r:id="rId5"/>
    <p:sldId id="258" r:id="rId6"/>
    <p:sldId id="259"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7B08E547-87E2-4B12-8026-EFE533B69F1F}" type="datetimeFigureOut">
              <a:rPr lang="ar-SA" smtClean="0"/>
              <a:pPr/>
              <a:t>14/06/1437</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8078B34F-EE97-4D7B-864D-F5246A539674}"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078B34F-EE97-4D7B-864D-F5246A539674}" type="slidenum">
              <a:rPr lang="ar-SA" smtClean="0"/>
              <a:pPr/>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078B34F-EE97-4D7B-864D-F5246A539674}" type="slidenum">
              <a:rPr lang="ar-SA" smtClean="0"/>
              <a:pPr/>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8078B34F-EE97-4D7B-864D-F5246A539674}" type="slidenum">
              <a:rPr lang="ar-SA" smtClean="0"/>
              <a:pPr/>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8078B34F-EE97-4D7B-864D-F5246A539674}"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8078B34F-EE97-4D7B-864D-F5246A539674}" type="slidenum">
              <a:rPr lang="ar-SA" smtClean="0"/>
              <a:pPr/>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8078B34F-EE97-4D7B-864D-F5246A53967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7B08E547-87E2-4B12-8026-EFE533B69F1F}" type="datetimeFigureOut">
              <a:rPr lang="ar-SA" smtClean="0"/>
              <a:pPr/>
              <a:t>14/06/1437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8078B34F-EE97-4D7B-864D-F5246A539674}"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7B08E547-87E2-4B12-8026-EFE533B69F1F}" type="datetimeFigureOut">
              <a:rPr lang="ar-SA" smtClean="0"/>
              <a:pPr/>
              <a:t>14/06/1437</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8078B34F-EE97-4D7B-864D-F5246A539674}" type="slidenum">
              <a:rPr lang="ar-SA" smtClean="0"/>
              <a:pPr/>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078B34F-EE97-4D7B-864D-F5246A53967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B08E547-87E2-4B12-8026-EFE533B69F1F}" type="datetimeFigureOut">
              <a:rPr lang="ar-SA" smtClean="0"/>
              <a:pPr/>
              <a:t>14/06/1437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078B34F-EE97-4D7B-864D-F5246A53967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B08E547-87E2-4B12-8026-EFE533B69F1F}" type="datetimeFigureOut">
              <a:rPr lang="ar-SA" smtClean="0"/>
              <a:pPr/>
              <a:t>14/06/1437</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078B34F-EE97-4D7B-864D-F5246A53967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ideo" Target="file:///C:\Users\ALAMRY\Desktop\IMG_4136.mp4"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خريطة الدمام.png"/>
          <p:cNvPicPr>
            <a:picLocks noChangeAspect="1"/>
          </p:cNvPicPr>
          <p:nvPr/>
        </p:nvPicPr>
        <p:blipFill>
          <a:blip r:embed="rId4"/>
          <a:stretch>
            <a:fillRect/>
          </a:stretch>
        </p:blipFill>
        <p:spPr>
          <a:xfrm>
            <a:off x="0" y="0"/>
            <a:ext cx="9358282" cy="7412968"/>
          </a:xfrm>
          <a:prstGeom prst="rect">
            <a:avLst/>
          </a:prstGeom>
        </p:spPr>
      </p:pic>
      <p:pic>
        <p:nvPicPr>
          <p:cNvPr id="4" name="IMG_4136.mp4">
            <a:hlinkClick r:id="" action="ppaction://media"/>
          </p:cNvPr>
          <p:cNvPicPr>
            <a:picLocks noGrp="1" noRot="1" noChangeAspect="1"/>
          </p:cNvPicPr>
          <p:nvPr>
            <p:ph idx="1"/>
            <a:videoFile r:link="rId1"/>
          </p:nvPr>
        </p:nvPicPr>
        <p:blipFill>
          <a:blip r:embed="rId5"/>
          <a:stretch>
            <a:fillRect/>
          </a:stretch>
        </p:blipFill>
        <p:spPr>
          <a:xfrm>
            <a:off x="571472" y="233172"/>
            <a:ext cx="8572528" cy="6839118"/>
          </a:xfrm>
          <a:prstGeom prst="rect">
            <a:avLst/>
          </a:prstGeom>
          <a:ln>
            <a:noFill/>
          </a:ln>
          <a:effectLst>
            <a:softEdge rad="112500"/>
          </a:effectLst>
        </p:spPr>
      </p:pic>
    </p:spTree>
  </p:cSld>
  <p:clrMapOvr>
    <a:masterClrMapping/>
  </p:clrMapOvr>
  <p:transition spd="med">
    <p:dissolve/>
    <p:sndAc>
      <p:stSnd>
        <p:snd r:embed="rId3" name="chimes.wav" builtIn="1"/>
      </p:stSnd>
    </p:sndAc>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4ab4b6df96c060fa741e97b50eafb07c_XL.jpg"/>
          <p:cNvPicPr>
            <a:picLocks noGrp="1" noChangeAspect="1"/>
          </p:cNvPicPr>
          <p:nvPr>
            <p:ph idx="1"/>
          </p:nvPr>
        </p:nvPicPr>
        <p:blipFill>
          <a:blip r:embed="rId2"/>
          <a:stretch>
            <a:fillRect/>
          </a:stretch>
        </p:blipFill>
        <p:spPr>
          <a:xfrm>
            <a:off x="1028700" y="1696244"/>
            <a:ext cx="7086600" cy="4095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عنوان 1"/>
          <p:cNvSpPr>
            <a:spLocks noGrp="1"/>
          </p:cNvSpPr>
          <p:nvPr>
            <p:ph type="title"/>
          </p:nvPr>
        </p:nvSpPr>
        <p:spPr/>
        <p:txBody>
          <a:bodyPr>
            <a:normAutofit/>
          </a:bodyPr>
          <a:lstStyle/>
          <a:p>
            <a:pPr algn="r"/>
            <a:r>
              <a:rPr lang="ar-SA" dirty="0" smtClean="0"/>
              <a:t>إدمان المسكرات والسلوك الإجرامي</a:t>
            </a:r>
            <a:endParaRPr lang="ar-SA" dirty="0"/>
          </a:p>
        </p:txBody>
      </p:sp>
    </p:spTree>
  </p:cSld>
  <p:clrMapOvr>
    <a:masterClrMapping/>
  </p:clrMapOvr>
  <p:transition spd="med">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err="1" smtClean="0"/>
              <a:t>اسباب</a:t>
            </a:r>
            <a:r>
              <a:rPr lang="ar-SA" dirty="0" smtClean="0"/>
              <a:t> </a:t>
            </a:r>
            <a:r>
              <a:rPr lang="ar-SA" dirty="0" err="1" smtClean="0"/>
              <a:t>ادمان</a:t>
            </a:r>
            <a:r>
              <a:rPr lang="ar-SA" dirty="0" smtClean="0"/>
              <a:t> الخمر</a:t>
            </a:r>
          </a:p>
          <a:p>
            <a:r>
              <a:rPr lang="ar-SA" dirty="0" smtClean="0"/>
              <a:t>المشاكل الصحية الخطرة الناتجة عن </a:t>
            </a:r>
            <a:r>
              <a:rPr lang="ar-SA" dirty="0" err="1" smtClean="0"/>
              <a:t>الأدمان</a:t>
            </a:r>
            <a:endParaRPr lang="ar-SA" dirty="0" smtClean="0"/>
          </a:p>
          <a:p>
            <a:r>
              <a:rPr lang="ar-SA" dirty="0" smtClean="0"/>
              <a:t>علاج </a:t>
            </a:r>
            <a:r>
              <a:rPr lang="ar-SA" dirty="0" err="1" smtClean="0"/>
              <a:t>القرأن</a:t>
            </a:r>
            <a:r>
              <a:rPr lang="ar-SA" dirty="0" smtClean="0"/>
              <a:t> للإدمان المسكرات</a:t>
            </a:r>
          </a:p>
          <a:p>
            <a:r>
              <a:rPr lang="ar-SA" dirty="0" smtClean="0"/>
              <a:t>إدمان المخدرات </a:t>
            </a:r>
          </a:p>
          <a:p>
            <a:r>
              <a:rPr lang="ar-SA" dirty="0" smtClean="0"/>
              <a:t>ظاهرة المخدرات في العالم العربي</a:t>
            </a:r>
          </a:p>
          <a:p>
            <a:r>
              <a:rPr lang="ar-SA" dirty="0" smtClean="0"/>
              <a:t>ظاهرة المخدرات في المملكة العربية السعودية</a:t>
            </a:r>
            <a:endParaRPr lang="ar-SA" dirty="0"/>
          </a:p>
        </p:txBody>
      </p:sp>
      <p:sp>
        <p:nvSpPr>
          <p:cNvPr id="2" name="عنوان 1"/>
          <p:cNvSpPr>
            <a:spLocks noGrp="1"/>
          </p:cNvSpPr>
          <p:nvPr>
            <p:ph type="title"/>
          </p:nvPr>
        </p:nvSpPr>
        <p:spPr/>
        <p:txBody>
          <a:bodyPr/>
          <a:lstStyle/>
          <a:p>
            <a:pPr algn="r"/>
            <a:r>
              <a:rPr lang="ar-SA" dirty="0" smtClean="0"/>
              <a:t>أهداف </a:t>
            </a:r>
            <a:r>
              <a:rPr lang="ar-SA" dirty="0" err="1" smtClean="0"/>
              <a:t>المحاضره</a:t>
            </a:r>
            <a:endParaRPr lang="ar-SA" dirty="0"/>
          </a:p>
        </p:txBody>
      </p:sp>
    </p:spTree>
  </p:cSld>
  <p:clrMapOvr>
    <a:masterClrMapping/>
  </p:clrMapOvr>
  <p:transition spd="med">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857496"/>
            <a:ext cx="7858181" cy="2286016"/>
          </a:xfrm>
        </p:spPr>
        <p:txBody>
          <a:bodyPr>
            <a:normAutofit fontScale="90000"/>
          </a:bodyPr>
          <a:lstStyle/>
          <a:p>
            <a:pPr algn="r"/>
            <a:r>
              <a:rPr lang="ar-SA" sz="3200" dirty="0" smtClean="0">
                <a:solidFill>
                  <a:schemeClr val="accent1"/>
                </a:solidFill>
              </a:rPr>
              <a:t/>
            </a:r>
            <a:br>
              <a:rPr lang="ar-SA" sz="3200" dirty="0" smtClean="0">
                <a:solidFill>
                  <a:schemeClr val="accent1"/>
                </a:solidFill>
              </a:rPr>
            </a:br>
            <a:r>
              <a:rPr lang="ar-SA" sz="3200" dirty="0" smtClean="0">
                <a:solidFill>
                  <a:schemeClr val="accent1"/>
                </a:solidFill>
              </a:rPr>
              <a:t>تعريف </a:t>
            </a:r>
            <a:r>
              <a:rPr lang="ar-SA" sz="3200" dirty="0">
                <a:solidFill>
                  <a:schemeClr val="accent1"/>
                </a:solidFill>
              </a:rPr>
              <a:t>المسكر في الشريعة </a:t>
            </a:r>
            <a:r>
              <a:rPr lang="ar-SA" sz="3200" dirty="0" err="1">
                <a:solidFill>
                  <a:schemeClr val="accent1"/>
                </a:solidFill>
              </a:rPr>
              <a:t>الاسلامية</a:t>
            </a:r>
            <a:r>
              <a:rPr lang="en-US" sz="3200" dirty="0">
                <a:solidFill>
                  <a:schemeClr val="accent1"/>
                </a:solidFill>
              </a:rPr>
              <a:t> : </a:t>
            </a:r>
            <a:r>
              <a:rPr lang="en-US" sz="3200" dirty="0"/>
              <a:t/>
            </a:r>
            <a:br>
              <a:rPr lang="en-US" sz="3200" dirty="0"/>
            </a:br>
            <a:r>
              <a:rPr lang="ar-SA" sz="3200" dirty="0"/>
              <a:t>هو فقدان الوعي </a:t>
            </a:r>
            <a:r>
              <a:rPr lang="ar-SA" sz="3200" dirty="0" err="1"/>
              <a:t>و</a:t>
            </a:r>
            <a:r>
              <a:rPr lang="ar-SA" sz="3200" dirty="0"/>
              <a:t> الهذيان أي عدم معرفة الشخص لما يقول</a:t>
            </a:r>
            <a:r>
              <a:rPr lang="en-US" sz="3200" dirty="0"/>
              <a:t> . </a:t>
            </a:r>
            <a:br>
              <a:rPr lang="en-US" sz="3200" dirty="0"/>
            </a:br>
            <a:endParaRPr lang="ar-SA" sz="3200" dirty="0"/>
          </a:p>
        </p:txBody>
      </p:sp>
      <p:sp>
        <p:nvSpPr>
          <p:cNvPr id="3" name="عنصر نائب للنص 2"/>
          <p:cNvSpPr>
            <a:spLocks noGrp="1"/>
          </p:cNvSpPr>
          <p:nvPr>
            <p:ph type="body" idx="1"/>
          </p:nvPr>
        </p:nvSpPr>
        <p:spPr>
          <a:xfrm>
            <a:off x="714348" y="500043"/>
            <a:ext cx="7858179" cy="2143139"/>
          </a:xfrm>
        </p:spPr>
        <p:txBody>
          <a:bodyPr/>
          <a:lstStyle/>
          <a:p>
            <a:pPr algn="r"/>
            <a:r>
              <a:rPr lang="ar-SA" sz="2800" dirty="0">
                <a:solidFill>
                  <a:schemeClr val="accent2"/>
                </a:solidFill>
              </a:rPr>
              <a:t>تعريف </a:t>
            </a:r>
            <a:r>
              <a:rPr lang="ar-SA" sz="2800" dirty="0" err="1" smtClean="0">
                <a:solidFill>
                  <a:schemeClr val="accent2"/>
                </a:solidFill>
              </a:rPr>
              <a:t>ال</a:t>
            </a:r>
            <a:r>
              <a:rPr lang="ar-EG" sz="2800" smtClean="0">
                <a:solidFill>
                  <a:schemeClr val="accent2"/>
                </a:solidFill>
              </a:rPr>
              <a:t>مسكر</a:t>
            </a:r>
            <a:r>
              <a:rPr lang="en-US" sz="2800" smtClean="0">
                <a:solidFill>
                  <a:schemeClr val="accent2"/>
                </a:solidFill>
              </a:rPr>
              <a:t> </a:t>
            </a:r>
            <a:r>
              <a:rPr lang="en-US" sz="2800" dirty="0">
                <a:solidFill>
                  <a:schemeClr val="accent2"/>
                </a:solidFill>
              </a:rPr>
              <a:t>: </a:t>
            </a:r>
          </a:p>
          <a:p>
            <a:pPr algn="r"/>
            <a:r>
              <a:rPr lang="ar-SA" sz="2800" dirty="0"/>
              <a:t>هي استعمال الكحول بشكل متواصل </a:t>
            </a:r>
            <a:r>
              <a:rPr lang="ar-SA" sz="2800" dirty="0" err="1"/>
              <a:t>و</a:t>
            </a:r>
            <a:r>
              <a:rPr lang="ar-SA" sz="2800" dirty="0"/>
              <a:t> يطلب الشخص المزيد منها </a:t>
            </a:r>
            <a:r>
              <a:rPr lang="ar-SA" sz="2800" dirty="0" err="1"/>
              <a:t>و</a:t>
            </a:r>
            <a:r>
              <a:rPr lang="ar-SA" sz="2800" dirty="0"/>
              <a:t> بالتالي يفقد الشخص السيطرة على مدى استعماله للكحول</a:t>
            </a:r>
            <a:r>
              <a:rPr lang="en-US" sz="2800" dirty="0"/>
              <a:t> . </a:t>
            </a:r>
          </a:p>
          <a:p>
            <a:endParaRPr lang="ar-SA" dirty="0"/>
          </a:p>
        </p:txBody>
      </p:sp>
    </p:spTree>
  </p:cSld>
  <p:clrMapOvr>
    <a:masterClrMapping/>
  </p:clrMapOvr>
  <p:transition spd="med">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dirty="0" smtClean="0"/>
              <a:t>تركيب المادة </a:t>
            </a:r>
            <a:r>
              <a:rPr lang="ar-SA" dirty="0" err="1" smtClean="0"/>
              <a:t>و</a:t>
            </a:r>
            <a:r>
              <a:rPr lang="ar-SA" dirty="0" smtClean="0"/>
              <a:t> خواصها</a:t>
            </a:r>
            <a:r>
              <a:rPr lang="en-US" dirty="0" smtClean="0"/>
              <a:t> .</a:t>
            </a:r>
          </a:p>
          <a:p>
            <a:r>
              <a:rPr lang="ar-SA" dirty="0" smtClean="0"/>
              <a:t>طريقة الاستخدام</a:t>
            </a:r>
            <a:r>
              <a:rPr lang="en-US" dirty="0" smtClean="0"/>
              <a:t> .</a:t>
            </a:r>
          </a:p>
          <a:p>
            <a:r>
              <a:rPr lang="ar-SA" dirty="0" smtClean="0"/>
              <a:t>سهولة الحصول على المسكر </a:t>
            </a:r>
            <a:r>
              <a:rPr lang="ar-SA" dirty="0" err="1" smtClean="0"/>
              <a:t>و</a:t>
            </a:r>
            <a:r>
              <a:rPr lang="ar-SA" dirty="0" smtClean="0"/>
              <a:t> توفره</a:t>
            </a:r>
            <a:r>
              <a:rPr lang="en-US" dirty="0" smtClean="0"/>
              <a:t> .</a:t>
            </a:r>
          </a:p>
          <a:p>
            <a:r>
              <a:rPr lang="ar-SA" dirty="0" smtClean="0"/>
              <a:t>تأصل المسكر في المجتمع</a:t>
            </a:r>
            <a:r>
              <a:rPr lang="en-US" dirty="0" smtClean="0"/>
              <a:t> .</a:t>
            </a:r>
          </a:p>
          <a:p>
            <a:r>
              <a:rPr lang="ar-SA" dirty="0" smtClean="0"/>
              <a:t>القلق الاجتماعي</a:t>
            </a:r>
            <a:r>
              <a:rPr lang="en-US" dirty="0" smtClean="0"/>
              <a:t> .</a:t>
            </a:r>
          </a:p>
          <a:p>
            <a:r>
              <a:rPr lang="ar-SA" dirty="0" smtClean="0"/>
              <a:t>مرض </a:t>
            </a:r>
            <a:r>
              <a:rPr lang="ar-SA" dirty="0" err="1" smtClean="0"/>
              <a:t>الاجداب</a:t>
            </a:r>
            <a:r>
              <a:rPr lang="en-US" dirty="0" smtClean="0"/>
              <a:t> .</a:t>
            </a:r>
          </a:p>
          <a:p>
            <a:r>
              <a:rPr lang="ar-SA" dirty="0" err="1" smtClean="0"/>
              <a:t>الاسرة</a:t>
            </a:r>
            <a:r>
              <a:rPr lang="ar-SA" dirty="0" smtClean="0"/>
              <a:t> و التقاليد</a:t>
            </a:r>
            <a:r>
              <a:rPr lang="en-US" dirty="0" smtClean="0"/>
              <a:t> .</a:t>
            </a:r>
          </a:p>
          <a:p>
            <a:r>
              <a:rPr lang="ar-SA" dirty="0" smtClean="0"/>
              <a:t>الفقر </a:t>
            </a:r>
            <a:r>
              <a:rPr lang="ar-SA" dirty="0" err="1" smtClean="0"/>
              <a:t>و</a:t>
            </a:r>
            <a:r>
              <a:rPr lang="ar-SA" dirty="0" smtClean="0"/>
              <a:t> الغنى</a:t>
            </a:r>
            <a:r>
              <a:rPr lang="en-US" dirty="0" smtClean="0"/>
              <a:t> .</a:t>
            </a:r>
          </a:p>
          <a:p>
            <a:r>
              <a:rPr lang="ar-SA" dirty="0" smtClean="0"/>
              <a:t>التفكك الاجتماعي </a:t>
            </a:r>
            <a:r>
              <a:rPr lang="ar-SA" dirty="0" err="1" smtClean="0"/>
              <a:t>و</a:t>
            </a:r>
            <a:r>
              <a:rPr lang="ar-SA" dirty="0" smtClean="0"/>
              <a:t> البؤس</a:t>
            </a:r>
            <a:endParaRPr lang="ar-SA" dirty="0"/>
          </a:p>
        </p:txBody>
      </p:sp>
      <p:sp>
        <p:nvSpPr>
          <p:cNvPr id="2" name="عنوان 1"/>
          <p:cNvSpPr>
            <a:spLocks noGrp="1"/>
          </p:cNvSpPr>
          <p:nvPr>
            <p:ph type="title"/>
          </p:nvPr>
        </p:nvSpPr>
        <p:spPr/>
        <p:txBody>
          <a:bodyPr/>
          <a:lstStyle/>
          <a:p>
            <a:pPr algn="r"/>
            <a:r>
              <a:rPr lang="ar-SA" dirty="0" smtClean="0"/>
              <a:t>أسباب </a:t>
            </a:r>
            <a:r>
              <a:rPr lang="ar-SA" dirty="0" err="1" smtClean="0"/>
              <a:t>ادمان</a:t>
            </a:r>
            <a:r>
              <a:rPr lang="ar-SA" dirty="0" smtClean="0"/>
              <a:t> الخمور</a:t>
            </a:r>
            <a:endParaRPr lang="ar-SA" dirty="0"/>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الاضطراب في الوظائف الجسمية </a:t>
            </a:r>
            <a:r>
              <a:rPr lang="ar-SA" dirty="0" err="1" smtClean="0"/>
              <a:t>و</a:t>
            </a:r>
            <a:r>
              <a:rPr lang="ar-SA" dirty="0" smtClean="0"/>
              <a:t> العقلية</a:t>
            </a:r>
            <a:r>
              <a:rPr lang="en-US" dirty="0" smtClean="0"/>
              <a:t> .</a:t>
            </a:r>
          </a:p>
          <a:p>
            <a:r>
              <a:rPr lang="ar-SA" dirty="0" smtClean="0"/>
              <a:t>سوء التوافق </a:t>
            </a:r>
            <a:r>
              <a:rPr lang="ar-SA" dirty="0" err="1" smtClean="0"/>
              <a:t>و</a:t>
            </a:r>
            <a:r>
              <a:rPr lang="ar-SA" dirty="0" smtClean="0"/>
              <a:t> الكبت الاجتماعي</a:t>
            </a:r>
            <a:r>
              <a:rPr lang="en-US" dirty="0" smtClean="0"/>
              <a:t> .</a:t>
            </a:r>
          </a:p>
          <a:p>
            <a:r>
              <a:rPr lang="ar-SA" dirty="0" smtClean="0"/>
              <a:t>السماح للنزوات العدوانية المكبوتة بالظهور</a:t>
            </a:r>
            <a:r>
              <a:rPr lang="en-US" dirty="0" smtClean="0"/>
              <a:t> .</a:t>
            </a:r>
          </a:p>
          <a:p>
            <a:r>
              <a:rPr lang="ar-SA" dirty="0" smtClean="0"/>
              <a:t>ضعف الجانب </a:t>
            </a:r>
            <a:r>
              <a:rPr lang="ar-SA" dirty="0" err="1" smtClean="0"/>
              <a:t>الاخلاقي</a:t>
            </a:r>
            <a:r>
              <a:rPr lang="en-US" dirty="0" smtClean="0"/>
              <a:t> .</a:t>
            </a:r>
          </a:p>
          <a:p>
            <a:r>
              <a:rPr lang="ar-SA" dirty="0" smtClean="0"/>
              <a:t>الكسل </a:t>
            </a:r>
            <a:r>
              <a:rPr lang="ar-SA" dirty="0" err="1" smtClean="0"/>
              <a:t>و</a:t>
            </a:r>
            <a:r>
              <a:rPr lang="ar-SA" dirty="0" smtClean="0"/>
              <a:t> التهاون في العمل</a:t>
            </a:r>
            <a:r>
              <a:rPr lang="en-US" dirty="0" smtClean="0"/>
              <a:t> . </a:t>
            </a:r>
          </a:p>
          <a:p>
            <a:endParaRPr lang="ar-SA" dirty="0"/>
          </a:p>
        </p:txBody>
      </p:sp>
      <p:sp>
        <p:nvSpPr>
          <p:cNvPr id="2" name="عنوان 1"/>
          <p:cNvSpPr>
            <a:spLocks noGrp="1"/>
          </p:cNvSpPr>
          <p:nvPr>
            <p:ph type="title"/>
          </p:nvPr>
        </p:nvSpPr>
        <p:spPr/>
        <p:txBody>
          <a:bodyPr>
            <a:normAutofit fontScale="90000"/>
          </a:bodyPr>
          <a:lstStyle/>
          <a:p>
            <a:pPr algn="r"/>
            <a:r>
              <a:rPr lang="ar-SA" dirty="0" smtClean="0"/>
              <a:t>أضرار الكحول</a:t>
            </a:r>
            <a:r>
              <a:rPr lang="en-US" dirty="0" smtClean="0"/>
              <a:t> :  </a:t>
            </a:r>
            <a:br>
              <a:rPr lang="en-US" dirty="0" smtClean="0"/>
            </a:br>
            <a:endParaRPr lang="ar-SA" dirty="0"/>
          </a:p>
        </p:txBody>
      </p:sp>
    </p:spTree>
  </p:cSld>
  <p:clrMapOvr>
    <a:masterClrMapping/>
  </p:clrMapOvr>
  <p:transition spd="med">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المشاكل الصحية الخطرة الناتجة عن الإدمان</a:t>
            </a:r>
            <a:r>
              <a:rPr lang="en-US" dirty="0" smtClean="0"/>
              <a:t> :-</a:t>
            </a:r>
            <a:br>
              <a:rPr lang="en-US" dirty="0" smtClean="0"/>
            </a:br>
            <a:endParaRPr lang="ar-SA" dirty="0"/>
          </a:p>
        </p:txBody>
      </p:sp>
      <p:sp>
        <p:nvSpPr>
          <p:cNvPr id="3" name="عنصر نائب للنص 2"/>
          <p:cNvSpPr>
            <a:spLocks noGrp="1"/>
          </p:cNvSpPr>
          <p:nvPr>
            <p:ph type="body" idx="1"/>
          </p:nvPr>
        </p:nvSpPr>
        <p:spPr/>
        <p:txBody>
          <a:bodyPr/>
          <a:lstStyle/>
          <a:p>
            <a:endParaRPr lang="ar-SA"/>
          </a:p>
        </p:txBody>
      </p:sp>
      <p:sp>
        <p:nvSpPr>
          <p:cNvPr id="4" name="عنصر نائب للنص 3"/>
          <p:cNvSpPr>
            <a:spLocks noGrp="1"/>
          </p:cNvSpPr>
          <p:nvPr>
            <p:ph type="body" sz="half" idx="3"/>
          </p:nvPr>
        </p:nvSpPr>
        <p:spPr>
          <a:xfrm>
            <a:off x="500034" y="5410200"/>
            <a:ext cx="8186767" cy="762000"/>
          </a:xfrm>
        </p:spPr>
        <p:txBody>
          <a:bodyPr>
            <a:normAutofit/>
          </a:bodyPr>
          <a:lstStyle/>
          <a:p>
            <a:r>
              <a:rPr lang="ar-SA" dirty="0" smtClean="0">
                <a:solidFill>
                  <a:schemeClr val="tx1"/>
                </a:solidFill>
              </a:rPr>
              <a:t>ــــــــــــــــــــــــــــــــــــــــــــــــــــــــــــــــــــــــــــــــــــــــــــــــــــــــــــــــــــــــــــ</a:t>
            </a:r>
            <a:endParaRPr lang="ar-SA" dirty="0">
              <a:solidFill>
                <a:schemeClr val="tx1"/>
              </a:solidFill>
            </a:endParaRPr>
          </a:p>
        </p:txBody>
      </p:sp>
      <p:pic>
        <p:nvPicPr>
          <p:cNvPr id="7" name="عنصر نائب للمحتوى 6" descr="drugs-disadvantages-300x180.jpg"/>
          <p:cNvPicPr>
            <a:picLocks noGrp="1" noChangeAspect="1"/>
          </p:cNvPicPr>
          <p:nvPr>
            <p:ph sz="quarter" idx="2"/>
          </p:nvPr>
        </p:nvPicPr>
        <p:blipFill>
          <a:blip r:embed="rId3"/>
          <a:stretch>
            <a:fillRect/>
          </a:stretch>
        </p:blipFill>
        <p:spPr>
          <a:xfrm>
            <a:off x="572294" y="2272506"/>
            <a:ext cx="3810000"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عنصر نائب للمحتوى 5"/>
          <p:cNvSpPr>
            <a:spLocks noGrp="1"/>
          </p:cNvSpPr>
          <p:nvPr>
            <p:ph sz="quarter" idx="4"/>
          </p:nvPr>
        </p:nvSpPr>
        <p:spPr/>
        <p:txBody>
          <a:bodyPr>
            <a:normAutofit fontScale="92500"/>
          </a:bodyPr>
          <a:lstStyle/>
          <a:p>
            <a:r>
              <a:rPr lang="ar-SA" dirty="0" smtClean="0"/>
              <a:t>للإدمان مشاكل عديدة منها الاجتماعية والصحية , ومن الآثار الصحية للإدمان الالتهاب المزمن للمعدة , وفي </a:t>
            </a:r>
            <a:r>
              <a:rPr lang="ar-SA" dirty="0" err="1" smtClean="0"/>
              <a:t>الأثني</a:t>
            </a:r>
            <a:r>
              <a:rPr lang="ar-SA" dirty="0" smtClean="0"/>
              <a:t> عشري , والتهاب البنكرياس , تليف للكبد وغيرها الكثير</a:t>
            </a:r>
            <a:r>
              <a:rPr lang="en-US" dirty="0" smtClean="0"/>
              <a:t> .</a:t>
            </a:r>
          </a:p>
          <a:p>
            <a:r>
              <a:rPr lang="ar-SA" dirty="0" smtClean="0"/>
              <a:t>فإن تليف الكبد هو من نتائج الإدمان على الخمر , وقد ثبت ذلك في فرنسا أثناء الحرب العالمية الثانية من عام 1939-9451 حيث تم منع توزيع الخمر فقل شربه في تلك السنوات </a:t>
            </a:r>
            <a:endParaRPr lang="ar-SA" dirty="0"/>
          </a:p>
        </p:txBody>
      </p:sp>
    </p:spTree>
  </p:cSld>
  <p:clrMapOvr>
    <a:masterClrMapping/>
  </p:clrMapOvr>
  <p:transition spd="med">
    <p:dissolve/>
    <p:sndAc>
      <p:stSnd>
        <p:snd r:embed="rId2" name="chimes.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buNone/>
            </a:pPr>
            <a:r>
              <a:rPr lang="ar-SA" dirty="0" err="1" smtClean="0">
                <a:solidFill>
                  <a:schemeClr val="accent1">
                    <a:lumMod val="75000"/>
                  </a:schemeClr>
                </a:solidFill>
              </a:rPr>
              <a:t>اولاً</a:t>
            </a:r>
            <a:r>
              <a:rPr lang="ar-SA" dirty="0" smtClean="0">
                <a:solidFill>
                  <a:schemeClr val="accent1">
                    <a:lumMod val="75000"/>
                  </a:schemeClr>
                </a:solidFill>
              </a:rPr>
              <a:t>: الآثار الاجتماعية</a:t>
            </a:r>
            <a:r>
              <a:rPr lang="en-US" dirty="0" smtClean="0">
                <a:solidFill>
                  <a:schemeClr val="accent1">
                    <a:lumMod val="75000"/>
                  </a:schemeClr>
                </a:solidFill>
              </a:rPr>
              <a:t> :</a:t>
            </a:r>
          </a:p>
          <a:p>
            <a:r>
              <a:rPr lang="ar-SA" dirty="0" smtClean="0"/>
              <a:t>من أهم هذه الآثار الاجتماعية الخلافات الزوجية</a:t>
            </a:r>
            <a:r>
              <a:rPr lang="en-US" dirty="0" smtClean="0"/>
              <a:t> .</a:t>
            </a:r>
          </a:p>
          <a:p>
            <a:r>
              <a:rPr lang="ar-SA" dirty="0" smtClean="0"/>
              <a:t>إهمال العمل والتغيب عن أداء العمل</a:t>
            </a:r>
            <a:r>
              <a:rPr lang="en-US" dirty="0" smtClean="0"/>
              <a:t> </a:t>
            </a:r>
          </a:p>
          <a:p>
            <a:r>
              <a:rPr lang="ar-SA" dirty="0" smtClean="0"/>
              <a:t>إقدام المدمن في بعض الأوقات على ارتكاب جرائم الانتحار وحوادث السيارات</a:t>
            </a:r>
          </a:p>
          <a:p>
            <a:pPr>
              <a:buNone/>
            </a:pPr>
            <a:endParaRPr lang="ar-SA" dirty="0" smtClean="0"/>
          </a:p>
          <a:p>
            <a:pPr>
              <a:buNone/>
            </a:pPr>
            <a:endParaRPr lang="en-US" dirty="0" smtClean="0"/>
          </a:p>
          <a:p>
            <a:pPr>
              <a:buNone/>
            </a:pPr>
            <a:endParaRPr lang="ar-SA" dirty="0"/>
          </a:p>
        </p:txBody>
      </p:sp>
      <p:sp>
        <p:nvSpPr>
          <p:cNvPr id="3" name="عنوان 2"/>
          <p:cNvSpPr>
            <a:spLocks noGrp="1"/>
          </p:cNvSpPr>
          <p:nvPr>
            <p:ph type="title"/>
          </p:nvPr>
        </p:nvSpPr>
        <p:spPr>
          <a:xfrm>
            <a:off x="457200" y="571480"/>
            <a:ext cx="8229600" cy="846158"/>
          </a:xfrm>
        </p:spPr>
        <p:txBody>
          <a:bodyPr>
            <a:normAutofit fontScale="90000"/>
          </a:bodyPr>
          <a:lstStyle/>
          <a:p>
            <a:pPr algn="r"/>
            <a:r>
              <a:rPr lang="ar-SA" dirty="0" err="1" smtClean="0"/>
              <a:t>اما</a:t>
            </a:r>
            <a:r>
              <a:rPr lang="ar-SA" dirty="0" smtClean="0"/>
              <a:t> آثار الإدمان من الناحية النفسية والعقلية والاجتماعية فكثيرة منها</a:t>
            </a:r>
            <a:r>
              <a:rPr lang="en-US" dirty="0" smtClean="0"/>
              <a:t> :-</a:t>
            </a:r>
            <a:br>
              <a:rPr lang="en-US" dirty="0" smtClean="0"/>
            </a:br>
            <a:endParaRPr lang="ar-SA" dirty="0"/>
          </a:p>
        </p:txBody>
      </p:sp>
      <p:pic>
        <p:nvPicPr>
          <p:cNvPr id="4" name="صورة 3" descr="4592-1-or-1413569526.jpg"/>
          <p:cNvPicPr>
            <a:picLocks noChangeAspect="1"/>
          </p:cNvPicPr>
          <p:nvPr/>
        </p:nvPicPr>
        <p:blipFill>
          <a:blip r:embed="rId2"/>
          <a:stretch>
            <a:fillRect/>
          </a:stretch>
        </p:blipFill>
        <p:spPr>
          <a:xfrm>
            <a:off x="214282" y="3571876"/>
            <a:ext cx="3214710" cy="2148011"/>
          </a:xfrm>
          <a:prstGeom prst="rect">
            <a:avLst/>
          </a:prstGeom>
          <a:ln>
            <a:noFill/>
          </a:ln>
          <a:effectLst>
            <a:softEdge rad="112500"/>
          </a:effectLst>
        </p:spPr>
      </p:pic>
    </p:spTree>
  </p:cSld>
  <p:clrMapOvr>
    <a:masterClrMapping/>
  </p:clrMapOvr>
  <p:transition spd="med">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28604"/>
            <a:ext cx="8329642" cy="5578687"/>
          </a:xfrm>
        </p:spPr>
        <p:txBody>
          <a:bodyPr>
            <a:normAutofit lnSpcReduction="10000"/>
          </a:bodyPr>
          <a:lstStyle/>
          <a:p>
            <a:pPr>
              <a:buNone/>
            </a:pPr>
            <a:r>
              <a:rPr lang="ar-SA" dirty="0" smtClean="0">
                <a:solidFill>
                  <a:schemeClr val="accent1">
                    <a:lumMod val="75000"/>
                  </a:schemeClr>
                </a:solidFill>
              </a:rPr>
              <a:t>ثانياً: المضاعفات النفسية والعقلية</a:t>
            </a:r>
            <a:r>
              <a:rPr lang="en-US" dirty="0" smtClean="0">
                <a:solidFill>
                  <a:schemeClr val="accent1">
                    <a:lumMod val="75000"/>
                  </a:schemeClr>
                </a:solidFill>
              </a:rPr>
              <a:t> :-</a:t>
            </a:r>
          </a:p>
          <a:p>
            <a:pPr>
              <a:buNone/>
            </a:pPr>
            <a:r>
              <a:rPr lang="ar-SA" dirty="0" smtClean="0"/>
              <a:t>تظهر في مرحلة متقدمة , وهي مرحلة خطيرة ومنها</a:t>
            </a:r>
            <a:r>
              <a:rPr lang="en-US" dirty="0" smtClean="0"/>
              <a:t> :-</a:t>
            </a:r>
            <a:endParaRPr lang="ar-SA" dirty="0" smtClean="0"/>
          </a:p>
          <a:p>
            <a:r>
              <a:rPr lang="ar-SA" dirty="0" smtClean="0"/>
              <a:t>الهذيان والرعاش : يصيب الإنسان في خلال 12-24 ساعة من امتناع الشخص عن شرب الخمر</a:t>
            </a:r>
            <a:r>
              <a:rPr lang="en-US" dirty="0" smtClean="0"/>
              <a:t> .</a:t>
            </a:r>
          </a:p>
          <a:p>
            <a:r>
              <a:rPr lang="ar-SA" dirty="0" smtClean="0"/>
              <a:t>نوبات التعتيم : تصيب الشخص في مرحلة مبكرة نسبياً , يكون الفرد </a:t>
            </a:r>
            <a:r>
              <a:rPr lang="ar-SA" dirty="0" err="1" smtClean="0"/>
              <a:t>بعر</a:t>
            </a:r>
            <a:r>
              <a:rPr lang="ar-SA" dirty="0" smtClean="0"/>
              <a:t> شربه للخمر يعمل </a:t>
            </a:r>
            <a:r>
              <a:rPr lang="ar-SA" dirty="0" err="1" smtClean="0"/>
              <a:t>اعمال</a:t>
            </a:r>
            <a:r>
              <a:rPr lang="ar-SA" dirty="0" smtClean="0"/>
              <a:t> هو لا يعلم عنها</a:t>
            </a:r>
            <a:r>
              <a:rPr lang="en-US" dirty="0" smtClean="0"/>
              <a:t> .</a:t>
            </a:r>
          </a:p>
          <a:p>
            <a:r>
              <a:rPr lang="ar-SA" dirty="0" err="1" smtClean="0"/>
              <a:t>امراض</a:t>
            </a:r>
            <a:r>
              <a:rPr lang="ar-SA" dirty="0" smtClean="0"/>
              <a:t> أخرى من ضمنها مرض </a:t>
            </a:r>
            <a:r>
              <a:rPr lang="ar-SA" dirty="0" err="1" smtClean="0"/>
              <a:t>كرساكوف</a:t>
            </a:r>
            <a:r>
              <a:rPr lang="ar-SA" dirty="0" smtClean="0"/>
              <a:t> الذهان ويعاني المدمن من النسيان بالدرجة الأولى</a:t>
            </a:r>
            <a:r>
              <a:rPr lang="en-US" dirty="0" smtClean="0"/>
              <a:t> .</a:t>
            </a:r>
          </a:p>
          <a:p>
            <a:r>
              <a:rPr lang="ar-SA" dirty="0" smtClean="0"/>
              <a:t>يصاب بالغيرة المرضية : فالمدمن يصاب بمعتقدات وهمية فيشك الرجل بزوجته </a:t>
            </a:r>
            <a:endParaRPr lang="en-US" dirty="0" smtClean="0"/>
          </a:p>
          <a:p>
            <a:r>
              <a:rPr lang="ar-SA" dirty="0" smtClean="0"/>
              <a:t>وقد يعتدي عليها أو يقتلها</a:t>
            </a:r>
            <a:r>
              <a:rPr lang="en-US" dirty="0" smtClean="0"/>
              <a:t> .</a:t>
            </a:r>
          </a:p>
          <a:p>
            <a:r>
              <a:rPr lang="ar-SA" dirty="0" smtClean="0"/>
              <a:t>قد يعاني من الهلوسة السمعية , وهذه هي المرحلة النهائية أي </a:t>
            </a:r>
            <a:r>
              <a:rPr lang="ar-SA" dirty="0" err="1" smtClean="0"/>
              <a:t>ان</a:t>
            </a:r>
            <a:r>
              <a:rPr lang="ar-SA" dirty="0" smtClean="0"/>
              <a:t> المدمن يصاب بعطب كامل في المخ</a:t>
            </a:r>
            <a:r>
              <a:rPr lang="en-US" dirty="0" smtClean="0"/>
              <a:t> .</a:t>
            </a:r>
          </a:p>
          <a:p>
            <a:pPr>
              <a:buNone/>
            </a:pPr>
            <a:endParaRPr lang="en-US" dirty="0" smtClean="0"/>
          </a:p>
          <a:p>
            <a:pPr>
              <a:buNone/>
            </a:pPr>
            <a:endParaRPr lang="ar-SA" dirty="0"/>
          </a:p>
        </p:txBody>
      </p:sp>
    </p:spTree>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7c2ed428ec33479504cecb485565c143.jpg"/>
          <p:cNvPicPr>
            <a:picLocks noGrp="1" noChangeAspect="1"/>
          </p:cNvPicPr>
          <p:nvPr>
            <p:ph sz="half" idx="1"/>
          </p:nvPr>
        </p:nvPicPr>
        <p:blipFill>
          <a:blip r:embed="rId3" cstate="print"/>
          <a:stretch>
            <a:fillRect/>
          </a:stretch>
        </p:blipFill>
        <p:spPr>
          <a:xfrm>
            <a:off x="714348" y="2000240"/>
            <a:ext cx="3656676" cy="24389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عنصر نائب للمحتوى 2"/>
          <p:cNvSpPr>
            <a:spLocks noGrp="1"/>
          </p:cNvSpPr>
          <p:nvPr>
            <p:ph sz="half" idx="2"/>
          </p:nvPr>
        </p:nvSpPr>
        <p:spPr/>
        <p:txBody>
          <a:bodyPr>
            <a:normAutofit fontScale="92500"/>
          </a:bodyPr>
          <a:lstStyle/>
          <a:p>
            <a:r>
              <a:rPr lang="ar-SA" dirty="0" smtClean="0"/>
              <a:t>لقد عالج القران هذا المرض بطريقة متتابعة فالمجتمع العربي في </a:t>
            </a:r>
            <a:r>
              <a:rPr lang="ar-SA" dirty="0" err="1" smtClean="0"/>
              <a:t>الجاهليه</a:t>
            </a:r>
            <a:r>
              <a:rPr lang="ar-SA" dirty="0" smtClean="0"/>
              <a:t> كان </a:t>
            </a:r>
            <a:r>
              <a:rPr lang="ar-SA" dirty="0" err="1" smtClean="0"/>
              <a:t>يتعاطى</a:t>
            </a:r>
            <a:r>
              <a:rPr lang="ar-SA" dirty="0" smtClean="0"/>
              <a:t> المسكرات التي كانت تشكل جزءاً من حياتهم </a:t>
            </a:r>
            <a:r>
              <a:rPr lang="ar-SA" dirty="0" err="1" smtClean="0"/>
              <a:t>الإجتماعيه</a:t>
            </a:r>
            <a:r>
              <a:rPr lang="ar-SA" dirty="0" smtClean="0"/>
              <a:t> ، وكان تعاطيها من أبرز الأشياء </a:t>
            </a:r>
            <a:r>
              <a:rPr lang="ar-SA" dirty="0" err="1" smtClean="0"/>
              <a:t>المتداوله</a:t>
            </a:r>
            <a:r>
              <a:rPr lang="ar-SA" dirty="0" smtClean="0"/>
              <a:t> في مجتمعاتهم .</a:t>
            </a:r>
            <a:endParaRPr lang="en-US" dirty="0" smtClean="0"/>
          </a:p>
          <a:p>
            <a:r>
              <a:rPr lang="ar-SA" dirty="0" smtClean="0"/>
              <a:t>وبعد نزول القران بدأ علاج هذا المرض على عدة مراحل كل مرحله لها دورها في تمهيد للإقلاع عن تعاطي المسكرات.</a:t>
            </a:r>
            <a:endParaRPr lang="en-US" dirty="0" smtClean="0"/>
          </a:p>
          <a:p>
            <a:pPr>
              <a:buNone/>
            </a:pPr>
            <a:endParaRPr lang="en-US" dirty="0" smtClean="0"/>
          </a:p>
          <a:p>
            <a:endParaRPr lang="ar-SA" dirty="0"/>
          </a:p>
        </p:txBody>
      </p:sp>
      <p:sp>
        <p:nvSpPr>
          <p:cNvPr id="4" name="عنوان 3"/>
          <p:cNvSpPr>
            <a:spLocks noGrp="1"/>
          </p:cNvSpPr>
          <p:nvPr>
            <p:ph type="title"/>
          </p:nvPr>
        </p:nvSpPr>
        <p:spPr/>
        <p:txBody>
          <a:bodyPr>
            <a:normAutofit fontScale="90000"/>
          </a:bodyPr>
          <a:lstStyle/>
          <a:p>
            <a:pPr algn="r"/>
            <a:r>
              <a:rPr lang="ar-SA" dirty="0" smtClean="0"/>
              <a:t>علاج القران لإدمان المسكرات </a:t>
            </a:r>
            <a:r>
              <a:rPr lang="en-US" dirty="0" smtClean="0"/>
              <a:t/>
            </a:r>
            <a:br>
              <a:rPr lang="en-US" dirty="0" smtClean="0"/>
            </a:br>
            <a:endParaRPr lang="ar-SA" dirty="0"/>
          </a:p>
        </p:txBody>
      </p:sp>
    </p:spTree>
  </p:cSld>
  <p:clrMapOvr>
    <a:masterClrMapping/>
  </p:clrMapOvr>
  <p:transition spd="med">
    <p:dissolve/>
    <p:sndAc>
      <p:stSnd>
        <p:snd r:embed="rId2" name="chimes.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14290"/>
            <a:ext cx="8143932" cy="1357322"/>
          </a:xfrm>
        </p:spPr>
        <p:txBody>
          <a:bodyPr>
            <a:normAutofit fontScale="90000"/>
          </a:bodyPr>
          <a:lstStyle/>
          <a:p>
            <a:r>
              <a:rPr lang="ar-SA" dirty="0" err="1" smtClean="0"/>
              <a:t>المرحله</a:t>
            </a:r>
            <a:r>
              <a:rPr lang="ar-SA" dirty="0" smtClean="0"/>
              <a:t> الأولى:</a:t>
            </a:r>
            <a:r>
              <a:rPr lang="en-US" dirty="0" smtClean="0"/>
              <a:t/>
            </a:r>
            <a:br>
              <a:rPr lang="en-US" dirty="0" smtClean="0"/>
            </a:br>
            <a:endParaRPr lang="ar-SA" dirty="0"/>
          </a:p>
        </p:txBody>
      </p:sp>
      <p:sp>
        <p:nvSpPr>
          <p:cNvPr id="3" name="عنصر نائب للنص 2"/>
          <p:cNvSpPr>
            <a:spLocks noGrp="1"/>
          </p:cNvSpPr>
          <p:nvPr>
            <p:ph type="body" idx="1"/>
          </p:nvPr>
        </p:nvSpPr>
        <p:spPr>
          <a:xfrm>
            <a:off x="3922712" y="1000108"/>
            <a:ext cx="4721254" cy="3386492"/>
          </a:xfrm>
        </p:spPr>
        <p:txBody>
          <a:bodyPr>
            <a:noAutofit/>
          </a:bodyPr>
          <a:lstStyle/>
          <a:p>
            <a:pPr algn="r"/>
            <a:r>
              <a:rPr lang="ar-SA" sz="2400" dirty="0" smtClean="0"/>
              <a:t>لقد نزلت </a:t>
            </a:r>
            <a:r>
              <a:rPr lang="ar-SA" sz="2400" dirty="0" err="1" smtClean="0"/>
              <a:t>الأية</a:t>
            </a:r>
            <a:r>
              <a:rPr lang="ar-SA" sz="2400" dirty="0" smtClean="0"/>
              <a:t> {ومن ثمرات النخيل والأعناب تتخذون منه سكراً ورزقاً حسناً إن في ذلك </a:t>
            </a:r>
            <a:r>
              <a:rPr lang="ar-SA" sz="2400" dirty="0" err="1" smtClean="0"/>
              <a:t>لاية</a:t>
            </a:r>
            <a:r>
              <a:rPr lang="ar-SA" sz="2400" dirty="0" smtClean="0"/>
              <a:t> لقوم يعقلون}</a:t>
            </a:r>
            <a:endParaRPr lang="en-US" sz="2400" dirty="0" smtClean="0"/>
          </a:p>
          <a:p>
            <a:pPr algn="r"/>
            <a:r>
              <a:rPr lang="ar-SA" sz="2400" dirty="0" smtClean="0"/>
              <a:t>أي ولكم مما أنعم الله </a:t>
            </a:r>
            <a:r>
              <a:rPr lang="ar-SA" sz="2400" dirty="0" err="1" smtClean="0"/>
              <a:t>به</a:t>
            </a:r>
            <a:r>
              <a:rPr lang="ar-SA" sz="2400" dirty="0" smtClean="0"/>
              <a:t> عليكم من ثمرات النخيل والأعناب وما تجعلون منه خمراً يسكر .</a:t>
            </a:r>
            <a:endParaRPr lang="en-US" sz="2400" dirty="0" smtClean="0"/>
          </a:p>
          <a:p>
            <a:pPr algn="r"/>
            <a:r>
              <a:rPr lang="ar-SA" sz="2400" dirty="0" smtClean="0"/>
              <a:t>وهذه </a:t>
            </a:r>
            <a:r>
              <a:rPr lang="ar-SA" sz="2400" dirty="0" err="1" smtClean="0"/>
              <a:t>الاية</a:t>
            </a:r>
            <a:r>
              <a:rPr lang="ar-SA" sz="2400" dirty="0" smtClean="0"/>
              <a:t> كما ذكر الطبري نزلت قبل تحريم الخمر ثم حرمت بعد ذلك .</a:t>
            </a:r>
            <a:endParaRPr lang="en-US" sz="2400" dirty="0" smtClean="0"/>
          </a:p>
          <a:p>
            <a:pPr algn="r"/>
            <a:r>
              <a:rPr lang="ar-SA" sz="2400" dirty="0" smtClean="0"/>
              <a:t>بالرزق الحسن كما قال ابن عباس هو ما أحل من ثمرتها، والسكر: ما حرم من ثمرتها وكما ذكر ابن كثير ، ناسب ذكر العقل هنا لأنه أشرف </a:t>
            </a:r>
            <a:r>
              <a:rPr lang="ar-SA" sz="2400" dirty="0" err="1" smtClean="0"/>
              <a:t>مافي</a:t>
            </a:r>
            <a:r>
              <a:rPr lang="ar-SA" sz="2400" dirty="0" smtClean="0"/>
              <a:t> الإنسان، ولهذا حرم الله على هذه الأمة </a:t>
            </a:r>
            <a:r>
              <a:rPr lang="ar-SA" sz="2400" dirty="0" err="1" smtClean="0"/>
              <a:t>الأشربة</a:t>
            </a:r>
            <a:r>
              <a:rPr lang="ar-SA" sz="2400" dirty="0" smtClean="0"/>
              <a:t> </a:t>
            </a:r>
            <a:r>
              <a:rPr lang="ar-SA" sz="2400" dirty="0" err="1" smtClean="0"/>
              <a:t>والمسكره</a:t>
            </a:r>
            <a:r>
              <a:rPr lang="ar-SA" sz="2400" dirty="0" smtClean="0"/>
              <a:t> وصيانة لعقولها</a:t>
            </a:r>
            <a:endParaRPr lang="ar-SA" sz="2000" dirty="0"/>
          </a:p>
        </p:txBody>
      </p:sp>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lnSpcReduction="10000"/>
          </a:bodyPr>
          <a:lstStyle/>
          <a:p>
            <a:r>
              <a:rPr lang="ar-SA" dirty="0" smtClean="0"/>
              <a:t>جاء الأمر بأن ترك الخمر انفع من شربة قال تعالى {يسألونك عن الخمر والميسر قل فيهما إثم كبير ومنافع للناس وإثمها من نفعهما}</a:t>
            </a:r>
            <a:endParaRPr lang="en-US" dirty="0" smtClean="0"/>
          </a:p>
          <a:p>
            <a:r>
              <a:rPr lang="ar-SA" dirty="0" smtClean="0"/>
              <a:t>فعندما جاء جماعة من الأنصار فيهم عمر بن الخطاب إلى رسول الله صلى الله علية وسلم ، </a:t>
            </a:r>
            <a:r>
              <a:rPr lang="ar-SA" dirty="0" err="1" smtClean="0"/>
              <a:t>فقالو</a:t>
            </a:r>
            <a:r>
              <a:rPr lang="ar-SA" dirty="0" smtClean="0"/>
              <a:t> افتنا في الخمر والميسر فإنهم مذهبان للعقل </a:t>
            </a:r>
            <a:r>
              <a:rPr lang="ar-SA" dirty="0" err="1" smtClean="0"/>
              <a:t>مسلبة</a:t>
            </a:r>
            <a:r>
              <a:rPr lang="ar-SA" dirty="0" smtClean="0"/>
              <a:t> للمال فأنزل الله </a:t>
            </a:r>
            <a:r>
              <a:rPr lang="ar-SA" dirty="0" err="1" smtClean="0"/>
              <a:t>الأية</a:t>
            </a:r>
            <a:r>
              <a:rPr lang="ar-SA" dirty="0" smtClean="0"/>
              <a:t> السابقة، فقد وجه الله محمد صلى الله علية وسلم لأن يخبر من حضروا إلية مستفسرين بأن في تعاطي الخمر والميسر ضرراً عظيماً </a:t>
            </a:r>
            <a:r>
              <a:rPr lang="ar-SA" dirty="0" err="1" smtClean="0"/>
              <a:t>واثماً</a:t>
            </a:r>
            <a:r>
              <a:rPr lang="ar-SA" dirty="0" smtClean="0"/>
              <a:t> كبيراً ومنافع مادية </a:t>
            </a:r>
            <a:r>
              <a:rPr lang="ar-SA" dirty="0" err="1" smtClean="0"/>
              <a:t>ضئيله</a:t>
            </a:r>
            <a:r>
              <a:rPr lang="ar-SA" dirty="0" smtClean="0"/>
              <a:t> ، إلا ضررهما </a:t>
            </a:r>
            <a:r>
              <a:rPr lang="ar-SA" dirty="0" err="1" smtClean="0"/>
              <a:t>اعظم</a:t>
            </a:r>
            <a:r>
              <a:rPr lang="ar-SA" dirty="0" smtClean="0"/>
              <a:t> من نفعهما فأن ضياع العقل وذهاب المال وتعريض البدن للمرض في الخمر ، وما يجره القمار من خراب البيوت ودمار الأسر وحدوث العداوة والبغضاء بين اللاعبين كل هذا محسوس مشاهد وإذا قيس الضرر الفادح بالنفع </a:t>
            </a:r>
            <a:r>
              <a:rPr lang="ar-SA" dirty="0" err="1" smtClean="0"/>
              <a:t>التافة</a:t>
            </a:r>
            <a:r>
              <a:rPr lang="ar-SA" dirty="0" smtClean="0"/>
              <a:t> ظهر خطر المنكر .</a:t>
            </a:r>
            <a:endParaRPr lang="en-US" dirty="0" smtClean="0"/>
          </a:p>
          <a:p>
            <a:pPr>
              <a:buNone/>
            </a:pPr>
            <a:endParaRPr lang="en-US" dirty="0" smtClean="0"/>
          </a:p>
        </p:txBody>
      </p:sp>
      <p:sp>
        <p:nvSpPr>
          <p:cNvPr id="3" name="عنوان 2"/>
          <p:cNvSpPr>
            <a:spLocks noGrp="1"/>
          </p:cNvSpPr>
          <p:nvPr>
            <p:ph type="title"/>
          </p:nvPr>
        </p:nvSpPr>
        <p:spPr/>
        <p:txBody>
          <a:bodyPr/>
          <a:lstStyle/>
          <a:p>
            <a:pPr algn="r"/>
            <a:r>
              <a:rPr lang="ar-SA" dirty="0" err="1" smtClean="0"/>
              <a:t>المرحله</a:t>
            </a:r>
            <a:r>
              <a:rPr lang="ar-SA" dirty="0" smtClean="0"/>
              <a:t> الثانية:</a:t>
            </a:r>
            <a:endParaRPr lang="ar-SA" dirty="0"/>
          </a:p>
        </p:txBody>
      </p:sp>
    </p:spTree>
  </p:cSld>
  <p:clrMapOvr>
    <a:masterClrMapping/>
  </p:clrMapOvr>
  <p:transition spd="med">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285728"/>
            <a:ext cx="8072494" cy="1285884"/>
          </a:xfrm>
        </p:spPr>
        <p:txBody>
          <a:bodyPr/>
          <a:lstStyle/>
          <a:p>
            <a:r>
              <a:rPr lang="ar-SA" dirty="0" err="1" smtClean="0"/>
              <a:t>المرحله</a:t>
            </a:r>
            <a:r>
              <a:rPr lang="ar-SA" dirty="0" smtClean="0"/>
              <a:t> الثالثة:</a:t>
            </a:r>
            <a:endParaRPr lang="ar-SA" dirty="0"/>
          </a:p>
        </p:txBody>
      </p:sp>
      <p:sp>
        <p:nvSpPr>
          <p:cNvPr id="3" name="عنصر نائب للنص 2"/>
          <p:cNvSpPr>
            <a:spLocks noGrp="1"/>
          </p:cNvSpPr>
          <p:nvPr>
            <p:ph type="body" idx="1"/>
          </p:nvPr>
        </p:nvSpPr>
        <p:spPr>
          <a:xfrm>
            <a:off x="3922712" y="1714488"/>
            <a:ext cx="4578377" cy="2672112"/>
          </a:xfrm>
        </p:spPr>
        <p:txBody>
          <a:bodyPr>
            <a:normAutofit fontScale="70000" lnSpcReduction="20000"/>
          </a:bodyPr>
          <a:lstStyle/>
          <a:p>
            <a:pPr algn="r"/>
            <a:r>
              <a:rPr lang="ar-SA" sz="4600" dirty="0" smtClean="0"/>
              <a:t>بعد أن قلل المسلمون من شرب الخمر بنسبة كبيرة نزل القران بتحريمها في سورة النساء قال تعالى{يا أيها الذين امنوا لا تقربوا الصلاة وأنتم سكارى حتى تعلموا </a:t>
            </a:r>
            <a:r>
              <a:rPr lang="ar-SA" sz="4600" dirty="0" err="1" smtClean="0"/>
              <a:t>ماتقولون</a:t>
            </a:r>
            <a:r>
              <a:rPr lang="ar-SA" sz="4600" dirty="0" smtClean="0"/>
              <a:t>}</a:t>
            </a:r>
            <a:endParaRPr lang="en-US" sz="4600" dirty="0" smtClean="0"/>
          </a:p>
          <a:p>
            <a:pPr algn="r"/>
            <a:endParaRPr lang="ar-SA" dirty="0"/>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r>
              <a:rPr lang="ar-SA" sz="3200" dirty="0" smtClean="0"/>
              <a:t>وبعد </a:t>
            </a:r>
            <a:r>
              <a:rPr lang="ar-SA" sz="3200" dirty="0" err="1" smtClean="0"/>
              <a:t>ان</a:t>
            </a:r>
            <a:r>
              <a:rPr lang="ar-SA" sz="3200" dirty="0" smtClean="0"/>
              <a:t> وضح للمسلمين كثرة مضار الخمر </a:t>
            </a:r>
            <a:r>
              <a:rPr lang="ar-SA" sz="3200" dirty="0" err="1" smtClean="0"/>
              <a:t>وماينتج</a:t>
            </a:r>
            <a:r>
              <a:rPr lang="ar-SA" sz="3200" dirty="0" smtClean="0"/>
              <a:t> عنها في المراحل السابقة نزلت </a:t>
            </a:r>
            <a:r>
              <a:rPr lang="ar-SA" sz="3200" dirty="0" err="1" smtClean="0"/>
              <a:t>الاية</a:t>
            </a:r>
            <a:r>
              <a:rPr lang="ar-SA" sz="3200" dirty="0" smtClean="0"/>
              <a:t> الكريمة </a:t>
            </a:r>
            <a:r>
              <a:rPr lang="ar-SA" sz="3200" dirty="0" err="1" smtClean="0"/>
              <a:t>بتحريمة</a:t>
            </a:r>
            <a:r>
              <a:rPr lang="ar-SA" sz="3200" dirty="0" smtClean="0"/>
              <a:t> نهائياً قال تعالى{يا أيها الذين امنوا إنما الخمر والميسر والأنصاب والأزلام رجس من عمل الشيطان </a:t>
            </a:r>
            <a:r>
              <a:rPr lang="ar-SA" sz="3200" dirty="0" err="1" smtClean="0"/>
              <a:t>فأجتنبوه</a:t>
            </a:r>
            <a:r>
              <a:rPr lang="ar-SA" sz="3200" dirty="0" smtClean="0"/>
              <a:t> لعلك تفلحون}</a:t>
            </a:r>
            <a:endParaRPr lang="en-US" sz="3200" dirty="0" smtClean="0"/>
          </a:p>
          <a:p>
            <a:pPr>
              <a:buNone/>
            </a:pPr>
            <a:endParaRPr lang="ar-SA" dirty="0" smtClean="0"/>
          </a:p>
          <a:p>
            <a:endParaRPr lang="ar-SA" dirty="0"/>
          </a:p>
        </p:txBody>
      </p:sp>
      <p:sp>
        <p:nvSpPr>
          <p:cNvPr id="3" name="عنوان 2"/>
          <p:cNvSpPr>
            <a:spLocks noGrp="1"/>
          </p:cNvSpPr>
          <p:nvPr>
            <p:ph type="title"/>
          </p:nvPr>
        </p:nvSpPr>
        <p:spPr/>
        <p:txBody>
          <a:bodyPr/>
          <a:lstStyle/>
          <a:p>
            <a:pPr algn="r"/>
            <a:r>
              <a:rPr lang="ar-SA" dirty="0" err="1" smtClean="0"/>
              <a:t>المرحله</a:t>
            </a:r>
            <a:r>
              <a:rPr lang="ar-SA" dirty="0" smtClean="0"/>
              <a:t> الرابعة:</a:t>
            </a:r>
            <a:endParaRPr lang="ar-SA" dirty="0"/>
          </a:p>
        </p:txBody>
      </p:sp>
    </p:spTree>
  </p:cSld>
  <p:clrMapOvr>
    <a:masterClrMapping/>
  </p:clrMapOvr>
  <p:transition spd="med">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lnSpcReduction="20000"/>
          </a:bodyPr>
          <a:lstStyle/>
          <a:p>
            <a:pPr>
              <a:buNone/>
            </a:pPr>
            <a:r>
              <a:rPr lang="ar-SA" dirty="0" smtClean="0"/>
              <a:t>1-احدهما دنيوية</a:t>
            </a:r>
            <a:endParaRPr lang="en-US" dirty="0" smtClean="0"/>
          </a:p>
          <a:p>
            <a:pPr>
              <a:buNone/>
            </a:pPr>
            <a:r>
              <a:rPr lang="ar-SA" dirty="0" smtClean="0"/>
              <a:t>فإن الخمر تثير الشرور والأحقاد وتئول بشاربها إلى التقاطع ، وأما الميسر فإن الرجل لا يزال يقامر حتى يبقى معدوماً ولا شي </a:t>
            </a:r>
            <a:r>
              <a:rPr lang="ar-SA" dirty="0" err="1" smtClean="0"/>
              <a:t>عندة</a:t>
            </a:r>
            <a:r>
              <a:rPr lang="ar-SA" dirty="0" smtClean="0"/>
              <a:t> ولا ينتهي </a:t>
            </a:r>
            <a:r>
              <a:rPr lang="ar-SA" dirty="0" err="1" smtClean="0"/>
              <a:t>به</a:t>
            </a:r>
            <a:r>
              <a:rPr lang="ar-SA" dirty="0" smtClean="0"/>
              <a:t> الأمر إلى أن يقامر حتى على أهله ،</a:t>
            </a:r>
            <a:endParaRPr lang="en-US" dirty="0" smtClean="0"/>
          </a:p>
          <a:p>
            <a:pPr>
              <a:buNone/>
            </a:pPr>
            <a:endParaRPr lang="ar-SA" dirty="0" smtClean="0"/>
          </a:p>
          <a:p>
            <a:pPr>
              <a:buNone/>
            </a:pPr>
            <a:r>
              <a:rPr lang="ar-SA" dirty="0" smtClean="0"/>
              <a:t>2-والأخرى دينية  </a:t>
            </a:r>
            <a:endParaRPr lang="en-US" dirty="0" smtClean="0"/>
          </a:p>
          <a:p>
            <a:pPr>
              <a:buNone/>
            </a:pPr>
            <a:r>
              <a:rPr lang="ar-SA" dirty="0" smtClean="0"/>
              <a:t>فالخمر تسبب غلبة السرور والطرب وذلك يلهي عن ذكر الله وعن الصلاة ولاعب الميسر سواء كان غالباً </a:t>
            </a:r>
            <a:r>
              <a:rPr lang="ar-SA" dirty="0" err="1" smtClean="0"/>
              <a:t>او</a:t>
            </a:r>
            <a:r>
              <a:rPr lang="ar-SA" dirty="0" smtClean="0"/>
              <a:t> مغلوباً فسيلهو عن ذكر الله. </a:t>
            </a:r>
          </a:p>
          <a:p>
            <a:pPr>
              <a:buNone/>
            </a:pPr>
            <a:endParaRPr lang="ar-SA" dirty="0" smtClean="0"/>
          </a:p>
          <a:p>
            <a:pPr lvl="0">
              <a:buNone/>
            </a:pPr>
            <a:r>
              <a:rPr lang="ar-SA" sz="2800" dirty="0" smtClean="0"/>
              <a:t>وأن المسلمين الأوائل قد برئوا من شرب الخمر وانقطعوا عن استعمالها وذلك بإتباعهم وما ورد من التعاليم الإلهية قال تعالى في سورة </a:t>
            </a:r>
            <a:r>
              <a:rPr lang="ar-SA" sz="2800" dirty="0" err="1" smtClean="0"/>
              <a:t>الأسراء</a:t>
            </a:r>
            <a:r>
              <a:rPr lang="ar-SA" sz="2800" dirty="0" smtClean="0"/>
              <a:t> {وننزل من القران </a:t>
            </a:r>
            <a:r>
              <a:rPr lang="ar-SA" sz="2800" dirty="0" err="1" smtClean="0"/>
              <a:t>ماهو</a:t>
            </a:r>
            <a:r>
              <a:rPr lang="ar-SA" sz="2800" dirty="0" smtClean="0"/>
              <a:t> شفاء ورحمة للمؤمنين } </a:t>
            </a:r>
            <a:endParaRPr lang="en-US" sz="2800" dirty="0" smtClean="0"/>
          </a:p>
          <a:p>
            <a:pPr>
              <a:buNone/>
            </a:pPr>
            <a:endParaRPr lang="en-US" dirty="0" smtClean="0"/>
          </a:p>
          <a:p>
            <a:pPr>
              <a:buNone/>
            </a:pPr>
            <a:endParaRPr lang="ar-SA" dirty="0"/>
          </a:p>
        </p:txBody>
      </p:sp>
      <p:sp>
        <p:nvSpPr>
          <p:cNvPr id="3" name="عنوان 2"/>
          <p:cNvSpPr>
            <a:spLocks noGrp="1"/>
          </p:cNvSpPr>
          <p:nvPr>
            <p:ph type="title"/>
          </p:nvPr>
        </p:nvSpPr>
        <p:spPr/>
        <p:txBody>
          <a:bodyPr>
            <a:normAutofit fontScale="90000"/>
          </a:bodyPr>
          <a:lstStyle/>
          <a:p>
            <a:pPr algn="r"/>
            <a:r>
              <a:rPr lang="ar-SA" dirty="0" smtClean="0"/>
              <a:t>فقد ذكر الله تعالى في الخمر والميسر مفسدتين:</a:t>
            </a:r>
            <a:r>
              <a:rPr lang="en-US" dirty="0" smtClean="0"/>
              <a:t/>
            </a:r>
            <a:br>
              <a:rPr lang="en-US" dirty="0" smtClean="0"/>
            </a:br>
            <a:endParaRPr lang="ar-SA" dirty="0"/>
          </a:p>
        </p:txBody>
      </p:sp>
    </p:spTree>
  </p:cSld>
  <p:clrMapOvr>
    <a:masterClrMapping/>
  </p:clrMapOvr>
  <p:transition spd="med">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t>للمخدرات تأثير كبير على تصرفات المتعاطي لها ، فبعض الآراء تقول بأن لبعض المخدرات تأثيراً على شخصية الفرد مما يؤدي إلى انحراف هذا الفرد في سلوكه. فالإدمان على المخدرات يمكن أن يؤدي إلى انحلال مكونات الشخصية ، </a:t>
            </a:r>
            <a:r>
              <a:rPr lang="ar-SA" dirty="0" err="1" smtClean="0"/>
              <a:t>و</a:t>
            </a:r>
            <a:r>
              <a:rPr lang="ar-SA" dirty="0" smtClean="0"/>
              <a:t> تدني صفات الإنسان العقلية </a:t>
            </a:r>
            <a:r>
              <a:rPr lang="ar-SA" dirty="0" err="1" smtClean="0"/>
              <a:t>و</a:t>
            </a:r>
            <a:r>
              <a:rPr lang="ar-SA" dirty="0" smtClean="0"/>
              <a:t> الجسمية، </a:t>
            </a:r>
            <a:r>
              <a:rPr lang="ar-SA" dirty="0" err="1" smtClean="0"/>
              <a:t>و</a:t>
            </a:r>
            <a:r>
              <a:rPr lang="ar-SA" dirty="0" smtClean="0"/>
              <a:t> تؤثر أيضاً على مستوى دخل الفرد بانقطاعه عن العمل .كما يؤثر على </a:t>
            </a:r>
            <a:r>
              <a:rPr lang="ar-SA" dirty="0" err="1" smtClean="0"/>
              <a:t>ارادته</a:t>
            </a:r>
            <a:endParaRPr lang="en-US" dirty="0" smtClean="0"/>
          </a:p>
          <a:p>
            <a:pPr>
              <a:buNone/>
            </a:pPr>
            <a:endParaRPr lang="ar-SA" dirty="0"/>
          </a:p>
        </p:txBody>
      </p:sp>
      <p:sp>
        <p:nvSpPr>
          <p:cNvPr id="3" name="عنوان 2"/>
          <p:cNvSpPr>
            <a:spLocks noGrp="1"/>
          </p:cNvSpPr>
          <p:nvPr>
            <p:ph type="title"/>
          </p:nvPr>
        </p:nvSpPr>
        <p:spPr/>
        <p:txBody>
          <a:bodyPr>
            <a:normAutofit/>
          </a:bodyPr>
          <a:lstStyle/>
          <a:p>
            <a:pPr algn="r"/>
            <a:r>
              <a:rPr lang="ar-SA" dirty="0" smtClean="0"/>
              <a:t>المخدرات والسلوك </a:t>
            </a:r>
            <a:r>
              <a:rPr lang="ar-SA" dirty="0" err="1" smtClean="0"/>
              <a:t>الأجرامي</a:t>
            </a:r>
            <a:r>
              <a:rPr lang="ar-SA" dirty="0" smtClean="0"/>
              <a:t>:</a:t>
            </a:r>
            <a:endParaRPr lang="ar-SA" dirty="0"/>
          </a:p>
        </p:txBody>
      </p:sp>
    </p:spTree>
  </p:cSld>
  <p:clrMapOvr>
    <a:masterClrMapping/>
  </p:clrMapOvr>
  <p:transition spd="med">
    <p:dissolve/>
    <p:sndAc>
      <p:stSnd>
        <p:snd r:embed="rId2" name="chimes.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t>إن عدد المدمنين على المخدرات يقل عن عدد المدمنين على الكحول في أنحاء العالم . و لكن حسب البحوث المتعددة التي أجريت حول الموضوعين ، وجد أن الإدمان على المخدرات يكون أشد خطراً على صحة المدمن النفسية </a:t>
            </a:r>
            <a:r>
              <a:rPr lang="ar-SA" dirty="0" err="1" smtClean="0"/>
              <a:t>و</a:t>
            </a:r>
            <a:r>
              <a:rPr lang="ar-SA" dirty="0" smtClean="0"/>
              <a:t> العقلية. بالإضافة إلى أن هذه المواد تمثل مشكلة كبيرة للسلطات الأمنية من حيث مراقبتها </a:t>
            </a:r>
            <a:r>
              <a:rPr lang="ar-SA" dirty="0" err="1" smtClean="0"/>
              <a:t>و</a:t>
            </a:r>
            <a:r>
              <a:rPr lang="ar-SA" dirty="0" smtClean="0"/>
              <a:t> الوقاية منها </a:t>
            </a:r>
            <a:r>
              <a:rPr lang="ar-SA" dirty="0" err="1" smtClean="0"/>
              <a:t>و</a:t>
            </a:r>
            <a:r>
              <a:rPr lang="ar-SA" dirty="0" smtClean="0"/>
              <a:t> علاجها</a:t>
            </a:r>
            <a:endParaRPr lang="ar-SA" dirty="0"/>
          </a:p>
        </p:txBody>
      </p:sp>
      <p:sp>
        <p:nvSpPr>
          <p:cNvPr id="3" name="عنوان 2"/>
          <p:cNvSpPr>
            <a:spLocks noGrp="1"/>
          </p:cNvSpPr>
          <p:nvPr>
            <p:ph type="title"/>
          </p:nvPr>
        </p:nvSpPr>
        <p:spPr/>
        <p:txBody>
          <a:bodyPr>
            <a:normAutofit fontScale="90000"/>
          </a:bodyPr>
          <a:lstStyle/>
          <a:p>
            <a:pPr algn="r"/>
            <a:r>
              <a:rPr lang="ar-SA" dirty="0" smtClean="0"/>
              <a:t>إدمان المخدرات</a:t>
            </a:r>
            <a:r>
              <a:rPr lang="en-US" dirty="0" smtClean="0"/>
              <a:t>:</a:t>
            </a:r>
            <a:br>
              <a:rPr lang="en-US" dirty="0" smtClean="0"/>
            </a:br>
            <a:endParaRPr lang="ar-SA" dirty="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fontAlgn="base"/>
            <a:r>
              <a:rPr lang="ar-SA" dirty="0" smtClean="0"/>
              <a:t>المخدر مادة تسبب في الإنسان والحيوان فقدان الوعي بدرجة متفاوتة ، </a:t>
            </a:r>
            <a:r>
              <a:rPr lang="ar-SA" dirty="0" err="1" smtClean="0"/>
              <a:t>و</a:t>
            </a:r>
            <a:r>
              <a:rPr lang="ar-SA" dirty="0" smtClean="0"/>
              <a:t> قد ينتهي الأمر بمتعاطيه إلى غيبوبة تعقبها الوفاة.</a:t>
            </a:r>
            <a:r>
              <a:rPr lang="en-US" dirty="0" smtClean="0"/>
              <a:t>​</a:t>
            </a:r>
          </a:p>
          <a:p>
            <a:pPr fontAlgn="base">
              <a:buNone/>
            </a:pPr>
            <a:r>
              <a:rPr lang="ar-SA" dirty="0" smtClean="0"/>
              <a:t> وأنواع المواد المخدرة إما مواد طبيعية أو مركبة أو </a:t>
            </a:r>
            <a:r>
              <a:rPr lang="ar-SA" dirty="0" err="1" smtClean="0"/>
              <a:t>مخبرية</a:t>
            </a:r>
            <a:r>
              <a:rPr lang="ar-SA" dirty="0" smtClean="0"/>
              <a:t> ؛ فالمواد الطبيعية ، لا يضاف إليها أية مواد أخرى ،  كالحشيش والأفيون مثلاً . أما المواد المركبة فهي مزيج من المواد الطبيعية يضاف إليها مواد كيميائية كالمورفين </a:t>
            </a:r>
            <a:r>
              <a:rPr lang="ar-SA" dirty="0" err="1" smtClean="0"/>
              <a:t>و</a:t>
            </a:r>
            <a:r>
              <a:rPr lang="ar-SA" dirty="0" smtClean="0"/>
              <a:t> </a:t>
            </a:r>
            <a:r>
              <a:rPr lang="ar-SA" dirty="0" err="1" smtClean="0"/>
              <a:t>الهيرويين</a:t>
            </a:r>
            <a:r>
              <a:rPr lang="ar-SA" dirty="0" smtClean="0"/>
              <a:t> مثلاً ؛ أما المواد </a:t>
            </a:r>
            <a:r>
              <a:rPr lang="ar-SA" dirty="0" err="1" smtClean="0"/>
              <a:t>المخبرية</a:t>
            </a:r>
            <a:r>
              <a:rPr lang="ar-SA" dirty="0" smtClean="0"/>
              <a:t> فلا يدخل في صناعتها أية مادة طبيعية كالأدوية ، مثلاً </a:t>
            </a:r>
            <a:r>
              <a:rPr lang="ar-SA" dirty="0" err="1" smtClean="0"/>
              <a:t>الامفيتامينات</a:t>
            </a:r>
            <a:r>
              <a:rPr lang="ar-SA" dirty="0" smtClean="0"/>
              <a:t> </a:t>
            </a:r>
            <a:r>
              <a:rPr lang="ar-SA" dirty="0" err="1" smtClean="0"/>
              <a:t>والبربيتشوات</a:t>
            </a:r>
            <a:r>
              <a:rPr lang="ar-SA" dirty="0" smtClean="0"/>
              <a:t> . </a:t>
            </a:r>
            <a:r>
              <a:rPr lang="en-US" dirty="0" smtClean="0"/>
              <a:t>​</a:t>
            </a:r>
          </a:p>
          <a:p>
            <a:pPr fontAlgn="base">
              <a:buNone/>
            </a:pPr>
            <a:r>
              <a:rPr lang="ar-SA" dirty="0" smtClean="0"/>
              <a:t>و تأثير هذه الأنواع الثلاثة يمكن أن يكون مهبطا له صفحات التسكين أو التهدئة أو التحذير، أو أن يكون مهبطا ، أو أن يحدث هلوسة لدى المتعاطي .</a:t>
            </a:r>
            <a:endParaRPr lang="en-US" dirty="0" smtClean="0"/>
          </a:p>
          <a:p>
            <a:pPr>
              <a:buNone/>
            </a:pPr>
            <a:endParaRPr lang="ar-SA" dirty="0"/>
          </a:p>
        </p:txBody>
      </p:sp>
      <p:sp>
        <p:nvSpPr>
          <p:cNvPr id="3" name="عنوان 2"/>
          <p:cNvSpPr>
            <a:spLocks noGrp="1"/>
          </p:cNvSpPr>
          <p:nvPr>
            <p:ph type="title"/>
          </p:nvPr>
        </p:nvSpPr>
        <p:spPr/>
        <p:txBody>
          <a:bodyPr>
            <a:normAutofit fontScale="90000"/>
          </a:bodyPr>
          <a:lstStyle/>
          <a:p>
            <a:pPr algn="r"/>
            <a:r>
              <a:rPr lang="ar-SA" dirty="0" err="1" smtClean="0"/>
              <a:t>ماهو</a:t>
            </a:r>
            <a:r>
              <a:rPr lang="ar-SA" dirty="0" smtClean="0"/>
              <a:t> المخدر؟</a:t>
            </a:r>
            <a:r>
              <a:rPr lang="en-US" dirty="0" smtClean="0"/>
              <a:t/>
            </a:r>
            <a:br>
              <a:rPr lang="en-US" dirty="0" smtClean="0"/>
            </a:br>
            <a:endParaRPr lang="ar-SA" dirty="0"/>
          </a:p>
        </p:txBody>
      </p:sp>
    </p:spTree>
  </p:cSld>
  <p:clrMapOvr>
    <a:masterClrMapping/>
  </p:clrMapOvr>
  <p:transition spd="med">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796557982009.jpg"/>
          <p:cNvPicPr>
            <a:picLocks noGrp="1" noChangeAspect="1"/>
          </p:cNvPicPr>
          <p:nvPr>
            <p:ph sz="half" idx="1"/>
          </p:nvPr>
        </p:nvPicPr>
        <p:blipFill>
          <a:blip r:embed="rId2"/>
          <a:stretch>
            <a:fillRect/>
          </a:stretch>
        </p:blipFill>
        <p:spPr>
          <a:xfrm>
            <a:off x="729729" y="1481138"/>
            <a:ext cx="3493542" cy="4525962"/>
          </a:xfrm>
          <a:prstGeom prst="rect">
            <a:avLst/>
          </a:prstGeom>
          <a:ln>
            <a:noFill/>
          </a:ln>
          <a:effectLst>
            <a:softEdge rad="112500"/>
          </a:effectLst>
        </p:spPr>
      </p:pic>
      <p:sp>
        <p:nvSpPr>
          <p:cNvPr id="3" name="عنصر نائب للمحتوى 2"/>
          <p:cNvSpPr>
            <a:spLocks noGrp="1"/>
          </p:cNvSpPr>
          <p:nvPr>
            <p:ph sz="half" idx="2"/>
          </p:nvPr>
        </p:nvSpPr>
        <p:spPr/>
        <p:txBody>
          <a:bodyPr/>
          <a:lstStyle/>
          <a:p>
            <a:r>
              <a:rPr lang="ar-SA" dirty="0" smtClean="0"/>
              <a:t>عرفته منظمة الصحة العالمية بأنه « حالة التخدير المؤقتة أو المزمنة التي تنشأ عن تكرار تعاطي مادة مخدرة طبيعية أو </a:t>
            </a:r>
            <a:r>
              <a:rPr lang="ar-SA" dirty="0" err="1" smtClean="0"/>
              <a:t>تخليقية</a:t>
            </a:r>
            <a:r>
              <a:rPr lang="ar-SA" dirty="0" smtClean="0"/>
              <a:t>» . </a:t>
            </a:r>
            <a:r>
              <a:rPr lang="en-US" dirty="0" smtClean="0"/>
              <a:t>​</a:t>
            </a:r>
            <a:endParaRPr lang="ar-SA" dirty="0" smtClean="0"/>
          </a:p>
          <a:p>
            <a:endParaRPr lang="ar-SA" dirty="0" smtClean="0"/>
          </a:p>
          <a:p>
            <a:endParaRPr lang="ar-SA" dirty="0"/>
          </a:p>
        </p:txBody>
      </p:sp>
      <p:sp>
        <p:nvSpPr>
          <p:cNvPr id="4" name="عنوان 3"/>
          <p:cNvSpPr>
            <a:spLocks noGrp="1"/>
          </p:cNvSpPr>
          <p:nvPr>
            <p:ph type="title"/>
          </p:nvPr>
        </p:nvSpPr>
        <p:spPr/>
        <p:txBody>
          <a:bodyPr>
            <a:normAutofit fontScale="90000"/>
          </a:bodyPr>
          <a:lstStyle/>
          <a:p>
            <a:pPr algn="r"/>
            <a:r>
              <a:rPr lang="ar-SA" dirty="0" smtClean="0"/>
              <a:t>الإدمان</a:t>
            </a:r>
            <a:r>
              <a:rPr lang="en-US" dirty="0" smtClean="0"/>
              <a:t/>
            </a:r>
            <a:br>
              <a:rPr lang="en-US" dirty="0" smtClean="0"/>
            </a:br>
            <a:endParaRPr lang="ar-SA" dirty="0"/>
          </a:p>
        </p:txBody>
      </p:sp>
    </p:spTree>
  </p:cSld>
  <p:clrMapOvr>
    <a:masterClrMapping/>
  </p:clrMapOvr>
  <p:transition spd="med">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92500"/>
          </a:bodyPr>
          <a:lstStyle/>
          <a:p>
            <a:r>
              <a:rPr lang="ar-SA" dirty="0" smtClean="0"/>
              <a:t>معنى الإدمان هو التعود أو الاعتماد على المخدر . إن الفرد الذي لا يستطيع أن يتفاعل أو ينسجم مع الأشخاص لأنه خجول أو خاف أو ضعيف الشخصية مثلا فإنه </a:t>
            </a:r>
            <a:r>
              <a:rPr lang="ar-SA" dirty="0" err="1" smtClean="0"/>
              <a:t>يتعاطى</a:t>
            </a:r>
            <a:r>
              <a:rPr lang="ar-SA" dirty="0" smtClean="0"/>
              <a:t> المخدر لكي يستطيع التغلب على خجله أو خوفه . لذا فإنه من ناحية نفسية يتعود على المخدر </a:t>
            </a:r>
            <a:r>
              <a:rPr lang="ar-SA" dirty="0" err="1" smtClean="0"/>
              <a:t>و</a:t>
            </a:r>
            <a:r>
              <a:rPr lang="ar-SA" dirty="0" smtClean="0"/>
              <a:t> يعتمد عليه لكي يساعده على حل مشكلته النفسية التي يعاني منها ، ، وهذا ما يسمى </a:t>
            </a:r>
            <a:r>
              <a:rPr lang="ar-SA" b="1" dirty="0" smtClean="0"/>
              <a:t>بالإدمان النفسي </a:t>
            </a:r>
            <a:r>
              <a:rPr lang="ar-SA" dirty="0" smtClean="0"/>
              <a:t>. </a:t>
            </a:r>
          </a:p>
          <a:p>
            <a:r>
              <a:rPr lang="ar-SA" dirty="0" smtClean="0"/>
              <a:t>أما </a:t>
            </a:r>
            <a:r>
              <a:rPr lang="ar-SA" b="1" dirty="0" smtClean="0"/>
              <a:t>الإدمان الجسمي </a:t>
            </a:r>
            <a:r>
              <a:rPr lang="ar-SA" dirty="0" smtClean="0"/>
              <a:t>فإنه يحدث عندما </a:t>
            </a:r>
            <a:r>
              <a:rPr lang="ar-SA" dirty="0" err="1" smtClean="0"/>
              <a:t>يتعاطى</a:t>
            </a:r>
            <a:r>
              <a:rPr lang="ar-SA" dirty="0" smtClean="0"/>
              <a:t> الفرد بعض أنواع المخدرات التي تحدث تغييرات كيميائية في جسمه . وإذا لم يتعاط المخدر فإن جسمه لا يستطيع أن يقوم بوظائفه الطبيعية ، وفي هذه الحالة تظهر على الفرد اضطرابات جسمية ، مثل الارتعاش وتصبب العرق الغزير </a:t>
            </a:r>
            <a:r>
              <a:rPr lang="ar-SA" dirty="0" err="1" smtClean="0"/>
              <a:t>و</a:t>
            </a:r>
            <a:r>
              <a:rPr lang="ar-SA" dirty="0" smtClean="0"/>
              <a:t> القشعريرة أو الشعور بالحرارة أو سيلان الدموع والقيء وغيرها من الأغراض الجسمية .</a:t>
            </a:r>
            <a:endParaRPr lang="en-US" dirty="0" smtClean="0"/>
          </a:p>
        </p:txBody>
      </p:sp>
      <p:sp>
        <p:nvSpPr>
          <p:cNvPr id="3" name="عنوان 2"/>
          <p:cNvSpPr>
            <a:spLocks noGrp="1"/>
          </p:cNvSpPr>
          <p:nvPr>
            <p:ph type="title"/>
          </p:nvPr>
        </p:nvSpPr>
        <p:spPr/>
        <p:txBody>
          <a:bodyPr>
            <a:normAutofit fontScale="90000"/>
          </a:bodyPr>
          <a:lstStyle/>
          <a:p>
            <a:pPr algn="r"/>
            <a:r>
              <a:rPr lang="ar-SA" dirty="0" smtClean="0"/>
              <a:t>ما الفرق بين الإدمان النفسي </a:t>
            </a:r>
            <a:r>
              <a:rPr lang="ar-SA" dirty="0" err="1" smtClean="0"/>
              <a:t>و</a:t>
            </a:r>
            <a:r>
              <a:rPr lang="ar-SA" dirty="0" smtClean="0"/>
              <a:t> الإدمان الجسمي للمخدرات : </a:t>
            </a:r>
            <a:r>
              <a:rPr lang="en-US" dirty="0" smtClean="0"/>
              <a:t>​</a:t>
            </a:r>
            <a:br>
              <a:rPr lang="en-US" dirty="0" smtClean="0"/>
            </a:br>
            <a:endParaRPr lang="ar-SA" dirty="0"/>
          </a:p>
        </p:txBody>
      </p:sp>
    </p:spTree>
  </p:cSld>
  <p:clrMapOvr>
    <a:masterClrMapping/>
  </p:clrMapOvr>
  <p:transition spd="med">
    <p:spli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fontAlgn="base"/>
            <a:r>
              <a:rPr lang="ar-SA" dirty="0" smtClean="0"/>
              <a:t>الفرق بين الإدمان النفسي </a:t>
            </a:r>
            <a:r>
              <a:rPr lang="ar-SA" dirty="0" err="1" smtClean="0"/>
              <a:t>و</a:t>
            </a:r>
            <a:r>
              <a:rPr lang="ar-SA" dirty="0" smtClean="0"/>
              <a:t> الإدمان الجسمي أن الفرد في الحالة الأولى شخصيته الضعيفة تعتمد على المخدر حتى يتمكن من مواجهة المواقف الحرجة ، أما في الحالة الثانية فإن الجسم هو الذي يطلب المخدر لكي يقوم بوظائفه الطبيعية . </a:t>
            </a:r>
            <a:r>
              <a:rPr lang="en-US" dirty="0" smtClean="0"/>
              <a:t>​</a:t>
            </a:r>
          </a:p>
          <a:p>
            <a:pPr fontAlgn="base">
              <a:buNone/>
            </a:pPr>
            <a:endParaRPr lang="en-US" dirty="0" smtClean="0"/>
          </a:p>
          <a:p>
            <a:pPr fontAlgn="base"/>
            <a:r>
              <a:rPr lang="ar-SA" dirty="0" smtClean="0"/>
              <a:t>فعامل الإدمان ليس عاملاً جبرياً مرتبطاً بالفرد بل هو عامل يقع الفرد تحت تأثيره باختياره ، خلافاً للعوامل التي يقع الشخص تحت تأثيرها دون إرادته .</a:t>
            </a:r>
            <a:endParaRPr lang="en-US" dirty="0" smtClean="0"/>
          </a:p>
          <a:p>
            <a:pPr>
              <a:buNone/>
            </a:pPr>
            <a:endParaRPr lang="en-US" dirty="0" smtClean="0"/>
          </a:p>
        </p:txBody>
      </p:sp>
    </p:spTree>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fontAlgn="base"/>
            <a:r>
              <a:rPr lang="ar-SA" sz="3200" dirty="0" smtClean="0"/>
              <a:t>« ظاهرة نفسية مزاجية عقلية ، تنشأ عن رغبة إرادية واعية ، إلى درجة معينة ، لا تصل إلى الاعتماد الجثماني» .</a:t>
            </a:r>
            <a:r>
              <a:rPr lang="en-US" sz="3200" dirty="0" smtClean="0"/>
              <a:t>​</a:t>
            </a:r>
          </a:p>
          <a:p>
            <a:pPr fontAlgn="base"/>
            <a:r>
              <a:rPr lang="ar-SA" sz="3200" dirty="0" smtClean="0"/>
              <a:t>لذا فعندما يتوقف الشخص عن تناول هذه المخدرات فإنه لا يصاحب ذلك حالة </a:t>
            </a:r>
            <a:r>
              <a:rPr lang="ar-SA" sz="3200" dirty="0" err="1" smtClean="0"/>
              <a:t>انسحابية</a:t>
            </a:r>
            <a:r>
              <a:rPr lang="ar-SA" sz="3200" dirty="0" smtClean="0"/>
              <a:t> كما في حالة الإدمان .</a:t>
            </a:r>
            <a:endParaRPr lang="en-US" sz="3200" dirty="0" smtClean="0"/>
          </a:p>
          <a:p>
            <a:pPr>
              <a:buNone/>
            </a:pPr>
            <a:endParaRPr lang="en-US" sz="3200" dirty="0" smtClean="0"/>
          </a:p>
        </p:txBody>
      </p:sp>
      <p:sp>
        <p:nvSpPr>
          <p:cNvPr id="3" name="عنوان 2"/>
          <p:cNvSpPr>
            <a:spLocks noGrp="1"/>
          </p:cNvSpPr>
          <p:nvPr>
            <p:ph type="title"/>
          </p:nvPr>
        </p:nvSpPr>
        <p:spPr/>
        <p:txBody>
          <a:bodyPr>
            <a:normAutofit fontScale="90000"/>
          </a:bodyPr>
          <a:lstStyle/>
          <a:p>
            <a:pPr algn="r"/>
            <a:r>
              <a:rPr lang="ar-SA" dirty="0" err="1" smtClean="0"/>
              <a:t>الأعتياد</a:t>
            </a:r>
            <a:r>
              <a:rPr lang="ar-SA" dirty="0" smtClean="0"/>
              <a:t> على المخدرات</a:t>
            </a:r>
            <a:r>
              <a:rPr lang="en-US" dirty="0" smtClean="0"/>
              <a:t/>
            </a:r>
            <a:br>
              <a:rPr lang="en-US" dirty="0" smtClean="0"/>
            </a:br>
            <a:endParaRPr lang="ar-SA" dirty="0"/>
          </a:p>
        </p:txBody>
      </p:sp>
    </p:spTree>
  </p:cSld>
  <p:clrMapOvr>
    <a:masterClrMapping/>
  </p:clrMapOvr>
  <p:transition spd="med">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85786" y="214290"/>
            <a:ext cx="7929618" cy="1143008"/>
          </a:xfrm>
        </p:spPr>
        <p:txBody>
          <a:bodyPr/>
          <a:lstStyle/>
          <a:p>
            <a:r>
              <a:rPr lang="ar-SA" dirty="0" smtClean="0"/>
              <a:t>تفسير حدوث </a:t>
            </a:r>
            <a:r>
              <a:rPr lang="ar-SA" dirty="0" err="1" smtClean="0"/>
              <a:t>الأدمان</a:t>
            </a:r>
            <a:r>
              <a:rPr lang="ar-SA" dirty="0" smtClean="0"/>
              <a:t>:</a:t>
            </a:r>
            <a:endParaRPr lang="ar-SA" dirty="0"/>
          </a:p>
        </p:txBody>
      </p:sp>
      <p:sp>
        <p:nvSpPr>
          <p:cNvPr id="3" name="عنصر نائب للنص 2"/>
          <p:cNvSpPr>
            <a:spLocks noGrp="1"/>
          </p:cNvSpPr>
          <p:nvPr>
            <p:ph type="body" idx="1"/>
          </p:nvPr>
        </p:nvSpPr>
        <p:spPr>
          <a:xfrm>
            <a:off x="714348" y="1500174"/>
            <a:ext cx="7786741" cy="4071966"/>
          </a:xfrm>
        </p:spPr>
        <p:txBody>
          <a:bodyPr>
            <a:normAutofit fontScale="62500" lnSpcReduction="20000"/>
          </a:bodyPr>
          <a:lstStyle/>
          <a:p>
            <a:pPr marL="457200" indent="-457200" algn="r" fontAlgn="base">
              <a:buFont typeface="+mj-lt"/>
              <a:buAutoNum type="arabicPeriod"/>
            </a:pPr>
            <a:r>
              <a:rPr lang="ar-SA" sz="4200" dirty="0" smtClean="0"/>
              <a:t>تفسيرات فسيولوجية : وهي حالة يحدث أن تستجيب فيها أنسجة الجسم كيميائيا بسبب وجود المادة المخدرة في الدم ، وعند انخفاض نسبة هذه المادة في الدم ، يلزم الإنسان تناول كمية أكبر ليحصل على التأثير المرغوب .​</a:t>
            </a:r>
          </a:p>
          <a:p>
            <a:pPr marL="457200" indent="-457200" algn="r" fontAlgn="base">
              <a:buFont typeface="+mj-lt"/>
              <a:buAutoNum type="arabicPeriod"/>
            </a:pPr>
            <a:r>
              <a:rPr lang="ar-SA" sz="4200" dirty="0" smtClean="0"/>
              <a:t>تفسير نفسي : الإدمان في هذه الحالة يؤدي إلى نوع من </a:t>
            </a:r>
            <a:r>
              <a:rPr lang="ar-SA" sz="4200" dirty="0" err="1" smtClean="0"/>
              <a:t>العصاب</a:t>
            </a:r>
            <a:r>
              <a:rPr lang="ar-SA" sz="4200" dirty="0" smtClean="0"/>
              <a:t> « فالإدمان يعتبر مظهرا لاختلاف الشخصية </a:t>
            </a:r>
            <a:r>
              <a:rPr lang="ar-SA" sz="4200" dirty="0" err="1" smtClean="0"/>
              <a:t>و</a:t>
            </a:r>
            <a:r>
              <a:rPr lang="ar-SA" sz="4200" dirty="0" smtClean="0"/>
              <a:t> نتيجة لها» . ​</a:t>
            </a:r>
          </a:p>
          <a:p>
            <a:pPr marL="457200" indent="-457200" algn="r" fontAlgn="base">
              <a:buFont typeface="+mj-lt"/>
              <a:buAutoNum type="arabicPeriod"/>
            </a:pPr>
            <a:r>
              <a:rPr lang="ar-SA" sz="4200" dirty="0" smtClean="0"/>
              <a:t>تفسير اجتماعي : يرجع الإدمان على المخدرات إلى عملية تسمى التقليد ، حيث يحدث أن يقلد الشخص الآخرين من خلال الإقامة في منطقة اجتماعية لها ظروفها الثقافية </a:t>
            </a:r>
            <a:r>
              <a:rPr lang="ar-SA" sz="4200" dirty="0" err="1" smtClean="0"/>
              <a:t>و</a:t>
            </a:r>
            <a:r>
              <a:rPr lang="ar-SA" sz="4200" dirty="0" smtClean="0"/>
              <a:t> الاجتماعية التي تزيد من قابلة الفرد للإدمان .</a:t>
            </a:r>
          </a:p>
          <a:p>
            <a:endParaRPr lang="ar-SA" dirty="0"/>
          </a:p>
        </p:txBody>
      </p:sp>
    </p:spTree>
  </p:cSld>
  <p:clrMapOvr>
    <a:masterClrMapping/>
  </p:clrMapOvr>
  <p:transition spd="med">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4592-1-or-1413569526.jpg"/>
          <p:cNvPicPr>
            <a:picLocks noGrp="1" noChangeAspect="1"/>
          </p:cNvPicPr>
          <p:nvPr>
            <p:ph sz="half" idx="1"/>
          </p:nvPr>
        </p:nvPicPr>
        <p:blipFill>
          <a:blip r:embed="rId2"/>
          <a:stretch>
            <a:fillRect/>
          </a:stretch>
        </p:blipFill>
        <p:spPr>
          <a:xfrm>
            <a:off x="457200" y="2394859"/>
            <a:ext cx="4038600" cy="2698519"/>
          </a:xfrm>
          <a:prstGeom prst="rect">
            <a:avLst/>
          </a:prstGeom>
          <a:ln>
            <a:noFill/>
          </a:ln>
          <a:effectLst>
            <a:softEdge rad="112500"/>
          </a:effectLst>
        </p:spPr>
      </p:pic>
      <p:sp>
        <p:nvSpPr>
          <p:cNvPr id="3" name="عنصر نائب للمحتوى 2"/>
          <p:cNvSpPr>
            <a:spLocks noGrp="1"/>
          </p:cNvSpPr>
          <p:nvPr>
            <p:ph sz="half" idx="2"/>
          </p:nvPr>
        </p:nvSpPr>
        <p:spPr/>
        <p:txBody>
          <a:bodyPr>
            <a:normAutofit fontScale="70000" lnSpcReduction="20000"/>
          </a:bodyPr>
          <a:lstStyle/>
          <a:p>
            <a:pPr fontAlgn="base"/>
            <a:r>
              <a:rPr lang="ar-SA" dirty="0" smtClean="0"/>
              <a:t>ولإيضاح علاقة المخدرات بالجريمة هناك طريقتان : ​</a:t>
            </a:r>
          </a:p>
          <a:p>
            <a:pPr fontAlgn="base">
              <a:buNone/>
            </a:pPr>
            <a:endParaRPr lang="ar-SA" dirty="0" smtClean="0"/>
          </a:p>
          <a:p>
            <a:pPr fontAlgn="base">
              <a:buNone/>
            </a:pPr>
            <a:r>
              <a:rPr lang="ar-SA" dirty="0" smtClean="0"/>
              <a:t>1- تحرم بعض القوانين حيازة ، أو استعمال المخدرات للأغراض غير الطبية . ​</a:t>
            </a:r>
          </a:p>
          <a:p>
            <a:pPr fontAlgn="base">
              <a:buNone/>
            </a:pPr>
            <a:endParaRPr lang="ar-SA" dirty="0" smtClean="0"/>
          </a:p>
          <a:p>
            <a:pPr fontAlgn="base">
              <a:buNone/>
            </a:pPr>
            <a:r>
              <a:rPr lang="ar-SA" dirty="0" smtClean="0"/>
              <a:t>2-صلة المخدرات بالسلوك الإجرامي . ​</a:t>
            </a:r>
          </a:p>
          <a:p>
            <a:pPr fontAlgn="base">
              <a:buNone/>
            </a:pPr>
            <a:r>
              <a:rPr lang="ar-SA" dirty="0" smtClean="0"/>
              <a:t>هناك عدة دراسات كثيرة بحثت علاقة المخدرات بالسلوك الإجرامي .​</a:t>
            </a:r>
          </a:p>
          <a:p>
            <a:pPr fontAlgn="base">
              <a:buNone/>
            </a:pPr>
            <a:r>
              <a:rPr lang="ar-SA" dirty="0" smtClean="0"/>
              <a:t>فقد قام ( </a:t>
            </a:r>
            <a:r>
              <a:rPr lang="ar-SA" dirty="0" err="1" smtClean="0"/>
              <a:t>ساندوز</a:t>
            </a:r>
            <a:r>
              <a:rPr lang="ar-SA" dirty="0" smtClean="0"/>
              <a:t> – sandoz  ) بدراسة 60 مدمنا من المدمنين على مخدر المورفين واتضح له 42 منهم لم يسبق أن قبض على أحدهم بسبب ارتكاب الجريمة من قبل إدمانه، إلا أن كل واحد منهم ارتكب ما معدله 8 جرائم بعد إدمانه .</a:t>
            </a:r>
          </a:p>
          <a:p>
            <a:endParaRPr lang="ar-SA" dirty="0"/>
          </a:p>
        </p:txBody>
      </p:sp>
      <p:sp>
        <p:nvSpPr>
          <p:cNvPr id="4" name="عنوان 3"/>
          <p:cNvSpPr>
            <a:spLocks noGrp="1"/>
          </p:cNvSpPr>
          <p:nvPr>
            <p:ph type="title"/>
          </p:nvPr>
        </p:nvSpPr>
        <p:spPr/>
        <p:txBody>
          <a:bodyPr>
            <a:normAutofit/>
          </a:bodyPr>
          <a:lstStyle/>
          <a:p>
            <a:pPr algn="r"/>
            <a:r>
              <a:rPr lang="ar-SA" dirty="0" smtClean="0"/>
              <a:t>تأثير المخدرات على تصرفات </a:t>
            </a:r>
            <a:r>
              <a:rPr lang="ar-SA" dirty="0" err="1" smtClean="0"/>
              <a:t>الأنسان</a:t>
            </a:r>
            <a:r>
              <a:rPr lang="ar-SA" dirty="0" smtClean="0"/>
              <a:t>:</a:t>
            </a:r>
            <a:endParaRPr lang="ar-SA" dirty="0"/>
          </a:p>
        </p:txBody>
      </p:sp>
    </p:spTree>
  </p:cSld>
  <p:clrMapOvr>
    <a:masterClrMapping/>
  </p:clrMapOvr>
  <p:transition spd="med">
    <p:wipe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fontAlgn="base"/>
            <a:r>
              <a:rPr lang="ar-SA" dirty="0" smtClean="0"/>
              <a:t>الإدمان ربما يؤدي إلى انحلال مكونات الشخصية.​</a:t>
            </a:r>
          </a:p>
          <a:p>
            <a:pPr fontAlgn="base"/>
            <a:r>
              <a:rPr lang="ar-SA" dirty="0" smtClean="0"/>
              <a:t>الإدمان ربما يؤدي إلى التدني في صفات الإنسان العقلية </a:t>
            </a:r>
            <a:r>
              <a:rPr lang="ar-SA" dirty="0" err="1" smtClean="0"/>
              <a:t>و</a:t>
            </a:r>
            <a:r>
              <a:rPr lang="ar-SA" dirty="0" smtClean="0"/>
              <a:t> الجسمية .​</a:t>
            </a:r>
          </a:p>
          <a:p>
            <a:pPr fontAlgn="base"/>
            <a:r>
              <a:rPr lang="ar-SA" dirty="0" smtClean="0"/>
              <a:t>الإدمان يؤثر على مستوى دخل الإنسان.​</a:t>
            </a:r>
          </a:p>
          <a:p>
            <a:pPr fontAlgn="base"/>
            <a:r>
              <a:rPr lang="ar-SA" dirty="0" smtClean="0"/>
              <a:t>يؤثر الإدمان على مستواه الاجتماعي .​</a:t>
            </a:r>
          </a:p>
          <a:p>
            <a:pPr fontAlgn="base"/>
            <a:r>
              <a:rPr lang="ar-SA" dirty="0" smtClean="0"/>
              <a:t>ازدياد حاجته الملحة إلى المخدر يدفعه إلى الحصول على المادة بأي شكل </a:t>
            </a:r>
            <a:r>
              <a:rPr lang="ar-SA" dirty="0" err="1" smtClean="0"/>
              <a:t>و</a:t>
            </a:r>
            <a:r>
              <a:rPr lang="ar-SA" dirty="0" smtClean="0"/>
              <a:t> بأي طريقة مما يضطره إلى ارتكاب جريمة السرقة لتغطية تكاليف المخدر المالية.​</a:t>
            </a:r>
          </a:p>
          <a:p>
            <a:pPr fontAlgn="base"/>
            <a:r>
              <a:rPr lang="ar-SA" dirty="0" smtClean="0"/>
              <a:t>ازدياد نسبة اختلاط المدمن بالمجرمين للحصول على ما يحتاج إليه من مخدر ربما يؤدي </a:t>
            </a:r>
            <a:r>
              <a:rPr lang="ar-SA" dirty="0" err="1" smtClean="0"/>
              <a:t>به</a:t>
            </a:r>
            <a:r>
              <a:rPr lang="ar-SA" dirty="0" smtClean="0"/>
              <a:t> إلى الانخراط بجريمة مع المجرمين.​</a:t>
            </a:r>
          </a:p>
          <a:p>
            <a:pPr fontAlgn="base"/>
            <a:r>
              <a:rPr lang="ar-SA" dirty="0" smtClean="0"/>
              <a:t>المواد المخدرة تفقد الفرد إرادته ، مما يجعله </a:t>
            </a:r>
          </a:p>
          <a:p>
            <a:endParaRPr lang="ar-SA" dirty="0"/>
          </a:p>
        </p:txBody>
      </p:sp>
      <p:sp>
        <p:nvSpPr>
          <p:cNvPr id="3" name="عنوان 2"/>
          <p:cNvSpPr>
            <a:spLocks noGrp="1"/>
          </p:cNvSpPr>
          <p:nvPr>
            <p:ph type="title"/>
          </p:nvPr>
        </p:nvSpPr>
        <p:spPr/>
        <p:txBody>
          <a:bodyPr>
            <a:normAutofit fontScale="90000"/>
          </a:bodyPr>
          <a:lstStyle/>
          <a:p>
            <a:pPr algn="r"/>
            <a:r>
              <a:rPr lang="ar-SA" b="0" dirty="0" smtClean="0"/>
              <a:t>إن الإدمان على المخدرات يمكن أن يؤدي إلى ارتكاب الجريمة لأسباب عدة منها :​</a:t>
            </a:r>
            <a:br>
              <a:rPr lang="ar-SA" b="0" dirty="0" smtClean="0"/>
            </a:br>
            <a:endParaRPr lang="ar-SA" dirty="0"/>
          </a:p>
        </p:txBody>
      </p:sp>
    </p:spTree>
  </p:cSld>
  <p:clrMapOvr>
    <a:masterClrMapping/>
  </p:clrMapOvr>
  <p:transition spd="med">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fontAlgn="base"/>
            <a:r>
              <a:rPr lang="ar-SA" dirty="0" smtClean="0"/>
              <a:t>يواجه العالم مشاكل </a:t>
            </a:r>
            <a:r>
              <a:rPr lang="ar-SA" dirty="0" err="1" smtClean="0"/>
              <a:t>عديده</a:t>
            </a:r>
            <a:r>
              <a:rPr lang="ar-SA" dirty="0" smtClean="0"/>
              <a:t> أخطرها مشكلة المخدرات والوطن العربي يشهد انفتاحا حضاريا كانت نتيجة هذا</a:t>
            </a:r>
            <a:r>
              <a:rPr lang="en-US" dirty="0" smtClean="0"/>
              <a:t>  </a:t>
            </a:r>
            <a:r>
              <a:rPr lang="ar-SA" dirty="0" err="1" smtClean="0"/>
              <a:t>الأنفتاح</a:t>
            </a:r>
            <a:r>
              <a:rPr lang="ar-SA" dirty="0" smtClean="0"/>
              <a:t> دفع لضريبة المخدرات وكان هناك جهود لدول </a:t>
            </a:r>
            <a:r>
              <a:rPr lang="ar-SA" dirty="0" err="1" smtClean="0"/>
              <a:t>العربيه</a:t>
            </a:r>
            <a:r>
              <a:rPr lang="ar-SA" dirty="0" smtClean="0"/>
              <a:t> أهم هذه الجهود أعداد </a:t>
            </a:r>
            <a:r>
              <a:rPr lang="ar-SA" dirty="0" err="1" smtClean="0"/>
              <a:t>أستبيان</a:t>
            </a:r>
            <a:r>
              <a:rPr lang="ar-SA" dirty="0" smtClean="0"/>
              <a:t> ووزعته على الدول </a:t>
            </a:r>
            <a:r>
              <a:rPr lang="ar-SA" dirty="0" err="1" smtClean="0"/>
              <a:t>العربيه</a:t>
            </a:r>
            <a:r>
              <a:rPr lang="ar-SA" dirty="0" smtClean="0"/>
              <a:t> في عام 1980 وأصدرت نتائج هذه </a:t>
            </a:r>
            <a:r>
              <a:rPr lang="ar-SA" dirty="0" err="1" smtClean="0"/>
              <a:t>الأستبيان</a:t>
            </a:r>
            <a:r>
              <a:rPr lang="ar-SA" dirty="0" smtClean="0"/>
              <a:t> عام 1983</a:t>
            </a:r>
            <a:r>
              <a:rPr lang="en-US" dirty="0" smtClean="0"/>
              <a:t>.​</a:t>
            </a:r>
          </a:p>
          <a:p>
            <a:pPr fontAlgn="base">
              <a:buNone/>
            </a:pPr>
            <a:r>
              <a:rPr lang="ar-SA" dirty="0" smtClean="0"/>
              <a:t>   وعلى الرغم من سلبية هذه النتائج </a:t>
            </a:r>
            <a:r>
              <a:rPr lang="ar-SA" dirty="0" err="1" smtClean="0"/>
              <a:t>الأ</a:t>
            </a:r>
            <a:r>
              <a:rPr lang="ar-SA" dirty="0" smtClean="0"/>
              <a:t> </a:t>
            </a:r>
            <a:r>
              <a:rPr lang="ar-SA" dirty="0" err="1" smtClean="0"/>
              <a:t>انها</a:t>
            </a:r>
            <a:r>
              <a:rPr lang="ar-SA" dirty="0" smtClean="0"/>
              <a:t> كشفت عن بعض الجوانب </a:t>
            </a:r>
            <a:r>
              <a:rPr lang="ar-SA" dirty="0" err="1" smtClean="0"/>
              <a:t>النفسيه</a:t>
            </a:r>
            <a:r>
              <a:rPr lang="ar-SA" dirty="0" smtClean="0"/>
              <a:t> لظاهرة </a:t>
            </a:r>
            <a:r>
              <a:rPr lang="ar-SA" dirty="0" err="1" smtClean="0"/>
              <a:t>المخدارت</a:t>
            </a:r>
            <a:r>
              <a:rPr lang="ar-SA" dirty="0" smtClean="0"/>
              <a:t> وهي</a:t>
            </a:r>
            <a:endParaRPr lang="en-US" dirty="0" smtClean="0"/>
          </a:p>
          <a:p>
            <a:endParaRPr lang="ar-SA" dirty="0"/>
          </a:p>
        </p:txBody>
      </p:sp>
      <p:sp>
        <p:nvSpPr>
          <p:cNvPr id="3" name="عنوان 2"/>
          <p:cNvSpPr>
            <a:spLocks noGrp="1"/>
          </p:cNvSpPr>
          <p:nvPr>
            <p:ph type="title"/>
          </p:nvPr>
        </p:nvSpPr>
        <p:spPr/>
        <p:txBody>
          <a:bodyPr>
            <a:normAutofit fontScale="90000"/>
          </a:bodyPr>
          <a:lstStyle/>
          <a:p>
            <a:pPr algn="r"/>
            <a:r>
              <a:rPr lang="ar-SA" dirty="0" smtClean="0"/>
              <a:t>ظاهره المخدرات في الوطن العربي</a:t>
            </a:r>
            <a:r>
              <a:rPr lang="en-US" dirty="0" smtClean="0"/>
              <a:t/>
            </a:r>
            <a:br>
              <a:rPr lang="en-US" dirty="0" smtClean="0"/>
            </a:br>
            <a:endParaRPr lang="ar-SA" dirty="0"/>
          </a:p>
        </p:txBody>
      </p:sp>
    </p:spTree>
  </p:cSld>
  <p:clrMapOvr>
    <a:masterClrMapping/>
  </p:clrMapOvr>
  <p:transition spd="med">
    <p:dissolve/>
    <p:sndAc>
      <p:stSnd>
        <p:snd r:embed="rId2" name="chimes.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214290"/>
            <a:ext cx="8229600" cy="5793001"/>
          </a:xfrm>
        </p:spPr>
        <p:txBody>
          <a:bodyPr>
            <a:normAutofit fontScale="85000" lnSpcReduction="20000"/>
          </a:bodyPr>
          <a:lstStyle/>
          <a:p>
            <a:pPr fontAlgn="base">
              <a:buNone/>
            </a:pPr>
            <a:r>
              <a:rPr lang="en-US" dirty="0" smtClean="0"/>
              <a:t>1</a:t>
            </a:r>
            <a:r>
              <a:rPr lang="ar-SA" dirty="0" smtClean="0"/>
              <a:t> الحشيش : يحتل مركز </a:t>
            </a:r>
            <a:r>
              <a:rPr lang="ar-SA" dirty="0" err="1" smtClean="0"/>
              <a:t>الصداره</a:t>
            </a:r>
            <a:r>
              <a:rPr lang="ar-SA" dirty="0" smtClean="0"/>
              <a:t> ويليه الهيروين وبعده </a:t>
            </a:r>
            <a:r>
              <a:rPr lang="ar-SA" dirty="0" err="1" smtClean="0"/>
              <a:t>الكوكائين</a:t>
            </a:r>
            <a:r>
              <a:rPr lang="ar-SA" dirty="0" smtClean="0"/>
              <a:t> ثم العقاقير التي انتشرت بين طلاب المدارس</a:t>
            </a:r>
            <a:r>
              <a:rPr lang="en-US" dirty="0" smtClean="0"/>
              <a:t>.​</a:t>
            </a:r>
          </a:p>
          <a:p>
            <a:pPr fontAlgn="base">
              <a:buNone/>
            </a:pPr>
            <a:r>
              <a:rPr lang="en-US" dirty="0" smtClean="0"/>
              <a:t>2</a:t>
            </a:r>
            <a:r>
              <a:rPr lang="ar-SA" dirty="0" smtClean="0"/>
              <a:t>ـ المدمنون : هناك 35% من المدمنون أعمارهم بين 21 </a:t>
            </a:r>
            <a:r>
              <a:rPr lang="ar-SA" dirty="0" err="1" smtClean="0"/>
              <a:t>و</a:t>
            </a:r>
            <a:r>
              <a:rPr lang="ar-SA" dirty="0" smtClean="0"/>
              <a:t> 30 وأيضا 15% أعمارهم تقل عن 20</a:t>
            </a:r>
            <a:r>
              <a:rPr lang="en-US" dirty="0" smtClean="0"/>
              <a:t> .​</a:t>
            </a:r>
          </a:p>
          <a:p>
            <a:pPr fontAlgn="base">
              <a:buNone/>
            </a:pPr>
            <a:r>
              <a:rPr lang="en-US" dirty="0" smtClean="0"/>
              <a:t>3</a:t>
            </a:r>
            <a:r>
              <a:rPr lang="ar-SA" dirty="0" smtClean="0"/>
              <a:t>ـ </a:t>
            </a:r>
            <a:r>
              <a:rPr lang="ar-SA" dirty="0" err="1" smtClean="0"/>
              <a:t>الزراعه</a:t>
            </a:r>
            <a:r>
              <a:rPr lang="ar-SA" dirty="0" smtClean="0"/>
              <a:t> والتهريب : لم تعترف بهذا سوى دوله واحده</a:t>
            </a:r>
            <a:r>
              <a:rPr lang="en-US" dirty="0" smtClean="0"/>
              <a:t>.​</a:t>
            </a:r>
          </a:p>
          <a:p>
            <a:pPr fontAlgn="base">
              <a:buNone/>
            </a:pPr>
            <a:r>
              <a:rPr lang="en-US" dirty="0" smtClean="0"/>
              <a:t>4</a:t>
            </a:r>
            <a:r>
              <a:rPr lang="ar-SA" dirty="0" smtClean="0"/>
              <a:t>ـ التأهيل </a:t>
            </a:r>
            <a:r>
              <a:rPr lang="ar-SA" dirty="0" err="1" smtClean="0"/>
              <a:t>والمعالجه</a:t>
            </a:r>
            <a:r>
              <a:rPr lang="en-US" dirty="0" smtClean="0"/>
              <a:t> : </a:t>
            </a:r>
            <a:r>
              <a:rPr lang="ar-SA" dirty="0" smtClean="0"/>
              <a:t>أيضا لم تعترف </a:t>
            </a:r>
            <a:r>
              <a:rPr lang="ar-SA" dirty="0" err="1" smtClean="0"/>
              <a:t>به</a:t>
            </a:r>
            <a:r>
              <a:rPr lang="ar-SA" dirty="0" smtClean="0"/>
              <a:t> سوى دوله واحده</a:t>
            </a:r>
            <a:r>
              <a:rPr lang="en-US" dirty="0" smtClean="0"/>
              <a:t>.​</a:t>
            </a:r>
          </a:p>
          <a:p>
            <a:pPr fontAlgn="base">
              <a:buNone/>
            </a:pPr>
            <a:r>
              <a:rPr lang="en-US" dirty="0" smtClean="0"/>
              <a:t>​</a:t>
            </a:r>
          </a:p>
          <a:p>
            <a:pPr fontAlgn="base">
              <a:buNone/>
            </a:pPr>
            <a:r>
              <a:rPr lang="ar-SA" dirty="0" smtClean="0"/>
              <a:t> </a:t>
            </a:r>
            <a:endParaRPr lang="en-US" dirty="0" smtClean="0"/>
          </a:p>
          <a:p>
            <a:pPr fontAlgn="base">
              <a:buNone/>
            </a:pPr>
            <a:r>
              <a:rPr lang="en-US" dirty="0" smtClean="0"/>
              <a:t> 5</a:t>
            </a:r>
            <a:r>
              <a:rPr lang="ar-SA" dirty="0" err="1" smtClean="0"/>
              <a:t>التوعيه</a:t>
            </a:r>
            <a:r>
              <a:rPr lang="ar-SA" dirty="0" smtClean="0"/>
              <a:t> والأعلام : كل الدول </a:t>
            </a:r>
            <a:r>
              <a:rPr lang="ar-SA" dirty="0" err="1" smtClean="0"/>
              <a:t>العربيه</a:t>
            </a:r>
            <a:r>
              <a:rPr lang="ar-SA" dirty="0" smtClean="0"/>
              <a:t> تقوم </a:t>
            </a:r>
            <a:r>
              <a:rPr lang="ar-SA" dirty="0" err="1" smtClean="0"/>
              <a:t>بالتوعيه</a:t>
            </a:r>
            <a:r>
              <a:rPr lang="ar-SA" dirty="0" smtClean="0"/>
              <a:t> عن طريق وسائل الأعلام</a:t>
            </a:r>
            <a:r>
              <a:rPr lang="en-US" dirty="0" smtClean="0"/>
              <a:t>.​</a:t>
            </a:r>
          </a:p>
          <a:p>
            <a:pPr fontAlgn="base">
              <a:buNone/>
            </a:pPr>
            <a:r>
              <a:rPr lang="en-US" dirty="0" smtClean="0"/>
              <a:t>6</a:t>
            </a:r>
            <a:r>
              <a:rPr lang="ar-SA" dirty="0" smtClean="0"/>
              <a:t>ـ القوانين والعقوبات : تختلف العقوبات من دوله لأخرى</a:t>
            </a:r>
            <a:r>
              <a:rPr lang="en-US" dirty="0" smtClean="0"/>
              <a:t>.​</a:t>
            </a:r>
          </a:p>
          <a:p>
            <a:pPr fontAlgn="base">
              <a:buNone/>
            </a:pPr>
            <a:r>
              <a:rPr lang="en-US" dirty="0" smtClean="0"/>
              <a:t>7</a:t>
            </a:r>
            <a:r>
              <a:rPr lang="ar-SA" dirty="0" smtClean="0"/>
              <a:t>ـ </a:t>
            </a:r>
            <a:r>
              <a:rPr lang="ar-SA" dirty="0" err="1" smtClean="0"/>
              <a:t>الأتفاقات</a:t>
            </a:r>
            <a:r>
              <a:rPr lang="ar-SA" dirty="0" smtClean="0"/>
              <a:t> والقرارات </a:t>
            </a:r>
            <a:r>
              <a:rPr lang="ar-SA" dirty="0" err="1" smtClean="0"/>
              <a:t>الدوليه</a:t>
            </a:r>
            <a:r>
              <a:rPr lang="en-US" dirty="0" smtClean="0"/>
              <a:t> :​</a:t>
            </a:r>
          </a:p>
          <a:p>
            <a:pPr fontAlgn="base">
              <a:buNone/>
            </a:pPr>
            <a:r>
              <a:rPr lang="ar-SA" dirty="0" smtClean="0"/>
              <a:t>بعض الدول لم توقع على هذه القرارات وبعضها وقعت ومن هذه القرارات</a:t>
            </a:r>
            <a:r>
              <a:rPr lang="en-US" dirty="0" smtClean="0"/>
              <a:t> :​</a:t>
            </a:r>
          </a:p>
          <a:p>
            <a:pPr fontAlgn="base"/>
            <a:r>
              <a:rPr lang="ar-SA" dirty="0" smtClean="0"/>
              <a:t>ـ </a:t>
            </a:r>
            <a:r>
              <a:rPr lang="ar-SA" dirty="0" err="1" smtClean="0"/>
              <a:t>الأتفاقيه</a:t>
            </a:r>
            <a:r>
              <a:rPr lang="ar-SA" dirty="0" smtClean="0"/>
              <a:t> </a:t>
            </a:r>
            <a:r>
              <a:rPr lang="ar-SA" dirty="0" err="1" smtClean="0"/>
              <a:t>الوحيده</a:t>
            </a:r>
            <a:r>
              <a:rPr lang="ar-SA" dirty="0" smtClean="0"/>
              <a:t> للمخدرات عام 1961</a:t>
            </a:r>
            <a:r>
              <a:rPr lang="en-US" dirty="0" smtClean="0"/>
              <a:t>.​</a:t>
            </a:r>
          </a:p>
          <a:p>
            <a:pPr fontAlgn="base"/>
            <a:r>
              <a:rPr lang="ar-SA" dirty="0" smtClean="0"/>
              <a:t>ـ </a:t>
            </a:r>
            <a:r>
              <a:rPr lang="ar-SA" dirty="0" err="1" smtClean="0"/>
              <a:t>أتفاقية</a:t>
            </a:r>
            <a:r>
              <a:rPr lang="ar-SA" dirty="0" smtClean="0"/>
              <a:t> المواد </a:t>
            </a:r>
            <a:r>
              <a:rPr lang="ar-SA" dirty="0" err="1" smtClean="0"/>
              <a:t>النفسيه</a:t>
            </a:r>
            <a:r>
              <a:rPr lang="ar-SA" dirty="0" smtClean="0"/>
              <a:t> عام 1971</a:t>
            </a:r>
            <a:r>
              <a:rPr lang="en-US" dirty="0" smtClean="0"/>
              <a:t>.​</a:t>
            </a:r>
          </a:p>
          <a:p>
            <a:pPr fontAlgn="base"/>
            <a:r>
              <a:rPr lang="ar-SA" dirty="0" smtClean="0"/>
              <a:t>ـ </a:t>
            </a:r>
            <a:r>
              <a:rPr lang="ar-SA" dirty="0" err="1" smtClean="0"/>
              <a:t>أتفاقية</a:t>
            </a:r>
            <a:r>
              <a:rPr lang="ar-SA" dirty="0" smtClean="0"/>
              <a:t> </a:t>
            </a:r>
            <a:r>
              <a:rPr lang="ar-SA" dirty="0" err="1" smtClean="0"/>
              <a:t>البروتكول</a:t>
            </a:r>
            <a:r>
              <a:rPr lang="ar-SA" dirty="0" smtClean="0"/>
              <a:t> عام 1972</a:t>
            </a:r>
            <a:r>
              <a:rPr lang="en-US" dirty="0" smtClean="0"/>
              <a:t>.​</a:t>
            </a:r>
          </a:p>
          <a:p>
            <a:pPr fontAlgn="base">
              <a:buNone/>
            </a:pPr>
            <a:r>
              <a:rPr lang="ar-SA" dirty="0" smtClean="0"/>
              <a:t>    وانطلاقا من هذا </a:t>
            </a:r>
            <a:r>
              <a:rPr lang="ar-SA" dirty="0" err="1" smtClean="0"/>
              <a:t>الأستبيان</a:t>
            </a:r>
            <a:r>
              <a:rPr lang="ar-SA" dirty="0" smtClean="0"/>
              <a:t> قررت الدول </a:t>
            </a:r>
            <a:r>
              <a:rPr lang="ar-SA" dirty="0" err="1" smtClean="0"/>
              <a:t>العربيه</a:t>
            </a:r>
            <a:r>
              <a:rPr lang="ar-SA" dirty="0" smtClean="0"/>
              <a:t> </a:t>
            </a:r>
            <a:r>
              <a:rPr lang="ar-SA" dirty="0" err="1" smtClean="0"/>
              <a:t>أصدار</a:t>
            </a:r>
            <a:r>
              <a:rPr lang="ar-SA" dirty="0" smtClean="0"/>
              <a:t> تقارير </a:t>
            </a:r>
            <a:r>
              <a:rPr lang="ar-SA" dirty="0" err="1" smtClean="0"/>
              <a:t>سنويه</a:t>
            </a:r>
            <a:r>
              <a:rPr lang="ar-SA" dirty="0" smtClean="0"/>
              <a:t> </a:t>
            </a:r>
            <a:r>
              <a:rPr lang="ar-SA" dirty="0" err="1" smtClean="0"/>
              <a:t>أحصائيه</a:t>
            </a:r>
            <a:r>
              <a:rPr lang="ar-SA" dirty="0" smtClean="0"/>
              <a:t> عن قضايا المخدرات </a:t>
            </a:r>
            <a:r>
              <a:rPr lang="ar-SA" dirty="0" err="1" smtClean="0"/>
              <a:t>المضبوطه</a:t>
            </a:r>
            <a:r>
              <a:rPr lang="ar-SA" dirty="0" smtClean="0"/>
              <a:t> حتى تساعد كل الجهات على مواجهة هذه </a:t>
            </a:r>
            <a:r>
              <a:rPr lang="ar-SA" dirty="0" err="1" smtClean="0"/>
              <a:t>المشكله</a:t>
            </a:r>
            <a:endParaRPr lang="en-US" dirty="0" smtClean="0"/>
          </a:p>
          <a:p>
            <a:pPr fontAlgn="base">
              <a:buNone/>
            </a:pPr>
            <a:endParaRPr lang="en-US" dirty="0" smtClean="0"/>
          </a:p>
        </p:txBody>
      </p:sp>
    </p:spTree>
  </p:cSld>
  <p:clrMapOvr>
    <a:masterClrMapping/>
  </p:clrMapOvr>
  <p:transition spd="med">
    <p:wheel spokes="8"/>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ظاهرة المخدرات </a:t>
            </a:r>
            <a:r>
              <a:rPr lang="en-US" dirty="0" smtClean="0"/>
              <a:t/>
            </a:r>
            <a:br>
              <a:rPr lang="en-US" dirty="0" smtClean="0"/>
            </a:br>
            <a:r>
              <a:rPr lang="en-US" dirty="0" smtClean="0"/>
              <a:t> </a:t>
            </a:r>
            <a:r>
              <a:rPr lang="ar-SA" dirty="0" smtClean="0"/>
              <a:t>في المملكة العربية السعودية</a:t>
            </a:r>
            <a:r>
              <a:rPr lang="en-US" dirty="0" smtClean="0"/>
              <a:t>  </a:t>
            </a:r>
            <a:br>
              <a:rPr lang="en-US" dirty="0" smtClean="0"/>
            </a:br>
            <a:endParaRPr lang="ar-SA" dirty="0"/>
          </a:p>
        </p:txBody>
      </p:sp>
      <p:sp>
        <p:nvSpPr>
          <p:cNvPr id="3" name="عنصر نائب للنص 2"/>
          <p:cNvSpPr>
            <a:spLocks noGrp="1"/>
          </p:cNvSpPr>
          <p:nvPr>
            <p:ph type="body" idx="1"/>
          </p:nvPr>
        </p:nvSpPr>
        <p:spPr>
          <a:xfrm>
            <a:off x="3857620" y="2214554"/>
            <a:ext cx="4643469" cy="3571900"/>
          </a:xfrm>
        </p:spPr>
        <p:txBody>
          <a:bodyPr>
            <a:normAutofit/>
          </a:bodyPr>
          <a:lstStyle/>
          <a:p>
            <a:pPr algn="r"/>
            <a:r>
              <a:rPr lang="ar-SA" dirty="0" smtClean="0"/>
              <a:t>فيما يتعلق بالإدمان على المخدرات في المملكة العربية السعودية , وحسب الإحصائيات الصادرة عن مستشفى </a:t>
            </a:r>
            <a:r>
              <a:rPr lang="ar-SA" dirty="0" err="1" smtClean="0"/>
              <a:t>شهار</a:t>
            </a:r>
            <a:r>
              <a:rPr lang="ar-SA" dirty="0" smtClean="0"/>
              <a:t> بالطائف وجد أن 3.39 من العينات التي عولجت في العيادات الخارجية للمستشفى تعاني من إدمان المخدرات. ووجد في الإحصاءات السابقة عن مستشفى </a:t>
            </a:r>
            <a:r>
              <a:rPr lang="ar-SA" dirty="0" err="1" smtClean="0"/>
              <a:t>شهار</a:t>
            </a:r>
            <a:r>
              <a:rPr lang="ar-SA" dirty="0" smtClean="0"/>
              <a:t> أن 23 حالة فقط تعاني من الإدمان على المخدرات من بين المقيمين في المستشفى </a:t>
            </a:r>
            <a:r>
              <a:rPr lang="ar-SA" dirty="0" err="1" smtClean="0"/>
              <a:t>وعدهدهم</a:t>
            </a:r>
            <a:r>
              <a:rPr lang="ar-SA" dirty="0" smtClean="0"/>
              <a:t> 1574 مقيم</a:t>
            </a:r>
            <a:endParaRPr lang="ar-SA" dirty="0"/>
          </a:p>
        </p:txBody>
      </p:sp>
    </p:spTree>
  </p:cSld>
  <p:clrMapOvr>
    <a:masterClrMapping/>
  </p:clrMapOvr>
  <p:transition spd="med">
    <p:dissolve/>
    <p:sndAc>
      <p:stSnd>
        <p:snd r:embed="rId2" name="chimes.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928670"/>
            <a:ext cx="8329642" cy="5078621"/>
          </a:xfrm>
        </p:spPr>
        <p:txBody>
          <a:bodyPr>
            <a:normAutofit lnSpcReduction="10000"/>
          </a:bodyPr>
          <a:lstStyle/>
          <a:p>
            <a:r>
              <a:rPr lang="ar-SA" u="sng" dirty="0" smtClean="0">
                <a:solidFill>
                  <a:schemeClr val="accent1">
                    <a:lumMod val="75000"/>
                  </a:schemeClr>
                </a:solidFill>
              </a:rPr>
              <a:t>النوع الأول</a:t>
            </a:r>
            <a:r>
              <a:rPr lang="ar-SA" dirty="0" smtClean="0">
                <a:solidFill>
                  <a:schemeClr val="accent1">
                    <a:lumMod val="75000"/>
                  </a:schemeClr>
                </a:solidFill>
              </a:rPr>
              <a:t> : </a:t>
            </a:r>
            <a:r>
              <a:rPr lang="ar-SA" dirty="0" smtClean="0"/>
              <a:t>مخدرات طبيعية وتشمل ( القات , الحشيش , </a:t>
            </a:r>
            <a:r>
              <a:rPr lang="ar-SA" dirty="0" err="1" smtClean="0"/>
              <a:t>الجنزفوري</a:t>
            </a:r>
            <a:r>
              <a:rPr lang="ar-SA" dirty="0" smtClean="0"/>
              <a:t> , </a:t>
            </a:r>
            <a:r>
              <a:rPr lang="ar-SA" dirty="0" err="1" smtClean="0"/>
              <a:t>الماروانا</a:t>
            </a:r>
            <a:r>
              <a:rPr lang="ar-SA" dirty="0" smtClean="0"/>
              <a:t> , الأفيون)</a:t>
            </a:r>
            <a:endParaRPr lang="en-US" dirty="0" smtClean="0"/>
          </a:p>
          <a:p>
            <a:pPr>
              <a:buNone/>
            </a:pPr>
            <a:r>
              <a:rPr lang="ar-SA" dirty="0" smtClean="0"/>
              <a:t>   القات يمثل أكبر من المخدرات المضبوطة , وهذا ربما يكون لتوفر زراعة القات في البلاد المجاورة للمملكة</a:t>
            </a:r>
            <a:r>
              <a:rPr lang="en-US" dirty="0" smtClean="0"/>
              <a:t>. </a:t>
            </a:r>
          </a:p>
          <a:p>
            <a:pPr>
              <a:buNone/>
            </a:pPr>
            <a:r>
              <a:rPr lang="ar-SA" dirty="0" smtClean="0"/>
              <a:t>   وقد أتضح من دراسة قام </a:t>
            </a:r>
            <a:r>
              <a:rPr lang="ar-SA" dirty="0" err="1" smtClean="0"/>
              <a:t>بها</a:t>
            </a:r>
            <a:r>
              <a:rPr lang="ar-SA" dirty="0" smtClean="0"/>
              <a:t> "أسامي الراضي" عام 1976 على مراجعي العيادة الخارجية النفسية في مستشفى </a:t>
            </a:r>
            <a:r>
              <a:rPr lang="ar-SA" dirty="0" err="1" smtClean="0"/>
              <a:t>شهار</a:t>
            </a:r>
            <a:r>
              <a:rPr lang="ar-SA" dirty="0" smtClean="0"/>
              <a:t> , أن الإدمان لا يشكل مشكلة في المملكة العربية السعودية , حيث وجد أن من بين 11160 شخصا يعانون من أمراض نفسية 133 مريضا يعانون من مشكلة الإدمان على المخدرات وهذه نسبة تشكل 0.01فقط من المجموع الكلي</a:t>
            </a:r>
            <a:r>
              <a:rPr lang="en-US" dirty="0" smtClean="0"/>
              <a:t>.  </a:t>
            </a:r>
          </a:p>
          <a:p>
            <a:r>
              <a:rPr lang="ar-SA" u="sng" dirty="0" smtClean="0">
                <a:solidFill>
                  <a:schemeClr val="accent1">
                    <a:lumMod val="75000"/>
                  </a:schemeClr>
                </a:solidFill>
              </a:rPr>
              <a:t>النوع الثاني</a:t>
            </a:r>
            <a:r>
              <a:rPr lang="ar-SA" dirty="0" smtClean="0">
                <a:solidFill>
                  <a:schemeClr val="accent1">
                    <a:lumMod val="75000"/>
                  </a:schemeClr>
                </a:solidFill>
              </a:rPr>
              <a:t> : </a:t>
            </a:r>
            <a:r>
              <a:rPr lang="ar-SA" dirty="0" smtClean="0"/>
              <a:t>(</a:t>
            </a:r>
            <a:r>
              <a:rPr lang="ar-SA" dirty="0" err="1" smtClean="0"/>
              <a:t>السيكونال</a:t>
            </a:r>
            <a:r>
              <a:rPr lang="ar-SA" dirty="0" smtClean="0"/>
              <a:t>) في عام 1402 مثل 28% من إجمالي العقاقير المخدرة , أما (</a:t>
            </a:r>
            <a:r>
              <a:rPr lang="ar-SA" dirty="0" err="1" smtClean="0"/>
              <a:t>الكبتاجون</a:t>
            </a:r>
            <a:r>
              <a:rPr lang="ar-SA" dirty="0" smtClean="0"/>
              <a:t>) فقد بلغت النسبة 71% من الكميات المضبوطة</a:t>
            </a:r>
            <a:r>
              <a:rPr lang="en-US" dirty="0" smtClean="0"/>
              <a:t>.</a:t>
            </a:r>
          </a:p>
          <a:p>
            <a:pPr>
              <a:buNone/>
            </a:pPr>
            <a:endParaRPr lang="en-US" dirty="0" smtClean="0"/>
          </a:p>
        </p:txBody>
      </p:sp>
      <p:sp>
        <p:nvSpPr>
          <p:cNvPr id="3" name="عنوان 2"/>
          <p:cNvSpPr>
            <a:spLocks noGrp="1"/>
          </p:cNvSpPr>
          <p:nvPr>
            <p:ph type="title"/>
          </p:nvPr>
        </p:nvSpPr>
        <p:spPr/>
        <p:txBody>
          <a:bodyPr>
            <a:normAutofit fontScale="90000"/>
          </a:bodyPr>
          <a:lstStyle/>
          <a:p>
            <a:pPr algn="r"/>
            <a:r>
              <a:rPr lang="ar-SA" dirty="0" smtClean="0"/>
              <a:t>هناك نوعين من أنواع المخدرات وهما</a:t>
            </a:r>
            <a:r>
              <a:rPr lang="en-US" dirty="0" smtClean="0"/>
              <a:t> :  </a:t>
            </a:r>
            <a:br>
              <a:rPr lang="en-US" dirty="0" smtClean="0"/>
            </a:br>
            <a:endParaRPr lang="ar-SA" dirty="0"/>
          </a:p>
        </p:txBody>
      </p:sp>
    </p:spTree>
  </p:cSld>
  <p:clrMapOvr>
    <a:masterClrMapping/>
  </p:clrMapOvr>
  <p:transition spd="med">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SA" u="sng" dirty="0" smtClean="0"/>
              <a:t>الجهات المعنية بمكافحة المخدرات بالمملكة العربية السعودية</a:t>
            </a:r>
            <a:r>
              <a:rPr lang="en-US" u="sng" dirty="0" smtClean="0"/>
              <a:t> :  </a:t>
            </a:r>
            <a:r>
              <a:rPr lang="en-US" dirty="0" smtClean="0"/>
              <a:t/>
            </a:r>
            <a:br>
              <a:rPr lang="en-US" dirty="0" smtClean="0"/>
            </a:br>
            <a:endParaRPr lang="ar-SA" dirty="0"/>
          </a:p>
        </p:txBody>
      </p:sp>
      <p:sp>
        <p:nvSpPr>
          <p:cNvPr id="3" name="عنوان فرعي 2"/>
          <p:cNvSpPr>
            <a:spLocks noGrp="1"/>
          </p:cNvSpPr>
          <p:nvPr>
            <p:ph type="subTitle" idx="1"/>
          </p:nvPr>
        </p:nvSpPr>
        <p:spPr/>
        <p:txBody>
          <a:bodyPr>
            <a:normAutofit fontScale="92500" lnSpcReduction="10000"/>
          </a:bodyPr>
          <a:lstStyle/>
          <a:p>
            <a:r>
              <a:rPr lang="ar-SA" dirty="0" smtClean="0"/>
              <a:t>تعني جميع الأجهزة الحكومية في مكافحة المخدرات بصفة عامة , والجهات الثلاث (مصلحة الجمارك العامة , والمديرية العامة بسلاح الحدود , والإدارة العامة لمكافحة المخدرات) بصفة خاصة</a:t>
            </a:r>
            <a:r>
              <a:rPr lang="en-US" dirty="0" smtClean="0"/>
              <a:t>.  </a:t>
            </a:r>
          </a:p>
          <a:p>
            <a:endParaRPr lang="ar-SA" dirty="0"/>
          </a:p>
        </p:txBody>
      </p:sp>
    </p:spTree>
  </p:cSld>
  <p:clrMapOvr>
    <a:masterClrMapping/>
  </p:clrMapOvr>
  <p:transition spd="med">
    <p:pull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r>
              <a:rPr lang="ar-SA" dirty="0" smtClean="0"/>
              <a:t>1- الإقلال من عرض المخدرات إلى أدنى قدر ممكن , وليس فقط بالتصدي لعمليات </a:t>
            </a:r>
            <a:r>
              <a:rPr lang="ar-SA" dirty="0" err="1" smtClean="0"/>
              <a:t>الإتجار</a:t>
            </a:r>
            <a:r>
              <a:rPr lang="ar-SA" dirty="0" smtClean="0"/>
              <a:t> غير المشروع بالبلاد إنما يمتد الجهد عبر الحدود في محاولة لمنع وإحباط عمليات التهريب التي تستهدف المملكة</a:t>
            </a:r>
            <a:r>
              <a:rPr lang="en-US" dirty="0" smtClean="0"/>
              <a:t>. </a:t>
            </a:r>
          </a:p>
          <a:p>
            <a:r>
              <a:rPr lang="ar-SA" dirty="0" smtClean="0"/>
              <a:t>2- الإقلال من الطلب على المخدرات ويتم ذلك بالطرق التالية</a:t>
            </a:r>
            <a:r>
              <a:rPr lang="en-US" dirty="0" smtClean="0"/>
              <a:t> : </a:t>
            </a:r>
          </a:p>
          <a:p>
            <a:pPr>
              <a:buNone/>
            </a:pPr>
            <a:r>
              <a:rPr lang="ar-SA" dirty="0" smtClean="0"/>
              <a:t>أ- التصدي لفئة المستعملين للمواد المخدرة وتطبيق أحكام نظام المخدرات بحقهم زجراً لهم وردعاً لهم</a:t>
            </a:r>
            <a:r>
              <a:rPr lang="en-US" dirty="0" smtClean="0"/>
              <a:t>. </a:t>
            </a:r>
          </a:p>
          <a:p>
            <a:pPr>
              <a:buNone/>
            </a:pPr>
            <a:r>
              <a:rPr lang="ar-SA" dirty="0" smtClean="0"/>
              <a:t>ب- عمل خطة متكاملة للوقاية من المخدرات والمؤثرات العقلية</a:t>
            </a:r>
            <a:r>
              <a:rPr lang="en-US" dirty="0" smtClean="0"/>
              <a:t>. </a:t>
            </a:r>
          </a:p>
          <a:p>
            <a:r>
              <a:rPr lang="ar-SA" dirty="0" smtClean="0"/>
              <a:t>3- علاج المعتمدين جسمانياً ونفسياً على المخدرات والمؤثرات العقلية , وإعادة تأهيلهم للحياة الطبيعية في المجتمع</a:t>
            </a:r>
            <a:r>
              <a:rPr lang="en-US" dirty="0" smtClean="0"/>
              <a:t>. </a:t>
            </a:r>
          </a:p>
          <a:p>
            <a:endParaRPr lang="ar-SA" dirty="0"/>
          </a:p>
        </p:txBody>
      </p:sp>
      <p:sp>
        <p:nvSpPr>
          <p:cNvPr id="3" name="عنوان 2"/>
          <p:cNvSpPr>
            <a:spLocks noGrp="1"/>
          </p:cNvSpPr>
          <p:nvPr>
            <p:ph type="title"/>
          </p:nvPr>
        </p:nvSpPr>
        <p:spPr/>
        <p:txBody>
          <a:bodyPr>
            <a:normAutofit fontScale="90000"/>
          </a:bodyPr>
          <a:lstStyle/>
          <a:p>
            <a:pPr algn="r"/>
            <a:r>
              <a:rPr lang="ar-SA" dirty="0" smtClean="0"/>
              <a:t>الأسس التي ترتكز عليها أعمال مكافحة المخدرات في المملكة</a:t>
            </a:r>
            <a:r>
              <a:rPr lang="en-US" dirty="0" smtClean="0"/>
              <a:t> :  </a:t>
            </a:r>
            <a:br>
              <a:rPr lang="en-US" dirty="0" smtClean="0"/>
            </a:br>
            <a:endParaRPr lang="ar-SA" dirty="0"/>
          </a:p>
        </p:txBody>
      </p:sp>
    </p:spTree>
  </p:cSld>
  <p:clrMapOvr>
    <a:masterClrMapping/>
  </p:clrMapOvr>
  <p:transition spd="med">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43182"/>
            <a:ext cx="8115328" cy="857256"/>
          </a:xfrm>
        </p:spPr>
        <p:txBody>
          <a:bodyPr>
            <a:normAutofit/>
          </a:bodyPr>
          <a:lstStyle/>
          <a:p>
            <a:pPr algn="ctr"/>
            <a:r>
              <a:rPr lang="ar-SA" dirty="0" smtClean="0"/>
              <a:t>سياسة المملكة في علاج مشكلة المخدرات</a:t>
            </a:r>
            <a:r>
              <a:rPr lang="en-US" dirty="0" smtClean="0"/>
              <a:t> :</a:t>
            </a:r>
            <a:endParaRPr lang="ar-SA" dirty="0"/>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lvl="0"/>
            <a:r>
              <a:rPr lang="ar-SA" dirty="0" smtClean="0"/>
              <a:t>تشارك المملكة في </a:t>
            </a:r>
            <a:r>
              <a:rPr lang="ar-SA" dirty="0" err="1" smtClean="0"/>
              <a:t>الإتفاقيات</a:t>
            </a:r>
            <a:r>
              <a:rPr lang="ar-SA" dirty="0" smtClean="0"/>
              <a:t> الدولية لمكافحة المخدرات والمؤثرات النفسية وحضور المؤتمرات الدولية التي تعالج مشكلة المخدرات </a:t>
            </a:r>
            <a:r>
              <a:rPr lang="ar-SA" dirty="0" err="1" smtClean="0"/>
              <a:t>والإستفادة</a:t>
            </a:r>
            <a:r>
              <a:rPr lang="ar-SA" dirty="0" smtClean="0"/>
              <a:t> م الخبرات الدولية في هذا المجال</a:t>
            </a:r>
            <a:r>
              <a:rPr lang="en-US" dirty="0" smtClean="0"/>
              <a:t>. </a:t>
            </a:r>
          </a:p>
          <a:p>
            <a:pPr lvl="0"/>
            <a:r>
              <a:rPr lang="ar-SA" dirty="0" smtClean="0"/>
              <a:t>بتاريخ 25/صفر/1409 وقع صاحب السمو الملكي الأمير/ </a:t>
            </a:r>
            <a:r>
              <a:rPr lang="ar-SA" dirty="0" err="1" smtClean="0"/>
              <a:t>نايف</a:t>
            </a:r>
            <a:r>
              <a:rPr lang="ar-SA" dirty="0" smtClean="0"/>
              <a:t> بن </a:t>
            </a:r>
            <a:r>
              <a:rPr lang="ar-SA" dirty="0" err="1" smtClean="0"/>
              <a:t>عبدالعزيز</a:t>
            </a:r>
            <a:r>
              <a:rPr lang="ar-SA" dirty="0" smtClean="0"/>
              <a:t> وزير الداخلية بالمملكة العربية السعودية</a:t>
            </a:r>
            <a:r>
              <a:rPr lang="en-US" dirty="0" smtClean="0"/>
              <a:t>. </a:t>
            </a:r>
          </a:p>
          <a:p>
            <a:r>
              <a:rPr lang="ar-SA" dirty="0" smtClean="0"/>
              <a:t>ساهمت المملكة </a:t>
            </a:r>
            <a:r>
              <a:rPr lang="ar-SA" dirty="0" err="1" smtClean="0"/>
              <a:t>ف</a:t>
            </a:r>
            <a:r>
              <a:rPr lang="ar-SA" dirty="0" smtClean="0"/>
              <a:t> تحقيق موقف إيجابي من مشروع </a:t>
            </a:r>
            <a:r>
              <a:rPr lang="ar-SA" dirty="0" err="1" smtClean="0"/>
              <a:t>الإتفاقية</a:t>
            </a:r>
            <a:r>
              <a:rPr lang="ar-SA" dirty="0" smtClean="0"/>
              <a:t> الدولية لمكافحة </a:t>
            </a:r>
            <a:r>
              <a:rPr lang="ar-SA" dirty="0" err="1" smtClean="0"/>
              <a:t>الإتجار</a:t>
            </a:r>
            <a:r>
              <a:rPr lang="ar-SA" dirty="0" smtClean="0"/>
              <a:t> غير المشروع في المخدرات والمؤثرات العقلية</a:t>
            </a:r>
            <a:r>
              <a:rPr lang="en-US" dirty="0" smtClean="0"/>
              <a:t>. </a:t>
            </a:r>
          </a:p>
          <a:p>
            <a:r>
              <a:rPr lang="ar-SA" dirty="0" smtClean="0"/>
              <a:t>انضمت المملكة كطرف في </a:t>
            </a:r>
            <a:r>
              <a:rPr lang="ar-SA" dirty="0" err="1" smtClean="0"/>
              <a:t>الإتفاقية</a:t>
            </a:r>
            <a:r>
              <a:rPr lang="ar-SA" dirty="0" smtClean="0"/>
              <a:t> الوحيدة للمخدرات لعام 1961م</a:t>
            </a:r>
            <a:r>
              <a:rPr lang="en-US" dirty="0" smtClean="0"/>
              <a:t> . </a:t>
            </a:r>
          </a:p>
          <a:p>
            <a:endParaRPr lang="ar-SA" dirty="0"/>
          </a:p>
        </p:txBody>
      </p:sp>
      <p:sp>
        <p:nvSpPr>
          <p:cNvPr id="3" name="عنوان 2"/>
          <p:cNvSpPr>
            <a:spLocks noGrp="1"/>
          </p:cNvSpPr>
          <p:nvPr>
            <p:ph type="title"/>
          </p:nvPr>
        </p:nvSpPr>
        <p:spPr/>
        <p:txBody>
          <a:bodyPr>
            <a:normAutofit fontScale="90000"/>
          </a:bodyPr>
          <a:lstStyle/>
          <a:p>
            <a:pPr algn="r"/>
            <a:r>
              <a:rPr lang="ar-SA" dirty="0" smtClean="0"/>
              <a:t>1- على المستوى الدولي</a:t>
            </a:r>
            <a:r>
              <a:rPr lang="en-US" dirty="0" smtClean="0"/>
              <a:t>: </a:t>
            </a:r>
            <a:br>
              <a:rPr lang="en-US" dirty="0" smtClean="0"/>
            </a:br>
            <a:endParaRPr lang="ar-SA" dirty="0"/>
          </a:p>
        </p:txBody>
      </p:sp>
    </p:spTree>
  </p:cSld>
  <p:clrMapOvr>
    <a:masterClrMapping/>
  </p:clrMapOvr>
  <p:transition spd="med">
    <p:diamon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r>
              <a:rPr lang="ar-SA" dirty="0" smtClean="0"/>
              <a:t>التواجد المستمر في اجتماع مدراء أجهزة مكافحة المخدرات </a:t>
            </a:r>
            <a:endParaRPr lang="en-US" dirty="0" smtClean="0"/>
          </a:p>
          <a:p>
            <a:r>
              <a:rPr lang="ar-SA" dirty="0" smtClean="0"/>
              <a:t>الموافقة على قانون المخدرات الموحد النموذجي الصادر عم مجلس وزارة </a:t>
            </a:r>
            <a:r>
              <a:rPr lang="ar-SA" dirty="0" err="1" smtClean="0"/>
              <a:t>الداخليه</a:t>
            </a:r>
            <a:r>
              <a:rPr lang="ar-SA" dirty="0" smtClean="0"/>
              <a:t> العرب</a:t>
            </a:r>
            <a:r>
              <a:rPr lang="en-US" dirty="0" smtClean="0"/>
              <a:t>.</a:t>
            </a:r>
          </a:p>
          <a:p>
            <a:r>
              <a:rPr lang="ar-SA" dirty="0" smtClean="0"/>
              <a:t>العمل على تنفيذ </a:t>
            </a:r>
            <a:r>
              <a:rPr lang="ar-SA" dirty="0" err="1" smtClean="0"/>
              <a:t>ماجاء</a:t>
            </a:r>
            <a:r>
              <a:rPr lang="ar-SA" dirty="0" smtClean="0"/>
              <a:t> </a:t>
            </a:r>
            <a:r>
              <a:rPr lang="ar-SA" dirty="0" err="1" smtClean="0"/>
              <a:t>بالإستراتيجة</a:t>
            </a:r>
            <a:r>
              <a:rPr lang="ar-SA" dirty="0" smtClean="0"/>
              <a:t> العربية الصادرة عن مجلس وزارة الداخلية العرب</a:t>
            </a:r>
            <a:r>
              <a:rPr lang="en-US" dirty="0" smtClean="0"/>
              <a:t>. </a:t>
            </a:r>
          </a:p>
          <a:p>
            <a:r>
              <a:rPr lang="ar-SA" dirty="0" err="1" smtClean="0"/>
              <a:t>الإتفاقية</a:t>
            </a:r>
            <a:r>
              <a:rPr lang="ar-SA" dirty="0" smtClean="0"/>
              <a:t> الثنائية مع الدول المجاورة لمكافحة المخدرات والتنسيق المستمر فيما يختص بالمخدرات</a:t>
            </a:r>
            <a:r>
              <a:rPr lang="en-US" dirty="0" smtClean="0"/>
              <a:t> </a:t>
            </a:r>
            <a:r>
              <a:rPr lang="ar-SA" dirty="0" smtClean="0"/>
              <a:t>والتنسيق وتبادل المعلومات مع جميع دول مجلس التعاون لدول الخليج العربية</a:t>
            </a:r>
            <a:endParaRPr lang="en-US" dirty="0" smtClean="0"/>
          </a:p>
          <a:p>
            <a:r>
              <a:rPr lang="ar-SA" dirty="0" smtClean="0"/>
              <a:t>التعاون التواجد المستمر في </a:t>
            </a:r>
            <a:r>
              <a:rPr lang="ar-SA" dirty="0" err="1" smtClean="0"/>
              <a:t>إجتماع</a:t>
            </a:r>
            <a:r>
              <a:rPr lang="ar-SA" dirty="0" smtClean="0"/>
              <a:t> مدراء أجهزة مكافحة المخدرات في نطاق </a:t>
            </a:r>
            <a:r>
              <a:rPr lang="ar-SA" dirty="0" err="1" smtClean="0"/>
              <a:t>الأمانه</a:t>
            </a:r>
            <a:r>
              <a:rPr lang="ar-SA" dirty="0" smtClean="0"/>
              <a:t> </a:t>
            </a:r>
            <a:r>
              <a:rPr lang="ar-SA" dirty="0" err="1" smtClean="0"/>
              <a:t>العامةلجامعة</a:t>
            </a:r>
            <a:r>
              <a:rPr lang="ar-SA" dirty="0" smtClean="0"/>
              <a:t> الدول العربية</a:t>
            </a:r>
            <a:r>
              <a:rPr lang="en-US" dirty="0" smtClean="0"/>
              <a:t>. </a:t>
            </a:r>
            <a:endParaRPr lang="ar-SA" dirty="0"/>
          </a:p>
        </p:txBody>
      </p:sp>
      <p:sp>
        <p:nvSpPr>
          <p:cNvPr id="3" name="عنوان 2"/>
          <p:cNvSpPr>
            <a:spLocks noGrp="1"/>
          </p:cNvSpPr>
          <p:nvPr>
            <p:ph type="title"/>
          </p:nvPr>
        </p:nvSpPr>
        <p:spPr/>
        <p:txBody>
          <a:bodyPr>
            <a:normAutofit fontScale="90000"/>
          </a:bodyPr>
          <a:lstStyle/>
          <a:p>
            <a:pPr algn="r"/>
            <a:r>
              <a:rPr lang="ar-SA" dirty="0" smtClean="0"/>
              <a:t>2- على المستوى العربي</a:t>
            </a:r>
            <a:r>
              <a:rPr lang="en-US" dirty="0" smtClean="0"/>
              <a:t>: </a:t>
            </a:r>
            <a:br>
              <a:rPr lang="en-US" dirty="0" smtClean="0"/>
            </a:br>
            <a:endParaRPr lang="ar-SA" dirty="0"/>
          </a:p>
        </p:txBody>
      </p:sp>
    </p:spTree>
  </p:cSld>
  <p:clrMapOvr>
    <a:masterClrMapping/>
  </p:clrMapOvr>
  <p:transition spd="med">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lvl="0"/>
            <a:r>
              <a:rPr lang="ar-SA" dirty="0" smtClean="0"/>
              <a:t>إنشاء </a:t>
            </a:r>
            <a:r>
              <a:rPr lang="ar-SA" dirty="0" err="1" smtClean="0"/>
              <a:t>مصطحات</a:t>
            </a:r>
            <a:r>
              <a:rPr lang="ar-SA" dirty="0" smtClean="0"/>
              <a:t> لمعالجة المدمنين مجاناً وإعادة </a:t>
            </a:r>
            <a:r>
              <a:rPr lang="ar-SA" dirty="0" err="1" smtClean="0"/>
              <a:t>تأهليم</a:t>
            </a:r>
            <a:r>
              <a:rPr lang="en-US" dirty="0" smtClean="0"/>
              <a:t>. </a:t>
            </a:r>
            <a:endParaRPr lang="ar-SA" dirty="0" smtClean="0"/>
          </a:p>
          <a:p>
            <a:pPr lvl="0">
              <a:buNone/>
            </a:pPr>
            <a:endParaRPr lang="en-US" dirty="0" smtClean="0"/>
          </a:p>
          <a:p>
            <a:r>
              <a:rPr lang="ar-SA" dirty="0" smtClean="0"/>
              <a:t>شكلت اللجنة الوطنية لمكافحة المخدرات وهدفها وضع برامج مدروسة ومكثفة وخطط وقائية تهدف إلى بلورة وعي شامل بحقيقة المخدرات</a:t>
            </a:r>
            <a:r>
              <a:rPr lang="en-US" dirty="0" smtClean="0"/>
              <a:t>. </a:t>
            </a:r>
          </a:p>
          <a:p>
            <a:pPr>
              <a:buNone/>
            </a:pPr>
            <a:endParaRPr lang="en-US" dirty="0" smtClean="0"/>
          </a:p>
          <a:p>
            <a:r>
              <a:rPr lang="ar-SA" dirty="0" smtClean="0"/>
              <a:t>صدور فتوى هيئة كبار العلماء بإعدام المهرب والمستقبل للمخدرات والتعزيز بالحبس أو الجلد أو الغرامة المالية أو </a:t>
            </a:r>
            <a:r>
              <a:rPr lang="ar-SA" dirty="0" err="1" smtClean="0"/>
              <a:t>بها</a:t>
            </a:r>
            <a:r>
              <a:rPr lang="ar-SA" dirty="0" smtClean="0"/>
              <a:t> جميعاً للمروج لأل مرة بطرقة التصنيع </a:t>
            </a:r>
            <a:r>
              <a:rPr lang="ar-SA" dirty="0" err="1" smtClean="0"/>
              <a:t>أ</a:t>
            </a:r>
            <a:r>
              <a:rPr lang="ar-SA" dirty="0" smtClean="0"/>
              <a:t>, </a:t>
            </a:r>
            <a:r>
              <a:rPr lang="ar-SA" dirty="0" err="1" smtClean="0"/>
              <a:t>الإستيراد</a:t>
            </a:r>
            <a:r>
              <a:rPr lang="ar-SA" dirty="0" smtClean="0"/>
              <a:t> بيعاً وشراء أو إهداء</a:t>
            </a:r>
            <a:r>
              <a:rPr lang="en-US" dirty="0" smtClean="0"/>
              <a:t>. </a:t>
            </a:r>
          </a:p>
          <a:p>
            <a:endParaRPr lang="en-US" dirty="0" smtClean="0"/>
          </a:p>
          <a:p>
            <a:endParaRPr lang="ar-SA" dirty="0"/>
          </a:p>
        </p:txBody>
      </p:sp>
      <p:sp>
        <p:nvSpPr>
          <p:cNvPr id="3" name="عنوان 2"/>
          <p:cNvSpPr>
            <a:spLocks noGrp="1"/>
          </p:cNvSpPr>
          <p:nvPr>
            <p:ph type="title"/>
          </p:nvPr>
        </p:nvSpPr>
        <p:spPr/>
        <p:txBody>
          <a:bodyPr>
            <a:normAutofit fontScale="90000"/>
          </a:bodyPr>
          <a:lstStyle/>
          <a:p>
            <a:pPr algn="r"/>
            <a:r>
              <a:rPr lang="ar-SA" dirty="0" smtClean="0"/>
              <a:t>3- على المستوى الإقليمي</a:t>
            </a:r>
            <a:r>
              <a:rPr lang="en-US" dirty="0" smtClean="0"/>
              <a:t> : </a:t>
            </a:r>
            <a:br>
              <a:rPr lang="en-US" dirty="0" smtClean="0"/>
            </a:br>
            <a:endParaRPr lang="ar-SA" dirty="0"/>
          </a:p>
        </p:txBody>
      </p:sp>
    </p:spTree>
  </p:cSld>
  <p:clrMapOvr>
    <a:masterClrMapping/>
  </p:clrMapOvr>
  <p:transition spd="med">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1338</TotalTime>
  <Words>1934</Words>
  <Application>Microsoft Office PowerPoint</Application>
  <PresentationFormat>عرض على الشاشة (3:4)‏</PresentationFormat>
  <Paragraphs>157</Paragraphs>
  <Slides>35</Slides>
  <Notes>0</Notes>
  <HiddenSlides>0</HiddenSlides>
  <MMClips>1</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ملتقى</vt:lpstr>
      <vt:lpstr>الشريحة 1</vt:lpstr>
      <vt:lpstr>إدمان المسكرات والسلوك الإجرامي</vt:lpstr>
      <vt:lpstr>أهداف المحاضره</vt:lpstr>
      <vt:lpstr> تعريف المسكر في الشريعة الاسلامية :  هو فقدان الوعي و الهذيان أي عدم معرفة الشخص لما يقول .  </vt:lpstr>
      <vt:lpstr>أسباب ادمان الخمور</vt:lpstr>
      <vt:lpstr>أضرار الكحول :   </vt:lpstr>
      <vt:lpstr>المشاكل الصحية الخطرة الناتجة عن الإدمان :- </vt:lpstr>
      <vt:lpstr>اما آثار الإدمان من الناحية النفسية والعقلية والاجتماعية فكثيرة منها :- </vt:lpstr>
      <vt:lpstr>الشريحة 9</vt:lpstr>
      <vt:lpstr>علاج القران لإدمان المسكرات  </vt:lpstr>
      <vt:lpstr>المرحله الأولى: </vt:lpstr>
      <vt:lpstr>المرحله الثانية:</vt:lpstr>
      <vt:lpstr>المرحله الثالثة:</vt:lpstr>
      <vt:lpstr>المرحله الرابعة:</vt:lpstr>
      <vt:lpstr>فقد ذكر الله تعالى في الخمر والميسر مفسدتين: </vt:lpstr>
      <vt:lpstr>المخدرات والسلوك الأجرامي:</vt:lpstr>
      <vt:lpstr>إدمان المخدرات: </vt:lpstr>
      <vt:lpstr>ماهو المخدر؟ </vt:lpstr>
      <vt:lpstr>الإدمان </vt:lpstr>
      <vt:lpstr>ما الفرق بين الإدمان النفسي و الإدمان الجسمي للمخدرات : ​ </vt:lpstr>
      <vt:lpstr>الشريحة 21</vt:lpstr>
      <vt:lpstr>الأعتياد على المخدرات </vt:lpstr>
      <vt:lpstr>تفسير حدوث الأدمان:</vt:lpstr>
      <vt:lpstr>تأثير المخدرات على تصرفات الأنسان:</vt:lpstr>
      <vt:lpstr>إن الإدمان على المخدرات يمكن أن يؤدي إلى ارتكاب الجريمة لأسباب عدة منها :​ </vt:lpstr>
      <vt:lpstr>ظاهره المخدرات في الوطن العربي </vt:lpstr>
      <vt:lpstr>الشريحة 27</vt:lpstr>
      <vt:lpstr>ظاهرة المخدرات   في المملكة العربية السعودية   </vt:lpstr>
      <vt:lpstr>هناك نوعين من أنواع المخدرات وهما :   </vt:lpstr>
      <vt:lpstr>الجهات المعنية بمكافحة المخدرات بالمملكة العربية السعودية :   </vt:lpstr>
      <vt:lpstr>الأسس التي ترتكز عليها أعمال مكافحة المخدرات في المملكة :   </vt:lpstr>
      <vt:lpstr>سياسة المملكة في علاج مشكلة المخدرات :</vt:lpstr>
      <vt:lpstr>1- على المستوى الدولي:  </vt:lpstr>
      <vt:lpstr>2- على المستوى العربي:  </vt:lpstr>
      <vt:lpstr>3- على المستوى الإقليمي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ALAMRY</dc:creator>
  <cp:lastModifiedBy>User</cp:lastModifiedBy>
  <cp:revision>51</cp:revision>
  <dcterms:created xsi:type="dcterms:W3CDTF">2016-02-03T16:01:05Z</dcterms:created>
  <dcterms:modified xsi:type="dcterms:W3CDTF">2016-03-23T07:03:35Z</dcterms:modified>
</cp:coreProperties>
</file>