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95" r:id="rId7"/>
    <p:sldId id="266" r:id="rId8"/>
    <p:sldId id="268" r:id="rId9"/>
    <p:sldId id="269" r:id="rId10"/>
    <p:sldId id="270" r:id="rId11"/>
    <p:sldId id="271" r:id="rId12"/>
    <p:sldId id="272" r:id="rId13"/>
    <p:sldId id="273" r:id="rId14"/>
    <p:sldId id="274" r:id="rId15"/>
    <p:sldId id="275" r:id="rId16"/>
    <p:sldId id="277" r:id="rId17"/>
    <p:sldId id="278" r:id="rId18"/>
    <p:sldId id="279" r:id="rId19"/>
    <p:sldId id="280" r:id="rId20"/>
    <p:sldId id="281" r:id="rId21"/>
    <p:sldId id="282" r:id="rId22"/>
    <p:sldId id="283" r:id="rId23"/>
    <p:sldId id="284" r:id="rId24"/>
    <p:sldId id="285" r:id="rId25"/>
    <p:sldId id="287" r:id="rId26"/>
    <p:sldId id="288" r:id="rId27"/>
    <p:sldId id="289" r:id="rId28"/>
    <p:sldId id="291" r:id="rId29"/>
    <p:sldId id="292" r:id="rId30"/>
    <p:sldId id="29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22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20" name="عنصر نائب للتذييل 19"/>
          <p:cNvSpPr>
            <a:spLocks noGrp="1"/>
          </p:cNvSpPr>
          <p:nvPr>
            <p:ph type="ftr" sz="quarter" idx="11"/>
          </p:nvPr>
        </p:nvSpPr>
        <p:spPr/>
        <p:txBody>
          <a:bodyPr/>
          <a:lstStyle>
            <a:extLst/>
          </a:lstStyle>
          <a:p>
            <a:endParaRPr lang="en-US"/>
          </a:p>
        </p:txBody>
      </p:sp>
      <p:sp>
        <p:nvSpPr>
          <p:cNvPr id="10" name="عنصر نائب لرقم الشريحة 9"/>
          <p:cNvSpPr>
            <a:spLocks noGrp="1"/>
          </p:cNvSpPr>
          <p:nvPr>
            <p:ph type="sldNum" sz="quarter" idx="12"/>
          </p:nvPr>
        </p:nvSpPr>
        <p:spPr/>
        <p:txBody>
          <a:bodyPr/>
          <a:lstStyle>
            <a:extLst/>
          </a:lstStyle>
          <a:p>
            <a:fld id="{6D3FAE09-D34D-4277-8E18-8DF22485FF22}" type="slidenum">
              <a:rPr lang="en-US" smtClean="0"/>
              <a:pPr/>
              <a:t>‹#›</a:t>
            </a:fld>
            <a:endParaRPr lang="en-US"/>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D3FAE09-D34D-4277-8E18-8DF22485FF22}" type="slidenum">
              <a:rPr lang="en-US" smtClean="0"/>
              <a:pPr/>
              <a:t>‹#›</a:t>
            </a:fld>
            <a:endParaRPr lang="en-US"/>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6D3FAE09-D34D-4277-8E18-8DF22485FF22}" type="slidenum">
              <a:rPr lang="en-US" smtClean="0"/>
              <a:pPr/>
              <a:t>‹#›</a:t>
            </a:fld>
            <a:endParaRPr lang="en-US"/>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6D3FAE09-D34D-4277-8E18-8DF22485FF22}" type="slidenum">
              <a:rPr lang="en-US" smtClean="0"/>
              <a:pPr/>
              <a:t>‹#›</a:t>
            </a:fld>
            <a:endParaRPr lang="en-US"/>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A30D78F-0172-42F6-A8B8-5919EDC222E6}" type="datetimeFigureOut">
              <a:rPr lang="en-US" smtClean="0"/>
              <a:pPr/>
              <a:t>3/6/2016</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D3FAE09-D34D-4277-8E18-8DF22485FF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A30D78F-0172-42F6-A8B8-5919EDC222E6}" type="datetimeFigureOut">
              <a:rPr lang="en-US" smtClean="0"/>
              <a:pPr/>
              <a:t>3/6/2016</a:t>
            </a:fld>
            <a:endParaRPr lang="en-US"/>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D3FAE09-D34D-4277-8E18-8DF22485FF22}" type="slidenum">
              <a:rPr lang="en-US" smtClean="0"/>
              <a:pPr/>
              <a:t>‹#›</a:t>
            </a:fld>
            <a:endParaRPr lang="en-US"/>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normAutofit/>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نماذج للانحراف: الجرائم المعلوماتية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EG" dirty="0"/>
          </a:p>
        </p:txBody>
      </p:sp>
      <p:sp>
        <p:nvSpPr>
          <p:cNvPr id="3" name="عنوان فرعي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a:t>
            </a:r>
            <a:r>
              <a:rPr lang="ar-EG"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تاسعة</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marL="742950" indent="-742950" algn="r" rtl="1">
              <a:buFont typeface="+mj-lt"/>
              <a:buAutoNum type="arabicParen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تعريف الجرائم المعلوماتية .</a:t>
            </a:r>
          </a:p>
          <a:p>
            <a:pPr marL="742950" indent="-742950" algn="r" rtl="1">
              <a:buFont typeface="+mj-lt"/>
              <a:buAutoNum type="arabicParen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طبيعة الجرائم المعلوماتية وخصائصها .</a:t>
            </a:r>
          </a:p>
          <a:p>
            <a:pPr marL="742950" indent="-742950" algn="r" rtl="1">
              <a:buFont typeface="+mj-lt"/>
              <a:buAutoNum type="arabicParen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حجم الجرائم المعلوماتية .</a:t>
            </a:r>
          </a:p>
          <a:p>
            <a:pPr marL="742950" indent="-742950" algn="r" rtl="1">
              <a:buFont typeface="+mj-lt"/>
              <a:buAutoNum type="arabicParen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مخاطر الجرائم المعلوماتية .</a:t>
            </a:r>
          </a:p>
          <a:p>
            <a:pPr marL="742950" indent="-742950" algn="r" rtl="1">
              <a:buFont typeface="+mj-lt"/>
              <a:buAutoNum type="arabicParenR"/>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ضحايا  الجرائم المعلوماتية .</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980728"/>
            <a:ext cx="8229600" cy="1354832"/>
          </a:xfrm>
        </p:spPr>
        <p:txBody>
          <a:bodyPr/>
          <a:lstStyle/>
          <a:p>
            <a:pPr marL="742950" indent="-742950" algn="r" rtl="1">
              <a:buFont typeface="+mj-lt"/>
              <a:buAutoNum type="arabicParen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تعريف الجرائم المعلوماتية :-</a:t>
            </a:r>
            <a:endParaRPr lang="en-US" dirty="0"/>
          </a:p>
        </p:txBody>
      </p:sp>
      <p:sp>
        <p:nvSpPr>
          <p:cNvPr id="3" name="عنصر نائب للمحتوى 2"/>
          <p:cNvSpPr>
            <a:spLocks noGrp="1"/>
          </p:cNvSpPr>
          <p:nvPr>
            <p:ph idx="1"/>
          </p:nvPr>
        </p:nvSpPr>
        <p:spPr>
          <a:xfrm>
            <a:off x="457200" y="2132856"/>
            <a:ext cx="8229600" cy="4441680"/>
          </a:xfrm>
        </p:spPr>
        <p:txBody>
          <a:bodyPr>
            <a:normAutofit/>
          </a:bodyPr>
          <a:lstStyle/>
          <a:p>
            <a:pPr marL="742950" indent="-742950" algn="r" rtl="1"/>
            <a:r>
              <a:rPr lang="ar-SA"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2">
                    <a:lumMod val="40000"/>
                    <a:lumOff val="60000"/>
                  </a:schemeClr>
                </a:solidFill>
                <a:effectLst>
                  <a:outerShdw blurRad="50800" dist="40000" dir="5400000" algn="tl" rotWithShape="0">
                    <a:srgbClr val="000000">
                      <a:shade val="5000"/>
                      <a:satMod val="120000"/>
                      <a:alpha val="33000"/>
                    </a:srgbClr>
                  </a:outerShdw>
                </a:effectLst>
              </a:rPr>
              <a:t>تستخدم مفاهيم عديدة للإشارة لتلك الجرائم :- مثل </a:t>
            </a:r>
          </a:p>
          <a:p>
            <a:pPr marL="742950" indent="-742950" algn="r" rtl="1"/>
            <a:r>
              <a:rPr lang="ar-SA"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2">
                    <a:lumMod val="40000"/>
                    <a:lumOff val="60000"/>
                  </a:schemeClr>
                </a:solidFill>
                <a:effectLst>
                  <a:outerShdw blurRad="50800" dist="40000" dir="5400000" algn="tl" rotWithShape="0">
                    <a:srgbClr val="000000">
                      <a:shade val="5000"/>
                      <a:satMod val="120000"/>
                      <a:alpha val="33000"/>
                    </a:srgbClr>
                  </a:outerShdw>
                </a:effectLst>
              </a:rPr>
              <a:t>جرائم الحاسب ، جرائم الانترنت ، جرائم المعلومات .</a:t>
            </a:r>
          </a:p>
          <a:p>
            <a:pPr marL="742950" indent="-742950" algn="r" rtl="1"/>
            <a:r>
              <a:rPr lang="ar-SA"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2">
                    <a:lumMod val="40000"/>
                    <a:lumOff val="60000"/>
                  </a:schemeClr>
                </a:solidFill>
                <a:effectLst>
                  <a:outerShdw blurRad="50800" dist="40000" dir="5400000" algn="tl" rotWithShape="0">
                    <a:srgbClr val="000000">
                      <a:shade val="5000"/>
                      <a:satMod val="120000"/>
                      <a:alpha val="33000"/>
                    </a:srgbClr>
                  </a:outerShdw>
                </a:effectLst>
              </a:rPr>
              <a:t>على نحو متبادل دون وضع فروق  جوهرية بينها.</a:t>
            </a:r>
            <a:endParaRPr lang="en-US" sz="3600" dirty="0">
              <a:solidFill>
                <a:schemeClr val="tx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ربما يرجع تعدد تلك المفاهيم واختلافها الى التطور التاريخي للجرائم المعلوماتية حيث ادى ظهور شبكة الانترنت الى زيادة هذا النشاط الاجرامي واختلاف طبيعته عما كان من قبل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571480"/>
            <a:ext cx="8229600" cy="1620064"/>
          </a:xfrm>
        </p:spPr>
        <p:txBody>
          <a:bodyPr/>
          <a:lstStyle/>
          <a:p>
            <a:pP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تعريفات </a:t>
            </a:r>
            <a:r>
              <a:rPr lang="ar-EG"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الجرائم المعلوماتية</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a:xfrm>
            <a:off x="1000100" y="1643050"/>
            <a:ext cx="7498080" cy="48006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buNone/>
            </a:pP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مستطيل مستدير الزوايا 3"/>
          <p:cNvSpPr/>
          <p:nvPr/>
        </p:nvSpPr>
        <p:spPr>
          <a:xfrm>
            <a:off x="500034" y="1714488"/>
            <a:ext cx="8286808" cy="4357718"/>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يرى تردمان</a:t>
            </a:r>
            <a:r>
              <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أنها </a:t>
            </a:r>
            <a:r>
              <a:rPr lang="ar-EG"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ج</a:t>
            </a:r>
            <a:r>
              <a:rPr lang="ar-SA"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ريمة</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ضد المال مرتبطة باستخدام المعالجة </a:t>
            </a:r>
            <a:r>
              <a:rPr lang="ar-SA"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الالية</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للمعلوماتية.</a:t>
            </a:r>
          </a:p>
          <a:p>
            <a:pPr algn="r" rtl="1"/>
            <a:r>
              <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r" rtl="1"/>
            <a:r>
              <a:rPr lang="ar-EG"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انه حصر الجرائم في تلك التي تقع ضد الأموال</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r>
              <a:rPr lang="ar-SA" sz="2800" b="1" spc="50" dirty="0" err="1" smtClean="0">
                <a:ln w="11430"/>
                <a:solidFill>
                  <a:srgbClr val="0070C0"/>
                </a:solidFill>
                <a:effectLst>
                  <a:outerShdw blurRad="76200" dist="50800" dir="5400000" algn="tl" rotWithShape="0">
                    <a:srgbClr val="000000">
                      <a:alpha val="65000"/>
                    </a:srgbClr>
                  </a:outerShdw>
                </a:effectLst>
              </a:rPr>
              <a:t>باركر</a:t>
            </a:r>
            <a:r>
              <a:rPr lang="ar-EG" sz="2800" b="1" spc="50" dirty="0" smtClean="0">
                <a:ln w="11430"/>
                <a:solidFill>
                  <a:srgbClr val="0070C0"/>
                </a:solidFill>
                <a:effectLst>
                  <a:outerShdw blurRad="76200" dist="50800" dir="5400000" algn="tl" rotWithShape="0">
                    <a:srgbClr val="000000">
                      <a:alpha val="65000"/>
                    </a:srgbClr>
                  </a:outerShdw>
                </a:effectLst>
              </a:rPr>
              <a:t>: </a:t>
            </a:r>
            <a:r>
              <a:rPr lang="ar-SA" sz="2800" b="1" spc="50" dirty="0" smtClean="0">
                <a:ln w="11430"/>
                <a:solidFill>
                  <a:srgbClr val="0070C0"/>
                </a:solidFill>
                <a:effectLst>
                  <a:outerShdw blurRad="76200" dist="50800" dir="5400000" algn="tl" rotWithShape="0">
                    <a:srgbClr val="000000">
                      <a:alpha val="65000"/>
                    </a:srgbClr>
                  </a:outerShdw>
                </a:effectLst>
              </a:rPr>
              <a:t>كل فعل </a:t>
            </a:r>
            <a:r>
              <a:rPr lang="ar-SA" sz="2800" b="1" spc="50" dirty="0" err="1" smtClean="0">
                <a:ln w="11430"/>
                <a:solidFill>
                  <a:srgbClr val="0070C0"/>
                </a:solidFill>
                <a:effectLst>
                  <a:outerShdw blurRad="76200" dist="50800" dir="5400000" algn="tl" rotWithShape="0">
                    <a:srgbClr val="000000">
                      <a:alpha val="65000"/>
                    </a:srgbClr>
                  </a:outerShdw>
                </a:effectLst>
              </a:rPr>
              <a:t>اجرامي</a:t>
            </a:r>
            <a:r>
              <a:rPr lang="ar-SA" sz="2800" b="1" spc="50" dirty="0" smtClean="0">
                <a:ln w="11430"/>
                <a:solidFill>
                  <a:srgbClr val="0070C0"/>
                </a:solidFill>
                <a:effectLst>
                  <a:outerShdw blurRad="76200" dist="50800" dir="5400000" algn="tl" rotWithShape="0">
                    <a:srgbClr val="000000">
                      <a:alpha val="65000"/>
                    </a:srgbClr>
                  </a:outerShdw>
                </a:effectLst>
              </a:rPr>
              <a:t> متعمداً أيا كانت صلته بالمعلوماتية ،ينشأ عنه خسارة تلحق بالمجني عليه او كسب يحققه الفاعل .</a:t>
            </a:r>
            <a:endParaRPr lang="ar-EG" sz="2800" b="1" spc="50" dirty="0" smtClean="0">
              <a:ln w="11430"/>
              <a:solidFill>
                <a:srgbClr val="0070C0"/>
              </a:solidFill>
              <a:effectLst>
                <a:outerShdw blurRad="76200" dist="50800" dir="5400000" algn="tl" rotWithShape="0">
                  <a:srgbClr val="000000">
                    <a:alpha val="65000"/>
                  </a:srgbClr>
                </a:outerShdw>
              </a:effectLst>
            </a:endParaRPr>
          </a:p>
          <a:p>
            <a:pPr algn="r" rtl="1"/>
            <a:r>
              <a:rPr lang="ar-SA" sz="2800" b="1" spc="50" dirty="0" smtClean="0">
                <a:ln w="11430"/>
                <a:solidFill>
                  <a:srgbClr val="C00000"/>
                </a:solidFill>
                <a:effectLst>
                  <a:outerShdw blurRad="76200" dist="50800" dir="5400000" algn="tl" rotWithShape="0">
                    <a:srgbClr val="000000">
                      <a:alpha val="65000"/>
                    </a:srgbClr>
                  </a:outerShdw>
                </a:effectLst>
              </a:rPr>
              <a:t>حاول </a:t>
            </a:r>
            <a:r>
              <a:rPr lang="ar-SA" sz="2800" b="1" spc="50" dirty="0" err="1" smtClean="0">
                <a:ln w="11430"/>
                <a:solidFill>
                  <a:srgbClr val="C00000"/>
                </a:solidFill>
                <a:effectLst>
                  <a:outerShdw blurRad="76200" dist="50800" dir="5400000" algn="tl" rotWithShape="0">
                    <a:srgbClr val="000000">
                      <a:alpha val="65000"/>
                    </a:srgbClr>
                  </a:outerShdw>
                </a:effectLst>
              </a:rPr>
              <a:t>باركر</a:t>
            </a:r>
            <a:r>
              <a:rPr lang="ar-SA" sz="2800" b="1" spc="50" dirty="0" smtClean="0">
                <a:ln w="11430"/>
                <a:solidFill>
                  <a:srgbClr val="C00000"/>
                </a:solidFill>
                <a:effectLst>
                  <a:outerShdw blurRad="76200" dist="50800" dir="5400000" algn="tl" rotWithShape="0">
                    <a:srgbClr val="000000">
                      <a:alpha val="65000"/>
                    </a:srgbClr>
                  </a:outerShdw>
                </a:effectLst>
              </a:rPr>
              <a:t> أن يغطي معظم الخصائص التي تميز هذا النوع من الجرائم فقد </a:t>
            </a:r>
            <a:r>
              <a:rPr lang="ar-SA" sz="2800" b="1" spc="50" dirty="0" err="1" smtClean="0">
                <a:ln w="11430"/>
                <a:solidFill>
                  <a:srgbClr val="C00000"/>
                </a:solidFill>
                <a:effectLst>
                  <a:outerShdw blurRad="76200" dist="50800" dir="5400000" algn="tl" rotWithShape="0">
                    <a:srgbClr val="000000">
                      <a:alpha val="65000"/>
                    </a:srgbClr>
                  </a:outerShdw>
                </a:effectLst>
              </a:rPr>
              <a:t>اشار</a:t>
            </a:r>
            <a:r>
              <a:rPr lang="ar-SA" sz="2800" b="1" spc="50" dirty="0" smtClean="0">
                <a:ln w="11430"/>
                <a:solidFill>
                  <a:srgbClr val="C00000"/>
                </a:solidFill>
                <a:effectLst>
                  <a:outerShdw blurRad="76200" dist="50800" dir="5400000" algn="tl" rotWithShape="0">
                    <a:srgbClr val="000000">
                      <a:alpha val="65000"/>
                    </a:srgbClr>
                  </a:outerShdw>
                </a:effectLst>
              </a:rPr>
              <a:t> (كل فعل </a:t>
            </a:r>
            <a:r>
              <a:rPr lang="ar-SA" sz="2800" b="1" spc="50" dirty="0" err="1" smtClean="0">
                <a:ln w="11430"/>
                <a:solidFill>
                  <a:srgbClr val="C00000"/>
                </a:solidFill>
                <a:effectLst>
                  <a:outerShdw blurRad="76200" dist="50800" dir="5400000" algn="tl" rotWithShape="0">
                    <a:srgbClr val="000000">
                      <a:alpha val="65000"/>
                    </a:srgbClr>
                  </a:outerShdw>
                </a:effectLst>
              </a:rPr>
              <a:t>اجرامي</a:t>
            </a:r>
            <a:r>
              <a:rPr lang="ar-SA" sz="2800" b="1" spc="50" dirty="0" smtClean="0">
                <a:ln w="11430"/>
                <a:solidFill>
                  <a:srgbClr val="C00000"/>
                </a:solidFill>
                <a:effectLst>
                  <a:outerShdw blurRad="76200" dist="50800" dir="5400000" algn="tl" rotWithShape="0">
                    <a:srgbClr val="000000">
                      <a:alpha val="65000"/>
                    </a:srgbClr>
                  </a:outerShdw>
                </a:effectLst>
              </a:rPr>
              <a:t>) دليل على تنوعها كما ربطها بالخسارة والكسب والذي قد يكون مادي او معنوي .</a:t>
            </a:r>
            <a:endParaRPr lang="ar-EG" sz="2800" b="1" spc="50" dirty="0" smtClean="0">
              <a:ln w="11430"/>
              <a:solidFill>
                <a:srgbClr val="C00000"/>
              </a:soli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buNone/>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نجمة مكونة من 6 نقاط 4"/>
          <p:cNvSpPr/>
          <p:nvPr/>
        </p:nvSpPr>
        <p:spPr>
          <a:xfrm>
            <a:off x="7286644" y="2714620"/>
            <a:ext cx="1428760" cy="1071570"/>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نقد هذا التعريف</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sp>
        <p:nvSpPr>
          <p:cNvPr id="4" name="مخطط انسيابي: شريط مثقب 3"/>
          <p:cNvSpPr/>
          <p:nvPr/>
        </p:nvSpPr>
        <p:spPr>
          <a:xfrm>
            <a:off x="1571604" y="1285860"/>
            <a:ext cx="7072362" cy="5000660"/>
          </a:xfrm>
          <a:prstGeom prst="flowChartPunchedTape">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نشاط </a:t>
            </a:r>
            <a:r>
              <a:rPr lang="ar-SA"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اجرامي</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تستخدم فيه التقنية الالكترونية الرقمية (الحاسوب الرقمي –وشبكة الانترنت )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بطريقة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مباشرة او غير مباشرة كوسيلة لتنفيذ الفعل </a:t>
            </a:r>
            <a:r>
              <a:rPr lang="ar-SA"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الاجرامي</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المستهدف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r>
              <a:rPr lang="ar-SA" sz="28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القانون الفرنسي ميز بين نوعين من الجرائم فهناك :</a:t>
            </a:r>
          </a:p>
          <a:p>
            <a:pPr algn="r" rtl="1">
              <a:buFontTx/>
              <a:buChar char="-"/>
            </a:pP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جريمة التوصل بطريق التحايل لنظام المعالجة </a:t>
            </a:r>
            <a:r>
              <a:rPr lang="ar-SA"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الالية</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للبيانات</a:t>
            </a:r>
            <a:r>
              <a:rPr lang="ar-EG"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buFontTx/>
              <a:buChar char="-"/>
            </a:pP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جريمة </a:t>
            </a:r>
            <a:r>
              <a:rPr lang="ar-SA"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اتلاف</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البرامج والمعلومات على الحاسب </a:t>
            </a:r>
            <a:r>
              <a:rPr lang="ar-SA"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الالي</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ar-EG"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a:bodyPr>
          <a:lstStyle/>
          <a:p>
            <a:pPr marL="742950" indent="-742950" algn="r" rtl="1">
              <a:buFont typeface="+mj-lt"/>
              <a:buAutoNum type="arabicPeriod"/>
            </a:pPr>
            <a:r>
              <a:rPr lang="ar-EG"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وهناك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تعريفات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مرتبطة بتوافر المعرفة بتقنية المعلومات :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أي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نشاط غير قانوني تكون فيه المعرفة بتكنولوجيا الحاسب الالي اساسية لارتكاب الجريمة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EG"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742950" indent="-742950">
              <a:buNone/>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تعريفات </a:t>
            </a:r>
            <a:r>
              <a:rPr lang="ar-EG"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تركز علي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موضوع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الجريمة المعلوماتية </a:t>
            </a:r>
          </a:p>
          <a:p>
            <a:pPr marL="742950" indent="-742950">
              <a:buNone/>
            </a:pPr>
            <a:r>
              <a:rPr lang="ar-EG"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مثل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قاموس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علم الإجرام </a:t>
            </a:r>
            <a:r>
              <a:rPr lang="ar-EG"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الجرائم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التي تستخدم الحاسب الآلي والانترنت في تنفيذ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الانشطة</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الاجرامية</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مجال الاقتصاد والسياسة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والانشطة</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المجتمعية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الاخرى</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742950" indent="-742950" algn="r" rtl="1">
              <a:buFont typeface="+mj-lt"/>
              <a:buAutoNum type="arabicPeriod"/>
            </a:pPr>
            <a:endPar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marL="109728" indent="0"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تعريفات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حول وسيلة ارتكاب الجريمة الالكترونية </a:t>
            </a:r>
            <a:r>
              <a:rPr lang="ar-EG"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وهي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تحدد هذا النوع من الجريمة ليست التي يكون الحاسب الالي فيها اداة او وسيلة لارتكابها بل هي تقع على الحاسب الالي نفسه ومثال لها الدخول غير المشروع على الحاسب الالي ليتلاعب في البيانات والبرامج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يمكن ان تعرف هذا النوع من الجرائم رغم الاختلافات على النحو التالي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يقصد بالجرائم المعلوماتية تلك الافعال او الانشطة الاجرامية العمدية التي تستخدم فيها تقنيات الحاسب الالي الرقمية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وتستهدف ايقاع الضرر او الاذى بالأشخاص او الاموال او الممتلكات سواء كان الضرر مادياً او معنوياً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وهي تتم في بيئة المعالجة الالية للبيانات وعبر اجهزة الحاسب الالي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1196752"/>
            <a:ext cx="8229600" cy="1066800"/>
          </a:xfrm>
        </p:spPr>
        <p:txBody>
          <a:bodyPr>
            <a:normAutofit/>
          </a:bodyPr>
          <a:lstStyle/>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عنصر نائب للمحتوى 2"/>
          <p:cNvSpPr>
            <a:spLocks noGrp="1"/>
          </p:cNvSpPr>
          <p:nvPr>
            <p:ph idx="1"/>
          </p:nvPr>
        </p:nvSpPr>
        <p:spPr/>
        <p:txBody>
          <a:bodyPr>
            <a:normAutofit fontScale="92500"/>
          </a:bodyPr>
          <a:lstStyle/>
          <a:p>
            <a:pPr algn="r" rtl="1">
              <a:buNone/>
            </a:pPr>
            <a:endParaRPr lang="ar-EG"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المعلومات </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محل الاعتداء تكون </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عبارة </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عن نبضات الكترونية .</a:t>
            </a:r>
          </a:p>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لذلك هي جريمة ذات طبيعة خاصة تميزها عن الجريمة التقليدية وهي :</a:t>
            </a:r>
          </a:p>
          <a:p>
            <a:pPr marL="742950" indent="-742950" algn="r" rtl="1">
              <a:buFont typeface="+mj-lt"/>
              <a:buAutoNum type="arabicPeriod"/>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عدم ترك الجرائم لأي اثر خارجي بصورة مرئية .</a:t>
            </a:r>
          </a:p>
          <a:p>
            <a:pPr marL="742950" indent="-742950" algn="r" rtl="1">
              <a:buFont typeface="+mj-lt"/>
              <a:buAutoNum type="arabicPeriod"/>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هذه الجرائم لا عنف فيها ولا جثث ولا قتلى .</a:t>
            </a:r>
          </a:p>
          <a:p>
            <a:pPr marL="742950" indent="-742950" algn="r" rtl="1">
              <a:buFont typeface="+mj-lt"/>
              <a:buAutoNum type="arabicPeriod"/>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يتم اكتشاف معظمها بالصدفة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مستطيل مستدير الزوايا 3"/>
          <p:cNvSpPr/>
          <p:nvPr/>
        </p:nvSpPr>
        <p:spPr>
          <a:xfrm>
            <a:off x="1000100" y="428604"/>
            <a:ext cx="7429552"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طبيعة الجرائم المعلوماتية وخصائصها :-</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ترتكب في الخفاء ولا يوجد لها اثر كتابي .</a:t>
            </a:r>
          </a:p>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للجاني القدرة على تدمير ما بعد دليلاً يمكن استخدامه لإدانته في اقل من الثانية الواحدة .</a:t>
            </a:r>
          </a:p>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 لهذه الجرائم امكانية لارتكابها خلال مسافات قد تصل الى دول او قارات .</a:t>
            </a:r>
          </a:p>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 احجام المجني عليه عن الابلاغ عنها خشية فقد ثقة جمهور المتعاملين معه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وسنتحدث بشيء من التفصيل عن اربعة من هذه الخصائص :</a:t>
            </a:r>
          </a:p>
          <a:p>
            <a:pPr algn="r" rtl="1">
              <a:buNone/>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 هي جرائم عابرة للحدود   :-                           يمكن لهذا النوع من الجرائم تطبيقها داخل او خارج البلد فهي تتم عن بعد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اصبح تصنيع اجهزة الحاسب الالي وابتكار البرامج والمصنفات من سمات العصر الراهن ووسيلة لتحقيق الربح المادي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ادى هذا التطور لزيادة الاستخدام غير الشرعي الناجم عن الاتصال بالحاسوب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اتسم هذا النشاط غير الشرعي بالعالمية او بأنه عابر للحدود وهناك امكانية لاختراق اجهزة الحاسب في بلد اخر واتلاف معطياتها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scene3d>
              <a:camera prst="orthographicFront"/>
              <a:lightRig rig="glow" dir="tl">
                <a:rot lat="0" lon="0" rev="5400000"/>
              </a:lightRig>
            </a:scene3d>
            <a:sp3d contourW="12700">
              <a:bevelT w="25400" h="25400"/>
              <a:contourClr>
                <a:schemeClr val="accent6">
                  <a:shade val="73000"/>
                </a:schemeClr>
              </a:contourClr>
            </a:sp3d>
          </a:bodyPr>
          <a:lstStyle/>
          <a:p>
            <a:pPr algn="r" rtl="1">
              <a:buNone/>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ب) هي جرائم تتطلب وجود حاسب آلي ومعرفة تقنيته:-</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والمقصود بذلك هو الاستعانة بالحاسب في ارتكاب الجريمة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وهي تتطلب معرفة تقنية عالية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ويقال ان الاجرام المعلوماتي هو اجرام الاذكياء بالمقارنة بالأجرام التقليدي الذي يميل الى العنف .</a:t>
            </a:r>
          </a:p>
          <a:p>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وان كان يوجد شكل اخر من العنف في هذا النوع هو الاتلاف المعلوماتي .</a:t>
            </a:r>
          </a:p>
          <a:p>
            <a:pPr marL="109728" indent="0" algn="r" rtl="1">
              <a:buNone/>
            </a:pP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ج) صعوبة اكتشاف جرائم المعلوماتية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وهي من ابرز خصائص هذا النوع من الجرائم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ويقصد بها ان المجرمين يمكنهم التخفي واخفاء معالم جرائمهم بحيث يصعب اكتشافهم ويصعب </a:t>
            </a:r>
            <a:r>
              <a:rPr lang="ar-SA"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اثباتها</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ar-EG"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وذلك لأنها لا تترك </a:t>
            </a:r>
            <a:r>
              <a:rPr lang="ar-SA"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اثراً</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خارجياً كالجثث والدماء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ولذلك يصعب اكتشافها </a:t>
            </a:r>
            <a:r>
              <a:rPr lang="ar-SA"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بالصدفة .</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انتشرت </a:t>
            </a:r>
            <a:r>
              <a:rPr lang="ar-SA"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الان</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مكاتب متخصصة في </a:t>
            </a:r>
            <a:r>
              <a:rPr lang="ar-SA"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اعمال</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السطو وبيع المعلومات وهم قراصنة محترفين .</a:t>
            </a:r>
            <a:endPar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buNone/>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د) تقع هذه الجرائم في بيئة غير مادية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والمقصود هنا هو ان مسرح ارتكاب الجريمة ليس مكاناً مادياً . فالجريمة تتم في الفضاء الالكتروني حيث تكون المعلومات مخزنه على اجهزة الحاسب الالي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 حجم الجرائم المعلوماتية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عنصر نائب للمحتوى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من الصعوبة ان تحدد على وجه الدقة الحجم الحقيقي لجرائم المعلوماتية وذلك للأسباب التالية .</a:t>
            </a:r>
          </a:p>
          <a:p>
            <a:pPr algn="r" rtl="1">
              <a:buNone/>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 انه لا يوجد احصائيات رسمية في كثير من الدول عن حجم هذه الجرائم نظراً لحداثتها ولعدم اكتشافها </a:t>
            </a:r>
          </a:p>
          <a:p>
            <a:pPr algn="r" rtl="1">
              <a:buNone/>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 معظم هذه الجرائم لا يتم الابلاغ عنه من الضحايا خاصة المؤسسات حرصاً على </a:t>
            </a: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عملائها.</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buNone/>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ج) تنوع هذه الجرائم ومن ثم يصعب حصرها بجميع اشكالها .</a:t>
            </a:r>
          </a:p>
          <a:p>
            <a:pPr algn="r" rtl="1">
              <a:buFont typeface="Arial" pitchFamily="34" charset="0"/>
              <a:buChar char="•"/>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لذلك قد تتناول الاحصاءات جانب منها ويظل الجزء لأكبر غير محدد من حيث حجمه ومدى انتشاره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معظم الجرائم التي يتم اكتشافها ترتبط بسرقة البرمجيات وسرقة البنوك والغش المعلوماتي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مخاطر جرائم المعلوماتية وتحدياتها:-</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عنصر نائب للمحتوى 2"/>
          <p:cNvSpPr>
            <a:spLocks noGrp="1"/>
          </p:cNvSpPr>
          <p:nvPr>
            <p:ph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هناك ارتفاع في معدل الخسائر الناتجة عن جرائم المعلوماتية عبر العالم .</a:t>
            </a:r>
          </a:p>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ويمكن أن نقسمها للآتي :-</a:t>
            </a:r>
          </a:p>
          <a:p>
            <a:pPr algn="r" rtl="1">
              <a:buNone/>
            </a:pPr>
            <a:r>
              <a:rPr lang="ar-SA" sz="3600" dirty="0" smtClean="0"/>
              <a:t> </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أ} مخاطر اقتصادية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ان الجرائم المعلوماتية تستهدف في الغالب المؤسسات المالية التي تسيطر على ما يعرف بالقيم الرأسمالية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وبالتالي فان الهدف الرئيس لهذه الجرائم يتمثل في النقود وتليها المعلومات باعتبارها الطريق الى اقتصاد السوق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وتعتبر شركات التأمين من القطاعات المستهدفة لعمليات النصب والاحتيال المعلوماتي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ب} مخاطر سياسية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يمكن تهديد امن الدول القومي عن طريق :</a:t>
            </a:r>
          </a:p>
          <a:p>
            <a:pPr algn="r" rtl="1">
              <a:buFontTx/>
              <a:buChar char="-"/>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انشطة الحرب الالكترونية بمفهومها الشامل والتي تستهدف القضاء على المعلومات الدقيقة والمودعة داخل البنية المعلوماتية .</a:t>
            </a:r>
          </a:p>
          <a:p>
            <a:pPr algn="r" rtl="1">
              <a:buFontTx/>
              <a:buChar char="-"/>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الهجمات عبر القضاء الالكتروني لقواعد البيانات نظم المعلومات وشبكات الكهرباء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FontTx/>
              <a:buChar char="-"/>
            </a:pP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عمليات الخداع العسكري بالمعلومات المضللة حول القدرات والقوات  والنوايا .</a:t>
            </a:r>
          </a:p>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ويمكن أن نقول أن فكرة الصراع والحرب تقوم من بدايتها الى نهايتها على المعلومات . فسبب الحرب ربما يكون معلومة خاطئة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a:bodyPr>
          <a:lstStyle/>
          <a:p>
            <a:pPr algn="r" rtl="1"/>
            <a:r>
              <a:rPr lang="ar-SA" sz="36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يمكن أن نقسم المخاطر الناتجة عن الجرائم المعلوماتية الى قسمين :</a:t>
            </a:r>
            <a:endParaRPr lang="en-US" sz="36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marL="742950" indent="-742950" algn="r" rtl="1">
              <a:buFont typeface="+mj-lt"/>
              <a:buAutoNum type="arabicPeriod"/>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المخاطر العارضة او غير المتعمدة :-</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عنصر نائب للمحتوى 2"/>
          <p:cNvSpPr>
            <a:spLocks noGrp="1"/>
          </p:cNvSpPr>
          <p:nvPr>
            <p:ph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وهي مخاطر تؤدي الى اتلاف جزئي او كلي للمعدات المعلوماتية ودعائم تخزين المعلومات .</a:t>
            </a:r>
          </a:p>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مخاطر تعطيل المعدات المالية بسبب خسائر مالية جسيمة .</a:t>
            </a:r>
          </a:p>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هناك مخاطر خاصة التشغيل يدخل فيها الخطأ البشري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742950" indent="-74295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المخاطر العمدية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وهي تنحصر في السرقة والاتلاف والغش والاختلاس.</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مثل اتلاف مصنعة الشيكات الخاصة بأحد البنوك وتؤدي الى تأخير المعالجة تؤدي لخسائر </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ت</a:t>
            </a: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الية كبيرة.</a:t>
            </a:r>
          </a:p>
          <a:p>
            <a:pPr algn="r" rtl="1">
              <a:buNone/>
            </a:pP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r" rtl="1"/>
            <a:r>
              <a:rPr lang="ar-SA" sz="36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ويتوقع المحللين تزايد المخاطر واحتمالات الضرر الناتج عنها وذلك لعدة اسباب :-</a:t>
            </a:r>
          </a:p>
          <a:p>
            <a:pPr algn="r" rtl="1">
              <a:buNone/>
            </a:pPr>
            <a:r>
              <a:rPr lang="ar-SA" sz="36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أ) تداخل الحاسب الالي في بيئة الاعمال التجارية ومعاملات القطاع الخاص والعام .</a:t>
            </a:r>
          </a:p>
          <a:p>
            <a:pPr algn="r" rtl="1">
              <a:buNone/>
            </a:pPr>
            <a:r>
              <a:rPr lang="ar-SA" sz="36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ب) الثقة والاعتماد المفرط على الحاسب الالي في اعمال تتصل بصحة الانسان وحياته .</a:t>
            </a:r>
          </a:p>
          <a:p>
            <a:pPr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ج) انتشار استخدام الفيروسات الضارة بالأجهزة وانتشار المعلومات الارهابية وافشاء اسرار اسلحة الدمار الشامل .</a:t>
            </a:r>
          </a:p>
          <a:p>
            <a:pPr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د) عدم الاستقرار السياسي على مستوى العالم يضاعف احتمالات الاعتداء على الأجهزة خاصة الدول المتقدمة .</a:t>
            </a:r>
          </a:p>
          <a:p>
            <a:pPr>
              <a:buNone/>
            </a:pPr>
            <a:r>
              <a:rPr lang="ar-SA" sz="3600" b="1" dirty="0">
                <a:ln w="18000">
                  <a:solidFill>
                    <a:schemeClr val="accent2">
                      <a:satMod val="140000"/>
                    </a:schemeClr>
                  </a:solidFill>
                  <a:prstDash val="solid"/>
                  <a:miter lim="800000"/>
                </a:ln>
                <a:solidFill>
                  <a:schemeClr val="accent1">
                    <a:lumMod val="40000"/>
                    <a:lumOff val="60000"/>
                  </a:schemeClr>
                </a:solidFill>
                <a:effectLst>
                  <a:outerShdw blurRad="25500" dist="23000" dir="7020000" algn="tl">
                    <a:srgbClr val="000000">
                      <a:alpha val="50000"/>
                    </a:srgbClr>
                  </a:outerShdw>
                </a:effectLst>
              </a:rPr>
              <a:t>هـ) احتمالات القرصنة وسرقة المعلومات الشخصية والاعتداء على الحريات الخاصة من خلال شيكات الانترنت .</a:t>
            </a:r>
            <a:endParaRPr lang="en-US" sz="3600" b="1" dirty="0">
              <a:ln w="18000">
                <a:solidFill>
                  <a:schemeClr val="accent2">
                    <a:satMod val="140000"/>
                  </a:schemeClr>
                </a:solidFill>
                <a:prstDash val="solid"/>
                <a:miter lim="800000"/>
              </a:ln>
              <a:solidFill>
                <a:schemeClr val="accent1">
                  <a:lumMod val="40000"/>
                  <a:lumOff val="60000"/>
                </a:schemeClr>
              </a:solidFill>
              <a:effectLst>
                <a:outerShdw blurRad="25500" dist="23000" dir="7020000" algn="tl">
                  <a:srgbClr val="000000">
                    <a:alpha val="50000"/>
                  </a:srgbClr>
                </a:outerShdw>
              </a:effectLst>
            </a:endParaRPr>
          </a:p>
          <a:p>
            <a:pPr algn="r" rtl="1">
              <a:buNone/>
            </a:pPr>
            <a:endPar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ar-SA"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ضحايا جرائم المعلومات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عنصر نائب للمحتوى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buFontTx/>
              <a:buChar char="-"/>
            </a:pP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تشكل جرائم المعلوماتية خطوه على المستويات الاقتصادية والسياسة والامنية فمن هم ضحايا هذه الجرائم :</a:t>
            </a:r>
          </a:p>
          <a:p>
            <a:pPr algn="r" rtl="1"/>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ضحايا الجريمة يقصد به الاشخاص الذين اصيبوا بضرر فردي او جماعي بما في ذلك الضرر البدني او العقلي او النفسي او المالي او عدم التمتع بالحقوق الاساسية .</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المتضررين هم قطاعات كبيرة ومتنوعة من الافراد والجماعات والمؤسسات المالية والشركات التجارية </a:t>
            </a:r>
          </a:p>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لذلك يصعب تحديد ضحايا جرائم المعلوماتية .</a:t>
            </a:r>
          </a:p>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ويرتبط ذلك تعقيد جرائم المعلوماتية والتقنية العالية فيها وصعوبة اكتشاف الجرائم والتعرف على الجناة والضحايا بشكل دقيق وفي الوقت المناسب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يرتبط ذلك باركان الجريمة غير المشهودة لأنها تتم في بيئة افتراضية فالمسرح افتراضي والجناة مجهولون واساليب ارتكاب الجريمة معقدة وتقنياتها تسمح بتكملة اركان الجريمة .</a:t>
            </a:r>
          </a:p>
          <a:p>
            <a:pPr algn="r" rtl="1"/>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وكل ما سبق لا يسمح باتخاذ تدابير وقائية تحد من حالات التضحية وحجم الضرر الناتج عن هذه الجرائم.</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1577</TotalTime>
  <Words>1273</Words>
  <Application>Microsoft Office PowerPoint</Application>
  <PresentationFormat>عرض على الشاشة (3:4)‏</PresentationFormat>
  <Paragraphs>124</Paragraphs>
  <Slides>30</Slides>
  <Notes>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انقلاب</vt:lpstr>
      <vt:lpstr>نماذج للانحراف: الجرائم المعلوماتية  </vt:lpstr>
      <vt:lpstr>الشريحة 2</vt:lpstr>
      <vt:lpstr>تعريف الجرائم المعلوماتية :-</vt:lpstr>
      <vt:lpstr>الشريحة 4</vt:lpstr>
      <vt:lpstr>تعريفات الجرائم المعلوماتية:-</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3) حجم الجرائم المعلوماتية :-</vt:lpstr>
      <vt:lpstr>الشريحة 18</vt:lpstr>
      <vt:lpstr>4) مخاطر جرائم المعلوماتية وتحدياتها:-</vt:lpstr>
      <vt:lpstr>أ} مخاطر اقتصادية :-</vt:lpstr>
      <vt:lpstr>ب} مخاطر سياسية :-</vt:lpstr>
      <vt:lpstr>الشريحة 22</vt:lpstr>
      <vt:lpstr>الشريحة 23</vt:lpstr>
      <vt:lpstr>المخاطر العارضة او غير المتعمدة :-</vt:lpstr>
      <vt:lpstr>2. المخاطر العمدية :-</vt:lpstr>
      <vt:lpstr>الشريحة 26</vt:lpstr>
      <vt:lpstr>الشريحة 27</vt:lpstr>
      <vt:lpstr>5} ضحايا جرائم المعلومات :-</vt:lpstr>
      <vt:lpstr>الشريحة 29</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الانحراف الاجتماعي</dc:title>
  <dc:creator>HP</dc:creator>
  <cp:lastModifiedBy>User</cp:lastModifiedBy>
  <cp:revision>56</cp:revision>
  <dcterms:created xsi:type="dcterms:W3CDTF">2015-03-20T07:20:50Z</dcterms:created>
  <dcterms:modified xsi:type="dcterms:W3CDTF">2016-03-07T06:38:29Z</dcterms:modified>
</cp:coreProperties>
</file>