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9" r:id="rId2"/>
    <p:sldId id="290" r:id="rId3"/>
    <p:sldId id="267" r:id="rId4"/>
    <p:sldId id="268" r:id="rId5"/>
    <p:sldId id="269" r:id="rId6"/>
    <p:sldId id="270" r:id="rId7"/>
    <p:sldId id="271" r:id="rId8"/>
    <p:sldId id="272" r:id="rId9"/>
    <p:sldId id="273" r:id="rId10"/>
    <p:sldId id="274" r:id="rId11"/>
    <p:sldId id="275" r:id="rId12"/>
    <p:sldId id="287" r:id="rId13"/>
    <p:sldId id="288" r:id="rId14"/>
    <p:sldId id="276" r:id="rId15"/>
    <p:sldId id="277" r:id="rId16"/>
    <p:sldId id="278" r:id="rId17"/>
    <p:sldId id="279" r:id="rId18"/>
    <p:sldId id="280" r:id="rId19"/>
    <p:sldId id="281" r:id="rId20"/>
    <p:sldId id="282" r:id="rId21"/>
    <p:sldId id="283" r:id="rId22"/>
    <p:sldId id="284" r:id="rId23"/>
    <p:sldId id="285" r:id="rId24"/>
    <p:sldId id="256" r:id="rId25"/>
    <p:sldId id="257" r:id="rId26"/>
    <p:sldId id="258" r:id="rId27"/>
    <p:sldId id="259" r:id="rId28"/>
    <p:sldId id="260" r:id="rId29"/>
    <p:sldId id="261" r:id="rId30"/>
    <p:sldId id="262" r:id="rId31"/>
    <p:sldId id="263" r:id="rId32"/>
    <p:sldId id="264"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4F01"/>
    <a:srgbClr val="1EBD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2" d="100"/>
          <a:sy n="62" d="100"/>
        </p:scale>
        <p:origin x="-522"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28916C9B-3C32-49CD-B7F6-0CE444B3170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8916C9B-3C32-49CD-B7F6-0CE444B3170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28916C9B-3C32-49CD-B7F6-0CE444B31707}"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0F6836A-90F6-44DA-94F4-2D441060825E}" type="datetimeFigureOut">
              <a:rPr lang="ar-SA" smtClean="0"/>
              <a:pPr/>
              <a:t>09/08/1438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8916C9B-3C32-49CD-B7F6-0CE444B3170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0F6836A-90F6-44DA-94F4-2D441060825E}" type="datetimeFigureOut">
              <a:rPr lang="ar-SA" smtClean="0"/>
              <a:pPr/>
              <a:t>09/08/1438</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8916C9B-3C32-49CD-B7F6-0CE444B31707}"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normAutofit/>
          </a:bodyPr>
          <a:lstStyle/>
          <a:p>
            <a:pPr algn="ctr"/>
            <a:r>
              <a:rPr lang="ar-E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انحراف الأحداث</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EG" dirty="0"/>
          </a:p>
        </p:txBody>
      </p:sp>
      <p:sp>
        <p:nvSpPr>
          <p:cNvPr id="3" name="عنوان فرعي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a:t>
            </a:r>
            <a:r>
              <a:rPr lang="ar-EG" sz="3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الحادية عشر</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845387"/>
            <a:ext cx="8643483" cy="2062103"/>
          </a:xfrm>
          <a:prstGeom prst="rect">
            <a:avLst/>
          </a:prstGeom>
        </p:spPr>
        <p:txBody>
          <a:bodyPr wrap="square">
            <a:spAutoFit/>
          </a:bodyPr>
          <a:lstStyle/>
          <a:p>
            <a:r>
              <a:rPr lang="ar-SA" sz="3200" b="1" dirty="0" smtClean="0">
                <a:solidFill>
                  <a:srgbClr val="C00000"/>
                </a:solidFill>
                <a:effectLst/>
                <a:latin typeface="Tahoma, sans-serif"/>
              </a:rPr>
              <a:t>يعرف </a:t>
            </a:r>
            <a:r>
              <a:rPr lang="ar-SA" sz="3200" b="1" dirty="0" err="1" smtClean="0">
                <a:solidFill>
                  <a:srgbClr val="C00000"/>
                </a:solidFill>
                <a:effectLst/>
                <a:latin typeface="Tahoma, sans-serif"/>
              </a:rPr>
              <a:t>إنحراف</a:t>
            </a:r>
            <a:r>
              <a:rPr lang="ar-SA" sz="3200" b="1" dirty="0" smtClean="0">
                <a:solidFill>
                  <a:srgbClr val="C00000"/>
                </a:solidFill>
                <a:effectLst/>
                <a:latin typeface="Tahoma, sans-serif"/>
              </a:rPr>
              <a:t> الأحداث لغوياً بأنه </a:t>
            </a:r>
            <a:r>
              <a:rPr lang="ar-SA" sz="3200" b="1" dirty="0" smtClean="0">
                <a:effectLst/>
                <a:latin typeface="Tahoma, sans-serif"/>
              </a:rPr>
              <a:t>: الفشل في أداء الواجب أو </a:t>
            </a:r>
            <a:r>
              <a:rPr lang="ar-SA" sz="3200" b="1" dirty="0" err="1" smtClean="0">
                <a:effectLst/>
                <a:latin typeface="Tahoma, sans-serif"/>
              </a:rPr>
              <a:t>إرتكاب</a:t>
            </a:r>
            <a:r>
              <a:rPr lang="ar-SA" sz="3200" b="1" dirty="0" smtClean="0">
                <a:effectLst/>
                <a:latin typeface="Tahoma, sans-serif"/>
              </a:rPr>
              <a:t> الخطأ أو مخالفة القانون .</a:t>
            </a:r>
            <a:endParaRPr lang="ar-SA" sz="3200" b="1" dirty="0" smtClean="0">
              <a:effectLst/>
            </a:endParaRPr>
          </a:p>
          <a:p>
            <a:r>
              <a:rPr lang="ar-SA" sz="3200" b="1" dirty="0" smtClean="0">
                <a:solidFill>
                  <a:srgbClr val="C00000"/>
                </a:solidFill>
                <a:effectLst/>
                <a:latin typeface="Tahoma, sans-serif"/>
              </a:rPr>
              <a:t>- عرفه عالم النفس </a:t>
            </a:r>
            <a:r>
              <a:rPr lang="ar-SA" sz="3200" b="1" dirty="0" smtClean="0">
                <a:effectLst/>
                <a:latin typeface="Tahoma, sans-serif"/>
              </a:rPr>
              <a:t>( </a:t>
            </a:r>
            <a:r>
              <a:rPr lang="ar-SA" sz="3200" b="1" dirty="0" err="1" smtClean="0">
                <a:solidFill>
                  <a:srgbClr val="0070C0"/>
                </a:solidFill>
                <a:effectLst/>
                <a:latin typeface="Tahoma, sans-serif"/>
              </a:rPr>
              <a:t>أنجلش</a:t>
            </a:r>
            <a:r>
              <a:rPr lang="ar-SA" sz="3200" b="1" dirty="0" smtClean="0">
                <a:solidFill>
                  <a:srgbClr val="0070C0"/>
                </a:solidFill>
                <a:effectLst/>
                <a:latin typeface="Tahoma, sans-serif"/>
              </a:rPr>
              <a:t> </a:t>
            </a:r>
            <a:r>
              <a:rPr lang="ar-SA" sz="3200" b="1" dirty="0" smtClean="0">
                <a:effectLst/>
                <a:latin typeface="Tahoma, sans-serif"/>
              </a:rPr>
              <a:t>) </a:t>
            </a:r>
            <a:r>
              <a:rPr lang="ar-SA" sz="3200" b="1" dirty="0" smtClean="0">
                <a:solidFill>
                  <a:srgbClr val="C00000"/>
                </a:solidFill>
                <a:effectLst/>
                <a:latin typeface="Tahoma, sans-serif"/>
              </a:rPr>
              <a:t>بأنه</a:t>
            </a:r>
            <a:r>
              <a:rPr lang="ar-SA" sz="3200" b="1" dirty="0" smtClean="0">
                <a:effectLst/>
                <a:latin typeface="Tahoma, sans-serif"/>
              </a:rPr>
              <a:t> : </a:t>
            </a:r>
            <a:r>
              <a:rPr lang="ar-SA" sz="3200" b="1" dirty="0" err="1" smtClean="0">
                <a:effectLst/>
                <a:latin typeface="Tahoma, sans-serif"/>
              </a:rPr>
              <a:t>إرتكاب</a:t>
            </a:r>
            <a:r>
              <a:rPr lang="ar-SA" sz="3200" b="1" dirty="0" smtClean="0">
                <a:effectLst/>
                <a:latin typeface="Tahoma, sans-serif"/>
              </a:rPr>
              <a:t> خطأ بسيط للقاعدة القانونية أو الأخلاقية </a:t>
            </a:r>
            <a:r>
              <a:rPr lang="ar-SA" sz="2800" dirty="0" smtClean="0">
                <a:effectLst/>
                <a:latin typeface="Tahoma, sans-serif"/>
              </a:rPr>
              <a:t>.</a:t>
            </a:r>
            <a:endParaRPr lang="ar-SA" sz="2800" dirty="0">
              <a:effectLst/>
            </a:endParaRPr>
          </a:p>
        </p:txBody>
      </p:sp>
      <p:sp>
        <p:nvSpPr>
          <p:cNvPr id="3" name="مستطيل 2"/>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6000" b="1" dirty="0" smtClean="0">
                <a:solidFill>
                  <a:srgbClr val="0C4F01"/>
                </a:solidFill>
              </a:rPr>
              <a:t>  </a:t>
            </a:r>
            <a:endParaRPr lang="ar-SA" sz="6000" b="1" dirty="0">
              <a:solidFill>
                <a:srgbClr val="0C4F01"/>
              </a:solidFill>
            </a:endParaRPr>
          </a:p>
        </p:txBody>
      </p:sp>
    </p:spTree>
    <p:extLst>
      <p:ext uri="{BB962C8B-B14F-4D97-AF65-F5344CB8AC3E}">
        <p14:creationId xmlns:p14="http://schemas.microsoft.com/office/powerpoint/2010/main" xmlns="" val="3142053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612845"/>
            <a:ext cx="8568952" cy="6740307"/>
          </a:xfrm>
          <a:prstGeom prst="rect">
            <a:avLst/>
          </a:prstGeom>
        </p:spPr>
        <p:txBody>
          <a:bodyPr wrap="square">
            <a:spAutoFit/>
          </a:bodyPr>
          <a:lstStyle/>
          <a:p>
            <a:endParaRPr lang="ar-SA" sz="2400" b="1" dirty="0" smtClean="0">
              <a:solidFill>
                <a:srgbClr val="C00000"/>
              </a:solidFill>
            </a:endParaRPr>
          </a:p>
          <a:p>
            <a:endParaRPr lang="ar-SA" sz="2400" b="1" dirty="0">
              <a:solidFill>
                <a:srgbClr val="C00000"/>
              </a:solidFill>
            </a:endParaRPr>
          </a:p>
          <a:p>
            <a:endParaRPr lang="ar-SA" sz="2400" b="1" dirty="0" smtClean="0">
              <a:solidFill>
                <a:srgbClr val="C00000"/>
              </a:solidFill>
            </a:endParaRPr>
          </a:p>
          <a:p>
            <a:r>
              <a:rPr lang="ar-SA" sz="2400" b="1" dirty="0" smtClean="0">
                <a:solidFill>
                  <a:srgbClr val="C00000"/>
                </a:solidFill>
              </a:rPr>
              <a:t>الحدث : </a:t>
            </a:r>
            <a:r>
              <a:rPr lang="ar-SA" sz="2400" b="1" dirty="0" smtClean="0"/>
              <a:t>هو شخص تحت سن ال 16 أو 18 حسب </a:t>
            </a:r>
            <a:r>
              <a:rPr lang="ar-SA" sz="2400" b="1" dirty="0" err="1" smtClean="0"/>
              <a:t>ماتعلنه</a:t>
            </a:r>
            <a:r>
              <a:rPr lang="ar-SA" sz="2400" b="1" dirty="0" smtClean="0"/>
              <a:t> الدولة .</a:t>
            </a:r>
          </a:p>
          <a:p>
            <a:endParaRPr lang="ar-SA" sz="2400" b="1" dirty="0" smtClean="0">
              <a:solidFill>
                <a:srgbClr val="C00000"/>
              </a:solidFill>
            </a:endParaRPr>
          </a:p>
          <a:p>
            <a:r>
              <a:rPr lang="ar-SA" sz="2400" b="1" dirty="0" smtClean="0">
                <a:solidFill>
                  <a:srgbClr val="C00000"/>
                </a:solidFill>
              </a:rPr>
              <a:t>سلوك الأحداث : </a:t>
            </a:r>
            <a:r>
              <a:rPr lang="ar-SA" sz="2400" b="1" dirty="0" smtClean="0"/>
              <a:t>ينتج عن أطفال دون سن النضج العقلي ; </a:t>
            </a:r>
          </a:p>
          <a:p>
            <a:endParaRPr lang="ar-SA" sz="2400" b="1" dirty="0" smtClean="0"/>
          </a:p>
          <a:p>
            <a:r>
              <a:rPr lang="ar-SA" sz="2400" b="1" dirty="0" smtClean="0"/>
              <a:t>وهو سلوك منحرف ناتج عن مشاكل أسرية أو بيئية أو نفسية أو نتيجة لصراع بين الحدث وبيئته </a:t>
            </a:r>
            <a:r>
              <a:rPr lang="ar-SA" sz="2400" b="1" dirty="0" smtClean="0">
                <a:solidFill>
                  <a:srgbClr val="0C4F01"/>
                </a:solidFill>
              </a:rPr>
              <a:t>وربما يكون السلوك حصيلة عامل أو عدة عوامل .</a:t>
            </a:r>
          </a:p>
          <a:p>
            <a:endParaRPr lang="ar-SA" sz="2400" b="1" dirty="0" smtClean="0"/>
          </a:p>
          <a:p>
            <a:r>
              <a:rPr lang="ar-SA" sz="2400" b="1" dirty="0" smtClean="0">
                <a:solidFill>
                  <a:srgbClr val="C00000"/>
                </a:solidFill>
              </a:rPr>
              <a:t>الحدث كما عرفه مكتب الشؤون </a:t>
            </a:r>
            <a:r>
              <a:rPr lang="ar-SA" sz="2400" b="1" dirty="0" err="1" smtClean="0">
                <a:solidFill>
                  <a:srgbClr val="C00000"/>
                </a:solidFill>
              </a:rPr>
              <a:t>الإجتماعية</a:t>
            </a:r>
            <a:r>
              <a:rPr lang="ar-SA" sz="2400" b="1" dirty="0" smtClean="0">
                <a:solidFill>
                  <a:srgbClr val="C00000"/>
                </a:solidFill>
              </a:rPr>
              <a:t> التابع للأمم المتحدة من الناحية القانونية هو :</a:t>
            </a:r>
            <a:endParaRPr lang="ar-SA" sz="2400" b="1" dirty="0" smtClean="0"/>
          </a:p>
          <a:p>
            <a:r>
              <a:rPr lang="ar-SA" sz="2400" b="1" dirty="0" smtClean="0"/>
              <a:t>شخص في حدود سن معينة يمثل أمام هيئة قضائية أو أية سلطة أخرى مختصة , بسبب </a:t>
            </a:r>
            <a:r>
              <a:rPr lang="ar-SA" sz="2400" b="1" dirty="0" err="1" smtClean="0"/>
              <a:t>إرتكابه</a:t>
            </a:r>
            <a:r>
              <a:rPr lang="ar-SA" sz="2400" b="1" dirty="0" smtClean="0"/>
              <a:t> جريمة جنائية ليتلقى رعاية من شأنها أن تيسر إعادة تكيفه </a:t>
            </a:r>
            <a:r>
              <a:rPr lang="ar-SA" sz="2400" b="1" dirty="0" err="1" smtClean="0"/>
              <a:t>الإجتماعي</a:t>
            </a:r>
            <a:r>
              <a:rPr lang="ar-SA" sz="2400" b="1" dirty="0" smtClean="0"/>
              <a:t>.</a:t>
            </a:r>
          </a:p>
          <a:p>
            <a:endParaRPr lang="ar-SA" sz="2400" b="1" dirty="0" smtClean="0"/>
          </a:p>
          <a:p>
            <a:endParaRPr lang="ar-SA" dirty="0" smtClean="0"/>
          </a:p>
          <a:p>
            <a:endParaRPr lang="ar-SA" dirty="0" smtClean="0"/>
          </a:p>
          <a:p>
            <a:endParaRPr lang="ar-SA" dirty="0" smtClean="0"/>
          </a:p>
          <a:p>
            <a:endParaRPr lang="ar-SA" dirty="0"/>
          </a:p>
        </p:txBody>
      </p:sp>
    </p:spTree>
    <p:extLst>
      <p:ext uri="{BB962C8B-B14F-4D97-AF65-F5344CB8AC3E}">
        <p14:creationId xmlns:p14="http://schemas.microsoft.com/office/powerpoint/2010/main" xmlns="" val="2246906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800" b="1" dirty="0" smtClean="0">
                <a:solidFill>
                  <a:srgbClr val="0C4F01"/>
                </a:solidFill>
              </a:rPr>
              <a:t>دوافع الانحراف .</a:t>
            </a:r>
            <a:endParaRPr lang="ar-SA" sz="4800" b="1" dirty="0">
              <a:solidFill>
                <a:srgbClr val="0C4F01"/>
              </a:solidFill>
            </a:endParaRPr>
          </a:p>
        </p:txBody>
      </p:sp>
      <p:sp>
        <p:nvSpPr>
          <p:cNvPr id="3" name="مستطيل 2"/>
          <p:cNvSpPr/>
          <p:nvPr/>
        </p:nvSpPr>
        <p:spPr>
          <a:xfrm>
            <a:off x="323528" y="1556792"/>
            <a:ext cx="8640960" cy="3416320"/>
          </a:xfrm>
          <a:prstGeom prst="rect">
            <a:avLst/>
          </a:prstGeom>
        </p:spPr>
        <p:txBody>
          <a:bodyPr wrap="square">
            <a:spAutoFit/>
          </a:bodyPr>
          <a:lstStyle/>
          <a:p>
            <a:r>
              <a:rPr lang="ar-SA" sz="3600" b="1" dirty="0" smtClean="0">
                <a:solidFill>
                  <a:srgbClr val="C00000"/>
                </a:solidFill>
              </a:rPr>
              <a:t>تختلف </a:t>
            </a:r>
            <a:r>
              <a:rPr lang="ar-SA" sz="3600" b="1" dirty="0">
                <a:solidFill>
                  <a:srgbClr val="C00000"/>
                </a:solidFill>
              </a:rPr>
              <a:t>من شخص لآخر حسب الظروف العائلية مثل </a:t>
            </a:r>
            <a:r>
              <a:rPr lang="ar-SA" sz="3600" b="1" dirty="0" smtClean="0">
                <a:solidFill>
                  <a:srgbClr val="C00000"/>
                </a:solidFill>
              </a:rPr>
              <a:t>:</a:t>
            </a:r>
            <a:endParaRPr lang="ar-SA" sz="3600" b="1" dirty="0" smtClean="0">
              <a:solidFill>
                <a:srgbClr val="C00000"/>
              </a:solidFill>
              <a:effectLst/>
            </a:endParaRPr>
          </a:p>
          <a:p>
            <a:r>
              <a:rPr lang="ar-SA" sz="3600" b="1" dirty="0"/>
              <a:t>1-عدم </a:t>
            </a:r>
            <a:r>
              <a:rPr lang="ar-SA" sz="3600" b="1" dirty="0" smtClean="0"/>
              <a:t>الاستقرار </a:t>
            </a:r>
            <a:r>
              <a:rPr lang="ar-SA" sz="3600" b="1" dirty="0"/>
              <a:t>في </a:t>
            </a:r>
            <a:r>
              <a:rPr lang="ar-SA" sz="3600" b="1" dirty="0" smtClean="0"/>
              <a:t>الاقتصاد</a:t>
            </a:r>
            <a:r>
              <a:rPr lang="ar-SA" sz="3600" b="1" dirty="0"/>
              <a:t> .</a:t>
            </a:r>
            <a:endParaRPr lang="ar-SA" sz="3600" b="1" dirty="0" smtClean="0">
              <a:effectLst/>
            </a:endParaRPr>
          </a:p>
          <a:p>
            <a:r>
              <a:rPr lang="ar-SA" sz="3600" b="1" dirty="0"/>
              <a:t>2- عدم </a:t>
            </a:r>
            <a:r>
              <a:rPr lang="ar-SA" sz="3600" b="1" dirty="0" smtClean="0"/>
              <a:t>الاستقرار </a:t>
            </a:r>
            <a:r>
              <a:rPr lang="ar-SA" sz="3600" b="1" dirty="0"/>
              <a:t>في العاطفة </a:t>
            </a:r>
            <a:r>
              <a:rPr lang="ar-SA" sz="3600" b="1" dirty="0" smtClean="0"/>
              <a:t>.</a:t>
            </a:r>
            <a:endParaRPr lang="ar-SA" sz="3600" b="1" dirty="0" smtClean="0">
              <a:effectLst/>
            </a:endParaRPr>
          </a:p>
          <a:p>
            <a:r>
              <a:rPr lang="ar-SA" sz="3600" b="1" dirty="0"/>
              <a:t>3- عدم </a:t>
            </a:r>
            <a:r>
              <a:rPr lang="ar-SA" sz="3600" b="1" dirty="0" smtClean="0"/>
              <a:t>الاستقرار </a:t>
            </a:r>
            <a:r>
              <a:rPr lang="ar-SA" sz="3600" b="1" dirty="0"/>
              <a:t>في شؤون الأسرة </a:t>
            </a:r>
            <a:r>
              <a:rPr lang="ar-SA" sz="3600" b="1" dirty="0" smtClean="0"/>
              <a:t>.</a:t>
            </a:r>
            <a:endParaRPr lang="ar-SA" sz="3600" b="1" dirty="0" smtClean="0">
              <a:effectLst/>
            </a:endParaRPr>
          </a:p>
          <a:p>
            <a:r>
              <a:rPr lang="ar-SA" sz="3600" b="1" dirty="0"/>
              <a:t>4- تأثير المستوى </a:t>
            </a:r>
            <a:r>
              <a:rPr lang="ar-SA" sz="3600" b="1" dirty="0" smtClean="0"/>
              <a:t>الاجتماعي.</a:t>
            </a:r>
            <a:r>
              <a:rPr lang="ar-SA" sz="3600" b="1" dirty="0"/>
              <a:t> </a:t>
            </a:r>
            <a:endParaRPr lang="ar-SA" sz="3600" b="1" dirty="0" smtClean="0">
              <a:effectLst/>
            </a:endParaRPr>
          </a:p>
          <a:p>
            <a:r>
              <a:rPr lang="ar-SA" dirty="0"/>
              <a:t/>
            </a:r>
            <a:br>
              <a:rPr lang="ar-SA" dirty="0"/>
            </a:br>
            <a:endParaRPr lang="ar-SA" dirty="0">
              <a:effectLst/>
            </a:endParaRPr>
          </a:p>
        </p:txBody>
      </p:sp>
    </p:spTree>
    <p:extLst>
      <p:ext uri="{BB962C8B-B14F-4D97-AF65-F5344CB8AC3E}">
        <p14:creationId xmlns:p14="http://schemas.microsoft.com/office/powerpoint/2010/main" xmlns="" val="2336321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800" b="1" dirty="0" smtClean="0">
                <a:solidFill>
                  <a:srgbClr val="0C4F01"/>
                </a:solidFill>
              </a:rPr>
              <a:t>اشكال الانحراف.</a:t>
            </a:r>
            <a:endParaRPr lang="ar-SA" sz="4800" b="1" dirty="0">
              <a:solidFill>
                <a:srgbClr val="0C4F01"/>
              </a:solidFill>
            </a:endParaRPr>
          </a:p>
        </p:txBody>
      </p:sp>
      <p:sp>
        <p:nvSpPr>
          <p:cNvPr id="3" name="مستطيل 2"/>
          <p:cNvSpPr/>
          <p:nvPr/>
        </p:nvSpPr>
        <p:spPr>
          <a:xfrm>
            <a:off x="-87403" y="2132856"/>
            <a:ext cx="9217024" cy="1815882"/>
          </a:xfrm>
          <a:prstGeom prst="rect">
            <a:avLst/>
          </a:prstGeom>
        </p:spPr>
        <p:txBody>
          <a:bodyPr wrap="square">
            <a:spAutoFit/>
          </a:bodyPr>
          <a:lstStyle/>
          <a:p>
            <a:r>
              <a:rPr lang="ar-SA" sz="2800" b="1" dirty="0" smtClean="0">
                <a:effectLst/>
                <a:latin typeface="Tahoma, sans-serif"/>
              </a:rPr>
              <a:t>1- انحراف يتضح في سلوك الجماعات غير المستقيمة .</a:t>
            </a:r>
            <a:endParaRPr lang="ar-SA" sz="2800" b="1" dirty="0" smtClean="0">
              <a:effectLst/>
            </a:endParaRPr>
          </a:p>
          <a:p>
            <a:r>
              <a:rPr lang="ar-SA" sz="2800" b="1" dirty="0" smtClean="0">
                <a:effectLst/>
                <a:latin typeface="Tahoma, sans-serif"/>
              </a:rPr>
              <a:t>2- انحراف فردي , أي يرتكبه الحدث وحده </a:t>
            </a:r>
            <a:r>
              <a:rPr lang="ar-SA" sz="2800" b="1" dirty="0" smtClean="0">
                <a:solidFill>
                  <a:srgbClr val="002060"/>
                </a:solidFill>
                <a:effectLst/>
                <a:latin typeface="Tahoma, sans-serif"/>
              </a:rPr>
              <a:t>( يمكن أن يحدث في أي عائلة ) </a:t>
            </a:r>
            <a:endParaRPr lang="ar-SA" sz="2800" b="1" dirty="0" smtClean="0">
              <a:solidFill>
                <a:srgbClr val="002060"/>
              </a:solidFill>
              <a:effectLst/>
            </a:endParaRPr>
          </a:p>
          <a:p>
            <a:r>
              <a:rPr lang="ar-SA" sz="2800" b="1" dirty="0" smtClean="0">
                <a:effectLst/>
                <a:latin typeface="Tahoma, sans-serif"/>
              </a:rPr>
              <a:t>3- انحراف الجماعات , </a:t>
            </a:r>
            <a:r>
              <a:rPr lang="ar-SA" sz="2800" b="1" dirty="0" smtClean="0">
                <a:solidFill>
                  <a:srgbClr val="002060"/>
                </a:solidFill>
                <a:effectLst/>
                <a:latin typeface="Tahoma, sans-serif"/>
              </a:rPr>
              <a:t>( يحدث نتيجة لتجمع الأحداث لشعورهم بالإحباط و الوحدة في المدارس من بعض الطبقات الاجتماعية الأخرى ) . </a:t>
            </a:r>
            <a:endParaRPr lang="ar-SA" sz="2800" b="1" dirty="0">
              <a:solidFill>
                <a:srgbClr val="002060"/>
              </a:solidFill>
              <a:effectLst/>
            </a:endParaRPr>
          </a:p>
        </p:txBody>
      </p:sp>
    </p:spTree>
    <p:extLst>
      <p:ext uri="{BB962C8B-B14F-4D97-AF65-F5344CB8AC3E}">
        <p14:creationId xmlns:p14="http://schemas.microsoft.com/office/powerpoint/2010/main" xmlns="" val="1492206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301" y="1273256"/>
            <a:ext cx="8928992" cy="3354765"/>
          </a:xfrm>
          <a:prstGeom prst="rect">
            <a:avLst/>
          </a:prstGeom>
        </p:spPr>
        <p:txBody>
          <a:bodyPr wrap="square">
            <a:spAutoFit/>
          </a:bodyPr>
          <a:lstStyle/>
          <a:p>
            <a:r>
              <a:rPr lang="ar-SA" dirty="0"/>
              <a:t/>
            </a:r>
            <a:br>
              <a:rPr lang="ar-SA" dirty="0"/>
            </a:br>
            <a:endParaRPr lang="ar-SA" dirty="0" smtClean="0">
              <a:effectLst/>
            </a:endParaRPr>
          </a:p>
          <a:p>
            <a:r>
              <a:rPr lang="ar-SA" sz="4000" b="1" dirty="0">
                <a:solidFill>
                  <a:srgbClr val="C00000"/>
                </a:solidFill>
              </a:rPr>
              <a:t>1- حدث متشرد : </a:t>
            </a:r>
            <a:endParaRPr lang="ar-SA" sz="4000" b="1" dirty="0" smtClean="0">
              <a:solidFill>
                <a:srgbClr val="C00000"/>
              </a:solidFill>
              <a:effectLst/>
            </a:endParaRPr>
          </a:p>
          <a:p>
            <a:r>
              <a:rPr lang="ar-SA" sz="3200" b="1" dirty="0"/>
              <a:t>هو الذي يهيم في الطرقات أو يكون متسولاً أو يبيع أشياء تافهة , أو من له صلة بالدعارة , أو من خرج عن طاعة ولي أمره .</a:t>
            </a:r>
            <a:endParaRPr lang="ar-SA" sz="3200" b="1" dirty="0" smtClean="0">
              <a:effectLst/>
            </a:endParaRPr>
          </a:p>
          <a:p>
            <a:r>
              <a:rPr lang="ar-SA" sz="4000" b="1" dirty="0">
                <a:solidFill>
                  <a:srgbClr val="C00000"/>
                </a:solidFill>
              </a:rPr>
              <a:t>2- حدث مجرم :</a:t>
            </a:r>
            <a:endParaRPr lang="ar-SA" sz="4000" b="1" dirty="0" smtClean="0">
              <a:solidFill>
                <a:srgbClr val="C00000"/>
              </a:solidFill>
              <a:effectLst/>
            </a:endParaRPr>
          </a:p>
          <a:p>
            <a:r>
              <a:rPr lang="ar-SA" sz="3200" b="1" dirty="0"/>
              <a:t>هو من أرتكب الجريمة </a:t>
            </a:r>
            <a:r>
              <a:rPr lang="ar-SA" b="1" dirty="0"/>
              <a:t>.</a:t>
            </a:r>
            <a:endParaRPr lang="ar-SA" b="1" dirty="0">
              <a:effectLst/>
            </a:endParaRPr>
          </a:p>
        </p:txBody>
      </p:sp>
      <p:sp>
        <p:nvSpPr>
          <p:cNvPr id="4" name="مستطيل 3"/>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6000" b="1" dirty="0" smtClean="0">
                <a:solidFill>
                  <a:srgbClr val="0C4F01"/>
                </a:solidFill>
              </a:rPr>
              <a:t>أنواع الحدث المنحرف </a:t>
            </a:r>
            <a:endParaRPr lang="ar-SA" sz="6000" b="1" dirty="0">
              <a:solidFill>
                <a:srgbClr val="0C4F01"/>
              </a:solidFill>
            </a:endParaRPr>
          </a:p>
        </p:txBody>
      </p:sp>
    </p:spTree>
    <p:extLst>
      <p:ext uri="{BB962C8B-B14F-4D97-AF65-F5344CB8AC3E}">
        <p14:creationId xmlns:p14="http://schemas.microsoft.com/office/powerpoint/2010/main" xmlns="" val="1642691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77280" y="772975"/>
            <a:ext cx="8766720" cy="5632311"/>
          </a:xfrm>
          <a:prstGeom prst="rect">
            <a:avLst/>
          </a:prstGeom>
        </p:spPr>
        <p:txBody>
          <a:bodyPr wrap="square">
            <a:spAutoFit/>
          </a:bodyPr>
          <a:lstStyle/>
          <a:p>
            <a:endParaRPr lang="ar-SA" sz="2400" dirty="0" smtClean="0">
              <a:effectLst/>
            </a:endParaRPr>
          </a:p>
          <a:p>
            <a:r>
              <a:rPr lang="ar-SA" sz="2400" b="1" dirty="0"/>
              <a:t>الأسرة تؤثر على تكوين شخصية الحدث , و تؤثر على رسم مستقبل الطفل , فهي تعد بمثابة الخلية الأولى لأي مجتمع </a:t>
            </a:r>
            <a:r>
              <a:rPr lang="ar-SA" sz="2400" b="1" dirty="0" smtClean="0"/>
              <a:t>.</a:t>
            </a:r>
            <a:endParaRPr lang="ar-SA" sz="2400" dirty="0" smtClean="0">
              <a:effectLst/>
            </a:endParaRPr>
          </a:p>
          <a:p>
            <a:r>
              <a:rPr lang="ar-SA" sz="2400" b="1" dirty="0">
                <a:solidFill>
                  <a:srgbClr val="C00000"/>
                </a:solidFill>
              </a:rPr>
              <a:t>أولاً : </a:t>
            </a:r>
            <a:r>
              <a:rPr lang="ar-SA" sz="2400" b="1" dirty="0" err="1">
                <a:solidFill>
                  <a:srgbClr val="C00000"/>
                </a:solidFill>
              </a:rPr>
              <a:t>أنحراف</a:t>
            </a:r>
            <a:r>
              <a:rPr lang="ar-SA" sz="2400" b="1" dirty="0">
                <a:solidFill>
                  <a:srgbClr val="C00000"/>
                </a:solidFill>
              </a:rPr>
              <a:t> الأحداث و أشكال نظم الأسرة </a:t>
            </a:r>
            <a:r>
              <a:rPr lang="ar-SA" sz="2400" b="1" dirty="0" smtClean="0"/>
              <a:t>.</a:t>
            </a:r>
            <a:endParaRPr lang="ar-SA" sz="2400" dirty="0" smtClean="0">
              <a:effectLst/>
            </a:endParaRPr>
          </a:p>
          <a:p>
            <a:r>
              <a:rPr lang="ar-SA" sz="2400" b="1" dirty="0"/>
              <a:t>- </a:t>
            </a:r>
            <a:r>
              <a:rPr lang="ar-SA" sz="2400" dirty="0"/>
              <a:t>وجد نتيجة لكثير من الدراسات أن العائلة الممتدة تكون القبيلة ذات القوة في الرأي و المشورة , وهذا بدوره يحد من </a:t>
            </a:r>
            <a:r>
              <a:rPr lang="ar-SA" sz="2400" dirty="0" err="1"/>
              <a:t>إنحراف</a:t>
            </a:r>
            <a:r>
              <a:rPr lang="ar-SA" sz="2400" dirty="0"/>
              <a:t> الأحداث </a:t>
            </a:r>
            <a:endParaRPr lang="ar-SA" sz="2400" dirty="0" smtClean="0">
              <a:effectLst/>
            </a:endParaRPr>
          </a:p>
          <a:p>
            <a:r>
              <a:rPr lang="ar-SA" sz="2400" dirty="0"/>
              <a:t>لأن كل شخص في العائلة بل في القبيلة يعتبر مسؤولاً عن تصرفات أفراد الأسرة .</a:t>
            </a:r>
            <a:endParaRPr lang="ar-SA" sz="2400" dirty="0" smtClean="0">
              <a:effectLst/>
            </a:endParaRPr>
          </a:p>
          <a:p>
            <a:r>
              <a:rPr lang="ar-SA" sz="2400" b="1" dirty="0"/>
              <a:t>-</a:t>
            </a:r>
            <a:r>
              <a:rPr lang="ar-SA" sz="2400" dirty="0"/>
              <a:t> تفكك العائلة و </a:t>
            </a:r>
            <a:r>
              <a:rPr lang="ar-SA" sz="2400" dirty="0" err="1"/>
              <a:t>إنشغال</a:t>
            </a:r>
            <a:r>
              <a:rPr lang="ar-SA" sz="2400" dirty="0"/>
              <a:t> الوالدين بالعمل قد يؤدي إلى تفكك في الأسرة ; بسبب </a:t>
            </a:r>
            <a:r>
              <a:rPr lang="ar-SA" sz="2400" dirty="0" err="1"/>
              <a:t>إنتشار</a:t>
            </a:r>
            <a:r>
              <a:rPr lang="ar-SA" sz="2400" dirty="0"/>
              <a:t> الخلاف الذي يؤدي إلى الطلاق بين الوالدين .</a:t>
            </a:r>
            <a:endParaRPr lang="ar-SA" sz="2400" dirty="0" smtClean="0">
              <a:effectLst/>
            </a:endParaRPr>
          </a:p>
          <a:p>
            <a:r>
              <a:rPr lang="ar-SA" sz="2400" b="1" dirty="0"/>
              <a:t>- </a:t>
            </a:r>
            <a:r>
              <a:rPr lang="ar-SA" sz="2400" dirty="0"/>
              <a:t>وفي الأسرة الأموية يفتقر الطفل والمراهق إلى النموذج الممثل للسلوك المتوقع من الشخص البالغ , وهذا يعرض الحدث لمشاكل في سلوكه عندما يحاول البرهنة على رجولته .</a:t>
            </a:r>
            <a:endParaRPr lang="ar-SA" sz="2400" dirty="0" smtClean="0">
              <a:effectLst/>
            </a:endParaRPr>
          </a:p>
          <a:p>
            <a:r>
              <a:rPr lang="ar-SA" dirty="0"/>
              <a:t/>
            </a:r>
            <a:br>
              <a:rPr lang="ar-SA" dirty="0"/>
            </a:br>
            <a:endParaRPr lang="ar-SA" dirty="0" smtClean="0">
              <a:effectLst/>
            </a:endParaRPr>
          </a:p>
          <a:p>
            <a:r>
              <a:rPr lang="ar-SA" b="1" dirty="0"/>
              <a:t/>
            </a:r>
            <a:br>
              <a:rPr lang="ar-SA" b="1" dirty="0"/>
            </a:br>
            <a:endParaRPr lang="ar-SA" dirty="0">
              <a:effectLst/>
            </a:endParaRPr>
          </a:p>
        </p:txBody>
      </p:sp>
      <p:sp>
        <p:nvSpPr>
          <p:cNvPr id="3" name="مستطيل 2"/>
          <p:cNvSpPr/>
          <p:nvPr/>
        </p:nvSpPr>
        <p:spPr>
          <a:xfrm>
            <a:off x="971600" y="304923"/>
            <a:ext cx="81580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800" b="1" dirty="0" smtClean="0">
                <a:solidFill>
                  <a:srgbClr val="0C4F01"/>
                </a:solidFill>
              </a:rPr>
              <a:t>انحراف الأحداث و الأسرة </a:t>
            </a:r>
            <a:endParaRPr lang="ar-SA" sz="4800" b="1" dirty="0">
              <a:solidFill>
                <a:srgbClr val="0C4F01"/>
              </a:solidFill>
            </a:endParaRPr>
          </a:p>
        </p:txBody>
      </p:sp>
    </p:spTree>
    <p:extLst>
      <p:ext uri="{BB962C8B-B14F-4D97-AF65-F5344CB8AC3E}">
        <p14:creationId xmlns:p14="http://schemas.microsoft.com/office/powerpoint/2010/main" xmlns="" val="661247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93328" y="0"/>
            <a:ext cx="8784976" cy="5262979"/>
          </a:xfrm>
          <a:prstGeom prst="rect">
            <a:avLst/>
          </a:prstGeom>
        </p:spPr>
        <p:txBody>
          <a:bodyPr wrap="square">
            <a:spAutoFit/>
          </a:bodyPr>
          <a:lstStyle/>
          <a:p>
            <a:r>
              <a:rPr lang="ar-SA" sz="2800" b="1" dirty="0" smtClean="0">
                <a:solidFill>
                  <a:srgbClr val="C00000"/>
                </a:solidFill>
              </a:rPr>
              <a:t>ثانياً : العلاقة بين </a:t>
            </a:r>
            <a:r>
              <a:rPr lang="ar-SA" sz="2800" b="1" dirty="0" err="1" smtClean="0">
                <a:solidFill>
                  <a:srgbClr val="C00000"/>
                </a:solidFill>
              </a:rPr>
              <a:t>إنحراف</a:t>
            </a:r>
            <a:r>
              <a:rPr lang="ar-SA" sz="2800" b="1" dirty="0" smtClean="0">
                <a:solidFill>
                  <a:srgbClr val="C00000"/>
                </a:solidFill>
              </a:rPr>
              <a:t> الأحداث و التفكك الأسري .</a:t>
            </a:r>
            <a:endParaRPr lang="ar-SA" b="1" dirty="0" smtClean="0">
              <a:effectLst/>
            </a:endParaRPr>
          </a:p>
          <a:p>
            <a:r>
              <a:rPr lang="ar-SA" sz="2000" b="1" dirty="0">
                <a:solidFill>
                  <a:srgbClr val="0C4F01"/>
                </a:solidFill>
              </a:rPr>
              <a:t>* معنى التفكك الأسري من الناحية </a:t>
            </a:r>
            <a:r>
              <a:rPr lang="ar-SA" sz="2000" b="1" dirty="0" err="1">
                <a:solidFill>
                  <a:srgbClr val="0C4F01"/>
                </a:solidFill>
              </a:rPr>
              <a:t>الإجتماعية</a:t>
            </a:r>
            <a:r>
              <a:rPr lang="ar-SA" sz="2000" b="1" dirty="0">
                <a:solidFill>
                  <a:srgbClr val="0C4F01"/>
                </a:solidFill>
              </a:rPr>
              <a:t> :</a:t>
            </a:r>
            <a:endParaRPr lang="ar-SA" sz="2000" b="1" dirty="0" smtClean="0">
              <a:solidFill>
                <a:srgbClr val="0C4F01"/>
              </a:solidFill>
              <a:effectLst/>
            </a:endParaRPr>
          </a:p>
          <a:p>
            <a:r>
              <a:rPr lang="ar-SA" sz="2400" b="1" dirty="0" err="1"/>
              <a:t>إنفصام</a:t>
            </a:r>
            <a:r>
              <a:rPr lang="ar-SA" sz="2400" b="1" dirty="0"/>
              <a:t> الروابط الأسرية الذي قد ينتج عن الطلاق أو الهجر , و الشقاق , و الصراع في الأسرة </a:t>
            </a:r>
            <a:r>
              <a:rPr lang="ar-SA" sz="2400" b="1" dirty="0" smtClean="0"/>
              <a:t>.</a:t>
            </a:r>
            <a:endParaRPr lang="ar-SA" sz="2400" b="1" dirty="0" smtClean="0">
              <a:effectLst/>
            </a:endParaRPr>
          </a:p>
          <a:p>
            <a:r>
              <a:rPr lang="ar-SA" sz="2400" b="1" dirty="0"/>
              <a:t>* ذهب كثير من الباحثين إلى دراسة العلاقة بين التفكك الأسري و بين الجنوح ; و ذلك نظراً لما للأسرة من أثر كبير في تقويم سلوك أفراد العائلة .</a:t>
            </a:r>
            <a:endParaRPr lang="ar-SA" sz="2400" b="1" dirty="0" smtClean="0">
              <a:effectLst/>
            </a:endParaRPr>
          </a:p>
          <a:p>
            <a:r>
              <a:rPr lang="ar-SA" sz="2400" b="1" dirty="0"/>
              <a:t>و نتائج هذه </a:t>
            </a:r>
            <a:r>
              <a:rPr lang="ar-SA" sz="2400" b="1" dirty="0" err="1"/>
              <a:t>الدراسا</a:t>
            </a:r>
            <a:r>
              <a:rPr lang="ar-SA" sz="2400" b="1" dirty="0"/>
              <a:t> تختلف من دراسة إلى أخرى ; وذلك نظراً </a:t>
            </a:r>
            <a:r>
              <a:rPr lang="ar-SA" sz="2400" b="1" dirty="0" err="1"/>
              <a:t>لإختلاف</a:t>
            </a:r>
            <a:r>
              <a:rPr lang="ar-SA" sz="2400" b="1" dirty="0"/>
              <a:t> طرق جمع المعلومات وتحليلها وكذلك لعدم تمثيل المجموعات التي درست لكل الجانحين </a:t>
            </a:r>
            <a:r>
              <a:rPr lang="ar-SA" sz="2400" b="1" dirty="0" smtClean="0"/>
              <a:t>.</a:t>
            </a:r>
            <a:endParaRPr lang="ar-SA" sz="2400" b="1" dirty="0" smtClean="0">
              <a:effectLst/>
            </a:endParaRPr>
          </a:p>
          <a:p>
            <a:r>
              <a:rPr lang="ar-SA" sz="2400" b="1" dirty="0"/>
              <a:t>1- قام الباحث الأمريكي </a:t>
            </a:r>
            <a:r>
              <a:rPr lang="ar-SA" sz="2400" b="1" dirty="0">
                <a:solidFill>
                  <a:srgbClr val="0070C0"/>
                </a:solidFill>
              </a:rPr>
              <a:t>( </a:t>
            </a:r>
            <a:r>
              <a:rPr lang="ar-SA" sz="2400" b="1" dirty="0" err="1">
                <a:solidFill>
                  <a:srgbClr val="0070C0"/>
                </a:solidFill>
              </a:rPr>
              <a:t>باتانيل</a:t>
            </a:r>
            <a:r>
              <a:rPr lang="ar-SA" sz="2400" b="1" dirty="0">
                <a:solidFill>
                  <a:srgbClr val="0070C0"/>
                </a:solidFill>
              </a:rPr>
              <a:t> </a:t>
            </a:r>
            <a:r>
              <a:rPr lang="ar-SA" sz="2400" b="1" dirty="0" err="1">
                <a:solidFill>
                  <a:srgbClr val="0070C0"/>
                </a:solidFill>
              </a:rPr>
              <a:t>كانتر</a:t>
            </a:r>
            <a:r>
              <a:rPr lang="ar-SA" sz="2400" b="1" dirty="0">
                <a:solidFill>
                  <a:srgbClr val="0070C0"/>
                </a:solidFill>
              </a:rPr>
              <a:t> ) </a:t>
            </a:r>
            <a:r>
              <a:rPr lang="ar-SA" sz="2400" b="1" dirty="0"/>
              <a:t>بدراسة حالات 3000 حدث جانح , فوجد أن 47% أتو من أسر مفككة تفتقر إلى الأبوين أو أحدهما .</a:t>
            </a:r>
            <a:endParaRPr lang="ar-SA" sz="2400" b="1" dirty="0" smtClean="0">
              <a:effectLst/>
            </a:endParaRPr>
          </a:p>
          <a:p>
            <a:r>
              <a:rPr lang="ar-SA" sz="2400" b="1" dirty="0"/>
              <a:t>كما أجرى دراسة أخرى على حالات 11176 حدثاً جانحاً ووجد أن 65% منهم من أسر مفككة .</a:t>
            </a:r>
            <a:endParaRPr lang="ar-SA" sz="2400" b="1" dirty="0" smtClean="0">
              <a:effectLst/>
            </a:endParaRPr>
          </a:p>
          <a:p>
            <a:r>
              <a:rPr lang="ar-SA" sz="2400" b="1" dirty="0"/>
              <a:t>2- كما أجرى </a:t>
            </a:r>
            <a:r>
              <a:rPr lang="ar-SA" sz="2400" b="1" dirty="0">
                <a:solidFill>
                  <a:srgbClr val="0070C0"/>
                </a:solidFill>
              </a:rPr>
              <a:t>( </a:t>
            </a:r>
            <a:r>
              <a:rPr lang="ar-SA" sz="2400" b="1" dirty="0" err="1">
                <a:solidFill>
                  <a:srgbClr val="0070C0"/>
                </a:solidFill>
              </a:rPr>
              <a:t>شلدون</a:t>
            </a:r>
            <a:r>
              <a:rPr lang="ar-SA" sz="2400" b="1" dirty="0">
                <a:solidFill>
                  <a:srgbClr val="0070C0"/>
                </a:solidFill>
              </a:rPr>
              <a:t> ) </a:t>
            </a:r>
            <a:r>
              <a:rPr lang="ar-SA" sz="2400" b="1" dirty="0"/>
              <a:t>و </a:t>
            </a:r>
            <a:r>
              <a:rPr lang="ar-SA" sz="2400" b="1" dirty="0">
                <a:solidFill>
                  <a:srgbClr val="0070C0"/>
                </a:solidFill>
              </a:rPr>
              <a:t>( </a:t>
            </a:r>
            <a:r>
              <a:rPr lang="ar-SA" sz="2400" b="1" dirty="0" err="1">
                <a:solidFill>
                  <a:srgbClr val="0070C0"/>
                </a:solidFill>
              </a:rPr>
              <a:t>النيور</a:t>
            </a:r>
            <a:r>
              <a:rPr lang="ar-SA" sz="2400" b="1" dirty="0">
                <a:solidFill>
                  <a:srgbClr val="0070C0"/>
                </a:solidFill>
              </a:rPr>
              <a:t> جلوك ) </a:t>
            </a:r>
            <a:r>
              <a:rPr lang="ar-SA" sz="2400" b="1" dirty="0"/>
              <a:t>دراسات ووجدا أنه يوجد علاقة بين الظروف المرضية </a:t>
            </a:r>
            <a:r>
              <a:rPr lang="ar-SA" sz="2400" b="1" dirty="0" err="1"/>
              <a:t>الإجتماعية</a:t>
            </a:r>
            <a:r>
              <a:rPr lang="ar-SA" sz="2400" b="1" dirty="0"/>
              <a:t> في الأسرة و بين الجنوح </a:t>
            </a:r>
            <a:r>
              <a:rPr lang="ar-SA" sz="2400" b="1" dirty="0" smtClean="0"/>
              <a:t>.</a:t>
            </a:r>
            <a:endParaRPr lang="ar-SA" sz="2400" b="1" dirty="0" smtClean="0">
              <a:effectLst/>
            </a:endParaRPr>
          </a:p>
        </p:txBody>
      </p:sp>
    </p:spTree>
    <p:extLst>
      <p:ext uri="{BB962C8B-B14F-4D97-AF65-F5344CB8AC3E}">
        <p14:creationId xmlns:p14="http://schemas.microsoft.com/office/powerpoint/2010/main" xmlns="" val="3894985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6611" y="116632"/>
            <a:ext cx="8712968" cy="6986528"/>
          </a:xfrm>
          <a:prstGeom prst="rect">
            <a:avLst/>
          </a:prstGeom>
        </p:spPr>
        <p:txBody>
          <a:bodyPr wrap="square">
            <a:spAutoFit/>
          </a:bodyPr>
          <a:lstStyle/>
          <a:p>
            <a:r>
              <a:rPr lang="ar-SA" sz="2800" b="1" dirty="0" smtClean="0"/>
              <a:t>3- وجد العالم الأمريكي </a:t>
            </a:r>
            <a:r>
              <a:rPr lang="ar-SA" sz="2800" b="1" dirty="0" smtClean="0">
                <a:solidFill>
                  <a:srgbClr val="0070C0"/>
                </a:solidFill>
              </a:rPr>
              <a:t>( جلوك ) </a:t>
            </a:r>
            <a:r>
              <a:rPr lang="ar-SA" sz="2800" b="1" dirty="0" smtClean="0"/>
              <a:t>أن من بين الأحداث المنحرفين نسبة 60% من أسر منحلة ومتفككة كما أن 84% منهم هم أسر مفككة جزئياً .</a:t>
            </a:r>
            <a:endParaRPr lang="ar-SA" sz="2800" b="1" dirty="0" smtClean="0">
              <a:effectLst/>
            </a:endParaRPr>
          </a:p>
          <a:p>
            <a:r>
              <a:rPr lang="ar-SA" sz="2800" b="1" dirty="0" smtClean="0"/>
              <a:t>4- ذكرت </a:t>
            </a:r>
            <a:r>
              <a:rPr lang="ar-SA" sz="2800" b="1" dirty="0" smtClean="0">
                <a:solidFill>
                  <a:srgbClr val="0070C0"/>
                </a:solidFill>
              </a:rPr>
              <a:t>( أوديت </a:t>
            </a:r>
            <a:r>
              <a:rPr lang="ar-SA" sz="2800" b="1" dirty="0" err="1" smtClean="0">
                <a:solidFill>
                  <a:srgbClr val="0070C0"/>
                </a:solidFill>
              </a:rPr>
              <a:t>فيليبون</a:t>
            </a:r>
            <a:r>
              <a:rPr lang="ar-SA" sz="2800" b="1" dirty="0" smtClean="0">
                <a:solidFill>
                  <a:srgbClr val="0070C0"/>
                </a:solidFill>
              </a:rPr>
              <a:t> ) </a:t>
            </a:r>
            <a:r>
              <a:rPr lang="ar-SA" sz="2800" b="1" dirty="0" smtClean="0"/>
              <a:t>في كتابها " الشخصية المنحرفة تتهكم " إحصاءات عالمية من 25 دولة أجريت بين عام 1946م و 1949م على 18376 فتاة وكانت النتيجة :</a:t>
            </a:r>
            <a:endParaRPr lang="ar-SA" sz="2800" b="1" dirty="0" smtClean="0">
              <a:effectLst/>
            </a:endParaRPr>
          </a:p>
          <a:p>
            <a:r>
              <a:rPr lang="ar-SA" sz="2800" b="1" dirty="0" smtClean="0">
                <a:solidFill>
                  <a:srgbClr val="0C4F01"/>
                </a:solidFill>
              </a:rPr>
              <a:t>- يتيمات 18,09%</a:t>
            </a:r>
            <a:endParaRPr lang="ar-SA" sz="2800" b="1" dirty="0" smtClean="0">
              <a:solidFill>
                <a:srgbClr val="0C4F01"/>
              </a:solidFill>
              <a:effectLst/>
            </a:endParaRPr>
          </a:p>
          <a:p>
            <a:r>
              <a:rPr lang="ar-SA" sz="2800" b="1" dirty="0" smtClean="0">
                <a:solidFill>
                  <a:srgbClr val="0C4F01"/>
                </a:solidFill>
              </a:rPr>
              <a:t>- مهملات أو مشردات 6,88%</a:t>
            </a:r>
            <a:endParaRPr lang="ar-SA" sz="2800" b="1" dirty="0" smtClean="0">
              <a:solidFill>
                <a:srgbClr val="0C4F01"/>
              </a:solidFill>
              <a:effectLst/>
            </a:endParaRPr>
          </a:p>
          <a:p>
            <a:r>
              <a:rPr lang="ar-SA" sz="2800" b="1" dirty="0" smtClean="0">
                <a:solidFill>
                  <a:srgbClr val="0C4F01"/>
                </a:solidFill>
              </a:rPr>
              <a:t>- بنات غير شرعيات 16,01 %</a:t>
            </a:r>
            <a:endParaRPr lang="ar-SA" sz="2800" b="1" dirty="0" smtClean="0">
              <a:solidFill>
                <a:srgbClr val="0C4F01"/>
              </a:solidFill>
              <a:effectLst/>
            </a:endParaRPr>
          </a:p>
          <a:p>
            <a:r>
              <a:rPr lang="ar-SA" sz="2800" b="1" dirty="0" smtClean="0">
                <a:solidFill>
                  <a:srgbClr val="0C4F01"/>
                </a:solidFill>
              </a:rPr>
              <a:t>- الوالدان مفترقان 2,30%</a:t>
            </a:r>
            <a:endParaRPr lang="ar-SA" sz="2800" b="1" dirty="0" smtClean="0">
              <a:solidFill>
                <a:srgbClr val="0C4F01"/>
              </a:solidFill>
              <a:effectLst/>
            </a:endParaRPr>
          </a:p>
          <a:p>
            <a:pPr marL="457200" indent="-457200">
              <a:buFontTx/>
              <a:buChar char="-"/>
            </a:pPr>
            <a:r>
              <a:rPr lang="ar-SA" sz="2800" b="1" dirty="0" smtClean="0">
                <a:solidFill>
                  <a:srgbClr val="0C4F01"/>
                </a:solidFill>
              </a:rPr>
              <a:t>الوالدان مطلقان 20,04%</a:t>
            </a:r>
          </a:p>
          <a:p>
            <a:r>
              <a:rPr lang="ar-SA" sz="2800" dirty="0"/>
              <a:t>6- أجرى </a:t>
            </a:r>
            <a:r>
              <a:rPr lang="ar-SA" sz="2800" b="1" dirty="0">
                <a:solidFill>
                  <a:srgbClr val="002060"/>
                </a:solidFill>
              </a:rPr>
              <a:t>( المركز القومي للبحوث </a:t>
            </a:r>
            <a:r>
              <a:rPr lang="ar-SA" sz="2800" b="1" dirty="0" smtClean="0">
                <a:solidFill>
                  <a:srgbClr val="002060"/>
                </a:solidFill>
              </a:rPr>
              <a:t>الاجتماعية </a:t>
            </a:r>
            <a:r>
              <a:rPr lang="ar-SA" sz="2800" b="1" dirty="0">
                <a:solidFill>
                  <a:srgbClr val="002060"/>
                </a:solidFill>
              </a:rPr>
              <a:t>و الجنائية )</a:t>
            </a:r>
            <a:r>
              <a:rPr lang="ar-SA" sz="2800" dirty="0">
                <a:solidFill>
                  <a:srgbClr val="002060"/>
                </a:solidFill>
              </a:rPr>
              <a:t> </a:t>
            </a:r>
            <a:r>
              <a:rPr lang="ar-SA" sz="2800" dirty="0"/>
              <a:t>بمصر دراسة حول تشرد الأحداث و كانت النتيجة أن حوالي 70% من المشردين لا يعيشون مع أسرهم </a:t>
            </a:r>
            <a:r>
              <a:rPr lang="ar-SA" sz="2800" dirty="0" smtClean="0"/>
              <a:t>.</a:t>
            </a:r>
            <a:endParaRPr lang="ar-SA" sz="2800" dirty="0" smtClean="0">
              <a:effectLst/>
            </a:endParaRPr>
          </a:p>
          <a:p>
            <a:r>
              <a:rPr lang="ar-SA" sz="2800" b="1" dirty="0">
                <a:solidFill>
                  <a:srgbClr val="002060"/>
                </a:solidFill>
              </a:rPr>
              <a:t>[ </a:t>
            </a:r>
            <a:r>
              <a:rPr lang="ar-SA" sz="2800" b="1" dirty="0" err="1">
                <a:solidFill>
                  <a:srgbClr val="002060"/>
                </a:solidFill>
              </a:rPr>
              <a:t>إتفق</a:t>
            </a:r>
            <a:r>
              <a:rPr lang="ar-SA" sz="2800" b="1" dirty="0">
                <a:solidFill>
                  <a:srgbClr val="002060"/>
                </a:solidFill>
              </a:rPr>
              <a:t> الباحثين بصفة عامة على أن الأحداث الذين </a:t>
            </a:r>
            <a:r>
              <a:rPr lang="ar-SA" sz="2800" b="1" dirty="0" err="1">
                <a:solidFill>
                  <a:srgbClr val="002060"/>
                </a:solidFill>
              </a:rPr>
              <a:t>ينشأون</a:t>
            </a:r>
            <a:r>
              <a:rPr lang="ar-SA" sz="2800" b="1" dirty="0">
                <a:solidFill>
                  <a:srgbClr val="002060"/>
                </a:solidFill>
              </a:rPr>
              <a:t> في أسر </a:t>
            </a:r>
            <a:r>
              <a:rPr lang="ar-SA" sz="2800" b="1" dirty="0" err="1">
                <a:solidFill>
                  <a:srgbClr val="002060"/>
                </a:solidFill>
              </a:rPr>
              <a:t>مصدعة</a:t>
            </a:r>
            <a:r>
              <a:rPr lang="ar-SA" sz="2800" b="1" dirty="0">
                <a:solidFill>
                  <a:srgbClr val="002060"/>
                </a:solidFill>
              </a:rPr>
              <a:t> يكونون أكثر </a:t>
            </a:r>
            <a:r>
              <a:rPr lang="ar-SA" sz="2800" b="1" dirty="0" err="1">
                <a:solidFill>
                  <a:srgbClr val="002060"/>
                </a:solidFill>
              </a:rPr>
              <a:t>إحتمالاً</a:t>
            </a:r>
            <a:r>
              <a:rPr lang="ar-SA" sz="2800" b="1" dirty="0">
                <a:solidFill>
                  <a:srgbClr val="002060"/>
                </a:solidFill>
              </a:rPr>
              <a:t> لأن يصبحوا جانحين ].</a:t>
            </a:r>
            <a:endParaRPr lang="ar-SA" sz="2800" dirty="0" smtClean="0">
              <a:solidFill>
                <a:srgbClr val="002060"/>
              </a:solidFill>
              <a:effectLst/>
            </a:endParaRPr>
          </a:p>
          <a:p>
            <a:pPr marL="457200" indent="-457200">
              <a:buFontTx/>
              <a:buChar char="-"/>
            </a:pPr>
            <a:endParaRPr lang="ar-SA" sz="2800" b="1" dirty="0">
              <a:solidFill>
                <a:srgbClr val="0C4F01"/>
              </a:solidFill>
              <a:effectLst/>
            </a:endParaRPr>
          </a:p>
        </p:txBody>
      </p:sp>
    </p:spTree>
    <p:extLst>
      <p:ext uri="{BB962C8B-B14F-4D97-AF65-F5344CB8AC3E}">
        <p14:creationId xmlns:p14="http://schemas.microsoft.com/office/powerpoint/2010/main" xmlns="" val="340852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908720"/>
            <a:ext cx="8928992" cy="4585871"/>
          </a:xfrm>
          <a:prstGeom prst="rect">
            <a:avLst/>
          </a:prstGeom>
        </p:spPr>
        <p:txBody>
          <a:bodyPr wrap="square">
            <a:spAutoFit/>
          </a:bodyPr>
          <a:lstStyle/>
          <a:p>
            <a:r>
              <a:rPr lang="ar-SA" sz="3200" b="1" dirty="0">
                <a:solidFill>
                  <a:srgbClr val="C00000"/>
                </a:solidFill>
              </a:rPr>
              <a:t>ثالثاً: العلاقة بين </a:t>
            </a:r>
            <a:r>
              <a:rPr lang="ar-SA" sz="3200" b="1" dirty="0" smtClean="0">
                <a:solidFill>
                  <a:srgbClr val="C00000"/>
                </a:solidFill>
              </a:rPr>
              <a:t>انحراف </a:t>
            </a:r>
            <a:r>
              <a:rPr lang="ar-SA" sz="3200" b="1" dirty="0">
                <a:solidFill>
                  <a:srgbClr val="C00000"/>
                </a:solidFill>
              </a:rPr>
              <a:t>الأحداث و التربية :</a:t>
            </a:r>
            <a:endParaRPr lang="ar-SA" sz="3200" b="1" dirty="0" smtClean="0">
              <a:solidFill>
                <a:srgbClr val="C00000"/>
              </a:solidFill>
              <a:effectLst/>
            </a:endParaRPr>
          </a:p>
          <a:p>
            <a:r>
              <a:rPr lang="ar-SA" sz="3200" b="1" dirty="0">
                <a:solidFill>
                  <a:srgbClr val="0070C0"/>
                </a:solidFill>
              </a:rPr>
              <a:t>الأسرة لها وظائف عديدة تجاه أفرادها , منها :</a:t>
            </a:r>
            <a:endParaRPr lang="ar-SA" sz="3200" b="1" dirty="0" smtClean="0">
              <a:solidFill>
                <a:srgbClr val="0070C0"/>
              </a:solidFill>
              <a:effectLst/>
            </a:endParaRPr>
          </a:p>
          <a:p>
            <a:r>
              <a:rPr lang="ar-SA" sz="3200" b="1" dirty="0"/>
              <a:t>1- رعاية الأطفال صحياً .</a:t>
            </a:r>
            <a:endParaRPr lang="ar-SA" sz="3200" b="1" dirty="0" smtClean="0">
              <a:effectLst/>
            </a:endParaRPr>
          </a:p>
          <a:p>
            <a:r>
              <a:rPr lang="ar-SA" sz="3200" b="1" dirty="0"/>
              <a:t>2- التربية المنزلية و الدينية .</a:t>
            </a:r>
            <a:endParaRPr lang="ar-SA" sz="3200" b="1" dirty="0" smtClean="0">
              <a:effectLst/>
            </a:endParaRPr>
          </a:p>
          <a:p>
            <a:r>
              <a:rPr lang="ar-SA" sz="3200" b="1" dirty="0"/>
              <a:t>3- تحقيق علاقات المودة و التعاطف بين أفراد العائلة .</a:t>
            </a:r>
            <a:endParaRPr lang="ar-SA" sz="3200" b="1" dirty="0" smtClean="0">
              <a:effectLst/>
            </a:endParaRPr>
          </a:p>
          <a:p>
            <a:r>
              <a:rPr lang="ar-SA" sz="3200" b="1" dirty="0"/>
              <a:t>4- تنشئة أفرادها تنشئة </a:t>
            </a:r>
            <a:r>
              <a:rPr lang="ar-SA" sz="3200" b="1" dirty="0" smtClean="0"/>
              <a:t>اجتماعية </a:t>
            </a:r>
            <a:r>
              <a:rPr lang="ar-SA" sz="3200" b="1" dirty="0"/>
              <a:t>.</a:t>
            </a:r>
            <a:endParaRPr lang="ar-SA" sz="3200" b="1" dirty="0" smtClean="0">
              <a:effectLst/>
            </a:endParaRPr>
          </a:p>
          <a:p>
            <a:r>
              <a:rPr lang="ar-SA" sz="3200" b="1" dirty="0"/>
              <a:t> 5- ضبط أفرادها </a:t>
            </a:r>
            <a:r>
              <a:rPr lang="ar-SA" sz="3200" b="1" dirty="0" smtClean="0"/>
              <a:t>اجتماعيا </a:t>
            </a:r>
            <a:r>
              <a:rPr lang="ar-SA" sz="3200" b="1" dirty="0"/>
              <a:t>.</a:t>
            </a:r>
            <a:endParaRPr lang="ar-SA" sz="3200" b="1" dirty="0" smtClean="0">
              <a:effectLst/>
            </a:endParaRPr>
          </a:p>
          <a:p>
            <a:r>
              <a:rPr lang="ar-SA" sz="3200" b="1" dirty="0"/>
              <a:t>6- توفير متطلباتها مع الحياة الضرورية .</a:t>
            </a:r>
            <a:endParaRPr lang="ar-SA" sz="3200" b="1" dirty="0" smtClean="0">
              <a:effectLst/>
            </a:endParaRPr>
          </a:p>
          <a:p>
            <a:r>
              <a:rPr lang="ar-SA" dirty="0"/>
              <a:t/>
            </a:r>
            <a:br>
              <a:rPr lang="ar-SA" dirty="0"/>
            </a:br>
            <a:endParaRPr lang="ar-SA" dirty="0">
              <a:effectLst/>
            </a:endParaRPr>
          </a:p>
        </p:txBody>
      </p:sp>
    </p:spTree>
    <p:extLst>
      <p:ext uri="{BB962C8B-B14F-4D97-AF65-F5344CB8AC3E}">
        <p14:creationId xmlns:p14="http://schemas.microsoft.com/office/powerpoint/2010/main" xmlns="" val="2187468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0577" y="188640"/>
            <a:ext cx="9144000" cy="6370975"/>
          </a:xfrm>
          <a:prstGeom prst="rect">
            <a:avLst/>
          </a:prstGeom>
        </p:spPr>
        <p:txBody>
          <a:bodyPr wrap="square">
            <a:spAutoFit/>
          </a:bodyPr>
          <a:lstStyle/>
          <a:p>
            <a:r>
              <a:rPr lang="ar-SA" sz="2400" b="1" dirty="0">
                <a:solidFill>
                  <a:srgbClr val="C00000"/>
                </a:solidFill>
              </a:rPr>
              <a:t>رابعاً: أنواع التفكك الأسري : 3 أنواع </a:t>
            </a:r>
            <a:r>
              <a:rPr lang="ar-SA" sz="2400" b="1" dirty="0" smtClean="0">
                <a:solidFill>
                  <a:srgbClr val="C00000"/>
                </a:solidFill>
              </a:rPr>
              <a:t>:</a:t>
            </a:r>
            <a:endParaRPr lang="ar-SA" sz="2400" dirty="0" smtClean="0">
              <a:solidFill>
                <a:srgbClr val="C00000"/>
              </a:solidFill>
              <a:effectLst/>
            </a:endParaRPr>
          </a:p>
          <a:p>
            <a:r>
              <a:rPr lang="ar-SA" sz="2400" b="1" dirty="0">
                <a:solidFill>
                  <a:srgbClr val="0070C0"/>
                </a:solidFill>
              </a:rPr>
              <a:t>(أ) التفكك العاطفي :</a:t>
            </a:r>
            <a:endParaRPr lang="ar-SA" sz="2400" dirty="0" smtClean="0">
              <a:solidFill>
                <a:srgbClr val="0070C0"/>
              </a:solidFill>
              <a:effectLst/>
            </a:endParaRPr>
          </a:p>
          <a:p>
            <a:r>
              <a:rPr lang="ar-SA" sz="2400" dirty="0"/>
              <a:t>- حسب أقوال الأخصائيين النفسيين و أطباء العقول فإن هذا التفكك يحدث نتيجة للطغيان و السلطة المطلقة التي يمارسها الأب تجاه أفراد العائلة ,</a:t>
            </a:r>
            <a:endParaRPr lang="ar-SA" sz="2400" dirty="0" smtClean="0">
              <a:effectLst/>
            </a:endParaRPr>
          </a:p>
          <a:p>
            <a:r>
              <a:rPr lang="ar-SA" sz="2400" dirty="0"/>
              <a:t>مما يترتب عليه حدوث صراع و نزاع و قلة </a:t>
            </a:r>
            <a:r>
              <a:rPr lang="ar-SA" sz="2400" dirty="0" smtClean="0"/>
              <a:t>احترام </a:t>
            </a:r>
            <a:r>
              <a:rPr lang="ar-SA" sz="2400" dirty="0"/>
              <a:t>, و في هذه الحالة يكون الطفل في دوامة قلق من المشادة بين الوالدين , فيبدأ بالبحث عن مخرج لما هو فيه من ضيق .</a:t>
            </a:r>
            <a:endParaRPr lang="ar-SA" sz="2400" dirty="0" smtClean="0">
              <a:effectLst/>
            </a:endParaRPr>
          </a:p>
          <a:p>
            <a:r>
              <a:rPr lang="ar-SA" sz="2400" dirty="0"/>
              <a:t> - كذلك اللين و التدليل في المعاملة قد يؤديان بالطفل إلى </a:t>
            </a:r>
            <a:r>
              <a:rPr lang="ar-SA" sz="2400" dirty="0" smtClean="0"/>
              <a:t>الاعتماد </a:t>
            </a:r>
            <a:r>
              <a:rPr lang="ar-SA" sz="2400" dirty="0"/>
              <a:t>الكلي على والديه و في النهاية </a:t>
            </a:r>
            <a:r>
              <a:rPr lang="ar-SA" sz="2400" dirty="0" smtClean="0"/>
              <a:t>لا يستطيع </a:t>
            </a:r>
            <a:r>
              <a:rPr lang="ar-SA" sz="2400" dirty="0"/>
              <a:t>الطفل بعد بلوغه </a:t>
            </a:r>
            <a:r>
              <a:rPr lang="ar-SA" sz="2400" dirty="0" smtClean="0"/>
              <a:t>الاعتماد </a:t>
            </a:r>
            <a:r>
              <a:rPr lang="ar-SA" sz="2400" dirty="0"/>
              <a:t>على نفسه مما يحدث له عدم تكيف مع المجتمع .</a:t>
            </a:r>
            <a:endParaRPr lang="ar-SA" sz="2400" dirty="0" smtClean="0">
              <a:effectLst/>
            </a:endParaRPr>
          </a:p>
          <a:p>
            <a:r>
              <a:rPr lang="ar-SA" sz="2400" b="1" dirty="0">
                <a:solidFill>
                  <a:srgbClr val="0070C0"/>
                </a:solidFill>
              </a:rPr>
              <a:t>(ب) التفكك الأسري المادي :</a:t>
            </a:r>
            <a:endParaRPr lang="ar-SA" sz="2400" dirty="0" smtClean="0">
              <a:solidFill>
                <a:srgbClr val="0070C0"/>
              </a:solidFill>
              <a:effectLst/>
            </a:endParaRPr>
          </a:p>
          <a:p>
            <a:r>
              <a:rPr lang="ar-SA" sz="2400" dirty="0"/>
              <a:t>يدخل ضمن هذا النوع غياب الأب عن البيت بسبب الموت أو الطلاق أو السجن الطويل , لأن الأسرة في كثير من هذه الأحوال قد تفقد المصدر المالي .</a:t>
            </a:r>
            <a:endParaRPr lang="ar-SA" sz="2400" dirty="0" smtClean="0">
              <a:effectLst/>
            </a:endParaRPr>
          </a:p>
          <a:p>
            <a:r>
              <a:rPr lang="ar-SA" sz="2400" dirty="0"/>
              <a:t>و يرى الباحثون أن هذا النوع من التفكك يفقد الطفل الرعاية الصحية و </a:t>
            </a:r>
            <a:r>
              <a:rPr lang="ar-SA" sz="2400" dirty="0" smtClean="0"/>
              <a:t>الاجتماعية </a:t>
            </a:r>
            <a:r>
              <a:rPr lang="ar-SA" sz="2400" dirty="0"/>
              <a:t>و التوجيه السليم .</a:t>
            </a:r>
            <a:endParaRPr lang="ar-SA" sz="2400" dirty="0" smtClean="0">
              <a:effectLst/>
            </a:endParaRPr>
          </a:p>
          <a:p>
            <a:r>
              <a:rPr lang="ar-SA" sz="2400" b="1" dirty="0">
                <a:solidFill>
                  <a:srgbClr val="0070C0"/>
                </a:solidFill>
              </a:rPr>
              <a:t>(ج) التفكك الخلقي للأسرة :</a:t>
            </a:r>
            <a:endParaRPr lang="ar-SA" sz="2400" dirty="0" smtClean="0">
              <a:solidFill>
                <a:srgbClr val="0070C0"/>
              </a:solidFill>
              <a:effectLst/>
            </a:endParaRPr>
          </a:p>
          <a:p>
            <a:r>
              <a:rPr lang="ar-SA" sz="2400" dirty="0"/>
              <a:t>يتصف هذا النوع من التفكك بضعف الوازع الديني , </a:t>
            </a:r>
            <a:r>
              <a:rPr lang="ar-SA" sz="2400" dirty="0" smtClean="0"/>
              <a:t>وانعدام </a:t>
            </a:r>
            <a:r>
              <a:rPr lang="ar-SA" sz="2400" dirty="0"/>
              <a:t>الأخلاق داخل البيت من جانب الوالدين أو أحدهما أو الأولاد الأكبر سناً الذي يقتدى بهم .</a:t>
            </a:r>
            <a:endParaRPr lang="ar-SA" sz="2400" dirty="0" smtClean="0">
              <a:effectLst/>
            </a:endParaRPr>
          </a:p>
          <a:p>
            <a:r>
              <a:rPr lang="ar-SA" sz="2400" dirty="0"/>
              <a:t>وضعف الوازع الديني هذا يؤدي إلى جعل </a:t>
            </a:r>
            <a:r>
              <a:rPr lang="ar-SA" sz="2400" dirty="0" smtClean="0"/>
              <a:t>ارتكاب </a:t>
            </a:r>
            <a:r>
              <a:rPr lang="ar-SA" sz="2400" dirty="0"/>
              <a:t>السلوك المنحرف في مثل هذا الجو . </a:t>
            </a:r>
            <a:endParaRPr lang="ar-SA" sz="2400" dirty="0">
              <a:effectLst/>
            </a:endParaRPr>
          </a:p>
        </p:txBody>
      </p:sp>
    </p:spTree>
    <p:extLst>
      <p:ext uri="{BB962C8B-B14F-4D97-AF65-F5344CB8AC3E}">
        <p14:creationId xmlns:p14="http://schemas.microsoft.com/office/powerpoint/2010/main" xmlns="" val="2958630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251520" y="1402507"/>
            <a:ext cx="8784976" cy="4154984"/>
          </a:xfrm>
          <a:prstGeom prst="rect">
            <a:avLst/>
          </a:prstGeom>
          <a:noFill/>
        </p:spPr>
        <p:txBody>
          <a:bodyPr wrap="square" rtlCol="1">
            <a:spAutoFit/>
          </a:bodyPr>
          <a:lstStyle/>
          <a:p>
            <a:r>
              <a:rPr lang="ar-SA" sz="2400" b="1" dirty="0" smtClean="0"/>
              <a:t>ان الفكرة السائدة منذ القدم هي ان الاقتصاد يعتبر عنصرا سياسيا له اثاره في النظم الاجتماعية . ويؤيد هذا الرأي بعض الباحثين ولكن على درجات متفاوتة , ولكون هذه الآراء تفترض التأثير الاقتصادي  على النظم الاجتماعية فإن ذلك قد يؤخذ في الاعتبار كسب لسوء التكيف الاجتماعي الذي ربما ينتج عنه انحراف في السلوك .</a:t>
            </a:r>
          </a:p>
          <a:p>
            <a:endParaRPr lang="ar-SA" sz="2400" b="1" dirty="0"/>
          </a:p>
          <a:p>
            <a:r>
              <a:rPr lang="ar-SA" sz="2400" b="1" dirty="0" smtClean="0"/>
              <a:t>وفي هذا المنهج خرجت دراسات متعددة تناقش العلاقة بين النظام الاقتصادي وعناصره المختلفة وبين الجنوح , منها ما يؤيد ومنها غير ذلك </a:t>
            </a:r>
          </a:p>
          <a:p>
            <a:r>
              <a:rPr lang="ar-SA" sz="2400" b="1" dirty="0" smtClean="0"/>
              <a:t>الدراسات القديمة واضحت وجود علاقة بين الفقر والبطالة وبين الجنوح .</a:t>
            </a:r>
          </a:p>
          <a:p>
            <a:r>
              <a:rPr lang="ar-SA" sz="2400" b="1" dirty="0" smtClean="0"/>
              <a:t>والدراسات الحديثة فقد اخذت بدراسة علاقة الجنوح  بالمستوى الاقتصادي , وقد وجدت ان معدل جنوح الاحداث يرتفع الى اعلى مستوى , في الازدهار الاقتصادي , ويرتفع خلال الكساد الاقتصادي , وينخفض خلال الظروف الاقتصادية العادية .</a:t>
            </a:r>
            <a:endParaRPr lang="ar-SA" sz="2400" b="1" dirty="0"/>
          </a:p>
        </p:txBody>
      </p:sp>
      <p:sp>
        <p:nvSpPr>
          <p:cNvPr id="7" name="مستطيل 6"/>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800" b="1" dirty="0" smtClean="0">
                <a:solidFill>
                  <a:srgbClr val="0C4F01"/>
                </a:solidFill>
              </a:rPr>
              <a:t> </a:t>
            </a:r>
            <a:r>
              <a:rPr lang="ar-SA" sz="4400" b="1" dirty="0" smtClean="0">
                <a:solidFill>
                  <a:srgbClr val="0C4F01"/>
                </a:solidFill>
              </a:rPr>
              <a:t>انحراف الأحداث والنظام الاقتصادي</a:t>
            </a:r>
            <a:endParaRPr lang="ar-SA" sz="4400" b="1" dirty="0">
              <a:solidFill>
                <a:srgbClr val="0C4F01"/>
              </a:solidFill>
            </a:endParaRPr>
          </a:p>
        </p:txBody>
      </p:sp>
    </p:spTree>
    <p:extLst>
      <p:ext uri="{BB962C8B-B14F-4D97-AF65-F5344CB8AC3E}">
        <p14:creationId xmlns:p14="http://schemas.microsoft.com/office/powerpoint/2010/main" xmlns="" val="3667659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800" b="1" dirty="0" smtClean="0">
                <a:solidFill>
                  <a:srgbClr val="0C4F01"/>
                </a:solidFill>
              </a:rPr>
              <a:t>تعطل الاب عن العمل وانحراف الاطفال:</a:t>
            </a:r>
            <a:endParaRPr lang="ar-SA" sz="4400" b="1" dirty="0">
              <a:solidFill>
                <a:srgbClr val="0C4F01"/>
              </a:solidFill>
            </a:endParaRPr>
          </a:p>
        </p:txBody>
      </p:sp>
      <p:sp>
        <p:nvSpPr>
          <p:cNvPr id="3" name="مربع نص 2"/>
          <p:cNvSpPr txBox="1"/>
          <p:nvPr/>
        </p:nvSpPr>
        <p:spPr>
          <a:xfrm>
            <a:off x="179512" y="1628800"/>
            <a:ext cx="8712968" cy="3046988"/>
          </a:xfrm>
          <a:prstGeom prst="rect">
            <a:avLst/>
          </a:prstGeom>
          <a:noFill/>
        </p:spPr>
        <p:txBody>
          <a:bodyPr wrap="square" rtlCol="1">
            <a:spAutoFit/>
          </a:bodyPr>
          <a:lstStyle/>
          <a:p>
            <a:r>
              <a:rPr lang="ar-SA" sz="2400" b="1" dirty="0" smtClean="0"/>
              <a:t>ان تعطل المسؤول عن اعالة الاسرة يخل بالوظيفة  التي يقوم  بها لتوفير المستوى الاقتصادي المناسب لأسرته. والاخلال يمثل هذه الوظيفة ربما يعرض العائلة الى الفقر مما يضطر الام وكذلك الابناء للخروج للبحث عن لقمة العيش</a:t>
            </a:r>
          </a:p>
          <a:p>
            <a:endParaRPr lang="ar-SA" sz="2400" b="1" dirty="0"/>
          </a:p>
          <a:p>
            <a:r>
              <a:rPr lang="ar-SA" sz="2400" b="1" dirty="0" smtClean="0"/>
              <a:t>وان الجنوح يرتبط بالفقر اذا لم تجد مطامح الافراد الفقراء امامها الفرص لتحقيقها بالوسائل الشرعية .فإذا وجدت علاقة بين الفقر والجناح فان ذلك  ربما يدل على وجود خلل في النظام الاقتصادي وتخلخل في النظام الاجتماعي وان الفقر قد يسبب ظهور عوامل اخرى تتضافر وتتفاعل مع الفقر وبالتالي فإنها تؤدي بالحدث الى الانحراف .</a:t>
            </a:r>
            <a:endParaRPr lang="ar-SA" sz="2400" b="1" dirty="0"/>
          </a:p>
        </p:txBody>
      </p:sp>
    </p:spTree>
    <p:extLst>
      <p:ext uri="{BB962C8B-B14F-4D97-AF65-F5344CB8AC3E}">
        <p14:creationId xmlns:p14="http://schemas.microsoft.com/office/powerpoint/2010/main" xmlns="" val="1408875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443841"/>
            <a:ext cx="8424936" cy="4893647"/>
          </a:xfrm>
          <a:prstGeom prst="rect">
            <a:avLst/>
          </a:prstGeom>
        </p:spPr>
        <p:txBody>
          <a:bodyPr wrap="square">
            <a:spAutoFit/>
          </a:bodyPr>
          <a:lstStyle/>
          <a:p>
            <a:r>
              <a:rPr lang="ar-SA" sz="2400" b="1" dirty="0"/>
              <a:t>هناك دراسات كثيرة تحدثت عن العلاقة بين جنوح الاحداث والنظام الديني وبذلك بدراسة المظاهر الموضوعية للدين أي المظاهر ذات المظهر </a:t>
            </a:r>
            <a:r>
              <a:rPr lang="ar-SA" sz="2400" b="1" dirty="0" err="1"/>
              <a:t>السلوكي,لذا</a:t>
            </a:r>
            <a:r>
              <a:rPr lang="ar-SA" sz="2400" b="1" dirty="0"/>
              <a:t> نجدهم يهتمون بالآتي:</a:t>
            </a:r>
          </a:p>
          <a:p>
            <a:r>
              <a:rPr lang="ar-SA" sz="2400" b="1" dirty="0" smtClean="0">
                <a:solidFill>
                  <a:srgbClr val="0070C0"/>
                </a:solidFill>
              </a:rPr>
              <a:t>1- جنوح </a:t>
            </a:r>
            <a:r>
              <a:rPr lang="ar-SA" sz="2400" b="1" dirty="0">
                <a:solidFill>
                  <a:srgbClr val="0070C0"/>
                </a:solidFill>
              </a:rPr>
              <a:t>الأحداث وأداء الشعائر الدينية.</a:t>
            </a:r>
          </a:p>
          <a:p>
            <a:r>
              <a:rPr lang="ar-SA" sz="2400" b="1" dirty="0" smtClean="0">
                <a:solidFill>
                  <a:srgbClr val="0070C0"/>
                </a:solidFill>
              </a:rPr>
              <a:t>2- جنوح </a:t>
            </a:r>
            <a:r>
              <a:rPr lang="ar-SA" sz="2400" b="1" dirty="0">
                <a:solidFill>
                  <a:srgbClr val="0070C0"/>
                </a:solidFill>
              </a:rPr>
              <a:t>الأحداث والتربية الدينية.</a:t>
            </a:r>
          </a:p>
          <a:p>
            <a:r>
              <a:rPr lang="ar-SA" sz="2400" b="1" dirty="0"/>
              <a:t>ومن ضمن الدراسات التي درست العلاقة بين جنوح الاحداث وأداء فرائض الصلاة دراسة تم إجراءها في مصر كانت النتائج كالتالي:</a:t>
            </a:r>
          </a:p>
          <a:p>
            <a:r>
              <a:rPr lang="ar-SA" sz="2400" b="1" dirty="0" smtClean="0">
                <a:solidFill>
                  <a:srgbClr val="0070C0"/>
                </a:solidFill>
              </a:rPr>
              <a:t>1- وجدت </a:t>
            </a:r>
            <a:r>
              <a:rPr lang="ar-SA" sz="2400" b="1" dirty="0">
                <a:solidFill>
                  <a:srgbClr val="0070C0"/>
                </a:solidFill>
              </a:rPr>
              <a:t>دراسة ان 71.8% من الاحداث المتهمين بجريمة السرقة لا يؤدون الصلاة.</a:t>
            </a:r>
          </a:p>
          <a:p>
            <a:r>
              <a:rPr lang="ar-SA" sz="2400" b="1" dirty="0" smtClean="0">
                <a:solidFill>
                  <a:srgbClr val="0070C0"/>
                </a:solidFill>
              </a:rPr>
              <a:t>2- وجدت </a:t>
            </a:r>
            <a:r>
              <a:rPr lang="ar-SA" sz="2400" b="1" dirty="0">
                <a:solidFill>
                  <a:srgbClr val="0070C0"/>
                </a:solidFill>
              </a:rPr>
              <a:t>الدراسة ان 52.5% من الاحداث المهتمين بجريمة السرقة لا يؤدون فريضة الصوم.</a:t>
            </a:r>
          </a:p>
          <a:p>
            <a:r>
              <a:rPr lang="ar-SA" sz="2400" b="1" dirty="0" smtClean="0">
                <a:solidFill>
                  <a:srgbClr val="0070C0"/>
                </a:solidFill>
              </a:rPr>
              <a:t>3- كما </a:t>
            </a:r>
            <a:r>
              <a:rPr lang="ar-SA" sz="2400" b="1" dirty="0">
                <a:solidFill>
                  <a:srgbClr val="0070C0"/>
                </a:solidFill>
              </a:rPr>
              <a:t>أجريت دراسة في مصر على عدد الاحداث المنحرفين في الاسكندرية بمعرفة علاقة عدم الاهتمام بالدين والجنون.</a:t>
            </a:r>
          </a:p>
        </p:txBody>
      </p:sp>
      <p:sp>
        <p:nvSpPr>
          <p:cNvPr id="4" name="مستطيل 3"/>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smtClean="0">
                <a:solidFill>
                  <a:srgbClr val="0C4F01"/>
                </a:solidFill>
              </a:rPr>
              <a:t>انحراف </a:t>
            </a:r>
            <a:r>
              <a:rPr lang="ar-SA" sz="4400" b="1" dirty="0">
                <a:solidFill>
                  <a:srgbClr val="0C4F01"/>
                </a:solidFill>
              </a:rPr>
              <a:t>الأحداث </a:t>
            </a:r>
            <a:r>
              <a:rPr lang="ar-SA" sz="4400" b="1" dirty="0" smtClean="0">
                <a:solidFill>
                  <a:srgbClr val="0C4F01"/>
                </a:solidFill>
              </a:rPr>
              <a:t>والنظام </a:t>
            </a:r>
            <a:r>
              <a:rPr lang="ar-SA" sz="4400" b="1" dirty="0">
                <a:solidFill>
                  <a:srgbClr val="0C4F01"/>
                </a:solidFill>
              </a:rPr>
              <a:t>الديني</a:t>
            </a:r>
          </a:p>
        </p:txBody>
      </p:sp>
    </p:spTree>
    <p:extLst>
      <p:ext uri="{BB962C8B-B14F-4D97-AF65-F5344CB8AC3E}">
        <p14:creationId xmlns:p14="http://schemas.microsoft.com/office/powerpoint/2010/main" xmlns="" val="969212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751344"/>
            <a:ext cx="8964488" cy="5632311"/>
          </a:xfrm>
          <a:prstGeom prst="rect">
            <a:avLst/>
          </a:prstGeom>
        </p:spPr>
        <p:txBody>
          <a:bodyPr wrap="square">
            <a:spAutoFit/>
          </a:bodyPr>
          <a:lstStyle/>
          <a:p>
            <a:r>
              <a:rPr lang="ar-SA" sz="2400" b="1" dirty="0">
                <a:solidFill>
                  <a:srgbClr val="C00000"/>
                </a:solidFill>
              </a:rPr>
              <a:t>كانت النتائج:</a:t>
            </a:r>
          </a:p>
          <a:p>
            <a:r>
              <a:rPr lang="ar-SA" sz="2400" b="1" dirty="0"/>
              <a:t>إن جميع الاحداث الذين أجريت عليهم الدراسة يؤمنون بالعقيدة الدينية دون أداء الفرائض وجدت أن 2%منهم يؤدون الصلاة بغير انتظام و 16%يؤدون </a:t>
            </a:r>
            <a:r>
              <a:rPr lang="ar-SA" sz="2400" b="1" dirty="0" smtClean="0"/>
              <a:t>الصوم, كما </a:t>
            </a:r>
            <a:r>
              <a:rPr lang="ar-SA" sz="2400" b="1" dirty="0"/>
              <a:t>أجريت دراسة أخرى عن علاقة الجنوح </a:t>
            </a:r>
            <a:r>
              <a:rPr lang="ar-SA" sz="2400" b="1" dirty="0" smtClean="0"/>
              <a:t>بالدين, ووجد </a:t>
            </a:r>
            <a:r>
              <a:rPr lang="ar-SA" sz="2400" b="1" dirty="0"/>
              <a:t>أن أسر الجناحين المشردين أقل تدينًا من أسر الاحداث السويين.</a:t>
            </a:r>
          </a:p>
          <a:p>
            <a:r>
              <a:rPr lang="ar-SA" sz="2400" b="1" dirty="0">
                <a:solidFill>
                  <a:srgbClr val="C00000"/>
                </a:solidFill>
              </a:rPr>
              <a:t>ونستنج من هنا:</a:t>
            </a:r>
          </a:p>
          <a:p>
            <a:r>
              <a:rPr lang="ar-SA" sz="2400" b="1" dirty="0" smtClean="0"/>
              <a:t>1- إن </a:t>
            </a:r>
            <a:r>
              <a:rPr lang="ar-SA" sz="2400" b="1" dirty="0"/>
              <a:t>العلاقة بين الانحراف وبين تطبيق الفروض الدينية تتناسب تناسبًا </a:t>
            </a:r>
            <a:r>
              <a:rPr lang="ar-SA" sz="2400" b="1" dirty="0" smtClean="0"/>
              <a:t>عكسيًا, أي </a:t>
            </a:r>
            <a:r>
              <a:rPr lang="ar-SA" sz="2400" b="1" dirty="0"/>
              <a:t>كلما قل أداء الفروض كلما زادت نسبة </a:t>
            </a:r>
            <a:r>
              <a:rPr lang="ar-SA" sz="2400" b="1" dirty="0" smtClean="0"/>
              <a:t>الانحراف, وذلك </a:t>
            </a:r>
            <a:r>
              <a:rPr lang="ar-SA" sz="2400" b="1" dirty="0"/>
              <a:t>لأن التعاليم الدينية تقوي الأخلاق وتحث على السلوك السوي.</a:t>
            </a:r>
          </a:p>
          <a:p>
            <a:r>
              <a:rPr lang="ar-SA" sz="2400" b="1" dirty="0" smtClean="0"/>
              <a:t>2- بالنسبة </a:t>
            </a:r>
            <a:r>
              <a:rPr lang="ar-SA" sz="2400" b="1" dirty="0"/>
              <a:t>لعلاقة الحدث الدينية أو التثقيف </a:t>
            </a:r>
            <a:r>
              <a:rPr lang="ar-SA" sz="2400" b="1" dirty="0" smtClean="0"/>
              <a:t>الديني, أجريت </a:t>
            </a:r>
            <a:r>
              <a:rPr lang="ar-SA" sz="2400" b="1" dirty="0"/>
              <a:t>دراسة على المجتمعات المسيحية من خلال حضورهم لمدارسهم يوم الأحد من واقع هذه الدراسة </a:t>
            </a:r>
            <a:r>
              <a:rPr lang="ar-SA" sz="2400" b="1" dirty="0" smtClean="0"/>
              <a:t>لا يوجد </a:t>
            </a:r>
            <a:r>
              <a:rPr lang="ar-SA" sz="2400" b="1" dirty="0"/>
              <a:t>تفاوت بين من يذهبون إلى المدرسة يوم الأحد ومن لا </a:t>
            </a:r>
            <a:r>
              <a:rPr lang="ar-SA" sz="2400" b="1" dirty="0" smtClean="0"/>
              <a:t>يذهبون, أيضًا </a:t>
            </a:r>
            <a:r>
              <a:rPr lang="ar-SA" sz="2400" b="1" dirty="0"/>
              <a:t>اجريت دراسة عن مدى تأثر خُلق الطفل بدراسة الانجيل,قام </a:t>
            </a:r>
            <a:r>
              <a:rPr lang="ar-SA" sz="2400" b="1" dirty="0" err="1"/>
              <a:t>هايتواد</a:t>
            </a:r>
            <a:r>
              <a:rPr lang="ar-SA" sz="2400" b="1" dirty="0"/>
              <a:t>(بدراسة 3000طفل)وتناول في الدراسة علاقة معرفة الأطفال بالإنجيل وسلوك الكذب </a:t>
            </a:r>
            <a:r>
              <a:rPr lang="ar-SA" sz="2400" b="1" dirty="0" smtClean="0"/>
              <a:t>والغش, وقد </a:t>
            </a:r>
            <a:r>
              <a:rPr lang="ar-SA" sz="2400" b="1" dirty="0"/>
              <a:t>وجد أن مجرد معرفتهم بالإنجيل ليست كافية لإحراز مواقف خلقية.</a:t>
            </a:r>
          </a:p>
        </p:txBody>
      </p:sp>
    </p:spTree>
    <p:extLst>
      <p:ext uri="{BB962C8B-B14F-4D97-AF65-F5344CB8AC3E}">
        <p14:creationId xmlns:p14="http://schemas.microsoft.com/office/powerpoint/2010/main" xmlns="" val="2024159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20688"/>
            <a:ext cx="8504237" cy="5777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25368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2575" y="1006475"/>
            <a:ext cx="8577263" cy="4852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47448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5763" y="728663"/>
            <a:ext cx="8370887" cy="540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45671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smtClean="0">
                <a:solidFill>
                  <a:srgbClr val="0C4F01"/>
                </a:solidFill>
              </a:rPr>
              <a:t>انحراف </a:t>
            </a:r>
            <a:r>
              <a:rPr lang="ar-SA" sz="4400" b="1" dirty="0">
                <a:solidFill>
                  <a:srgbClr val="0C4F01"/>
                </a:solidFill>
              </a:rPr>
              <a:t>الأحداث والنظام التربوي</a:t>
            </a:r>
          </a:p>
        </p:txBody>
      </p:sp>
      <p:sp>
        <p:nvSpPr>
          <p:cNvPr id="3" name="مستطيل 2"/>
          <p:cNvSpPr/>
          <p:nvPr/>
        </p:nvSpPr>
        <p:spPr>
          <a:xfrm>
            <a:off x="53752" y="1472541"/>
            <a:ext cx="9022116" cy="3539430"/>
          </a:xfrm>
          <a:prstGeom prst="rect">
            <a:avLst/>
          </a:prstGeom>
        </p:spPr>
        <p:txBody>
          <a:bodyPr wrap="square">
            <a:spAutoFit/>
          </a:bodyPr>
          <a:lstStyle/>
          <a:p>
            <a:r>
              <a:rPr lang="ar-SA" sz="2800" b="1" dirty="0"/>
              <a:t>تلعب المدرسة </a:t>
            </a:r>
            <a:r>
              <a:rPr lang="ar-SA" sz="2800" b="1" dirty="0" smtClean="0"/>
              <a:t>دورا هاما </a:t>
            </a:r>
            <a:r>
              <a:rPr lang="ar-SA" sz="2800" b="1" dirty="0"/>
              <a:t>في </a:t>
            </a:r>
            <a:r>
              <a:rPr lang="ar-SA" sz="2800" b="1" dirty="0" smtClean="0"/>
              <a:t>تنشئة </a:t>
            </a:r>
            <a:r>
              <a:rPr lang="ar-SA" sz="2800" b="1" dirty="0"/>
              <a:t>الطفل . في توصل عادات وتقاليد المجتمع اليه وتعلمة كيف يفكر وتزوده </a:t>
            </a:r>
            <a:r>
              <a:rPr lang="ar-SA" sz="2800" b="1" dirty="0" smtClean="0"/>
              <a:t>كثيرا </a:t>
            </a:r>
            <a:r>
              <a:rPr lang="ar-SA" sz="2800" b="1" dirty="0"/>
              <a:t>من المهارات وكيف يتعايش مع غيره.</a:t>
            </a:r>
          </a:p>
          <a:p>
            <a:r>
              <a:rPr lang="ar-SA" sz="2800" b="1" dirty="0">
                <a:solidFill>
                  <a:srgbClr val="C00000"/>
                </a:solidFill>
              </a:rPr>
              <a:t>وللطفل حاجات من اهمها :</a:t>
            </a:r>
          </a:p>
          <a:p>
            <a:r>
              <a:rPr lang="ar-SA" sz="2800" b="1" dirty="0">
                <a:solidFill>
                  <a:srgbClr val="0070C0"/>
                </a:solidFill>
              </a:rPr>
              <a:t>•	حاجات عاطفية </a:t>
            </a:r>
          </a:p>
          <a:p>
            <a:r>
              <a:rPr lang="ar-SA" sz="2800" b="1" dirty="0">
                <a:solidFill>
                  <a:srgbClr val="0070C0"/>
                </a:solidFill>
              </a:rPr>
              <a:t>•	حاجات اجتماعية</a:t>
            </a:r>
          </a:p>
          <a:p>
            <a:r>
              <a:rPr lang="ar-SA" sz="2800" b="1" dirty="0"/>
              <a:t>ان نجاح المدرسة في تحقيق </a:t>
            </a:r>
            <a:r>
              <a:rPr lang="ar-SA" sz="2800" b="1" dirty="0" smtClean="0"/>
              <a:t>احتياجات </a:t>
            </a:r>
            <a:r>
              <a:rPr lang="ar-SA" sz="2800" b="1" dirty="0"/>
              <a:t>الطفل يساعد في تحقيق اهداف الحدث وطموحة فالهروب من المدرسة ربما يعتبر بمثابة الخطوة الأولى نحو </a:t>
            </a:r>
            <a:r>
              <a:rPr lang="ar-SA" sz="2800" b="1" dirty="0" smtClean="0"/>
              <a:t>الانحراف </a:t>
            </a:r>
            <a:r>
              <a:rPr lang="ar-SA" sz="2800" b="1" dirty="0"/>
              <a:t>في سلوك غير سليم</a:t>
            </a:r>
            <a:r>
              <a:rPr lang="ar-SA" dirty="0"/>
              <a:t>.</a:t>
            </a:r>
          </a:p>
        </p:txBody>
      </p:sp>
    </p:spTree>
    <p:extLst>
      <p:ext uri="{BB962C8B-B14F-4D97-AF65-F5344CB8AC3E}">
        <p14:creationId xmlns:p14="http://schemas.microsoft.com/office/powerpoint/2010/main" xmlns="" val="2854794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980728"/>
            <a:ext cx="8892480" cy="2954655"/>
          </a:xfrm>
          <a:prstGeom prst="rect">
            <a:avLst/>
          </a:prstGeom>
        </p:spPr>
        <p:txBody>
          <a:bodyPr wrap="square">
            <a:spAutoFit/>
          </a:bodyPr>
          <a:lstStyle/>
          <a:p>
            <a:r>
              <a:rPr lang="ar-SA" sz="2800" b="1" dirty="0">
                <a:solidFill>
                  <a:srgbClr val="C00000"/>
                </a:solidFill>
              </a:rPr>
              <a:t>فهروب الاطفال من المدرسة ربما يرجع الى سبب او لآخر </a:t>
            </a:r>
            <a:r>
              <a:rPr lang="ar-SA" sz="2800" b="1" dirty="0" smtClean="0">
                <a:solidFill>
                  <a:srgbClr val="C00000"/>
                </a:solidFill>
              </a:rPr>
              <a:t>مثلا:</a:t>
            </a:r>
            <a:endParaRPr lang="ar-SA" sz="2800" b="1" dirty="0">
              <a:solidFill>
                <a:srgbClr val="C00000"/>
              </a:solidFill>
            </a:endParaRPr>
          </a:p>
          <a:p>
            <a:r>
              <a:rPr lang="ar-SA" sz="2800" b="1" dirty="0">
                <a:solidFill>
                  <a:srgbClr val="0070C0"/>
                </a:solidFill>
              </a:rPr>
              <a:t>•</a:t>
            </a:r>
            <a:r>
              <a:rPr lang="ar-SA" sz="2800" b="1" dirty="0"/>
              <a:t>	</a:t>
            </a:r>
            <a:r>
              <a:rPr lang="ar-SA" sz="2800" b="1" dirty="0">
                <a:solidFill>
                  <a:srgbClr val="0070C0"/>
                </a:solidFill>
              </a:rPr>
              <a:t>عدم اشباع رغبتاهم </a:t>
            </a:r>
          </a:p>
          <a:p>
            <a:r>
              <a:rPr lang="ar-SA" sz="2800" b="1" dirty="0">
                <a:solidFill>
                  <a:srgbClr val="0070C0"/>
                </a:solidFill>
              </a:rPr>
              <a:t>•	او لعدم الرضا عن مواقف مختلفة</a:t>
            </a:r>
          </a:p>
          <a:p>
            <a:r>
              <a:rPr lang="ar-SA" sz="2800" b="1" dirty="0">
                <a:solidFill>
                  <a:srgbClr val="0070C0"/>
                </a:solidFill>
              </a:rPr>
              <a:t>•	النقد والتوبيخ سواء من والدية او من زملائه, وبسبب تدني درجاته </a:t>
            </a:r>
          </a:p>
          <a:p>
            <a:r>
              <a:rPr lang="ar-SA" sz="2800" b="1" dirty="0">
                <a:solidFill>
                  <a:srgbClr val="0070C0"/>
                </a:solidFill>
              </a:rPr>
              <a:t>•	العلاقة المتوترة بين الطالب ومدرسته</a:t>
            </a:r>
          </a:p>
          <a:p>
            <a:r>
              <a:rPr lang="ar-SA" sz="2800" b="1" dirty="0">
                <a:solidFill>
                  <a:srgbClr val="0070C0"/>
                </a:solidFill>
              </a:rPr>
              <a:t>•	فشل المدرسة في احترام وتقدير مشاعر الطالب</a:t>
            </a:r>
          </a:p>
          <a:p>
            <a:endParaRPr lang="ar-SA" dirty="0"/>
          </a:p>
        </p:txBody>
      </p:sp>
    </p:spTree>
    <p:extLst>
      <p:ext uri="{BB962C8B-B14F-4D97-AF65-F5344CB8AC3E}">
        <p14:creationId xmlns:p14="http://schemas.microsoft.com/office/powerpoint/2010/main" xmlns="" val="1637232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412776"/>
            <a:ext cx="9144000" cy="4801314"/>
          </a:xfrm>
          <a:prstGeom prst="rect">
            <a:avLst/>
          </a:prstGeom>
        </p:spPr>
        <p:txBody>
          <a:bodyPr wrap="square">
            <a:spAutoFit/>
          </a:bodyPr>
          <a:lstStyle/>
          <a:p>
            <a:r>
              <a:rPr lang="ar-SA" sz="2400" b="1" dirty="0" smtClean="0"/>
              <a:t>من </a:t>
            </a:r>
            <a:r>
              <a:rPr lang="ar-SA" sz="2400" b="1" dirty="0"/>
              <a:t>مهام المدرسة ملاحظة سلوك الطلاب </a:t>
            </a:r>
            <a:r>
              <a:rPr lang="ar-SA" sz="2400" b="1" dirty="0" smtClean="0"/>
              <a:t>فمثلا: </a:t>
            </a:r>
            <a:r>
              <a:rPr lang="ar-SA" sz="2400" b="1" dirty="0"/>
              <a:t>عندما يلاحظ تغيب متكرر من أي طالب فلابد من الاهتمام بهذه الناحية والابلاغ عنها </a:t>
            </a:r>
            <a:r>
              <a:rPr lang="ar-SA" sz="2400" b="1" dirty="0" smtClean="0"/>
              <a:t>فورا </a:t>
            </a:r>
            <a:r>
              <a:rPr lang="ar-SA" sz="2400" b="1" dirty="0"/>
              <a:t>للمسئولين حتى يقدم له الارشاد والتشخيص المبكر.</a:t>
            </a:r>
          </a:p>
          <a:p>
            <a:r>
              <a:rPr lang="ar-SA" sz="2400" b="1" dirty="0">
                <a:solidFill>
                  <a:srgbClr val="C00000"/>
                </a:solidFill>
              </a:rPr>
              <a:t>لذا فانه يجب على المدرسة ان تتبع الآتي:</a:t>
            </a:r>
          </a:p>
          <a:p>
            <a:r>
              <a:rPr lang="ar-SA" sz="2400" b="1" dirty="0">
                <a:solidFill>
                  <a:srgbClr val="0070C0"/>
                </a:solidFill>
              </a:rPr>
              <a:t>•	أن توفر في المدارس خدمات اجتماعية ونفسية للكشف عن السلوك المنحرف لدى الأحداث وعلاجه في وقت مبكر.</a:t>
            </a:r>
          </a:p>
          <a:p>
            <a:r>
              <a:rPr lang="ar-SA" sz="2400" b="1" dirty="0">
                <a:solidFill>
                  <a:srgbClr val="0070C0"/>
                </a:solidFill>
              </a:rPr>
              <a:t>•	أن تضع </a:t>
            </a:r>
            <a:r>
              <a:rPr lang="ar-SA" sz="2400" b="1" dirty="0" smtClean="0">
                <a:solidFill>
                  <a:srgbClr val="0070C0"/>
                </a:solidFill>
              </a:rPr>
              <a:t>برنامجا دراسيا مرنا </a:t>
            </a:r>
            <a:r>
              <a:rPr lang="ar-SA" sz="2400" b="1" dirty="0" err="1" smtClean="0">
                <a:solidFill>
                  <a:srgbClr val="0070C0"/>
                </a:solidFill>
              </a:rPr>
              <a:t>يتلائم</a:t>
            </a:r>
            <a:r>
              <a:rPr lang="ar-SA" sz="2400" b="1" dirty="0" smtClean="0">
                <a:solidFill>
                  <a:srgbClr val="0070C0"/>
                </a:solidFill>
              </a:rPr>
              <a:t> </a:t>
            </a:r>
            <a:r>
              <a:rPr lang="ar-SA" sz="2400" b="1" dirty="0">
                <a:solidFill>
                  <a:srgbClr val="0070C0"/>
                </a:solidFill>
              </a:rPr>
              <a:t>مع مستوى الطلبة العقلي.</a:t>
            </a:r>
          </a:p>
          <a:p>
            <a:r>
              <a:rPr lang="ar-SA" sz="2400" b="1" dirty="0">
                <a:solidFill>
                  <a:srgbClr val="0070C0"/>
                </a:solidFill>
              </a:rPr>
              <a:t>•	أن تربي الطفل تربية دينية وبدنية مساعدة منها لآسرة</a:t>
            </a:r>
          </a:p>
          <a:p>
            <a:r>
              <a:rPr lang="ar-SA" sz="2400" b="1" dirty="0">
                <a:solidFill>
                  <a:srgbClr val="0070C0"/>
                </a:solidFill>
              </a:rPr>
              <a:t>•	يجب ان يكون المدرسون أكفاء وأن يكونوا </a:t>
            </a:r>
            <a:r>
              <a:rPr lang="ar-SA" sz="2400" b="1" dirty="0" smtClean="0">
                <a:solidFill>
                  <a:srgbClr val="0070C0"/>
                </a:solidFill>
              </a:rPr>
              <a:t>مثالا </a:t>
            </a:r>
            <a:r>
              <a:rPr lang="ar-SA" sz="2400" b="1" dirty="0">
                <a:solidFill>
                  <a:srgbClr val="0070C0"/>
                </a:solidFill>
              </a:rPr>
              <a:t>للخلق الرفيع ليكونوا قدوة حسنة للطلبة.</a:t>
            </a:r>
          </a:p>
          <a:p>
            <a:r>
              <a:rPr lang="ar-SA" sz="2400" b="1" dirty="0">
                <a:solidFill>
                  <a:srgbClr val="0070C0"/>
                </a:solidFill>
              </a:rPr>
              <a:t>•	يجب ان يكون عدد المدرسين </a:t>
            </a:r>
            <a:r>
              <a:rPr lang="ar-SA" sz="2400" b="1" dirty="0" smtClean="0">
                <a:solidFill>
                  <a:srgbClr val="0070C0"/>
                </a:solidFill>
              </a:rPr>
              <a:t>مناسبا </a:t>
            </a:r>
            <a:endParaRPr lang="ar-SA" sz="2400" b="1" dirty="0">
              <a:solidFill>
                <a:srgbClr val="0070C0"/>
              </a:solidFill>
            </a:endParaRPr>
          </a:p>
          <a:p>
            <a:r>
              <a:rPr lang="ar-SA" sz="2400" b="1" dirty="0">
                <a:solidFill>
                  <a:srgbClr val="0070C0"/>
                </a:solidFill>
              </a:rPr>
              <a:t>•	لابد للمدرسة من معالجة وحل مشكلة الصراع الثقافي </a:t>
            </a:r>
            <a:r>
              <a:rPr lang="ar-SA" sz="2400" b="1" dirty="0" smtClean="0">
                <a:solidFill>
                  <a:srgbClr val="0070C0"/>
                </a:solidFill>
              </a:rPr>
              <a:t>علاجا تربويا.</a:t>
            </a:r>
            <a:endParaRPr lang="ar-SA" sz="2400" b="1" dirty="0">
              <a:solidFill>
                <a:srgbClr val="0070C0"/>
              </a:solidFill>
            </a:endParaRPr>
          </a:p>
          <a:p>
            <a:endParaRPr lang="ar-SA" dirty="0"/>
          </a:p>
        </p:txBody>
      </p:sp>
      <p:sp>
        <p:nvSpPr>
          <p:cNvPr id="3" name="مستطيل 2"/>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a:solidFill>
                  <a:srgbClr val="0C4F01"/>
                </a:solidFill>
              </a:rPr>
              <a:t>الدور الوقائي للمدرسة:</a:t>
            </a:r>
          </a:p>
        </p:txBody>
      </p:sp>
    </p:spTree>
    <p:extLst>
      <p:ext uri="{BB962C8B-B14F-4D97-AF65-F5344CB8AC3E}">
        <p14:creationId xmlns:p14="http://schemas.microsoft.com/office/powerpoint/2010/main" xmlns="" val="369521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a:solidFill>
                  <a:srgbClr val="0C4F01"/>
                </a:solidFill>
              </a:rPr>
              <a:t>الدور العلاجي للمدرسة:</a:t>
            </a:r>
          </a:p>
        </p:txBody>
      </p:sp>
      <p:sp>
        <p:nvSpPr>
          <p:cNvPr id="3" name="مستطيل 2"/>
          <p:cNvSpPr/>
          <p:nvPr/>
        </p:nvSpPr>
        <p:spPr>
          <a:xfrm>
            <a:off x="0" y="1556792"/>
            <a:ext cx="9129620" cy="4955203"/>
          </a:xfrm>
          <a:prstGeom prst="rect">
            <a:avLst/>
          </a:prstGeom>
        </p:spPr>
        <p:txBody>
          <a:bodyPr wrap="square">
            <a:spAutoFit/>
          </a:bodyPr>
          <a:lstStyle/>
          <a:p>
            <a:endParaRPr lang="ar-SA" dirty="0"/>
          </a:p>
          <a:p>
            <a:r>
              <a:rPr lang="ar-SA" sz="2000" b="1" dirty="0" smtClean="0"/>
              <a:t>تقوم </a:t>
            </a:r>
            <a:r>
              <a:rPr lang="ar-SA" sz="2000" b="1" dirty="0"/>
              <a:t>المدرسة بالعناية بمشاكل التكيف الاجتماعي لدى الأطفال و مواجهة الآثار السلبية التي فرضتها عليهم القوى الاجتماعية المختلفة.</a:t>
            </a:r>
          </a:p>
          <a:p>
            <a:r>
              <a:rPr lang="ar-SA" sz="2000" b="1" dirty="0"/>
              <a:t>لقد اجريت في هذا المجال بحوث لمقارنة جماعات من الجانحين مع غيرها من غير الجانحين فوجدت أن هروب الطالب التكرر من المدرسة يعد من أهم الأعراض الناشئة عن سوء التكيف الذي يعتبر من علامات الجنوح.</a:t>
            </a:r>
          </a:p>
          <a:p>
            <a:r>
              <a:rPr lang="ar-SA" sz="2000" b="1" dirty="0">
                <a:solidFill>
                  <a:srgbClr val="C00000"/>
                </a:solidFill>
              </a:rPr>
              <a:t>من هذه الدراسات هناك دراسة قام بها </a:t>
            </a:r>
            <a:r>
              <a:rPr lang="ar-SA" sz="2000" b="1" dirty="0"/>
              <a:t>:</a:t>
            </a:r>
          </a:p>
          <a:p>
            <a:r>
              <a:rPr lang="ar-SA" sz="2000" b="1" dirty="0">
                <a:solidFill>
                  <a:srgbClr val="0070C0"/>
                </a:solidFill>
              </a:rPr>
              <a:t>•	جلوك في أمريكا : عمل دراسة فوجد ان </a:t>
            </a:r>
            <a:r>
              <a:rPr lang="ar-SA" sz="2000" b="1" dirty="0" smtClean="0">
                <a:solidFill>
                  <a:srgbClr val="0070C0"/>
                </a:solidFill>
              </a:rPr>
              <a:t>التأخر </a:t>
            </a:r>
            <a:r>
              <a:rPr lang="ar-SA" sz="2000" b="1" dirty="0">
                <a:solidFill>
                  <a:srgbClr val="0070C0"/>
                </a:solidFill>
              </a:rPr>
              <a:t>الدراسي واضح لدى كثير من الجانحين</a:t>
            </a:r>
          </a:p>
          <a:p>
            <a:r>
              <a:rPr lang="ar-SA" sz="2000" b="1" dirty="0">
                <a:solidFill>
                  <a:srgbClr val="0070C0"/>
                </a:solidFill>
              </a:rPr>
              <a:t>•	</a:t>
            </a:r>
            <a:r>
              <a:rPr lang="ar-SA" sz="2000" b="1" dirty="0" err="1" smtClean="0">
                <a:solidFill>
                  <a:srgbClr val="0070C0"/>
                </a:solidFill>
              </a:rPr>
              <a:t>ستروت</a:t>
            </a:r>
            <a:r>
              <a:rPr lang="ar-SA" sz="2000" b="1" dirty="0" smtClean="0">
                <a:solidFill>
                  <a:srgbClr val="0070C0"/>
                </a:solidFill>
              </a:rPr>
              <a:t> </a:t>
            </a:r>
            <a:r>
              <a:rPr lang="ar-SA" sz="2000" b="1" dirty="0" err="1" smtClean="0">
                <a:solidFill>
                  <a:srgbClr val="0070C0"/>
                </a:solidFill>
              </a:rPr>
              <a:t>وكرشانش</a:t>
            </a:r>
            <a:r>
              <a:rPr lang="ar-SA" sz="2000" b="1" dirty="0" smtClean="0">
                <a:solidFill>
                  <a:srgbClr val="0070C0"/>
                </a:solidFill>
              </a:rPr>
              <a:t> </a:t>
            </a:r>
            <a:r>
              <a:rPr lang="ar-SA" sz="2000" b="1" dirty="0">
                <a:solidFill>
                  <a:srgbClr val="0070C0"/>
                </a:solidFill>
              </a:rPr>
              <a:t>في لدانمارك: وجد ان </a:t>
            </a:r>
            <a:r>
              <a:rPr lang="ar-SA" sz="2000" b="1" dirty="0" smtClean="0">
                <a:solidFill>
                  <a:srgbClr val="0070C0"/>
                </a:solidFill>
              </a:rPr>
              <a:t>التأخر </a:t>
            </a:r>
            <a:r>
              <a:rPr lang="ar-SA" sz="2000" b="1" dirty="0">
                <a:solidFill>
                  <a:srgbClr val="0070C0"/>
                </a:solidFill>
              </a:rPr>
              <a:t>الدراسي وتكرر الانتقال كثير عند الجانحين</a:t>
            </a:r>
          </a:p>
          <a:p>
            <a:r>
              <a:rPr lang="ar-SA" sz="2000" b="1" dirty="0">
                <a:solidFill>
                  <a:srgbClr val="0070C0"/>
                </a:solidFill>
              </a:rPr>
              <a:t>•	وهناك بعض البحوث تناولت العلاقة بين درجة التعليم التي حصل عليها الطفل الجانح وبين </a:t>
            </a:r>
            <a:r>
              <a:rPr lang="ar-SA" sz="2000" b="1" dirty="0" smtClean="0">
                <a:solidFill>
                  <a:srgbClr val="0070C0"/>
                </a:solidFill>
              </a:rPr>
              <a:t>سلوكه </a:t>
            </a:r>
            <a:endParaRPr lang="ar-SA" sz="2000" b="1" dirty="0">
              <a:solidFill>
                <a:srgbClr val="0070C0"/>
              </a:solidFill>
            </a:endParaRPr>
          </a:p>
          <a:p>
            <a:r>
              <a:rPr lang="ar-SA" sz="2000" b="1" dirty="0">
                <a:solidFill>
                  <a:srgbClr val="0070C0"/>
                </a:solidFill>
              </a:rPr>
              <a:t>•	وفي البحوث </a:t>
            </a:r>
            <a:r>
              <a:rPr lang="ar-SA" sz="2000" b="1" dirty="0" smtClean="0">
                <a:solidFill>
                  <a:srgbClr val="0070C0"/>
                </a:solidFill>
              </a:rPr>
              <a:t>المصرية </a:t>
            </a:r>
            <a:r>
              <a:rPr lang="ar-SA" sz="2000" b="1" dirty="0">
                <a:solidFill>
                  <a:srgbClr val="0070C0"/>
                </a:solidFill>
              </a:rPr>
              <a:t>وجدت ان عدد من الجانحين وغير الجانحين فوجدت ان 45 % من الاحداث  الجانحين لم يذهبوا الى المدارس بينما لم يذهب </a:t>
            </a:r>
            <a:r>
              <a:rPr lang="ar-SA" sz="2000" b="1" dirty="0" smtClean="0">
                <a:solidFill>
                  <a:srgbClr val="0070C0"/>
                </a:solidFill>
              </a:rPr>
              <a:t>اللي </a:t>
            </a:r>
            <a:r>
              <a:rPr lang="ar-SA" sz="2000" b="1" dirty="0">
                <a:solidFill>
                  <a:srgbClr val="0070C0"/>
                </a:solidFill>
              </a:rPr>
              <a:t>المدارس 30% من الاحداث غير الجانحين و نسبة المتعلمين الجانحين اقل من نسبة المتعلمين الغير الجانحين .</a:t>
            </a:r>
          </a:p>
          <a:p>
            <a:endParaRPr lang="ar-SA" sz="2000" b="1" dirty="0"/>
          </a:p>
          <a:p>
            <a:r>
              <a:rPr lang="ar-SA" sz="2000" b="1" dirty="0"/>
              <a:t>أن المستوى التعليمي </a:t>
            </a:r>
            <a:r>
              <a:rPr lang="ar-SA" sz="2000" b="1" dirty="0" smtClean="0"/>
              <a:t>لا يعتبر عاملا </a:t>
            </a:r>
            <a:r>
              <a:rPr lang="ar-SA" sz="2000" b="1" dirty="0"/>
              <a:t>بناء في منع الحدث من الانحراف ولكن الذي يساعد على وقاية الحدث من الانحراف هو مباشرة المدرسة لواجبها وذلك برفع المستوى الخلقي لدى الأطفال.</a:t>
            </a:r>
          </a:p>
          <a:p>
            <a:endParaRPr lang="ar-SA" dirty="0"/>
          </a:p>
        </p:txBody>
      </p:sp>
    </p:spTree>
    <p:extLst>
      <p:ext uri="{BB962C8B-B14F-4D97-AF65-F5344CB8AC3E}">
        <p14:creationId xmlns:p14="http://schemas.microsoft.com/office/powerpoint/2010/main" xmlns="" val="3434679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smtClean="0">
                <a:solidFill>
                  <a:srgbClr val="0C4F01"/>
                </a:solidFill>
              </a:rPr>
              <a:t>انحراف </a:t>
            </a:r>
            <a:r>
              <a:rPr lang="ar-SA" sz="4400" b="1" dirty="0">
                <a:solidFill>
                  <a:srgbClr val="0C4F01"/>
                </a:solidFill>
              </a:rPr>
              <a:t>الاحداث ووسائل </a:t>
            </a:r>
            <a:r>
              <a:rPr lang="ar-SA" sz="4400" b="1" dirty="0" smtClean="0">
                <a:solidFill>
                  <a:srgbClr val="0C4F01"/>
                </a:solidFill>
              </a:rPr>
              <a:t>الاعلام </a:t>
            </a:r>
            <a:endParaRPr lang="ar-SA" sz="4400" b="1" dirty="0">
              <a:solidFill>
                <a:srgbClr val="0C4F01"/>
              </a:solidFill>
            </a:endParaRPr>
          </a:p>
        </p:txBody>
      </p:sp>
      <p:sp>
        <p:nvSpPr>
          <p:cNvPr id="3" name="مستطيل 2"/>
          <p:cNvSpPr/>
          <p:nvPr/>
        </p:nvSpPr>
        <p:spPr>
          <a:xfrm>
            <a:off x="251521" y="1859340"/>
            <a:ext cx="8878100" cy="3416320"/>
          </a:xfrm>
          <a:prstGeom prst="rect">
            <a:avLst/>
          </a:prstGeom>
        </p:spPr>
        <p:txBody>
          <a:bodyPr wrap="square">
            <a:spAutoFit/>
          </a:bodyPr>
          <a:lstStyle/>
          <a:p>
            <a:r>
              <a:rPr lang="ar-SA" sz="2400" b="1" dirty="0"/>
              <a:t>تشتمل وسائل الاعلام على كل من الصحافة والاذاعة والسينما , والتلفزيون والكتب المتنوعة وغيرها , وفيما يتعلق بعلاقة الاعلام بالجنوح اجريت دراسات قام بها </a:t>
            </a:r>
            <a:r>
              <a:rPr lang="ar-SA" sz="2400" b="1" dirty="0">
                <a:solidFill>
                  <a:srgbClr val="C00000"/>
                </a:solidFill>
              </a:rPr>
              <a:t>( </a:t>
            </a:r>
            <a:r>
              <a:rPr lang="ar-SA" sz="2400" b="1" dirty="0" err="1">
                <a:solidFill>
                  <a:srgbClr val="C00000"/>
                </a:solidFill>
              </a:rPr>
              <a:t>بلومر</a:t>
            </a:r>
            <a:r>
              <a:rPr lang="ar-SA" sz="2400" b="1" dirty="0">
                <a:solidFill>
                  <a:srgbClr val="C00000"/>
                </a:solidFill>
              </a:rPr>
              <a:t> ) </a:t>
            </a:r>
            <a:r>
              <a:rPr lang="ar-SA" sz="2400" b="1" dirty="0"/>
              <a:t>و </a:t>
            </a:r>
            <a:r>
              <a:rPr lang="ar-SA" sz="2400" b="1" dirty="0">
                <a:solidFill>
                  <a:srgbClr val="C00000"/>
                </a:solidFill>
              </a:rPr>
              <a:t>( </a:t>
            </a:r>
            <a:r>
              <a:rPr lang="ar-SA" sz="2400" b="1" dirty="0" err="1">
                <a:solidFill>
                  <a:srgbClr val="C00000"/>
                </a:solidFill>
              </a:rPr>
              <a:t>هوزر</a:t>
            </a:r>
            <a:r>
              <a:rPr lang="ar-SA" sz="2400" b="1" dirty="0">
                <a:solidFill>
                  <a:srgbClr val="C00000"/>
                </a:solidFill>
              </a:rPr>
              <a:t> ) </a:t>
            </a:r>
            <a:r>
              <a:rPr lang="ar-SA" sz="2400" b="1" dirty="0"/>
              <a:t>عن السينما  واثرها على الجنوح . فوجد ان 49% من الجانحين استعملوا السلاح بناء على ما شاهدوه في افلام سينما معينة , وان 28% تولدت لديهم الرغبة في الكسب بعد مشاهدة افلام معينة </a:t>
            </a:r>
            <a:r>
              <a:rPr lang="ar-SA" sz="2400" b="1" dirty="0" smtClean="0"/>
              <a:t>.</a:t>
            </a:r>
          </a:p>
          <a:p>
            <a:endParaRPr lang="ar-SA" sz="2400" b="1" dirty="0"/>
          </a:p>
          <a:p>
            <a:r>
              <a:rPr lang="ar-SA" sz="2400" b="1" dirty="0"/>
              <a:t>ان  جميع وسائل الاعلام ربما يكون لها تأثير سلبي على تصرفات الاحداث وخاصة اذا كان المشرفون عليها همهم الكسب بغض النظر عن محتويات المخرج للجمهور , وبدون  اكتراث للقيم والاخلاق الاجتماعية .</a:t>
            </a:r>
          </a:p>
        </p:txBody>
      </p:sp>
    </p:spTree>
    <p:extLst>
      <p:ext uri="{BB962C8B-B14F-4D97-AF65-F5344CB8AC3E}">
        <p14:creationId xmlns:p14="http://schemas.microsoft.com/office/powerpoint/2010/main" xmlns="" val="33056865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772816"/>
            <a:ext cx="9144000" cy="3539430"/>
          </a:xfrm>
          <a:prstGeom prst="rect">
            <a:avLst/>
          </a:prstGeom>
        </p:spPr>
        <p:txBody>
          <a:bodyPr wrap="square">
            <a:spAutoFit/>
          </a:bodyPr>
          <a:lstStyle/>
          <a:p>
            <a:r>
              <a:rPr lang="ar-SA" sz="2800" b="1" dirty="0" smtClean="0"/>
              <a:t>يوجد كثير من العوامل المحيطة بالفرد منها ماه خارج عن دائرة البيت او داخله ومنها ما هو ارادي او ما هو غير ارادي .</a:t>
            </a:r>
          </a:p>
          <a:p>
            <a:r>
              <a:rPr lang="ar-SA" sz="2800" b="1" dirty="0" smtClean="0"/>
              <a:t>وفي هذا الفصل سوف نركز على بعض الامور التي دخلت على المجتمعات العربية وخاصة المملكة العربية السعودية منذ وقت ليس بالبعيد من هذه الاشياء :</a:t>
            </a:r>
          </a:p>
          <a:p>
            <a:r>
              <a:rPr lang="ar-SA" sz="2800" b="1" dirty="0" smtClean="0">
                <a:solidFill>
                  <a:srgbClr val="0070C0"/>
                </a:solidFill>
              </a:rPr>
              <a:t>1- استخدام الفيديو.</a:t>
            </a:r>
          </a:p>
          <a:p>
            <a:r>
              <a:rPr lang="ar-SA" sz="2800" b="1" dirty="0" smtClean="0">
                <a:solidFill>
                  <a:srgbClr val="0070C0"/>
                </a:solidFill>
              </a:rPr>
              <a:t>2- الشغالات والسائقين في المنازل .</a:t>
            </a:r>
          </a:p>
          <a:p>
            <a:r>
              <a:rPr lang="ar-SA" sz="2800" b="1" dirty="0" smtClean="0">
                <a:solidFill>
                  <a:srgbClr val="0070C0"/>
                </a:solidFill>
              </a:rPr>
              <a:t>3- السيارات .</a:t>
            </a:r>
            <a:endParaRPr lang="ar-SA" sz="2800" b="1" dirty="0">
              <a:solidFill>
                <a:srgbClr val="0070C0"/>
              </a:solidFill>
            </a:endParaRPr>
          </a:p>
        </p:txBody>
      </p:sp>
      <p:sp>
        <p:nvSpPr>
          <p:cNvPr id="4" name="مستطيل 3"/>
          <p:cNvSpPr/>
          <p:nvPr/>
        </p:nvSpPr>
        <p:spPr>
          <a:xfrm>
            <a:off x="0" y="304923"/>
            <a:ext cx="9129621"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000" b="1" dirty="0" smtClean="0">
                <a:solidFill>
                  <a:srgbClr val="0C4F01"/>
                </a:solidFill>
              </a:rPr>
              <a:t>عوامل </a:t>
            </a:r>
            <a:r>
              <a:rPr lang="ar-SA" sz="4000" b="1" dirty="0">
                <a:solidFill>
                  <a:srgbClr val="0C4F01"/>
                </a:solidFill>
              </a:rPr>
              <a:t>أخرى مساعدة على الانحراف</a:t>
            </a:r>
          </a:p>
        </p:txBody>
      </p:sp>
    </p:spTree>
    <p:extLst>
      <p:ext uri="{BB962C8B-B14F-4D97-AF65-F5344CB8AC3E}">
        <p14:creationId xmlns:p14="http://schemas.microsoft.com/office/powerpoint/2010/main" xmlns="" val="25290099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0C4F01"/>
                </a:solidFill>
              </a:rPr>
              <a:t>1- الفيديو :</a:t>
            </a:r>
            <a:endParaRPr lang="ar-SA" sz="4400" b="1" dirty="0">
              <a:solidFill>
                <a:srgbClr val="0C4F01"/>
              </a:solidFill>
            </a:endParaRPr>
          </a:p>
        </p:txBody>
      </p:sp>
      <p:sp>
        <p:nvSpPr>
          <p:cNvPr id="4" name="مستطيل 3"/>
          <p:cNvSpPr/>
          <p:nvPr/>
        </p:nvSpPr>
        <p:spPr>
          <a:xfrm>
            <a:off x="467544" y="1772816"/>
            <a:ext cx="8568952" cy="2677656"/>
          </a:xfrm>
          <a:prstGeom prst="rect">
            <a:avLst/>
          </a:prstGeom>
        </p:spPr>
        <p:txBody>
          <a:bodyPr wrap="square">
            <a:spAutoFit/>
          </a:bodyPr>
          <a:lstStyle/>
          <a:p>
            <a:r>
              <a:rPr lang="ar-SA" sz="2800" b="1" dirty="0"/>
              <a:t>دخلت هذه الأداة إلى كثير من البيوت , يشاهدها الصغير قبل الكبير، وهناك الكثير من الأفلام الخليعة المنحلة عن العادات و التقاليد يشاهدها كثير من الأشخاص وربما يكون لها أثر عكسي على المشاهد ، و بالاعتياد على هذه المناظر ربما تصبح جزءا من حياتهم اليومية، فيقلدها الشخص لشعوره أن هذه الأشياء عادية وغير مضادة لتعاليم عقيدته، ومن هنا يقع الانحراف دون شعوره بأنه ارتكب خطأ.</a:t>
            </a:r>
          </a:p>
        </p:txBody>
      </p:sp>
    </p:spTree>
    <p:extLst>
      <p:ext uri="{BB962C8B-B14F-4D97-AF65-F5344CB8AC3E}">
        <p14:creationId xmlns:p14="http://schemas.microsoft.com/office/powerpoint/2010/main" xmlns="" val="26948532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0C4F01"/>
                </a:solidFill>
              </a:rPr>
              <a:t>2- الشغالات والسائقين :</a:t>
            </a:r>
            <a:endParaRPr lang="ar-SA" sz="4400" b="1" dirty="0">
              <a:solidFill>
                <a:srgbClr val="0C4F01"/>
              </a:solidFill>
            </a:endParaRPr>
          </a:p>
        </p:txBody>
      </p:sp>
      <p:sp>
        <p:nvSpPr>
          <p:cNvPr id="4" name="مستطيل 3"/>
          <p:cNvSpPr/>
          <p:nvPr/>
        </p:nvSpPr>
        <p:spPr>
          <a:xfrm>
            <a:off x="251520" y="2636912"/>
            <a:ext cx="8640960" cy="3539430"/>
          </a:xfrm>
          <a:prstGeom prst="rect">
            <a:avLst/>
          </a:prstGeom>
        </p:spPr>
        <p:txBody>
          <a:bodyPr wrap="square">
            <a:spAutoFit/>
          </a:bodyPr>
          <a:lstStyle/>
          <a:p>
            <a:r>
              <a:rPr lang="ar-SA" sz="2800" b="1" dirty="0"/>
              <a:t>انتشرت هذه الظاهرة في كثير من البيوت ، وطريقة جلبهم تتم بطريقة عشوائية في الأغلب، فالمهم هو وجود السائق أو الشغالة بغض النظر عن الخلفيات العقائدية و الأخلاق و التصرفات.</a:t>
            </a:r>
          </a:p>
          <a:p>
            <a:r>
              <a:rPr lang="ar-SA" sz="2800" b="1" dirty="0"/>
              <a:t>فالشغالة موجودة بين أصحاب المنزل وتكون معظم وقتها مع الأطفال ، فيتأثرون بها ،وإذا كانت ديانتها غير الإسلام وكانت سيئة الأخلاق فالطفل في غالب الأمر يقلد تصرفاتها ويعتبرها صحيحة لأنه  لا يعرف غيرها ، وتكون أداة لجلب الفساد للأولاد الكبار، وقد تؤثر على تصرفات و أفكار البنات، وتكون سببا في انحرافهم خلقيا.</a:t>
            </a:r>
          </a:p>
        </p:txBody>
      </p:sp>
    </p:spTree>
    <p:extLst>
      <p:ext uri="{BB962C8B-B14F-4D97-AF65-F5344CB8AC3E}">
        <p14:creationId xmlns:p14="http://schemas.microsoft.com/office/powerpoint/2010/main" xmlns="" val="993154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24965" y="304923"/>
            <a:ext cx="5904656"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0C4F01"/>
                </a:solidFill>
              </a:rPr>
              <a:t>3- السيارات وظاهرة الاجرام :</a:t>
            </a:r>
            <a:endParaRPr lang="ar-SA" sz="4400" b="1" dirty="0">
              <a:solidFill>
                <a:srgbClr val="0C4F01"/>
              </a:solidFill>
            </a:endParaRPr>
          </a:p>
        </p:txBody>
      </p:sp>
      <p:sp>
        <p:nvSpPr>
          <p:cNvPr id="4" name="مستطيل 3"/>
          <p:cNvSpPr/>
          <p:nvPr/>
        </p:nvSpPr>
        <p:spPr>
          <a:xfrm>
            <a:off x="428802" y="1772816"/>
            <a:ext cx="8496944" cy="3539430"/>
          </a:xfrm>
          <a:prstGeom prst="rect">
            <a:avLst/>
          </a:prstGeom>
        </p:spPr>
        <p:txBody>
          <a:bodyPr wrap="square">
            <a:spAutoFit/>
          </a:bodyPr>
          <a:lstStyle/>
          <a:p>
            <a:endParaRPr lang="ar-SA" sz="2800" b="1" dirty="0"/>
          </a:p>
          <a:p>
            <a:r>
              <a:rPr lang="ar-SA" sz="2800" b="1" dirty="0"/>
              <a:t>تزداد عواقب السيارات الإجرامية حدة كلما تقدم الزمن واتسع نطاق استعمالها وكثرت أعدادها. وعلاقة السيارة بالإجرام تكون من ناحيتين : مباشرة و غير مباشرة.</a:t>
            </a:r>
          </a:p>
          <a:p>
            <a:r>
              <a:rPr lang="ar-SA" sz="2800" b="1" dirty="0"/>
              <a:t>و قد أدى انتشار السيارات إلى زيادة كبيرة في جرائم القتل و الإصابات الخطأ، و هذا من أخطر الأشياء خصوصا إذا كانت السيارة تحت رحمة جاهل أو مستهتر أو سكير.</a:t>
            </a:r>
          </a:p>
          <a:p>
            <a:r>
              <a:rPr lang="ar-SA" sz="2800" b="1" dirty="0"/>
              <a:t>أما الآثار غير المباشرة للسيارة فهي طريقة اقتناء هذه السيارة. </a:t>
            </a:r>
          </a:p>
        </p:txBody>
      </p:sp>
    </p:spTree>
    <p:extLst>
      <p:ext uri="{BB962C8B-B14F-4D97-AF65-F5344CB8AC3E}">
        <p14:creationId xmlns:p14="http://schemas.microsoft.com/office/powerpoint/2010/main" xmlns="" val="2651776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576" y="304923"/>
            <a:ext cx="8374045" cy="93610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C4F01"/>
                </a:solidFill>
              </a:rPr>
              <a:t>انحراف </a:t>
            </a:r>
            <a:r>
              <a:rPr lang="ar-SA" sz="3200" b="1" dirty="0">
                <a:solidFill>
                  <a:srgbClr val="0C4F01"/>
                </a:solidFill>
              </a:rPr>
              <a:t>الأحداث في المملكة العربية السعودية</a:t>
            </a:r>
          </a:p>
        </p:txBody>
      </p:sp>
      <p:sp>
        <p:nvSpPr>
          <p:cNvPr id="3" name="مستطيل 2"/>
          <p:cNvSpPr/>
          <p:nvPr/>
        </p:nvSpPr>
        <p:spPr>
          <a:xfrm>
            <a:off x="1" y="1720840"/>
            <a:ext cx="9129620" cy="3785652"/>
          </a:xfrm>
          <a:prstGeom prst="rect">
            <a:avLst/>
          </a:prstGeom>
        </p:spPr>
        <p:txBody>
          <a:bodyPr wrap="square">
            <a:spAutoFit/>
          </a:bodyPr>
          <a:lstStyle/>
          <a:p>
            <a:r>
              <a:rPr lang="ar-SA" sz="2400" b="1" dirty="0"/>
              <a:t>تهتم الديانات السماوية بكرامة الإنسان , لذا فقد </a:t>
            </a:r>
            <a:r>
              <a:rPr lang="ar-SA" sz="2400" b="1" dirty="0" smtClean="0"/>
              <a:t>اهتمت </a:t>
            </a:r>
            <a:r>
              <a:rPr lang="ar-SA" sz="2400" b="1" dirty="0"/>
              <a:t>الجهات المعنية بالعناية و الوقاية للجيل </a:t>
            </a:r>
            <a:r>
              <a:rPr lang="ar-SA" sz="2400" b="1" dirty="0" smtClean="0"/>
              <a:t>الناشئ </a:t>
            </a:r>
            <a:r>
              <a:rPr lang="ar-SA" sz="2400" b="1" dirty="0"/>
              <a:t>.</a:t>
            </a:r>
          </a:p>
          <a:p>
            <a:endParaRPr lang="ar-SA" sz="2400" b="1" dirty="0"/>
          </a:p>
          <a:p>
            <a:r>
              <a:rPr lang="ar-SA" sz="2400" b="1" dirty="0"/>
              <a:t>وتشمل الرعاية </a:t>
            </a:r>
            <a:r>
              <a:rPr lang="ar-SA" sz="2400" b="1" dirty="0" smtClean="0"/>
              <a:t>الاجتماعية </a:t>
            </a:r>
            <a:r>
              <a:rPr lang="ar-SA" sz="2400" b="1" dirty="0"/>
              <a:t>للأحداث في هذا المجتمع على جوانب متعددة , منها :</a:t>
            </a:r>
          </a:p>
          <a:p>
            <a:endParaRPr lang="ar-SA" sz="2400" b="1" dirty="0">
              <a:solidFill>
                <a:srgbClr val="0070C0"/>
              </a:solidFill>
            </a:endParaRPr>
          </a:p>
          <a:p>
            <a:r>
              <a:rPr lang="ar-SA" sz="2400" b="1" dirty="0">
                <a:solidFill>
                  <a:srgbClr val="0070C0"/>
                </a:solidFill>
              </a:rPr>
              <a:t>- إجراءات وقائية للأحداث المعرضين للجنوح </a:t>
            </a:r>
          </a:p>
          <a:p>
            <a:endParaRPr lang="ar-SA" sz="2400" b="1" dirty="0">
              <a:solidFill>
                <a:srgbClr val="0070C0"/>
              </a:solidFill>
            </a:endParaRPr>
          </a:p>
          <a:p>
            <a:r>
              <a:rPr lang="ar-SA" sz="2400" b="1" dirty="0">
                <a:solidFill>
                  <a:srgbClr val="0070C0"/>
                </a:solidFill>
              </a:rPr>
              <a:t>- إجراءات وقائية لكل من هم في حاجة إلى الإنابة من أبناء المملكة </a:t>
            </a:r>
          </a:p>
          <a:p>
            <a:endParaRPr lang="ar-SA" sz="2400" b="1" dirty="0">
              <a:solidFill>
                <a:srgbClr val="0070C0"/>
              </a:solidFill>
            </a:endParaRPr>
          </a:p>
          <a:p>
            <a:r>
              <a:rPr lang="ar-SA" sz="2400" b="1" dirty="0">
                <a:solidFill>
                  <a:srgbClr val="0070C0"/>
                </a:solidFill>
              </a:rPr>
              <a:t>- إجراءات علاجية </a:t>
            </a:r>
          </a:p>
        </p:txBody>
      </p:sp>
    </p:spTree>
    <p:extLst>
      <p:ext uri="{BB962C8B-B14F-4D97-AF65-F5344CB8AC3E}">
        <p14:creationId xmlns:p14="http://schemas.microsoft.com/office/powerpoint/2010/main" xmlns="" val="1614206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8292" y="362801"/>
            <a:ext cx="9410487" cy="6463308"/>
          </a:xfrm>
          <a:prstGeom prst="rect">
            <a:avLst/>
          </a:prstGeom>
        </p:spPr>
        <p:txBody>
          <a:bodyPr wrap="square">
            <a:spAutoFit/>
          </a:bodyPr>
          <a:lstStyle/>
          <a:p>
            <a:endParaRPr lang="ar-SA" dirty="0"/>
          </a:p>
          <a:p>
            <a:endParaRPr lang="ar-SA" dirty="0"/>
          </a:p>
          <a:p>
            <a:r>
              <a:rPr lang="ar-SA" b="1" dirty="0"/>
              <a:t>مثل هذه الإجراءات تعنى </a:t>
            </a:r>
            <a:r>
              <a:rPr lang="ar-SA" b="1" dirty="0" smtClean="0"/>
              <a:t>بالاهتمام </a:t>
            </a:r>
            <a:r>
              <a:rPr lang="ar-SA" b="1" dirty="0"/>
              <a:t>بالحدث قبل </a:t>
            </a:r>
            <a:r>
              <a:rPr lang="ar-SA" b="1" dirty="0" smtClean="0"/>
              <a:t>انحرافه </a:t>
            </a:r>
            <a:r>
              <a:rPr lang="ar-SA" b="1" dirty="0"/>
              <a:t>لتقومه وتحاول إخراجه في جيل صالح .</a:t>
            </a:r>
          </a:p>
          <a:p>
            <a:endParaRPr lang="ar-SA" b="1" dirty="0"/>
          </a:p>
          <a:p>
            <a:r>
              <a:rPr lang="ar-SA" b="1" dirty="0"/>
              <a:t>و الإجراءات الوقائية نوعان </a:t>
            </a:r>
            <a:r>
              <a:rPr lang="ar-SA" b="1" dirty="0" smtClean="0"/>
              <a:t>:</a:t>
            </a:r>
            <a:endParaRPr lang="ar-SA" b="1" dirty="0"/>
          </a:p>
          <a:p>
            <a:endParaRPr lang="ar-SA" b="1" dirty="0"/>
          </a:p>
          <a:p>
            <a:r>
              <a:rPr lang="ar-SA" b="1" dirty="0">
                <a:solidFill>
                  <a:srgbClr val="C00000"/>
                </a:solidFill>
              </a:rPr>
              <a:t>1- وقائي خاص " مثل دور التوجيه </a:t>
            </a:r>
            <a:r>
              <a:rPr lang="ar-SA" b="1" dirty="0" smtClean="0">
                <a:solidFill>
                  <a:srgbClr val="C00000"/>
                </a:solidFill>
              </a:rPr>
              <a:t>الاجتماعية </a:t>
            </a:r>
            <a:r>
              <a:rPr lang="ar-SA" b="1" dirty="0">
                <a:solidFill>
                  <a:srgbClr val="C00000"/>
                </a:solidFill>
              </a:rPr>
              <a:t>, وتهدف هذه الدور إلى تقويم وتربية و إصلاح و تعليم " الفئات التالية :-</a:t>
            </a:r>
          </a:p>
          <a:p>
            <a:endParaRPr lang="ar-SA" b="1" dirty="0"/>
          </a:p>
          <a:p>
            <a:r>
              <a:rPr lang="ar-SA" b="1" dirty="0">
                <a:solidFill>
                  <a:srgbClr val="0070C0"/>
                </a:solidFill>
              </a:rPr>
              <a:t>(أ) المارقين من سلطة ولي الأمر .</a:t>
            </a:r>
          </a:p>
          <a:p>
            <a:endParaRPr lang="ar-SA" b="1" dirty="0">
              <a:solidFill>
                <a:srgbClr val="0070C0"/>
              </a:solidFill>
            </a:endParaRPr>
          </a:p>
          <a:p>
            <a:r>
              <a:rPr lang="ar-SA" b="1" dirty="0">
                <a:solidFill>
                  <a:srgbClr val="0070C0"/>
                </a:solidFill>
              </a:rPr>
              <a:t>(ب) الأطفال المشردين .</a:t>
            </a:r>
          </a:p>
          <a:p>
            <a:endParaRPr lang="ar-SA" b="1" dirty="0">
              <a:solidFill>
                <a:srgbClr val="0070C0"/>
              </a:solidFill>
            </a:endParaRPr>
          </a:p>
          <a:p>
            <a:r>
              <a:rPr lang="ar-SA" b="1" dirty="0">
                <a:solidFill>
                  <a:srgbClr val="0070C0"/>
                </a:solidFill>
              </a:rPr>
              <a:t>(ت) الأطفال المهددين </a:t>
            </a:r>
            <a:r>
              <a:rPr lang="ar-SA" b="1" dirty="0" smtClean="0">
                <a:solidFill>
                  <a:srgbClr val="0070C0"/>
                </a:solidFill>
              </a:rPr>
              <a:t>بالانحراف </a:t>
            </a:r>
            <a:r>
              <a:rPr lang="ar-SA" b="1" dirty="0">
                <a:solidFill>
                  <a:srgbClr val="0070C0"/>
                </a:solidFill>
              </a:rPr>
              <a:t>لتفكك في الأسرة .</a:t>
            </a:r>
          </a:p>
          <a:p>
            <a:endParaRPr lang="ar-SA" b="1" dirty="0">
              <a:solidFill>
                <a:srgbClr val="0070C0"/>
              </a:solidFill>
            </a:endParaRPr>
          </a:p>
          <a:p>
            <a:r>
              <a:rPr lang="ar-SA" b="1" dirty="0">
                <a:solidFill>
                  <a:srgbClr val="0070C0"/>
                </a:solidFill>
              </a:rPr>
              <a:t>(ث) الأطفال الذين يخشى عليهم من </a:t>
            </a:r>
            <a:r>
              <a:rPr lang="ar-SA" b="1" dirty="0" smtClean="0">
                <a:solidFill>
                  <a:srgbClr val="0070C0"/>
                </a:solidFill>
              </a:rPr>
              <a:t>الانحراف </a:t>
            </a:r>
            <a:r>
              <a:rPr lang="ar-SA" b="1" dirty="0">
                <a:solidFill>
                  <a:srgbClr val="0070C0"/>
                </a:solidFill>
              </a:rPr>
              <a:t>لأسباب أخرى </a:t>
            </a:r>
            <a:r>
              <a:rPr lang="ar-SA" b="1" dirty="0" smtClean="0">
                <a:solidFill>
                  <a:srgbClr val="0070C0"/>
                </a:solidFill>
              </a:rPr>
              <a:t>.</a:t>
            </a:r>
            <a:endParaRPr lang="ar-SA" b="1" dirty="0">
              <a:solidFill>
                <a:srgbClr val="0070C0"/>
              </a:solidFill>
            </a:endParaRPr>
          </a:p>
          <a:p>
            <a:endParaRPr lang="ar-SA" b="1" dirty="0"/>
          </a:p>
          <a:p>
            <a:r>
              <a:rPr lang="ar-SA" b="1" dirty="0">
                <a:solidFill>
                  <a:srgbClr val="C00000"/>
                </a:solidFill>
              </a:rPr>
              <a:t>2- وقائي عام " وهذا العمل الوقائي لكل من هم في حاجة إلى الرعاية من أبناء المملكة " وتشمل الآتي :-</a:t>
            </a:r>
          </a:p>
          <a:p>
            <a:endParaRPr lang="ar-SA" b="1" dirty="0"/>
          </a:p>
          <a:p>
            <a:r>
              <a:rPr lang="ar-SA" b="1" dirty="0">
                <a:solidFill>
                  <a:srgbClr val="0070C0"/>
                </a:solidFill>
              </a:rPr>
              <a:t>(أ) دور التربية </a:t>
            </a:r>
            <a:r>
              <a:rPr lang="ar-SA" b="1" dirty="0" smtClean="0">
                <a:solidFill>
                  <a:srgbClr val="0070C0"/>
                </a:solidFill>
              </a:rPr>
              <a:t>الاجتماعية </a:t>
            </a:r>
            <a:r>
              <a:rPr lang="ar-SA" b="1" dirty="0">
                <a:solidFill>
                  <a:srgbClr val="0070C0"/>
                </a:solidFill>
              </a:rPr>
              <a:t>"دور الأيتام سابقاً" .</a:t>
            </a:r>
          </a:p>
          <a:p>
            <a:endParaRPr lang="ar-SA" b="1" dirty="0">
              <a:solidFill>
                <a:srgbClr val="0070C0"/>
              </a:solidFill>
            </a:endParaRPr>
          </a:p>
          <a:p>
            <a:r>
              <a:rPr lang="ar-SA" b="1" dirty="0">
                <a:solidFill>
                  <a:srgbClr val="0070C0"/>
                </a:solidFill>
              </a:rPr>
              <a:t>(ب) دار التربية النموذجية .</a:t>
            </a:r>
          </a:p>
          <a:p>
            <a:endParaRPr lang="ar-SA" b="1" dirty="0">
              <a:solidFill>
                <a:srgbClr val="0070C0"/>
              </a:solidFill>
            </a:endParaRPr>
          </a:p>
          <a:p>
            <a:r>
              <a:rPr lang="ar-SA" b="1" dirty="0">
                <a:solidFill>
                  <a:srgbClr val="0070C0"/>
                </a:solidFill>
              </a:rPr>
              <a:t>(ت) دار الحضانة .</a:t>
            </a:r>
          </a:p>
        </p:txBody>
      </p:sp>
      <p:sp>
        <p:nvSpPr>
          <p:cNvPr id="3" name="مستطيل 2"/>
          <p:cNvSpPr/>
          <p:nvPr/>
        </p:nvSpPr>
        <p:spPr>
          <a:xfrm>
            <a:off x="739237" y="188640"/>
            <a:ext cx="8374045" cy="67580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200" b="1" dirty="0">
                <a:solidFill>
                  <a:srgbClr val="0C4F01"/>
                </a:solidFill>
              </a:rPr>
              <a:t>أولاً : الإجراءات الوقائية :</a:t>
            </a:r>
          </a:p>
        </p:txBody>
      </p:sp>
    </p:spTree>
    <p:extLst>
      <p:ext uri="{BB962C8B-B14F-4D97-AF65-F5344CB8AC3E}">
        <p14:creationId xmlns:p14="http://schemas.microsoft.com/office/powerpoint/2010/main" xmlns="" val="3364402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97346"/>
            <a:ext cx="9144000" cy="6370975"/>
          </a:xfrm>
          <a:prstGeom prst="rect">
            <a:avLst/>
          </a:prstGeom>
        </p:spPr>
        <p:txBody>
          <a:bodyPr wrap="square">
            <a:spAutoFit/>
          </a:bodyPr>
          <a:lstStyle/>
          <a:p>
            <a:endParaRPr lang="ar-SA" dirty="0"/>
          </a:p>
          <a:p>
            <a:endParaRPr lang="ar-SA" dirty="0"/>
          </a:p>
          <a:p>
            <a:endParaRPr lang="ar-SA" dirty="0"/>
          </a:p>
          <a:p>
            <a:endParaRPr lang="ar-SA" sz="2400" b="1" dirty="0"/>
          </a:p>
          <a:p>
            <a:r>
              <a:rPr lang="ar-SA" sz="2400" b="1" dirty="0"/>
              <a:t>* أنشئت دار الملاحظة </a:t>
            </a:r>
            <a:r>
              <a:rPr lang="ar-SA" sz="2400" b="1" dirty="0" smtClean="0"/>
              <a:t>الاجتماعية </a:t>
            </a:r>
            <a:r>
              <a:rPr lang="ar-SA" sz="2400" b="1" dirty="0"/>
              <a:t>في : 1392/10/25هـ تشرف عليها الإدارة العامة للرعاية </a:t>
            </a:r>
            <a:r>
              <a:rPr lang="ar-SA" sz="2400" b="1" dirty="0" smtClean="0"/>
              <a:t>الاجتماعية </a:t>
            </a:r>
            <a:r>
              <a:rPr lang="ar-SA" sz="2400" b="1" dirty="0"/>
              <a:t>التابعة لوزارة العمل والشؤون </a:t>
            </a:r>
            <a:r>
              <a:rPr lang="ar-SA" sz="2400" b="1" dirty="0" smtClean="0"/>
              <a:t>الاجتماعية </a:t>
            </a:r>
            <a:r>
              <a:rPr lang="ar-SA" sz="2400" b="1" dirty="0"/>
              <a:t>, </a:t>
            </a:r>
            <a:r>
              <a:rPr lang="ar-SA" sz="2400" b="1" dirty="0">
                <a:solidFill>
                  <a:srgbClr val="C00000"/>
                </a:solidFill>
              </a:rPr>
              <a:t>وأهداف الدار هي ما يلي :-</a:t>
            </a:r>
          </a:p>
          <a:p>
            <a:endParaRPr lang="ar-SA" sz="2400" b="1" dirty="0"/>
          </a:p>
          <a:p>
            <a:r>
              <a:rPr lang="ar-SA" sz="2400" b="1" dirty="0">
                <a:solidFill>
                  <a:srgbClr val="0C4F01"/>
                </a:solidFill>
              </a:rPr>
              <a:t>1- رعاية الحدث من الذكور بين 7 إلى 18 سنة من الفئات التالية :</a:t>
            </a:r>
          </a:p>
          <a:p>
            <a:endParaRPr lang="ar-SA" sz="2400" b="1" dirty="0">
              <a:solidFill>
                <a:srgbClr val="0070C0"/>
              </a:solidFill>
            </a:endParaRPr>
          </a:p>
          <a:p>
            <a:r>
              <a:rPr lang="ar-SA" sz="2400" b="1" dirty="0">
                <a:solidFill>
                  <a:srgbClr val="0070C0"/>
                </a:solidFill>
              </a:rPr>
              <a:t>(أ) الحدث رهن التحقيق أو المحاكمة .</a:t>
            </a:r>
          </a:p>
          <a:p>
            <a:endParaRPr lang="ar-SA" sz="2400" b="1" dirty="0">
              <a:solidFill>
                <a:srgbClr val="0070C0"/>
              </a:solidFill>
            </a:endParaRPr>
          </a:p>
          <a:p>
            <a:r>
              <a:rPr lang="ar-SA" sz="2400" b="1" dirty="0">
                <a:solidFill>
                  <a:srgbClr val="0070C0"/>
                </a:solidFill>
              </a:rPr>
              <a:t>(ب) الحدث المحكوم عليه من قبل القاضي للإقامة فيها .</a:t>
            </a:r>
          </a:p>
          <a:p>
            <a:endParaRPr lang="ar-SA" sz="2400" b="1" dirty="0"/>
          </a:p>
          <a:p>
            <a:r>
              <a:rPr lang="ar-SA" sz="2400" b="1" dirty="0">
                <a:solidFill>
                  <a:srgbClr val="0C4F01"/>
                </a:solidFill>
              </a:rPr>
              <a:t>2- دراسة أسباب </a:t>
            </a:r>
            <a:r>
              <a:rPr lang="ar-SA" sz="2400" b="1" dirty="0" smtClean="0">
                <a:solidFill>
                  <a:srgbClr val="0C4F01"/>
                </a:solidFill>
              </a:rPr>
              <a:t>الانحراف </a:t>
            </a:r>
            <a:r>
              <a:rPr lang="ar-SA" sz="2400" b="1" dirty="0">
                <a:solidFill>
                  <a:srgbClr val="0C4F01"/>
                </a:solidFill>
              </a:rPr>
              <a:t>لدى الأحداث </a:t>
            </a:r>
            <a:r>
              <a:rPr lang="ar-SA" sz="2400" b="1" dirty="0" smtClean="0">
                <a:solidFill>
                  <a:srgbClr val="0C4F01"/>
                </a:solidFill>
              </a:rPr>
              <a:t>واقتراح </a:t>
            </a:r>
            <a:r>
              <a:rPr lang="ar-SA" sz="2400" b="1" dirty="0">
                <a:solidFill>
                  <a:srgbClr val="0C4F01"/>
                </a:solidFill>
              </a:rPr>
              <a:t>الحلول المناسبة لها </a:t>
            </a:r>
            <a:r>
              <a:rPr lang="ar-SA" sz="2400" b="1" dirty="0"/>
              <a:t>.</a:t>
            </a:r>
          </a:p>
          <a:p>
            <a:endParaRPr lang="ar-SA" dirty="0"/>
          </a:p>
          <a:p>
            <a:endParaRPr lang="ar-SA" dirty="0"/>
          </a:p>
          <a:p>
            <a:endParaRPr lang="ar-SA" dirty="0"/>
          </a:p>
          <a:p>
            <a:endParaRPr lang="ar-SA" dirty="0"/>
          </a:p>
          <a:p>
            <a:endParaRPr lang="ar-SA" dirty="0"/>
          </a:p>
        </p:txBody>
      </p:sp>
      <p:sp>
        <p:nvSpPr>
          <p:cNvPr id="3" name="مستطيل 2"/>
          <p:cNvSpPr/>
          <p:nvPr/>
        </p:nvSpPr>
        <p:spPr>
          <a:xfrm>
            <a:off x="739237" y="188640"/>
            <a:ext cx="8374045" cy="67580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200" b="1" dirty="0" smtClean="0">
                <a:solidFill>
                  <a:srgbClr val="0C4F01"/>
                </a:solidFill>
              </a:rPr>
              <a:t>ثانيا : الاجراءات العلاجية :</a:t>
            </a:r>
            <a:endParaRPr lang="ar-SA" sz="3200" b="1" dirty="0">
              <a:solidFill>
                <a:srgbClr val="0C4F01"/>
              </a:solidFill>
            </a:endParaRPr>
          </a:p>
        </p:txBody>
      </p:sp>
    </p:spTree>
    <p:extLst>
      <p:ext uri="{BB962C8B-B14F-4D97-AF65-F5344CB8AC3E}">
        <p14:creationId xmlns:p14="http://schemas.microsoft.com/office/powerpoint/2010/main" xmlns="" val="1843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836712"/>
            <a:ext cx="9036496" cy="5940088"/>
          </a:xfrm>
          <a:prstGeom prst="rect">
            <a:avLst/>
          </a:prstGeom>
        </p:spPr>
        <p:txBody>
          <a:bodyPr wrap="square">
            <a:spAutoFit/>
          </a:bodyPr>
          <a:lstStyle/>
          <a:p>
            <a:r>
              <a:rPr lang="ar-SA" sz="2000" b="1" dirty="0">
                <a:solidFill>
                  <a:srgbClr val="C00000"/>
                </a:solidFill>
              </a:rPr>
              <a:t>* أنشئت للأحداث محاكم خاصة في : 1392/3/4هـ هدفها التوجيه و التقويم , وتكون المحاكمة للأحداث من سن 7 إلى </a:t>
            </a:r>
            <a:r>
              <a:rPr lang="ar-SA" sz="2000" b="1" dirty="0" smtClean="0">
                <a:solidFill>
                  <a:srgbClr val="C00000"/>
                </a:solidFill>
              </a:rPr>
              <a:t>ما قبل </a:t>
            </a:r>
            <a:r>
              <a:rPr lang="ar-SA" sz="2000" b="1" dirty="0">
                <a:solidFill>
                  <a:srgbClr val="C00000"/>
                </a:solidFill>
              </a:rPr>
              <a:t>18 سنة كالتالي :-</a:t>
            </a:r>
          </a:p>
          <a:p>
            <a:endParaRPr lang="ar-SA" sz="2000" b="1" dirty="0"/>
          </a:p>
          <a:p>
            <a:r>
              <a:rPr lang="ar-SA" sz="2000" b="1" dirty="0"/>
              <a:t>1- المحاكمة خاصة </a:t>
            </a:r>
            <a:r>
              <a:rPr lang="ar-SA" sz="2000" b="1" dirty="0" smtClean="0"/>
              <a:t>لا يحضرها </a:t>
            </a:r>
            <a:r>
              <a:rPr lang="ar-SA" sz="2000" b="1" dirty="0"/>
              <a:t>إلا من يرى القاضي حضوره ضرورياً كولي الأمر و الشهود وكاتب الضبط و </a:t>
            </a:r>
            <a:r>
              <a:rPr lang="ar-SA" sz="2000" b="1" dirty="0" smtClean="0"/>
              <a:t>المسئولين عن </a:t>
            </a:r>
            <a:r>
              <a:rPr lang="ar-SA" sz="2000" b="1" dirty="0"/>
              <a:t>التحقيق يمثلهم " مدعٍ عام " إذا دعت الحاجة لذلك .</a:t>
            </a:r>
          </a:p>
          <a:p>
            <a:endParaRPr lang="ar-SA" sz="2000" b="1" dirty="0"/>
          </a:p>
          <a:p>
            <a:r>
              <a:rPr lang="ar-SA" sz="2000" b="1" dirty="0"/>
              <a:t>2- دراسة أوراق القضية قبل حضور الحدث و البت فيها بسرعة .</a:t>
            </a:r>
          </a:p>
          <a:p>
            <a:endParaRPr lang="ar-SA" sz="2000" b="1" dirty="0"/>
          </a:p>
          <a:p>
            <a:r>
              <a:rPr lang="ar-SA" sz="2000" b="1" dirty="0"/>
              <a:t>3- معاملة الحدث بلين و رقة لأن الهدف هو التقويم و التوجيه .</a:t>
            </a:r>
          </a:p>
          <a:p>
            <a:endParaRPr lang="ar-SA" sz="2000" b="1" dirty="0"/>
          </a:p>
          <a:p>
            <a:r>
              <a:rPr lang="ar-SA" sz="2000" b="1" dirty="0"/>
              <a:t>4- إذا كانت </a:t>
            </a:r>
            <a:r>
              <a:rPr lang="ar-SA" sz="2000" b="1" dirty="0" smtClean="0"/>
              <a:t>الإدانة </a:t>
            </a:r>
            <a:r>
              <a:rPr lang="ar-SA" sz="2000" b="1" dirty="0"/>
              <a:t>بالسجن فيكون سجنه في مكان </a:t>
            </a:r>
            <a:r>
              <a:rPr lang="ar-SA" sz="2000" b="1" dirty="0" err="1"/>
              <a:t>يتلائم</a:t>
            </a:r>
            <a:r>
              <a:rPr lang="ar-SA" sz="2000" b="1" dirty="0"/>
              <a:t> مع سنه وعزله عن رفقاء السوء .</a:t>
            </a:r>
          </a:p>
          <a:p>
            <a:endParaRPr lang="ar-SA" sz="2000" b="1" dirty="0"/>
          </a:p>
          <a:p>
            <a:r>
              <a:rPr lang="ar-SA" sz="2000" b="1" dirty="0"/>
              <a:t>5- إذا كانت الإدانة بالجلد , فلا يكون التنفيذ علناً </a:t>
            </a:r>
            <a:r>
              <a:rPr lang="ar-SA" sz="2000" b="1" dirty="0" smtClean="0"/>
              <a:t>إلا إذا </a:t>
            </a:r>
            <a:r>
              <a:rPr lang="ar-SA" sz="2000" b="1" dirty="0"/>
              <a:t>كان الأمر يتطلب ذلك .</a:t>
            </a:r>
          </a:p>
          <a:p>
            <a:endParaRPr lang="ar-SA" sz="2000" b="1" dirty="0"/>
          </a:p>
          <a:p>
            <a:r>
              <a:rPr lang="ar-SA" sz="2000" b="1" dirty="0"/>
              <a:t>6- الأحكام الصادرة بحقهم خاضعة للتعليمات الخاصة بالتمييز .</a:t>
            </a:r>
          </a:p>
          <a:p>
            <a:endParaRPr lang="ar-SA" sz="2000" b="1" dirty="0"/>
          </a:p>
          <a:p>
            <a:r>
              <a:rPr lang="ar-SA" sz="2000" b="1" dirty="0"/>
              <a:t>7- تقوم محكمة الأحداث بالنظر في " قضايا من أتم السابعة من عمره ولم يتم الثامنة عشرة " في الجنح و </a:t>
            </a:r>
            <a:r>
              <a:rPr lang="ar-SA" sz="2000" b="1" dirty="0" smtClean="0"/>
              <a:t>التعزيزات </a:t>
            </a:r>
            <a:r>
              <a:rPr lang="ar-SA" sz="2000" b="1" dirty="0"/>
              <a:t>و الحدود الشرعية التي ليست قتلاً ولا قطعاً ولا رجماً , أما قضايا القتل و القطع و الرجم فهذه تنظر من قبل المحاكم المختصة</a:t>
            </a:r>
          </a:p>
        </p:txBody>
      </p:sp>
    </p:spTree>
    <p:extLst>
      <p:ext uri="{BB962C8B-B14F-4D97-AF65-F5344CB8AC3E}">
        <p14:creationId xmlns:p14="http://schemas.microsoft.com/office/powerpoint/2010/main" xmlns="" val="2743330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79653"/>
            <a:ext cx="8532440" cy="6740307"/>
          </a:xfrm>
          <a:prstGeom prst="rect">
            <a:avLst/>
          </a:prstGeom>
        </p:spPr>
        <p:txBody>
          <a:bodyPr wrap="square">
            <a:spAutoFit/>
          </a:bodyPr>
          <a:lstStyle/>
          <a:p>
            <a:endParaRPr lang="ar-SA" sz="2400" b="1" dirty="0" smtClean="0">
              <a:solidFill>
                <a:srgbClr val="C00000"/>
              </a:solidFill>
            </a:endParaRPr>
          </a:p>
          <a:p>
            <a:endParaRPr lang="ar-SA" sz="2400" b="1" dirty="0">
              <a:solidFill>
                <a:srgbClr val="C00000"/>
              </a:solidFill>
            </a:endParaRPr>
          </a:p>
          <a:p>
            <a:r>
              <a:rPr lang="ar-SA" sz="2400" b="1" dirty="0" smtClean="0">
                <a:solidFill>
                  <a:srgbClr val="C00000"/>
                </a:solidFill>
              </a:rPr>
              <a:t>هناك </a:t>
            </a:r>
            <a:r>
              <a:rPr lang="ar-SA" sz="2400" b="1" dirty="0">
                <a:solidFill>
                  <a:srgbClr val="C00000"/>
                </a:solidFill>
              </a:rPr>
              <a:t>عدة تفسيرات كما هو الحال في حالة السلوك الإجرامي للبالغين وهو : </a:t>
            </a:r>
          </a:p>
          <a:p>
            <a:endParaRPr lang="ar-SA" sz="2400" b="1" dirty="0"/>
          </a:p>
          <a:p>
            <a:r>
              <a:rPr lang="ar-SA" sz="2400" b="1" dirty="0">
                <a:solidFill>
                  <a:srgbClr val="0070C0"/>
                </a:solidFill>
              </a:rPr>
              <a:t>تفسير بيولوجي - تفسير نفسي - تفسير </a:t>
            </a:r>
            <a:r>
              <a:rPr lang="ar-SA" sz="2400" b="1" dirty="0" smtClean="0">
                <a:solidFill>
                  <a:srgbClr val="0070C0"/>
                </a:solidFill>
              </a:rPr>
              <a:t>اجتماعي </a:t>
            </a:r>
            <a:r>
              <a:rPr lang="ar-SA" sz="2400" b="1" dirty="0">
                <a:solidFill>
                  <a:srgbClr val="0070C0"/>
                </a:solidFill>
              </a:rPr>
              <a:t>- تفسير تكاملي </a:t>
            </a:r>
            <a:r>
              <a:rPr lang="ar-SA" sz="2400" b="1" dirty="0" smtClean="0"/>
              <a:t>.</a:t>
            </a:r>
            <a:endParaRPr lang="ar-SA" sz="2400" b="1" dirty="0"/>
          </a:p>
          <a:p>
            <a:endParaRPr lang="ar-SA" sz="2400" b="1" dirty="0"/>
          </a:p>
          <a:p>
            <a:r>
              <a:rPr lang="ar-SA" sz="2400" b="1" dirty="0">
                <a:solidFill>
                  <a:srgbClr val="0C4F01"/>
                </a:solidFill>
              </a:rPr>
              <a:t>1- التفسير البيولوجي </a:t>
            </a:r>
            <a:r>
              <a:rPr lang="ar-SA" sz="2400" b="1" dirty="0"/>
              <a:t>: يقول " إن السلوك الإجرامي ينتقل عن طريق الوراثة ( أي أن الجنوح علة داخلية للفرد ) ".</a:t>
            </a:r>
          </a:p>
          <a:p>
            <a:endParaRPr lang="ar-SA" sz="2400" b="1" dirty="0"/>
          </a:p>
          <a:p>
            <a:r>
              <a:rPr lang="ar-SA" sz="2400" b="1" dirty="0">
                <a:solidFill>
                  <a:srgbClr val="0C4F01"/>
                </a:solidFill>
              </a:rPr>
              <a:t>2- </a:t>
            </a:r>
            <a:r>
              <a:rPr lang="ar-SA" sz="2400" b="1" dirty="0" smtClean="0">
                <a:solidFill>
                  <a:srgbClr val="0C4F01"/>
                </a:solidFill>
              </a:rPr>
              <a:t>التفسير النفسي </a:t>
            </a:r>
            <a:r>
              <a:rPr lang="ar-SA" sz="2400" b="1" dirty="0"/>
              <a:t>: يرى أصحاب هذه المدرسة أن الجنوح عرض من أعراض عدم التوازن وعدم التلاؤم نتيجة </a:t>
            </a:r>
            <a:r>
              <a:rPr lang="ar-SA" sz="2400" b="1" dirty="0" smtClean="0"/>
              <a:t>الانفعالات </a:t>
            </a:r>
            <a:r>
              <a:rPr lang="ar-SA" sz="2400" b="1" dirty="0"/>
              <a:t>و الأحاسيس التي يعانيها الطفل حيث تدفعه ويحاول هو وجود مخرج ربما يقوده إلى الجنوح ( أي أن الجنوح علة داخلية للفرد ).</a:t>
            </a:r>
          </a:p>
          <a:p>
            <a:endParaRPr lang="ar-SA" sz="2400" b="1" dirty="0"/>
          </a:p>
          <a:p>
            <a:r>
              <a:rPr lang="ar-SA" sz="2400" b="1" dirty="0">
                <a:solidFill>
                  <a:srgbClr val="0C4F01"/>
                </a:solidFill>
              </a:rPr>
              <a:t>3- التفسير </a:t>
            </a:r>
            <a:r>
              <a:rPr lang="ar-SA" sz="2400" b="1" dirty="0" smtClean="0">
                <a:solidFill>
                  <a:srgbClr val="0C4F01"/>
                </a:solidFill>
              </a:rPr>
              <a:t>الاقتصادي الاجتماعي </a:t>
            </a:r>
            <a:r>
              <a:rPr lang="ar-SA" sz="2400" b="1" dirty="0"/>
              <a:t>: يعنى بالفقر و أثره على سلوك الإنسان و كذلك تكوين الأسرة و تفككها مادياً , أو أخلاقياً , أو عاطفياً على سلوك الحدث ( لأن البيئة </a:t>
            </a:r>
            <a:r>
              <a:rPr lang="ar-SA" sz="2400" b="1" dirty="0" smtClean="0"/>
              <a:t>الاجتماعية </a:t>
            </a:r>
            <a:r>
              <a:rPr lang="ar-SA" sz="2400" b="1" dirty="0"/>
              <a:t>هي مسؤولة عن الجنوح ) .</a:t>
            </a:r>
          </a:p>
          <a:p>
            <a:endParaRPr lang="ar-SA" sz="2400" b="1" dirty="0"/>
          </a:p>
          <a:p>
            <a:r>
              <a:rPr lang="ar-SA" sz="2400" b="1" dirty="0">
                <a:solidFill>
                  <a:srgbClr val="0C4F01"/>
                </a:solidFill>
              </a:rPr>
              <a:t>4- التفسير التكاملي </a:t>
            </a:r>
            <a:r>
              <a:rPr lang="ar-SA" sz="2400" b="1" dirty="0"/>
              <a:t>: يبحث في العوامل الداخلية للفرد والخارجية المحيطة به </a:t>
            </a:r>
            <a:r>
              <a:rPr lang="ar-SA" dirty="0"/>
              <a:t>.</a:t>
            </a:r>
          </a:p>
        </p:txBody>
      </p:sp>
    </p:spTree>
    <p:extLst>
      <p:ext uri="{BB962C8B-B14F-4D97-AF65-F5344CB8AC3E}">
        <p14:creationId xmlns:p14="http://schemas.microsoft.com/office/powerpoint/2010/main" xmlns="" val="1039312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312</TotalTime>
  <Words>2299</Words>
  <Application>Microsoft Office PowerPoint</Application>
  <PresentationFormat>عرض على الشاشة (3:4)‏</PresentationFormat>
  <Paragraphs>237</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تدفق</vt:lpstr>
      <vt:lpstr>انحراف الأحداث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ARS</dc:creator>
  <cp:lastModifiedBy>Prof-Amina</cp:lastModifiedBy>
  <cp:revision>33</cp:revision>
  <dcterms:created xsi:type="dcterms:W3CDTF">2016-02-06T19:33:36Z</dcterms:created>
  <dcterms:modified xsi:type="dcterms:W3CDTF">2017-05-05T15:16:42Z</dcterms:modified>
</cp:coreProperties>
</file>