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5" r:id="rId7"/>
    <p:sldId id="266" r:id="rId8"/>
    <p:sldId id="270" r:id="rId9"/>
    <p:sldId id="273" r:id="rId10"/>
    <p:sldId id="272" r:id="rId11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723C-9D79-4303-9F94-87BA6096DCF4}" type="datetimeFigureOut">
              <a:rPr lang="ar-EG" smtClean="0"/>
              <a:pPr/>
              <a:t>05/07/1437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172E-3A94-403F-A539-627111DE146E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dirty="0" smtClean="0"/>
              <a:t>الوقاية من </a:t>
            </a:r>
            <a:r>
              <a:rPr lang="ar-EG" smtClean="0"/>
              <a:t>الجريمة ومكافحتها</a:t>
            </a:r>
            <a:endParaRPr lang="ar-E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المحاضرة </a:t>
            </a:r>
            <a:r>
              <a:rPr lang="ar-EG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الثانية عشر </a:t>
            </a:r>
            <a:endParaRPr lang="ar-SA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الوقاية من الانحراف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EG" dirty="0" smtClean="0"/>
              <a:t>هي الحيلولة دون تكوين السلوك </a:t>
            </a:r>
            <a:r>
              <a:rPr lang="ar-EG" dirty="0" err="1" smtClean="0"/>
              <a:t>الاجرامي</a:t>
            </a:r>
            <a:r>
              <a:rPr lang="ar-EG" dirty="0" smtClean="0"/>
              <a:t> لدي </a:t>
            </a:r>
            <a:r>
              <a:rPr lang="ar-EG" dirty="0" err="1" smtClean="0"/>
              <a:t>الانسان</a:t>
            </a:r>
            <a:r>
              <a:rPr lang="ar-EG" dirty="0" smtClean="0"/>
              <a:t> ومكافحتها </a:t>
            </a:r>
            <a:r>
              <a:rPr lang="ar-EG" dirty="0" err="1" smtClean="0"/>
              <a:t>اما</a:t>
            </a:r>
            <a:r>
              <a:rPr lang="ar-EG" dirty="0" smtClean="0"/>
              <a:t> بمنعها او بردع من تسول له نفسه ارتكاب الجريمة وذلك عن الطريق الخوف من العقاب.</a:t>
            </a:r>
          </a:p>
          <a:p>
            <a:r>
              <a:rPr lang="ar-EG" dirty="0" smtClean="0"/>
              <a:t>من هنا يتضح </a:t>
            </a:r>
            <a:r>
              <a:rPr lang="ar-EG" dirty="0" err="1" smtClean="0"/>
              <a:t>ان</a:t>
            </a:r>
            <a:r>
              <a:rPr lang="ar-EG" dirty="0" smtClean="0"/>
              <a:t> هنالك فرق بين المنع والردع.</a:t>
            </a:r>
          </a:p>
          <a:p>
            <a:r>
              <a:rPr lang="ar-EG" dirty="0" smtClean="0"/>
              <a:t>الردع: الوقاية والمنع، فالتخويف من العقاب يمكن </a:t>
            </a:r>
            <a:r>
              <a:rPr lang="ar-EG" dirty="0" err="1" smtClean="0"/>
              <a:t>ان</a:t>
            </a:r>
            <a:r>
              <a:rPr lang="ar-EG" dirty="0" smtClean="0"/>
              <a:t> يردع المجرم من ارتكاب الجريمة فمن واقع توضيح الجزاءات يمكن </a:t>
            </a:r>
            <a:r>
              <a:rPr lang="ar-EG" dirty="0" err="1" smtClean="0"/>
              <a:t>ان</a:t>
            </a:r>
            <a:r>
              <a:rPr lang="ar-EG" dirty="0" smtClean="0"/>
              <a:t> </a:t>
            </a:r>
            <a:r>
              <a:rPr lang="ar-EG" dirty="0" err="1" smtClean="0"/>
              <a:t>يتعدل</a:t>
            </a:r>
            <a:r>
              <a:rPr lang="ar-EG" dirty="0" smtClean="0"/>
              <a:t> سلوك الفرد </a:t>
            </a:r>
            <a:r>
              <a:rPr lang="ar-EG" dirty="0" err="1" smtClean="0"/>
              <a:t>سواءا</a:t>
            </a:r>
            <a:r>
              <a:rPr lang="ar-EG" dirty="0" smtClean="0"/>
              <a:t> من الخوف من شدة الجزاء في </a:t>
            </a:r>
            <a:r>
              <a:rPr lang="ar-EG" dirty="0" err="1" smtClean="0"/>
              <a:t>الدينا</a:t>
            </a:r>
            <a:r>
              <a:rPr lang="ar-EG" dirty="0" smtClean="0"/>
              <a:t> وفي </a:t>
            </a:r>
            <a:r>
              <a:rPr lang="ar-EG" dirty="0" err="1" smtClean="0"/>
              <a:t>الاخرة</a:t>
            </a:r>
            <a:r>
              <a:rPr lang="ar-EG" dirty="0" smtClean="0"/>
              <a:t> ومن ثم يمتنع عن ارتكاب </a:t>
            </a:r>
            <a:r>
              <a:rPr lang="ar-EG" dirty="0" err="1" smtClean="0"/>
              <a:t>اي</a:t>
            </a:r>
            <a:r>
              <a:rPr lang="ar-EG" dirty="0" smtClean="0"/>
              <a:t> سلوك منحرف.</a:t>
            </a:r>
          </a:p>
          <a:p>
            <a:r>
              <a:rPr lang="ar-EG" dirty="0" smtClean="0"/>
              <a:t>والردع له دور مهم وفعال في الحد من الجريمة.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لقد اهتم </a:t>
            </a:r>
            <a:r>
              <a:rPr lang="ar-EG" dirty="0" err="1" smtClean="0"/>
              <a:t>الاسلام</a:t>
            </a:r>
            <a:r>
              <a:rPr lang="ar-EG" dirty="0" smtClean="0"/>
              <a:t> ببناء المجتمع من خلال تهذيب الفرد لان الفرد هو </a:t>
            </a:r>
            <a:r>
              <a:rPr lang="ar-EG" dirty="0" err="1" smtClean="0"/>
              <a:t>اساس</a:t>
            </a:r>
            <a:r>
              <a:rPr lang="ar-EG" dirty="0" smtClean="0"/>
              <a:t> المجتمع وذلك من خلال الضمير الديني لكي يكون حارسا له في الانحراف سرا وعلانية، والضمير الديني هو الذي يربط </a:t>
            </a:r>
            <a:r>
              <a:rPr lang="ar-EG" dirty="0" err="1" smtClean="0"/>
              <a:t>الانسان</a:t>
            </a:r>
            <a:r>
              <a:rPr lang="ar-EG" dirty="0" smtClean="0"/>
              <a:t> بالله وله اثر فعال في توجيه سلوك الفرد.</a:t>
            </a:r>
          </a:p>
          <a:p>
            <a:r>
              <a:rPr lang="ar-EG" dirty="0" err="1" smtClean="0"/>
              <a:t>ان</a:t>
            </a:r>
            <a:r>
              <a:rPr lang="ar-EG" dirty="0" smtClean="0"/>
              <a:t> تربية الضمير الديني لدي </a:t>
            </a:r>
            <a:r>
              <a:rPr lang="ar-EG" dirty="0" err="1" smtClean="0"/>
              <a:t>الانسان</a:t>
            </a:r>
            <a:r>
              <a:rPr lang="ar-EG" dirty="0" smtClean="0"/>
              <a:t> لخير وقاية للمجتمع ومنع الجرائم لان التربية تبعد </a:t>
            </a:r>
            <a:r>
              <a:rPr lang="ar-EG" dirty="0" err="1" smtClean="0"/>
              <a:t>الانانية</a:t>
            </a:r>
            <a:r>
              <a:rPr lang="ar-EG" dirty="0" smtClean="0"/>
              <a:t> ومن ثم تغلب مصلحة الجماعة علي مصلحة الفرد.</a:t>
            </a:r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دور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ال</a:t>
            </a:r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ا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سلام </a:t>
            </a:r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في 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بناء مجتمع </a:t>
            </a:r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مسلم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ولقد ساوي </a:t>
            </a:r>
            <a:r>
              <a:rPr lang="ar-EG" dirty="0" err="1" smtClean="0"/>
              <a:t>الاسلام</a:t>
            </a:r>
            <a:r>
              <a:rPr lang="ar-EG" dirty="0" smtClean="0"/>
              <a:t> بين المسلمين وغير المسلمين في الدولة </a:t>
            </a:r>
            <a:r>
              <a:rPr lang="ar-EG" dirty="0" err="1" smtClean="0"/>
              <a:t>الاسلامية</a:t>
            </a:r>
            <a:r>
              <a:rPr lang="ar-EG" dirty="0" smtClean="0"/>
              <a:t> تحقيقا للوحدة الاجتماعية. قال تعالي (لا </a:t>
            </a:r>
            <a:r>
              <a:rPr lang="ar-EG" dirty="0" err="1" smtClean="0"/>
              <a:t>اكراه</a:t>
            </a:r>
            <a:r>
              <a:rPr lang="ar-EG" dirty="0" smtClean="0"/>
              <a:t> في الدين)</a:t>
            </a:r>
          </a:p>
          <a:p>
            <a:r>
              <a:rPr lang="ar-EG" dirty="0" smtClean="0"/>
              <a:t>بمعني احترام حقوق </a:t>
            </a:r>
            <a:r>
              <a:rPr lang="ar-EG" dirty="0" err="1" smtClean="0"/>
              <a:t>الاخرين</a:t>
            </a:r>
            <a:r>
              <a:rPr lang="ar-EG" dirty="0" smtClean="0"/>
              <a:t> والحرية،، </a:t>
            </a:r>
            <a:r>
              <a:rPr lang="ar-EG" dirty="0" err="1" smtClean="0"/>
              <a:t>فالانسان</a:t>
            </a:r>
            <a:r>
              <a:rPr lang="ar-EG" dirty="0" smtClean="0"/>
              <a:t> الحر هو الذي يضبط نفسه ويسطر علي </a:t>
            </a:r>
            <a:r>
              <a:rPr lang="ar-EG" dirty="0" err="1" smtClean="0"/>
              <a:t>ارادته</a:t>
            </a:r>
            <a:r>
              <a:rPr lang="ar-EG" dirty="0" smtClean="0"/>
              <a:t> </a:t>
            </a:r>
            <a:r>
              <a:rPr lang="ar-EG" dirty="0" err="1" smtClean="0"/>
              <a:t>واهوائه</a:t>
            </a:r>
            <a:r>
              <a:rPr lang="ar-EG" dirty="0" smtClean="0"/>
              <a:t> </a:t>
            </a:r>
            <a:r>
              <a:rPr lang="ar-EG" dirty="0" err="1" smtClean="0"/>
              <a:t>الي</a:t>
            </a:r>
            <a:r>
              <a:rPr lang="ar-EG" dirty="0" smtClean="0"/>
              <a:t> الحد الذي يعرف ما له وما عليه،، </a:t>
            </a:r>
            <a:r>
              <a:rPr lang="ar-EG" dirty="0" err="1" smtClean="0"/>
              <a:t>ان</a:t>
            </a:r>
            <a:r>
              <a:rPr lang="ar-EG" dirty="0" smtClean="0"/>
              <a:t> الحريات التي منحتها الشريعة </a:t>
            </a:r>
            <a:r>
              <a:rPr lang="ar-EG" dirty="0" err="1" smtClean="0"/>
              <a:t>الاسلامية</a:t>
            </a:r>
            <a:r>
              <a:rPr lang="ar-EG" dirty="0" smtClean="0"/>
              <a:t> </a:t>
            </a:r>
            <a:r>
              <a:rPr lang="ar-EG" dirty="0" err="1" smtClean="0"/>
              <a:t>للانسان</a:t>
            </a:r>
            <a:r>
              <a:rPr lang="ar-EG" dirty="0" smtClean="0"/>
              <a:t> ليصبح </a:t>
            </a:r>
            <a:r>
              <a:rPr lang="ar-EG" dirty="0" err="1" smtClean="0"/>
              <a:t>انسانا</a:t>
            </a:r>
            <a:r>
              <a:rPr lang="ar-EG" dirty="0" smtClean="0"/>
              <a:t> فاضلا </a:t>
            </a:r>
            <a:r>
              <a:rPr lang="ar-EG" dirty="0" err="1" smtClean="0"/>
              <a:t>وانسانا</a:t>
            </a:r>
            <a:r>
              <a:rPr lang="ar-EG" dirty="0" smtClean="0"/>
              <a:t> فعالا في المجتمع هي حرية الفكر والاعتقاد والقول والعلم </a:t>
            </a:r>
            <a:r>
              <a:rPr lang="ar-EG" dirty="0" err="1" smtClean="0"/>
              <a:t>والتمك</a:t>
            </a:r>
            <a:r>
              <a:rPr lang="ar-EG" dirty="0" smtClean="0"/>
              <a:t>.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259632" y="332656"/>
            <a:ext cx="6840760" cy="792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دور المجتمع في منع الجريمة</a:t>
            </a:r>
          </a:p>
          <a:p>
            <a:pPr algn="ctr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يقوم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الأسلام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 ببناء مجتمع متكامل متعاون فيه جميع القوى البشرية للمحافظة على : 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" name="رابط بشكل مرفق 7"/>
          <p:cNvCxnSpPr/>
          <p:nvPr/>
        </p:nvCxnSpPr>
        <p:spPr>
          <a:xfrm rot="16200000" flipH="1">
            <a:off x="6180584" y="1391788"/>
            <a:ext cx="1440160" cy="1371180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بشكل مرفق 13"/>
          <p:cNvCxnSpPr>
            <a:endCxn id="26" idx="3"/>
          </p:cNvCxnSpPr>
          <p:nvPr/>
        </p:nvCxnSpPr>
        <p:spPr>
          <a:xfrm rot="5400000">
            <a:off x="1552790" y="1191626"/>
            <a:ext cx="1501918" cy="1368152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سحابة 24"/>
          <p:cNvSpPr/>
          <p:nvPr/>
        </p:nvSpPr>
        <p:spPr>
          <a:xfrm>
            <a:off x="6225156" y="2564904"/>
            <a:ext cx="2451300" cy="108012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مصلحة الفرد 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سحابة 25"/>
          <p:cNvSpPr/>
          <p:nvPr/>
        </p:nvSpPr>
        <p:spPr>
          <a:xfrm>
            <a:off x="251521" y="2564904"/>
            <a:ext cx="2736304" cy="108012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مصلحة البناء </a:t>
            </a:r>
            <a:r>
              <a:rPr lang="ar-SA" sz="2800" dirty="0" err="1" smtClean="0">
                <a:solidFill>
                  <a:schemeClr val="accent2">
                    <a:lumMod val="75000"/>
                  </a:schemeClr>
                </a:solidFill>
              </a:rPr>
              <a:t>الأجتماعي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خماسي 26"/>
          <p:cNvSpPr/>
          <p:nvPr/>
        </p:nvSpPr>
        <p:spPr>
          <a:xfrm>
            <a:off x="3419872" y="3789040"/>
            <a:ext cx="2805284" cy="84370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accent3">
                    <a:lumMod val="50000"/>
                  </a:schemeClr>
                </a:solidFill>
              </a:rPr>
              <a:t>الوقاية من الجريمة هي : 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مخطط انسيابي: شريط مثقب 27"/>
          <p:cNvSpPr/>
          <p:nvPr/>
        </p:nvSpPr>
        <p:spPr>
          <a:xfrm>
            <a:off x="5429256" y="4929198"/>
            <a:ext cx="3490202" cy="1714512"/>
          </a:xfrm>
          <a:prstGeom prst="flowChartPunchedTap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1- سياسة </a:t>
            </a:r>
            <a:endParaRPr lang="ar-EG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EG" sz="2800" dirty="0" smtClean="0">
                <a:solidFill>
                  <a:schemeClr val="accent3">
                    <a:lumMod val="50000"/>
                  </a:schemeClr>
                </a:solidFill>
              </a:rPr>
              <a:t>تضع وتحدد الخطوط </a:t>
            </a:r>
            <a:r>
              <a:rPr lang="ar-EG" sz="2800" dirty="0" err="1" smtClean="0">
                <a:solidFill>
                  <a:schemeClr val="accent3">
                    <a:lumMod val="50000"/>
                  </a:schemeClr>
                </a:solidFill>
              </a:rPr>
              <a:t>الاساسية</a:t>
            </a:r>
            <a:r>
              <a:rPr lang="ar-EG" sz="2800" dirty="0" smtClean="0">
                <a:solidFill>
                  <a:schemeClr val="accent3">
                    <a:lumMod val="50000"/>
                  </a:schemeClr>
                </a:solidFill>
              </a:rPr>
              <a:t> للوقاية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مخطط انسيابي: شريط مثقب 28"/>
          <p:cNvSpPr/>
          <p:nvPr/>
        </p:nvSpPr>
        <p:spPr>
          <a:xfrm>
            <a:off x="214282" y="5000612"/>
            <a:ext cx="3429024" cy="1857388"/>
          </a:xfrm>
          <a:prstGeom prst="flowChartPunchedTap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2- عمل </a:t>
            </a:r>
            <a:endParaRPr lang="ar-EG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EG" sz="2800" dirty="0" smtClean="0">
                <a:solidFill>
                  <a:schemeClr val="accent3">
                    <a:lumMod val="50000"/>
                  </a:schemeClr>
                </a:solidFill>
              </a:rPr>
              <a:t>التنفيذ لكل السياسة بواسطة </a:t>
            </a:r>
            <a:r>
              <a:rPr lang="ar-EG" sz="2800" dirty="0" err="1" smtClean="0">
                <a:solidFill>
                  <a:schemeClr val="accent3">
                    <a:lumMod val="50000"/>
                  </a:schemeClr>
                </a:solidFill>
              </a:rPr>
              <a:t>الاجهزة</a:t>
            </a:r>
            <a:r>
              <a:rPr lang="ar-EG" sz="2800" dirty="0" smtClean="0">
                <a:solidFill>
                  <a:schemeClr val="accent3">
                    <a:lumMod val="50000"/>
                  </a:schemeClr>
                </a:solidFill>
              </a:rPr>
              <a:t> الأمنية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" name="رابط مستقيم 30"/>
          <p:cNvCxnSpPr/>
          <p:nvPr/>
        </p:nvCxnSpPr>
        <p:spPr>
          <a:xfrm>
            <a:off x="5737270" y="4632742"/>
            <a:ext cx="357012" cy="740474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 rot="10800000" flipV="1">
            <a:off x="2857488" y="4632742"/>
            <a:ext cx="922424" cy="29645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27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87624" y="404664"/>
            <a:ext cx="7056784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التصدي للجريمة من خلال الوقاية يتم عن طريق مرحلتين :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سهم للأسفل 2"/>
          <p:cNvSpPr/>
          <p:nvPr/>
        </p:nvSpPr>
        <p:spPr>
          <a:xfrm>
            <a:off x="6858016" y="857232"/>
            <a:ext cx="576064" cy="857256"/>
          </a:xfrm>
          <a:prstGeom prst="downArrow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سهم للأسفل 3"/>
          <p:cNvSpPr/>
          <p:nvPr/>
        </p:nvSpPr>
        <p:spPr>
          <a:xfrm>
            <a:off x="1928794" y="928670"/>
            <a:ext cx="576064" cy="874950"/>
          </a:xfrm>
          <a:prstGeom prst="downArrow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وسيلة شرح مستطيلة مستديرة الزوايا 4"/>
          <p:cNvSpPr/>
          <p:nvPr/>
        </p:nvSpPr>
        <p:spPr>
          <a:xfrm>
            <a:off x="5715008" y="1785926"/>
            <a:ext cx="2705147" cy="1709934"/>
          </a:xfrm>
          <a:prstGeom prst="wedgeRound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1- مرحلة أولى متقدمة تناقش عوامل </a:t>
            </a:r>
            <a:r>
              <a:rPr lang="ar-SA" sz="2800" dirty="0" err="1" smtClean="0">
                <a:solidFill>
                  <a:schemeClr val="accent6">
                    <a:lumMod val="50000"/>
                  </a:schemeClr>
                </a:solidFill>
              </a:rPr>
              <a:t>الإنحراف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 .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وسيلة شرح مستطيلة مستديرة الزوايا 6"/>
          <p:cNvSpPr/>
          <p:nvPr/>
        </p:nvSpPr>
        <p:spPr>
          <a:xfrm>
            <a:off x="642910" y="1857364"/>
            <a:ext cx="2664296" cy="1728191"/>
          </a:xfrm>
          <a:prstGeom prst="wedgeRound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2- مرحلة رقابة عامة من الجمهور .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0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6300192" y="1104466"/>
            <a:ext cx="2664296" cy="1008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1- الرقابة العامة على المجتمع .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275856" y="1104466"/>
            <a:ext cx="2808312" cy="1008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2- تبليغ الجهات الأمنية عن أي اعمال مرتابة .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79512" y="1052736"/>
            <a:ext cx="2664296" cy="14665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3- الرقابة على النفس بإيقاظ الضمير وتتجلى فائدة إيقاظ الضمير فيما يلي : 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مخطط انسيابي: معالجة متعاقبة 17"/>
          <p:cNvSpPr/>
          <p:nvPr/>
        </p:nvSpPr>
        <p:spPr>
          <a:xfrm>
            <a:off x="2627783" y="94719"/>
            <a:ext cx="4532459" cy="79208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المرحلة الوقائية قبل الانحراف :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2571704" y="2357430"/>
            <a:ext cx="6572296" cy="31432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None/>
            </a:pPr>
            <a:r>
              <a:rPr lang="ar-EG" dirty="0" smtClean="0"/>
              <a:t>منح </a:t>
            </a:r>
            <a:r>
              <a:rPr lang="ar-EG" sz="2000" dirty="0" err="1" smtClean="0"/>
              <a:t>الاسلام</a:t>
            </a:r>
            <a:r>
              <a:rPr lang="ar-EG" sz="2000" dirty="0" smtClean="0"/>
              <a:t> الفرد حق الدفاع عن نفسه وعن مجتمعه فجعله رقيبا بدون خيار علي النظام الاجتماعي لضمان استمراره وبسط </a:t>
            </a:r>
            <a:r>
              <a:rPr lang="ar-EG" sz="2000" dirty="0" err="1" smtClean="0"/>
              <a:t>الامن</a:t>
            </a:r>
            <a:r>
              <a:rPr lang="ar-EG" sz="2000" dirty="0" smtClean="0"/>
              <a:t> للجميع.</a:t>
            </a:r>
          </a:p>
          <a:p>
            <a:pPr>
              <a:buNone/>
            </a:pPr>
            <a:r>
              <a:rPr lang="ar-EG" sz="2000" dirty="0" err="1" smtClean="0"/>
              <a:t>ان</a:t>
            </a:r>
            <a:r>
              <a:rPr lang="ar-EG" sz="2000" dirty="0" smtClean="0"/>
              <a:t> مسئولية في مكافحة </a:t>
            </a:r>
            <a:r>
              <a:rPr lang="ar-EG" sz="2000" dirty="0" err="1" smtClean="0"/>
              <a:t>الججريمة</a:t>
            </a:r>
            <a:r>
              <a:rPr lang="ar-EG" sz="2000" dirty="0" smtClean="0"/>
              <a:t> شأنها شأن </a:t>
            </a:r>
            <a:r>
              <a:rPr lang="ar-EG" sz="2000" dirty="0" err="1" smtClean="0"/>
              <a:t>المتهيد</a:t>
            </a:r>
            <a:r>
              <a:rPr lang="ar-EG" sz="2000" dirty="0" smtClean="0"/>
              <a:t> </a:t>
            </a:r>
            <a:r>
              <a:rPr lang="ar-EG" sz="2000" dirty="0" err="1" smtClean="0"/>
              <a:t>للافراد</a:t>
            </a:r>
            <a:r>
              <a:rPr lang="ar-EG" sz="2000" dirty="0" smtClean="0"/>
              <a:t> للتمتع بكامل حقوقهم فهي فرض علي </a:t>
            </a:r>
            <a:r>
              <a:rPr lang="ar-EG" sz="2000" dirty="0" err="1" smtClean="0"/>
              <a:t>افراد</a:t>
            </a:r>
            <a:r>
              <a:rPr lang="ar-EG" sz="2000" dirty="0" smtClean="0"/>
              <a:t> المجتمع .</a:t>
            </a:r>
          </a:p>
          <a:p>
            <a:pPr>
              <a:buNone/>
            </a:pPr>
            <a:r>
              <a:rPr lang="ar-EG" sz="2000" dirty="0" err="1" smtClean="0"/>
              <a:t>ان</a:t>
            </a:r>
            <a:r>
              <a:rPr lang="ar-EG" sz="2000" dirty="0" smtClean="0"/>
              <a:t> علي المجتمع </a:t>
            </a:r>
            <a:r>
              <a:rPr lang="ar-EG" sz="2000" dirty="0" err="1" smtClean="0"/>
              <a:t>ان</a:t>
            </a:r>
            <a:r>
              <a:rPr lang="ar-EG" sz="2000" dirty="0" smtClean="0"/>
              <a:t> يأخذ بيد المجرمين ويحارب الطرق المسببة لتفشي الجريمة والفساد في </a:t>
            </a:r>
            <a:r>
              <a:rPr lang="ar-EG" sz="2000" dirty="0" err="1" smtClean="0"/>
              <a:t>اي</a:t>
            </a:r>
            <a:r>
              <a:rPr lang="ar-EG" sz="2000" dirty="0" smtClean="0"/>
              <a:t> مجتمع.  </a:t>
            </a:r>
            <a:endParaRPr lang="ar-EG" sz="2000" dirty="0"/>
          </a:p>
        </p:txBody>
      </p:sp>
      <p:sp>
        <p:nvSpPr>
          <p:cNvPr id="26" name="سهم للأسفل 25"/>
          <p:cNvSpPr/>
          <p:nvPr/>
        </p:nvSpPr>
        <p:spPr>
          <a:xfrm flipH="1">
            <a:off x="8001024" y="2214554"/>
            <a:ext cx="714380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27" name="مستطيل 26"/>
          <p:cNvSpPr/>
          <p:nvPr/>
        </p:nvSpPr>
        <p:spPr>
          <a:xfrm flipH="1">
            <a:off x="214282" y="2786059"/>
            <a:ext cx="22145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أ- يمنع الوقوع في الجريمة .</a:t>
            </a: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ب - إيقاظ الضمير يسهل الإثبات</a:t>
            </a: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ج - بإيقاظ الضمير الديني يدرك الفرد بأن ما يعمله مراقب .</a:t>
            </a:r>
          </a:p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ar-EG" dirty="0"/>
          </a:p>
        </p:txBody>
      </p:sp>
      <p:sp>
        <p:nvSpPr>
          <p:cNvPr id="28" name="سهم للأسفل 27"/>
          <p:cNvSpPr/>
          <p:nvPr/>
        </p:nvSpPr>
        <p:spPr>
          <a:xfrm flipH="1">
            <a:off x="1500166" y="2428868"/>
            <a:ext cx="714380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21101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929322" y="428604"/>
            <a:ext cx="2808312" cy="890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4- رقابة الأنسان لمن يعول .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357290" y="571480"/>
            <a:ext cx="2808312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5- </a:t>
            </a:r>
            <a:r>
              <a:rPr lang="ar-SA" sz="2400" dirty="0" err="1" smtClean="0">
                <a:solidFill>
                  <a:schemeClr val="accent1">
                    <a:lumMod val="50000"/>
                  </a:schemeClr>
                </a:solidFill>
              </a:rPr>
              <a:t>الأهتمام</a:t>
            </a:r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 بالحدث قبل انحرافه يكون على نوعين : 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مخطط انسيابي: معالجة متعاقبة 3"/>
          <p:cNvSpPr/>
          <p:nvPr/>
        </p:nvSpPr>
        <p:spPr>
          <a:xfrm>
            <a:off x="357158" y="1428736"/>
            <a:ext cx="3055315" cy="10001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 - اهتمام وقائي خاص .</a:t>
            </a:r>
            <a:endParaRPr lang="ar-E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للمارقين من سلطة </a:t>
            </a:r>
            <a:r>
              <a:rPr lang="ar-EG" dirty="0" err="1" smtClean="0">
                <a:solidFill>
                  <a:schemeClr val="accent1">
                    <a:lumMod val="50000"/>
                  </a:schemeClr>
                </a:solidFill>
              </a:rPr>
              <a:t>الاب</a:t>
            </a:r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EG" dirty="0" err="1" smtClean="0">
                <a:solidFill>
                  <a:schemeClr val="accent1">
                    <a:lumMod val="50000"/>
                  </a:schemeClr>
                </a:solidFill>
              </a:rPr>
              <a:t>والاطفال</a:t>
            </a:r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 المشردين .</a:t>
            </a:r>
            <a:endParaRPr lang="ar-SA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مخطط انسيابي: معالجة متعاقبة 4"/>
          <p:cNvSpPr/>
          <p:nvPr/>
        </p:nvSpPr>
        <p:spPr>
          <a:xfrm>
            <a:off x="571472" y="2571744"/>
            <a:ext cx="3055315" cy="157163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ب - اهتمام وقائي عام .</a:t>
            </a: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1- دور التربية </a:t>
            </a:r>
            <a:r>
              <a:rPr lang="ar-SA" dirty="0" err="1" smtClean="0">
                <a:solidFill>
                  <a:schemeClr val="accent1">
                    <a:lumMod val="50000"/>
                  </a:schemeClr>
                </a:solidFill>
              </a:rPr>
              <a:t>الأجتماعية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2- دور الحضانة . </a:t>
            </a:r>
          </a:p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3- دور التربية النموذجية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4214810" y="1714488"/>
            <a:ext cx="4643470" cy="33575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6- السجن .</a:t>
            </a:r>
            <a:endParaRPr lang="ar-EG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الهدف من السجن ليس مجرد وقاية المجرمين بحجزهم داخل السحن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وانما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الهدف الرئيسي هو التهيئة النفسية والمهنية والعقلية لاستعادة مكانة السجين في المجتمع.</a:t>
            </a:r>
          </a:p>
          <a:p>
            <a:pPr algn="ctr"/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وينقسم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الي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قسمين :ـ1- نظام الاختبار القضائي</a:t>
            </a:r>
          </a:p>
          <a:p>
            <a:pPr algn="ctr"/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2-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الافراج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الشرطي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6309529" y="5486255"/>
            <a:ext cx="2448272" cy="890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7-اجراءات أمنية .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0" y="4572008"/>
            <a:ext cx="3929058" cy="20717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8- إيجاد جمعيات صداقة للشرطة .</a:t>
            </a:r>
            <a:endParaRPr lang="ar-EG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هي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ايجاد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حوار مع المواطنين بالتعارف والاجتماعات ليكون كل مواطن مسئولا عن نفسه وغير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ه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ويقوم بالتبليغ عن </a:t>
            </a:r>
            <a:r>
              <a:rPr lang="ar-EG" sz="2400" dirty="0" err="1" smtClean="0">
                <a:solidFill>
                  <a:schemeClr val="accent1">
                    <a:lumMod val="50000"/>
                  </a:schemeClr>
                </a:solidFill>
              </a:rPr>
              <a:t>اي</a:t>
            </a:r>
            <a:r>
              <a:rPr lang="ar-EG" sz="2400" dirty="0" smtClean="0">
                <a:solidFill>
                  <a:schemeClr val="accent1">
                    <a:lumMod val="50000"/>
                  </a:schemeClr>
                </a:solidFill>
              </a:rPr>
              <a:t> شيء مريب.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عالجة 3"/>
          <p:cNvSpPr/>
          <p:nvPr/>
        </p:nvSpPr>
        <p:spPr>
          <a:xfrm>
            <a:off x="2051720" y="188640"/>
            <a:ext cx="5184576" cy="1008112"/>
          </a:xfrm>
          <a:prstGeom prst="flowChart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الوقاي</a:t>
            </a:r>
            <a:r>
              <a:rPr lang="ar-SA" sz="2800" b="1" dirty="0">
                <a:solidFill>
                  <a:schemeClr val="tx1"/>
                </a:solidFill>
              </a:rPr>
              <a:t>ة</a:t>
            </a:r>
            <a:r>
              <a:rPr lang="ar-SA" sz="2800" b="1" dirty="0" smtClean="0">
                <a:solidFill>
                  <a:schemeClr val="tx1"/>
                </a:solidFill>
              </a:rPr>
              <a:t> من الجريمة </a:t>
            </a:r>
            <a:r>
              <a:rPr lang="ar-EG" sz="2800" b="1" smtClean="0">
                <a:solidFill>
                  <a:schemeClr val="tx1"/>
                </a:solidFill>
              </a:rPr>
              <a:t>بعد</a:t>
            </a:r>
            <a:r>
              <a:rPr lang="ar-SA" sz="2800" b="1" smtClean="0">
                <a:solidFill>
                  <a:schemeClr val="tx1"/>
                </a:solidFill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</a:rPr>
              <a:t>وقوعها :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143504" y="1568232"/>
            <a:ext cx="3753128" cy="12961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800" dirty="0" smtClean="0"/>
              <a:t>1- </a:t>
            </a:r>
            <a:r>
              <a:rPr lang="ar-SA" sz="2800" dirty="0" smtClean="0"/>
              <a:t>التبليغ عن الجرائم</a:t>
            </a:r>
            <a:r>
              <a:rPr lang="ar-EG" sz="2800" dirty="0" smtClean="0"/>
              <a:t>: لحفظ سلامة المجتمع والتبليغ واجب علي كل مسلم</a:t>
            </a:r>
            <a:endParaRPr lang="ar-SA" sz="2800" dirty="0"/>
          </a:p>
        </p:txBody>
      </p:sp>
      <p:sp>
        <p:nvSpPr>
          <p:cNvPr id="6" name="مخطط انسيابي: معالجة 5"/>
          <p:cNvSpPr/>
          <p:nvPr/>
        </p:nvSpPr>
        <p:spPr>
          <a:xfrm>
            <a:off x="4500562" y="3212976"/>
            <a:ext cx="4396070" cy="1152128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000" dirty="0" smtClean="0"/>
              <a:t>2- </a:t>
            </a:r>
            <a:r>
              <a:rPr lang="ar-SA" sz="2000" dirty="0" err="1" smtClean="0"/>
              <a:t>الأدلاء</a:t>
            </a:r>
            <a:r>
              <a:rPr lang="ar-SA" sz="2000" dirty="0" smtClean="0"/>
              <a:t> بالشهادة على وقوع </a:t>
            </a:r>
            <a:r>
              <a:rPr lang="en-US" sz="2000" dirty="0" smtClean="0"/>
              <a:t>  </a:t>
            </a:r>
          </a:p>
          <a:p>
            <a:pPr algn="ctr"/>
            <a:r>
              <a:rPr lang="en-US" sz="2000" dirty="0" smtClean="0"/>
              <a:t>:</a:t>
            </a:r>
            <a:r>
              <a:rPr lang="ar-SA" sz="2000" dirty="0" smtClean="0"/>
              <a:t>الجرائم</a:t>
            </a:r>
            <a:endParaRPr lang="en-US" sz="2000" dirty="0" smtClean="0"/>
          </a:p>
          <a:p>
            <a:pPr algn="ctr"/>
            <a:r>
              <a:rPr lang="ar-EG" sz="2000" dirty="0" err="1" smtClean="0"/>
              <a:t>لانه</a:t>
            </a:r>
            <a:r>
              <a:rPr lang="ar-EG" sz="2000" dirty="0" smtClean="0"/>
              <a:t> ربما يكون الدليل علي القبض علي المجرم</a:t>
            </a:r>
            <a:r>
              <a:rPr lang="en-US" sz="2000" dirty="0" smtClean="0"/>
              <a:t> </a:t>
            </a:r>
            <a:endParaRPr lang="ar-SA" sz="2000" dirty="0"/>
          </a:p>
        </p:txBody>
      </p:sp>
      <p:sp>
        <p:nvSpPr>
          <p:cNvPr id="7" name="مخطط انسيابي: معالجة 6"/>
          <p:cNvSpPr/>
          <p:nvPr/>
        </p:nvSpPr>
        <p:spPr>
          <a:xfrm>
            <a:off x="4357686" y="4653136"/>
            <a:ext cx="4534794" cy="12961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800" dirty="0" smtClean="0"/>
              <a:t>3- </a:t>
            </a:r>
            <a:r>
              <a:rPr lang="ar-SA" sz="2800" dirty="0" smtClean="0"/>
              <a:t>المشاركة في تنفيذ عقوبة المجرم</a:t>
            </a:r>
            <a:endParaRPr lang="en-US" sz="2800" dirty="0" smtClean="0"/>
          </a:p>
          <a:p>
            <a:pPr algn="ctr"/>
            <a:r>
              <a:rPr lang="ar-EG" sz="2800" dirty="0" smtClean="0"/>
              <a:t>مثل تنفيذ حد الزنا.</a:t>
            </a:r>
            <a:endParaRPr lang="ar-SA" sz="2800" dirty="0"/>
          </a:p>
        </p:txBody>
      </p:sp>
      <p:sp>
        <p:nvSpPr>
          <p:cNvPr id="9" name="مخطط انسيابي: معالجة 8"/>
          <p:cNvSpPr/>
          <p:nvPr/>
        </p:nvSpPr>
        <p:spPr>
          <a:xfrm>
            <a:off x="126794" y="1568232"/>
            <a:ext cx="4445205" cy="12961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400" dirty="0" smtClean="0"/>
              <a:t>4- </a:t>
            </a:r>
            <a:r>
              <a:rPr lang="ar-SA" sz="2400" dirty="0" smtClean="0"/>
              <a:t>مقاطعه المجرم</a:t>
            </a:r>
            <a:endParaRPr lang="ar-EG" sz="2400" dirty="0" smtClean="0"/>
          </a:p>
          <a:p>
            <a:pPr algn="ctr"/>
            <a:r>
              <a:rPr lang="ar-EG" sz="2400" dirty="0" smtClean="0"/>
              <a:t>علي المجتمع </a:t>
            </a:r>
            <a:r>
              <a:rPr lang="ar-EG" sz="2400" dirty="0" err="1" smtClean="0"/>
              <a:t>ان</a:t>
            </a:r>
            <a:r>
              <a:rPr lang="ar-EG" sz="2400" dirty="0" smtClean="0"/>
              <a:t> يحارب المجرم بمقاطعته فلا يجالس معه ولا يتعامل معه.</a:t>
            </a:r>
            <a:endParaRPr lang="ar-SA" sz="2400" dirty="0"/>
          </a:p>
        </p:txBody>
      </p:sp>
      <p:sp>
        <p:nvSpPr>
          <p:cNvPr id="10" name="مخطط انسيابي: معالجة 9"/>
          <p:cNvSpPr/>
          <p:nvPr/>
        </p:nvSpPr>
        <p:spPr>
          <a:xfrm>
            <a:off x="126794" y="3298696"/>
            <a:ext cx="3873701" cy="1152128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800" dirty="0" smtClean="0"/>
              <a:t>5- </a:t>
            </a:r>
            <a:r>
              <a:rPr lang="ar-SA" sz="2800" dirty="0" smtClean="0"/>
              <a:t>وقاية افراد المجتمع من الفقر</a:t>
            </a:r>
            <a:endParaRPr lang="ar-SA" sz="2800" dirty="0"/>
          </a:p>
        </p:txBody>
      </p:sp>
      <p:sp>
        <p:nvSpPr>
          <p:cNvPr id="11" name="مخطط انسيابي: معالجة 10"/>
          <p:cNvSpPr/>
          <p:nvPr/>
        </p:nvSpPr>
        <p:spPr>
          <a:xfrm>
            <a:off x="126794" y="4703008"/>
            <a:ext cx="3659387" cy="1332147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800" dirty="0" smtClean="0"/>
              <a:t>6- </a:t>
            </a:r>
            <a:r>
              <a:rPr lang="ar-SA" sz="2800" dirty="0" smtClean="0"/>
              <a:t>وقاية افراد المجتمع من الجهل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5312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00106"/>
          </a:xfrm>
          <a:prstGeom prst="flowChart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>
            <a:normAutofit fontScale="92500" lnSpcReduction="10000"/>
          </a:bodyPr>
          <a:lstStyle/>
          <a:p>
            <a:pPr algn="ctr">
              <a:buNone/>
            </a:pPr>
            <a:r>
              <a:rPr lang="ar-EG" sz="2800" dirty="0" smtClean="0">
                <a:solidFill>
                  <a:schemeClr val="tx1"/>
                </a:solidFill>
              </a:rPr>
              <a:t>7- </a:t>
            </a:r>
            <a:r>
              <a:rPr lang="ar-SA" sz="2800" dirty="0" smtClean="0">
                <a:solidFill>
                  <a:schemeClr val="tx1"/>
                </a:solidFill>
              </a:rPr>
              <a:t>وقاية الأسرة من التفكك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ar-EG" sz="2800" dirty="0" smtClean="0">
                <a:solidFill>
                  <a:schemeClr val="tx1"/>
                </a:solidFill>
              </a:rPr>
              <a:t>نظرا لانفصال الزوجين نتيجة للمشكلات العائلية.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5" name="مخطط انسيابي: معالجة 4"/>
          <p:cNvSpPr/>
          <p:nvPr/>
        </p:nvSpPr>
        <p:spPr>
          <a:xfrm>
            <a:off x="571472" y="2928935"/>
            <a:ext cx="7786742" cy="1428760"/>
          </a:xfrm>
          <a:prstGeom prst="flowChart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smtClean="0">
                <a:solidFill>
                  <a:schemeClr val="tx1"/>
                </a:solidFill>
              </a:rPr>
              <a:t>8- </a:t>
            </a:r>
            <a:r>
              <a:rPr lang="ar-SA" sz="2800" smtClean="0">
                <a:solidFill>
                  <a:schemeClr val="tx1"/>
                </a:solidFill>
              </a:rPr>
              <a:t>تأمين </a:t>
            </a:r>
            <a:r>
              <a:rPr lang="ar-SA" sz="2800" dirty="0" smtClean="0">
                <a:solidFill>
                  <a:schemeClr val="tx1"/>
                </a:solidFill>
              </a:rPr>
              <a:t>حياه بعيده عن المؤثرات السلبية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637</Words>
  <Application>Microsoft Office PowerPoint</Application>
  <PresentationFormat>عرض على الشاشة (3:4)‏</PresentationFormat>
  <Paragraphs>65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الوقاية من الجريمة ومكافحتها</vt:lpstr>
      <vt:lpstr>الوقاية من الانحراف</vt:lpstr>
      <vt:lpstr>دور الاسلام في بناء مجتمع مسلم: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الوقاية من الجريمة ومكافحتها</dc:title>
  <dc:creator>User</dc:creator>
  <cp:lastModifiedBy>User</cp:lastModifiedBy>
  <cp:revision>30</cp:revision>
  <dcterms:created xsi:type="dcterms:W3CDTF">2016-03-27T19:13:37Z</dcterms:created>
  <dcterms:modified xsi:type="dcterms:W3CDTF">2016-04-12T08:55:22Z</dcterms:modified>
</cp:coreProperties>
</file>