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9" r:id="rId11"/>
    <p:sldId id="270" r:id="rId12"/>
    <p:sldId id="265" r:id="rId13"/>
    <p:sldId id="266" r:id="rId14"/>
    <p:sldId id="267" r:id="rId15"/>
    <p:sldId id="268"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522"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1D8C043-9587-4E21-BCBA-47E21D45094A}" type="datetimeFigureOut">
              <a:rPr lang="en-US" smtClean="0"/>
              <a:pPr/>
              <a:t>5/5/2017</a:t>
            </a:fld>
            <a:endParaRPr lang="en-US"/>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F1AECFFB-53EA-408B-A3EB-5214163F6A0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F1AECFFB-53EA-408B-A3EB-5214163F6A08}" type="slidenum">
              <a:rPr lang="en-US" smtClean="0"/>
              <a:pPr/>
              <a:t>‹#›</a:t>
            </a:fld>
            <a:endParaRPr lang="en-US"/>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F1AECFFB-53EA-408B-A3EB-5214163F6A08}" type="slidenum">
              <a:rPr lang="en-US" smtClean="0"/>
              <a:pPr/>
              <a:t>‹#›</a:t>
            </a:fld>
            <a:endParaRPr lang="en-US"/>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F1AECFFB-53EA-408B-A3EB-5214163F6A08}" type="slidenum">
              <a:rPr lang="en-US" smtClean="0"/>
              <a:pPr/>
              <a:t>‹#›</a:t>
            </a:fld>
            <a:endParaRPr lang="en-US"/>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F1AECFFB-53EA-408B-A3EB-5214163F6A0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F1AECFFB-53EA-408B-A3EB-5214163F6A08}" type="slidenum">
              <a:rPr lang="en-US" smtClean="0"/>
              <a:pPr/>
              <a:t>‹#›</a:t>
            </a:fld>
            <a:endParaRPr lang="en-US"/>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3" name="عنصر نائب للتذييل 2"/>
          <p:cNvSpPr>
            <a:spLocks noGrp="1"/>
          </p:cNvSpPr>
          <p:nvPr>
            <p:ph type="ftr" sz="quarter" idx="11"/>
          </p:nvPr>
        </p:nvSpPr>
        <p:spPr/>
        <p:txBody>
          <a:bodyPr/>
          <a:lstStyle>
            <a:extLst/>
          </a:lstStyle>
          <a:p>
            <a:endParaRPr lang="en-US"/>
          </a:p>
        </p:txBody>
      </p:sp>
      <p:sp>
        <p:nvSpPr>
          <p:cNvPr id="4" name="عنصر نائب لرقم الشريحة 3"/>
          <p:cNvSpPr>
            <a:spLocks noGrp="1"/>
          </p:cNvSpPr>
          <p:nvPr>
            <p:ph type="sldNum" sz="quarter" idx="12"/>
          </p:nvPr>
        </p:nvSpPr>
        <p:spPr/>
        <p:txBody>
          <a:bodyPr/>
          <a:lstStyle>
            <a:extLst/>
          </a:lstStyle>
          <a:p>
            <a:fld id="{F1AECFFB-53EA-408B-A3EB-5214163F6A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1D8C043-9587-4E21-BCBA-47E21D45094A}" type="datetimeFigureOut">
              <a:rPr lang="en-US" smtClean="0"/>
              <a:pPr/>
              <a:t>5/5/2017</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F1AECFFB-53EA-408B-A3EB-5214163F6A0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1D8C043-9587-4E21-BCBA-47E21D45094A}" type="datetimeFigureOut">
              <a:rPr lang="en-US" smtClean="0"/>
              <a:pPr/>
              <a:t>5/5/2017</a:t>
            </a:fld>
            <a:endParaRPr lang="en-US"/>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F1AECFFB-53EA-408B-A3EB-5214163F6A08}" type="slidenum">
              <a:rPr lang="en-US" smtClean="0"/>
              <a:pPr/>
              <a:t>‹#›</a:t>
            </a:fld>
            <a:endParaRPr lang="en-US"/>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F1AECFFB-53EA-408B-A3EB-5214163F6A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1D8C043-9587-4E21-BCBA-47E21D45094A}" type="datetimeFigureOut">
              <a:rPr lang="en-US" smtClean="0"/>
              <a:pPr/>
              <a:t>5/5/2017</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F1AECFFB-53EA-408B-A3EB-5214163F6A0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1D8C043-9587-4E21-BCBA-47E21D45094A}" type="datetimeFigureOut">
              <a:rPr lang="en-US" smtClean="0"/>
              <a:pPr/>
              <a:t>5/5/2017</a:t>
            </a:fld>
            <a:endParaRPr lang="en-US"/>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1AECFFB-53EA-408B-A3EB-5214163F6A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latin typeface="Aldhabi" pitchFamily="2" charset="-78"/>
                <a:cs typeface="Aldhabi" pitchFamily="2" charset="-78"/>
              </a:rPr>
              <a:t>الاسلام والجريمة</a:t>
            </a:r>
            <a:endParaRPr lang="en-US" dirty="0">
              <a:latin typeface="Aldhabi" pitchFamily="2" charset="-78"/>
              <a:cs typeface="Aldhabi" pitchFamily="2" charset="-78"/>
            </a:endParaRPr>
          </a:p>
        </p:txBody>
      </p:sp>
      <p:sp>
        <p:nvSpPr>
          <p:cNvPr id="3" name="عنوان فرعي 2"/>
          <p:cNvSpPr>
            <a:spLocks noGrp="1"/>
          </p:cNvSpPr>
          <p:nvPr>
            <p:ph type="subTitle" idx="1"/>
          </p:nvPr>
        </p:nvSpPr>
        <p:spPr/>
        <p:txBody>
          <a:bodyPr>
            <a:normAutofit/>
          </a:bodyPr>
          <a:lstStyle/>
          <a:p>
            <a:r>
              <a:rPr lang="ar-SA" sz="4400" dirty="0" smtClean="0">
                <a:solidFill>
                  <a:srgbClr val="0070C0"/>
                </a:solidFill>
                <a:latin typeface="Andalus" pitchFamily="18" charset="-78"/>
                <a:cs typeface="Andalus" pitchFamily="18" charset="-78"/>
              </a:rPr>
              <a:t>أساليب الوقاية من الانحراف </a:t>
            </a:r>
            <a:endParaRPr lang="en-US" sz="4400" dirty="0">
              <a:solidFill>
                <a:srgbClr val="0070C0"/>
              </a:solidFill>
              <a:latin typeface="Andalus" pitchFamily="18" charset="-78"/>
              <a:cs typeface="Andalus" pitchFamily="18" charset="-78"/>
            </a:endParaRPr>
          </a:p>
        </p:txBody>
      </p:sp>
    </p:spTree>
    <p:extLst>
      <p:ext uri="{BB962C8B-B14F-4D97-AF65-F5344CB8AC3E}">
        <p14:creationId xmlns:p14="http://schemas.microsoft.com/office/powerpoint/2010/main" xmlns="" val="28358713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80528" y="0"/>
            <a:ext cx="9324528" cy="7029400"/>
          </a:xfrm>
        </p:spPr>
      </p:pic>
    </p:spTree>
    <p:extLst>
      <p:ext uri="{BB962C8B-B14F-4D97-AF65-F5344CB8AC3E}">
        <p14:creationId xmlns:p14="http://schemas.microsoft.com/office/powerpoint/2010/main" xmlns="" val="2226576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0" y="0"/>
            <a:ext cx="9324528" cy="6858000"/>
          </a:xfrm>
        </p:spPr>
      </p:pic>
    </p:spTree>
    <p:extLst>
      <p:ext uri="{BB962C8B-B14F-4D97-AF65-F5344CB8AC3E}">
        <p14:creationId xmlns:p14="http://schemas.microsoft.com/office/powerpoint/2010/main" xmlns="" val="1631289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385392"/>
            <a:ext cx="8640960" cy="5472608"/>
          </a:xfrm>
        </p:spPr>
        <p:txBody>
          <a:bodyPr>
            <a:noAutofit/>
          </a:bodyPr>
          <a:lstStyle/>
          <a:p>
            <a:pPr marL="0" indent="0" algn="r">
              <a:buNone/>
            </a:pPr>
            <a:r>
              <a:rPr lang="ar-SA" sz="3600" dirty="0" smtClean="0">
                <a:solidFill>
                  <a:srgbClr val="0070C0"/>
                </a:solidFill>
                <a:latin typeface="Arabic Typesetting" pitchFamily="66" charset="-78"/>
                <a:cs typeface="Arabic Typesetting" pitchFamily="66" charset="-78"/>
              </a:rPr>
              <a:t>&amp; يشغل الدين في كثير من المجتمعات الجزء الأكبر من مقوماتها المعنوية ,إذ لكل مجتمع </a:t>
            </a:r>
          </a:p>
          <a:p>
            <a:pPr marL="0" indent="0" algn="r">
              <a:buNone/>
            </a:pPr>
            <a:r>
              <a:rPr lang="ar-SA" sz="3600" dirty="0" smtClean="0">
                <a:solidFill>
                  <a:srgbClr val="0070C0"/>
                </a:solidFill>
                <a:latin typeface="Arabic Typesetting" pitchFamily="66" charset="-78"/>
                <a:cs typeface="Arabic Typesetting" pitchFamily="66" charset="-78"/>
              </a:rPr>
              <a:t>معتقد ديني معين بغض النظر عن اختلاف مسمياتها أو طريقة ممارستها .</a:t>
            </a:r>
          </a:p>
          <a:p>
            <a:pPr marL="0" indent="0" algn="r">
              <a:buNone/>
            </a:pPr>
            <a:endParaRPr lang="ar-SA" sz="3600" dirty="0" smtClean="0">
              <a:solidFill>
                <a:srgbClr val="0070C0"/>
              </a:solidFill>
              <a:latin typeface="Arabic Typesetting" pitchFamily="66" charset="-78"/>
              <a:cs typeface="Arabic Typesetting" pitchFamily="66" charset="-78"/>
            </a:endParaRPr>
          </a:p>
          <a:p>
            <a:pPr marL="0" indent="0" algn="r">
              <a:buNone/>
            </a:pPr>
            <a:r>
              <a:rPr lang="ar-SA" sz="3600" dirty="0" smtClean="0">
                <a:solidFill>
                  <a:srgbClr val="0070C0"/>
                </a:solidFill>
                <a:latin typeface="Arabic Typesetting" pitchFamily="66" charset="-78"/>
                <a:cs typeface="Arabic Typesetting" pitchFamily="66" charset="-78"/>
              </a:rPr>
              <a:t>&amp; وكثير من العلماء كعلماء النفس وعلاء الاجتماع وعلماء العلاقات الإنسانية  يجمعون على أهمية الدين في حياة الإنسان , فرداً كان او جماعة أو على مستوى الشعوب </a:t>
            </a:r>
          </a:p>
          <a:p>
            <a:pPr marL="0" indent="0" algn="r">
              <a:buNone/>
            </a:pPr>
            <a:r>
              <a:rPr lang="ar-SA" sz="3600" dirty="0" smtClean="0">
                <a:solidFill>
                  <a:srgbClr val="0070C0"/>
                </a:solidFill>
                <a:latin typeface="Arabic Typesetting" pitchFamily="66" charset="-78"/>
                <a:cs typeface="Arabic Typesetting" pitchFamily="66" charset="-78"/>
              </a:rPr>
              <a:t>بأكملها.</a:t>
            </a:r>
          </a:p>
          <a:p>
            <a:pPr marL="0" indent="0" algn="r">
              <a:buNone/>
            </a:pPr>
            <a:r>
              <a:rPr lang="ar-SA" sz="3600" dirty="0" smtClean="0">
                <a:solidFill>
                  <a:srgbClr val="0070C0"/>
                </a:solidFill>
                <a:latin typeface="Arabic Typesetting" pitchFamily="66" charset="-78"/>
                <a:cs typeface="Arabic Typesetting" pitchFamily="66" charset="-78"/>
              </a:rPr>
              <a:t>&amp;أن الدين ليس إقامة الشعائر الدينية والعبادات , ولكنه يشمل أعمال الشخص وتصرفاته  في عناصر تنشئة المجتمع تنشئة مستقيمة .</a:t>
            </a:r>
          </a:p>
          <a:p>
            <a:pPr marL="0" indent="0" algn="r">
              <a:buNone/>
            </a:pPr>
            <a:endParaRPr lang="ar-SA" sz="3600" dirty="0" smtClean="0">
              <a:solidFill>
                <a:srgbClr val="0070C0"/>
              </a:solidFill>
              <a:latin typeface="Arabic Typesetting" pitchFamily="66" charset="-78"/>
              <a:cs typeface="Arabic Typesetting" pitchFamily="66" charset="-78"/>
            </a:endParaRPr>
          </a:p>
        </p:txBody>
      </p:sp>
      <p:sp>
        <p:nvSpPr>
          <p:cNvPr id="2" name="عنوان 1"/>
          <p:cNvSpPr>
            <a:spLocks noGrp="1"/>
          </p:cNvSpPr>
          <p:nvPr>
            <p:ph type="title"/>
          </p:nvPr>
        </p:nvSpPr>
        <p:spPr>
          <a:xfrm>
            <a:off x="467544" y="188640"/>
            <a:ext cx="8291264" cy="1124744"/>
          </a:xfrm>
        </p:spPr>
        <p:txBody>
          <a:bodyPr>
            <a:normAutofit/>
          </a:bodyPr>
          <a:lstStyle/>
          <a:p>
            <a:pPr algn="ctr"/>
            <a:r>
              <a:rPr lang="ar-SA" sz="4400" dirty="0" smtClean="0">
                <a:solidFill>
                  <a:srgbClr val="002060"/>
                </a:solidFill>
                <a:latin typeface="Andalus" pitchFamily="18" charset="-78"/>
                <a:cs typeface="Andalus" pitchFamily="18" charset="-78"/>
              </a:rPr>
              <a:t>العامل الديني وسلوك الإنسان</a:t>
            </a:r>
            <a:endParaRPr lang="en-US" sz="4400" dirty="0">
              <a:solidFill>
                <a:srgbClr val="002060"/>
              </a:solidFill>
              <a:latin typeface="Andalus" pitchFamily="18" charset="-78"/>
              <a:cs typeface="Andalus" pitchFamily="18" charset="-78"/>
            </a:endParaRPr>
          </a:p>
        </p:txBody>
      </p:sp>
    </p:spTree>
    <p:extLst>
      <p:ext uri="{BB962C8B-B14F-4D97-AF65-F5344CB8AC3E}">
        <p14:creationId xmlns:p14="http://schemas.microsoft.com/office/powerpoint/2010/main" xmlns="" val="1238297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79512" y="1481329"/>
            <a:ext cx="8507288" cy="3747872"/>
          </a:xfrm>
        </p:spPr>
        <p:txBody>
          <a:bodyPr>
            <a:noAutofit/>
          </a:bodyPr>
          <a:lstStyle/>
          <a:p>
            <a:pPr marL="109728" indent="0" algn="ctr">
              <a:buNone/>
            </a:pPr>
            <a:r>
              <a:rPr lang="ar-SA" sz="4000" dirty="0" smtClean="0">
                <a:solidFill>
                  <a:srgbClr val="0070C0"/>
                </a:solidFill>
                <a:latin typeface="Arabic Typesetting" pitchFamily="66" charset="-78"/>
                <a:cs typeface="Arabic Typesetting" pitchFamily="66" charset="-78"/>
              </a:rPr>
              <a:t>&amp; أن مجرد ثقافة الشخص أو بالأصح معرفته لأسس الدين لا تكفي لكي يعتبر الشخص متديناً.</a:t>
            </a:r>
          </a:p>
          <a:p>
            <a:pPr marL="109728" indent="0" algn="ctr">
              <a:buNone/>
            </a:pPr>
            <a:r>
              <a:rPr lang="ar-SA" sz="4000" dirty="0" smtClean="0">
                <a:solidFill>
                  <a:srgbClr val="0070C0"/>
                </a:solidFill>
                <a:latin typeface="Arabic Typesetting" pitchFamily="66" charset="-78"/>
                <a:cs typeface="Arabic Typesetting" pitchFamily="66" charset="-78"/>
              </a:rPr>
              <a:t>&amp; إن أنتشار الثقافة الدينية بين أفراد مجتمع من المجتمعات لا يعني بتاتاً ارتفاع المستوى الخُلقي للفرد وعدم ارتكابه للجرائم وانخفاض نسبة هذه الجرائم .</a:t>
            </a:r>
          </a:p>
          <a:p>
            <a:pPr marL="109728" indent="0" algn="ctr">
              <a:buNone/>
            </a:pPr>
            <a:endParaRPr lang="ar-SA" sz="4000" dirty="0" smtClean="0">
              <a:solidFill>
                <a:srgbClr val="0070C0"/>
              </a:solidFill>
              <a:latin typeface="Arabic Typesetting" pitchFamily="66" charset="-78"/>
              <a:cs typeface="Arabic Typesetting" pitchFamily="66" charset="-78"/>
            </a:endParaRPr>
          </a:p>
          <a:p>
            <a:pPr marL="109728" indent="0" algn="ctr">
              <a:buNone/>
            </a:pPr>
            <a:r>
              <a:rPr lang="ar-SA" sz="4000" dirty="0" smtClean="0">
                <a:solidFill>
                  <a:srgbClr val="0070C0"/>
                </a:solidFill>
                <a:latin typeface="Arabic Typesetting" pitchFamily="66" charset="-78"/>
                <a:cs typeface="Arabic Typesetting" pitchFamily="66" charset="-78"/>
              </a:rPr>
              <a:t>&amp;أن الدين ليس مجرد أقوال وثقافة ,وإنما هو قول وعمل وتطبيق لما ورد فيه </a:t>
            </a:r>
          </a:p>
          <a:p>
            <a:pPr marL="109728" indent="0" algn="ctr">
              <a:buNone/>
            </a:pPr>
            <a:r>
              <a:rPr lang="ar-SA" sz="4000" dirty="0" smtClean="0">
                <a:solidFill>
                  <a:srgbClr val="0070C0"/>
                </a:solidFill>
                <a:latin typeface="Arabic Typesetting" pitchFamily="66" charset="-78"/>
                <a:cs typeface="Arabic Typesetting" pitchFamily="66" charset="-78"/>
              </a:rPr>
              <a:t>من تعاليم .</a:t>
            </a:r>
            <a:endParaRPr lang="en-US" sz="4000" dirty="0">
              <a:solidFill>
                <a:srgbClr val="0070C0"/>
              </a:solidFill>
              <a:latin typeface="Arabic Typesetting" pitchFamily="66" charset="-78"/>
              <a:cs typeface="Arabic Typesetting" pitchFamily="66" charset="-78"/>
            </a:endParaRPr>
          </a:p>
        </p:txBody>
      </p:sp>
      <p:sp>
        <p:nvSpPr>
          <p:cNvPr id="3" name="عنوان 2"/>
          <p:cNvSpPr>
            <a:spLocks noGrp="1"/>
          </p:cNvSpPr>
          <p:nvPr>
            <p:ph type="title"/>
          </p:nvPr>
        </p:nvSpPr>
        <p:spPr/>
        <p:txBody>
          <a:bodyPr>
            <a:noAutofit/>
          </a:bodyPr>
          <a:lstStyle/>
          <a:p>
            <a:pPr algn="ctr"/>
            <a:r>
              <a:rPr lang="ar-SA" sz="7200" dirty="0" smtClean="0">
                <a:solidFill>
                  <a:srgbClr val="0070C0"/>
                </a:solidFill>
                <a:latin typeface="Andalus" pitchFamily="18" charset="-78"/>
                <a:cs typeface="Andalus" pitchFamily="18" charset="-78"/>
              </a:rPr>
              <a:t>أولاً: الثقافة الدينية </a:t>
            </a:r>
            <a:endParaRPr lang="en-US" sz="7200" dirty="0">
              <a:solidFill>
                <a:srgbClr val="0070C0"/>
              </a:solidFill>
              <a:latin typeface="Andalus" pitchFamily="18" charset="-78"/>
              <a:cs typeface="Andalus" pitchFamily="18" charset="-78"/>
            </a:endParaRPr>
          </a:p>
        </p:txBody>
      </p:sp>
    </p:spTree>
    <p:extLst>
      <p:ext uri="{BB962C8B-B14F-4D97-AF65-F5344CB8AC3E}">
        <p14:creationId xmlns:p14="http://schemas.microsoft.com/office/powerpoint/2010/main" xmlns="" val="23503879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marL="109728" indent="0" algn="ctr">
              <a:buNone/>
            </a:pPr>
            <a:r>
              <a:rPr lang="ar-SA" sz="5400" dirty="0" smtClean="0">
                <a:solidFill>
                  <a:srgbClr val="0070C0"/>
                </a:solidFill>
                <a:latin typeface="Arabic Typesetting" pitchFamily="66" charset="-78"/>
                <a:cs typeface="Arabic Typesetting" pitchFamily="66" charset="-78"/>
              </a:rPr>
              <a:t>إن الدين له تأثير إيجابي على نفسية الفرد غالباً ما يحول بين ذلك الفرد وبين ارتكاب الخطيئة أو الجريمة , لذا فقد رأى المفكرون من علماء الاجتماع ورجال التربية والعاملون بالضبط الاجتماعي ,أن الدين يشكل حجر الأساس في المناهج الإصلاحية والتوجيهية . </a:t>
            </a:r>
            <a:endParaRPr lang="en-US" sz="5400" dirty="0">
              <a:solidFill>
                <a:srgbClr val="0070C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2734749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79512" y="836712"/>
            <a:ext cx="8661648" cy="5472608"/>
          </a:xfrm>
        </p:spPr>
        <p:txBody>
          <a:bodyPr>
            <a:normAutofit/>
          </a:bodyPr>
          <a:lstStyle/>
          <a:p>
            <a:pPr marL="109728" indent="0" algn="ctr">
              <a:buNone/>
            </a:pPr>
            <a:r>
              <a:rPr lang="ar-SA" sz="3200" dirty="0">
                <a:solidFill>
                  <a:srgbClr val="002060"/>
                </a:solidFill>
                <a:latin typeface="Arabic Typesetting" pitchFamily="66" charset="-78"/>
                <a:cs typeface="Arabic Typesetting" pitchFamily="66" charset="-78"/>
              </a:rPr>
              <a:t>هل الثقافة الدينية تعتبر مانعة من ارتكاب الجريمة ؟</a:t>
            </a:r>
            <a:endParaRPr lang="en-US" sz="3200" dirty="0">
              <a:solidFill>
                <a:srgbClr val="002060"/>
              </a:solidFill>
              <a:latin typeface="Arabic Typesetting" pitchFamily="66" charset="-78"/>
              <a:cs typeface="Arabic Typesetting" pitchFamily="66" charset="-78"/>
            </a:endParaRPr>
          </a:p>
          <a:p>
            <a:pPr marL="109728" indent="0" algn="ctr">
              <a:buNone/>
            </a:pPr>
            <a:r>
              <a:rPr lang="ar-SA" sz="3200" dirty="0">
                <a:solidFill>
                  <a:srgbClr val="0070C0"/>
                </a:solidFill>
                <a:latin typeface="Arabic Typesetting" pitchFamily="66" charset="-78"/>
                <a:cs typeface="Arabic Typesetting" pitchFamily="66" charset="-78"/>
              </a:rPr>
              <a:t>الثقافة الدينية </a:t>
            </a:r>
            <a:r>
              <a:rPr lang="ar-SA" sz="3200" dirty="0" smtClean="0">
                <a:solidFill>
                  <a:srgbClr val="0070C0"/>
                </a:solidFill>
                <a:latin typeface="Arabic Typesetting" pitchFamily="66" charset="-78"/>
                <a:cs typeface="Arabic Typesetting" pitchFamily="66" charset="-78"/>
              </a:rPr>
              <a:t>لا تعتبر </a:t>
            </a:r>
            <a:r>
              <a:rPr lang="ar-SA" sz="3200" dirty="0">
                <a:solidFill>
                  <a:srgbClr val="0070C0"/>
                </a:solidFill>
                <a:latin typeface="Arabic Typesetting" pitchFamily="66" charset="-78"/>
                <a:cs typeface="Arabic Typesetting" pitchFamily="66" charset="-78"/>
              </a:rPr>
              <a:t>مانعة من ارتكاب الجريمة </a:t>
            </a:r>
            <a:endParaRPr lang="en-US" sz="3200" dirty="0">
              <a:solidFill>
                <a:srgbClr val="0070C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ولكن: لابد ان يكون العلم بالدين مصحوبا بالأيمان بهذا الدين قولا وعملا حتى نتمكن من الحكم على دور الدين في منع الانسان من ارتكاب الجريمة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على سبيل المثال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وجد كل من العالمين - </a:t>
            </a:r>
            <a:r>
              <a:rPr lang="ar-SA" sz="3200" dirty="0" err="1">
                <a:solidFill>
                  <a:srgbClr val="00B0F0"/>
                </a:solidFill>
                <a:latin typeface="Arabic Typesetting" pitchFamily="66" charset="-78"/>
                <a:cs typeface="Arabic Typesetting" pitchFamily="66" charset="-78"/>
              </a:rPr>
              <a:t>اسشافنبرج</a:t>
            </a:r>
            <a:r>
              <a:rPr lang="ar-SA" sz="3200" dirty="0">
                <a:solidFill>
                  <a:srgbClr val="00B0F0"/>
                </a:solidFill>
                <a:latin typeface="Arabic Typesetting" pitchFamily="66" charset="-78"/>
                <a:cs typeface="Arabic Typesetting" pitchFamily="66" charset="-78"/>
              </a:rPr>
              <a:t>- و - بونجيه -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ان طائفة الكاثوليك بالذات هي اكثر اجراما من البروتستانت وان الطائفة اليهودية هي اقل الطائفتين تورطا في الجريمة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طبعا هذه </a:t>
            </a:r>
            <a:r>
              <a:rPr lang="ar-SA" sz="3200" dirty="0" smtClean="0">
                <a:solidFill>
                  <a:srgbClr val="00B0F0"/>
                </a:solidFill>
                <a:latin typeface="Arabic Typesetting" pitchFamily="66" charset="-78"/>
                <a:cs typeface="Arabic Typesetting" pitchFamily="66" charset="-78"/>
              </a:rPr>
              <a:t>البحوث </a:t>
            </a:r>
            <a:r>
              <a:rPr lang="ar-SA" sz="3200" dirty="0">
                <a:solidFill>
                  <a:srgbClr val="00B0F0"/>
                </a:solidFill>
                <a:latin typeface="Arabic Typesetting" pitchFamily="66" charset="-78"/>
                <a:cs typeface="Arabic Typesetting" pitchFamily="66" charset="-78"/>
              </a:rPr>
              <a:t>تعتبر ضعيفة في تقييمها النظري </a:t>
            </a:r>
            <a:r>
              <a:rPr lang="ar-SA" sz="3200" dirty="0" smtClean="0">
                <a:solidFill>
                  <a:srgbClr val="00B0F0"/>
                </a:solidFill>
                <a:latin typeface="Arabic Typesetting" pitchFamily="66" charset="-78"/>
                <a:cs typeface="Arabic Typesetting" pitchFamily="66" charset="-78"/>
              </a:rPr>
              <a:t>الإحصائي </a:t>
            </a:r>
            <a:r>
              <a:rPr lang="ar-SA" sz="3200" dirty="0">
                <a:solidFill>
                  <a:srgbClr val="00B0F0"/>
                </a:solidFill>
                <a:latin typeface="Arabic Typesetting" pitchFamily="66" charset="-78"/>
                <a:cs typeface="Arabic Typesetting" pitchFamily="66" charset="-78"/>
              </a:rPr>
              <a:t>حيث </a:t>
            </a:r>
            <a:r>
              <a:rPr lang="ar-SA" sz="3200" dirty="0" smtClean="0">
                <a:solidFill>
                  <a:srgbClr val="00B0F0"/>
                </a:solidFill>
                <a:latin typeface="Arabic Typesetting" pitchFamily="66" charset="-78"/>
                <a:cs typeface="Arabic Typesetting" pitchFamily="66" charset="-78"/>
              </a:rPr>
              <a:t>لا تستند </a:t>
            </a:r>
            <a:r>
              <a:rPr lang="ar-SA" sz="3200" dirty="0">
                <a:solidFill>
                  <a:srgbClr val="00B0F0"/>
                </a:solidFill>
                <a:latin typeface="Arabic Typesetting" pitchFamily="66" charset="-78"/>
                <a:cs typeface="Arabic Typesetting" pitchFamily="66" charset="-78"/>
              </a:rPr>
              <a:t>الى اساس علمي مقبول .</a:t>
            </a:r>
            <a:endParaRPr lang="en-US" sz="3200" dirty="0">
              <a:solidFill>
                <a:srgbClr val="00B0F0"/>
              </a:solidFill>
              <a:latin typeface="Arabic Typesetting" pitchFamily="66" charset="-78"/>
              <a:cs typeface="Arabic Typesetting" pitchFamily="66" charset="-78"/>
            </a:endParaRPr>
          </a:p>
        </p:txBody>
      </p:sp>
      <p:sp>
        <p:nvSpPr>
          <p:cNvPr id="3" name="عنوان 2"/>
          <p:cNvSpPr>
            <a:spLocks noGrp="1"/>
          </p:cNvSpPr>
          <p:nvPr>
            <p:ph type="title"/>
          </p:nvPr>
        </p:nvSpPr>
        <p:spPr>
          <a:xfrm>
            <a:off x="611560" y="692696"/>
            <a:ext cx="8229600" cy="720080"/>
          </a:xfrm>
        </p:spPr>
        <p:txBody>
          <a:bodyPr>
            <a:normAutofit fontScale="90000"/>
          </a:bodyPr>
          <a:lstStyle/>
          <a:p>
            <a:pPr algn="ctr"/>
            <a:r>
              <a:rPr lang="ar-SA" dirty="0" smtClean="0">
                <a:solidFill>
                  <a:srgbClr val="0070C0"/>
                </a:solidFill>
                <a:effectLst/>
                <a:latin typeface="Andalus" pitchFamily="18" charset="-78"/>
                <a:cs typeface="Andalus" pitchFamily="18" charset="-78"/>
              </a:rPr>
              <a:t>ثانياً: الإحصاءات </a:t>
            </a:r>
            <a:r>
              <a:rPr lang="ar-SA" dirty="0">
                <a:solidFill>
                  <a:srgbClr val="0070C0"/>
                </a:solidFill>
                <a:effectLst/>
                <a:latin typeface="Andalus" pitchFamily="18" charset="-78"/>
                <a:cs typeface="Andalus" pitchFamily="18" charset="-78"/>
              </a:rPr>
              <a:t>والعامل الديني:</a:t>
            </a:r>
            <a:r>
              <a:rPr lang="en-US" dirty="0">
                <a:solidFill>
                  <a:srgbClr val="0070C0"/>
                </a:solidFill>
                <a:effectLst/>
                <a:latin typeface="Andalus" pitchFamily="18" charset="-78"/>
                <a:cs typeface="Andalus" pitchFamily="18" charset="-78"/>
              </a:rPr>
              <a:t/>
            </a:r>
            <a:br>
              <a:rPr lang="en-US" dirty="0">
                <a:solidFill>
                  <a:srgbClr val="0070C0"/>
                </a:solidFill>
                <a:effectLst/>
                <a:latin typeface="Andalus" pitchFamily="18" charset="-78"/>
                <a:cs typeface="Andalus" pitchFamily="18" charset="-78"/>
              </a:rPr>
            </a:br>
            <a:r>
              <a:rPr lang="en-US" dirty="0">
                <a:solidFill>
                  <a:srgbClr val="0070C0"/>
                </a:solidFill>
                <a:effectLst/>
                <a:latin typeface="Andalus" pitchFamily="18" charset="-78"/>
                <a:cs typeface="Andalus" pitchFamily="18" charset="-78"/>
              </a:rPr>
              <a:t/>
            </a:r>
            <a:br>
              <a:rPr lang="en-US" dirty="0">
                <a:solidFill>
                  <a:srgbClr val="0070C0"/>
                </a:solidFill>
                <a:effectLst/>
                <a:latin typeface="Andalus" pitchFamily="18" charset="-78"/>
                <a:cs typeface="Andalus" pitchFamily="18" charset="-78"/>
              </a:rPr>
            </a:br>
            <a:endParaRPr lang="en-US" dirty="0">
              <a:solidFill>
                <a:srgbClr val="0070C0"/>
              </a:solidFill>
              <a:latin typeface="Andalus" pitchFamily="18" charset="-78"/>
              <a:cs typeface="Andalus" pitchFamily="18" charset="-78"/>
            </a:endParaRPr>
          </a:p>
        </p:txBody>
      </p:sp>
    </p:spTree>
    <p:extLst>
      <p:ext uri="{BB962C8B-B14F-4D97-AF65-F5344CB8AC3E}">
        <p14:creationId xmlns:p14="http://schemas.microsoft.com/office/powerpoint/2010/main" xmlns="" val="4149036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67544" y="-22820"/>
            <a:ext cx="8229600" cy="5458611"/>
          </a:xfrm>
        </p:spPr>
        <p:txBody>
          <a:bodyPr>
            <a:noAutofit/>
          </a:bodyPr>
          <a:lstStyle/>
          <a:p>
            <a:pPr marL="109728" indent="0" algn="ctr">
              <a:buNone/>
            </a:pPr>
            <a:r>
              <a:rPr lang="ar-SA" sz="3200" dirty="0">
                <a:solidFill>
                  <a:srgbClr val="00B0F0"/>
                </a:solidFill>
                <a:latin typeface="Arabic Typesetting" pitchFamily="66" charset="-78"/>
                <a:cs typeface="Arabic Typesetting" pitchFamily="66" charset="-78"/>
              </a:rPr>
              <a:t>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هناك دراسة  تطرق اليها اخرون الى تحليل ماهيه الجريمة بين كل طائفة اخرى ومقارنتها فيما بينها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تناولت هذه الدراسة سبعة عشر سجينا وتسع عشرة مدرسة من مدارس الاحداث من طائفة (البروتستانت) يشكلون الغالبية من مجموعة النزلاء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_ الاستاذ (</a:t>
            </a:r>
            <a:r>
              <a:rPr lang="ar-SA" sz="3200" dirty="0" err="1">
                <a:solidFill>
                  <a:srgbClr val="00B0F0"/>
                </a:solidFill>
                <a:latin typeface="Arabic Typesetting" pitchFamily="66" charset="-78"/>
                <a:cs typeface="Arabic Typesetting" pitchFamily="66" charset="-78"/>
              </a:rPr>
              <a:t>فكتورنلسون</a:t>
            </a:r>
            <a:r>
              <a:rPr lang="ar-SA" sz="3200" dirty="0">
                <a:solidFill>
                  <a:srgbClr val="00B0F0"/>
                </a:solidFill>
                <a:latin typeface="Arabic Typesetting" pitchFamily="66" charset="-78"/>
                <a:cs typeface="Arabic Typesetting" pitchFamily="66" charset="-78"/>
              </a:rPr>
              <a:t>) وجد ان اغلبية المجرمين المحترفين هم من الطائفة (الكاثوليكية)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_ توجد دراسات اخرى وجدت ان الوعي الديني موجود  لدى نسبة كبيرة من المجرمين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_ تناول (</a:t>
            </a:r>
            <a:r>
              <a:rPr lang="ar-SA" sz="3200" dirty="0" err="1">
                <a:solidFill>
                  <a:srgbClr val="00B0F0"/>
                </a:solidFill>
                <a:latin typeface="Arabic Typesetting" pitchFamily="66" charset="-78"/>
                <a:cs typeface="Arabic Typesetting" pitchFamily="66" charset="-78"/>
              </a:rPr>
              <a:t>ستاينر</a:t>
            </a:r>
            <a:r>
              <a:rPr lang="ar-SA" sz="3200" dirty="0">
                <a:solidFill>
                  <a:srgbClr val="00B0F0"/>
                </a:solidFill>
                <a:latin typeface="Arabic Typesetting" pitchFamily="66" charset="-78"/>
                <a:cs typeface="Arabic Typesetting" pitchFamily="66" charset="-78"/>
              </a:rPr>
              <a:t>) 85,000 سجين في دراسة , فوجد ان 68,000 منهم يمثلون 80 % عبروا له عن قوة تمسكهم بالدين فوجد 150 سجينا فقط وصفهم بأنهم </a:t>
            </a:r>
            <a:r>
              <a:rPr lang="ar-SA" sz="3200" dirty="0" err="1">
                <a:solidFill>
                  <a:srgbClr val="00B0F0"/>
                </a:solidFill>
                <a:latin typeface="Arabic Typesetting" pitchFamily="66" charset="-78"/>
                <a:cs typeface="Arabic Typesetting" pitchFamily="66" charset="-78"/>
              </a:rPr>
              <a:t>لادينيون</a:t>
            </a:r>
            <a:r>
              <a:rPr lang="ar-SA" sz="3200" dirty="0">
                <a:solidFill>
                  <a:srgbClr val="00B0F0"/>
                </a:solidFill>
                <a:latin typeface="Arabic Typesetting" pitchFamily="66" charset="-78"/>
                <a:cs typeface="Arabic Typesetting" pitchFamily="66" charset="-78"/>
              </a:rPr>
              <a:t> .</a:t>
            </a:r>
            <a:endParaRPr lang="en-US" sz="3200" dirty="0">
              <a:solidFill>
                <a:srgbClr val="00B0F0"/>
              </a:solidFill>
              <a:latin typeface="Arabic Typesetting" pitchFamily="66" charset="-78"/>
              <a:cs typeface="Arabic Typesetting" pitchFamily="66" charset="-78"/>
            </a:endParaRPr>
          </a:p>
          <a:p>
            <a:pPr marL="109728" indent="0" algn="ctr">
              <a:buNone/>
            </a:pPr>
            <a:r>
              <a:rPr lang="ar-SA" sz="3200" dirty="0">
                <a:solidFill>
                  <a:srgbClr val="00B0F0"/>
                </a:solidFill>
                <a:latin typeface="Arabic Typesetting" pitchFamily="66" charset="-78"/>
                <a:cs typeface="Arabic Typesetting" pitchFamily="66" charset="-78"/>
              </a:rPr>
              <a:t>جميع هذه الدراسات </a:t>
            </a:r>
            <a:r>
              <a:rPr lang="ar-SA" sz="3200" dirty="0" smtClean="0">
                <a:solidFill>
                  <a:srgbClr val="00B0F0"/>
                </a:solidFill>
                <a:latin typeface="Arabic Typesetting" pitchFamily="66" charset="-78"/>
                <a:cs typeface="Arabic Typesetting" pitchFamily="66" charset="-78"/>
              </a:rPr>
              <a:t>لا تعطي </a:t>
            </a:r>
            <a:r>
              <a:rPr lang="ar-SA" sz="3200" dirty="0">
                <a:solidFill>
                  <a:srgbClr val="00B0F0"/>
                </a:solidFill>
                <a:latin typeface="Arabic Typesetting" pitchFamily="66" charset="-78"/>
                <a:cs typeface="Arabic Typesetting" pitchFamily="66" charset="-78"/>
              </a:rPr>
              <a:t>دليلا قاطعا على ان الفرد ملتزم دينيا ومطبق لتعاليم دينة قولا و عملا , ومن الصعب ام يدرك صدق الشخص , وربما هناك اسباب اخرى تدعوهم للظهور بمظهر التمسك بالدين </a:t>
            </a:r>
            <a:endParaRPr lang="en-US" sz="3200" dirty="0">
              <a:solidFill>
                <a:srgbClr val="00B0F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477343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67544" y="908720"/>
            <a:ext cx="8229600" cy="4525963"/>
          </a:xfrm>
        </p:spPr>
        <p:txBody>
          <a:bodyPr>
            <a:noAutofit/>
          </a:bodyPr>
          <a:lstStyle/>
          <a:p>
            <a:pPr marL="109728" indent="0" algn="ctr">
              <a:buNone/>
            </a:pPr>
            <a:r>
              <a:rPr lang="ar-SA" sz="3600" dirty="0">
                <a:solidFill>
                  <a:srgbClr val="00B0F0"/>
                </a:solidFill>
                <a:latin typeface="Arabic Typesetting" pitchFamily="66" charset="-78"/>
                <a:cs typeface="Arabic Typesetting" pitchFamily="66" charset="-78"/>
              </a:rPr>
              <a:t>فظهر الكثير من العلماء </a:t>
            </a:r>
            <a:r>
              <a:rPr lang="ar-SA" sz="3600" dirty="0" smtClean="0">
                <a:solidFill>
                  <a:srgbClr val="00B0F0"/>
                </a:solidFill>
                <a:latin typeface="Arabic Typesetting" pitchFamily="66" charset="-78"/>
                <a:cs typeface="Arabic Typesetting" pitchFamily="66" charset="-78"/>
              </a:rPr>
              <a:t>قاموا </a:t>
            </a:r>
            <a:r>
              <a:rPr lang="ar-SA" sz="3600" dirty="0">
                <a:solidFill>
                  <a:srgbClr val="00B0F0"/>
                </a:solidFill>
                <a:latin typeface="Arabic Typesetting" pitchFamily="66" charset="-78"/>
                <a:cs typeface="Arabic Typesetting" pitchFamily="66" charset="-78"/>
              </a:rPr>
              <a:t>بدراسة العلاقة بين الثقافة الدينية والسلوك وذلك بحضورهم الى الكنائس وسماع </a:t>
            </a:r>
            <a:r>
              <a:rPr lang="ar-SA" sz="3600" dirty="0" smtClean="0">
                <a:solidFill>
                  <a:srgbClr val="00B0F0"/>
                </a:solidFill>
                <a:latin typeface="Arabic Typesetting" pitchFamily="66" charset="-78"/>
                <a:cs typeface="Arabic Typesetting" pitchFamily="66" charset="-78"/>
              </a:rPr>
              <a:t>المحاضرات </a:t>
            </a:r>
            <a:r>
              <a:rPr lang="ar-SA" sz="3600" dirty="0">
                <a:solidFill>
                  <a:srgbClr val="00B0F0"/>
                </a:solidFill>
                <a:latin typeface="Arabic Typesetting" pitchFamily="66" charset="-78"/>
                <a:cs typeface="Arabic Typesetting" pitchFamily="66" charset="-78"/>
              </a:rPr>
              <a:t>والمواعظ الدينية من هؤلاء :</a:t>
            </a:r>
            <a:endParaRPr lang="en-US" sz="3600" dirty="0">
              <a:solidFill>
                <a:srgbClr val="00B0F0"/>
              </a:solidFill>
              <a:latin typeface="Arabic Typesetting" pitchFamily="66" charset="-78"/>
              <a:cs typeface="Arabic Typesetting" pitchFamily="66" charset="-78"/>
            </a:endParaRPr>
          </a:p>
          <a:p>
            <a:pPr marL="109728" indent="0" algn="ctr">
              <a:buNone/>
            </a:pPr>
            <a:r>
              <a:rPr lang="ar-SA" sz="3600" dirty="0">
                <a:solidFill>
                  <a:srgbClr val="00B0F0"/>
                </a:solidFill>
                <a:latin typeface="Arabic Typesetting" pitchFamily="66" charset="-78"/>
                <a:cs typeface="Arabic Typesetting" pitchFamily="66" charset="-78"/>
              </a:rPr>
              <a:t>ماي – هار تشورن – دون .</a:t>
            </a:r>
            <a:endParaRPr lang="en-US" sz="3600" dirty="0">
              <a:solidFill>
                <a:srgbClr val="00B0F0"/>
              </a:solidFill>
              <a:latin typeface="Arabic Typesetting" pitchFamily="66" charset="-78"/>
              <a:cs typeface="Arabic Typesetting" pitchFamily="66" charset="-78"/>
            </a:endParaRPr>
          </a:p>
          <a:p>
            <a:pPr marL="109728" indent="0" algn="ctr">
              <a:buNone/>
            </a:pPr>
            <a:r>
              <a:rPr lang="ar-SA" sz="3600" dirty="0" smtClean="0">
                <a:solidFill>
                  <a:srgbClr val="00B0F0"/>
                </a:solidFill>
                <a:latin typeface="Arabic Typesetting" pitchFamily="66" charset="-78"/>
                <a:cs typeface="Arabic Typesetting" pitchFamily="66" charset="-78"/>
              </a:rPr>
              <a:t>انتهوا </a:t>
            </a:r>
            <a:r>
              <a:rPr lang="ar-SA" sz="3600" dirty="0">
                <a:solidFill>
                  <a:srgbClr val="00B0F0"/>
                </a:solidFill>
                <a:latin typeface="Arabic Typesetting" pitchFamily="66" charset="-78"/>
                <a:cs typeface="Arabic Typesetting" pitchFamily="66" charset="-78"/>
              </a:rPr>
              <a:t>الى نتيجة واحدة وهي : عدم وجود اية علاقة بين حسن الخلق والثقافة الدينية .</a:t>
            </a:r>
            <a:endParaRPr lang="en-US" sz="3600" dirty="0">
              <a:solidFill>
                <a:srgbClr val="00B0F0"/>
              </a:solidFill>
              <a:latin typeface="Arabic Typesetting" pitchFamily="66" charset="-78"/>
              <a:cs typeface="Arabic Typesetting" pitchFamily="66" charset="-78"/>
            </a:endParaRPr>
          </a:p>
          <a:p>
            <a:pPr marL="109728" indent="0" algn="ctr">
              <a:buNone/>
            </a:pPr>
            <a:r>
              <a:rPr lang="ar-SA" sz="3600" dirty="0" smtClean="0">
                <a:solidFill>
                  <a:srgbClr val="00B0F0"/>
                </a:solidFill>
                <a:latin typeface="Arabic Typesetting" pitchFamily="66" charset="-78"/>
                <a:cs typeface="Arabic Typesetting" pitchFamily="66" charset="-78"/>
              </a:rPr>
              <a:t>العلاقة </a:t>
            </a:r>
            <a:r>
              <a:rPr lang="ar-SA" sz="3600" dirty="0">
                <a:solidFill>
                  <a:srgbClr val="00B0F0"/>
                </a:solidFill>
                <a:latin typeface="Arabic Typesetting" pitchFamily="66" charset="-78"/>
                <a:cs typeface="Arabic Typesetting" pitchFamily="66" charset="-78"/>
              </a:rPr>
              <a:t>بين الدين وحسن الخلق تعتمد على مقدر تمسك الفرد بدينة بنية صادقة , فالثقة  بالدين والايمان به له بدون شك اثر فعلي على تصرفات الشخص اما اذا كان الشخص منتسبا للدين اسميا حسب شهادة الميلاد وليس لدية ايمان وافي فأنه لا يكون بين </a:t>
            </a:r>
            <a:r>
              <a:rPr lang="ar-SA" sz="3600" dirty="0" smtClean="0">
                <a:solidFill>
                  <a:srgbClr val="00B0F0"/>
                </a:solidFill>
                <a:latin typeface="Arabic Typesetting" pitchFamily="66" charset="-78"/>
                <a:cs typeface="Arabic Typesetting" pitchFamily="66" charset="-78"/>
              </a:rPr>
              <a:t>تمسكه </a:t>
            </a:r>
            <a:r>
              <a:rPr lang="ar-SA" sz="3600" dirty="0">
                <a:solidFill>
                  <a:srgbClr val="00B0F0"/>
                </a:solidFill>
                <a:latin typeface="Arabic Typesetting" pitchFamily="66" charset="-78"/>
                <a:cs typeface="Arabic Typesetting" pitchFamily="66" charset="-78"/>
              </a:rPr>
              <a:t>للخلق والدين اية علاقة . </a:t>
            </a:r>
            <a:endParaRPr lang="en-US" sz="3600" dirty="0">
              <a:solidFill>
                <a:srgbClr val="00B0F0"/>
              </a:solidFill>
              <a:latin typeface="Arabic Typesetting" pitchFamily="66" charset="-78"/>
              <a:cs typeface="Arabic Typesetting" pitchFamily="66" charset="-78"/>
            </a:endParaRPr>
          </a:p>
          <a:p>
            <a:pPr marL="109728" indent="0" algn="ctr">
              <a:buNone/>
            </a:pPr>
            <a:endParaRPr lang="en-US" sz="3600" dirty="0">
              <a:solidFill>
                <a:srgbClr val="00B0F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447832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51520" y="764704"/>
            <a:ext cx="8579296" cy="5832648"/>
          </a:xfrm>
        </p:spPr>
        <p:txBody>
          <a:bodyPr>
            <a:noAutofit/>
          </a:bodyPr>
          <a:lstStyle/>
          <a:p>
            <a:pPr marL="109728" indent="0" algn="r">
              <a:buNone/>
            </a:pPr>
            <a:r>
              <a:rPr lang="ar-SA" sz="2400" dirty="0">
                <a:solidFill>
                  <a:srgbClr val="00B0F0"/>
                </a:solidFill>
              </a:rPr>
              <a:t>ان التشريع الاسلامي يستمد سلطته من الخالق سبحانه ويعتمد في سلطته على وازع الضمير الذي يوجه الانسان ويتحكم في </a:t>
            </a:r>
            <a:r>
              <a:rPr lang="ar-SA" sz="2400" dirty="0" smtClean="0">
                <a:solidFill>
                  <a:srgbClr val="00B0F0"/>
                </a:solidFill>
              </a:rPr>
              <a:t>تصرفاته  وان </a:t>
            </a:r>
            <a:r>
              <a:rPr lang="ar-SA" sz="2400" dirty="0">
                <a:solidFill>
                  <a:srgbClr val="00B0F0"/>
                </a:solidFill>
              </a:rPr>
              <a:t>السلوك الظاهري لا يكفي لكي يعتبر الانسان مؤمنا </a:t>
            </a:r>
            <a:r>
              <a:rPr lang="ar-SA" sz="2400" dirty="0" smtClean="0">
                <a:solidFill>
                  <a:srgbClr val="00B0F0"/>
                </a:solidFill>
              </a:rPr>
              <a:t>بالشريعة الإسلامية </a:t>
            </a:r>
            <a:r>
              <a:rPr lang="ar-SA" sz="2400" dirty="0">
                <a:solidFill>
                  <a:srgbClr val="00B0F0"/>
                </a:solidFill>
              </a:rPr>
              <a:t>، بل لابد من خشوع القلب واطمئنان النفس لهذا الدين ، ولابد من اقتران قول الانسان بعمله ليكون مؤمنا حقا. </a:t>
            </a:r>
            <a:br>
              <a:rPr lang="ar-SA" sz="2400" dirty="0">
                <a:solidFill>
                  <a:srgbClr val="00B0F0"/>
                </a:solidFill>
              </a:rPr>
            </a:br>
            <a:r>
              <a:rPr lang="ar-SA" sz="2400" dirty="0">
                <a:solidFill>
                  <a:srgbClr val="00B0F0"/>
                </a:solidFill>
              </a:rPr>
              <a:t>ان ضمير الانسان المؤمن حقا يكون حيا يرعى حرمات الله في السر </a:t>
            </a:r>
            <a:r>
              <a:rPr lang="ar-SA" sz="2400" dirty="0" smtClean="0">
                <a:solidFill>
                  <a:srgbClr val="00B0F0"/>
                </a:solidFill>
              </a:rPr>
              <a:t>والعلانية </a:t>
            </a:r>
            <a:r>
              <a:rPr lang="ar-SA" sz="2400" dirty="0">
                <a:solidFill>
                  <a:srgbClr val="00B0F0"/>
                </a:solidFill>
              </a:rPr>
              <a:t>قال تعالى: " الا يعلم من خلق وهو اللطيف الخبير "</a:t>
            </a:r>
            <a:br>
              <a:rPr lang="ar-SA" sz="2400" dirty="0">
                <a:solidFill>
                  <a:srgbClr val="00B0F0"/>
                </a:solidFill>
              </a:rPr>
            </a:br>
            <a:r>
              <a:rPr lang="ar-SA" sz="2400" dirty="0">
                <a:solidFill>
                  <a:srgbClr val="00B0F0"/>
                </a:solidFill>
              </a:rPr>
              <a:t>ان سلطه الضمير المؤمن على الانسان اقوى من اي سلطه خارجيه والتشريع الاسلامي يعيش في قلب المؤمن وضميره ليطهره من السيئات والادران .</a:t>
            </a:r>
            <a:br>
              <a:rPr lang="ar-SA" sz="2400" dirty="0">
                <a:solidFill>
                  <a:srgbClr val="00B0F0"/>
                </a:solidFill>
              </a:rPr>
            </a:br>
            <a:r>
              <a:rPr lang="ar-SA" sz="2400" dirty="0">
                <a:solidFill>
                  <a:srgbClr val="00B0F0"/>
                </a:solidFill>
              </a:rPr>
              <a:t>كذلك عند مشاهده الانسان انسانا اخر وهو يرتكب </a:t>
            </a:r>
            <a:r>
              <a:rPr lang="ar-SA" sz="2400" dirty="0" smtClean="0">
                <a:solidFill>
                  <a:srgbClr val="00B0F0"/>
                </a:solidFill>
              </a:rPr>
              <a:t>جريمة </a:t>
            </a:r>
            <a:r>
              <a:rPr lang="ar-SA" sz="2400" dirty="0">
                <a:solidFill>
                  <a:srgbClr val="00B0F0"/>
                </a:solidFill>
              </a:rPr>
              <a:t>ضد </a:t>
            </a:r>
            <a:r>
              <a:rPr lang="ar-SA" sz="2400" dirty="0" smtClean="0">
                <a:solidFill>
                  <a:srgbClr val="00B0F0"/>
                </a:solidFill>
              </a:rPr>
              <a:t>المجتمع </a:t>
            </a:r>
            <a:r>
              <a:rPr lang="ar-SA" sz="2400" dirty="0">
                <a:solidFill>
                  <a:srgbClr val="00B0F0"/>
                </a:solidFill>
              </a:rPr>
              <a:t>فانه يقوم بالتبليغ عنه تنفيذا لحكم الله قال تعالى: " يا أيها الذين آمنوا كونوا قوامين بالقسط شهداء لله ولو على انفسكم او الوالدين والاقربين "</a:t>
            </a:r>
            <a:br>
              <a:rPr lang="ar-SA" sz="2400" dirty="0">
                <a:solidFill>
                  <a:srgbClr val="00B0F0"/>
                </a:solidFill>
              </a:rPr>
            </a:br>
            <a:r>
              <a:rPr lang="ar-SA" sz="2400" dirty="0">
                <a:solidFill>
                  <a:srgbClr val="00B0F0"/>
                </a:solidFill>
              </a:rPr>
              <a:t>ولقد كان من قوه الضمير ان الرجل كان يأخذ ولده الى </a:t>
            </a:r>
            <a:r>
              <a:rPr lang="ar-SA" sz="2400" dirty="0" smtClean="0">
                <a:solidFill>
                  <a:srgbClr val="00B0F0"/>
                </a:solidFill>
              </a:rPr>
              <a:t>رسول </a:t>
            </a:r>
            <a:r>
              <a:rPr lang="ar-SA" sz="2400" dirty="0">
                <a:solidFill>
                  <a:srgbClr val="00B0F0"/>
                </a:solidFill>
              </a:rPr>
              <a:t>الله صلى الله عليه وسلم ليقيم عليه الحد اذا وجب عليه الحد"</a:t>
            </a:r>
            <a:br>
              <a:rPr lang="ar-SA" sz="2400" dirty="0">
                <a:solidFill>
                  <a:srgbClr val="00B0F0"/>
                </a:solidFill>
              </a:rPr>
            </a:br>
            <a:r>
              <a:rPr lang="ar-SA" sz="2400" dirty="0" smtClean="0">
                <a:solidFill>
                  <a:srgbClr val="00B0F0"/>
                </a:solidFill>
              </a:rPr>
              <a:t>وبأيقاظ </a:t>
            </a:r>
            <a:r>
              <a:rPr lang="ar-SA" sz="2400" dirty="0">
                <a:solidFill>
                  <a:srgbClr val="00B0F0"/>
                </a:solidFill>
              </a:rPr>
              <a:t>الضمير يدرك الانسان انه سلوكه مراقب مهما قل عدد رجال </a:t>
            </a:r>
            <a:r>
              <a:rPr lang="ar-SA" sz="2400" dirty="0" smtClean="0">
                <a:solidFill>
                  <a:srgbClr val="00B0F0"/>
                </a:solidFill>
              </a:rPr>
              <a:t>الشرطة </a:t>
            </a:r>
            <a:r>
              <a:rPr lang="ar-SA" sz="2400" dirty="0">
                <a:solidFill>
                  <a:srgbClr val="00B0F0"/>
                </a:solidFill>
              </a:rPr>
              <a:t>في المجتمع فهو مراقب من الله وسوف يجد </a:t>
            </a:r>
            <a:r>
              <a:rPr lang="ar-SA" sz="2400" dirty="0" smtClean="0">
                <a:solidFill>
                  <a:srgbClr val="00B0F0"/>
                </a:solidFill>
              </a:rPr>
              <a:t>ما فعله </a:t>
            </a:r>
            <a:r>
              <a:rPr lang="ar-SA" sz="2400" dirty="0">
                <a:solidFill>
                  <a:srgbClr val="00B0F0"/>
                </a:solidFill>
              </a:rPr>
              <a:t>في يوم </a:t>
            </a:r>
            <a:r>
              <a:rPr lang="ar-SA" sz="2400" dirty="0" smtClean="0">
                <a:solidFill>
                  <a:srgbClr val="00B0F0"/>
                </a:solidFill>
              </a:rPr>
              <a:t>الآخرة.</a:t>
            </a:r>
            <a:r>
              <a:rPr lang="ar-SA" sz="2400" dirty="0">
                <a:solidFill>
                  <a:srgbClr val="00B0F0"/>
                </a:solidFill>
              </a:rPr>
              <a:t> </a:t>
            </a:r>
            <a:br>
              <a:rPr lang="ar-SA" sz="2400" dirty="0">
                <a:solidFill>
                  <a:srgbClr val="00B0F0"/>
                </a:solidFill>
              </a:rPr>
            </a:br>
            <a:endParaRPr lang="en-US" sz="2400" dirty="0">
              <a:solidFill>
                <a:srgbClr val="00B0F0"/>
              </a:solidFill>
            </a:endParaRPr>
          </a:p>
        </p:txBody>
      </p:sp>
      <p:sp>
        <p:nvSpPr>
          <p:cNvPr id="3" name="عنوان 2"/>
          <p:cNvSpPr>
            <a:spLocks noGrp="1"/>
          </p:cNvSpPr>
          <p:nvPr>
            <p:ph type="title"/>
          </p:nvPr>
        </p:nvSpPr>
        <p:spPr>
          <a:xfrm>
            <a:off x="467544" y="116632"/>
            <a:ext cx="8229600" cy="1143000"/>
          </a:xfrm>
        </p:spPr>
        <p:txBody>
          <a:bodyPr>
            <a:normAutofit fontScale="90000"/>
          </a:bodyPr>
          <a:lstStyle/>
          <a:p>
            <a:pPr algn="ctr"/>
            <a:r>
              <a:rPr lang="ar-SA" b="0" dirty="0">
                <a:solidFill>
                  <a:srgbClr val="0070C0"/>
                </a:solidFill>
                <a:effectLst/>
                <a:latin typeface="Andalus" pitchFamily="18" charset="-78"/>
                <a:cs typeface="Andalus" pitchFamily="18" charset="-78"/>
              </a:rPr>
              <a:t>اهميه التشريع الاسلامي في ضبط السلوك:</a:t>
            </a:r>
            <a:r>
              <a:rPr lang="ar-SA" dirty="0">
                <a:solidFill>
                  <a:srgbClr val="0070C0"/>
                </a:solidFill>
                <a:latin typeface="Andalus" pitchFamily="18" charset="-78"/>
                <a:cs typeface="Andalus" pitchFamily="18" charset="-78"/>
              </a:rPr>
              <a:t/>
            </a:r>
            <a:br>
              <a:rPr lang="ar-SA" dirty="0">
                <a:solidFill>
                  <a:srgbClr val="0070C0"/>
                </a:solidFill>
                <a:latin typeface="Andalus" pitchFamily="18" charset="-78"/>
                <a:cs typeface="Andalus" pitchFamily="18" charset="-78"/>
              </a:rPr>
            </a:br>
            <a:endParaRPr lang="en-US" dirty="0">
              <a:solidFill>
                <a:srgbClr val="0070C0"/>
              </a:solidFill>
              <a:latin typeface="Andalus" pitchFamily="18" charset="-78"/>
              <a:cs typeface="Andalus" pitchFamily="18" charset="-78"/>
            </a:endParaRPr>
          </a:p>
        </p:txBody>
      </p:sp>
    </p:spTree>
    <p:extLst>
      <p:ext uri="{BB962C8B-B14F-4D97-AF65-F5344CB8AC3E}">
        <p14:creationId xmlns:p14="http://schemas.microsoft.com/office/powerpoint/2010/main" xmlns="" val="2668709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0"/>
            <a:ext cx="8964488" cy="6768752"/>
          </a:xfrm>
        </p:spPr>
        <p:txBody>
          <a:bodyPr>
            <a:normAutofit/>
          </a:bodyPr>
          <a:lstStyle/>
          <a:p>
            <a:pPr marL="109728" indent="0" algn="ctr">
              <a:buNone/>
            </a:pPr>
            <a:endParaRPr lang="ar-SA" sz="3200" dirty="0" smtClean="0">
              <a:solidFill>
                <a:srgbClr val="0070C0"/>
              </a:solidFill>
              <a:latin typeface="Arial" pitchFamily="34" charset="0"/>
              <a:cs typeface="Arial" pitchFamily="34" charset="0"/>
            </a:endParaRPr>
          </a:p>
          <a:p>
            <a:pPr marL="109728" indent="0" algn="ctr">
              <a:buNone/>
            </a:pPr>
            <a:r>
              <a:rPr lang="ar-SA" sz="3200" dirty="0" smtClean="0">
                <a:solidFill>
                  <a:srgbClr val="0070C0"/>
                </a:solidFill>
                <a:latin typeface="Andalus" pitchFamily="18" charset="-78"/>
                <a:cs typeface="Andalus" pitchFamily="18" charset="-78"/>
              </a:rPr>
              <a:t>نماذج </a:t>
            </a:r>
            <a:r>
              <a:rPr lang="ar-SA" sz="3200" dirty="0">
                <a:solidFill>
                  <a:srgbClr val="0070C0"/>
                </a:solidFill>
                <a:latin typeface="Andalus" pitchFamily="18" charset="-78"/>
                <a:cs typeface="Andalus" pitchFamily="18" charset="-78"/>
              </a:rPr>
              <a:t>من أثر الاسلام في تطهير النفس</a:t>
            </a:r>
            <a:r>
              <a:rPr lang="ar-SA" sz="3200" dirty="0" smtClean="0">
                <a:solidFill>
                  <a:srgbClr val="0070C0"/>
                </a:solidFill>
                <a:latin typeface="Andalus" pitchFamily="18" charset="-78"/>
                <a:cs typeface="Andalus" pitchFamily="18" charset="-78"/>
              </a:rPr>
              <a:t>:</a:t>
            </a:r>
            <a:r>
              <a:rPr lang="ar-SA" sz="3200" dirty="0">
                <a:solidFill>
                  <a:srgbClr val="0070C0"/>
                </a:solidFill>
                <a:latin typeface="Andalus" pitchFamily="18" charset="-78"/>
                <a:cs typeface="Andalus" pitchFamily="18" charset="-78"/>
              </a:rPr>
              <a:t/>
            </a:r>
            <a:br>
              <a:rPr lang="ar-SA" sz="3200" dirty="0">
                <a:solidFill>
                  <a:srgbClr val="0070C0"/>
                </a:solidFill>
                <a:latin typeface="Andalus" pitchFamily="18" charset="-78"/>
                <a:cs typeface="Andalus" pitchFamily="18" charset="-78"/>
              </a:rPr>
            </a:br>
            <a:r>
              <a:rPr lang="ar-SA" dirty="0" smtClean="0">
                <a:solidFill>
                  <a:srgbClr val="0070C0"/>
                </a:solidFill>
                <a:latin typeface="Arial" pitchFamily="34" charset="0"/>
                <a:cs typeface="Arial" pitchFamily="34" charset="0"/>
              </a:rPr>
              <a:t>( </a:t>
            </a:r>
            <a:r>
              <a:rPr lang="ar-SA" dirty="0">
                <a:solidFill>
                  <a:srgbClr val="0070C0"/>
                </a:solidFill>
                <a:latin typeface="Arial" pitchFamily="34" charset="0"/>
                <a:cs typeface="Arial" pitchFamily="34" charset="0"/>
              </a:rPr>
              <a:t>قصه ماعز </a:t>
            </a:r>
            <a:r>
              <a:rPr lang="ar-SA" dirty="0" smtClean="0">
                <a:solidFill>
                  <a:srgbClr val="0070C0"/>
                </a:solidFill>
                <a:latin typeface="Arial" pitchFamily="34" charset="0"/>
                <a:cs typeface="Arial" pitchFamily="34" charset="0"/>
              </a:rPr>
              <a:t>)</a:t>
            </a:r>
            <a:r>
              <a:rPr lang="ar-SA" dirty="0">
                <a:solidFill>
                  <a:srgbClr val="0070C0"/>
                </a:solidFill>
                <a:latin typeface="Arial" pitchFamily="34" charset="0"/>
                <a:cs typeface="Arial" pitchFamily="34" charset="0"/>
              </a:rPr>
              <a:t/>
            </a:r>
            <a:br>
              <a:rPr lang="ar-SA" dirty="0">
                <a:solidFill>
                  <a:srgbClr val="0070C0"/>
                </a:solidFill>
                <a:latin typeface="Arial" pitchFamily="34" charset="0"/>
                <a:cs typeface="Arial" pitchFamily="34" charset="0"/>
              </a:rPr>
            </a:br>
            <a:r>
              <a:rPr lang="ar-SA" dirty="0">
                <a:solidFill>
                  <a:srgbClr val="00B0F0"/>
                </a:solidFill>
                <a:latin typeface="Arial" pitchFamily="34" charset="0"/>
                <a:cs typeface="Arial" pitchFamily="34" charset="0"/>
              </a:rPr>
              <a:t>انه جاء رسول الله صلى الله معترفا بالزنى حيث قال </a:t>
            </a:r>
            <a:r>
              <a:rPr lang="ar-SA" dirty="0" smtClean="0">
                <a:solidFill>
                  <a:srgbClr val="00B0F0"/>
                </a:solidFill>
                <a:latin typeface="Arial" pitchFamily="34" charset="0"/>
                <a:cs typeface="Arial" pitchFamily="34" charset="0"/>
              </a:rPr>
              <a:t>يا رسول </a:t>
            </a:r>
            <a:r>
              <a:rPr lang="ar-SA" dirty="0">
                <a:solidFill>
                  <a:srgbClr val="00B0F0"/>
                </a:solidFill>
                <a:latin typeface="Arial" pitchFamily="34" charset="0"/>
                <a:cs typeface="Arial" pitchFamily="34" charset="0"/>
              </a:rPr>
              <a:t>الله اني زنيت واني اريد ان تطهرني ورده رسول الله صلى الله عليه وسلم كذلك ثلاث مرات حتى اصر على اعترافه في </a:t>
            </a:r>
            <a:r>
              <a:rPr lang="ar-SA" dirty="0" smtClean="0">
                <a:solidFill>
                  <a:srgbClr val="00B0F0"/>
                </a:solidFill>
                <a:latin typeface="Arial" pitchFamily="34" charset="0"/>
                <a:cs typeface="Arial" pitchFamily="34" charset="0"/>
              </a:rPr>
              <a:t>الرابعة </a:t>
            </a:r>
            <a:r>
              <a:rPr lang="ar-SA" dirty="0">
                <a:solidFill>
                  <a:srgbClr val="00B0F0"/>
                </a:solidFill>
                <a:latin typeface="Arial" pitchFamily="34" charset="0"/>
                <a:cs typeface="Arial" pitchFamily="34" charset="0"/>
              </a:rPr>
              <a:t>فرجم . </a:t>
            </a:r>
            <a:br>
              <a:rPr lang="ar-SA" dirty="0">
                <a:solidFill>
                  <a:srgbClr val="00B0F0"/>
                </a:solidFill>
                <a:latin typeface="Arial" pitchFamily="34" charset="0"/>
                <a:cs typeface="Arial" pitchFamily="34" charset="0"/>
              </a:rPr>
            </a:br>
            <a:r>
              <a:rPr lang="ar-SA" dirty="0">
                <a:solidFill>
                  <a:srgbClr val="00B0F0"/>
                </a:solidFill>
                <a:latin typeface="Arial" pitchFamily="34" charset="0"/>
                <a:cs typeface="Arial" pitchFamily="34" charset="0"/>
              </a:rPr>
              <a:t>ان </a:t>
            </a:r>
            <a:r>
              <a:rPr lang="ar-SA" dirty="0" smtClean="0">
                <a:solidFill>
                  <a:srgbClr val="00B0F0"/>
                </a:solidFill>
                <a:latin typeface="Arial" pitchFamily="34" charset="0"/>
                <a:cs typeface="Arial" pitchFamily="34" charset="0"/>
              </a:rPr>
              <a:t>التربية الدينية </a:t>
            </a:r>
            <a:r>
              <a:rPr lang="ar-SA" dirty="0">
                <a:solidFill>
                  <a:srgbClr val="00B0F0"/>
                </a:solidFill>
                <a:latin typeface="Arial" pitchFamily="34" charset="0"/>
                <a:cs typeface="Arial" pitchFamily="34" charset="0"/>
              </a:rPr>
              <a:t>هي العامل الاول الذي يؤثر على السلوك الانساني فيبعد الانسان عن السلوك المنحرف .</a:t>
            </a:r>
            <a:br>
              <a:rPr lang="ar-SA" dirty="0">
                <a:solidFill>
                  <a:srgbClr val="00B0F0"/>
                </a:solidFill>
                <a:latin typeface="Arial" pitchFamily="34" charset="0"/>
                <a:cs typeface="Arial" pitchFamily="34" charset="0"/>
              </a:rPr>
            </a:br>
            <a:r>
              <a:rPr lang="ar-SA" dirty="0">
                <a:solidFill>
                  <a:srgbClr val="00B0F0"/>
                </a:solidFill>
                <a:latin typeface="Arial" pitchFamily="34" charset="0"/>
                <a:cs typeface="Arial" pitchFamily="34" charset="0"/>
              </a:rPr>
              <a:t>ان الدين هو ابرز الطرق التي تزرع السلوك السوي في نفس الفرد ويربي الضمير الانساني ، والاحصاءات </a:t>
            </a:r>
            <a:r>
              <a:rPr lang="ar-SA" dirty="0" smtClean="0">
                <a:solidFill>
                  <a:srgbClr val="00B0F0"/>
                </a:solidFill>
                <a:latin typeface="Arial" pitchFamily="34" charset="0"/>
                <a:cs typeface="Arial" pitchFamily="34" charset="0"/>
              </a:rPr>
              <a:t>المتعددة للجريمة </a:t>
            </a:r>
            <a:r>
              <a:rPr lang="ar-SA" dirty="0">
                <a:solidFill>
                  <a:srgbClr val="00B0F0"/>
                </a:solidFill>
                <a:latin typeface="Arial" pitchFamily="34" charset="0"/>
                <a:cs typeface="Arial" pitchFamily="34" charset="0"/>
              </a:rPr>
              <a:t>تدل على ان </a:t>
            </a:r>
            <a:r>
              <a:rPr lang="ar-SA" dirty="0" smtClean="0">
                <a:solidFill>
                  <a:srgbClr val="00B0F0"/>
                </a:solidFill>
                <a:latin typeface="Arial" pitchFamily="34" charset="0"/>
                <a:cs typeface="Arial" pitchFamily="34" charset="0"/>
              </a:rPr>
              <a:t>البيئة الدينية </a:t>
            </a:r>
            <a:r>
              <a:rPr lang="ar-SA" dirty="0">
                <a:solidFill>
                  <a:srgbClr val="00B0F0"/>
                </a:solidFill>
                <a:latin typeface="Arial" pitchFamily="34" charset="0"/>
                <a:cs typeface="Arial" pitchFamily="34" charset="0"/>
              </a:rPr>
              <a:t>اقل </a:t>
            </a:r>
            <a:r>
              <a:rPr lang="ar-SA" dirty="0" smtClean="0">
                <a:solidFill>
                  <a:srgbClr val="00B0F0"/>
                </a:solidFill>
                <a:latin typeface="Arial" pitchFamily="34" charset="0"/>
                <a:cs typeface="Arial" pitchFamily="34" charset="0"/>
              </a:rPr>
              <a:t>جريمة </a:t>
            </a:r>
            <a:r>
              <a:rPr lang="ar-SA" dirty="0">
                <a:solidFill>
                  <a:srgbClr val="00B0F0"/>
                </a:solidFill>
                <a:latin typeface="Arial" pitchFamily="34" charset="0"/>
                <a:cs typeface="Arial" pitchFamily="34" charset="0"/>
              </a:rPr>
              <a:t>من غيرها ، </a:t>
            </a:r>
            <a:r>
              <a:rPr lang="ar-SA" dirty="0" smtClean="0">
                <a:solidFill>
                  <a:srgbClr val="00B0F0"/>
                </a:solidFill>
                <a:latin typeface="Arial" pitchFamily="34" charset="0"/>
                <a:cs typeface="Arial" pitchFamily="34" charset="0"/>
              </a:rPr>
              <a:t>ولإيضاح </a:t>
            </a:r>
            <a:r>
              <a:rPr lang="ar-SA" dirty="0">
                <a:solidFill>
                  <a:srgbClr val="00B0F0"/>
                </a:solidFill>
                <a:latin typeface="Arial" pitchFamily="34" charset="0"/>
                <a:cs typeface="Arial" pitchFamily="34" charset="0"/>
              </a:rPr>
              <a:t>ذلك سنتطرق الى احصاءات </a:t>
            </a:r>
            <a:r>
              <a:rPr lang="ar-SA" dirty="0" smtClean="0">
                <a:solidFill>
                  <a:srgbClr val="00B0F0"/>
                </a:solidFill>
                <a:latin typeface="Arial" pitchFamily="34" charset="0"/>
                <a:cs typeface="Arial" pitchFamily="34" charset="0"/>
              </a:rPr>
              <a:t>الجريمة </a:t>
            </a:r>
            <a:r>
              <a:rPr lang="ar-SA" dirty="0">
                <a:solidFill>
                  <a:srgbClr val="00B0F0"/>
                </a:solidFill>
                <a:latin typeface="Arial" pitchFamily="34" charset="0"/>
                <a:cs typeface="Arial" pitchFamily="34" charset="0"/>
              </a:rPr>
              <a:t>في </a:t>
            </a:r>
            <a:r>
              <a:rPr lang="ar-SA" dirty="0" smtClean="0">
                <a:solidFill>
                  <a:srgbClr val="00B0F0"/>
                </a:solidFill>
                <a:latin typeface="Arial" pitchFamily="34" charset="0"/>
                <a:cs typeface="Arial" pitchFamily="34" charset="0"/>
              </a:rPr>
              <a:t>المملكة </a:t>
            </a:r>
            <a:r>
              <a:rPr lang="ar-SA" dirty="0">
                <a:solidFill>
                  <a:srgbClr val="00B0F0"/>
                </a:solidFill>
                <a:latin typeface="Arial" pitchFamily="34" charset="0"/>
                <a:cs typeface="Arial" pitchFamily="34" charset="0"/>
              </a:rPr>
              <a:t>مقارنه مع الجرائم </a:t>
            </a:r>
            <a:r>
              <a:rPr lang="ar-SA" dirty="0" smtClean="0">
                <a:solidFill>
                  <a:srgbClr val="00B0F0"/>
                </a:solidFill>
                <a:latin typeface="Arial" pitchFamily="34" charset="0"/>
                <a:cs typeface="Arial" pitchFamily="34" charset="0"/>
              </a:rPr>
              <a:t>المرتكبة </a:t>
            </a:r>
            <a:r>
              <a:rPr lang="ar-SA" dirty="0">
                <a:solidFill>
                  <a:srgbClr val="00B0F0"/>
                </a:solidFill>
                <a:latin typeface="Arial" pitchFamily="34" charset="0"/>
                <a:cs typeface="Arial" pitchFamily="34" charset="0"/>
              </a:rPr>
              <a:t>في دول عربيه اخرى</a:t>
            </a:r>
            <a:br>
              <a:rPr lang="ar-SA" dirty="0">
                <a:solidFill>
                  <a:srgbClr val="00B0F0"/>
                </a:solidFill>
                <a:latin typeface="Arial" pitchFamily="34" charset="0"/>
                <a:cs typeface="Arial" pitchFamily="34" charset="0"/>
              </a:rPr>
            </a:br>
            <a:r>
              <a:rPr lang="ar-SA" dirty="0">
                <a:solidFill>
                  <a:srgbClr val="00B0F0"/>
                </a:solidFill>
                <a:latin typeface="Arial" pitchFamily="34" charset="0"/>
                <a:cs typeface="Arial" pitchFamily="34" charset="0"/>
              </a:rPr>
              <a:t>نجد ان </a:t>
            </a:r>
            <a:r>
              <a:rPr lang="ar-SA" dirty="0" smtClean="0">
                <a:solidFill>
                  <a:srgbClr val="00B0F0"/>
                </a:solidFill>
                <a:latin typeface="Arial" pitchFamily="34" charset="0"/>
                <a:cs typeface="Arial" pitchFamily="34" charset="0"/>
              </a:rPr>
              <a:t>الجريمة </a:t>
            </a:r>
            <a:r>
              <a:rPr lang="ar-SA" dirty="0">
                <a:solidFill>
                  <a:srgbClr val="00B0F0"/>
                </a:solidFill>
                <a:latin typeface="Arial" pitchFamily="34" charset="0"/>
                <a:cs typeface="Arial" pitchFamily="34" charset="0"/>
              </a:rPr>
              <a:t>في </a:t>
            </a:r>
            <a:r>
              <a:rPr lang="ar-SA" dirty="0" smtClean="0">
                <a:solidFill>
                  <a:srgbClr val="00B0F0"/>
                </a:solidFill>
                <a:latin typeface="Arial" pitchFamily="34" charset="0"/>
                <a:cs typeface="Arial" pitchFamily="34" charset="0"/>
              </a:rPr>
              <a:t>المملكة العربية السعودية </a:t>
            </a:r>
            <a:r>
              <a:rPr lang="ar-SA" dirty="0">
                <a:solidFill>
                  <a:srgbClr val="00B0F0"/>
                </a:solidFill>
                <a:latin typeface="Arial" pitchFamily="34" charset="0"/>
                <a:cs typeface="Arial" pitchFamily="34" charset="0"/>
              </a:rPr>
              <a:t>هي اقل نسبه في الاجرام من </a:t>
            </a:r>
            <a:r>
              <a:rPr lang="ar-SA" dirty="0" smtClean="0">
                <a:solidFill>
                  <a:srgbClr val="00B0F0"/>
                </a:solidFill>
                <a:latin typeface="Arial" pitchFamily="34" charset="0"/>
                <a:cs typeface="Arial" pitchFamily="34" charset="0"/>
              </a:rPr>
              <a:t>الدول </a:t>
            </a:r>
            <a:r>
              <a:rPr lang="ar-SA" dirty="0">
                <a:solidFill>
                  <a:srgbClr val="00B0F0"/>
                </a:solidFill>
                <a:latin typeface="Arial" pitchFamily="34" charset="0"/>
                <a:cs typeface="Arial" pitchFamily="34" charset="0"/>
              </a:rPr>
              <a:t>الاخرى وذلك راجع الى تطبيق </a:t>
            </a:r>
            <a:r>
              <a:rPr lang="ar-SA" dirty="0" smtClean="0">
                <a:solidFill>
                  <a:srgbClr val="00B0F0"/>
                </a:solidFill>
                <a:latin typeface="Arial" pitchFamily="34" charset="0"/>
                <a:cs typeface="Arial" pitchFamily="34" charset="0"/>
              </a:rPr>
              <a:t>الشريعة الإسلامية </a:t>
            </a:r>
            <a:r>
              <a:rPr lang="ar-SA" dirty="0">
                <a:solidFill>
                  <a:srgbClr val="00B0F0"/>
                </a:solidFill>
                <a:latin typeface="Arial" pitchFamily="34" charset="0"/>
                <a:cs typeface="Arial" pitchFamily="34" charset="0"/>
              </a:rPr>
              <a:t>في هذا المجتمع .</a:t>
            </a:r>
            <a:endParaRPr lang="en-US"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xmlns="" val="3777716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Autofit/>
          </a:bodyPr>
          <a:lstStyle/>
          <a:p>
            <a:pPr marL="109728" indent="0" algn="ctr">
              <a:buNone/>
            </a:pPr>
            <a:r>
              <a:rPr lang="ar-SA" sz="3600" dirty="0">
                <a:solidFill>
                  <a:srgbClr val="00B0F0"/>
                </a:solidFill>
                <a:latin typeface="Arabic Typesetting" pitchFamily="66" charset="-78"/>
                <a:cs typeface="Arabic Typesetting" pitchFamily="66" charset="-78"/>
              </a:rPr>
              <a:t>١-الاخلاق ومكانتها في الاسلام : يتحدد تقدير ومكانة كل انسان في المجتمع بقدر </a:t>
            </a:r>
            <a:r>
              <a:rPr lang="ar-SA" sz="3600" dirty="0" smtClean="0">
                <a:solidFill>
                  <a:srgbClr val="00B0F0"/>
                </a:solidFill>
                <a:latin typeface="Arabic Typesetting" pitchFamily="66" charset="-78"/>
                <a:cs typeface="Arabic Typesetting" pitchFamily="66" charset="-78"/>
              </a:rPr>
              <a:t>ما يتحلى </a:t>
            </a:r>
            <a:r>
              <a:rPr lang="ar-SA" sz="3600" dirty="0">
                <a:solidFill>
                  <a:srgbClr val="00B0F0"/>
                </a:solidFill>
                <a:latin typeface="Arabic Typesetting" pitchFamily="66" charset="-78"/>
                <a:cs typeface="Arabic Typesetting" pitchFamily="66" charset="-78"/>
              </a:rPr>
              <a:t>به من اخلاق حميدة او رذيلة .</a:t>
            </a:r>
            <a:br>
              <a:rPr lang="ar-SA" sz="3600" dirty="0">
                <a:solidFill>
                  <a:srgbClr val="00B0F0"/>
                </a:solidFill>
                <a:latin typeface="Arabic Typesetting" pitchFamily="66" charset="-78"/>
                <a:cs typeface="Arabic Typesetting" pitchFamily="66" charset="-78"/>
              </a:rPr>
            </a:br>
            <a:r>
              <a:rPr lang="ar-SA" sz="3600" dirty="0">
                <a:solidFill>
                  <a:srgbClr val="00B0F0"/>
                </a:solidFill>
                <a:latin typeface="Arabic Typesetting" pitchFamily="66" charset="-78"/>
                <a:cs typeface="Arabic Typesetting" pitchFamily="66" charset="-78"/>
              </a:rPr>
              <a:t/>
            </a:r>
            <a:br>
              <a:rPr lang="ar-SA" sz="3600" dirty="0">
                <a:solidFill>
                  <a:srgbClr val="00B0F0"/>
                </a:solidFill>
                <a:latin typeface="Arabic Typesetting" pitchFamily="66" charset="-78"/>
                <a:cs typeface="Arabic Typesetting" pitchFamily="66" charset="-78"/>
              </a:rPr>
            </a:br>
            <a:r>
              <a:rPr lang="ar-SA" sz="3600" dirty="0">
                <a:solidFill>
                  <a:srgbClr val="00B0F0"/>
                </a:solidFill>
                <a:latin typeface="Arabic Typesetting" pitchFamily="66" charset="-78"/>
                <a:cs typeface="Arabic Typesetting" pitchFamily="66" charset="-78"/>
              </a:rPr>
              <a:t>٢-اثر الاخلاق في تربية الفرد والمجتمع : للأخلاق مهمة اساسية هي اعداد الفرد وفقا لتعاليم الاسلام وتصوره لما يجب ان يكون عليه الفرد من كرم الاخلاق في الحياة فينشأ صالحا يشكل لبنة قوية في بناء مجتمع سليم  </a:t>
            </a:r>
            <a:r>
              <a:rPr lang="ar-SA" sz="3600" dirty="0">
                <a:solidFill>
                  <a:srgbClr val="0070C0"/>
                </a:solidFill>
                <a:latin typeface="Arabic Typesetting" pitchFamily="66" charset="-78"/>
                <a:cs typeface="Arabic Typesetting" pitchFamily="66" charset="-78"/>
              </a:rPr>
              <a:t>قال تعالى </a:t>
            </a:r>
            <a:r>
              <a:rPr lang="ar-SA" sz="3600" dirty="0" smtClean="0">
                <a:solidFill>
                  <a:srgbClr val="0070C0"/>
                </a:solidFill>
                <a:latin typeface="Arabic Typesetting" pitchFamily="66" charset="-78"/>
                <a:cs typeface="Arabic Typesetting" pitchFamily="66" charset="-78"/>
              </a:rPr>
              <a:t>: (..</a:t>
            </a:r>
            <a:r>
              <a:rPr lang="ar-SA" sz="3600" dirty="0">
                <a:solidFill>
                  <a:srgbClr val="0070C0"/>
                </a:solidFill>
                <a:latin typeface="Arabic Typesetting" pitchFamily="66" charset="-78"/>
                <a:cs typeface="Arabic Typesetting" pitchFamily="66" charset="-78"/>
              </a:rPr>
              <a:t>إن الله لا يغير ما بقوم حتى يغيروا </a:t>
            </a:r>
            <a:r>
              <a:rPr lang="ar-SA" sz="3600" dirty="0" smtClean="0">
                <a:solidFill>
                  <a:srgbClr val="0070C0"/>
                </a:solidFill>
                <a:latin typeface="Arabic Typesetting" pitchFamily="66" charset="-78"/>
                <a:cs typeface="Arabic Typesetting" pitchFamily="66" charset="-78"/>
              </a:rPr>
              <a:t>ما بأنفسهم </a:t>
            </a:r>
            <a:r>
              <a:rPr lang="ar-SA" sz="3600" dirty="0">
                <a:solidFill>
                  <a:srgbClr val="0070C0"/>
                </a:solidFill>
                <a:latin typeface="Arabic Typesetting" pitchFamily="66" charset="-78"/>
                <a:cs typeface="Arabic Typesetting" pitchFamily="66" charset="-78"/>
              </a:rPr>
              <a:t>) </a:t>
            </a:r>
            <a:r>
              <a:rPr lang="ar-SA" sz="3600" dirty="0">
                <a:solidFill>
                  <a:srgbClr val="00B0F0"/>
                </a:solidFill>
                <a:latin typeface="Arabic Typesetting" pitchFamily="66" charset="-78"/>
                <a:cs typeface="Arabic Typesetting" pitchFamily="66" charset="-78"/>
              </a:rPr>
              <a:t>فكلما اريد اصلاح سلوك الانسان يجب اصلاح خلقة  </a:t>
            </a:r>
            <a:r>
              <a:rPr lang="ar-SA" sz="3600" dirty="0" smtClean="0">
                <a:solidFill>
                  <a:srgbClr val="00B0F0"/>
                </a:solidFill>
                <a:latin typeface="Arabic Typesetting" pitchFamily="66" charset="-78"/>
                <a:cs typeface="Arabic Typesetting" pitchFamily="66" charset="-78"/>
              </a:rPr>
              <a:t>فالأمة </a:t>
            </a:r>
            <a:r>
              <a:rPr lang="ar-SA" sz="3600" dirty="0">
                <a:solidFill>
                  <a:srgbClr val="00B0F0"/>
                </a:solidFill>
                <a:latin typeface="Arabic Typesetting" pitchFamily="66" charset="-78"/>
                <a:cs typeface="Arabic Typesetting" pitchFamily="66" charset="-78"/>
              </a:rPr>
              <a:t>ترتقي متى حسنت اخلاق افرادها وتنحط متى ساءت اخلاق ابنائها .</a:t>
            </a:r>
            <a:endParaRPr lang="en-US" sz="3600" dirty="0">
              <a:solidFill>
                <a:srgbClr val="00B0F0"/>
              </a:solidFill>
              <a:latin typeface="Arabic Typesetting" pitchFamily="66" charset="-78"/>
              <a:cs typeface="Arabic Typesetting" pitchFamily="66" charset="-78"/>
            </a:endParaRPr>
          </a:p>
        </p:txBody>
      </p:sp>
      <p:sp>
        <p:nvSpPr>
          <p:cNvPr id="3" name="عنوان 2"/>
          <p:cNvSpPr>
            <a:spLocks noGrp="1"/>
          </p:cNvSpPr>
          <p:nvPr>
            <p:ph type="title"/>
          </p:nvPr>
        </p:nvSpPr>
        <p:spPr/>
        <p:txBody>
          <a:bodyPr>
            <a:normAutofit fontScale="90000"/>
          </a:bodyPr>
          <a:lstStyle/>
          <a:p>
            <a:r>
              <a:rPr lang="ar-SA" b="0" dirty="0">
                <a:solidFill>
                  <a:srgbClr val="0070C0"/>
                </a:solidFill>
                <a:effectLst/>
                <a:latin typeface="Andalus" pitchFamily="18" charset="-78"/>
                <a:cs typeface="Andalus" pitchFamily="18" charset="-78"/>
              </a:rPr>
              <a:t>الدين ودعوته للتحلي </a:t>
            </a:r>
            <a:r>
              <a:rPr lang="ar-SA" b="0" dirty="0" smtClean="0">
                <a:solidFill>
                  <a:srgbClr val="0070C0"/>
                </a:solidFill>
                <a:effectLst/>
                <a:latin typeface="Andalus" pitchFamily="18" charset="-78"/>
                <a:cs typeface="Andalus" pitchFamily="18" charset="-78"/>
              </a:rPr>
              <a:t>بالأخلاق </a:t>
            </a:r>
            <a:r>
              <a:rPr lang="ar-SA" b="0" dirty="0">
                <a:solidFill>
                  <a:srgbClr val="0070C0"/>
                </a:solidFill>
                <a:effectLst/>
                <a:latin typeface="Andalus" pitchFamily="18" charset="-78"/>
                <a:cs typeface="Andalus" pitchFamily="18" charset="-78"/>
              </a:rPr>
              <a:t>الحميدة لتعديل السلوك :</a:t>
            </a:r>
            <a:endParaRPr lang="en-US" dirty="0">
              <a:solidFill>
                <a:srgbClr val="0070C0"/>
              </a:solidFill>
              <a:latin typeface="Andalus" pitchFamily="18" charset="-78"/>
              <a:cs typeface="Andalus" pitchFamily="18" charset="-78"/>
            </a:endParaRPr>
          </a:p>
        </p:txBody>
      </p:sp>
    </p:spTree>
    <p:extLst>
      <p:ext uri="{BB962C8B-B14F-4D97-AF65-F5344CB8AC3E}">
        <p14:creationId xmlns:p14="http://schemas.microsoft.com/office/powerpoint/2010/main" xmlns="" val="25049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548680"/>
            <a:ext cx="8229600" cy="5458611"/>
          </a:xfrm>
        </p:spPr>
        <p:txBody>
          <a:bodyPr>
            <a:normAutofit lnSpcReduction="10000"/>
          </a:bodyPr>
          <a:lstStyle/>
          <a:p>
            <a:pPr marL="109728" indent="0" algn="ctr">
              <a:buNone/>
            </a:pPr>
            <a:r>
              <a:rPr lang="ar-SA" sz="3600" dirty="0">
                <a:solidFill>
                  <a:srgbClr val="00B0F0"/>
                </a:solidFill>
                <a:latin typeface="Arabic Typesetting" pitchFamily="66" charset="-78"/>
                <a:cs typeface="Arabic Typesetting" pitchFamily="66" charset="-78"/>
              </a:rPr>
              <a:t>٣- محاسبة النفس وتعذيبها :الاسلام معنى </a:t>
            </a:r>
            <a:r>
              <a:rPr lang="ar-SA" sz="3600" dirty="0" smtClean="0">
                <a:solidFill>
                  <a:srgbClr val="00B0F0"/>
                </a:solidFill>
                <a:latin typeface="Arabic Typesetting" pitchFamily="66" charset="-78"/>
                <a:cs typeface="Arabic Typesetting" pitchFamily="66" charset="-78"/>
              </a:rPr>
              <a:t>بالأخلاق </a:t>
            </a:r>
            <a:r>
              <a:rPr lang="ar-SA" sz="3600" dirty="0">
                <a:solidFill>
                  <a:srgbClr val="00B0F0"/>
                </a:solidFill>
                <a:latin typeface="Arabic Typesetting" pitchFamily="66" charset="-78"/>
                <a:cs typeface="Arabic Typesetting" pitchFamily="66" charset="-78"/>
              </a:rPr>
              <a:t>ومن اجل ان يكشف الانسان بين فترة واخرى عن مواطن الضعف والقوة في حياته ويوجه الاسلام المسلم المؤمن لكي يراجع سلوكه ويحاسب نفسه ويعدل من </a:t>
            </a:r>
            <a:r>
              <a:rPr lang="ar-SA" sz="3600" dirty="0" smtClean="0">
                <a:solidFill>
                  <a:srgbClr val="00B0F0"/>
                </a:solidFill>
                <a:latin typeface="Arabic Typesetting" pitchFamily="66" charset="-78"/>
                <a:cs typeface="Arabic Typesetting" pitchFamily="66" charset="-78"/>
              </a:rPr>
              <a:t>أخطائه </a:t>
            </a:r>
            <a:r>
              <a:rPr lang="ar-SA" sz="3600" dirty="0">
                <a:solidFill>
                  <a:srgbClr val="00B0F0"/>
                </a:solidFill>
                <a:latin typeface="Arabic Typesetting" pitchFamily="66" charset="-78"/>
                <a:cs typeface="Arabic Typesetting" pitchFamily="66" charset="-78"/>
              </a:rPr>
              <a:t>وتصرفاته . فقد </a:t>
            </a:r>
            <a:r>
              <a:rPr lang="ar-SA" sz="3600" dirty="0">
                <a:solidFill>
                  <a:srgbClr val="0070C0"/>
                </a:solidFill>
                <a:latin typeface="Arabic Typesetting" pitchFamily="66" charset="-78"/>
                <a:cs typeface="Arabic Typesetting" pitchFamily="66" charset="-78"/>
              </a:rPr>
              <a:t>ورد في الحديث (حاسبوا انفسكم قبل أن تحاسبوا ،وزنوا أعمالكم قبل أن توزن </a:t>
            </a:r>
            <a:r>
              <a:rPr lang="ar-SA" sz="3600" dirty="0" smtClean="0">
                <a:solidFill>
                  <a:srgbClr val="0070C0"/>
                </a:solidFill>
                <a:latin typeface="Arabic Typesetting" pitchFamily="66" charset="-78"/>
                <a:cs typeface="Arabic Typesetting" pitchFamily="66" charset="-78"/>
              </a:rPr>
              <a:t>عليكم ) </a:t>
            </a:r>
            <a:r>
              <a:rPr lang="ar-SA" sz="3600" dirty="0" smtClean="0">
                <a:solidFill>
                  <a:srgbClr val="00B0F0"/>
                </a:solidFill>
                <a:latin typeface="Arabic Typesetting" pitchFamily="66" charset="-78"/>
                <a:cs typeface="Arabic Typesetting" pitchFamily="66" charset="-78"/>
              </a:rPr>
              <a:t>وهذا يعود بالخير على صاحبه ومجتمعه .</a:t>
            </a:r>
          </a:p>
          <a:p>
            <a:pPr marL="109728" indent="0" algn="ctr">
              <a:buNone/>
            </a:pPr>
            <a:r>
              <a:rPr lang="ar-SA" sz="3600" dirty="0" smtClean="0">
                <a:solidFill>
                  <a:srgbClr val="00B0F0"/>
                </a:solidFill>
                <a:latin typeface="Arabic Typesetting" pitchFamily="66" charset="-78"/>
                <a:cs typeface="Arabic Typesetting" pitchFamily="66" charset="-78"/>
              </a:rPr>
              <a:t/>
            </a:r>
            <a:br>
              <a:rPr lang="ar-SA" sz="3600" dirty="0" smtClean="0">
                <a:solidFill>
                  <a:srgbClr val="00B0F0"/>
                </a:solidFill>
                <a:latin typeface="Arabic Typesetting" pitchFamily="66" charset="-78"/>
                <a:cs typeface="Arabic Typesetting" pitchFamily="66" charset="-78"/>
              </a:rPr>
            </a:br>
            <a:r>
              <a:rPr lang="ar-SA" sz="3600" dirty="0" smtClean="0">
                <a:solidFill>
                  <a:srgbClr val="00B0F0"/>
                </a:solidFill>
                <a:latin typeface="Arabic Typesetting" pitchFamily="66" charset="-78"/>
                <a:cs typeface="Arabic Typesetting" pitchFamily="66" charset="-78"/>
              </a:rPr>
              <a:t>٤-العدل :العدل هو نظام الوجود ولا يستقيم بدونه حال الفرد ولا مجتمع .والعدل قسمان عدل الشخص مع نفسه وعدل مع غيره وعدله مع نفسه يكون برقابتها من الوقوع في الموبقات والبعد عن المحرمات وعدل الشخص مع غيره يتحقق بإعطاء كل ذي حق حقه . وحرم الله الظلم على نفسه وعلى عبادة </a:t>
            </a:r>
            <a:endParaRPr lang="en-US" sz="3600" dirty="0">
              <a:solidFill>
                <a:srgbClr val="00B0F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1775571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548680"/>
            <a:ext cx="8229600" cy="5458611"/>
          </a:xfrm>
        </p:spPr>
        <p:txBody>
          <a:bodyPr>
            <a:normAutofit lnSpcReduction="10000"/>
          </a:bodyPr>
          <a:lstStyle/>
          <a:p>
            <a:pPr marL="109728" indent="0" algn="ctr">
              <a:buNone/>
            </a:pPr>
            <a:r>
              <a:rPr lang="ar-SA" sz="3600" dirty="0">
                <a:solidFill>
                  <a:srgbClr val="00B0F0"/>
                </a:solidFill>
                <a:latin typeface="Arabic Typesetting" pitchFamily="66" charset="-78"/>
                <a:cs typeface="Arabic Typesetting" pitchFamily="66" charset="-78"/>
              </a:rPr>
              <a:t>٥-الحث على الوفاء بالوعد لتسود </a:t>
            </a:r>
            <a:r>
              <a:rPr lang="ar-SA" sz="3600" dirty="0" smtClean="0">
                <a:solidFill>
                  <a:srgbClr val="00B0F0"/>
                </a:solidFill>
                <a:latin typeface="Arabic Typesetting" pitchFamily="66" charset="-78"/>
                <a:cs typeface="Arabic Typesetting" pitchFamily="66" charset="-78"/>
              </a:rPr>
              <a:t>الأمانة </a:t>
            </a:r>
            <a:r>
              <a:rPr lang="ar-SA" sz="3600" dirty="0">
                <a:solidFill>
                  <a:srgbClr val="00B0F0"/>
                </a:solidFill>
                <a:latin typeface="Arabic Typesetting" pitchFamily="66" charset="-78"/>
                <a:cs typeface="Arabic Typesetting" pitchFamily="66" charset="-78"/>
              </a:rPr>
              <a:t>:ان الوفاء بالوعد سلوك اجتماعي حث عليه الاسلام وأمر بإنجازه حيث إنه من أسس السلوك الاجتماعية التي تساعد أفراد المجتمع على التعايش مع بعضهم البعض مطمئنين غير خائفين على أرواحهم وعلى أعراضهم وأموالهم وهذا من الضوابط الاجتماعية التي أكد عليها الاسلام ووصف كل من يخالفها بأنه منافق .</a:t>
            </a:r>
            <a:br>
              <a:rPr lang="ar-SA" sz="3600" dirty="0">
                <a:solidFill>
                  <a:srgbClr val="00B0F0"/>
                </a:solidFill>
                <a:latin typeface="Arabic Typesetting" pitchFamily="66" charset="-78"/>
                <a:cs typeface="Arabic Typesetting" pitchFamily="66" charset="-78"/>
              </a:rPr>
            </a:br>
            <a:r>
              <a:rPr lang="ar-SA" sz="3600" dirty="0">
                <a:solidFill>
                  <a:srgbClr val="00B0F0"/>
                </a:solidFill>
                <a:latin typeface="Arabic Typesetting" pitchFamily="66" charset="-78"/>
                <a:cs typeface="Arabic Typesetting" pitchFamily="66" charset="-78"/>
              </a:rPr>
              <a:t/>
            </a:r>
            <a:br>
              <a:rPr lang="ar-SA" sz="3600" dirty="0">
                <a:solidFill>
                  <a:srgbClr val="00B0F0"/>
                </a:solidFill>
                <a:latin typeface="Arabic Typesetting" pitchFamily="66" charset="-78"/>
                <a:cs typeface="Arabic Typesetting" pitchFamily="66" charset="-78"/>
              </a:rPr>
            </a:br>
            <a:endParaRPr lang="ar-SA" sz="3600" dirty="0" smtClean="0">
              <a:solidFill>
                <a:srgbClr val="00B0F0"/>
              </a:solidFill>
              <a:latin typeface="Arabic Typesetting" pitchFamily="66" charset="-78"/>
              <a:cs typeface="Arabic Typesetting" pitchFamily="66" charset="-78"/>
            </a:endParaRPr>
          </a:p>
          <a:p>
            <a:pPr marL="109728" indent="0" algn="ctr">
              <a:buNone/>
            </a:pPr>
            <a:r>
              <a:rPr lang="ar-SA" sz="3600" dirty="0" smtClean="0">
                <a:solidFill>
                  <a:srgbClr val="00B0F0"/>
                </a:solidFill>
                <a:latin typeface="Arabic Typesetting" pitchFamily="66" charset="-78"/>
                <a:cs typeface="Arabic Typesetting" pitchFamily="66" charset="-78"/>
              </a:rPr>
              <a:t>إن العبادات </a:t>
            </a:r>
            <a:r>
              <a:rPr lang="ar-SA" sz="3600" dirty="0">
                <a:solidFill>
                  <a:srgbClr val="00B0F0"/>
                </a:solidFill>
                <a:latin typeface="Arabic Typesetting" pitchFamily="66" charset="-78"/>
                <a:cs typeface="Arabic Typesetting" pitchFamily="66" charset="-78"/>
              </a:rPr>
              <a:t>مثل الصلاة والزكاة والصيام والحج لها أثر فعال في مكافحة الجريمة . وقد ذكر الله سبحانه اثر الصلاة على طهارة النفس وتطهيرها من المعاصي  </a:t>
            </a:r>
            <a:endParaRPr lang="ar-SA" sz="3600" dirty="0" smtClean="0">
              <a:solidFill>
                <a:srgbClr val="00B0F0"/>
              </a:solidFill>
              <a:latin typeface="Arabic Typesetting" pitchFamily="66" charset="-78"/>
              <a:cs typeface="Arabic Typesetting" pitchFamily="66" charset="-78"/>
            </a:endParaRPr>
          </a:p>
          <a:p>
            <a:pPr marL="109728" indent="0" algn="ctr">
              <a:buNone/>
            </a:pPr>
            <a:r>
              <a:rPr lang="ar-SA" sz="3600" dirty="0" smtClean="0">
                <a:solidFill>
                  <a:srgbClr val="0070C0"/>
                </a:solidFill>
                <a:latin typeface="Arabic Typesetting" pitchFamily="66" charset="-78"/>
                <a:cs typeface="Arabic Typesetting" pitchFamily="66" charset="-78"/>
              </a:rPr>
              <a:t>فقال </a:t>
            </a:r>
            <a:r>
              <a:rPr lang="ar-SA" sz="3600" dirty="0">
                <a:solidFill>
                  <a:srgbClr val="0070C0"/>
                </a:solidFill>
                <a:latin typeface="Arabic Typesetting" pitchFamily="66" charset="-78"/>
                <a:cs typeface="Arabic Typesetting" pitchFamily="66" charset="-78"/>
              </a:rPr>
              <a:t>الله تعالى </a:t>
            </a:r>
            <a:r>
              <a:rPr lang="ar-SA" sz="3600" dirty="0" smtClean="0">
                <a:solidFill>
                  <a:srgbClr val="0070C0"/>
                </a:solidFill>
                <a:latin typeface="Arabic Typesetting" pitchFamily="66" charset="-78"/>
                <a:cs typeface="Arabic Typesetting" pitchFamily="66" charset="-78"/>
              </a:rPr>
              <a:t>: (</a:t>
            </a:r>
            <a:r>
              <a:rPr lang="ar-SA" sz="3600" dirty="0">
                <a:solidFill>
                  <a:srgbClr val="0070C0"/>
                </a:solidFill>
                <a:latin typeface="Arabic Typesetting" pitchFamily="66" charset="-78"/>
                <a:cs typeface="Arabic Typesetting" pitchFamily="66" charset="-78"/>
              </a:rPr>
              <a:t>إن الصلاة تنهى عن الفحشاء والمنكر</a:t>
            </a:r>
            <a:r>
              <a:rPr lang="ar-SA" sz="3600" dirty="0" smtClean="0">
                <a:solidFill>
                  <a:srgbClr val="0070C0"/>
                </a:solidFill>
                <a:latin typeface="Arabic Typesetting" pitchFamily="66" charset="-78"/>
                <a:cs typeface="Arabic Typesetting" pitchFamily="66" charset="-78"/>
              </a:rPr>
              <a:t>).</a:t>
            </a:r>
            <a:endParaRPr lang="en-US" sz="3600" dirty="0">
              <a:solidFill>
                <a:srgbClr val="0070C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1001571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79512" y="620688"/>
            <a:ext cx="8712968" cy="6237312"/>
          </a:xfrm>
        </p:spPr>
        <p:txBody>
          <a:bodyPr>
            <a:normAutofit/>
          </a:bodyPr>
          <a:lstStyle/>
          <a:p>
            <a:pPr marL="109728" indent="0" algn="ctr">
              <a:buNone/>
            </a:pPr>
            <a:r>
              <a:rPr lang="ar-SA" sz="2800" dirty="0">
                <a:solidFill>
                  <a:srgbClr val="0070C0"/>
                </a:solidFill>
                <a:latin typeface="Arabic Typesetting" pitchFamily="66" charset="-78"/>
                <a:cs typeface="Arabic Typesetting" pitchFamily="66" charset="-78"/>
              </a:rPr>
              <a:t>اما الزكاة </a:t>
            </a:r>
            <a:r>
              <a:rPr lang="ar-SA" sz="2800" dirty="0">
                <a:solidFill>
                  <a:srgbClr val="00B0F0"/>
                </a:solidFill>
                <a:latin typeface="Arabic Typesetting" pitchFamily="66" charset="-78"/>
                <a:cs typeface="Arabic Typesetting" pitchFamily="66" charset="-78"/>
              </a:rPr>
              <a:t>فهي عبادة مالية اجتماعية تطهر النفس من الشح والبخل وحب المال .</a:t>
            </a:r>
            <a:br>
              <a:rPr lang="ar-SA" sz="2800" dirty="0">
                <a:solidFill>
                  <a:srgbClr val="00B0F0"/>
                </a:solidFill>
                <a:latin typeface="Arabic Typesetting" pitchFamily="66" charset="-78"/>
                <a:cs typeface="Arabic Typesetting" pitchFamily="66" charset="-78"/>
              </a:rPr>
            </a:br>
            <a:r>
              <a:rPr lang="ar-SA" sz="2800" dirty="0">
                <a:solidFill>
                  <a:srgbClr val="0070C0"/>
                </a:solidFill>
                <a:latin typeface="Arabic Typesetting" pitchFamily="66" charset="-78"/>
                <a:cs typeface="Arabic Typesetting" pitchFamily="66" charset="-78"/>
              </a:rPr>
              <a:t>اما الزكاة </a:t>
            </a:r>
            <a:r>
              <a:rPr lang="ar-SA" sz="2800" dirty="0">
                <a:solidFill>
                  <a:srgbClr val="00B0F0"/>
                </a:solidFill>
                <a:latin typeface="Arabic Typesetting" pitchFamily="66" charset="-78"/>
                <a:cs typeface="Arabic Typesetting" pitchFamily="66" charset="-78"/>
              </a:rPr>
              <a:t>تعالج مشكلة اجتماعية ألا وهي الفقر فهي تسد حاجة المحتاج وتقارب بين أفراد المجتمع . </a:t>
            </a:r>
            <a:endParaRPr lang="ar-SA" sz="2800" dirty="0" smtClean="0">
              <a:solidFill>
                <a:srgbClr val="00B0F0"/>
              </a:solidFill>
              <a:latin typeface="Arabic Typesetting" pitchFamily="66" charset="-78"/>
              <a:cs typeface="Arabic Typesetting" pitchFamily="66" charset="-78"/>
            </a:endParaRPr>
          </a:p>
          <a:p>
            <a:pPr marL="109728" indent="0" algn="ctr">
              <a:buNone/>
            </a:pPr>
            <a:r>
              <a:rPr lang="ar-SA" sz="2800" dirty="0" smtClean="0">
                <a:solidFill>
                  <a:srgbClr val="0070C0"/>
                </a:solidFill>
                <a:latin typeface="Arabic Typesetting" pitchFamily="66" charset="-78"/>
                <a:cs typeface="Arabic Typesetting" pitchFamily="66" charset="-78"/>
              </a:rPr>
              <a:t>اما </a:t>
            </a:r>
            <a:r>
              <a:rPr lang="ar-SA" sz="2800" dirty="0">
                <a:solidFill>
                  <a:srgbClr val="0070C0"/>
                </a:solidFill>
                <a:latin typeface="Arabic Typesetting" pitchFamily="66" charset="-78"/>
                <a:cs typeface="Arabic Typesetting" pitchFamily="66" charset="-78"/>
              </a:rPr>
              <a:t>الصيام </a:t>
            </a:r>
            <a:r>
              <a:rPr lang="ar-SA" sz="2800" dirty="0">
                <a:solidFill>
                  <a:srgbClr val="00B0F0"/>
                </a:solidFill>
                <a:latin typeface="Arabic Typesetting" pitchFamily="66" charset="-78"/>
                <a:cs typeface="Arabic Typesetting" pitchFamily="66" charset="-78"/>
              </a:rPr>
              <a:t>له أثار تربوية التي تمنع شهوات النفس من ارتكاب المخالفات فهو يؤثر على شهوات الطعام وشهوة الجنس والعصبية . </a:t>
            </a:r>
            <a:endParaRPr lang="ar-SA" sz="2800" dirty="0" smtClean="0">
              <a:solidFill>
                <a:srgbClr val="00B0F0"/>
              </a:solidFill>
              <a:latin typeface="Arabic Typesetting" pitchFamily="66" charset="-78"/>
              <a:cs typeface="Arabic Typesetting" pitchFamily="66" charset="-78"/>
            </a:endParaRPr>
          </a:p>
          <a:p>
            <a:pPr marL="109728" indent="0" algn="ctr">
              <a:buNone/>
            </a:pPr>
            <a:r>
              <a:rPr lang="ar-SA" sz="2800" dirty="0" smtClean="0">
                <a:solidFill>
                  <a:srgbClr val="00B0F0"/>
                </a:solidFill>
                <a:latin typeface="Arabic Typesetting" pitchFamily="66" charset="-78"/>
                <a:cs typeface="Arabic Typesetting" pitchFamily="66" charset="-78"/>
              </a:rPr>
              <a:t>وهو </a:t>
            </a:r>
            <a:r>
              <a:rPr lang="ar-SA" sz="2800" dirty="0">
                <a:solidFill>
                  <a:srgbClr val="00B0F0"/>
                </a:solidFill>
                <a:latin typeface="Arabic Typesetting" pitchFamily="66" charset="-78"/>
                <a:cs typeface="Arabic Typesetting" pitchFamily="66" charset="-78"/>
              </a:rPr>
              <a:t>مثل اعلى في تربية الإرادة وإيقاظ الضمير لتجنب الشر وعدم الإضرار بالآخرين . </a:t>
            </a:r>
            <a:br>
              <a:rPr lang="ar-SA" sz="2800" dirty="0">
                <a:solidFill>
                  <a:srgbClr val="00B0F0"/>
                </a:solidFill>
                <a:latin typeface="Arabic Typesetting" pitchFamily="66" charset="-78"/>
                <a:cs typeface="Arabic Typesetting" pitchFamily="66" charset="-78"/>
              </a:rPr>
            </a:br>
            <a:r>
              <a:rPr lang="ar-SA" sz="2800" dirty="0">
                <a:solidFill>
                  <a:srgbClr val="0070C0"/>
                </a:solidFill>
                <a:latin typeface="Arabic Typesetting" pitchFamily="66" charset="-78"/>
                <a:cs typeface="Arabic Typesetting" pitchFamily="66" charset="-78"/>
              </a:rPr>
              <a:t>اما الحج </a:t>
            </a:r>
            <a:r>
              <a:rPr lang="ar-SA" sz="2800" dirty="0">
                <a:solidFill>
                  <a:srgbClr val="00B0F0"/>
                </a:solidFill>
                <a:latin typeface="Arabic Typesetting" pitchFamily="66" charset="-78"/>
                <a:cs typeface="Arabic Typesetting" pitchFamily="66" charset="-78"/>
              </a:rPr>
              <a:t>فيجعل الإنسان يتزود زادا روحيا صافيا فيعود نقي القلب طاهر النفس ،مدركا أنه إذا كانت نيته حسنة فانتصاره على الشر والامتناع عن ارتكاب المعاصي والسلوك الشاذ أمر ممكن </a:t>
            </a:r>
            <a:r>
              <a:rPr lang="ar-SA" sz="2800" dirty="0" smtClean="0">
                <a:solidFill>
                  <a:srgbClr val="00B0F0"/>
                </a:solidFill>
                <a:latin typeface="Arabic Typesetting" pitchFamily="66" charset="-78"/>
                <a:cs typeface="Arabic Typesetting" pitchFamily="66" charset="-78"/>
              </a:rPr>
              <a:t>. </a:t>
            </a:r>
          </a:p>
          <a:p>
            <a:pPr marL="109728" indent="0" algn="ctr">
              <a:buNone/>
            </a:pPr>
            <a:r>
              <a:rPr lang="ar-SA" sz="2800" dirty="0" smtClean="0">
                <a:solidFill>
                  <a:srgbClr val="0070C0"/>
                </a:solidFill>
                <a:latin typeface="Arabic Typesetting" pitchFamily="66" charset="-78"/>
                <a:cs typeface="Arabic Typesetting" pitchFamily="66" charset="-78"/>
              </a:rPr>
              <a:t>(من </a:t>
            </a:r>
            <a:r>
              <a:rPr lang="ar-SA" sz="2800" dirty="0">
                <a:solidFill>
                  <a:srgbClr val="0070C0"/>
                </a:solidFill>
                <a:latin typeface="Arabic Typesetting" pitchFamily="66" charset="-78"/>
                <a:cs typeface="Arabic Typesetting" pitchFamily="66" charset="-78"/>
              </a:rPr>
              <a:t>حج فلم يرفث ولم يفسق رجع من ذنوبه كيوم ولدته امه )</a:t>
            </a:r>
            <a:br>
              <a:rPr lang="ar-SA" sz="2800" dirty="0">
                <a:solidFill>
                  <a:srgbClr val="0070C0"/>
                </a:solidFill>
                <a:latin typeface="Arabic Typesetting" pitchFamily="66" charset="-78"/>
                <a:cs typeface="Arabic Typesetting" pitchFamily="66" charset="-78"/>
              </a:rPr>
            </a:br>
            <a:r>
              <a:rPr lang="ar-SA" sz="2800" dirty="0">
                <a:solidFill>
                  <a:srgbClr val="00B0F0"/>
                </a:solidFill>
                <a:latin typeface="Arabic Typesetting" pitchFamily="66" charset="-78"/>
                <a:cs typeface="Arabic Typesetting" pitchFamily="66" charset="-78"/>
              </a:rPr>
              <a:t>وهذي العبادات لها أثر فعال في مكافحة الجريمة وذلك يرجع الى الايمان بالله</a:t>
            </a:r>
            <a:r>
              <a:rPr lang="ar-SA" sz="2800" dirty="0" smtClean="0">
                <a:solidFill>
                  <a:srgbClr val="00B0F0"/>
                </a:solidFill>
                <a:latin typeface="Arabic Typesetting" pitchFamily="66" charset="-78"/>
                <a:cs typeface="Arabic Typesetting" pitchFamily="66" charset="-78"/>
              </a:rPr>
              <a:t>.</a:t>
            </a:r>
          </a:p>
          <a:p>
            <a:pPr marL="109728" indent="0" algn="ctr">
              <a:buNone/>
            </a:pPr>
            <a:r>
              <a:rPr lang="ar-SA" sz="2800" dirty="0" smtClean="0">
                <a:solidFill>
                  <a:srgbClr val="00B0F0"/>
                </a:solidFill>
                <a:latin typeface="Arabic Typesetting" pitchFamily="66" charset="-78"/>
                <a:cs typeface="Arabic Typesetting" pitchFamily="66" charset="-78"/>
              </a:rPr>
              <a:t> </a:t>
            </a:r>
            <a:r>
              <a:rPr lang="ar-SA" sz="2800" dirty="0">
                <a:solidFill>
                  <a:srgbClr val="00B0F0"/>
                </a:solidFill>
                <a:latin typeface="Arabic Typesetting" pitchFamily="66" charset="-78"/>
                <a:cs typeface="Arabic Typesetting" pitchFamily="66" charset="-78"/>
              </a:rPr>
              <a:t>والايمان بالله  هو اساسي في اصلاح النفس البشرية وتقويم السلوك  ويوقظ الضمير  ويبعدها عن ارتكاب اي سلوك منحرف ويدركون ان كل واحد منهم مراقب من قبل الخالق وان هناك جزاء ينتظره بعد الموت حتى لو افلت من القانون وعقوباته في حياته .</a:t>
            </a:r>
            <a:endParaRPr lang="en-US" sz="2800" dirty="0">
              <a:solidFill>
                <a:srgbClr val="00B0F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1662953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79512" y="2879871"/>
            <a:ext cx="8458200" cy="3960439"/>
          </a:xfrm>
        </p:spPr>
        <p:txBody>
          <a:bodyPr>
            <a:noAutofit/>
          </a:bodyPr>
          <a:lstStyle/>
          <a:p>
            <a:pPr algn="ctr"/>
            <a:r>
              <a:rPr lang="ar-SA" sz="40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مع أمنياتي بالتوفيق للجميع</a:t>
            </a:r>
            <a:endParaRPr lang="en-US" sz="40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xmlns="" val="3636167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89</TotalTime>
  <Words>623</Words>
  <Application>Microsoft Office PowerPoint</Application>
  <PresentationFormat>عرض على الشاشة (3:4)‏</PresentationFormat>
  <Paragraphs>52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ملتقى</vt:lpstr>
      <vt:lpstr>الاسلام والجريمة</vt:lpstr>
      <vt:lpstr>الشريحة 2</vt:lpstr>
      <vt:lpstr>الشريحة 3</vt:lpstr>
      <vt:lpstr>العامل الديني وسلوك الإنسان</vt:lpstr>
      <vt:lpstr>أولاً: الثقافة الدينية </vt:lpstr>
      <vt:lpstr>الشريحة 6</vt:lpstr>
      <vt:lpstr>ثانياً: الإحصاءات والعامل الديني:  </vt:lpstr>
      <vt:lpstr>الشريحة 8</vt:lpstr>
      <vt:lpstr>الشريحة 9</vt:lpstr>
      <vt:lpstr>اهميه التشريع الاسلامي في ضبط السلوك: </vt:lpstr>
      <vt:lpstr>الشريحة 11</vt:lpstr>
      <vt:lpstr>الدين ودعوته للتحلي بالأخلاق الحميدة لتعديل السلوك :</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الاسلام والجريمة</dc:title>
  <dc:creator>HP</dc:creator>
  <cp:lastModifiedBy>Prof-Amina</cp:lastModifiedBy>
  <cp:revision>13</cp:revision>
  <dcterms:created xsi:type="dcterms:W3CDTF">2015-04-14T17:35:14Z</dcterms:created>
  <dcterms:modified xsi:type="dcterms:W3CDTF">2017-05-05T15:16:04Z</dcterms:modified>
</cp:coreProperties>
</file>