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1"/>
  </p:notesMasterIdLst>
  <p:sldIdLst>
    <p:sldId id="257" r:id="rId2"/>
    <p:sldId id="260" r:id="rId3"/>
    <p:sldId id="259" r:id="rId4"/>
    <p:sldId id="261" r:id="rId5"/>
    <p:sldId id="262" r:id="rId6"/>
    <p:sldId id="263" r:id="rId7"/>
    <p:sldId id="264" r:id="rId8"/>
    <p:sldId id="265" r:id="rId9"/>
    <p:sldId id="358" r:id="rId10"/>
    <p:sldId id="359" r:id="rId11"/>
    <p:sldId id="360" r:id="rId12"/>
    <p:sldId id="361" r:id="rId13"/>
    <p:sldId id="362" r:id="rId14"/>
    <p:sldId id="363" r:id="rId15"/>
    <p:sldId id="364" r:id="rId16"/>
    <p:sldId id="365" r:id="rId17"/>
    <p:sldId id="366" r:id="rId18"/>
    <p:sldId id="367" r:id="rId19"/>
    <p:sldId id="368" r:id="rId20"/>
    <p:sldId id="266" r:id="rId21"/>
    <p:sldId id="267" r:id="rId22"/>
    <p:sldId id="268" r:id="rId23"/>
    <p:sldId id="269" r:id="rId24"/>
    <p:sldId id="270" r:id="rId25"/>
    <p:sldId id="271" r:id="rId26"/>
    <p:sldId id="272" r:id="rId27"/>
    <p:sldId id="273" r:id="rId28"/>
    <p:sldId id="274"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275" r:id="rId1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114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EA56E3-3FC2-4BF6-AD1C-3311E1BC2894}" type="doc">
      <dgm:prSet loTypeId="urn:microsoft.com/office/officeart/2005/8/layout/hList1" loCatId="list" qsTypeId="urn:microsoft.com/office/officeart/2005/8/quickstyle/simple1" qsCatId="simple" csTypeId="urn:microsoft.com/office/officeart/2005/8/colors/accent1_2" csCatId="accent1" phldr="1"/>
      <dgm:spPr/>
      <dgm:t>
        <a:bodyPr/>
        <a:lstStyle/>
        <a:p>
          <a:pPr rtl="1"/>
          <a:endParaRPr lang="ar-SA"/>
        </a:p>
      </dgm:t>
    </dgm:pt>
    <dgm:pt modelId="{5FFB8D6F-A2BA-40CB-BE53-C6E7328BA542}">
      <dgm:prSet phldrT="[نص]" custT="1"/>
      <dgm:spPr/>
      <dgm:t>
        <a:bodyPr/>
        <a:lstStyle/>
        <a:p>
          <a:pPr algn="ctr" rtl="1"/>
          <a:r>
            <a:rPr lang="ar-SA" sz="1600" b="1" dirty="0">
              <a:cs typeface="Akhbar MT" pitchFamily="2" charset="-78"/>
            </a:rPr>
            <a:t>ج/ العمليات ذات الطابع الاجتماعي النفسي :</a:t>
          </a:r>
        </a:p>
      </dgm:t>
    </dgm:pt>
    <dgm:pt modelId="{B37EF015-C5B2-44D8-BA48-EC9EC2A861E2}" type="parTrans" cxnId="{2DFAE64F-5396-42A6-A3A5-8B85BBF97275}">
      <dgm:prSet/>
      <dgm:spPr/>
      <dgm:t>
        <a:bodyPr/>
        <a:lstStyle/>
        <a:p>
          <a:pPr rtl="1"/>
          <a:endParaRPr lang="ar-SA"/>
        </a:p>
      </dgm:t>
    </dgm:pt>
    <dgm:pt modelId="{2B5DFE15-979C-4DE0-A9AD-1E753BDB8693}" type="sibTrans" cxnId="{2DFAE64F-5396-42A6-A3A5-8B85BBF97275}">
      <dgm:prSet/>
      <dgm:spPr/>
      <dgm:t>
        <a:bodyPr/>
        <a:lstStyle/>
        <a:p>
          <a:pPr rtl="1"/>
          <a:endParaRPr lang="ar-SA"/>
        </a:p>
      </dgm:t>
    </dgm:pt>
    <dgm:pt modelId="{81ACB531-7494-42E0-9039-33B647ADF5A8}">
      <dgm:prSet phldrT="[نص]" custT="1"/>
      <dgm:spPr/>
      <dgm:t>
        <a:bodyPr/>
        <a:lstStyle/>
        <a:p>
          <a:pPr algn="ctr" rtl="1"/>
          <a:r>
            <a:rPr lang="ar-SA" sz="1600" b="1" dirty="0">
              <a:cs typeface="Akhbar MT" pitchFamily="2" charset="-78"/>
            </a:rPr>
            <a:t>يختص بها علم النفس الاجتماعي الذي يرى ان عملية تكوين السلوك الاجرامي تتكون كما يتكون السلوك السوي . الا ان هناك اختلاف بينهما يكون فيه نوعية ما يتعلمه الشخص وَ ليس في الكيفية وَ الطريقة التي يتعلم منها السلوك ..</a:t>
          </a:r>
        </a:p>
      </dgm:t>
    </dgm:pt>
    <dgm:pt modelId="{93437036-2F09-4D6B-91C3-052ADD168555}" type="parTrans" cxnId="{5F0C2932-98AE-499B-B062-70600FF95C26}">
      <dgm:prSet/>
      <dgm:spPr/>
      <dgm:t>
        <a:bodyPr/>
        <a:lstStyle/>
        <a:p>
          <a:pPr rtl="1"/>
          <a:endParaRPr lang="ar-SA"/>
        </a:p>
      </dgm:t>
    </dgm:pt>
    <dgm:pt modelId="{231CC47A-96BA-41BD-A243-E611942A5A55}" type="sibTrans" cxnId="{5F0C2932-98AE-499B-B062-70600FF95C26}">
      <dgm:prSet/>
      <dgm:spPr/>
      <dgm:t>
        <a:bodyPr/>
        <a:lstStyle/>
        <a:p>
          <a:pPr rtl="1"/>
          <a:endParaRPr lang="ar-SA"/>
        </a:p>
      </dgm:t>
    </dgm:pt>
    <dgm:pt modelId="{A2ACCEFF-B28F-45D5-80C2-CB37A354FE55}">
      <dgm:prSet phldrT="[نص]" custT="1"/>
      <dgm:spPr/>
      <dgm:t>
        <a:bodyPr/>
        <a:lstStyle/>
        <a:p>
          <a:pPr algn="ctr" rtl="1"/>
          <a:r>
            <a:rPr lang="ar-SA" sz="1600" b="1" dirty="0">
              <a:cs typeface="Akhbar MT" pitchFamily="2" charset="-78"/>
            </a:rPr>
            <a:t>ب/ العمليات النفسية :</a:t>
          </a:r>
        </a:p>
      </dgm:t>
    </dgm:pt>
    <dgm:pt modelId="{C91944EF-D869-4098-9A40-C0F55DA865CE}" type="parTrans" cxnId="{6F2A6F94-3EBA-4741-A735-41A761AA0D83}">
      <dgm:prSet/>
      <dgm:spPr/>
      <dgm:t>
        <a:bodyPr/>
        <a:lstStyle/>
        <a:p>
          <a:pPr rtl="1"/>
          <a:endParaRPr lang="ar-SA"/>
        </a:p>
      </dgm:t>
    </dgm:pt>
    <dgm:pt modelId="{53EAA005-4FDA-4483-B888-D93F72F35118}" type="sibTrans" cxnId="{6F2A6F94-3EBA-4741-A735-41A761AA0D83}">
      <dgm:prSet/>
      <dgm:spPr/>
      <dgm:t>
        <a:bodyPr/>
        <a:lstStyle/>
        <a:p>
          <a:pPr rtl="1"/>
          <a:endParaRPr lang="ar-SA"/>
        </a:p>
      </dgm:t>
    </dgm:pt>
    <dgm:pt modelId="{7C91C618-33B5-4C67-961D-2B085A0CE1F1}">
      <dgm:prSet phldrT="[نص]" custT="1"/>
      <dgm:spPr/>
      <dgm:t>
        <a:bodyPr/>
        <a:lstStyle/>
        <a:p>
          <a:pPr algn="ctr" rtl="1"/>
          <a:r>
            <a:rPr lang="ar-SA" sz="1600" b="1" dirty="0">
              <a:cs typeface="Akhbar MT" pitchFamily="2" charset="-78"/>
            </a:rPr>
            <a:t>وَ منها علمية التعويض وَ عملية العداء الناتج عن الاحباط ..</a:t>
          </a:r>
        </a:p>
      </dgm:t>
    </dgm:pt>
    <dgm:pt modelId="{E4D029A6-5CA1-47D3-8972-4E7A364CAFAA}" type="parTrans" cxnId="{D5231BA1-28BD-4646-ADB5-E2C73D3A4008}">
      <dgm:prSet/>
      <dgm:spPr/>
      <dgm:t>
        <a:bodyPr/>
        <a:lstStyle/>
        <a:p>
          <a:pPr rtl="1"/>
          <a:endParaRPr lang="ar-SA"/>
        </a:p>
      </dgm:t>
    </dgm:pt>
    <dgm:pt modelId="{DCE4DD5A-4D8D-44D6-8801-64252E102D12}" type="sibTrans" cxnId="{D5231BA1-28BD-4646-ADB5-E2C73D3A4008}">
      <dgm:prSet/>
      <dgm:spPr/>
      <dgm:t>
        <a:bodyPr/>
        <a:lstStyle/>
        <a:p>
          <a:pPr rtl="1"/>
          <a:endParaRPr lang="ar-SA"/>
        </a:p>
      </dgm:t>
    </dgm:pt>
    <dgm:pt modelId="{7A97407F-46CC-40E5-B4AA-E36DA763253C}">
      <dgm:prSet phldrT="[نص]" custT="1"/>
      <dgm:spPr/>
      <dgm:t>
        <a:bodyPr/>
        <a:lstStyle/>
        <a:p>
          <a:pPr algn="ctr" rtl="1"/>
          <a:r>
            <a:rPr lang="ar-SA" sz="1600" b="1" dirty="0">
              <a:cs typeface="Akhbar MT" pitchFamily="2" charset="-78"/>
            </a:rPr>
            <a:t>أ/ العمليات الاجتماعية :</a:t>
          </a:r>
        </a:p>
      </dgm:t>
    </dgm:pt>
    <dgm:pt modelId="{265DDE54-D7FA-4AC7-A331-FFA3D1869AF9}" type="parTrans" cxnId="{C48FF1A3-FA1F-4F5F-B606-24C9C32EF49E}">
      <dgm:prSet/>
      <dgm:spPr/>
      <dgm:t>
        <a:bodyPr/>
        <a:lstStyle/>
        <a:p>
          <a:pPr rtl="1"/>
          <a:endParaRPr lang="ar-SA"/>
        </a:p>
      </dgm:t>
    </dgm:pt>
    <dgm:pt modelId="{6138A295-C429-4AA4-804C-5AD135A42148}" type="sibTrans" cxnId="{C48FF1A3-FA1F-4F5F-B606-24C9C32EF49E}">
      <dgm:prSet/>
      <dgm:spPr/>
      <dgm:t>
        <a:bodyPr/>
        <a:lstStyle/>
        <a:p>
          <a:pPr rtl="1"/>
          <a:endParaRPr lang="ar-SA"/>
        </a:p>
      </dgm:t>
    </dgm:pt>
    <dgm:pt modelId="{7B4BAE3A-D2C8-4367-AE95-E9A4B9FEAD94}">
      <dgm:prSet phldrT="[نص]" custT="1"/>
      <dgm:spPr/>
      <dgm:t>
        <a:bodyPr/>
        <a:lstStyle/>
        <a:p>
          <a:pPr algn="ctr" rtl="1"/>
          <a:r>
            <a:rPr lang="ar-SA" sz="1600" b="1" dirty="0">
              <a:cs typeface="Akhbar MT" pitchFamily="2" charset="-78"/>
            </a:rPr>
            <a:t>وَ من ضمنها عملية التقليد وَ عمليات القيم وَ عمليات الاختلاط التفاضلي .. </a:t>
          </a:r>
        </a:p>
      </dgm:t>
    </dgm:pt>
    <dgm:pt modelId="{EA1E01FC-A7F3-4BC6-A6ED-626BD4983697}" type="parTrans" cxnId="{86029EC6-8CD5-4F90-954C-C45BE3A1C0FE}">
      <dgm:prSet/>
      <dgm:spPr/>
      <dgm:t>
        <a:bodyPr/>
        <a:lstStyle/>
        <a:p>
          <a:pPr rtl="1"/>
          <a:endParaRPr lang="ar-SA"/>
        </a:p>
      </dgm:t>
    </dgm:pt>
    <dgm:pt modelId="{6840172D-245C-4713-9579-4F5A4138EA16}" type="sibTrans" cxnId="{86029EC6-8CD5-4F90-954C-C45BE3A1C0FE}">
      <dgm:prSet/>
      <dgm:spPr/>
      <dgm:t>
        <a:bodyPr/>
        <a:lstStyle/>
        <a:p>
          <a:pPr rtl="1"/>
          <a:endParaRPr lang="ar-SA"/>
        </a:p>
      </dgm:t>
    </dgm:pt>
    <dgm:pt modelId="{6BEE5620-DC5C-4F45-B5F7-FAAA06F2026F}" type="pres">
      <dgm:prSet presAssocID="{D0EA56E3-3FC2-4BF6-AD1C-3311E1BC2894}" presName="Name0" presStyleCnt="0">
        <dgm:presLayoutVars>
          <dgm:dir/>
          <dgm:animLvl val="lvl"/>
          <dgm:resizeHandles val="exact"/>
        </dgm:presLayoutVars>
      </dgm:prSet>
      <dgm:spPr/>
    </dgm:pt>
    <dgm:pt modelId="{07F50CD2-7DDD-46E2-ABE2-33ACC2725B9C}" type="pres">
      <dgm:prSet presAssocID="{5FFB8D6F-A2BA-40CB-BE53-C6E7328BA542}" presName="composite" presStyleCnt="0"/>
      <dgm:spPr/>
    </dgm:pt>
    <dgm:pt modelId="{A4C6AC01-B4E2-4854-8ED3-B22DA81DB94F}" type="pres">
      <dgm:prSet presAssocID="{5FFB8D6F-A2BA-40CB-BE53-C6E7328BA542}" presName="parTx" presStyleLbl="alignNode1" presStyleIdx="0" presStyleCnt="3">
        <dgm:presLayoutVars>
          <dgm:chMax val="0"/>
          <dgm:chPref val="0"/>
          <dgm:bulletEnabled val="1"/>
        </dgm:presLayoutVars>
      </dgm:prSet>
      <dgm:spPr/>
    </dgm:pt>
    <dgm:pt modelId="{9B8CC7CA-F4D6-4185-A087-997CB2C0DD56}" type="pres">
      <dgm:prSet presAssocID="{5FFB8D6F-A2BA-40CB-BE53-C6E7328BA542}" presName="desTx" presStyleLbl="alignAccFollowNode1" presStyleIdx="0" presStyleCnt="3">
        <dgm:presLayoutVars>
          <dgm:bulletEnabled val="1"/>
        </dgm:presLayoutVars>
      </dgm:prSet>
      <dgm:spPr/>
    </dgm:pt>
    <dgm:pt modelId="{ECF398BA-3284-41E9-AF4C-AFC3DD0EB449}" type="pres">
      <dgm:prSet presAssocID="{2B5DFE15-979C-4DE0-A9AD-1E753BDB8693}" presName="space" presStyleCnt="0"/>
      <dgm:spPr/>
    </dgm:pt>
    <dgm:pt modelId="{9513C872-C5FB-4110-86A6-6A3FDB2E78E2}" type="pres">
      <dgm:prSet presAssocID="{A2ACCEFF-B28F-45D5-80C2-CB37A354FE55}" presName="composite" presStyleCnt="0"/>
      <dgm:spPr/>
    </dgm:pt>
    <dgm:pt modelId="{54BFAB84-6313-4015-89B3-4A599C1935F9}" type="pres">
      <dgm:prSet presAssocID="{A2ACCEFF-B28F-45D5-80C2-CB37A354FE55}" presName="parTx" presStyleLbl="alignNode1" presStyleIdx="1" presStyleCnt="3">
        <dgm:presLayoutVars>
          <dgm:chMax val="0"/>
          <dgm:chPref val="0"/>
          <dgm:bulletEnabled val="1"/>
        </dgm:presLayoutVars>
      </dgm:prSet>
      <dgm:spPr/>
    </dgm:pt>
    <dgm:pt modelId="{C8504A00-AC82-435A-B68F-90BF93A1CE35}" type="pres">
      <dgm:prSet presAssocID="{A2ACCEFF-B28F-45D5-80C2-CB37A354FE55}" presName="desTx" presStyleLbl="alignAccFollowNode1" presStyleIdx="1" presStyleCnt="3">
        <dgm:presLayoutVars>
          <dgm:bulletEnabled val="1"/>
        </dgm:presLayoutVars>
      </dgm:prSet>
      <dgm:spPr/>
    </dgm:pt>
    <dgm:pt modelId="{A095EA20-ECD5-4D17-9E23-2C9564884DA9}" type="pres">
      <dgm:prSet presAssocID="{53EAA005-4FDA-4483-B888-D93F72F35118}" presName="space" presStyleCnt="0"/>
      <dgm:spPr/>
    </dgm:pt>
    <dgm:pt modelId="{172F06D6-295D-421A-9048-9DC1C347CF26}" type="pres">
      <dgm:prSet presAssocID="{7A97407F-46CC-40E5-B4AA-E36DA763253C}" presName="composite" presStyleCnt="0"/>
      <dgm:spPr/>
    </dgm:pt>
    <dgm:pt modelId="{BF7E6122-DC2A-4837-B9F0-199B69CA5E7A}" type="pres">
      <dgm:prSet presAssocID="{7A97407F-46CC-40E5-B4AA-E36DA763253C}" presName="parTx" presStyleLbl="alignNode1" presStyleIdx="2" presStyleCnt="3">
        <dgm:presLayoutVars>
          <dgm:chMax val="0"/>
          <dgm:chPref val="0"/>
          <dgm:bulletEnabled val="1"/>
        </dgm:presLayoutVars>
      </dgm:prSet>
      <dgm:spPr/>
    </dgm:pt>
    <dgm:pt modelId="{7E7F695E-ED5E-4D61-B6AA-F900F8D2131E}" type="pres">
      <dgm:prSet presAssocID="{7A97407F-46CC-40E5-B4AA-E36DA763253C}" presName="desTx" presStyleLbl="alignAccFollowNode1" presStyleIdx="2" presStyleCnt="3">
        <dgm:presLayoutVars>
          <dgm:bulletEnabled val="1"/>
        </dgm:presLayoutVars>
      </dgm:prSet>
      <dgm:spPr/>
    </dgm:pt>
  </dgm:ptLst>
  <dgm:cxnLst>
    <dgm:cxn modelId="{5F0C2932-98AE-499B-B062-70600FF95C26}" srcId="{5FFB8D6F-A2BA-40CB-BE53-C6E7328BA542}" destId="{81ACB531-7494-42E0-9039-33B647ADF5A8}" srcOrd="0" destOrd="0" parTransId="{93437036-2F09-4D6B-91C3-052ADD168555}" sibTransId="{231CC47A-96BA-41BD-A243-E611942A5A55}"/>
    <dgm:cxn modelId="{37EF1C60-0BBA-4486-ACB1-6E4AE4E7A127}" type="presOf" srcId="{5FFB8D6F-A2BA-40CB-BE53-C6E7328BA542}" destId="{A4C6AC01-B4E2-4854-8ED3-B22DA81DB94F}" srcOrd="0" destOrd="0" presId="urn:microsoft.com/office/officeart/2005/8/layout/hList1"/>
    <dgm:cxn modelId="{75ADD362-4A3F-42C4-AD1D-A7F3E72BE1E7}" type="presOf" srcId="{7B4BAE3A-D2C8-4367-AE95-E9A4B9FEAD94}" destId="{7E7F695E-ED5E-4D61-B6AA-F900F8D2131E}" srcOrd="0" destOrd="0" presId="urn:microsoft.com/office/officeart/2005/8/layout/hList1"/>
    <dgm:cxn modelId="{2DFAE64F-5396-42A6-A3A5-8B85BBF97275}" srcId="{D0EA56E3-3FC2-4BF6-AD1C-3311E1BC2894}" destId="{5FFB8D6F-A2BA-40CB-BE53-C6E7328BA542}" srcOrd="0" destOrd="0" parTransId="{B37EF015-C5B2-44D8-BA48-EC9EC2A861E2}" sibTransId="{2B5DFE15-979C-4DE0-A9AD-1E753BDB8693}"/>
    <dgm:cxn modelId="{9963CF78-FB5D-465D-A0C9-46E05C6049FE}" type="presOf" srcId="{7A97407F-46CC-40E5-B4AA-E36DA763253C}" destId="{BF7E6122-DC2A-4837-B9F0-199B69CA5E7A}" srcOrd="0" destOrd="0" presId="urn:microsoft.com/office/officeart/2005/8/layout/hList1"/>
    <dgm:cxn modelId="{3BBAFF78-2302-44E8-8D85-6268AF42295F}" type="presOf" srcId="{81ACB531-7494-42E0-9039-33B647ADF5A8}" destId="{9B8CC7CA-F4D6-4185-A087-997CB2C0DD56}" srcOrd="0" destOrd="0" presId="urn:microsoft.com/office/officeart/2005/8/layout/hList1"/>
    <dgm:cxn modelId="{5793F486-4D65-4F7A-A022-09E8FAF3F5DC}" type="presOf" srcId="{D0EA56E3-3FC2-4BF6-AD1C-3311E1BC2894}" destId="{6BEE5620-DC5C-4F45-B5F7-FAAA06F2026F}" srcOrd="0" destOrd="0" presId="urn:microsoft.com/office/officeart/2005/8/layout/hList1"/>
    <dgm:cxn modelId="{6F2A6F94-3EBA-4741-A735-41A761AA0D83}" srcId="{D0EA56E3-3FC2-4BF6-AD1C-3311E1BC2894}" destId="{A2ACCEFF-B28F-45D5-80C2-CB37A354FE55}" srcOrd="1" destOrd="0" parTransId="{C91944EF-D869-4098-9A40-C0F55DA865CE}" sibTransId="{53EAA005-4FDA-4483-B888-D93F72F35118}"/>
    <dgm:cxn modelId="{D5231BA1-28BD-4646-ADB5-E2C73D3A4008}" srcId="{A2ACCEFF-B28F-45D5-80C2-CB37A354FE55}" destId="{7C91C618-33B5-4C67-961D-2B085A0CE1F1}" srcOrd="0" destOrd="0" parTransId="{E4D029A6-5CA1-47D3-8972-4E7A364CAFAA}" sibTransId="{DCE4DD5A-4D8D-44D6-8801-64252E102D12}"/>
    <dgm:cxn modelId="{C48FF1A3-FA1F-4F5F-B606-24C9C32EF49E}" srcId="{D0EA56E3-3FC2-4BF6-AD1C-3311E1BC2894}" destId="{7A97407F-46CC-40E5-B4AA-E36DA763253C}" srcOrd="2" destOrd="0" parTransId="{265DDE54-D7FA-4AC7-A331-FFA3D1869AF9}" sibTransId="{6138A295-C429-4AA4-804C-5AD135A42148}"/>
    <dgm:cxn modelId="{B61189BE-C2AD-452A-AA31-B7C2689553FD}" type="presOf" srcId="{A2ACCEFF-B28F-45D5-80C2-CB37A354FE55}" destId="{54BFAB84-6313-4015-89B3-4A599C1935F9}" srcOrd="0" destOrd="0" presId="urn:microsoft.com/office/officeart/2005/8/layout/hList1"/>
    <dgm:cxn modelId="{86029EC6-8CD5-4F90-954C-C45BE3A1C0FE}" srcId="{7A97407F-46CC-40E5-B4AA-E36DA763253C}" destId="{7B4BAE3A-D2C8-4367-AE95-E9A4B9FEAD94}" srcOrd="0" destOrd="0" parTransId="{EA1E01FC-A7F3-4BC6-A6ED-626BD4983697}" sibTransId="{6840172D-245C-4713-9579-4F5A4138EA16}"/>
    <dgm:cxn modelId="{FCD364CD-DD96-4155-AE14-D71E269E8AFA}" type="presOf" srcId="{7C91C618-33B5-4C67-961D-2B085A0CE1F1}" destId="{C8504A00-AC82-435A-B68F-90BF93A1CE35}" srcOrd="0" destOrd="0" presId="urn:microsoft.com/office/officeart/2005/8/layout/hList1"/>
    <dgm:cxn modelId="{BFE96760-98B6-4407-9D97-A19B4BE98D3B}" type="presParOf" srcId="{6BEE5620-DC5C-4F45-B5F7-FAAA06F2026F}" destId="{07F50CD2-7DDD-46E2-ABE2-33ACC2725B9C}" srcOrd="0" destOrd="0" presId="urn:microsoft.com/office/officeart/2005/8/layout/hList1"/>
    <dgm:cxn modelId="{29FEC620-97D8-4CB5-AB28-BB1E5069E6B2}" type="presParOf" srcId="{07F50CD2-7DDD-46E2-ABE2-33ACC2725B9C}" destId="{A4C6AC01-B4E2-4854-8ED3-B22DA81DB94F}" srcOrd="0" destOrd="0" presId="urn:microsoft.com/office/officeart/2005/8/layout/hList1"/>
    <dgm:cxn modelId="{492CC8B1-404B-4C8C-8B60-A48B7F54F9A1}" type="presParOf" srcId="{07F50CD2-7DDD-46E2-ABE2-33ACC2725B9C}" destId="{9B8CC7CA-F4D6-4185-A087-997CB2C0DD56}" srcOrd="1" destOrd="0" presId="urn:microsoft.com/office/officeart/2005/8/layout/hList1"/>
    <dgm:cxn modelId="{E07CC7A9-DC21-4271-940B-56284A57DDF1}" type="presParOf" srcId="{6BEE5620-DC5C-4F45-B5F7-FAAA06F2026F}" destId="{ECF398BA-3284-41E9-AF4C-AFC3DD0EB449}" srcOrd="1" destOrd="0" presId="urn:microsoft.com/office/officeart/2005/8/layout/hList1"/>
    <dgm:cxn modelId="{EC8D058D-0B9C-47DE-94BD-2AF943D1690E}" type="presParOf" srcId="{6BEE5620-DC5C-4F45-B5F7-FAAA06F2026F}" destId="{9513C872-C5FB-4110-86A6-6A3FDB2E78E2}" srcOrd="2" destOrd="0" presId="urn:microsoft.com/office/officeart/2005/8/layout/hList1"/>
    <dgm:cxn modelId="{7F38F9EE-35AA-4FB5-A818-E23C07323414}" type="presParOf" srcId="{9513C872-C5FB-4110-86A6-6A3FDB2E78E2}" destId="{54BFAB84-6313-4015-89B3-4A599C1935F9}" srcOrd="0" destOrd="0" presId="urn:microsoft.com/office/officeart/2005/8/layout/hList1"/>
    <dgm:cxn modelId="{D9B92378-D6C9-44FF-A9E8-33106C79CE8E}" type="presParOf" srcId="{9513C872-C5FB-4110-86A6-6A3FDB2E78E2}" destId="{C8504A00-AC82-435A-B68F-90BF93A1CE35}" srcOrd="1" destOrd="0" presId="urn:microsoft.com/office/officeart/2005/8/layout/hList1"/>
    <dgm:cxn modelId="{92450507-71C3-4662-9D5B-9A61D28877F8}" type="presParOf" srcId="{6BEE5620-DC5C-4F45-B5F7-FAAA06F2026F}" destId="{A095EA20-ECD5-4D17-9E23-2C9564884DA9}" srcOrd="3" destOrd="0" presId="urn:microsoft.com/office/officeart/2005/8/layout/hList1"/>
    <dgm:cxn modelId="{EBEF249B-CA19-4B56-91B4-77B9B9E5BD1D}" type="presParOf" srcId="{6BEE5620-DC5C-4F45-B5F7-FAAA06F2026F}" destId="{172F06D6-295D-421A-9048-9DC1C347CF26}" srcOrd="4" destOrd="0" presId="urn:microsoft.com/office/officeart/2005/8/layout/hList1"/>
    <dgm:cxn modelId="{A5C83567-B84A-4C98-8F25-03F97A0C19DE}" type="presParOf" srcId="{172F06D6-295D-421A-9048-9DC1C347CF26}" destId="{BF7E6122-DC2A-4837-B9F0-199B69CA5E7A}" srcOrd="0" destOrd="0" presId="urn:microsoft.com/office/officeart/2005/8/layout/hList1"/>
    <dgm:cxn modelId="{44779B7D-842F-4519-8D9A-2DC1563FC795}" type="presParOf" srcId="{172F06D6-295D-421A-9048-9DC1C347CF26}" destId="{7E7F695E-ED5E-4D61-B6AA-F900F8D2131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0EA56E3-3FC2-4BF6-AD1C-3311E1BC2894}" type="doc">
      <dgm:prSet loTypeId="urn:microsoft.com/office/officeart/2005/8/layout/hList1" loCatId="list" qsTypeId="urn:microsoft.com/office/officeart/2005/8/quickstyle/simple1" qsCatId="simple" csTypeId="urn:microsoft.com/office/officeart/2005/8/colors/colorful2" csCatId="colorful" phldr="1"/>
      <dgm:spPr/>
      <dgm:t>
        <a:bodyPr/>
        <a:lstStyle/>
        <a:p>
          <a:pPr rtl="1"/>
          <a:endParaRPr lang="ar-SA"/>
        </a:p>
      </dgm:t>
    </dgm:pt>
    <dgm:pt modelId="{5FFB8D6F-A2BA-40CB-BE53-C6E7328BA542}">
      <dgm:prSet phldrT="[نص]" custT="1"/>
      <dgm:spPr/>
      <dgm:t>
        <a:bodyPr/>
        <a:lstStyle/>
        <a:p>
          <a:pPr algn="ctr" rtl="1"/>
          <a:r>
            <a:rPr lang="ar-SA" sz="1600" b="1" dirty="0">
              <a:cs typeface="Akhbar MT" pitchFamily="2" charset="-78"/>
            </a:rPr>
            <a:t>الانتحار الغيري :</a:t>
          </a:r>
        </a:p>
      </dgm:t>
    </dgm:pt>
    <dgm:pt modelId="{B37EF015-C5B2-44D8-BA48-EC9EC2A861E2}" type="parTrans" cxnId="{2DFAE64F-5396-42A6-A3A5-8B85BBF97275}">
      <dgm:prSet/>
      <dgm:spPr/>
      <dgm:t>
        <a:bodyPr/>
        <a:lstStyle/>
        <a:p>
          <a:pPr rtl="1"/>
          <a:endParaRPr lang="ar-SA"/>
        </a:p>
      </dgm:t>
    </dgm:pt>
    <dgm:pt modelId="{2B5DFE15-979C-4DE0-A9AD-1E753BDB8693}" type="sibTrans" cxnId="{2DFAE64F-5396-42A6-A3A5-8B85BBF97275}">
      <dgm:prSet/>
      <dgm:spPr/>
      <dgm:t>
        <a:bodyPr/>
        <a:lstStyle/>
        <a:p>
          <a:pPr rtl="1"/>
          <a:endParaRPr lang="ar-SA"/>
        </a:p>
      </dgm:t>
    </dgm:pt>
    <dgm:pt modelId="{81ACB531-7494-42E0-9039-33B647ADF5A8}">
      <dgm:prSet phldrT="[نص]" custT="1"/>
      <dgm:spPr/>
      <dgm:t>
        <a:bodyPr/>
        <a:lstStyle/>
        <a:p>
          <a:pPr algn="ctr" rtl="1"/>
          <a:r>
            <a:rPr lang="ar-SA" sz="1600" b="1" dirty="0">
              <a:cs typeface="Akhbar MT" pitchFamily="2" charset="-78"/>
            </a:rPr>
            <a:t>في المجتمعات ذات العادات والتقاليد القوية , فالفرد يقتل نفسه حماية لشرفه أو لمجرد حبه للظهور .</a:t>
          </a:r>
        </a:p>
      </dgm:t>
    </dgm:pt>
    <dgm:pt modelId="{93437036-2F09-4D6B-91C3-052ADD168555}" type="parTrans" cxnId="{5F0C2932-98AE-499B-B062-70600FF95C26}">
      <dgm:prSet/>
      <dgm:spPr/>
      <dgm:t>
        <a:bodyPr/>
        <a:lstStyle/>
        <a:p>
          <a:pPr rtl="1"/>
          <a:endParaRPr lang="ar-SA"/>
        </a:p>
      </dgm:t>
    </dgm:pt>
    <dgm:pt modelId="{231CC47A-96BA-41BD-A243-E611942A5A55}" type="sibTrans" cxnId="{5F0C2932-98AE-499B-B062-70600FF95C26}">
      <dgm:prSet/>
      <dgm:spPr/>
      <dgm:t>
        <a:bodyPr/>
        <a:lstStyle/>
        <a:p>
          <a:pPr rtl="1"/>
          <a:endParaRPr lang="ar-SA"/>
        </a:p>
      </dgm:t>
    </dgm:pt>
    <dgm:pt modelId="{A2ACCEFF-B28F-45D5-80C2-CB37A354FE55}">
      <dgm:prSet phldrT="[نص]" custT="1"/>
      <dgm:spPr/>
      <dgm:t>
        <a:bodyPr/>
        <a:lstStyle/>
        <a:p>
          <a:pPr algn="ctr" rtl="1"/>
          <a:r>
            <a:rPr lang="ar-SA" sz="1600" b="1" dirty="0">
              <a:cs typeface="Akhbar MT" pitchFamily="2" charset="-78"/>
            </a:rPr>
            <a:t>الانتحار الاناني :</a:t>
          </a:r>
        </a:p>
      </dgm:t>
    </dgm:pt>
    <dgm:pt modelId="{C91944EF-D869-4098-9A40-C0F55DA865CE}" type="parTrans" cxnId="{6F2A6F94-3EBA-4741-A735-41A761AA0D83}">
      <dgm:prSet/>
      <dgm:spPr/>
      <dgm:t>
        <a:bodyPr/>
        <a:lstStyle/>
        <a:p>
          <a:pPr rtl="1"/>
          <a:endParaRPr lang="ar-SA"/>
        </a:p>
      </dgm:t>
    </dgm:pt>
    <dgm:pt modelId="{53EAA005-4FDA-4483-B888-D93F72F35118}" type="sibTrans" cxnId="{6F2A6F94-3EBA-4741-A735-41A761AA0D83}">
      <dgm:prSet/>
      <dgm:spPr/>
      <dgm:t>
        <a:bodyPr/>
        <a:lstStyle/>
        <a:p>
          <a:pPr rtl="1"/>
          <a:endParaRPr lang="ar-SA"/>
        </a:p>
      </dgm:t>
    </dgm:pt>
    <dgm:pt modelId="{7C91C618-33B5-4C67-961D-2B085A0CE1F1}">
      <dgm:prSet phldrT="[نص]" custT="1"/>
      <dgm:spPr/>
      <dgm:t>
        <a:bodyPr/>
        <a:lstStyle/>
        <a:p>
          <a:pPr algn="ctr" rtl="1"/>
          <a:r>
            <a:rPr lang="ar-SA" sz="1600" b="1" dirty="0">
              <a:cs typeface="Akhbar MT" pitchFamily="2" charset="-78"/>
            </a:rPr>
            <a:t>وعند الفرد الذي يفقد الأمل في الاستمرار في الحياة , يحدث لدى مجتمعات المدن ذات السياقة الضعيفة .</a:t>
          </a:r>
        </a:p>
      </dgm:t>
    </dgm:pt>
    <dgm:pt modelId="{E4D029A6-5CA1-47D3-8972-4E7A364CAFAA}" type="parTrans" cxnId="{D5231BA1-28BD-4646-ADB5-E2C73D3A4008}">
      <dgm:prSet/>
      <dgm:spPr/>
      <dgm:t>
        <a:bodyPr/>
        <a:lstStyle/>
        <a:p>
          <a:pPr rtl="1"/>
          <a:endParaRPr lang="ar-SA"/>
        </a:p>
      </dgm:t>
    </dgm:pt>
    <dgm:pt modelId="{DCE4DD5A-4D8D-44D6-8801-64252E102D12}" type="sibTrans" cxnId="{D5231BA1-28BD-4646-ADB5-E2C73D3A4008}">
      <dgm:prSet/>
      <dgm:spPr/>
      <dgm:t>
        <a:bodyPr/>
        <a:lstStyle/>
        <a:p>
          <a:pPr rtl="1"/>
          <a:endParaRPr lang="ar-SA"/>
        </a:p>
      </dgm:t>
    </dgm:pt>
    <dgm:pt modelId="{7A97407F-46CC-40E5-B4AA-E36DA763253C}">
      <dgm:prSet phldrT="[نص]" custT="1"/>
      <dgm:spPr/>
      <dgm:t>
        <a:bodyPr/>
        <a:lstStyle/>
        <a:p>
          <a:pPr algn="ctr" rtl="1"/>
          <a:r>
            <a:rPr lang="ar-SA" sz="1600" b="1" dirty="0">
              <a:cs typeface="Akhbar MT" pitchFamily="2" charset="-78"/>
            </a:rPr>
            <a:t>الانتحار </a:t>
          </a:r>
          <a:r>
            <a:rPr lang="ar-SA" sz="1600" b="1" dirty="0" err="1">
              <a:cs typeface="Akhbar MT" pitchFamily="2" charset="-78"/>
            </a:rPr>
            <a:t>الانومي</a:t>
          </a:r>
          <a:r>
            <a:rPr lang="ar-SA" sz="1600" b="1" dirty="0">
              <a:cs typeface="Akhbar MT" pitchFamily="2" charset="-78"/>
            </a:rPr>
            <a:t> :</a:t>
          </a:r>
        </a:p>
      </dgm:t>
    </dgm:pt>
    <dgm:pt modelId="{265DDE54-D7FA-4AC7-A331-FFA3D1869AF9}" type="parTrans" cxnId="{C48FF1A3-FA1F-4F5F-B606-24C9C32EF49E}">
      <dgm:prSet/>
      <dgm:spPr/>
      <dgm:t>
        <a:bodyPr/>
        <a:lstStyle/>
        <a:p>
          <a:pPr rtl="1"/>
          <a:endParaRPr lang="ar-SA"/>
        </a:p>
      </dgm:t>
    </dgm:pt>
    <dgm:pt modelId="{6138A295-C429-4AA4-804C-5AD135A42148}" type="sibTrans" cxnId="{C48FF1A3-FA1F-4F5F-B606-24C9C32EF49E}">
      <dgm:prSet/>
      <dgm:spPr/>
      <dgm:t>
        <a:bodyPr/>
        <a:lstStyle/>
        <a:p>
          <a:pPr rtl="1"/>
          <a:endParaRPr lang="ar-SA"/>
        </a:p>
      </dgm:t>
    </dgm:pt>
    <dgm:pt modelId="{7B4BAE3A-D2C8-4367-AE95-E9A4B9FEAD94}">
      <dgm:prSet phldrT="[نص]" custT="1"/>
      <dgm:spPr/>
      <dgm:t>
        <a:bodyPr/>
        <a:lstStyle/>
        <a:p>
          <a:pPr algn="ctr" rtl="1"/>
          <a:r>
            <a:rPr lang="ar-SA" sz="1600" b="1" dirty="0">
              <a:cs typeface="Akhbar MT" pitchFamily="2" charset="-78"/>
            </a:rPr>
            <a:t>وصورة عن المجتمع الحديث , اذ عندما يحدث خلل في ضوابط الحياة الاجتماعية كالأزمات الاقتصادية المفاجئة والكوارث والازمات الأسرية .</a:t>
          </a:r>
        </a:p>
      </dgm:t>
    </dgm:pt>
    <dgm:pt modelId="{EA1E01FC-A7F3-4BC6-A6ED-626BD4983697}" type="parTrans" cxnId="{86029EC6-8CD5-4F90-954C-C45BE3A1C0FE}">
      <dgm:prSet/>
      <dgm:spPr/>
      <dgm:t>
        <a:bodyPr/>
        <a:lstStyle/>
        <a:p>
          <a:pPr rtl="1"/>
          <a:endParaRPr lang="ar-SA"/>
        </a:p>
      </dgm:t>
    </dgm:pt>
    <dgm:pt modelId="{6840172D-245C-4713-9579-4F5A4138EA16}" type="sibTrans" cxnId="{86029EC6-8CD5-4F90-954C-C45BE3A1C0FE}">
      <dgm:prSet/>
      <dgm:spPr/>
      <dgm:t>
        <a:bodyPr/>
        <a:lstStyle/>
        <a:p>
          <a:pPr rtl="1"/>
          <a:endParaRPr lang="ar-SA"/>
        </a:p>
      </dgm:t>
    </dgm:pt>
    <dgm:pt modelId="{6BEE5620-DC5C-4F45-B5F7-FAAA06F2026F}" type="pres">
      <dgm:prSet presAssocID="{D0EA56E3-3FC2-4BF6-AD1C-3311E1BC2894}" presName="Name0" presStyleCnt="0">
        <dgm:presLayoutVars>
          <dgm:dir/>
          <dgm:animLvl val="lvl"/>
          <dgm:resizeHandles val="exact"/>
        </dgm:presLayoutVars>
      </dgm:prSet>
      <dgm:spPr/>
    </dgm:pt>
    <dgm:pt modelId="{07F50CD2-7DDD-46E2-ABE2-33ACC2725B9C}" type="pres">
      <dgm:prSet presAssocID="{5FFB8D6F-A2BA-40CB-BE53-C6E7328BA542}" presName="composite" presStyleCnt="0"/>
      <dgm:spPr/>
    </dgm:pt>
    <dgm:pt modelId="{A4C6AC01-B4E2-4854-8ED3-B22DA81DB94F}" type="pres">
      <dgm:prSet presAssocID="{5FFB8D6F-A2BA-40CB-BE53-C6E7328BA542}" presName="parTx" presStyleLbl="alignNode1" presStyleIdx="0" presStyleCnt="3">
        <dgm:presLayoutVars>
          <dgm:chMax val="0"/>
          <dgm:chPref val="0"/>
          <dgm:bulletEnabled val="1"/>
        </dgm:presLayoutVars>
      </dgm:prSet>
      <dgm:spPr/>
    </dgm:pt>
    <dgm:pt modelId="{9B8CC7CA-F4D6-4185-A087-997CB2C0DD56}" type="pres">
      <dgm:prSet presAssocID="{5FFB8D6F-A2BA-40CB-BE53-C6E7328BA542}" presName="desTx" presStyleLbl="alignAccFollowNode1" presStyleIdx="0" presStyleCnt="3">
        <dgm:presLayoutVars>
          <dgm:bulletEnabled val="1"/>
        </dgm:presLayoutVars>
      </dgm:prSet>
      <dgm:spPr/>
    </dgm:pt>
    <dgm:pt modelId="{ECF398BA-3284-41E9-AF4C-AFC3DD0EB449}" type="pres">
      <dgm:prSet presAssocID="{2B5DFE15-979C-4DE0-A9AD-1E753BDB8693}" presName="space" presStyleCnt="0"/>
      <dgm:spPr/>
    </dgm:pt>
    <dgm:pt modelId="{9513C872-C5FB-4110-86A6-6A3FDB2E78E2}" type="pres">
      <dgm:prSet presAssocID="{A2ACCEFF-B28F-45D5-80C2-CB37A354FE55}" presName="composite" presStyleCnt="0"/>
      <dgm:spPr/>
    </dgm:pt>
    <dgm:pt modelId="{54BFAB84-6313-4015-89B3-4A599C1935F9}" type="pres">
      <dgm:prSet presAssocID="{A2ACCEFF-B28F-45D5-80C2-CB37A354FE55}" presName="parTx" presStyleLbl="alignNode1" presStyleIdx="1" presStyleCnt="3">
        <dgm:presLayoutVars>
          <dgm:chMax val="0"/>
          <dgm:chPref val="0"/>
          <dgm:bulletEnabled val="1"/>
        </dgm:presLayoutVars>
      </dgm:prSet>
      <dgm:spPr/>
    </dgm:pt>
    <dgm:pt modelId="{C8504A00-AC82-435A-B68F-90BF93A1CE35}" type="pres">
      <dgm:prSet presAssocID="{A2ACCEFF-B28F-45D5-80C2-CB37A354FE55}" presName="desTx" presStyleLbl="alignAccFollowNode1" presStyleIdx="1" presStyleCnt="3">
        <dgm:presLayoutVars>
          <dgm:bulletEnabled val="1"/>
        </dgm:presLayoutVars>
      </dgm:prSet>
      <dgm:spPr/>
    </dgm:pt>
    <dgm:pt modelId="{A095EA20-ECD5-4D17-9E23-2C9564884DA9}" type="pres">
      <dgm:prSet presAssocID="{53EAA005-4FDA-4483-B888-D93F72F35118}" presName="space" presStyleCnt="0"/>
      <dgm:spPr/>
    </dgm:pt>
    <dgm:pt modelId="{172F06D6-295D-421A-9048-9DC1C347CF26}" type="pres">
      <dgm:prSet presAssocID="{7A97407F-46CC-40E5-B4AA-E36DA763253C}" presName="composite" presStyleCnt="0"/>
      <dgm:spPr/>
    </dgm:pt>
    <dgm:pt modelId="{BF7E6122-DC2A-4837-B9F0-199B69CA5E7A}" type="pres">
      <dgm:prSet presAssocID="{7A97407F-46CC-40E5-B4AA-E36DA763253C}" presName="parTx" presStyleLbl="alignNode1" presStyleIdx="2" presStyleCnt="3">
        <dgm:presLayoutVars>
          <dgm:chMax val="0"/>
          <dgm:chPref val="0"/>
          <dgm:bulletEnabled val="1"/>
        </dgm:presLayoutVars>
      </dgm:prSet>
      <dgm:spPr/>
    </dgm:pt>
    <dgm:pt modelId="{7E7F695E-ED5E-4D61-B6AA-F900F8D2131E}" type="pres">
      <dgm:prSet presAssocID="{7A97407F-46CC-40E5-B4AA-E36DA763253C}" presName="desTx" presStyleLbl="alignAccFollowNode1" presStyleIdx="2" presStyleCnt="3">
        <dgm:presLayoutVars>
          <dgm:bulletEnabled val="1"/>
        </dgm:presLayoutVars>
      </dgm:prSet>
      <dgm:spPr/>
    </dgm:pt>
  </dgm:ptLst>
  <dgm:cxnLst>
    <dgm:cxn modelId="{B9669200-F0AF-4C9A-A834-41139928C08E}" type="presOf" srcId="{A2ACCEFF-B28F-45D5-80C2-CB37A354FE55}" destId="{54BFAB84-6313-4015-89B3-4A599C1935F9}" srcOrd="0" destOrd="0" presId="urn:microsoft.com/office/officeart/2005/8/layout/hList1"/>
    <dgm:cxn modelId="{5F0C2932-98AE-499B-B062-70600FF95C26}" srcId="{5FFB8D6F-A2BA-40CB-BE53-C6E7328BA542}" destId="{81ACB531-7494-42E0-9039-33B647ADF5A8}" srcOrd="0" destOrd="0" parTransId="{93437036-2F09-4D6B-91C3-052ADD168555}" sibTransId="{231CC47A-96BA-41BD-A243-E611942A5A55}"/>
    <dgm:cxn modelId="{38AA4238-4D7B-4FEC-B8C2-142FD696BE4F}" type="presOf" srcId="{5FFB8D6F-A2BA-40CB-BE53-C6E7328BA542}" destId="{A4C6AC01-B4E2-4854-8ED3-B22DA81DB94F}" srcOrd="0" destOrd="0" presId="urn:microsoft.com/office/officeart/2005/8/layout/hList1"/>
    <dgm:cxn modelId="{2DFAE64F-5396-42A6-A3A5-8B85BBF97275}" srcId="{D0EA56E3-3FC2-4BF6-AD1C-3311E1BC2894}" destId="{5FFB8D6F-A2BA-40CB-BE53-C6E7328BA542}" srcOrd="0" destOrd="0" parTransId="{B37EF015-C5B2-44D8-BA48-EC9EC2A861E2}" sibTransId="{2B5DFE15-979C-4DE0-A9AD-1E753BDB8693}"/>
    <dgm:cxn modelId="{873D3A7A-AADD-4930-960B-7DCDF864C29E}" type="presOf" srcId="{81ACB531-7494-42E0-9039-33B647ADF5A8}" destId="{9B8CC7CA-F4D6-4185-A087-997CB2C0DD56}" srcOrd="0" destOrd="0" presId="urn:microsoft.com/office/officeart/2005/8/layout/hList1"/>
    <dgm:cxn modelId="{7710A78A-90EB-4825-8FF6-748B925F7CF4}" type="presOf" srcId="{7A97407F-46CC-40E5-B4AA-E36DA763253C}" destId="{BF7E6122-DC2A-4837-B9F0-199B69CA5E7A}" srcOrd="0" destOrd="0" presId="urn:microsoft.com/office/officeart/2005/8/layout/hList1"/>
    <dgm:cxn modelId="{A25FE791-68BD-4E53-B34F-414A60A5E18B}" type="presOf" srcId="{7B4BAE3A-D2C8-4367-AE95-E9A4B9FEAD94}" destId="{7E7F695E-ED5E-4D61-B6AA-F900F8D2131E}" srcOrd="0" destOrd="0" presId="urn:microsoft.com/office/officeart/2005/8/layout/hList1"/>
    <dgm:cxn modelId="{6F2A6F94-3EBA-4741-A735-41A761AA0D83}" srcId="{D0EA56E3-3FC2-4BF6-AD1C-3311E1BC2894}" destId="{A2ACCEFF-B28F-45D5-80C2-CB37A354FE55}" srcOrd="1" destOrd="0" parTransId="{C91944EF-D869-4098-9A40-C0F55DA865CE}" sibTransId="{53EAA005-4FDA-4483-B888-D93F72F35118}"/>
    <dgm:cxn modelId="{D5231BA1-28BD-4646-ADB5-E2C73D3A4008}" srcId="{A2ACCEFF-B28F-45D5-80C2-CB37A354FE55}" destId="{7C91C618-33B5-4C67-961D-2B085A0CE1F1}" srcOrd="0" destOrd="0" parTransId="{E4D029A6-5CA1-47D3-8972-4E7A364CAFAA}" sibTransId="{DCE4DD5A-4D8D-44D6-8801-64252E102D12}"/>
    <dgm:cxn modelId="{C48FF1A3-FA1F-4F5F-B606-24C9C32EF49E}" srcId="{D0EA56E3-3FC2-4BF6-AD1C-3311E1BC2894}" destId="{7A97407F-46CC-40E5-B4AA-E36DA763253C}" srcOrd="2" destOrd="0" parTransId="{265DDE54-D7FA-4AC7-A331-FFA3D1869AF9}" sibTransId="{6138A295-C429-4AA4-804C-5AD135A42148}"/>
    <dgm:cxn modelId="{86029EC6-8CD5-4F90-954C-C45BE3A1C0FE}" srcId="{7A97407F-46CC-40E5-B4AA-E36DA763253C}" destId="{7B4BAE3A-D2C8-4367-AE95-E9A4B9FEAD94}" srcOrd="0" destOrd="0" parTransId="{EA1E01FC-A7F3-4BC6-A6ED-626BD4983697}" sibTransId="{6840172D-245C-4713-9579-4F5A4138EA16}"/>
    <dgm:cxn modelId="{F57FBDF7-38B8-43B3-BD00-A9B43BC257BD}" type="presOf" srcId="{D0EA56E3-3FC2-4BF6-AD1C-3311E1BC2894}" destId="{6BEE5620-DC5C-4F45-B5F7-FAAA06F2026F}" srcOrd="0" destOrd="0" presId="urn:microsoft.com/office/officeart/2005/8/layout/hList1"/>
    <dgm:cxn modelId="{6994C6F7-8733-43DC-BF6F-6E9398F370ED}" type="presOf" srcId="{7C91C618-33B5-4C67-961D-2B085A0CE1F1}" destId="{C8504A00-AC82-435A-B68F-90BF93A1CE35}" srcOrd="0" destOrd="0" presId="urn:microsoft.com/office/officeart/2005/8/layout/hList1"/>
    <dgm:cxn modelId="{7BDF88FF-9EC3-4ED3-874C-FB7077005BE3}" type="presParOf" srcId="{6BEE5620-DC5C-4F45-B5F7-FAAA06F2026F}" destId="{07F50CD2-7DDD-46E2-ABE2-33ACC2725B9C}" srcOrd="0" destOrd="0" presId="urn:microsoft.com/office/officeart/2005/8/layout/hList1"/>
    <dgm:cxn modelId="{693B718E-B387-433A-A41C-1B0B9253E6B1}" type="presParOf" srcId="{07F50CD2-7DDD-46E2-ABE2-33ACC2725B9C}" destId="{A4C6AC01-B4E2-4854-8ED3-B22DA81DB94F}" srcOrd="0" destOrd="0" presId="urn:microsoft.com/office/officeart/2005/8/layout/hList1"/>
    <dgm:cxn modelId="{DCEEECC4-56E3-4BB3-8AF7-C18D859C6337}" type="presParOf" srcId="{07F50CD2-7DDD-46E2-ABE2-33ACC2725B9C}" destId="{9B8CC7CA-F4D6-4185-A087-997CB2C0DD56}" srcOrd="1" destOrd="0" presId="urn:microsoft.com/office/officeart/2005/8/layout/hList1"/>
    <dgm:cxn modelId="{B51AE544-5AC9-4C8A-9EF4-F0A6C626F654}" type="presParOf" srcId="{6BEE5620-DC5C-4F45-B5F7-FAAA06F2026F}" destId="{ECF398BA-3284-41E9-AF4C-AFC3DD0EB449}" srcOrd="1" destOrd="0" presId="urn:microsoft.com/office/officeart/2005/8/layout/hList1"/>
    <dgm:cxn modelId="{16A38E18-3D9B-4A71-B270-AD4B98F9520D}" type="presParOf" srcId="{6BEE5620-DC5C-4F45-B5F7-FAAA06F2026F}" destId="{9513C872-C5FB-4110-86A6-6A3FDB2E78E2}" srcOrd="2" destOrd="0" presId="urn:microsoft.com/office/officeart/2005/8/layout/hList1"/>
    <dgm:cxn modelId="{BA6B5B67-0959-46E3-BF8D-F81A2E80E2B4}" type="presParOf" srcId="{9513C872-C5FB-4110-86A6-6A3FDB2E78E2}" destId="{54BFAB84-6313-4015-89B3-4A599C1935F9}" srcOrd="0" destOrd="0" presId="urn:microsoft.com/office/officeart/2005/8/layout/hList1"/>
    <dgm:cxn modelId="{E41172C4-BD6D-4252-8FB6-E1B941AE974B}" type="presParOf" srcId="{9513C872-C5FB-4110-86A6-6A3FDB2E78E2}" destId="{C8504A00-AC82-435A-B68F-90BF93A1CE35}" srcOrd="1" destOrd="0" presId="urn:microsoft.com/office/officeart/2005/8/layout/hList1"/>
    <dgm:cxn modelId="{55DE2F3F-8C77-4B59-AC31-EC9B2B128DE0}" type="presParOf" srcId="{6BEE5620-DC5C-4F45-B5F7-FAAA06F2026F}" destId="{A095EA20-ECD5-4D17-9E23-2C9564884DA9}" srcOrd="3" destOrd="0" presId="urn:microsoft.com/office/officeart/2005/8/layout/hList1"/>
    <dgm:cxn modelId="{95FE86DB-FACE-4FC6-84E2-7503B46A30CD}" type="presParOf" srcId="{6BEE5620-DC5C-4F45-B5F7-FAAA06F2026F}" destId="{172F06D6-295D-421A-9048-9DC1C347CF26}" srcOrd="4" destOrd="0" presId="urn:microsoft.com/office/officeart/2005/8/layout/hList1"/>
    <dgm:cxn modelId="{1857AB9A-DC19-469F-943E-75630F7AC4F2}" type="presParOf" srcId="{172F06D6-295D-421A-9048-9DC1C347CF26}" destId="{BF7E6122-DC2A-4837-B9F0-199B69CA5E7A}" srcOrd="0" destOrd="0" presId="urn:microsoft.com/office/officeart/2005/8/layout/hList1"/>
    <dgm:cxn modelId="{A747237A-238C-4952-B3E3-9EF588225B9C}" type="presParOf" srcId="{172F06D6-295D-421A-9048-9DC1C347CF26}" destId="{7E7F695E-ED5E-4D61-B6AA-F900F8D2131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6AC01-B4E2-4854-8ED3-B22DA81DB94F}">
      <dsp:nvSpPr>
        <dsp:cNvPr id="0" name=""/>
        <dsp:cNvSpPr/>
      </dsp:nvSpPr>
      <dsp:spPr>
        <a:xfrm>
          <a:off x="1905" y="10093"/>
          <a:ext cx="1857374" cy="742949"/>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rtl="1">
            <a:lnSpc>
              <a:spcPct val="90000"/>
            </a:lnSpc>
            <a:spcBef>
              <a:spcPct val="0"/>
            </a:spcBef>
            <a:spcAft>
              <a:spcPct val="35000"/>
            </a:spcAft>
            <a:buNone/>
          </a:pPr>
          <a:r>
            <a:rPr lang="ar-SA" sz="1600" b="1" kern="1200" dirty="0">
              <a:cs typeface="Akhbar MT" pitchFamily="2" charset="-78"/>
            </a:rPr>
            <a:t>ج/ العمليات ذات الطابع الاجتماعي النفسي :</a:t>
          </a:r>
        </a:p>
      </dsp:txBody>
      <dsp:txXfrm>
        <a:off x="1905" y="10093"/>
        <a:ext cx="1857374" cy="742949"/>
      </dsp:txXfrm>
    </dsp:sp>
    <dsp:sp modelId="{9B8CC7CA-F4D6-4185-A087-997CB2C0DD56}">
      <dsp:nvSpPr>
        <dsp:cNvPr id="0" name=""/>
        <dsp:cNvSpPr/>
      </dsp:nvSpPr>
      <dsp:spPr>
        <a:xfrm>
          <a:off x="1905" y="753043"/>
          <a:ext cx="1857374" cy="3300862"/>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ctr" defTabSz="711200" rtl="1">
            <a:lnSpc>
              <a:spcPct val="90000"/>
            </a:lnSpc>
            <a:spcBef>
              <a:spcPct val="0"/>
            </a:spcBef>
            <a:spcAft>
              <a:spcPct val="15000"/>
            </a:spcAft>
            <a:buChar char="•"/>
          </a:pPr>
          <a:r>
            <a:rPr lang="ar-SA" sz="1600" b="1" kern="1200" dirty="0">
              <a:cs typeface="Akhbar MT" pitchFamily="2" charset="-78"/>
            </a:rPr>
            <a:t>يختص بها علم النفس الاجتماعي الذي يرى ان عملية تكوين السلوك الاجرامي تتكون كما يتكون السلوك السوي . الا ان هناك اختلاف بينهما يكون فيه نوعية ما يتعلمه الشخص وَ ليس في الكيفية وَ الطريقة التي يتعلم منها السلوك ..</a:t>
          </a:r>
        </a:p>
      </dsp:txBody>
      <dsp:txXfrm>
        <a:off x="1905" y="753043"/>
        <a:ext cx="1857374" cy="3300862"/>
      </dsp:txXfrm>
    </dsp:sp>
    <dsp:sp modelId="{54BFAB84-6313-4015-89B3-4A599C1935F9}">
      <dsp:nvSpPr>
        <dsp:cNvPr id="0" name=""/>
        <dsp:cNvSpPr/>
      </dsp:nvSpPr>
      <dsp:spPr>
        <a:xfrm>
          <a:off x="2119312" y="10093"/>
          <a:ext cx="1857374" cy="742949"/>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rtl="1">
            <a:lnSpc>
              <a:spcPct val="90000"/>
            </a:lnSpc>
            <a:spcBef>
              <a:spcPct val="0"/>
            </a:spcBef>
            <a:spcAft>
              <a:spcPct val="35000"/>
            </a:spcAft>
            <a:buNone/>
          </a:pPr>
          <a:r>
            <a:rPr lang="ar-SA" sz="1600" b="1" kern="1200" dirty="0">
              <a:cs typeface="Akhbar MT" pitchFamily="2" charset="-78"/>
            </a:rPr>
            <a:t>ب/ العمليات النفسية :</a:t>
          </a:r>
        </a:p>
      </dsp:txBody>
      <dsp:txXfrm>
        <a:off x="2119312" y="10093"/>
        <a:ext cx="1857374" cy="742949"/>
      </dsp:txXfrm>
    </dsp:sp>
    <dsp:sp modelId="{C8504A00-AC82-435A-B68F-90BF93A1CE35}">
      <dsp:nvSpPr>
        <dsp:cNvPr id="0" name=""/>
        <dsp:cNvSpPr/>
      </dsp:nvSpPr>
      <dsp:spPr>
        <a:xfrm>
          <a:off x="2119312" y="753043"/>
          <a:ext cx="1857374" cy="3300862"/>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ctr" defTabSz="711200" rtl="1">
            <a:lnSpc>
              <a:spcPct val="90000"/>
            </a:lnSpc>
            <a:spcBef>
              <a:spcPct val="0"/>
            </a:spcBef>
            <a:spcAft>
              <a:spcPct val="15000"/>
            </a:spcAft>
            <a:buChar char="•"/>
          </a:pPr>
          <a:r>
            <a:rPr lang="ar-SA" sz="1600" b="1" kern="1200" dirty="0">
              <a:cs typeface="Akhbar MT" pitchFamily="2" charset="-78"/>
            </a:rPr>
            <a:t>وَ منها علمية التعويض وَ عملية العداء الناتج عن الاحباط ..</a:t>
          </a:r>
        </a:p>
      </dsp:txBody>
      <dsp:txXfrm>
        <a:off x="2119312" y="753043"/>
        <a:ext cx="1857374" cy="3300862"/>
      </dsp:txXfrm>
    </dsp:sp>
    <dsp:sp modelId="{BF7E6122-DC2A-4837-B9F0-199B69CA5E7A}">
      <dsp:nvSpPr>
        <dsp:cNvPr id="0" name=""/>
        <dsp:cNvSpPr/>
      </dsp:nvSpPr>
      <dsp:spPr>
        <a:xfrm>
          <a:off x="4236719" y="10093"/>
          <a:ext cx="1857374" cy="742949"/>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rtl="1">
            <a:lnSpc>
              <a:spcPct val="90000"/>
            </a:lnSpc>
            <a:spcBef>
              <a:spcPct val="0"/>
            </a:spcBef>
            <a:spcAft>
              <a:spcPct val="35000"/>
            </a:spcAft>
            <a:buNone/>
          </a:pPr>
          <a:r>
            <a:rPr lang="ar-SA" sz="1600" b="1" kern="1200" dirty="0">
              <a:cs typeface="Akhbar MT" pitchFamily="2" charset="-78"/>
            </a:rPr>
            <a:t>أ/ العمليات الاجتماعية :</a:t>
          </a:r>
        </a:p>
      </dsp:txBody>
      <dsp:txXfrm>
        <a:off x="4236719" y="10093"/>
        <a:ext cx="1857374" cy="742949"/>
      </dsp:txXfrm>
    </dsp:sp>
    <dsp:sp modelId="{7E7F695E-ED5E-4D61-B6AA-F900F8D2131E}">
      <dsp:nvSpPr>
        <dsp:cNvPr id="0" name=""/>
        <dsp:cNvSpPr/>
      </dsp:nvSpPr>
      <dsp:spPr>
        <a:xfrm>
          <a:off x="4236719" y="753043"/>
          <a:ext cx="1857374" cy="3300862"/>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ctr" defTabSz="711200" rtl="1">
            <a:lnSpc>
              <a:spcPct val="90000"/>
            </a:lnSpc>
            <a:spcBef>
              <a:spcPct val="0"/>
            </a:spcBef>
            <a:spcAft>
              <a:spcPct val="15000"/>
            </a:spcAft>
            <a:buChar char="•"/>
          </a:pPr>
          <a:r>
            <a:rPr lang="ar-SA" sz="1600" b="1" kern="1200" dirty="0">
              <a:cs typeface="Akhbar MT" pitchFamily="2" charset="-78"/>
            </a:rPr>
            <a:t>وَ من ضمنها عملية التقليد وَ عمليات القيم وَ عمليات الاختلاط التفاضلي .. </a:t>
          </a:r>
        </a:p>
      </dsp:txBody>
      <dsp:txXfrm>
        <a:off x="4236719" y="753043"/>
        <a:ext cx="1857374" cy="33008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6AC01-B4E2-4854-8ED3-B22DA81DB94F}">
      <dsp:nvSpPr>
        <dsp:cNvPr id="0" name=""/>
        <dsp:cNvSpPr/>
      </dsp:nvSpPr>
      <dsp:spPr>
        <a:xfrm>
          <a:off x="1905" y="233124"/>
          <a:ext cx="1857374" cy="742949"/>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rtl="1">
            <a:lnSpc>
              <a:spcPct val="90000"/>
            </a:lnSpc>
            <a:spcBef>
              <a:spcPct val="0"/>
            </a:spcBef>
            <a:spcAft>
              <a:spcPct val="35000"/>
            </a:spcAft>
            <a:buNone/>
          </a:pPr>
          <a:r>
            <a:rPr lang="ar-SA" sz="1600" b="1" kern="1200" dirty="0">
              <a:cs typeface="Akhbar MT" pitchFamily="2" charset="-78"/>
            </a:rPr>
            <a:t>الانتحار الغيري :</a:t>
          </a:r>
        </a:p>
      </dsp:txBody>
      <dsp:txXfrm>
        <a:off x="1905" y="233124"/>
        <a:ext cx="1857374" cy="742949"/>
      </dsp:txXfrm>
    </dsp:sp>
    <dsp:sp modelId="{9B8CC7CA-F4D6-4185-A087-997CB2C0DD56}">
      <dsp:nvSpPr>
        <dsp:cNvPr id="0" name=""/>
        <dsp:cNvSpPr/>
      </dsp:nvSpPr>
      <dsp:spPr>
        <a:xfrm>
          <a:off x="1905" y="976074"/>
          <a:ext cx="1857374" cy="2854800"/>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ctr" defTabSz="711200" rtl="1">
            <a:lnSpc>
              <a:spcPct val="90000"/>
            </a:lnSpc>
            <a:spcBef>
              <a:spcPct val="0"/>
            </a:spcBef>
            <a:spcAft>
              <a:spcPct val="15000"/>
            </a:spcAft>
            <a:buChar char="•"/>
          </a:pPr>
          <a:r>
            <a:rPr lang="ar-SA" sz="1600" b="1" kern="1200" dirty="0">
              <a:cs typeface="Akhbar MT" pitchFamily="2" charset="-78"/>
            </a:rPr>
            <a:t>في المجتمعات ذات العادات والتقاليد القوية , فالفرد يقتل نفسه حماية لشرفه أو لمجرد حبه للظهور .</a:t>
          </a:r>
        </a:p>
      </dsp:txBody>
      <dsp:txXfrm>
        <a:off x="1905" y="976074"/>
        <a:ext cx="1857374" cy="2854800"/>
      </dsp:txXfrm>
    </dsp:sp>
    <dsp:sp modelId="{54BFAB84-6313-4015-89B3-4A599C1935F9}">
      <dsp:nvSpPr>
        <dsp:cNvPr id="0" name=""/>
        <dsp:cNvSpPr/>
      </dsp:nvSpPr>
      <dsp:spPr>
        <a:xfrm>
          <a:off x="2119312" y="233124"/>
          <a:ext cx="1857374" cy="742949"/>
        </a:xfrm>
        <a:prstGeom prst="rect">
          <a:avLst/>
        </a:prstGeom>
        <a:solidFill>
          <a:schemeClr val="accent2">
            <a:hueOff val="2340759"/>
            <a:satOff val="-2919"/>
            <a:lumOff val="686"/>
            <a:alphaOff val="0"/>
          </a:schemeClr>
        </a:solidFill>
        <a:ln w="25400" cap="flat" cmpd="sng" algn="ctr">
          <a:solidFill>
            <a:schemeClr val="accent2">
              <a:hueOff val="2340759"/>
              <a:satOff val="-2919"/>
              <a:lumOff val="68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rtl="1">
            <a:lnSpc>
              <a:spcPct val="90000"/>
            </a:lnSpc>
            <a:spcBef>
              <a:spcPct val="0"/>
            </a:spcBef>
            <a:spcAft>
              <a:spcPct val="35000"/>
            </a:spcAft>
            <a:buNone/>
          </a:pPr>
          <a:r>
            <a:rPr lang="ar-SA" sz="1600" b="1" kern="1200" dirty="0">
              <a:cs typeface="Akhbar MT" pitchFamily="2" charset="-78"/>
            </a:rPr>
            <a:t>الانتحار الاناني :</a:t>
          </a:r>
        </a:p>
      </dsp:txBody>
      <dsp:txXfrm>
        <a:off x="2119312" y="233124"/>
        <a:ext cx="1857374" cy="742949"/>
      </dsp:txXfrm>
    </dsp:sp>
    <dsp:sp modelId="{C8504A00-AC82-435A-B68F-90BF93A1CE35}">
      <dsp:nvSpPr>
        <dsp:cNvPr id="0" name=""/>
        <dsp:cNvSpPr/>
      </dsp:nvSpPr>
      <dsp:spPr>
        <a:xfrm>
          <a:off x="2119312" y="976074"/>
          <a:ext cx="1857374" cy="2854800"/>
        </a:xfrm>
        <a:prstGeom prst="rect">
          <a:avLst/>
        </a:prstGeom>
        <a:solidFill>
          <a:schemeClr val="accent2">
            <a:tint val="40000"/>
            <a:alpha val="90000"/>
            <a:hueOff val="2512910"/>
            <a:satOff val="-2189"/>
            <a:lumOff val="-3"/>
            <a:alphaOff val="0"/>
          </a:schemeClr>
        </a:solidFill>
        <a:ln w="25400" cap="flat" cmpd="sng" algn="ctr">
          <a:solidFill>
            <a:schemeClr val="accent2">
              <a:tint val="40000"/>
              <a:alpha val="90000"/>
              <a:hueOff val="2512910"/>
              <a:satOff val="-2189"/>
              <a:lumOff val="-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ctr" defTabSz="711200" rtl="1">
            <a:lnSpc>
              <a:spcPct val="90000"/>
            </a:lnSpc>
            <a:spcBef>
              <a:spcPct val="0"/>
            </a:spcBef>
            <a:spcAft>
              <a:spcPct val="15000"/>
            </a:spcAft>
            <a:buChar char="•"/>
          </a:pPr>
          <a:r>
            <a:rPr lang="ar-SA" sz="1600" b="1" kern="1200" dirty="0">
              <a:cs typeface="Akhbar MT" pitchFamily="2" charset="-78"/>
            </a:rPr>
            <a:t>وعند الفرد الذي يفقد الأمل في الاستمرار في الحياة , يحدث لدى مجتمعات المدن ذات السياقة الضعيفة .</a:t>
          </a:r>
        </a:p>
      </dsp:txBody>
      <dsp:txXfrm>
        <a:off x="2119312" y="976074"/>
        <a:ext cx="1857374" cy="2854800"/>
      </dsp:txXfrm>
    </dsp:sp>
    <dsp:sp modelId="{BF7E6122-DC2A-4837-B9F0-199B69CA5E7A}">
      <dsp:nvSpPr>
        <dsp:cNvPr id="0" name=""/>
        <dsp:cNvSpPr/>
      </dsp:nvSpPr>
      <dsp:spPr>
        <a:xfrm>
          <a:off x="4236719" y="233124"/>
          <a:ext cx="1857374" cy="742949"/>
        </a:xfrm>
        <a:prstGeom prst="rect">
          <a:avLst/>
        </a:prstGeom>
        <a:solidFill>
          <a:schemeClr val="accent2">
            <a:hueOff val="4681519"/>
            <a:satOff val="-5839"/>
            <a:lumOff val="1373"/>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rtl="1">
            <a:lnSpc>
              <a:spcPct val="90000"/>
            </a:lnSpc>
            <a:spcBef>
              <a:spcPct val="0"/>
            </a:spcBef>
            <a:spcAft>
              <a:spcPct val="35000"/>
            </a:spcAft>
            <a:buNone/>
          </a:pPr>
          <a:r>
            <a:rPr lang="ar-SA" sz="1600" b="1" kern="1200" dirty="0">
              <a:cs typeface="Akhbar MT" pitchFamily="2" charset="-78"/>
            </a:rPr>
            <a:t>الانتحار </a:t>
          </a:r>
          <a:r>
            <a:rPr lang="ar-SA" sz="1600" b="1" kern="1200" dirty="0" err="1">
              <a:cs typeface="Akhbar MT" pitchFamily="2" charset="-78"/>
            </a:rPr>
            <a:t>الانومي</a:t>
          </a:r>
          <a:r>
            <a:rPr lang="ar-SA" sz="1600" b="1" kern="1200" dirty="0">
              <a:cs typeface="Akhbar MT" pitchFamily="2" charset="-78"/>
            </a:rPr>
            <a:t> :</a:t>
          </a:r>
        </a:p>
      </dsp:txBody>
      <dsp:txXfrm>
        <a:off x="4236719" y="233124"/>
        <a:ext cx="1857374" cy="742949"/>
      </dsp:txXfrm>
    </dsp:sp>
    <dsp:sp modelId="{7E7F695E-ED5E-4D61-B6AA-F900F8D2131E}">
      <dsp:nvSpPr>
        <dsp:cNvPr id="0" name=""/>
        <dsp:cNvSpPr/>
      </dsp:nvSpPr>
      <dsp:spPr>
        <a:xfrm>
          <a:off x="4236719" y="976074"/>
          <a:ext cx="1857374" cy="2854800"/>
        </a:xfrm>
        <a:prstGeom prst="rect">
          <a:avLst/>
        </a:prstGeom>
        <a:solidFill>
          <a:schemeClr val="accent2">
            <a:tint val="40000"/>
            <a:alpha val="90000"/>
            <a:hueOff val="5025821"/>
            <a:satOff val="-4378"/>
            <a:lumOff val="-6"/>
            <a:alphaOff val="0"/>
          </a:schemeClr>
        </a:solidFill>
        <a:ln w="25400" cap="flat" cmpd="sng" algn="ctr">
          <a:solidFill>
            <a:schemeClr val="accent2">
              <a:tint val="40000"/>
              <a:alpha val="90000"/>
              <a:hueOff val="5025821"/>
              <a:satOff val="-4378"/>
              <a:lumOff val="-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ctr" defTabSz="711200" rtl="1">
            <a:lnSpc>
              <a:spcPct val="90000"/>
            </a:lnSpc>
            <a:spcBef>
              <a:spcPct val="0"/>
            </a:spcBef>
            <a:spcAft>
              <a:spcPct val="15000"/>
            </a:spcAft>
            <a:buChar char="•"/>
          </a:pPr>
          <a:r>
            <a:rPr lang="ar-SA" sz="1600" b="1" kern="1200" dirty="0">
              <a:cs typeface="Akhbar MT" pitchFamily="2" charset="-78"/>
            </a:rPr>
            <a:t>وصورة عن المجتمع الحديث , اذ عندما يحدث خلل في ضوابط الحياة الاجتماعية كالأزمات الاقتصادية المفاجئة والكوارث والازمات الأسرية .</a:t>
          </a:r>
        </a:p>
      </dsp:txBody>
      <dsp:txXfrm>
        <a:off x="4236719" y="976074"/>
        <a:ext cx="1857374" cy="285480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7A4BAA-32B2-47D0-9A6E-DA5890969CAE}" type="datetimeFigureOut">
              <a:rPr lang="en-US" smtClean="0"/>
              <a:t>5/6/2017</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83CDF5-686B-45C6-854D-E663C71509B9}" type="slidenum">
              <a:rPr lang="en-US" smtClean="0"/>
              <a:t>‹#›</a:t>
            </a:fld>
            <a:endParaRPr lang="en-US"/>
          </a:p>
        </p:txBody>
      </p:sp>
    </p:spTree>
    <p:extLst>
      <p:ext uri="{BB962C8B-B14F-4D97-AF65-F5344CB8AC3E}">
        <p14:creationId xmlns:p14="http://schemas.microsoft.com/office/powerpoint/2010/main" val="25699149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030B072D-620C-4C3D-903C-C4454BE8CCB2}" type="slidenum">
              <a:rPr lang="ar-SA" smtClean="0"/>
              <a:pPr/>
              <a:t>7</a:t>
            </a:fld>
            <a:endParaRPr lang="ar-SA"/>
          </a:p>
        </p:txBody>
      </p:sp>
    </p:spTree>
    <p:extLst>
      <p:ext uri="{BB962C8B-B14F-4D97-AF65-F5344CB8AC3E}">
        <p14:creationId xmlns:p14="http://schemas.microsoft.com/office/powerpoint/2010/main" val="3710329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p>
            <a:fld id="{ABA56EFE-C0C2-4E7E-B91A-C7FB724B896A}" type="datetimeFigureOut">
              <a:rPr lang="en-US" smtClean="0"/>
              <a:t>5/6/2017</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368304B0-358F-4A43-844F-0B0540DC2675}" type="slidenum">
              <a:rPr lang="en-US" smtClean="0"/>
              <a:t>‹#›</a:t>
            </a:fld>
            <a:endParaRPr lang="en-US"/>
          </a:p>
        </p:txBody>
      </p:sp>
    </p:spTree>
    <p:extLst>
      <p:ext uri="{BB962C8B-B14F-4D97-AF65-F5344CB8AC3E}">
        <p14:creationId xmlns:p14="http://schemas.microsoft.com/office/powerpoint/2010/main" val="1051841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p:cNvSpPr>
            <a:spLocks noGrp="1"/>
          </p:cNvSpPr>
          <p:nvPr>
            <p:ph type="dt" sz="half" idx="10"/>
          </p:nvPr>
        </p:nvSpPr>
        <p:spPr/>
        <p:txBody>
          <a:bodyPr/>
          <a:lstStyle/>
          <a:p>
            <a:fld id="{ABA56EFE-C0C2-4E7E-B91A-C7FB724B896A}" type="datetimeFigureOut">
              <a:rPr lang="en-US" smtClean="0"/>
              <a:t>5/6/2017</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368304B0-358F-4A43-844F-0B0540DC2675}" type="slidenum">
              <a:rPr lang="en-US" smtClean="0"/>
              <a:t>‹#›</a:t>
            </a:fld>
            <a:endParaRPr lang="en-US"/>
          </a:p>
        </p:txBody>
      </p:sp>
    </p:spTree>
    <p:extLst>
      <p:ext uri="{BB962C8B-B14F-4D97-AF65-F5344CB8AC3E}">
        <p14:creationId xmlns:p14="http://schemas.microsoft.com/office/powerpoint/2010/main" val="2517508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ABA56EFE-C0C2-4E7E-B91A-C7FB724B896A}" type="datetimeFigureOut">
              <a:rPr lang="en-US" smtClean="0"/>
              <a:t>5/6/2017</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368304B0-358F-4A43-844F-0B0540DC2675}" type="slidenum">
              <a:rPr lang="en-US" smtClean="0"/>
              <a:t>‹#›</a:t>
            </a:fld>
            <a:endParaRPr lang="en-US"/>
          </a:p>
        </p:txBody>
      </p:sp>
    </p:spTree>
    <p:extLst>
      <p:ext uri="{BB962C8B-B14F-4D97-AF65-F5344CB8AC3E}">
        <p14:creationId xmlns:p14="http://schemas.microsoft.com/office/powerpoint/2010/main" val="972661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p:cNvSpPr>
            <a:spLocks noGrp="1"/>
          </p:cNvSpPr>
          <p:nvPr>
            <p:ph type="dt" sz="half" idx="10"/>
          </p:nvPr>
        </p:nvSpPr>
        <p:spPr/>
        <p:txBody>
          <a:bodyPr/>
          <a:lstStyle/>
          <a:p>
            <a:fld id="{ABA56EFE-C0C2-4E7E-B91A-C7FB724B896A}" type="datetimeFigureOut">
              <a:rPr lang="en-US" smtClean="0"/>
              <a:t>5/6/2017</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368304B0-358F-4A43-844F-0B0540DC2675}" type="slidenum">
              <a:rPr lang="en-US" smtClean="0"/>
              <a:t>‹#›</a:t>
            </a:fld>
            <a:endParaRPr lang="en-US"/>
          </a:p>
        </p:txBody>
      </p:sp>
    </p:spTree>
    <p:extLst>
      <p:ext uri="{BB962C8B-B14F-4D97-AF65-F5344CB8AC3E}">
        <p14:creationId xmlns:p14="http://schemas.microsoft.com/office/powerpoint/2010/main" val="937279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p:cNvSpPr>
            <a:spLocks noGrp="1"/>
          </p:cNvSpPr>
          <p:nvPr>
            <p:ph type="dt" sz="half" idx="10"/>
          </p:nvPr>
        </p:nvSpPr>
        <p:spPr/>
        <p:txBody>
          <a:bodyPr/>
          <a:lstStyle/>
          <a:p>
            <a:fld id="{ABA56EFE-C0C2-4E7E-B91A-C7FB724B896A}" type="datetimeFigureOut">
              <a:rPr lang="en-US" smtClean="0"/>
              <a:t>5/6/2017</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368304B0-358F-4A43-844F-0B0540DC2675}" type="slidenum">
              <a:rPr lang="en-US" smtClean="0"/>
              <a:t>‹#›</a:t>
            </a:fld>
            <a:endParaRPr lang="en-US"/>
          </a:p>
        </p:txBody>
      </p:sp>
    </p:spTree>
    <p:extLst>
      <p:ext uri="{BB962C8B-B14F-4D97-AF65-F5344CB8AC3E}">
        <p14:creationId xmlns:p14="http://schemas.microsoft.com/office/powerpoint/2010/main" val="777702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تاريخ 2"/>
          <p:cNvSpPr>
            <a:spLocks noGrp="1"/>
          </p:cNvSpPr>
          <p:nvPr>
            <p:ph type="dt" sz="half" idx="10"/>
          </p:nvPr>
        </p:nvSpPr>
        <p:spPr/>
        <p:txBody>
          <a:bodyPr/>
          <a:lstStyle/>
          <a:p>
            <a:fld id="{ABA56EFE-C0C2-4E7E-B91A-C7FB724B896A}" type="datetimeFigureOut">
              <a:rPr lang="en-US" smtClean="0"/>
              <a:t>5/6/2017</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368304B0-358F-4A43-844F-0B0540DC2675}" type="slidenum">
              <a:rPr lang="en-US" smtClean="0"/>
              <a:t>‹#›</a:t>
            </a:fld>
            <a:endParaRPr lang="en-US"/>
          </a:p>
        </p:txBody>
      </p:sp>
    </p:spTree>
    <p:extLst>
      <p:ext uri="{BB962C8B-B14F-4D97-AF65-F5344CB8AC3E}">
        <p14:creationId xmlns:p14="http://schemas.microsoft.com/office/powerpoint/2010/main" val="256789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ABA56EFE-C0C2-4E7E-B91A-C7FB724B896A}" type="datetimeFigureOut">
              <a:rPr lang="en-US" smtClean="0"/>
              <a:t>5/6/2017</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368304B0-358F-4A43-844F-0B0540DC2675}" type="slidenum">
              <a:rPr lang="en-US" smtClean="0"/>
              <a:t>‹#›</a:t>
            </a:fld>
            <a:endParaRPr lang="en-US"/>
          </a:p>
        </p:txBody>
      </p:sp>
    </p:spTree>
    <p:extLst>
      <p:ext uri="{BB962C8B-B14F-4D97-AF65-F5344CB8AC3E}">
        <p14:creationId xmlns:p14="http://schemas.microsoft.com/office/powerpoint/2010/main" val="1073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ABA56EFE-C0C2-4E7E-B91A-C7FB724B896A}" type="datetimeFigureOut">
              <a:rPr lang="en-US" smtClean="0"/>
              <a:t>5/6/2017</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368304B0-358F-4A43-844F-0B0540DC2675}" type="slidenum">
              <a:rPr lang="en-US" smtClean="0"/>
              <a:t>‹#›</a:t>
            </a:fld>
            <a:endParaRPr lang="en-US"/>
          </a:p>
        </p:txBody>
      </p:sp>
    </p:spTree>
    <p:extLst>
      <p:ext uri="{BB962C8B-B14F-4D97-AF65-F5344CB8AC3E}">
        <p14:creationId xmlns:p14="http://schemas.microsoft.com/office/powerpoint/2010/main" val="949009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ABA56EFE-C0C2-4E7E-B91A-C7FB724B896A}" type="datetimeFigureOut">
              <a:rPr lang="en-US" smtClean="0"/>
              <a:t>5/6/2017</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368304B0-358F-4A43-844F-0B0540DC2675}" type="slidenum">
              <a:rPr lang="en-US" smtClean="0"/>
              <a:t>‹#›</a:t>
            </a:fld>
            <a:endParaRPr lang="en-US"/>
          </a:p>
        </p:txBody>
      </p:sp>
    </p:spTree>
    <p:extLst>
      <p:ext uri="{BB962C8B-B14F-4D97-AF65-F5344CB8AC3E}">
        <p14:creationId xmlns:p14="http://schemas.microsoft.com/office/powerpoint/2010/main" val="3934208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p:cNvSpPr>
            <a:spLocks noGrp="1"/>
          </p:cNvSpPr>
          <p:nvPr>
            <p:ph type="dt" sz="half" idx="10"/>
          </p:nvPr>
        </p:nvSpPr>
        <p:spPr/>
        <p:txBody>
          <a:bodyPr/>
          <a:lstStyle/>
          <a:p>
            <a:fld id="{ABA56EFE-C0C2-4E7E-B91A-C7FB724B896A}" type="datetimeFigureOut">
              <a:rPr lang="en-US" smtClean="0"/>
              <a:t>5/6/2017</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368304B0-358F-4A43-844F-0B0540DC2675}" type="slidenum">
              <a:rPr lang="en-US" smtClean="0"/>
              <a:t>‹#›</a:t>
            </a:fld>
            <a:endParaRPr lang="en-US"/>
          </a:p>
        </p:txBody>
      </p:sp>
    </p:spTree>
    <p:extLst>
      <p:ext uri="{BB962C8B-B14F-4D97-AF65-F5344CB8AC3E}">
        <p14:creationId xmlns:p14="http://schemas.microsoft.com/office/powerpoint/2010/main" val="3612205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p:cNvSpPr>
            <a:spLocks noGrp="1"/>
          </p:cNvSpPr>
          <p:nvPr>
            <p:ph type="dt" sz="half" idx="10"/>
          </p:nvPr>
        </p:nvSpPr>
        <p:spPr/>
        <p:txBody>
          <a:bodyPr/>
          <a:lstStyle/>
          <a:p>
            <a:fld id="{ABA56EFE-C0C2-4E7E-B91A-C7FB724B896A}" type="datetimeFigureOut">
              <a:rPr lang="en-US" smtClean="0"/>
              <a:t>5/6/2017</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368304B0-358F-4A43-844F-0B0540DC2675}" type="slidenum">
              <a:rPr lang="en-US" smtClean="0"/>
              <a:t>‹#›</a:t>
            </a:fld>
            <a:endParaRPr lang="en-US"/>
          </a:p>
        </p:txBody>
      </p:sp>
    </p:spTree>
    <p:extLst>
      <p:ext uri="{BB962C8B-B14F-4D97-AF65-F5344CB8AC3E}">
        <p14:creationId xmlns:p14="http://schemas.microsoft.com/office/powerpoint/2010/main" val="3625391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ar-SA"/>
              <a:t>انقر لتحرير نمط العنوان الرئيسي</a:t>
            </a:r>
            <a:endParaRPr lang="en-US"/>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A56EFE-C0C2-4E7E-B91A-C7FB724B896A}" type="datetimeFigureOut">
              <a:rPr lang="en-US" smtClean="0"/>
              <a:t>5/6/2017</a:t>
            </a:fld>
            <a:endParaRPr lang="en-US"/>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8304B0-358F-4A43-844F-0B0540DC2675}" type="slidenum">
              <a:rPr lang="en-US" smtClean="0"/>
              <a:t>‹#›</a:t>
            </a:fld>
            <a:endParaRPr lang="en-US"/>
          </a:p>
        </p:txBody>
      </p:sp>
    </p:spTree>
    <p:extLst>
      <p:ext uri="{BB962C8B-B14F-4D97-AF65-F5344CB8AC3E}">
        <p14:creationId xmlns:p14="http://schemas.microsoft.com/office/powerpoint/2010/main" val="4720160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6.jpeg"/></Relationships>
</file>

<file path=ppt/slides/_rels/slide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10.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755775"/>
          </a:xfrm>
        </p:spPr>
        <p:txBody>
          <a:bodyPr>
            <a:normAutofit/>
          </a:bodyPr>
          <a:lstStyle/>
          <a:p>
            <a:r>
              <a:rPr lang="ar-SA" b="1" dirty="0">
                <a:effectLst>
                  <a:outerShdw blurRad="38100" dist="38100" dir="2700000" algn="tl">
                    <a:srgbClr val="000000">
                      <a:alpha val="43137"/>
                    </a:srgbClr>
                  </a:outerShdw>
                </a:effectLst>
              </a:rPr>
              <a:t>مراجعة عامة علي المقرر</a:t>
            </a:r>
            <a:br>
              <a:rPr lang="ar-SA" dirty="0"/>
            </a:br>
            <a:r>
              <a:rPr lang="ar-SA" b="1" dirty="0">
                <a:solidFill>
                  <a:srgbClr val="C00000"/>
                </a:solidFill>
                <a:effectLst>
                  <a:outerShdw blurRad="38100" dist="38100" dir="2700000" algn="tl">
                    <a:srgbClr val="000000">
                      <a:alpha val="43137"/>
                    </a:srgbClr>
                  </a:outerShdw>
                </a:effectLst>
              </a:rPr>
              <a:t>أستاذة المقرر/ أمينة بيومي</a:t>
            </a:r>
            <a:endParaRPr lang="en-US" b="1" dirty="0">
              <a:solidFill>
                <a:srgbClr val="C00000"/>
              </a:solidFill>
              <a:effectLst>
                <a:outerShdw blurRad="38100" dist="38100" dir="2700000" algn="tl">
                  <a:srgbClr val="000000">
                    <a:alpha val="43137"/>
                  </a:srgbClr>
                </a:outerShdw>
              </a:effectLst>
            </a:endParaRPr>
          </a:p>
        </p:txBody>
      </p:sp>
      <p:sp>
        <p:nvSpPr>
          <p:cNvPr id="3" name="عنوان فرعي 2"/>
          <p:cNvSpPr>
            <a:spLocks noGrp="1"/>
          </p:cNvSpPr>
          <p:nvPr>
            <p:ph type="subTitle" idx="1"/>
          </p:nvPr>
        </p:nvSpPr>
        <p:spPr/>
        <p:txBody>
          <a:bodyPr/>
          <a:lstStyle/>
          <a:p>
            <a:r>
              <a:rPr lang="ar-SA" b="1" dirty="0">
                <a:solidFill>
                  <a:srgbClr val="FF0000"/>
                </a:solidFill>
                <a:effectLst>
                  <a:outerShdw blurRad="38100" dist="38100" dir="2700000" algn="tl">
                    <a:srgbClr val="000000">
                      <a:alpha val="43137"/>
                    </a:srgbClr>
                  </a:outerShdw>
                </a:effectLst>
              </a:rPr>
              <a:t>إعداد</a:t>
            </a:r>
          </a:p>
          <a:p>
            <a:r>
              <a:rPr lang="ar-SA" sz="4800" b="1" dirty="0"/>
              <a:t>د/ فاطمة علي أبو الحديد</a:t>
            </a:r>
            <a:endParaRPr lang="en-US" sz="4800" b="1" dirty="0"/>
          </a:p>
        </p:txBody>
      </p:sp>
    </p:spTree>
    <p:extLst>
      <p:ext uri="{BB962C8B-B14F-4D97-AF65-F5344CB8AC3E}">
        <p14:creationId xmlns:p14="http://schemas.microsoft.com/office/powerpoint/2010/main" val="17375594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r" rtl="1"/>
            <a:r>
              <a:rPr lang="ar-EG" dirty="0"/>
              <a:t>تعريف علم الاجتماع الجنائي</a:t>
            </a:r>
            <a:endParaRPr lang="en-US" dirty="0"/>
          </a:p>
        </p:txBody>
      </p:sp>
      <p:sp>
        <p:nvSpPr>
          <p:cNvPr id="6" name="Content Placeholder 5"/>
          <p:cNvSpPr>
            <a:spLocks noGrp="1"/>
          </p:cNvSpPr>
          <p:nvPr>
            <p:ph sz="half" idx="1"/>
          </p:nvPr>
        </p:nvSpPr>
        <p:spPr>
          <a:xfrm>
            <a:off x="251520" y="2313430"/>
            <a:ext cx="8496944" cy="3851873"/>
          </a:xfrm>
        </p:spPr>
        <p:txBody>
          <a:bodyPr>
            <a:noAutofit/>
          </a:bodyPr>
          <a:lstStyle/>
          <a:p>
            <a:pPr marL="365760" lvl="1" indent="0" algn="r" rtl="1">
              <a:buNone/>
            </a:pPr>
            <a:r>
              <a:rPr lang="ar-EG" sz="2400" dirty="0">
                <a:solidFill>
                  <a:srgbClr val="FF0000"/>
                </a:solidFill>
              </a:rPr>
              <a:t>دراسة الظاهرة </a:t>
            </a:r>
            <a:r>
              <a:rPr lang="ar-EG" sz="2400" dirty="0" err="1">
                <a:solidFill>
                  <a:srgbClr val="FF0000"/>
                </a:solidFill>
              </a:rPr>
              <a:t>الانحرافية</a:t>
            </a:r>
            <a:r>
              <a:rPr lang="ar-EG" sz="2400" dirty="0">
                <a:solidFill>
                  <a:srgbClr val="FF0000"/>
                </a:solidFill>
              </a:rPr>
              <a:t> (باعتبارها موضوع علم الاجتماع الجنائي) تشمل الجوانب الأساسية للسلوك الاجتماعي المنحرف:</a:t>
            </a:r>
          </a:p>
          <a:p>
            <a:pPr lvl="2" algn="r" rtl="1"/>
            <a:r>
              <a:rPr lang="ar-EG" sz="2400" dirty="0"/>
              <a:t>تحديد أنماط السلوك التي يعتبرها المجتمع سلوكاً </a:t>
            </a:r>
            <a:r>
              <a:rPr lang="ar-EG" sz="2400" dirty="0" err="1"/>
              <a:t>انحرافياً</a:t>
            </a:r>
            <a:r>
              <a:rPr lang="ar-EG" sz="2400" dirty="0"/>
              <a:t> .</a:t>
            </a:r>
            <a:br>
              <a:rPr lang="ar-EG" sz="2400" dirty="0"/>
            </a:br>
            <a:r>
              <a:rPr lang="ar-EG" sz="2400" dirty="0"/>
              <a:t>تحديد طبيعة الفعل </a:t>
            </a:r>
            <a:r>
              <a:rPr lang="ar-EG" sz="2400" dirty="0" err="1"/>
              <a:t>الانحرافي</a:t>
            </a:r>
            <a:r>
              <a:rPr lang="ar-EG" sz="2400" dirty="0"/>
              <a:t> ومستوياته.</a:t>
            </a:r>
          </a:p>
          <a:p>
            <a:pPr lvl="2" algn="r" rtl="1"/>
            <a:r>
              <a:rPr lang="ar-EG" sz="2400" dirty="0">
                <a:solidFill>
                  <a:srgbClr val="FF0000"/>
                </a:solidFill>
              </a:rPr>
              <a:t>تحديد مستويات المسئولية وأنواع العقوبة التي يوقعها المجتمع على مرتكبي الفعل </a:t>
            </a:r>
            <a:r>
              <a:rPr lang="ar-EG" sz="2400" dirty="0" err="1">
                <a:solidFill>
                  <a:srgbClr val="FF0000"/>
                </a:solidFill>
              </a:rPr>
              <a:t>الانحرافي</a:t>
            </a:r>
            <a:r>
              <a:rPr lang="ar-EG" sz="2400" dirty="0">
                <a:solidFill>
                  <a:srgbClr val="FF0000"/>
                </a:solidFill>
              </a:rPr>
              <a:t> بمستوياته المختلفة</a:t>
            </a:r>
            <a:r>
              <a:rPr lang="en-US" sz="2400" dirty="0">
                <a:solidFill>
                  <a:srgbClr val="FF0000"/>
                </a:solidFill>
              </a:rPr>
              <a:t>.</a:t>
            </a:r>
            <a:endParaRPr lang="ar-EG" sz="2400" dirty="0">
              <a:solidFill>
                <a:srgbClr val="FF0000"/>
              </a:solidFill>
            </a:endParaRPr>
          </a:p>
          <a:p>
            <a:pPr lvl="2" algn="r" rtl="1"/>
            <a:r>
              <a:rPr lang="ar-EG" sz="2400" dirty="0"/>
              <a:t>تحديد الأسلوب المتبع في التعامل مع المنحرفين .</a:t>
            </a:r>
          </a:p>
          <a:p>
            <a:pPr lvl="2" algn="r" rtl="1"/>
            <a:endParaRPr lang="ar-EG" sz="2400" dirty="0"/>
          </a:p>
          <a:p>
            <a:pPr algn="r" rtl="1"/>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1579723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r" rtl="1"/>
            <a:r>
              <a:rPr lang="ar-SA" sz="2800" dirty="0">
                <a:solidFill>
                  <a:srgbClr val="FF0000"/>
                </a:solidFill>
              </a:rPr>
              <a:t>تابع مفاهيم</a:t>
            </a:r>
            <a:r>
              <a:rPr lang="ar-EG" sz="2800" dirty="0">
                <a:solidFill>
                  <a:srgbClr val="FF0000"/>
                </a:solidFill>
              </a:rPr>
              <a:t> علم الاجتماع الجنائي</a:t>
            </a:r>
            <a:endParaRPr lang="en-US" sz="2800" dirty="0">
              <a:solidFill>
                <a:srgbClr val="FF0000"/>
              </a:solidFill>
            </a:endParaRPr>
          </a:p>
        </p:txBody>
      </p:sp>
      <p:pic>
        <p:nvPicPr>
          <p:cNvPr id="9" name="Content Placeholder 8" descr="images2.jpg"/>
          <p:cNvPicPr>
            <a:picLocks noGrp="1" noChangeAspect="1"/>
          </p:cNvPicPr>
          <p:nvPr>
            <p:ph sz="half" idx="1"/>
          </p:nvPr>
        </p:nvPicPr>
        <p:blipFill>
          <a:blip r:embed="rId2"/>
          <a:stretch>
            <a:fillRect/>
          </a:stretch>
        </p:blipFill>
        <p:spPr>
          <a:xfrm>
            <a:off x="16682" y="404664"/>
            <a:ext cx="2005607" cy="1668016"/>
          </a:xfrm>
        </p:spPr>
      </p:pic>
      <p:sp>
        <p:nvSpPr>
          <p:cNvPr id="6" name="Content Placeholder 5"/>
          <p:cNvSpPr>
            <a:spLocks noGrp="1"/>
          </p:cNvSpPr>
          <p:nvPr>
            <p:ph sz="half" idx="2"/>
          </p:nvPr>
        </p:nvSpPr>
        <p:spPr>
          <a:xfrm>
            <a:off x="323528" y="2313431"/>
            <a:ext cx="8424936" cy="3493008"/>
          </a:xfrm>
        </p:spPr>
        <p:txBody>
          <a:bodyPr>
            <a:noAutofit/>
          </a:bodyPr>
          <a:lstStyle/>
          <a:p>
            <a:pPr lvl="1" algn="just" rtl="1">
              <a:lnSpc>
                <a:spcPct val="160000"/>
              </a:lnSpc>
            </a:pPr>
            <a:r>
              <a:rPr lang="ar-EG" sz="2000" dirty="0">
                <a:solidFill>
                  <a:schemeClr val="tx2">
                    <a:lumMod val="50000"/>
                  </a:schemeClr>
                </a:solidFill>
              </a:rPr>
              <a:t>العلم الذي يشارك غيره من العلوم في السعي لفهم أسباب السلوك </a:t>
            </a:r>
            <a:r>
              <a:rPr lang="ar-EG" sz="2000" dirty="0" err="1">
                <a:solidFill>
                  <a:schemeClr val="tx2">
                    <a:lumMod val="50000"/>
                  </a:schemeClr>
                </a:solidFill>
              </a:rPr>
              <a:t>الانحرافي</a:t>
            </a:r>
            <a:r>
              <a:rPr lang="ar-EG" sz="2000" dirty="0">
                <a:solidFill>
                  <a:schemeClr val="tx2">
                    <a:lumMod val="50000"/>
                  </a:schemeClr>
                </a:solidFill>
              </a:rPr>
              <a:t> محاولا فهم وعزل تفاعل العوامل المختلفة التي تدفع ببعض الناس إلى اقتراف بعض الأفعال </a:t>
            </a:r>
            <a:r>
              <a:rPr lang="ar-EG" sz="2000" dirty="0" err="1">
                <a:solidFill>
                  <a:schemeClr val="tx2">
                    <a:lumMod val="50000"/>
                  </a:schemeClr>
                </a:solidFill>
              </a:rPr>
              <a:t>الانحرافية</a:t>
            </a:r>
            <a:r>
              <a:rPr lang="ar-EG" sz="2000" dirty="0">
                <a:solidFill>
                  <a:schemeClr val="tx2">
                    <a:lumMod val="50000"/>
                  </a:schemeClr>
                </a:solidFill>
              </a:rPr>
              <a:t> وذلك للوصول إلى قوانين أو مبادئ عامة حول أنماط السلوك المضاد للمجتمع ، والعوامل الدافعة إليها ، بهدف علاج الجاني وتقليل حدوث الفعل </a:t>
            </a:r>
            <a:r>
              <a:rPr lang="ar-EG" sz="2000" dirty="0" err="1">
                <a:solidFill>
                  <a:schemeClr val="tx2">
                    <a:lumMod val="50000"/>
                  </a:schemeClr>
                </a:solidFill>
              </a:rPr>
              <a:t>الانحرافي</a:t>
            </a:r>
            <a:r>
              <a:rPr lang="ar-EG" sz="2000" dirty="0">
                <a:solidFill>
                  <a:schemeClr val="tx2">
                    <a:lumMod val="50000"/>
                  </a:schemeClr>
                </a:solidFill>
              </a:rPr>
              <a:t>، وبذلك ينصب اهتمامه على محاولة إيجاد الطرق والوسائل التي تساعد الناس على التغير والتوافق مع المجتمع.</a:t>
            </a:r>
          </a:p>
          <a:p>
            <a:pPr lvl="1" algn="just" rtl="1">
              <a:lnSpc>
                <a:spcPct val="160000"/>
              </a:lnSpc>
            </a:pPr>
            <a:r>
              <a:rPr lang="ar-EG" sz="2000" dirty="0"/>
              <a:t>هذا التوافق لا يتحقق بكامله في المجتمع إلا إذا كان هناك تكامل ثقافي ومعياري واجتماعي وشخصي لأعضاء المجتمع</a:t>
            </a:r>
            <a:r>
              <a:rPr lang="ar-SA" sz="2000" dirty="0"/>
              <a:t>.</a:t>
            </a:r>
            <a:endParaRPr lang="ar-EG" sz="2000" dirty="0"/>
          </a:p>
          <a:p>
            <a:pPr lvl="2" algn="just" rtl="1">
              <a:lnSpc>
                <a:spcPct val="160000"/>
              </a:lnSpc>
            </a:pPr>
            <a:endParaRPr lang="ar-EG" dirty="0"/>
          </a:p>
          <a:p>
            <a:pPr algn="r" rtl="1">
              <a:lnSpc>
                <a:spcPct val="160000"/>
              </a:lnSpc>
            </a:pPr>
            <a:endParaRPr lang="en-US" sz="20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val="4130182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مستطيل 16"/>
          <p:cNvSpPr/>
          <p:nvPr/>
        </p:nvSpPr>
        <p:spPr>
          <a:xfrm>
            <a:off x="899592" y="1052736"/>
            <a:ext cx="7128792"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ar-EG" dirty="0"/>
              <a:t>الثقافي :تكامل قيم الفرد مع قيم المجتمع: تمثل القيم العليا التي توجه سلوك الأشخاص</a:t>
            </a:r>
            <a:endParaRPr lang="en-US" dirty="0"/>
          </a:p>
          <a:p>
            <a:pPr lvl="0"/>
            <a:endParaRPr lang="en-US" sz="1600" dirty="0"/>
          </a:p>
        </p:txBody>
      </p:sp>
      <p:sp>
        <p:nvSpPr>
          <p:cNvPr id="22" name="مستطيل 21"/>
          <p:cNvSpPr/>
          <p:nvPr/>
        </p:nvSpPr>
        <p:spPr>
          <a:xfrm>
            <a:off x="1156014" y="2348880"/>
            <a:ext cx="6840760" cy="1224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ar-EG" dirty="0"/>
              <a:t>المعياري : المعايير المحددة للسلوك في المواقف الاجتماعية والتي ترشد الشخص للوسائل المشروعة التي يستعين بها لتحقيق أهدافه ، ومن ثم لا يلجأ الشخص  لاختيار وسائل غير مشروعة لتحقيق أهدافه </a:t>
            </a:r>
            <a:endParaRPr lang="en-US" dirty="0"/>
          </a:p>
        </p:txBody>
      </p:sp>
      <p:sp>
        <p:nvSpPr>
          <p:cNvPr id="23" name="مستطيل 22"/>
          <p:cNvSpPr/>
          <p:nvPr/>
        </p:nvSpPr>
        <p:spPr>
          <a:xfrm>
            <a:off x="971600" y="4221088"/>
            <a:ext cx="6912768" cy="1224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ar-EG" dirty="0"/>
              <a:t>الشخصي: مدى اتساق معايير الشخص مع أهدافه، ومع اتساق تطلعاته مع إمكانياته الشخصية وعدم معاناته مع حالات التفاوت بين توقعاته الشخصية من الأدوار وقدراته على شغل هذه الأدوار والوظائف</a:t>
            </a:r>
            <a:endParaRPr lang="en-US" dirty="0"/>
          </a:p>
        </p:txBody>
      </p:sp>
    </p:spTree>
    <p:extLst>
      <p:ext uri="{BB962C8B-B14F-4D97-AF65-F5344CB8AC3E}">
        <p14:creationId xmlns:p14="http://schemas.microsoft.com/office/powerpoint/2010/main" val="3600822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43490" y="1027664"/>
            <a:ext cx="7024744" cy="745152"/>
          </a:xfrm>
        </p:spPr>
        <p:txBody>
          <a:bodyPr>
            <a:normAutofit fontScale="90000"/>
          </a:bodyPr>
          <a:lstStyle/>
          <a:p>
            <a:pPr algn="r" rtl="1"/>
            <a:r>
              <a:rPr lang="ar-SA" dirty="0"/>
              <a:t>تابع </a:t>
            </a:r>
            <a:r>
              <a:rPr lang="ar-EG" dirty="0"/>
              <a:t>تعريف</a:t>
            </a:r>
            <a:r>
              <a:rPr lang="ar-SA" dirty="0"/>
              <a:t>ات</a:t>
            </a:r>
            <a:r>
              <a:rPr lang="ar-EG" dirty="0"/>
              <a:t> علم الاجتماع الجنائي</a:t>
            </a:r>
            <a:endParaRPr lang="en-US" dirty="0"/>
          </a:p>
        </p:txBody>
      </p:sp>
      <p:sp>
        <p:nvSpPr>
          <p:cNvPr id="6" name="Content Placeholder 5"/>
          <p:cNvSpPr>
            <a:spLocks noGrp="1"/>
          </p:cNvSpPr>
          <p:nvPr>
            <p:ph sz="half" idx="1"/>
          </p:nvPr>
        </p:nvSpPr>
        <p:spPr>
          <a:xfrm>
            <a:off x="539552" y="2132856"/>
            <a:ext cx="8168584" cy="3963144"/>
          </a:xfrm>
        </p:spPr>
        <p:txBody>
          <a:bodyPr>
            <a:normAutofit/>
          </a:bodyPr>
          <a:lstStyle/>
          <a:p>
            <a:pPr lvl="1" algn="just" rtl="1"/>
            <a:r>
              <a:rPr lang="ar-EG" dirty="0"/>
              <a:t>التعريف الواسع: يتضمن مجالات علم الاجتماع وعلم الإجرام والاجتماع القانوني، جميعها تهتم بالسلوك الإنساني وأفعاله.</a:t>
            </a:r>
          </a:p>
          <a:p>
            <a:pPr lvl="2" algn="just" rtl="1"/>
            <a:r>
              <a:rPr lang="ar-EG" dirty="0"/>
              <a:t>علم الاجتماع: يهتم بفهمها وتقديم التفسير الاجتماعي لها </a:t>
            </a:r>
            <a:r>
              <a:rPr lang="ar-EG" dirty="0">
                <a:solidFill>
                  <a:srgbClr val="FF0000"/>
                </a:solidFill>
              </a:rPr>
              <a:t>.(</a:t>
            </a:r>
            <a:r>
              <a:rPr lang="ar-EG" dirty="0">
                <a:solidFill>
                  <a:schemeClr val="accent5">
                    <a:lumMod val="50000"/>
                  </a:schemeClr>
                </a:solidFill>
              </a:rPr>
              <a:t>السلوك سوياً أو معتلا )</a:t>
            </a:r>
          </a:p>
          <a:p>
            <a:pPr lvl="2" algn="just" rtl="1"/>
            <a:r>
              <a:rPr lang="ar-EG" dirty="0">
                <a:solidFill>
                  <a:srgbClr val="FF0000"/>
                </a:solidFill>
              </a:rPr>
              <a:t>علم الإجرام يتناول السلوك الإجرامي محاولا تقديم التفسيرات العلمية، وتحديد مستويات المسئولية وأنماط خطورتها والإجراءات والعقوبات . </a:t>
            </a:r>
            <a:r>
              <a:rPr lang="ar-EG" dirty="0">
                <a:solidFill>
                  <a:schemeClr val="accent5">
                    <a:lumMod val="50000"/>
                  </a:schemeClr>
                </a:solidFill>
              </a:rPr>
              <a:t>.(السلوك </a:t>
            </a:r>
            <a:r>
              <a:rPr lang="ar-EG" dirty="0" err="1">
                <a:solidFill>
                  <a:schemeClr val="accent5">
                    <a:lumMod val="50000"/>
                  </a:schemeClr>
                </a:solidFill>
              </a:rPr>
              <a:t>الاجرامي</a:t>
            </a:r>
            <a:r>
              <a:rPr lang="ar-EG" dirty="0">
                <a:solidFill>
                  <a:schemeClr val="accent5">
                    <a:lumMod val="50000"/>
                  </a:schemeClr>
                </a:solidFill>
              </a:rPr>
              <a:t>)</a:t>
            </a:r>
          </a:p>
          <a:p>
            <a:pPr lvl="2" algn="just" rtl="1"/>
            <a:r>
              <a:rPr lang="ar-EG" dirty="0"/>
              <a:t>علم الاجتماع القانوني: يتناول السلوك والأفعال الإجرامية من حيث خروجها عن القواعد المحددة والقواعد القانونية لتجريم هذا الخروج .</a:t>
            </a:r>
            <a:r>
              <a:rPr lang="ar-EG" dirty="0">
                <a:solidFill>
                  <a:srgbClr val="FF0000"/>
                </a:solidFill>
              </a:rPr>
              <a:t> </a:t>
            </a:r>
            <a:r>
              <a:rPr lang="ar-EG" dirty="0">
                <a:solidFill>
                  <a:srgbClr val="92D050"/>
                </a:solidFill>
              </a:rPr>
              <a:t>.(</a:t>
            </a:r>
            <a:r>
              <a:rPr lang="ar-EG" dirty="0">
                <a:solidFill>
                  <a:schemeClr val="accent5">
                    <a:lumMod val="50000"/>
                  </a:schemeClr>
                </a:solidFill>
              </a:rPr>
              <a:t>الوظيفة الاجتماعية للقانون)</a:t>
            </a:r>
          </a:p>
          <a:p>
            <a:pPr lvl="1" algn="just" rtl="1">
              <a:buNone/>
            </a:pPr>
            <a:r>
              <a:rPr lang="ar-EG" dirty="0">
                <a:solidFill>
                  <a:srgbClr val="5F13E7"/>
                </a:solidFill>
              </a:rPr>
              <a:t>	</a:t>
            </a:r>
          </a:p>
        </p:txBody>
      </p:sp>
      <p:sp>
        <p:nvSpPr>
          <p:cNvPr id="3" name="Slide Number Placeholder 2"/>
          <p:cNvSpPr>
            <a:spLocks noGrp="1"/>
          </p:cNvSpPr>
          <p:nvPr>
            <p:ph type="sldNum" sz="quarter" idx="12"/>
          </p:nvPr>
        </p:nvSpPr>
        <p:spPr/>
        <p:txBody>
          <a:bodyPr/>
          <a:lstStyle/>
          <a:p>
            <a:fld id="{B6F15528-21DE-4FAA-801E-634DDDAF4B2B}" type="slidenum">
              <a:rPr lang="en-US" smtClean="0"/>
              <a:pPr/>
              <a:t>5</a:t>
            </a:fld>
            <a:endParaRPr lang="en-US" dirty="0"/>
          </a:p>
        </p:txBody>
      </p:sp>
    </p:spTree>
    <p:extLst>
      <p:ext uri="{BB962C8B-B14F-4D97-AF65-F5344CB8AC3E}">
        <p14:creationId xmlns:p14="http://schemas.microsoft.com/office/powerpoint/2010/main" val="2726685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تمرير أفقي 3"/>
          <p:cNvSpPr/>
          <p:nvPr/>
        </p:nvSpPr>
        <p:spPr>
          <a:xfrm>
            <a:off x="539552" y="0"/>
            <a:ext cx="7056784" cy="1196752"/>
          </a:xfrm>
          <a:prstGeom prst="horizontalScroll">
            <a:avLst>
              <a:gd name="adj" fmla="val 25000"/>
            </a:avLst>
          </a:prstGeom>
          <a:noFill/>
          <a:ln>
            <a:solidFill>
              <a:srgbClr val="FFC000"/>
            </a:solid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EG" sz="2400" b="1" dirty="0">
                <a:solidFill>
                  <a:schemeClr val="tx1"/>
                </a:solidFill>
              </a:rPr>
              <a:t>ثالثاً: المعضلات النظرية والمنهجية في علم الاجتماع الجنائي </a:t>
            </a:r>
            <a:endParaRPr lang="en-US" sz="2400" dirty="0">
              <a:solidFill>
                <a:schemeClr val="tx1"/>
              </a:solidFill>
            </a:endParaRPr>
          </a:p>
        </p:txBody>
      </p:sp>
      <p:sp>
        <p:nvSpPr>
          <p:cNvPr id="5" name="انفجار 2 4"/>
          <p:cNvSpPr/>
          <p:nvPr/>
        </p:nvSpPr>
        <p:spPr>
          <a:xfrm>
            <a:off x="6084168" y="1196752"/>
            <a:ext cx="2880320" cy="1656184"/>
          </a:xfrm>
          <a:prstGeom prst="irregularSeal2">
            <a:avLst/>
          </a:prstGeom>
          <a:noFill/>
          <a:ln>
            <a:solidFill>
              <a:srgbClr val="FFC000"/>
            </a:solid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EG" sz="2400" b="1" dirty="0">
                <a:solidFill>
                  <a:schemeClr val="tx1"/>
                </a:solidFill>
              </a:rPr>
              <a:t>علم الاجتماع الجنائي </a:t>
            </a:r>
            <a:endParaRPr lang="en-US" sz="2400" b="1" dirty="0">
              <a:solidFill>
                <a:schemeClr val="tx1"/>
              </a:solidFill>
            </a:endParaRPr>
          </a:p>
          <a:p>
            <a:pPr algn="r" rtl="1"/>
            <a:endParaRPr lang="ar-SA" sz="2400" b="1" dirty="0">
              <a:solidFill>
                <a:schemeClr val="tx1"/>
              </a:solidFill>
            </a:endParaRPr>
          </a:p>
        </p:txBody>
      </p:sp>
      <p:sp>
        <p:nvSpPr>
          <p:cNvPr id="6" name="مربع نص 5"/>
          <p:cNvSpPr txBox="1"/>
          <p:nvPr/>
        </p:nvSpPr>
        <p:spPr>
          <a:xfrm>
            <a:off x="971600" y="2924944"/>
            <a:ext cx="7956376" cy="830997"/>
          </a:xfrm>
          <a:prstGeom prst="rect">
            <a:avLst/>
          </a:prstGeom>
          <a:noFill/>
        </p:spPr>
        <p:txBody>
          <a:bodyPr wrap="square" rtlCol="1">
            <a:spAutoFit/>
          </a:bodyPr>
          <a:lstStyle/>
          <a:p>
            <a:pPr algn="r" rtl="1"/>
            <a:r>
              <a:rPr lang="ar-EG" sz="2400" b="1" dirty="0"/>
              <a:t>يواجه  علم الاجتماع الجنائي بعض الصعوبات بالنسبة لهذه الأطر النظرية والمنهجية ، شأنه في ذلك ، شأن بقية  العوامل الاجتماعية الأخرى:</a:t>
            </a:r>
            <a:endParaRPr lang="ar-SA" sz="2400" b="1" dirty="0"/>
          </a:p>
        </p:txBody>
      </p:sp>
      <p:sp>
        <p:nvSpPr>
          <p:cNvPr id="7" name="مربع نص 6"/>
          <p:cNvSpPr txBox="1"/>
          <p:nvPr/>
        </p:nvSpPr>
        <p:spPr>
          <a:xfrm>
            <a:off x="1187624" y="3933056"/>
            <a:ext cx="7776864" cy="830997"/>
          </a:xfrm>
          <a:prstGeom prst="rect">
            <a:avLst/>
          </a:prstGeom>
          <a:noFill/>
        </p:spPr>
        <p:txBody>
          <a:bodyPr wrap="square" rtlCol="1">
            <a:spAutoFit/>
          </a:bodyPr>
          <a:lstStyle/>
          <a:p>
            <a:pPr marL="342900" indent="-342900" algn="r" rtl="1">
              <a:buClr>
                <a:srgbClr val="FF0000"/>
              </a:buClr>
              <a:buFont typeface="Wingdings" pitchFamily="2" charset="2"/>
              <a:buChar char="§"/>
            </a:pPr>
            <a:r>
              <a:rPr lang="ar-EG" sz="2400" b="1" dirty="0"/>
              <a:t>نظرا للطبيعية  المعقدة للموضوع الأساسي الذي يتناوله </a:t>
            </a:r>
          </a:p>
          <a:p>
            <a:pPr algn="r" rtl="1">
              <a:buClr>
                <a:srgbClr val="FF0000"/>
              </a:buClr>
            </a:pPr>
            <a:r>
              <a:rPr lang="ar-EG" sz="2400" b="1" dirty="0"/>
              <a:t>   علم الاجتماع الجنائي ، وهو الانحراف .</a:t>
            </a:r>
            <a:endParaRPr lang="ar-SA" sz="2400" b="1" dirty="0"/>
          </a:p>
        </p:txBody>
      </p:sp>
      <p:sp>
        <p:nvSpPr>
          <p:cNvPr id="8" name="مربع نص 7"/>
          <p:cNvSpPr txBox="1"/>
          <p:nvPr/>
        </p:nvSpPr>
        <p:spPr>
          <a:xfrm>
            <a:off x="1043608" y="4964975"/>
            <a:ext cx="7920880" cy="830997"/>
          </a:xfrm>
          <a:prstGeom prst="rect">
            <a:avLst/>
          </a:prstGeom>
          <a:noFill/>
        </p:spPr>
        <p:txBody>
          <a:bodyPr wrap="square" rtlCol="1">
            <a:spAutoFit/>
          </a:bodyPr>
          <a:lstStyle/>
          <a:p>
            <a:pPr marL="342900" indent="-342900" algn="r" rtl="1">
              <a:buClr>
                <a:srgbClr val="FF0000"/>
              </a:buClr>
              <a:buFont typeface="Wingdings" pitchFamily="2" charset="2"/>
              <a:buChar char="§"/>
            </a:pPr>
            <a:r>
              <a:rPr lang="ar-EG" sz="2400" b="1" dirty="0"/>
              <a:t>حداثة علم الاجتماع الجنائي بمفهومه الحديث ،  وندرة الكتابات</a:t>
            </a:r>
          </a:p>
          <a:p>
            <a:pPr algn="r" rtl="1">
              <a:buClr>
                <a:srgbClr val="FF0000"/>
              </a:buClr>
            </a:pPr>
            <a:r>
              <a:rPr lang="ar-EG" sz="2400" b="1" dirty="0"/>
              <a:t>    والدراسات العلمية </a:t>
            </a:r>
            <a:endParaRPr lang="en-US" sz="2400" dirty="0"/>
          </a:p>
        </p:txBody>
      </p:sp>
      <p:pic>
        <p:nvPicPr>
          <p:cNvPr id="2" name="صورة 1"/>
          <p:cNvPicPr>
            <a:picLocks noChangeAspect="1"/>
          </p:cNvPicPr>
          <p:nvPr/>
        </p:nvPicPr>
        <p:blipFill rotWithShape="1">
          <a:blip r:embed="rId2" cstate="print">
            <a:extLst>
              <a:ext uri="{28A0092B-C50C-407E-A947-70E740481C1C}">
                <a14:useLocalDpi xmlns:a14="http://schemas.microsoft.com/office/drawing/2010/main" val="0"/>
              </a:ext>
            </a:extLst>
          </a:blip>
          <a:srcRect l="20531" t="746" r="18903" b="-746"/>
          <a:stretch/>
        </p:blipFill>
        <p:spPr>
          <a:xfrm>
            <a:off x="1375944" y="952999"/>
            <a:ext cx="1467864" cy="1899937"/>
          </a:xfrm>
          <a:prstGeom prst="flowChartAlternateProcess">
            <a:avLst/>
          </a:prstGeom>
        </p:spPr>
      </p:pic>
    </p:spTree>
    <p:extLst>
      <p:ext uri="{BB962C8B-B14F-4D97-AF65-F5344CB8AC3E}">
        <p14:creationId xmlns:p14="http://schemas.microsoft.com/office/powerpoint/2010/main" val="799353228"/>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down)">
                                      <p:cBhvr>
                                        <p:cTn id="23" dur="580">
                                          <p:stCondLst>
                                            <p:cond delay="0"/>
                                          </p:stCondLst>
                                        </p:cTn>
                                        <p:tgtEl>
                                          <p:spTgt spid="2"/>
                                        </p:tgtEl>
                                      </p:cBhvr>
                                    </p:animEffect>
                                    <p:anim calcmode="lin" valueType="num">
                                      <p:cBhvr>
                                        <p:cTn id="2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9" dur="26">
                                          <p:stCondLst>
                                            <p:cond delay="650"/>
                                          </p:stCondLst>
                                        </p:cTn>
                                        <p:tgtEl>
                                          <p:spTgt spid="2"/>
                                        </p:tgtEl>
                                      </p:cBhvr>
                                      <p:to x="100000" y="60000"/>
                                    </p:animScale>
                                    <p:animScale>
                                      <p:cBhvr>
                                        <p:cTn id="30" dur="166" decel="50000">
                                          <p:stCondLst>
                                            <p:cond delay="676"/>
                                          </p:stCondLst>
                                        </p:cTn>
                                        <p:tgtEl>
                                          <p:spTgt spid="2"/>
                                        </p:tgtEl>
                                      </p:cBhvr>
                                      <p:to x="100000" y="100000"/>
                                    </p:animScale>
                                    <p:animScale>
                                      <p:cBhvr>
                                        <p:cTn id="31" dur="26">
                                          <p:stCondLst>
                                            <p:cond delay="1312"/>
                                          </p:stCondLst>
                                        </p:cTn>
                                        <p:tgtEl>
                                          <p:spTgt spid="2"/>
                                        </p:tgtEl>
                                      </p:cBhvr>
                                      <p:to x="100000" y="80000"/>
                                    </p:animScale>
                                    <p:animScale>
                                      <p:cBhvr>
                                        <p:cTn id="32" dur="166" decel="50000">
                                          <p:stCondLst>
                                            <p:cond delay="1338"/>
                                          </p:stCondLst>
                                        </p:cTn>
                                        <p:tgtEl>
                                          <p:spTgt spid="2"/>
                                        </p:tgtEl>
                                      </p:cBhvr>
                                      <p:to x="100000" y="100000"/>
                                    </p:animScale>
                                    <p:animScale>
                                      <p:cBhvr>
                                        <p:cTn id="33" dur="26">
                                          <p:stCondLst>
                                            <p:cond delay="1642"/>
                                          </p:stCondLst>
                                        </p:cTn>
                                        <p:tgtEl>
                                          <p:spTgt spid="2"/>
                                        </p:tgtEl>
                                      </p:cBhvr>
                                      <p:to x="100000" y="90000"/>
                                    </p:animScale>
                                    <p:animScale>
                                      <p:cBhvr>
                                        <p:cTn id="34" dur="166" decel="50000">
                                          <p:stCondLst>
                                            <p:cond delay="1668"/>
                                          </p:stCondLst>
                                        </p:cTn>
                                        <p:tgtEl>
                                          <p:spTgt spid="2"/>
                                        </p:tgtEl>
                                      </p:cBhvr>
                                      <p:to x="100000" y="100000"/>
                                    </p:animScale>
                                    <p:animScale>
                                      <p:cBhvr>
                                        <p:cTn id="35" dur="26">
                                          <p:stCondLst>
                                            <p:cond delay="1808"/>
                                          </p:stCondLst>
                                        </p:cTn>
                                        <p:tgtEl>
                                          <p:spTgt spid="2"/>
                                        </p:tgtEl>
                                      </p:cBhvr>
                                      <p:to x="100000" y="95000"/>
                                    </p:animScale>
                                    <p:animScale>
                                      <p:cBhvr>
                                        <p:cTn id="36" dur="166" decel="50000">
                                          <p:stCondLst>
                                            <p:cond delay="1834"/>
                                          </p:stCondLst>
                                        </p:cTn>
                                        <p:tgtEl>
                                          <p:spTgt spid="2"/>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circle(in)">
                                      <p:cBhvr>
                                        <p:cTn id="41" dur="20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Effect transition="in" filter="fade">
                                      <p:cBhvr>
                                        <p:cTn id="48" dur="500"/>
                                        <p:tgtEl>
                                          <p:spTgt spid="6"/>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500" fill="hold"/>
                                        <p:tgtEl>
                                          <p:spTgt spid="7"/>
                                        </p:tgtEl>
                                        <p:attrNameLst>
                                          <p:attrName>ppt_w</p:attrName>
                                        </p:attrNameLst>
                                      </p:cBhvr>
                                      <p:tavLst>
                                        <p:tav tm="0">
                                          <p:val>
                                            <p:fltVal val="0"/>
                                          </p:val>
                                        </p:tav>
                                        <p:tav tm="100000">
                                          <p:val>
                                            <p:strVal val="#ppt_w"/>
                                          </p:val>
                                        </p:tav>
                                      </p:tavLst>
                                    </p:anim>
                                    <p:anim calcmode="lin" valueType="num">
                                      <p:cBhvr>
                                        <p:cTn id="54" dur="500" fill="hold"/>
                                        <p:tgtEl>
                                          <p:spTgt spid="7"/>
                                        </p:tgtEl>
                                        <p:attrNameLst>
                                          <p:attrName>ppt_h</p:attrName>
                                        </p:attrNameLst>
                                      </p:cBhvr>
                                      <p:tavLst>
                                        <p:tav tm="0">
                                          <p:val>
                                            <p:fltVal val="0"/>
                                          </p:val>
                                        </p:tav>
                                        <p:tav tm="100000">
                                          <p:val>
                                            <p:strVal val="#ppt_h"/>
                                          </p:val>
                                        </p:tav>
                                      </p:tavLst>
                                    </p:anim>
                                    <p:animEffect transition="in" filter="fade">
                                      <p:cBhvr>
                                        <p:cTn id="55" dur="500"/>
                                        <p:tgtEl>
                                          <p:spTgt spid="7"/>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grpId="0" nodeType="clickEffect">
                                  <p:stCondLst>
                                    <p:cond delay="0"/>
                                  </p:stCondLst>
                                  <p:childTnLst>
                                    <p:set>
                                      <p:cBhvr>
                                        <p:cTn id="59" dur="1" fill="hold">
                                          <p:stCondLst>
                                            <p:cond delay="0"/>
                                          </p:stCondLst>
                                        </p:cTn>
                                        <p:tgtEl>
                                          <p:spTgt spid="8"/>
                                        </p:tgtEl>
                                        <p:attrNameLst>
                                          <p:attrName>style.visibility</p:attrName>
                                        </p:attrNameLst>
                                      </p:cBhvr>
                                      <p:to>
                                        <p:strVal val="visible"/>
                                      </p:to>
                                    </p:set>
                                    <p:anim calcmode="lin" valueType="num">
                                      <p:cBhvr>
                                        <p:cTn id="60" dur="500" fill="hold"/>
                                        <p:tgtEl>
                                          <p:spTgt spid="8"/>
                                        </p:tgtEl>
                                        <p:attrNameLst>
                                          <p:attrName>ppt_w</p:attrName>
                                        </p:attrNameLst>
                                      </p:cBhvr>
                                      <p:tavLst>
                                        <p:tav tm="0">
                                          <p:val>
                                            <p:fltVal val="0"/>
                                          </p:val>
                                        </p:tav>
                                        <p:tav tm="100000">
                                          <p:val>
                                            <p:strVal val="#ppt_w"/>
                                          </p:val>
                                        </p:tav>
                                      </p:tavLst>
                                    </p:anim>
                                    <p:anim calcmode="lin" valueType="num">
                                      <p:cBhvr>
                                        <p:cTn id="61" dur="500" fill="hold"/>
                                        <p:tgtEl>
                                          <p:spTgt spid="8"/>
                                        </p:tgtEl>
                                        <p:attrNameLst>
                                          <p:attrName>ppt_h</p:attrName>
                                        </p:attrNameLst>
                                      </p:cBhvr>
                                      <p:tavLst>
                                        <p:tav tm="0">
                                          <p:val>
                                            <p:fltVal val="0"/>
                                          </p:val>
                                        </p:tav>
                                        <p:tav tm="100000">
                                          <p:val>
                                            <p:strVal val="#ppt_h"/>
                                          </p:val>
                                        </p:tav>
                                      </p:tavLst>
                                    </p:anim>
                                    <p:animEffect transition="in" filter="fade">
                                      <p:cBhvr>
                                        <p:cTn id="6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تمرير أفقي 3"/>
          <p:cNvSpPr/>
          <p:nvPr/>
        </p:nvSpPr>
        <p:spPr>
          <a:xfrm>
            <a:off x="1187624" y="0"/>
            <a:ext cx="6408712" cy="1196752"/>
          </a:xfrm>
          <a:prstGeom prst="horizontalScroll">
            <a:avLst>
              <a:gd name="adj" fmla="val 25000"/>
            </a:avLst>
          </a:prstGeom>
          <a:noFill/>
          <a:ln>
            <a:solidFill>
              <a:srgbClr val="FFC000"/>
            </a:solid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rtl="1"/>
            <a:r>
              <a:rPr lang="ar-EG" sz="2400" b="1" dirty="0">
                <a:solidFill>
                  <a:schemeClr val="tx1"/>
                </a:solidFill>
              </a:rPr>
              <a:t>الصعوبات النظرية  في  مجال علم الاجتماع الجنائي </a:t>
            </a:r>
            <a:endParaRPr lang="en-US" sz="2400" dirty="0">
              <a:solidFill>
                <a:schemeClr val="tx1"/>
              </a:solidFill>
            </a:endParaRPr>
          </a:p>
        </p:txBody>
      </p:sp>
      <p:sp>
        <p:nvSpPr>
          <p:cNvPr id="5" name="مربع نص 4"/>
          <p:cNvSpPr txBox="1"/>
          <p:nvPr/>
        </p:nvSpPr>
        <p:spPr>
          <a:xfrm>
            <a:off x="971600" y="1412776"/>
            <a:ext cx="7560840" cy="461665"/>
          </a:xfrm>
          <a:prstGeom prst="rect">
            <a:avLst/>
          </a:prstGeom>
          <a:noFill/>
        </p:spPr>
        <p:txBody>
          <a:bodyPr wrap="square" rtlCol="1">
            <a:spAutoFit/>
          </a:bodyPr>
          <a:lstStyle/>
          <a:p>
            <a:pPr marL="342900" indent="-342900" algn="r" rtl="1">
              <a:buClr>
                <a:srgbClr val="FF0000"/>
              </a:buClr>
              <a:buFont typeface="Wingdings" pitchFamily="2" charset="2"/>
              <a:buChar char="ü"/>
            </a:pPr>
            <a:r>
              <a:rPr lang="ar-EG" sz="2400" b="1" dirty="0"/>
              <a:t> عدم تحديد المفاهيم والإنفاق عليها في مجال  العلوم الاجتماعية </a:t>
            </a:r>
            <a:endParaRPr lang="ar-SA" sz="2400" dirty="0"/>
          </a:p>
        </p:txBody>
      </p:sp>
      <p:sp>
        <p:nvSpPr>
          <p:cNvPr id="6" name="مربع نص 5"/>
          <p:cNvSpPr txBox="1"/>
          <p:nvPr/>
        </p:nvSpPr>
        <p:spPr>
          <a:xfrm>
            <a:off x="971600" y="1916832"/>
            <a:ext cx="7560840" cy="830997"/>
          </a:xfrm>
          <a:prstGeom prst="rect">
            <a:avLst/>
          </a:prstGeom>
          <a:noFill/>
        </p:spPr>
        <p:txBody>
          <a:bodyPr wrap="square" rtlCol="1">
            <a:spAutoFit/>
          </a:bodyPr>
          <a:lstStyle/>
          <a:p>
            <a:pPr marL="342900" lvl="0" indent="-342900" algn="r" rtl="1">
              <a:buClr>
                <a:srgbClr val="FF0000"/>
              </a:buClr>
              <a:buFont typeface="Wingdings" pitchFamily="2" charset="2"/>
              <a:buChar char="ü"/>
            </a:pPr>
            <a:r>
              <a:rPr lang="ar-EG" sz="2400" b="1" dirty="0"/>
              <a:t>التعدد الواضح في المدارس والمذاهب ، والنظريات في الميدان ، ولا شك أن ذلك يرجع أساساً إلي هذا الاختلاف القائم بين المفاهيم </a:t>
            </a:r>
            <a:endParaRPr lang="en-US" sz="2400" dirty="0"/>
          </a:p>
        </p:txBody>
      </p:sp>
      <p:sp>
        <p:nvSpPr>
          <p:cNvPr id="7" name="مربع نص 6"/>
          <p:cNvSpPr txBox="1"/>
          <p:nvPr/>
        </p:nvSpPr>
        <p:spPr>
          <a:xfrm>
            <a:off x="971600" y="2708920"/>
            <a:ext cx="7560840" cy="461665"/>
          </a:xfrm>
          <a:prstGeom prst="rect">
            <a:avLst/>
          </a:prstGeom>
          <a:noFill/>
        </p:spPr>
        <p:txBody>
          <a:bodyPr wrap="square" rtlCol="1">
            <a:spAutoFit/>
          </a:bodyPr>
          <a:lstStyle/>
          <a:p>
            <a:pPr marL="342900" lvl="0" indent="-342900" algn="r" rtl="1">
              <a:buClr>
                <a:srgbClr val="FF0000"/>
              </a:buClr>
              <a:buFont typeface="Wingdings" pitchFamily="2" charset="2"/>
              <a:buChar char="ü"/>
            </a:pPr>
            <a:r>
              <a:rPr lang="ar-EG" sz="2400" b="1" dirty="0"/>
              <a:t>وتتعلق الزاوية الثانية بتأثير المفاهيم المختلفة بتلك البحوث  </a:t>
            </a:r>
            <a:r>
              <a:rPr lang="ar-EG" sz="2400" b="1" dirty="0" err="1"/>
              <a:t>الامبيريقية</a:t>
            </a:r>
            <a:r>
              <a:rPr lang="ar-EG" sz="2400" b="1" dirty="0"/>
              <a:t> </a:t>
            </a:r>
            <a:endParaRPr lang="en-US" sz="2400" dirty="0"/>
          </a:p>
        </p:txBody>
      </p:sp>
      <p:sp>
        <p:nvSpPr>
          <p:cNvPr id="10" name="تمرير أفقي 9"/>
          <p:cNvSpPr/>
          <p:nvPr/>
        </p:nvSpPr>
        <p:spPr>
          <a:xfrm>
            <a:off x="5364088" y="3212976"/>
            <a:ext cx="3600400" cy="945396"/>
          </a:xfrm>
          <a:prstGeom prst="horizontalScroll">
            <a:avLst>
              <a:gd name="adj" fmla="val 25000"/>
            </a:avLst>
          </a:prstGeom>
          <a:noFill/>
          <a:ln>
            <a:solidFill>
              <a:srgbClr val="FFC000"/>
            </a:solid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EG" sz="2000" b="1" dirty="0">
                <a:solidFill>
                  <a:schemeClr val="tx1"/>
                </a:solidFill>
              </a:rPr>
              <a:t>الاختلاف القائم بين المفاهيم  </a:t>
            </a:r>
            <a:endParaRPr lang="en-US" sz="2000" dirty="0">
              <a:solidFill>
                <a:schemeClr val="tx1"/>
              </a:solidFill>
            </a:endParaRPr>
          </a:p>
        </p:txBody>
      </p:sp>
      <p:sp>
        <p:nvSpPr>
          <p:cNvPr id="11" name="مربع نص 10"/>
          <p:cNvSpPr txBox="1"/>
          <p:nvPr/>
        </p:nvSpPr>
        <p:spPr>
          <a:xfrm>
            <a:off x="2483768" y="4221088"/>
            <a:ext cx="6120680" cy="1569660"/>
          </a:xfrm>
          <a:prstGeom prst="rect">
            <a:avLst/>
          </a:prstGeom>
          <a:noFill/>
        </p:spPr>
        <p:txBody>
          <a:bodyPr wrap="square" rtlCol="1">
            <a:spAutoFit/>
          </a:bodyPr>
          <a:lstStyle/>
          <a:p>
            <a:pPr marL="342900" lvl="0" indent="-342900" algn="r" rtl="1">
              <a:buClr>
                <a:srgbClr val="FF0000"/>
              </a:buClr>
              <a:buFont typeface="Wingdings" pitchFamily="2" charset="2"/>
              <a:buChar char="ü"/>
            </a:pPr>
            <a:r>
              <a:rPr lang="ar-EG" sz="2400" b="1" dirty="0"/>
              <a:t>الأمر الذي ترتب عليه اختلاف نتائج تلك البحوث مما أدي إلي عدم القدرة علي مقارنة تلك النتائج ببعضها ، لإظهار مدي ما تمتع به من صدق المعرفة المتحصلة حول الموضوع . </a:t>
            </a:r>
            <a:endParaRPr lang="en-US" sz="2400" dirty="0"/>
          </a:p>
        </p:txBody>
      </p:sp>
      <p:sp>
        <p:nvSpPr>
          <p:cNvPr id="12" name="مربع نص 11"/>
          <p:cNvSpPr txBox="1"/>
          <p:nvPr/>
        </p:nvSpPr>
        <p:spPr>
          <a:xfrm>
            <a:off x="2987824" y="6021288"/>
            <a:ext cx="5616624" cy="461665"/>
          </a:xfrm>
          <a:prstGeom prst="rect">
            <a:avLst/>
          </a:prstGeom>
          <a:noFill/>
        </p:spPr>
        <p:txBody>
          <a:bodyPr wrap="square" rtlCol="1">
            <a:spAutoFit/>
          </a:bodyPr>
          <a:lstStyle/>
          <a:p>
            <a:pPr marL="285750" lvl="0" indent="-285750" algn="r" rtl="1">
              <a:buClr>
                <a:srgbClr val="FF0000"/>
              </a:buClr>
              <a:buFont typeface="Wingdings" pitchFamily="2" charset="2"/>
              <a:buChar char="ü"/>
            </a:pPr>
            <a:r>
              <a:rPr lang="ar-EG" sz="2400" b="1" dirty="0"/>
              <a:t>الاهتمام بالمفاهيم </a:t>
            </a:r>
            <a:endParaRPr lang="en-US" sz="2400" dirty="0"/>
          </a:p>
        </p:txBody>
      </p:sp>
    </p:spTree>
    <p:extLst>
      <p:ext uri="{BB962C8B-B14F-4D97-AF65-F5344CB8AC3E}">
        <p14:creationId xmlns:p14="http://schemas.microsoft.com/office/powerpoint/2010/main" val="3354723281"/>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 calcmode="lin" valueType="num">
                                      <p:cBhvr>
                                        <p:cTn id="25"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27" dur="500"/>
                                        <p:tgtEl>
                                          <p:spTgt spid="5">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 calcmode="lin" valueType="num">
                                      <p:cBhvr>
                                        <p:cTn id="32"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33"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34" dur="500"/>
                                        <p:tgtEl>
                                          <p:spTgt spid="6">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anim calcmode="lin" valueType="num">
                                      <p:cBhvr>
                                        <p:cTn id="39"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40"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41" dur="500"/>
                                        <p:tgtEl>
                                          <p:spTgt spid="7">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6" presetClass="entr" presetSubtype="0"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down)">
                                      <p:cBhvr>
                                        <p:cTn id="46" dur="580">
                                          <p:stCondLst>
                                            <p:cond delay="0"/>
                                          </p:stCondLst>
                                        </p:cTn>
                                        <p:tgtEl>
                                          <p:spTgt spid="10"/>
                                        </p:tgtEl>
                                      </p:cBhvr>
                                    </p:animEffect>
                                    <p:anim calcmode="lin" valueType="num">
                                      <p:cBhvr>
                                        <p:cTn id="47"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8"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9"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0"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1"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2" dur="26">
                                          <p:stCondLst>
                                            <p:cond delay="650"/>
                                          </p:stCondLst>
                                        </p:cTn>
                                        <p:tgtEl>
                                          <p:spTgt spid="10"/>
                                        </p:tgtEl>
                                      </p:cBhvr>
                                      <p:to x="100000" y="60000"/>
                                    </p:animScale>
                                    <p:animScale>
                                      <p:cBhvr>
                                        <p:cTn id="53" dur="166" decel="50000">
                                          <p:stCondLst>
                                            <p:cond delay="676"/>
                                          </p:stCondLst>
                                        </p:cTn>
                                        <p:tgtEl>
                                          <p:spTgt spid="10"/>
                                        </p:tgtEl>
                                      </p:cBhvr>
                                      <p:to x="100000" y="100000"/>
                                    </p:animScale>
                                    <p:animScale>
                                      <p:cBhvr>
                                        <p:cTn id="54" dur="26">
                                          <p:stCondLst>
                                            <p:cond delay="1312"/>
                                          </p:stCondLst>
                                        </p:cTn>
                                        <p:tgtEl>
                                          <p:spTgt spid="10"/>
                                        </p:tgtEl>
                                      </p:cBhvr>
                                      <p:to x="100000" y="80000"/>
                                    </p:animScale>
                                    <p:animScale>
                                      <p:cBhvr>
                                        <p:cTn id="55" dur="166" decel="50000">
                                          <p:stCondLst>
                                            <p:cond delay="1338"/>
                                          </p:stCondLst>
                                        </p:cTn>
                                        <p:tgtEl>
                                          <p:spTgt spid="10"/>
                                        </p:tgtEl>
                                      </p:cBhvr>
                                      <p:to x="100000" y="100000"/>
                                    </p:animScale>
                                    <p:animScale>
                                      <p:cBhvr>
                                        <p:cTn id="56" dur="26">
                                          <p:stCondLst>
                                            <p:cond delay="1642"/>
                                          </p:stCondLst>
                                        </p:cTn>
                                        <p:tgtEl>
                                          <p:spTgt spid="10"/>
                                        </p:tgtEl>
                                      </p:cBhvr>
                                      <p:to x="100000" y="90000"/>
                                    </p:animScale>
                                    <p:animScale>
                                      <p:cBhvr>
                                        <p:cTn id="57" dur="166" decel="50000">
                                          <p:stCondLst>
                                            <p:cond delay="1668"/>
                                          </p:stCondLst>
                                        </p:cTn>
                                        <p:tgtEl>
                                          <p:spTgt spid="10"/>
                                        </p:tgtEl>
                                      </p:cBhvr>
                                      <p:to x="100000" y="100000"/>
                                    </p:animScale>
                                    <p:animScale>
                                      <p:cBhvr>
                                        <p:cTn id="58" dur="26">
                                          <p:stCondLst>
                                            <p:cond delay="1808"/>
                                          </p:stCondLst>
                                        </p:cTn>
                                        <p:tgtEl>
                                          <p:spTgt spid="10"/>
                                        </p:tgtEl>
                                      </p:cBhvr>
                                      <p:to x="100000" y="95000"/>
                                    </p:animScale>
                                    <p:animScale>
                                      <p:cBhvr>
                                        <p:cTn id="59" dur="166" decel="50000">
                                          <p:stCondLst>
                                            <p:cond delay="1834"/>
                                          </p:stCondLst>
                                        </p:cTn>
                                        <p:tgtEl>
                                          <p:spTgt spid="10"/>
                                        </p:tgtEl>
                                      </p:cBhvr>
                                      <p:to x="100000" y="100000"/>
                                    </p:animScale>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grpId="0" nodeType="clickEffect">
                                  <p:stCondLst>
                                    <p:cond delay="0"/>
                                  </p:stCondLst>
                                  <p:childTnLst>
                                    <p:set>
                                      <p:cBhvr>
                                        <p:cTn id="63" dur="1" fill="hold">
                                          <p:stCondLst>
                                            <p:cond delay="0"/>
                                          </p:stCondLst>
                                        </p:cTn>
                                        <p:tgtEl>
                                          <p:spTgt spid="11"/>
                                        </p:tgtEl>
                                        <p:attrNameLst>
                                          <p:attrName>style.visibility</p:attrName>
                                        </p:attrNameLst>
                                      </p:cBhvr>
                                      <p:to>
                                        <p:strVal val="visible"/>
                                      </p:to>
                                    </p:set>
                                    <p:anim calcmode="lin" valueType="num">
                                      <p:cBhvr>
                                        <p:cTn id="64" dur="500" fill="hold"/>
                                        <p:tgtEl>
                                          <p:spTgt spid="11"/>
                                        </p:tgtEl>
                                        <p:attrNameLst>
                                          <p:attrName>ppt_w</p:attrName>
                                        </p:attrNameLst>
                                      </p:cBhvr>
                                      <p:tavLst>
                                        <p:tav tm="0">
                                          <p:val>
                                            <p:fltVal val="0"/>
                                          </p:val>
                                        </p:tav>
                                        <p:tav tm="100000">
                                          <p:val>
                                            <p:strVal val="#ppt_w"/>
                                          </p:val>
                                        </p:tav>
                                      </p:tavLst>
                                    </p:anim>
                                    <p:anim calcmode="lin" valueType="num">
                                      <p:cBhvr>
                                        <p:cTn id="65" dur="500" fill="hold"/>
                                        <p:tgtEl>
                                          <p:spTgt spid="11"/>
                                        </p:tgtEl>
                                        <p:attrNameLst>
                                          <p:attrName>ppt_h</p:attrName>
                                        </p:attrNameLst>
                                      </p:cBhvr>
                                      <p:tavLst>
                                        <p:tav tm="0">
                                          <p:val>
                                            <p:fltVal val="0"/>
                                          </p:val>
                                        </p:tav>
                                        <p:tav tm="100000">
                                          <p:val>
                                            <p:strVal val="#ppt_h"/>
                                          </p:val>
                                        </p:tav>
                                      </p:tavLst>
                                    </p:anim>
                                    <p:animEffect transition="in" filter="fade">
                                      <p:cBhvr>
                                        <p:cTn id="66" dur="500"/>
                                        <p:tgtEl>
                                          <p:spTgt spid="11"/>
                                        </p:tgtEl>
                                      </p:cBhvr>
                                    </p:animEffect>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grpId="0" nodeType="click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p:cTn id="71" dur="500" fill="hold"/>
                                        <p:tgtEl>
                                          <p:spTgt spid="12"/>
                                        </p:tgtEl>
                                        <p:attrNameLst>
                                          <p:attrName>ppt_w</p:attrName>
                                        </p:attrNameLst>
                                      </p:cBhvr>
                                      <p:tavLst>
                                        <p:tav tm="0">
                                          <p:val>
                                            <p:fltVal val="0"/>
                                          </p:val>
                                        </p:tav>
                                        <p:tav tm="100000">
                                          <p:val>
                                            <p:strVal val="#ppt_w"/>
                                          </p:val>
                                        </p:tav>
                                      </p:tavLst>
                                    </p:anim>
                                    <p:anim calcmode="lin" valueType="num">
                                      <p:cBhvr>
                                        <p:cTn id="72" dur="500" fill="hold"/>
                                        <p:tgtEl>
                                          <p:spTgt spid="12"/>
                                        </p:tgtEl>
                                        <p:attrNameLst>
                                          <p:attrName>ppt_h</p:attrName>
                                        </p:attrNameLst>
                                      </p:cBhvr>
                                      <p:tavLst>
                                        <p:tav tm="0">
                                          <p:val>
                                            <p:fltVal val="0"/>
                                          </p:val>
                                        </p:tav>
                                        <p:tav tm="100000">
                                          <p:val>
                                            <p:strVal val="#ppt_h"/>
                                          </p:val>
                                        </p:tav>
                                      </p:tavLst>
                                    </p:anim>
                                    <p:animEffect transition="in" filter="fade">
                                      <p:cBhvr>
                                        <p:cTn id="7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تمرير أفقي 3"/>
          <p:cNvSpPr/>
          <p:nvPr/>
        </p:nvSpPr>
        <p:spPr>
          <a:xfrm>
            <a:off x="539552" y="72008"/>
            <a:ext cx="7056784" cy="1196752"/>
          </a:xfrm>
          <a:prstGeom prst="horizontalScroll">
            <a:avLst>
              <a:gd name="adj" fmla="val 25000"/>
            </a:avLst>
          </a:prstGeom>
          <a:noFill/>
          <a:ln>
            <a:solidFill>
              <a:srgbClr val="FFC000"/>
            </a:solid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rtl="1"/>
            <a:r>
              <a:rPr lang="ar-EG" sz="2400" b="1" dirty="0">
                <a:solidFill>
                  <a:schemeClr val="tx1"/>
                </a:solidFill>
              </a:rPr>
              <a:t>ب- المداخل الموضوعية لدراسة الانحراف والجريمة </a:t>
            </a:r>
            <a:endParaRPr lang="en-US" sz="2400" dirty="0">
              <a:solidFill>
                <a:schemeClr val="tx1"/>
              </a:solidFill>
            </a:endParaRPr>
          </a:p>
        </p:txBody>
      </p:sp>
      <p:sp>
        <p:nvSpPr>
          <p:cNvPr id="5" name="مربع نص 4"/>
          <p:cNvSpPr txBox="1"/>
          <p:nvPr/>
        </p:nvSpPr>
        <p:spPr>
          <a:xfrm>
            <a:off x="611560" y="1301859"/>
            <a:ext cx="7776864" cy="830997"/>
          </a:xfrm>
          <a:prstGeom prst="rect">
            <a:avLst/>
          </a:prstGeom>
          <a:noFill/>
        </p:spPr>
        <p:txBody>
          <a:bodyPr wrap="square" rtlCol="1">
            <a:spAutoFit/>
          </a:bodyPr>
          <a:lstStyle/>
          <a:p>
            <a:pPr marL="342900" indent="-342900" algn="r" rtl="1">
              <a:buClr>
                <a:srgbClr val="FF0000"/>
              </a:buClr>
              <a:buFont typeface="Wingdings" pitchFamily="2" charset="2"/>
              <a:buChar char="§"/>
            </a:pPr>
            <a:r>
              <a:rPr lang="ar-EG" sz="2400" b="1" dirty="0"/>
              <a:t>أي انه يهتم بالجريمة من حيث الظروف التي أدت إليها سواء كانت هذه الظروف جغرافية ، أو بيئية ، أو اقتصادية ، أو اجتماعية وثقافية </a:t>
            </a:r>
            <a:endParaRPr lang="en-US" sz="2400" b="1" dirty="0"/>
          </a:p>
        </p:txBody>
      </p:sp>
      <p:sp>
        <p:nvSpPr>
          <p:cNvPr id="6" name="مربع نص 5"/>
          <p:cNvSpPr txBox="1"/>
          <p:nvPr/>
        </p:nvSpPr>
        <p:spPr>
          <a:xfrm>
            <a:off x="827584" y="2165955"/>
            <a:ext cx="7560840" cy="830997"/>
          </a:xfrm>
          <a:prstGeom prst="rect">
            <a:avLst/>
          </a:prstGeom>
          <a:noFill/>
        </p:spPr>
        <p:txBody>
          <a:bodyPr wrap="square" rtlCol="1">
            <a:spAutoFit/>
          </a:bodyPr>
          <a:lstStyle/>
          <a:p>
            <a:pPr marL="342900" indent="-342900" algn="r" rtl="1">
              <a:buClr>
                <a:srgbClr val="FF0000"/>
              </a:buClr>
              <a:buFont typeface="Wingdings" pitchFamily="2" charset="2"/>
              <a:buChar char="§"/>
            </a:pPr>
            <a:r>
              <a:rPr lang="ar-EG" sz="2400" b="1" dirty="0"/>
              <a:t>من الناحية الجغرافية نستهدف ايضاح التأثير المباشر الذي تمارسه العوامل  الجغرافية كالمناخ   </a:t>
            </a:r>
            <a:endParaRPr lang="en-US" sz="2400" dirty="0"/>
          </a:p>
        </p:txBody>
      </p:sp>
      <p:sp>
        <p:nvSpPr>
          <p:cNvPr id="7" name="وسيلة شرح مستطيلة مستديرة الزوايا 6"/>
          <p:cNvSpPr/>
          <p:nvPr/>
        </p:nvSpPr>
        <p:spPr>
          <a:xfrm>
            <a:off x="5220072" y="2996952"/>
            <a:ext cx="3816424" cy="576064"/>
          </a:xfrm>
          <a:prstGeom prst="wedgeRoundRectCallout">
            <a:avLst>
              <a:gd name="adj1" fmla="val -31057"/>
              <a:gd name="adj2" fmla="val 97007"/>
              <a:gd name="adj3" fmla="val 16667"/>
            </a:avLst>
          </a:prstGeom>
          <a:noFill/>
          <a:ln>
            <a:solidFill>
              <a:srgbClr val="FFC000"/>
            </a:solid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EG" sz="2400" b="1" dirty="0">
                <a:solidFill>
                  <a:schemeClr val="tx1"/>
                </a:solidFill>
              </a:rPr>
              <a:t>وقد كان ( </a:t>
            </a:r>
            <a:r>
              <a:rPr lang="ar-EG" sz="2400" b="1" dirty="0" err="1">
                <a:solidFill>
                  <a:schemeClr val="tx1"/>
                </a:solidFill>
              </a:rPr>
              <a:t>كيتليه</a:t>
            </a:r>
            <a:r>
              <a:rPr lang="ar-EG" sz="2400" b="1" dirty="0">
                <a:solidFill>
                  <a:schemeClr val="tx1"/>
                </a:solidFill>
              </a:rPr>
              <a:t> ) </a:t>
            </a:r>
            <a:r>
              <a:rPr lang="en-US" sz="2400" b="1" dirty="0" err="1">
                <a:solidFill>
                  <a:srgbClr val="FF0000"/>
                </a:solidFill>
              </a:rPr>
              <a:t>Quelete</a:t>
            </a:r>
            <a:r>
              <a:rPr lang="en-US" sz="2400" b="1" dirty="0">
                <a:solidFill>
                  <a:srgbClr val="FF0000"/>
                </a:solidFill>
              </a:rPr>
              <a:t> </a:t>
            </a:r>
            <a:r>
              <a:rPr lang="ar-EG" sz="2400" b="1" dirty="0">
                <a:solidFill>
                  <a:srgbClr val="FF0000"/>
                </a:solidFill>
              </a:rPr>
              <a:t> </a:t>
            </a:r>
            <a:r>
              <a:rPr lang="ar-EG" sz="2400" b="1" dirty="0">
                <a:solidFill>
                  <a:schemeClr val="tx1"/>
                </a:solidFill>
              </a:rPr>
              <a:t>يري </a:t>
            </a:r>
            <a:endParaRPr lang="en-US" sz="2400" dirty="0">
              <a:solidFill>
                <a:schemeClr val="tx1"/>
              </a:solidFill>
            </a:endParaRPr>
          </a:p>
        </p:txBody>
      </p:sp>
      <p:sp>
        <p:nvSpPr>
          <p:cNvPr id="8" name="مربع نص 7"/>
          <p:cNvSpPr txBox="1"/>
          <p:nvPr/>
        </p:nvSpPr>
        <p:spPr>
          <a:xfrm>
            <a:off x="1907704" y="3789040"/>
            <a:ext cx="6624736" cy="830997"/>
          </a:xfrm>
          <a:prstGeom prst="rect">
            <a:avLst/>
          </a:prstGeom>
          <a:noFill/>
        </p:spPr>
        <p:txBody>
          <a:bodyPr wrap="square" rtlCol="1">
            <a:spAutoFit/>
          </a:bodyPr>
          <a:lstStyle/>
          <a:p>
            <a:pPr marL="342900" indent="-342900" algn="r" rtl="1">
              <a:buClr>
                <a:srgbClr val="FF0000"/>
              </a:buClr>
              <a:buFont typeface="Wingdings" pitchFamily="2" charset="2"/>
              <a:buChar char="§"/>
            </a:pPr>
            <a:r>
              <a:rPr lang="ar-EG" sz="2400" b="1" dirty="0"/>
              <a:t>أن الميل للجرائم ضد الملكية يزداد في فصل الشتاء ، وفي حين ان الجرائم ضد الأشخاص يزداد في فصل الصيف</a:t>
            </a:r>
            <a:endParaRPr lang="ar-SA" sz="2400" dirty="0"/>
          </a:p>
        </p:txBody>
      </p:sp>
      <p:sp>
        <p:nvSpPr>
          <p:cNvPr id="9" name="مربع نص 8"/>
          <p:cNvSpPr txBox="1"/>
          <p:nvPr/>
        </p:nvSpPr>
        <p:spPr>
          <a:xfrm>
            <a:off x="2411760" y="4725144"/>
            <a:ext cx="6120680" cy="1938992"/>
          </a:xfrm>
          <a:prstGeom prst="rect">
            <a:avLst/>
          </a:prstGeom>
          <a:noFill/>
        </p:spPr>
        <p:txBody>
          <a:bodyPr wrap="square" rtlCol="1">
            <a:spAutoFit/>
          </a:bodyPr>
          <a:lstStyle/>
          <a:p>
            <a:pPr marL="342900" lvl="0" indent="-342900" algn="r" rtl="1">
              <a:buClr>
                <a:srgbClr val="FF0000"/>
              </a:buClr>
              <a:buFont typeface="Wingdings" pitchFamily="2" charset="2"/>
              <a:buChar char="§"/>
            </a:pPr>
            <a:r>
              <a:rPr lang="ar-EG" sz="2400" b="1" dirty="0"/>
              <a:t>قد اتسع مدخل البيئة  ليشمل تأثير توزيع الناس والأنظمة علي نماذج السلوك </a:t>
            </a:r>
            <a:r>
              <a:rPr lang="en-US" sz="2400" b="1" dirty="0">
                <a:solidFill>
                  <a:srgbClr val="FF0000"/>
                </a:solidFill>
              </a:rPr>
              <a:t>Ecology</a:t>
            </a:r>
            <a:endParaRPr lang="en-US" sz="2400" dirty="0">
              <a:solidFill>
                <a:srgbClr val="FF0000"/>
              </a:solidFill>
            </a:endParaRPr>
          </a:p>
          <a:p>
            <a:pPr algn="r" rtl="1"/>
            <a:r>
              <a:rPr lang="ar-EG" sz="2400" b="1" dirty="0"/>
              <a:t>    استخدام منتشر خاصة بعد دراسات كل من " </a:t>
            </a:r>
            <a:r>
              <a:rPr lang="ar-EG" sz="2400" b="1" dirty="0" err="1">
                <a:solidFill>
                  <a:srgbClr val="FF0000"/>
                </a:solidFill>
              </a:rPr>
              <a:t>شو</a:t>
            </a:r>
            <a:r>
              <a:rPr lang="ar-EG" sz="2400" b="1" dirty="0"/>
              <a:t> " </a:t>
            </a:r>
            <a:r>
              <a:rPr lang="en-US" sz="2400" b="1" dirty="0">
                <a:solidFill>
                  <a:srgbClr val="FF0000"/>
                </a:solidFill>
              </a:rPr>
              <a:t>Shaw  </a:t>
            </a:r>
            <a:r>
              <a:rPr lang="en-US" sz="2400" b="1" dirty="0"/>
              <a:t> </a:t>
            </a:r>
            <a:r>
              <a:rPr lang="ar-EG" sz="2400" b="1" dirty="0"/>
              <a:t> </a:t>
            </a:r>
            <a:r>
              <a:rPr lang="ar-EG" sz="2400" b="1" dirty="0" err="1"/>
              <a:t>و</a:t>
            </a:r>
            <a:r>
              <a:rPr lang="ar-EG" sz="2400" b="1" dirty="0" err="1">
                <a:solidFill>
                  <a:srgbClr val="FF0000"/>
                </a:solidFill>
              </a:rPr>
              <a:t>مكاي</a:t>
            </a:r>
            <a:r>
              <a:rPr lang="ar-EG" sz="2400" b="1" dirty="0">
                <a:solidFill>
                  <a:srgbClr val="FF0000"/>
                </a:solidFill>
              </a:rPr>
              <a:t> </a:t>
            </a:r>
            <a:r>
              <a:rPr lang="en-US" sz="2400" b="1" dirty="0">
                <a:solidFill>
                  <a:srgbClr val="FF0000"/>
                </a:solidFill>
              </a:rPr>
              <a:t> </a:t>
            </a:r>
            <a:r>
              <a:rPr lang="en-US" sz="2400" b="1" dirty="0" err="1">
                <a:solidFill>
                  <a:srgbClr val="FF0000"/>
                </a:solidFill>
              </a:rPr>
              <a:t>Mckay</a:t>
            </a:r>
            <a:r>
              <a:rPr lang="en-US" sz="2400" b="1" dirty="0">
                <a:solidFill>
                  <a:srgbClr val="FF0000"/>
                </a:solidFill>
              </a:rPr>
              <a:t> </a:t>
            </a:r>
            <a:r>
              <a:rPr lang="ar-EG" sz="2400" b="1" dirty="0"/>
              <a:t> في شيكاغو في نهاية عام1920وقد اهتم بالمدخل البيئي  ( </a:t>
            </a:r>
            <a:r>
              <a:rPr lang="ar-EG" sz="2400" b="1" dirty="0">
                <a:solidFill>
                  <a:srgbClr val="FF0000"/>
                </a:solidFill>
              </a:rPr>
              <a:t>روبرت جوردن </a:t>
            </a:r>
            <a:r>
              <a:rPr lang="ar-EG" sz="2400" b="1" dirty="0"/>
              <a:t>) </a:t>
            </a:r>
            <a:endParaRPr lang="en-US" sz="2400" dirty="0"/>
          </a:p>
        </p:txBody>
      </p:sp>
    </p:spTree>
    <p:extLst>
      <p:ext uri="{BB962C8B-B14F-4D97-AF65-F5344CB8AC3E}">
        <p14:creationId xmlns:p14="http://schemas.microsoft.com/office/powerpoint/2010/main" val="650143476"/>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10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51">
                                          <p:stCondLst>
                                            <p:cond delay="0"/>
                                          </p:stCondLst>
                                        </p:cTn>
                                        <p:tgtEl>
                                          <p:spTgt spid="4"/>
                                        </p:tgtEl>
                                      </p:cBhvr>
                                    </p:animEffect>
                                    <p:anim calcmode="lin" valueType="num">
                                      <p:cBhvr>
                                        <p:cTn id="8" dur="1731"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31"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31" tmFilter="0, 0; 0.125,0.2665; 0.25,0.4; 0.375,0.465; 0.5,0.5;  0.625,0.535; 0.75,0.6; 0.875,0.7335; 1,1">
                                          <p:stCondLst>
                                            <p:cond delay="631"/>
                                          </p:stCondLst>
                                        </p:cTn>
                                        <p:tgtEl>
                                          <p:spTgt spid="4"/>
                                        </p:tgtEl>
                                        <p:attrNameLst>
                                          <p:attrName>ppt_y</p:attrName>
                                        </p:attrNameLst>
                                      </p:cBhvr>
                                      <p:tavLst>
                                        <p:tav tm="0" fmla="#ppt_y-sin(pi*$)/9">
                                          <p:val>
                                            <p:fltVal val="0"/>
                                          </p:val>
                                        </p:tav>
                                        <p:tav tm="100000">
                                          <p:val>
                                            <p:fltVal val="1"/>
                                          </p:val>
                                        </p:tav>
                                      </p:tavLst>
                                    </p:anim>
                                    <p:anim calcmode="lin" valueType="num">
                                      <p:cBhvr>
                                        <p:cTn id="11" dur="315" tmFilter="0, 0; 0.125,0.2665; 0.25,0.4; 0.375,0.465; 0.5,0.5;  0.625,0.535; 0.75,0.6; 0.875,0.7335; 1,1">
                                          <p:stCondLst>
                                            <p:cond delay="1258"/>
                                          </p:stCondLst>
                                        </p:cTn>
                                        <p:tgtEl>
                                          <p:spTgt spid="4"/>
                                        </p:tgtEl>
                                        <p:attrNameLst>
                                          <p:attrName>ppt_y</p:attrName>
                                        </p:attrNameLst>
                                      </p:cBhvr>
                                      <p:tavLst>
                                        <p:tav tm="0" fmla="#ppt_y-sin(pi*$)/27">
                                          <p:val>
                                            <p:fltVal val="0"/>
                                          </p:val>
                                        </p:tav>
                                        <p:tav tm="100000">
                                          <p:val>
                                            <p:fltVal val="1"/>
                                          </p:val>
                                        </p:tav>
                                      </p:tavLst>
                                    </p:anim>
                                    <p:anim calcmode="lin" valueType="num">
                                      <p:cBhvr>
                                        <p:cTn id="12" dur="156" tmFilter="0, 0; 0.125,0.2665; 0.25,0.4; 0.375,0.465; 0.5,0.5;  0.625,0.535; 0.75,0.6; 0.875,0.7335; 1,1">
                                          <p:stCondLst>
                                            <p:cond delay="1573"/>
                                          </p:stCondLst>
                                        </p:cTn>
                                        <p:tgtEl>
                                          <p:spTgt spid="4"/>
                                        </p:tgtEl>
                                        <p:attrNameLst>
                                          <p:attrName>ppt_y</p:attrName>
                                        </p:attrNameLst>
                                      </p:cBhvr>
                                      <p:tavLst>
                                        <p:tav tm="0" fmla="#ppt_y-sin(pi*$)/81">
                                          <p:val>
                                            <p:fltVal val="0"/>
                                          </p:val>
                                        </p:tav>
                                        <p:tav tm="100000">
                                          <p:val>
                                            <p:fltVal val="1"/>
                                          </p:val>
                                        </p:tav>
                                      </p:tavLst>
                                    </p:anim>
                                    <p:animScale>
                                      <p:cBhvr>
                                        <p:cTn id="13" dur="25">
                                          <p:stCondLst>
                                            <p:cond delay="617"/>
                                          </p:stCondLst>
                                        </p:cTn>
                                        <p:tgtEl>
                                          <p:spTgt spid="4"/>
                                        </p:tgtEl>
                                      </p:cBhvr>
                                      <p:to x="100000" y="60000"/>
                                    </p:animScale>
                                    <p:animScale>
                                      <p:cBhvr>
                                        <p:cTn id="14" dur="158" decel="50000">
                                          <p:stCondLst>
                                            <p:cond delay="642"/>
                                          </p:stCondLst>
                                        </p:cTn>
                                        <p:tgtEl>
                                          <p:spTgt spid="4"/>
                                        </p:tgtEl>
                                      </p:cBhvr>
                                      <p:to x="100000" y="100000"/>
                                    </p:animScale>
                                    <p:animScale>
                                      <p:cBhvr>
                                        <p:cTn id="15" dur="25">
                                          <p:stCondLst>
                                            <p:cond delay="1246"/>
                                          </p:stCondLst>
                                        </p:cTn>
                                        <p:tgtEl>
                                          <p:spTgt spid="4"/>
                                        </p:tgtEl>
                                      </p:cBhvr>
                                      <p:to x="100000" y="80000"/>
                                    </p:animScale>
                                    <p:animScale>
                                      <p:cBhvr>
                                        <p:cTn id="16" dur="158" decel="50000">
                                          <p:stCondLst>
                                            <p:cond delay="1271"/>
                                          </p:stCondLst>
                                        </p:cTn>
                                        <p:tgtEl>
                                          <p:spTgt spid="4"/>
                                        </p:tgtEl>
                                      </p:cBhvr>
                                      <p:to x="100000" y="100000"/>
                                    </p:animScale>
                                    <p:animScale>
                                      <p:cBhvr>
                                        <p:cTn id="17" dur="25">
                                          <p:stCondLst>
                                            <p:cond delay="1560"/>
                                          </p:stCondLst>
                                        </p:cTn>
                                        <p:tgtEl>
                                          <p:spTgt spid="4"/>
                                        </p:tgtEl>
                                      </p:cBhvr>
                                      <p:to x="100000" y="90000"/>
                                    </p:animScale>
                                    <p:animScale>
                                      <p:cBhvr>
                                        <p:cTn id="18" dur="158" decel="50000">
                                          <p:stCondLst>
                                            <p:cond delay="1585"/>
                                          </p:stCondLst>
                                        </p:cTn>
                                        <p:tgtEl>
                                          <p:spTgt spid="4"/>
                                        </p:tgtEl>
                                      </p:cBhvr>
                                      <p:to x="100000" y="100000"/>
                                    </p:animScale>
                                    <p:animScale>
                                      <p:cBhvr>
                                        <p:cTn id="19" dur="25">
                                          <p:stCondLst>
                                            <p:cond delay="1718"/>
                                          </p:stCondLst>
                                        </p:cTn>
                                        <p:tgtEl>
                                          <p:spTgt spid="4"/>
                                        </p:tgtEl>
                                      </p:cBhvr>
                                      <p:to x="100000" y="95000"/>
                                    </p:animScale>
                                    <p:animScale>
                                      <p:cBhvr>
                                        <p:cTn id="20" dur="158" decel="50000">
                                          <p:stCondLst>
                                            <p:cond delay="1742"/>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 calcmode="lin" valueType="num">
                                      <p:cBhvr>
                                        <p:cTn id="25"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27" dur="500"/>
                                        <p:tgtEl>
                                          <p:spTgt spid="5">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 calcmode="lin" valueType="num">
                                      <p:cBhvr>
                                        <p:cTn id="32"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33"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34" dur="500"/>
                                        <p:tgtEl>
                                          <p:spTgt spid="6">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551">
                                          <p:stCondLst>
                                            <p:cond delay="0"/>
                                          </p:stCondLst>
                                        </p:cTn>
                                        <p:tgtEl>
                                          <p:spTgt spid="7"/>
                                        </p:tgtEl>
                                      </p:cBhvr>
                                    </p:animEffect>
                                    <p:anim calcmode="lin" valueType="num">
                                      <p:cBhvr>
                                        <p:cTn id="40" dur="173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1" dur="631"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2" dur="631" tmFilter="0, 0; 0.125,0.2665; 0.25,0.4; 0.375,0.465; 0.5,0.5;  0.625,0.535; 0.75,0.6; 0.875,0.7335; 1,1">
                                          <p:stCondLst>
                                            <p:cond delay="631"/>
                                          </p:stCondLst>
                                        </p:cTn>
                                        <p:tgtEl>
                                          <p:spTgt spid="7"/>
                                        </p:tgtEl>
                                        <p:attrNameLst>
                                          <p:attrName>ppt_y</p:attrName>
                                        </p:attrNameLst>
                                      </p:cBhvr>
                                      <p:tavLst>
                                        <p:tav tm="0" fmla="#ppt_y-sin(pi*$)/9">
                                          <p:val>
                                            <p:fltVal val="0"/>
                                          </p:val>
                                        </p:tav>
                                        <p:tav tm="100000">
                                          <p:val>
                                            <p:fltVal val="1"/>
                                          </p:val>
                                        </p:tav>
                                      </p:tavLst>
                                    </p:anim>
                                    <p:anim calcmode="lin" valueType="num">
                                      <p:cBhvr>
                                        <p:cTn id="43" dur="315" tmFilter="0, 0; 0.125,0.2665; 0.25,0.4; 0.375,0.465; 0.5,0.5;  0.625,0.535; 0.75,0.6; 0.875,0.7335; 1,1">
                                          <p:stCondLst>
                                            <p:cond delay="1258"/>
                                          </p:stCondLst>
                                        </p:cTn>
                                        <p:tgtEl>
                                          <p:spTgt spid="7"/>
                                        </p:tgtEl>
                                        <p:attrNameLst>
                                          <p:attrName>ppt_y</p:attrName>
                                        </p:attrNameLst>
                                      </p:cBhvr>
                                      <p:tavLst>
                                        <p:tav tm="0" fmla="#ppt_y-sin(pi*$)/27">
                                          <p:val>
                                            <p:fltVal val="0"/>
                                          </p:val>
                                        </p:tav>
                                        <p:tav tm="100000">
                                          <p:val>
                                            <p:fltVal val="1"/>
                                          </p:val>
                                        </p:tav>
                                      </p:tavLst>
                                    </p:anim>
                                    <p:anim calcmode="lin" valueType="num">
                                      <p:cBhvr>
                                        <p:cTn id="44" dur="156" tmFilter="0, 0; 0.125,0.2665; 0.25,0.4; 0.375,0.465; 0.5,0.5;  0.625,0.535; 0.75,0.6; 0.875,0.7335; 1,1">
                                          <p:stCondLst>
                                            <p:cond delay="1573"/>
                                          </p:stCondLst>
                                        </p:cTn>
                                        <p:tgtEl>
                                          <p:spTgt spid="7"/>
                                        </p:tgtEl>
                                        <p:attrNameLst>
                                          <p:attrName>ppt_y</p:attrName>
                                        </p:attrNameLst>
                                      </p:cBhvr>
                                      <p:tavLst>
                                        <p:tav tm="0" fmla="#ppt_y-sin(pi*$)/81">
                                          <p:val>
                                            <p:fltVal val="0"/>
                                          </p:val>
                                        </p:tav>
                                        <p:tav tm="100000">
                                          <p:val>
                                            <p:fltVal val="1"/>
                                          </p:val>
                                        </p:tav>
                                      </p:tavLst>
                                    </p:anim>
                                    <p:animScale>
                                      <p:cBhvr>
                                        <p:cTn id="45" dur="25">
                                          <p:stCondLst>
                                            <p:cond delay="617"/>
                                          </p:stCondLst>
                                        </p:cTn>
                                        <p:tgtEl>
                                          <p:spTgt spid="7"/>
                                        </p:tgtEl>
                                      </p:cBhvr>
                                      <p:to x="100000" y="60000"/>
                                    </p:animScale>
                                    <p:animScale>
                                      <p:cBhvr>
                                        <p:cTn id="46" dur="158" decel="50000">
                                          <p:stCondLst>
                                            <p:cond delay="642"/>
                                          </p:stCondLst>
                                        </p:cTn>
                                        <p:tgtEl>
                                          <p:spTgt spid="7"/>
                                        </p:tgtEl>
                                      </p:cBhvr>
                                      <p:to x="100000" y="100000"/>
                                    </p:animScale>
                                    <p:animScale>
                                      <p:cBhvr>
                                        <p:cTn id="47" dur="25">
                                          <p:stCondLst>
                                            <p:cond delay="1246"/>
                                          </p:stCondLst>
                                        </p:cTn>
                                        <p:tgtEl>
                                          <p:spTgt spid="7"/>
                                        </p:tgtEl>
                                      </p:cBhvr>
                                      <p:to x="100000" y="80000"/>
                                    </p:animScale>
                                    <p:animScale>
                                      <p:cBhvr>
                                        <p:cTn id="48" dur="158" decel="50000">
                                          <p:stCondLst>
                                            <p:cond delay="1271"/>
                                          </p:stCondLst>
                                        </p:cTn>
                                        <p:tgtEl>
                                          <p:spTgt spid="7"/>
                                        </p:tgtEl>
                                      </p:cBhvr>
                                      <p:to x="100000" y="100000"/>
                                    </p:animScale>
                                    <p:animScale>
                                      <p:cBhvr>
                                        <p:cTn id="49" dur="25">
                                          <p:stCondLst>
                                            <p:cond delay="1560"/>
                                          </p:stCondLst>
                                        </p:cTn>
                                        <p:tgtEl>
                                          <p:spTgt spid="7"/>
                                        </p:tgtEl>
                                      </p:cBhvr>
                                      <p:to x="100000" y="90000"/>
                                    </p:animScale>
                                    <p:animScale>
                                      <p:cBhvr>
                                        <p:cTn id="50" dur="158" decel="50000">
                                          <p:stCondLst>
                                            <p:cond delay="1585"/>
                                          </p:stCondLst>
                                        </p:cTn>
                                        <p:tgtEl>
                                          <p:spTgt spid="7"/>
                                        </p:tgtEl>
                                      </p:cBhvr>
                                      <p:to x="100000" y="100000"/>
                                    </p:animScale>
                                    <p:animScale>
                                      <p:cBhvr>
                                        <p:cTn id="51" dur="25">
                                          <p:stCondLst>
                                            <p:cond delay="1718"/>
                                          </p:stCondLst>
                                        </p:cTn>
                                        <p:tgtEl>
                                          <p:spTgt spid="7"/>
                                        </p:tgtEl>
                                      </p:cBhvr>
                                      <p:to x="100000" y="95000"/>
                                    </p:animScale>
                                    <p:animScale>
                                      <p:cBhvr>
                                        <p:cTn id="52" dur="158" decel="50000">
                                          <p:stCondLst>
                                            <p:cond delay="1742"/>
                                          </p:stCondLst>
                                        </p:cTn>
                                        <p:tgtEl>
                                          <p:spTgt spid="7"/>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8">
                                            <p:txEl>
                                              <p:pRg st="0" end="0"/>
                                            </p:txEl>
                                          </p:spTgt>
                                        </p:tgtEl>
                                        <p:attrNameLst>
                                          <p:attrName>style.visibility</p:attrName>
                                        </p:attrNameLst>
                                      </p:cBhvr>
                                      <p:to>
                                        <p:strVal val="visible"/>
                                      </p:to>
                                    </p:set>
                                    <p:anim calcmode="lin" valueType="num">
                                      <p:cBhvr>
                                        <p:cTn id="5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5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59" dur="500"/>
                                        <p:tgtEl>
                                          <p:spTgt spid="8">
                                            <p:txEl>
                                              <p:pRg st="0" end="0"/>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nodeType="clickEffect">
                                  <p:stCondLst>
                                    <p:cond delay="0"/>
                                  </p:stCondLst>
                                  <p:childTnLst>
                                    <p:set>
                                      <p:cBhvr>
                                        <p:cTn id="63" dur="1" fill="hold">
                                          <p:stCondLst>
                                            <p:cond delay="0"/>
                                          </p:stCondLst>
                                        </p:cTn>
                                        <p:tgtEl>
                                          <p:spTgt spid="9">
                                            <p:txEl>
                                              <p:pRg st="0" end="0"/>
                                            </p:txEl>
                                          </p:spTgt>
                                        </p:tgtEl>
                                        <p:attrNameLst>
                                          <p:attrName>style.visibility</p:attrName>
                                        </p:attrNameLst>
                                      </p:cBhvr>
                                      <p:to>
                                        <p:strVal val="visible"/>
                                      </p:to>
                                    </p:set>
                                    <p:anim calcmode="lin" valueType="num">
                                      <p:cBhvr>
                                        <p:cTn id="64"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65"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66" dur="500"/>
                                        <p:tgtEl>
                                          <p:spTgt spid="9">
                                            <p:txEl>
                                              <p:pRg st="0" end="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nodeType="clickEffect">
                                  <p:stCondLst>
                                    <p:cond delay="0"/>
                                  </p:stCondLst>
                                  <p:childTnLst>
                                    <p:set>
                                      <p:cBhvr>
                                        <p:cTn id="70" dur="1" fill="hold">
                                          <p:stCondLst>
                                            <p:cond delay="0"/>
                                          </p:stCondLst>
                                        </p:cTn>
                                        <p:tgtEl>
                                          <p:spTgt spid="9">
                                            <p:txEl>
                                              <p:pRg st="1" end="1"/>
                                            </p:txEl>
                                          </p:spTgt>
                                        </p:tgtEl>
                                        <p:attrNameLst>
                                          <p:attrName>style.visibility</p:attrName>
                                        </p:attrNameLst>
                                      </p:cBhvr>
                                      <p:to>
                                        <p:strVal val="visible"/>
                                      </p:to>
                                    </p:set>
                                    <p:anim calcmode="lin" valueType="num">
                                      <p:cBhvr>
                                        <p:cTn id="71" dur="500" fill="hold"/>
                                        <p:tgtEl>
                                          <p:spTgt spid="9">
                                            <p:txEl>
                                              <p:pRg st="1" end="1"/>
                                            </p:txEl>
                                          </p:spTgt>
                                        </p:tgtEl>
                                        <p:attrNameLst>
                                          <p:attrName>ppt_w</p:attrName>
                                        </p:attrNameLst>
                                      </p:cBhvr>
                                      <p:tavLst>
                                        <p:tav tm="0">
                                          <p:val>
                                            <p:fltVal val="0"/>
                                          </p:val>
                                        </p:tav>
                                        <p:tav tm="100000">
                                          <p:val>
                                            <p:strVal val="#ppt_w"/>
                                          </p:val>
                                        </p:tav>
                                      </p:tavLst>
                                    </p:anim>
                                    <p:anim calcmode="lin" valueType="num">
                                      <p:cBhvr>
                                        <p:cTn id="72" dur="500" fill="hold"/>
                                        <p:tgtEl>
                                          <p:spTgt spid="9">
                                            <p:txEl>
                                              <p:pRg st="1" end="1"/>
                                            </p:txEl>
                                          </p:spTgt>
                                        </p:tgtEl>
                                        <p:attrNameLst>
                                          <p:attrName>ppt_h</p:attrName>
                                        </p:attrNameLst>
                                      </p:cBhvr>
                                      <p:tavLst>
                                        <p:tav tm="0">
                                          <p:val>
                                            <p:fltVal val="0"/>
                                          </p:val>
                                        </p:tav>
                                        <p:tav tm="100000">
                                          <p:val>
                                            <p:strVal val="#ppt_h"/>
                                          </p:val>
                                        </p:tav>
                                      </p:tavLst>
                                    </p:anim>
                                    <p:animEffect transition="in" filter="fade">
                                      <p:cBhvr>
                                        <p:cTn id="73"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EG" dirty="0"/>
              <a:t>تعريف الانحراف</a:t>
            </a:r>
          </a:p>
        </p:txBody>
      </p:sp>
      <p:sp>
        <p:nvSpPr>
          <p:cNvPr id="3" name="عنصر نائب للمحتوى 2"/>
          <p:cNvSpPr>
            <a:spLocks noGrp="1"/>
          </p:cNvSpPr>
          <p:nvPr>
            <p:ph idx="1"/>
          </p:nvPr>
        </p:nvSpPr>
        <p:spPr/>
        <p:txBody>
          <a:bodyPr/>
          <a:lstStyle/>
          <a:p>
            <a:pPr algn="r" rtl="1"/>
            <a:r>
              <a:rPr lang="ar-EG" dirty="0"/>
              <a:t>أي سلوك لا يتوافق مع التوقعات والمعايير التي تكون معلومة داخل النسق الاجتماعي، ويشارك فيها الشخص بقية أعضاء المجتمع.</a:t>
            </a:r>
          </a:p>
          <a:p>
            <a:pPr algn="r" rtl="1"/>
            <a:r>
              <a:rPr lang="ar-EG" dirty="0"/>
              <a:t>ولقد اهتم علماء الاجتماع بتحديد المعايير والاختلافات والفروق المرتبطة بالتسامح في أنماط معينة من انتهاك المعايير.</a:t>
            </a:r>
          </a:p>
          <a:p>
            <a:pPr algn="r" rtl="1"/>
            <a:r>
              <a:rPr lang="ar-EG" dirty="0"/>
              <a:t>وتواجه جميع الانحرافات في المجتمع بالرفض والمعارضة وتختلف شدة الرفض او المعارضة تبعا لرد فعل المجتمع.</a:t>
            </a:r>
          </a:p>
        </p:txBody>
      </p:sp>
    </p:spTree>
    <p:extLst>
      <p:ext uri="{BB962C8B-B14F-4D97-AF65-F5344CB8AC3E}">
        <p14:creationId xmlns:p14="http://schemas.microsoft.com/office/powerpoint/2010/main" val="2315228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rtl="1"/>
            <a:r>
              <a:rPr lang="ar-EG" sz="5400" dirty="0">
                <a:cs typeface="PT Bold Heading" pitchFamily="2" charset="-78"/>
              </a:rPr>
              <a:t>تعريف الجريمة </a:t>
            </a:r>
          </a:p>
        </p:txBody>
      </p:sp>
      <p:sp>
        <p:nvSpPr>
          <p:cNvPr id="3" name="عنصر نائب للمحتوى 2"/>
          <p:cNvSpPr>
            <a:spLocks noGrp="1"/>
          </p:cNvSpPr>
          <p:nvPr>
            <p:ph idx="1"/>
          </p:nvPr>
        </p:nvSpPr>
        <p:spPr/>
        <p:txBody>
          <a:bodyPr>
            <a:normAutofit lnSpcReduction="10000"/>
          </a:bodyPr>
          <a:lstStyle/>
          <a:p>
            <a:pPr algn="just" rtl="1"/>
            <a:r>
              <a:rPr lang="ar-EG" dirty="0">
                <a:cs typeface="PT Bold Heading" pitchFamily="2" charset="-78"/>
              </a:rPr>
              <a:t>أولاً: التعريف القانوني للجريمة</a:t>
            </a:r>
          </a:p>
          <a:p>
            <a:pPr algn="just" rtl="1"/>
            <a:r>
              <a:rPr lang="ar-EG" dirty="0"/>
              <a:t>1- </a:t>
            </a:r>
            <a:r>
              <a:rPr lang="ar-SA" dirty="0"/>
              <a:t>" إتيان فعل يخالف القانون "، بمعنى أن كل فعل لا يوجد نص قانوني يجرمه فهو ليس بجريمة</a:t>
            </a:r>
            <a:r>
              <a:rPr lang="ar-EG" dirty="0"/>
              <a:t>.</a:t>
            </a:r>
          </a:p>
          <a:p>
            <a:pPr algn="just" rtl="1"/>
            <a:r>
              <a:rPr lang="ar-EG" dirty="0">
                <a:latin typeface="+mj-lt"/>
                <a:cs typeface="PT Bold Heading" pitchFamily="2" charset="-78"/>
              </a:rPr>
              <a:t>أوجه النقد التي وجهت لهذا التعريف</a:t>
            </a:r>
          </a:p>
          <a:p>
            <a:pPr lvl="0" algn="just" rtl="1"/>
            <a:r>
              <a:rPr lang="ar-EG" dirty="0"/>
              <a:t>إن المذنبين الذين ينطوون تحت سيطرة أو في قبضة القانون الجنائي ليسوا ممثلين لكل المجرمين. </a:t>
            </a:r>
            <a:endParaRPr lang="en-US" dirty="0"/>
          </a:p>
          <a:p>
            <a:pPr algn="just" rtl="1"/>
            <a:r>
              <a:rPr lang="ar-EG" dirty="0"/>
              <a:t>أن القانون الجنائي لا يناسب الاجتماعيين لأنه مكون من مجموعة من المعايير القانونية أو النماذج القانونية الغير متصلة بفهم مجموعة السلوك والضبط الاجتماعي.</a:t>
            </a:r>
            <a:endParaRPr lang="ar-EG" dirty="0">
              <a:latin typeface="+mj-lt"/>
              <a:cs typeface="PT Bold Heading" pitchFamily="2" charset="-78"/>
            </a:endParaRPr>
          </a:p>
        </p:txBody>
      </p:sp>
    </p:spTree>
    <p:extLst>
      <p:ext uri="{BB962C8B-B14F-4D97-AF65-F5344CB8AC3E}">
        <p14:creationId xmlns:p14="http://schemas.microsoft.com/office/powerpoint/2010/main" val="1275063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EG" dirty="0"/>
              <a:t>تصنيفات الجناة</a:t>
            </a:r>
          </a:p>
        </p:txBody>
      </p:sp>
      <p:sp>
        <p:nvSpPr>
          <p:cNvPr id="3" name="عنصر نائب للمحتوى 2"/>
          <p:cNvSpPr>
            <a:spLocks noGrp="1"/>
          </p:cNvSpPr>
          <p:nvPr>
            <p:ph idx="1"/>
          </p:nvPr>
        </p:nvSpPr>
        <p:spPr/>
        <p:txBody>
          <a:bodyPr>
            <a:normAutofit fontScale="92500" lnSpcReduction="20000"/>
          </a:bodyPr>
          <a:lstStyle/>
          <a:p>
            <a:pPr algn="r" rtl="1"/>
            <a:r>
              <a:rPr lang="ar-EG" b="1" dirty="0"/>
              <a:t>صنف الجناة إلى ثلاثة طوائف هي:</a:t>
            </a:r>
            <a:endParaRPr lang="en-US" b="1" dirty="0"/>
          </a:p>
          <a:p>
            <a:pPr lvl="0" algn="just" rtl="1"/>
            <a:r>
              <a:rPr lang="ar-EG" dirty="0"/>
              <a:t>طائفة الواعين لسلوكهم المريدين له، وهؤلاء تقرر لهم التشريعات الوضعية مسئولية جنائية كاملة لأنهم يستطيعون أن يستجيبوا لتحذيرات قانون العقوبات وأوامره ونواهيه. </a:t>
            </a:r>
            <a:endParaRPr lang="en-US" dirty="0"/>
          </a:p>
          <a:p>
            <a:pPr lvl="0" algn="just" rtl="1"/>
            <a:r>
              <a:rPr lang="ar-EG" dirty="0"/>
              <a:t>طائفة غير الواعين لسلوكهم أو غير المريدين له كالمجانين والمكرهين وهؤلاء لا مسئولية عليهم. </a:t>
            </a:r>
            <a:endParaRPr lang="en-US" dirty="0"/>
          </a:p>
          <a:p>
            <a:pPr lvl="0" algn="just" rtl="1"/>
            <a:r>
              <a:rPr lang="ar-EG" dirty="0"/>
              <a:t>طائفة بينية وهذه تقرر لها التشريعات الحديثة مسئولية مخففة هي طائفة أنصاف المجانين ومرضى النفوس وكبار السن، ويدخل ضمن هذه الطائفة أيضاً أنصاف العقلاء وهم الأحداث الين تقرر لهم معظم التشريعات أحكاماً خاصة لمسئوليتهم الجنائية ومن بين هذه التشريعات القوانين الجنائية العربية. </a:t>
            </a:r>
            <a:endParaRPr lang="en-US" dirty="0"/>
          </a:p>
          <a:p>
            <a:pPr algn="r" rtl="1"/>
            <a:endParaRPr lang="ar-EG" dirty="0"/>
          </a:p>
        </p:txBody>
      </p:sp>
    </p:spTree>
    <p:extLst>
      <p:ext uri="{BB962C8B-B14F-4D97-AF65-F5344CB8AC3E}">
        <p14:creationId xmlns:p14="http://schemas.microsoft.com/office/powerpoint/2010/main" val="544645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EG" dirty="0"/>
              <a:t>تعريف القاتل</a:t>
            </a:r>
          </a:p>
        </p:txBody>
      </p:sp>
      <p:sp>
        <p:nvSpPr>
          <p:cNvPr id="3" name="عنصر نائب للمحتوى 2"/>
          <p:cNvSpPr>
            <a:spLocks noGrp="1"/>
          </p:cNvSpPr>
          <p:nvPr>
            <p:ph idx="1"/>
          </p:nvPr>
        </p:nvSpPr>
        <p:spPr/>
        <p:txBody>
          <a:bodyPr>
            <a:normAutofit fontScale="77500" lnSpcReduction="20000"/>
          </a:bodyPr>
          <a:lstStyle/>
          <a:p>
            <a:pPr algn="r" rtl="1"/>
            <a:r>
              <a:rPr lang="ar-EG" dirty="0"/>
              <a:t>هو الشخص الذي لديه القصد الجنائي في إزهاق روح شخص محققة الحياة مع علمه بعقوبة الفعل.</a:t>
            </a:r>
          </a:p>
          <a:p>
            <a:pPr algn="r" rtl="1"/>
            <a:r>
              <a:rPr lang="ar-EG" u="sng" dirty="0">
                <a:cs typeface="PT Bold Heading" pitchFamily="2" charset="-78"/>
              </a:rPr>
              <a:t>التصنيف القانوني للجريمة:</a:t>
            </a:r>
            <a:endParaRPr lang="en-US" u="sng" dirty="0">
              <a:cs typeface="PT Bold Heading" pitchFamily="2" charset="-78"/>
            </a:endParaRPr>
          </a:p>
          <a:p>
            <a:pPr algn="r" rtl="1"/>
            <a:endParaRPr lang="en-US" dirty="0"/>
          </a:p>
          <a:p>
            <a:pPr algn="r" rtl="1"/>
            <a:r>
              <a:rPr lang="ar-EG" u="sng" dirty="0">
                <a:cs typeface="PT Bold Heading" pitchFamily="2" charset="-78"/>
              </a:rPr>
              <a:t>أولاً: تقسيم الجرائم حسب جسامتها</a:t>
            </a:r>
            <a:r>
              <a:rPr lang="ar-EG" dirty="0"/>
              <a:t>: أولا:- القانون الإنجليزي العام : صنفت الجرائم إلى: 1- جرائم خيانة. 2- الجنايات. 3- الجنح. </a:t>
            </a:r>
            <a:endParaRPr lang="en-US" dirty="0"/>
          </a:p>
          <a:p>
            <a:pPr algn="r" rtl="1"/>
            <a:r>
              <a:rPr lang="ar-EG" dirty="0"/>
              <a:t>ثانيا: القانون الفرنسي: قسمت الجرائم إلى ثلاثة هي: 1-جنايات. 2- جنح. 3- مخالفات. </a:t>
            </a:r>
          </a:p>
          <a:p>
            <a:pPr algn="r" rtl="1"/>
            <a:r>
              <a:rPr lang="ar-EG" dirty="0"/>
              <a:t>ثالثا: في القانون الهولندي 1881 وفي القانون الايطالي 1989 فقد سنت القوانين حسب جسامة الجريمة إلى جنح ومخالفات، حسب جسامتها إلى جنح ومخالفات أيضاً.</a:t>
            </a:r>
            <a:endParaRPr lang="en-US" dirty="0"/>
          </a:p>
          <a:p>
            <a:pPr algn="r" rtl="1"/>
            <a:r>
              <a:rPr lang="en-US" dirty="0"/>
              <a:t> </a:t>
            </a:r>
          </a:p>
          <a:p>
            <a:pPr algn="r" rtl="1"/>
            <a:endParaRPr lang="ar-EG" dirty="0"/>
          </a:p>
        </p:txBody>
      </p:sp>
    </p:spTree>
    <p:extLst>
      <p:ext uri="{BB962C8B-B14F-4D97-AF65-F5344CB8AC3E}">
        <p14:creationId xmlns:p14="http://schemas.microsoft.com/office/powerpoint/2010/main" val="3265685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10000"/>
          </a:bodyPr>
          <a:lstStyle/>
          <a:p>
            <a:pPr algn="just" rtl="1"/>
            <a:r>
              <a:rPr lang="ar-EG" dirty="0"/>
              <a:t>وما يطلق على الجرائم من تصنيف حسب جسامتها أيضاً يطلق على الأفراد من حيث الفعل الإجرامي الذي ارتكبه فمثلاً من اقترف جريمة قتل يصنف من مرتكبي الجنايات ومن يقوم بارتكاب جنحة يدخل ضمن بند مرتكبي الجنح. </a:t>
            </a:r>
            <a:endParaRPr lang="en-US" dirty="0"/>
          </a:p>
          <a:p>
            <a:pPr algn="just" rtl="1"/>
            <a:r>
              <a:rPr lang="ar-SA" dirty="0"/>
              <a:t>ويعتبر هذا تقسيماً داخل السجون وأقسام البوليس، أما بالنسبة لمرتكبي الجنح فهو أقل خطورة وأكثر استعداداً لإجراءات الإصلاح من مرتكبي الجنايات، ولكن يجب أن تكون النظرة إلى مرتكبي الجناية أشمل وأعمل لأنه من الممكن إصلاحه وخاصة " المجرم الأسري " الذي نفذ جريمة القتل داخل أسرته أو عائلته في ظروف بيئية واجتماعية ونفسية خاصة.</a:t>
            </a:r>
            <a:endParaRPr lang="ar-EG" dirty="0"/>
          </a:p>
        </p:txBody>
      </p:sp>
    </p:spTree>
    <p:extLst>
      <p:ext uri="{BB962C8B-B14F-4D97-AF65-F5344CB8AC3E}">
        <p14:creationId xmlns:p14="http://schemas.microsoft.com/office/powerpoint/2010/main" val="3145576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rtl="1"/>
            <a:r>
              <a:rPr lang="ar-EG" dirty="0"/>
              <a:t>ثانياً: تقسيم الجرائم وفق إيجابياتها: </a:t>
            </a:r>
            <a:br>
              <a:rPr lang="en-US" dirty="0"/>
            </a:br>
            <a:endParaRPr lang="ar-EG" dirty="0"/>
          </a:p>
        </p:txBody>
      </p:sp>
      <p:sp>
        <p:nvSpPr>
          <p:cNvPr id="3" name="عنصر نائب للمحتوى 2"/>
          <p:cNvSpPr>
            <a:spLocks noGrp="1"/>
          </p:cNvSpPr>
          <p:nvPr>
            <p:ph idx="1"/>
          </p:nvPr>
        </p:nvSpPr>
        <p:spPr/>
        <p:txBody>
          <a:bodyPr/>
          <a:lstStyle/>
          <a:p>
            <a:pPr algn="r" rtl="1"/>
            <a:r>
              <a:rPr lang="ar-EG" dirty="0">
                <a:cs typeface="PT Bold Heading" pitchFamily="2" charset="-78"/>
              </a:rPr>
              <a:t>تقسم الجرائم إلى إيجابية وجرائم سلبية </a:t>
            </a:r>
            <a:r>
              <a:rPr lang="ar-EG" dirty="0"/>
              <a:t>بناء على التعريف القانوني للجريمة والذي يشير إلى أنها " الفعل أو الامتناع" والذي جرّمه القانون ووضع له عقوبة جزاء على ارتكابه، الفعل الإيجابي المخالف للقانون، كالقتل والسرقة والضرب وغيرها من الجرائم التي تصيب البعض بالضرر، أما الامتناع عن القيام بعمل يفرضه القانون كالامتناع عن التبليغ عن بعض الجرائم أو الامتناع لتنفيذ حكم قضائي كدفع نفقة أو غرامة على شخص يعد جريمة سلبية.</a:t>
            </a:r>
          </a:p>
        </p:txBody>
      </p:sp>
    </p:spTree>
    <p:extLst>
      <p:ext uri="{BB962C8B-B14F-4D97-AF65-F5344CB8AC3E}">
        <p14:creationId xmlns:p14="http://schemas.microsoft.com/office/powerpoint/2010/main" val="6053291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dirty="0"/>
              <a:t>ثالثاً: تقسيم الجرائم وفق درجة استمرارها:</a:t>
            </a:r>
            <a:endParaRPr lang="ar-EG" dirty="0"/>
          </a:p>
        </p:txBody>
      </p:sp>
      <p:sp>
        <p:nvSpPr>
          <p:cNvPr id="3" name="عنصر نائب للمحتوى 2"/>
          <p:cNvSpPr>
            <a:spLocks noGrp="1"/>
          </p:cNvSpPr>
          <p:nvPr>
            <p:ph idx="1"/>
          </p:nvPr>
        </p:nvSpPr>
        <p:spPr/>
        <p:txBody>
          <a:bodyPr/>
          <a:lstStyle/>
          <a:p>
            <a:pPr algn="r" rtl="1"/>
            <a:r>
              <a:rPr lang="ar-EG" dirty="0">
                <a:cs typeface="PT Bold Heading" pitchFamily="2" charset="-78"/>
              </a:rPr>
              <a:t>تقسم إلى جرائم وقتية ومستمرة:</a:t>
            </a:r>
            <a:endParaRPr lang="en-US" dirty="0">
              <a:cs typeface="PT Bold Heading" pitchFamily="2" charset="-78"/>
            </a:endParaRPr>
          </a:p>
          <a:p>
            <a:pPr lvl="0" algn="r" rtl="1"/>
            <a:r>
              <a:rPr lang="ar-EG" dirty="0"/>
              <a:t>الجرائم الوقتية: وهي التي يتم تنفيذها في وقت معين وتحدث نتيجة الجريمة بمجرد ارتكابها مثل جريمة القتل التي تتم بمجرد إزهاق روح محققة الحياة. </a:t>
            </a:r>
            <a:endParaRPr lang="en-US" dirty="0"/>
          </a:p>
          <a:p>
            <a:pPr lvl="0" algn="r" rtl="1"/>
            <a:r>
              <a:rPr lang="ar-EG" dirty="0"/>
              <a:t>الجرائم المستمرة: تتكون من فعل متجدد ومستمر مثل جريمة السرقة. </a:t>
            </a:r>
            <a:endParaRPr lang="en-US" dirty="0"/>
          </a:p>
          <a:p>
            <a:pPr algn="r" rtl="1">
              <a:buNone/>
            </a:pPr>
            <a:endParaRPr lang="ar-EG" dirty="0"/>
          </a:p>
        </p:txBody>
      </p:sp>
    </p:spTree>
    <p:extLst>
      <p:ext uri="{BB962C8B-B14F-4D97-AF65-F5344CB8AC3E}">
        <p14:creationId xmlns:p14="http://schemas.microsoft.com/office/powerpoint/2010/main" val="21438083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rtl="1"/>
            <a:r>
              <a:rPr lang="ar-EG" dirty="0"/>
              <a:t>رابعاً: جرائم وفق موضوع ضررها:</a:t>
            </a:r>
            <a:br>
              <a:rPr lang="en-US" dirty="0"/>
            </a:br>
            <a:endParaRPr lang="ar-EG" dirty="0"/>
          </a:p>
        </p:txBody>
      </p:sp>
      <p:sp>
        <p:nvSpPr>
          <p:cNvPr id="3" name="عنصر نائب للمحتوى 2"/>
          <p:cNvSpPr>
            <a:spLocks noGrp="1"/>
          </p:cNvSpPr>
          <p:nvPr>
            <p:ph idx="1"/>
          </p:nvPr>
        </p:nvSpPr>
        <p:spPr/>
        <p:txBody>
          <a:bodyPr>
            <a:normAutofit fontScale="92500" lnSpcReduction="10000"/>
          </a:bodyPr>
          <a:lstStyle/>
          <a:p>
            <a:pPr algn="r" rtl="1"/>
            <a:r>
              <a:rPr lang="ar-SA" dirty="0"/>
              <a:t>تقسم الجرائم إلى جرائم ضارة بالمصلحة العامة وهي خاصة بأمن الدولة وسياسة النظام القائم على الحكم، وهناك جرائم الضرر بالأفراد مثل السرقة والضرب المفضي إلى عاهة وكافة جرائم الاعتداء على سلامة البدن</a:t>
            </a:r>
            <a:r>
              <a:rPr lang="en-US" dirty="0"/>
              <a:t>.</a:t>
            </a:r>
          </a:p>
          <a:p>
            <a:pPr algn="r" rtl="1"/>
            <a:r>
              <a:rPr lang="ar-SA" dirty="0">
                <a:cs typeface="PT Bold Heading" pitchFamily="2" charset="-78"/>
              </a:rPr>
              <a:t>خامساً: تقسيم الجرائم حسب تعمدها:</a:t>
            </a:r>
            <a:endParaRPr lang="en-US" dirty="0">
              <a:cs typeface="PT Bold Heading" pitchFamily="2" charset="-78"/>
            </a:endParaRPr>
          </a:p>
          <a:p>
            <a:pPr algn="r" rtl="1"/>
            <a:r>
              <a:rPr lang="ar-EG" dirty="0"/>
              <a:t>تنقسم إلى جرائم عمدية، وغير عمدية: </a:t>
            </a:r>
            <a:endParaRPr lang="en-US" dirty="0"/>
          </a:p>
          <a:p>
            <a:pPr algn="r" rtl="1"/>
            <a:r>
              <a:rPr lang="ar-EG" dirty="0"/>
              <a:t>وتعتبر الجرائم العمدية هي التي يتعمد فيها الجاني ارتكابها أي يكون لديه القصد الجنائي بحدوث الجريمة مثل القتل العمد، أما الجرائم الغير عمدية فهي التي لا يتوافر فيها القصد الجنائي مثل القتل الخطأ، والإصابة الخطأ.</a:t>
            </a:r>
            <a:endParaRPr lang="ar-EG" dirty="0">
              <a:cs typeface="PT Bold Heading" pitchFamily="2" charset="-78"/>
            </a:endParaRPr>
          </a:p>
        </p:txBody>
      </p:sp>
    </p:spTree>
    <p:extLst>
      <p:ext uri="{BB962C8B-B14F-4D97-AF65-F5344CB8AC3E}">
        <p14:creationId xmlns:p14="http://schemas.microsoft.com/office/powerpoint/2010/main" val="31200481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rtl="1"/>
            <a:r>
              <a:rPr lang="ar-EG" b="1" dirty="0"/>
              <a:t>ثانيا: التعريف الاجتماعي للجريمة:</a:t>
            </a:r>
            <a:br>
              <a:rPr lang="en-US" dirty="0"/>
            </a:br>
            <a:endParaRPr lang="ar-EG" dirty="0"/>
          </a:p>
        </p:txBody>
      </p:sp>
      <p:sp>
        <p:nvSpPr>
          <p:cNvPr id="3" name="عنصر نائب للمحتوى 2"/>
          <p:cNvSpPr>
            <a:spLocks noGrp="1"/>
          </p:cNvSpPr>
          <p:nvPr>
            <p:ph idx="1"/>
          </p:nvPr>
        </p:nvSpPr>
        <p:spPr/>
        <p:txBody>
          <a:bodyPr/>
          <a:lstStyle/>
          <a:p>
            <a:pPr algn="just" rtl="1"/>
            <a:r>
              <a:rPr lang="ar-EG" dirty="0"/>
              <a:t>إزاء القصور الذي شاب التعريف القانوني للجريمة فقد حاول علماء الاجتماع صياغة مفهوم للجريمة يعطيها مضمونها الاجتماعي، حيث أن الجريمة تعد سلوكاً اجتماعياً معادياً للقيم والمعايير الخاصة بالبناء الاجتماعي لمجتمعنا. </a:t>
            </a:r>
            <a:endParaRPr lang="en-US" dirty="0"/>
          </a:p>
          <a:p>
            <a:pPr algn="just" rtl="1"/>
            <a:r>
              <a:rPr lang="ar-SA" dirty="0"/>
              <a:t>وقد عرّف أنصار المدرسة الوضعية الجريمة بأنها " كل فعل ضار بمصالح المجتمع الأساسية". </a:t>
            </a:r>
            <a:endParaRPr lang="ar-EG" dirty="0"/>
          </a:p>
          <a:p>
            <a:pPr algn="r" rtl="1"/>
            <a:endParaRPr lang="ar-EG" dirty="0"/>
          </a:p>
        </p:txBody>
      </p:sp>
    </p:spTree>
    <p:extLst>
      <p:ext uri="{BB962C8B-B14F-4D97-AF65-F5344CB8AC3E}">
        <p14:creationId xmlns:p14="http://schemas.microsoft.com/office/powerpoint/2010/main" val="42768344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rtl="1"/>
            <a:br>
              <a:rPr lang="ar-SA" dirty="0"/>
            </a:br>
            <a:r>
              <a:rPr lang="ar-EG" dirty="0"/>
              <a:t>التصنيفات الاجتماعية للجريمة:</a:t>
            </a:r>
            <a:br>
              <a:rPr lang="en-US" dirty="0"/>
            </a:br>
            <a:endParaRPr lang="ar-EG" dirty="0"/>
          </a:p>
        </p:txBody>
      </p:sp>
      <p:sp>
        <p:nvSpPr>
          <p:cNvPr id="3" name="عنصر نائب للمحتوى 2"/>
          <p:cNvSpPr>
            <a:spLocks noGrp="1"/>
          </p:cNvSpPr>
          <p:nvPr>
            <p:ph idx="1"/>
          </p:nvPr>
        </p:nvSpPr>
        <p:spPr/>
        <p:txBody>
          <a:bodyPr>
            <a:noAutofit/>
          </a:bodyPr>
          <a:lstStyle/>
          <a:p>
            <a:pPr algn="r" rtl="1"/>
            <a:r>
              <a:rPr lang="ar-EG" sz="2400" dirty="0"/>
              <a:t>تقسم الجرائم من الناحية الاجتماعية إلى تسعة أنواع:</a:t>
            </a:r>
            <a:endParaRPr lang="en-US" sz="2400" dirty="0"/>
          </a:p>
          <a:p>
            <a:pPr algn="r" rtl="1"/>
            <a:r>
              <a:rPr lang="ar-EG" sz="2400" dirty="0"/>
              <a:t>(1) جرائم ضد الممتلكات: وهي نوعية من الجرائم التي تهدد أمن وسلامة الأفراد متمثلة في جرائم الحريق أو السرقة وغيرها من الجرائم التي تمس الممتلكات.</a:t>
            </a:r>
            <a:endParaRPr lang="en-US" sz="2400" dirty="0"/>
          </a:p>
          <a:p>
            <a:pPr algn="r" rtl="1"/>
            <a:r>
              <a:rPr lang="ar-EG" sz="2400" dirty="0"/>
              <a:t>ولا تفرق تلك الجرائم بين الملكية الفردية أو الملكية العامة فهي في الحالتين اعتداء على أمن وسلامة المجتمع وعلى حقوق الفرد المشروعة من قبل المجتمع لحمايته وأمنه. </a:t>
            </a:r>
            <a:endParaRPr lang="en-US" sz="2400" dirty="0"/>
          </a:p>
          <a:p>
            <a:pPr algn="r" rtl="1"/>
            <a:r>
              <a:rPr lang="ar-EG" sz="2400" dirty="0"/>
              <a:t>(2) جرائم ضد الأفراد: وتشمل كل ما يهدد سلامة حياة الفرد سواء بالاعتداء بالقتل أو بالضرب أو إخضاع إرادة الفرد بطريقة استبدادية لإرادة أشخاص آخرين.</a:t>
            </a:r>
            <a:endParaRPr lang="en-US" sz="2400" dirty="0"/>
          </a:p>
          <a:p>
            <a:pPr algn="r" rtl="1"/>
            <a:r>
              <a:rPr lang="ar-EG" sz="2400" dirty="0"/>
              <a:t>(3) جرائم ضد أمن وسلامة التنظيمات الاجتماعية (النظام العام): يعتبر استقرار الجماعة وسلامتها ضماناً لسلامة الفرد وإحساسه بالأمان في ظل البناء الاجتماعي.  </a:t>
            </a:r>
            <a:endParaRPr lang="en-US" sz="2400" dirty="0"/>
          </a:p>
          <a:p>
            <a:pPr algn="r" rtl="1"/>
            <a:r>
              <a:rPr lang="en-US" sz="2400" dirty="0"/>
              <a:t> </a:t>
            </a:r>
          </a:p>
          <a:p>
            <a:pPr algn="r" rtl="1"/>
            <a:endParaRPr lang="ar-EG" sz="2400" dirty="0"/>
          </a:p>
        </p:txBody>
      </p:sp>
    </p:spTree>
    <p:extLst>
      <p:ext uri="{BB962C8B-B14F-4D97-AF65-F5344CB8AC3E}">
        <p14:creationId xmlns:p14="http://schemas.microsoft.com/office/powerpoint/2010/main" val="481102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77500" lnSpcReduction="20000"/>
          </a:bodyPr>
          <a:lstStyle/>
          <a:p>
            <a:pPr algn="r" rtl="1"/>
            <a:r>
              <a:rPr lang="ar-EG" dirty="0"/>
              <a:t>(4) جرائم ضد الأخلاق العامة:</a:t>
            </a:r>
            <a:endParaRPr lang="en-US" dirty="0"/>
          </a:p>
          <a:p>
            <a:pPr algn="r" rtl="1"/>
            <a:r>
              <a:rPr lang="ar-EG" dirty="0"/>
              <a:t>وهو تحتوي على جميع المتطلبات الاجتماعية التي يجب حمايتها من الأفعال والتصرفات التي تعتبر مخالفة للعواطف والأحاسيس الأخلاقية لمجموع الأفراد في مجتمع ما وفي زمن معين.</a:t>
            </a:r>
            <a:endParaRPr lang="en-US" dirty="0"/>
          </a:p>
          <a:p>
            <a:pPr algn="r" rtl="1"/>
            <a:r>
              <a:rPr lang="ar-EG" dirty="0"/>
              <a:t>(5) جرائم ضد المصادر الاجتماعية: وتحتوي على كل ما يهدد صيانة وتوفير ضروريات الوجود، مثل إهدار ثروات المجتمع، كالصيد في غير موسمه بالإضافة إلى ما يمس الثروة البشرية من إهمال في عدم تقويم المنحرفين وتدريبهم، وحماية وتأهيل ذوي العاهات وتقديم يد العون لهم.</a:t>
            </a:r>
            <a:endParaRPr lang="en-US" dirty="0"/>
          </a:p>
          <a:p>
            <a:pPr algn="r" rtl="1"/>
            <a:r>
              <a:rPr lang="ar-EG" dirty="0"/>
              <a:t>(6) جرائم ضد الأسرة: وتشتمل هذه الجرائم على خرق نظم الزواج كالخيانة الزوجية وما ينتج عنه من أطفال غير شرعيين وإهمال الأبناء نتيجة لتعدد الزوجات وهجر العائلة والهروب من رعايتها فأي سلوك يؤدي إلى انهيار الكائن الأسري يعتبر جريمة لأنها تهدد إحدى التنظيمات الجوهرية للمجتمع.</a:t>
            </a:r>
          </a:p>
        </p:txBody>
      </p:sp>
    </p:spTree>
    <p:extLst>
      <p:ext uri="{BB962C8B-B14F-4D97-AF65-F5344CB8AC3E}">
        <p14:creationId xmlns:p14="http://schemas.microsoft.com/office/powerpoint/2010/main" val="37785766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dirty="0"/>
              <a:t>أنواع جريمة القتل</a:t>
            </a:r>
            <a:endParaRPr lang="ar-EG" dirty="0"/>
          </a:p>
        </p:txBody>
      </p:sp>
      <p:sp>
        <p:nvSpPr>
          <p:cNvPr id="3" name="عنصر نائب للمحتوى 2"/>
          <p:cNvSpPr>
            <a:spLocks noGrp="1"/>
          </p:cNvSpPr>
          <p:nvPr>
            <p:ph idx="1"/>
          </p:nvPr>
        </p:nvSpPr>
        <p:spPr/>
        <p:txBody>
          <a:bodyPr>
            <a:normAutofit fontScale="92500" lnSpcReduction="20000"/>
          </a:bodyPr>
          <a:lstStyle/>
          <a:p>
            <a:pPr algn="r" rtl="1"/>
            <a:r>
              <a:rPr lang="ar-SA" dirty="0"/>
              <a:t>1- عمد. 2- شبه عمد، 3- خطأ.</a:t>
            </a:r>
            <a:endParaRPr lang="en-US" dirty="0"/>
          </a:p>
          <a:p>
            <a:pPr algn="r" rtl="1"/>
            <a:r>
              <a:rPr lang="ar-EG" dirty="0"/>
              <a:t>فالقتل العمد: " هو أن يقصد المكلف قتل إنسان معصوم الدم بما يغلب على الظن أنه يقتل </a:t>
            </a:r>
            <a:r>
              <a:rPr lang="ar-EG" dirty="0" err="1"/>
              <a:t>به</a:t>
            </a:r>
            <a:r>
              <a:rPr lang="ar-EG" dirty="0"/>
              <a:t>، ويفهم من هذا التعريف أن جريمة القتل العمد لا تتحقق إلا إذا توافرت فيها الشروط التالية: </a:t>
            </a:r>
            <a:r>
              <a:rPr lang="ar-SA" dirty="0"/>
              <a:t>أن يكون القاتل عاقلاً بالغاً قاصداً القتل، أما اعتبار العقل والبلوغ فيأتي من التعاليم النوبية</a:t>
            </a:r>
            <a:r>
              <a:rPr lang="ar-EG" dirty="0"/>
              <a:t>.</a:t>
            </a:r>
          </a:p>
          <a:p>
            <a:pPr algn="r" rtl="1"/>
            <a:r>
              <a:rPr lang="ar-EG" dirty="0"/>
              <a:t>فالقتل العمد: " هو أن يقصد المكلف قتل إنسان معصوم الدم بما يغلب على الظن أنه يقتل </a:t>
            </a:r>
            <a:r>
              <a:rPr lang="ar-EG" dirty="0" err="1"/>
              <a:t>به</a:t>
            </a:r>
            <a:r>
              <a:rPr lang="ar-EG" dirty="0"/>
              <a:t>، ويفهم من هذا التعريف أن جريمة القتل العمد لا تتحقق إلا إذا توافرت فيها الشروط التالية: </a:t>
            </a:r>
            <a:endParaRPr lang="en-US" dirty="0"/>
          </a:p>
          <a:p>
            <a:pPr algn="r" rtl="1"/>
            <a:r>
              <a:rPr lang="ar-SA" dirty="0"/>
              <a:t>أن يكون القاتل عاقلاً بالغاً قاصداً القتل، أما اعتبار العقل والبلوغ فيأتي من التعاليم النوبية</a:t>
            </a:r>
            <a:endParaRPr lang="ar-EG" dirty="0"/>
          </a:p>
        </p:txBody>
      </p:sp>
    </p:spTree>
    <p:extLst>
      <p:ext uri="{BB962C8B-B14F-4D97-AF65-F5344CB8AC3E}">
        <p14:creationId xmlns:p14="http://schemas.microsoft.com/office/powerpoint/2010/main" val="550805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70000" lnSpcReduction="20000"/>
          </a:bodyPr>
          <a:lstStyle/>
          <a:p>
            <a:pPr lvl="0" algn="r" rtl="1"/>
            <a:r>
              <a:rPr lang="ar-SA" dirty="0"/>
              <a:t>أن القتل العمد الموجب القصاص يكون بصورة مباشرة أو عن طريق التسبب. </a:t>
            </a:r>
            <a:endParaRPr lang="en-US" dirty="0"/>
          </a:p>
          <a:p>
            <a:pPr lvl="0" algn="r" rtl="1"/>
            <a:r>
              <a:rPr lang="ar-SA" dirty="0"/>
              <a:t>لا يشترط قصد القتل بل قصد الضرب. </a:t>
            </a:r>
            <a:endParaRPr lang="en-US" dirty="0"/>
          </a:p>
          <a:p>
            <a:pPr lvl="0" algn="r" rtl="1"/>
            <a:r>
              <a:rPr lang="ar-SA" dirty="0"/>
              <a:t>لا يشترط في المباشرة هلاك الشخص المعين فلو هلك غيره ففي ذلك الدية. </a:t>
            </a:r>
            <a:endParaRPr lang="en-US" dirty="0"/>
          </a:p>
          <a:p>
            <a:pPr lvl="0" algn="r" rtl="1"/>
            <a:r>
              <a:rPr lang="ar-SA" dirty="0"/>
              <a:t>لا يشترط في أداة القتل أن يقتل بمثلها غالباً</a:t>
            </a:r>
            <a:r>
              <a:rPr lang="ar-EG" baseline="30000" dirty="0"/>
              <a:t>.</a:t>
            </a:r>
            <a:endParaRPr lang="en-US" dirty="0"/>
          </a:p>
          <a:p>
            <a:pPr algn="r" rtl="1"/>
            <a:r>
              <a:rPr lang="ar-EG" sz="4600" b="1" u="sng" dirty="0"/>
              <a:t>ومما سبق يتضح أن اختلاف آراء الفقهاء حول تعريف " القتل العمد " قد ركز في ثلاث نقاط رئيسية وهي:</a:t>
            </a:r>
            <a:endParaRPr lang="en-US" sz="4600" b="1" u="sng" dirty="0"/>
          </a:p>
          <a:p>
            <a:pPr algn="r" rtl="1"/>
            <a:r>
              <a:rPr lang="ar-EG" dirty="0"/>
              <a:t>1- وسيلة القتل: فقد اشترط بعضهم أن تكون أداة القتل هي السلاح أو الحديد وما يساويهما في المعنى واشترط البعض الآخر في الوسيلة أن تقتل غالباً بذاتها أو بحسب العوارض، أما الفريق الأخير من الفقهاء فقد اشترط في الوسيلة بأن تكون مما قد يموت الفرد من مثلها وقد لا يموت، وقد وردت هذه الآراء من فقهاء الإسلام على التوالي أبو حنيفة، الجمهور، الظاهرية. </a:t>
            </a:r>
          </a:p>
          <a:p>
            <a:pPr algn="r" rtl="1">
              <a:buNone/>
            </a:pPr>
            <a:endParaRPr lang="ar-EG" dirty="0"/>
          </a:p>
        </p:txBody>
      </p:sp>
    </p:spTree>
    <p:extLst>
      <p:ext uri="{BB962C8B-B14F-4D97-AF65-F5344CB8AC3E}">
        <p14:creationId xmlns:p14="http://schemas.microsoft.com/office/powerpoint/2010/main" val="33720719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r" rtl="1"/>
            <a:r>
              <a:rPr lang="ar-EG" dirty="0"/>
              <a:t>2- مباشرة القتل: اشترط بعض الفقهاء في القتل العمد أن يكون مباشرة حتى يوجب القصاص (الحنفية)، والبعض الآخر اشترط أن يكون مباشرة أو تسبباً (الجمهور). </a:t>
            </a:r>
            <a:endParaRPr lang="en-US" dirty="0"/>
          </a:p>
          <a:p>
            <a:pPr algn="r" rtl="1"/>
            <a:r>
              <a:rPr lang="ar-EG" dirty="0"/>
              <a:t>3- القصد:اشترط (جمهور الفقهاء) أن يكون القتل بنية قصد عن المجني عليه فلو قصد فرد فأصاب آخر فهو ليس قتلاً عمداً بل هو أخطأ، ورأى البعض الآخر أنه لو قصد أن يضرب شخصاً فأصاب غيره فيوجب عليه القصاص إذا كان مباشرة لا تسبباً. </a:t>
            </a:r>
            <a:endParaRPr lang="en-US" dirty="0"/>
          </a:p>
          <a:p>
            <a:pPr algn="r" rtl="1">
              <a:buNone/>
            </a:pPr>
            <a:endParaRPr lang="en-US" dirty="0"/>
          </a:p>
          <a:p>
            <a:pPr algn="r" rtl="1"/>
            <a:endParaRPr lang="ar-EG" dirty="0"/>
          </a:p>
        </p:txBody>
      </p:sp>
    </p:spTree>
    <p:extLst>
      <p:ext uri="{BB962C8B-B14F-4D97-AF65-F5344CB8AC3E}">
        <p14:creationId xmlns:p14="http://schemas.microsoft.com/office/powerpoint/2010/main" val="9860432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rtl="1"/>
            <a:r>
              <a:rPr lang="ar-EG" sz="5400" dirty="0"/>
              <a:t>أداة القتل</a:t>
            </a:r>
          </a:p>
        </p:txBody>
      </p:sp>
      <p:sp>
        <p:nvSpPr>
          <p:cNvPr id="3" name="عنصر نائب للمحتوى 2"/>
          <p:cNvSpPr>
            <a:spLocks noGrp="1"/>
          </p:cNvSpPr>
          <p:nvPr>
            <p:ph idx="1"/>
          </p:nvPr>
        </p:nvSpPr>
        <p:spPr/>
        <p:txBody>
          <a:bodyPr>
            <a:normAutofit fontScale="85000" lnSpcReduction="20000"/>
          </a:bodyPr>
          <a:lstStyle/>
          <a:p>
            <a:pPr algn="r" rtl="1"/>
            <a:r>
              <a:rPr lang="ar-EG" dirty="0"/>
              <a:t>(1) القتل بالسلاح: فعند فقهاء الحنفية فإن القتل العمل لا يتم إلا باستخدام السلاح والآلات الحادة المعدة للقتال في الحرب وغيرها مثل السيف السكين الحربة وغيرها مما تثر في الإنسان وتمزقه، ولذلك فإن استخدام الجاني وسيلة لا تعد أساساً للقتل قد ينفي عنه شبهة القتل العمد ولكنها تتوقف على الظروف الصحية والعمرية والطقسية التي تمت فيها الجريمة، وهذا ما ينطبق على المثقل الصغير وهو ما يدخل ضمن (الحجر، السوط، العصا) فقد اختلف فقهاء الشريعة الإسلامية </a:t>
            </a:r>
            <a:r>
              <a:rPr lang="ar-EG" dirty="0" err="1"/>
              <a:t>بصدده</a:t>
            </a:r>
            <a:r>
              <a:rPr lang="ar-EG" dirty="0"/>
              <a:t> ولكنهم توصلوا إلى أن " الضرب بهذا المثقل لفرد يماثل الجاني في الصحة والعمر وقد أدت إلى وفاته فإن الجاني يكون عامداً إلى قتل المجني عليه ". </a:t>
            </a:r>
            <a:endParaRPr lang="en-US" dirty="0"/>
          </a:p>
          <a:p>
            <a:pPr algn="r" rtl="1"/>
            <a:r>
              <a:rPr lang="ar-EG" dirty="0"/>
              <a:t>وأما حكم المثقل الكبير فهو يماثل الآلات الحادة التي عدت للقتال في الحكم وعند استخدام الجاني له فيكون قاتلاً متعمداً. </a:t>
            </a:r>
            <a:endParaRPr lang="en-US" dirty="0"/>
          </a:p>
          <a:p>
            <a:pPr algn="r" rtl="1"/>
            <a:endParaRPr lang="ar-EG" dirty="0"/>
          </a:p>
        </p:txBody>
      </p:sp>
    </p:spTree>
    <p:extLst>
      <p:ext uri="{BB962C8B-B14F-4D97-AF65-F5344CB8AC3E}">
        <p14:creationId xmlns:p14="http://schemas.microsoft.com/office/powerpoint/2010/main" val="5856973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77500" lnSpcReduction="20000"/>
          </a:bodyPr>
          <a:lstStyle/>
          <a:p>
            <a:pPr algn="r" rtl="1"/>
            <a:r>
              <a:rPr lang="ar-EG" dirty="0"/>
              <a:t>القتل على وجه التسبب: وقد يصل الجاني إلى فعل القتل ولكن بطريقة غير مباشرة، وقصد القتل على وجه التسبب يعتبر قتل عمد يستوجب القصاص عند غالبية الفقهاء، وقد قسم الفقهاء الأسباب إلى ثلاثة وهي:</a:t>
            </a:r>
            <a:r>
              <a:rPr lang="en-US" dirty="0"/>
              <a:t> </a:t>
            </a:r>
            <a:r>
              <a:rPr lang="ar-EG" dirty="0"/>
              <a:t> </a:t>
            </a:r>
          </a:p>
          <a:p>
            <a:pPr lvl="0" algn="r" rtl="1"/>
            <a:r>
              <a:rPr lang="ar-EG" dirty="0"/>
              <a:t>1- شهادة زور (شرعي) فإذا شهد الشهود على إنسان معصوم بالدم بما يوجب قتله، ثم بعد قتله يرجعون عن الشهادة، ويقولون تعمدنا قتله فهم يستحقون حكم القصاص حسب الشريعة الإسلامية ولذلك سمي (شرعي).</a:t>
            </a:r>
            <a:endParaRPr lang="en-US" dirty="0"/>
          </a:p>
          <a:p>
            <a:pPr lvl="0" algn="r" rtl="1"/>
            <a:r>
              <a:rPr lang="ar-EG" dirty="0"/>
              <a:t>2- الإكراه (حسي) وهو إكراه شخصي على قتل آخر بدون حق وجهر على ذلك، ( وقد سميت بالحسي لان إتمام فعل القتل فيتم أولاً بالإحساس ثم المشاهدة ).</a:t>
            </a:r>
            <a:endParaRPr lang="en-US" dirty="0"/>
          </a:p>
          <a:p>
            <a:pPr lvl="0" algn="r" rtl="1"/>
            <a:r>
              <a:rPr lang="ar-EG" dirty="0"/>
              <a:t>3- التسمم (عرفي) فمن قدم طعاماً مسموماً لغيره، وهو يعلم أنه مسموم دون أكله، فمات نفذ عليه حكم القصاص بعد أن يتم التعرف على الجريمة (وسميت عرفية لأننا عرفنا بخبرتنا أنها سبب يفعله الجاني لإزهاق الروح).</a:t>
            </a:r>
            <a:endParaRPr lang="en-US" dirty="0"/>
          </a:p>
          <a:p>
            <a:pPr algn="r" rtl="1"/>
            <a:endParaRPr lang="ar-EG" dirty="0"/>
          </a:p>
        </p:txBody>
      </p:sp>
    </p:spTree>
    <p:extLst>
      <p:ext uri="{BB962C8B-B14F-4D97-AF65-F5344CB8AC3E}">
        <p14:creationId xmlns:p14="http://schemas.microsoft.com/office/powerpoint/2010/main" val="10938661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85000" lnSpcReduction="20000"/>
          </a:bodyPr>
          <a:lstStyle/>
          <a:p>
            <a:pPr lvl="0" algn="r" rtl="1"/>
            <a:r>
              <a:rPr lang="ar-EG" dirty="0"/>
              <a:t>4- القتل بغير الإصابة: وهو ما يدخل ضمنه القتل دون استخدام أداة محددة أو غير ذلك، وقد دخل في تصنيفها العديد من الوسائل التي لا يمكن حصرها لكثرتها، ولكن من الناحية الشكلية فهي منفردة بأربعة أساليب هي: </a:t>
            </a:r>
            <a:endParaRPr lang="en-US" dirty="0"/>
          </a:p>
          <a:p>
            <a:pPr lvl="0" algn="r" rtl="1"/>
            <a:r>
              <a:rPr lang="ar-EG" dirty="0"/>
              <a:t>1- الخنق: وهو كل ما يمنع مرور الهواء إلى المجني عليه سواء بسد الأنف والفم أو خنق العنق باليدين، فقد أجمع الفقهاء على أن الجاني يستحق القصاص. </a:t>
            </a:r>
            <a:endParaRPr lang="en-US" dirty="0"/>
          </a:p>
          <a:p>
            <a:pPr lvl="0" algn="r" rtl="1"/>
            <a:r>
              <a:rPr lang="ar-EG" dirty="0"/>
              <a:t> 2- الإغراق: وهو إلقاء الجاني المجني عليه متعمداً في الماء كرهاً فيه برغم أنه يحسن السباحة فقد اعتبره بعض الفقهاء قتل عمد يستوجب القصاص. </a:t>
            </a:r>
            <a:endParaRPr lang="en-US" dirty="0"/>
          </a:p>
          <a:p>
            <a:pPr algn="r" rtl="1"/>
            <a:r>
              <a:rPr lang="ar-EG" dirty="0"/>
              <a:t> 3- الإلقاء: وهو إلقاء المجني عليه من مكان عال عمداً يوجب القصاص.</a:t>
            </a:r>
            <a:endParaRPr lang="en-US" dirty="0"/>
          </a:p>
          <a:p>
            <a:pPr algn="r" rtl="1"/>
            <a:endParaRPr lang="ar-EG" dirty="0"/>
          </a:p>
        </p:txBody>
      </p:sp>
    </p:spTree>
    <p:extLst>
      <p:ext uri="{BB962C8B-B14F-4D97-AF65-F5344CB8AC3E}">
        <p14:creationId xmlns:p14="http://schemas.microsoft.com/office/powerpoint/2010/main" val="22190920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EG" dirty="0"/>
              <a:t>2- </a:t>
            </a:r>
            <a:r>
              <a:rPr lang="ar-SA" dirty="0"/>
              <a:t>القتل شبه العمد </a:t>
            </a:r>
            <a:endParaRPr lang="ar-EG" dirty="0"/>
          </a:p>
        </p:txBody>
      </p:sp>
      <p:sp>
        <p:nvSpPr>
          <p:cNvPr id="3" name="عنصر نائب للمحتوى 2"/>
          <p:cNvSpPr>
            <a:spLocks noGrp="1"/>
          </p:cNvSpPr>
          <p:nvPr>
            <p:ph idx="1"/>
          </p:nvPr>
        </p:nvSpPr>
        <p:spPr/>
        <p:txBody>
          <a:bodyPr>
            <a:normAutofit fontScale="92500" lnSpcReduction="10000"/>
          </a:bodyPr>
          <a:lstStyle/>
          <a:p>
            <a:pPr algn="r" rtl="1"/>
            <a:r>
              <a:rPr lang="ar-SA" dirty="0"/>
              <a:t>هو أن يقصد المكلف قتل إنسان معصوم الدم بما لا يقتل عادةً كأن يضربه بعصا خفيفة أو حجر صغير أو سوطاً ونحو ذلك، فإن ضرب بتلك الوسائل مرة أو مرتين فمات المجني عليه نتيجته فقد صنفه فقهاء الشريعة الإسلامية بأنه قتل شبه عمد، وقد سمي بذلك لأن القتل متردد بين العمد والخطأ، إذ أن الضرب مقصود والقتل غير مقصود، ولهذا أطلق عليه شبه العمد، فهو ليس عمداً محضاً ولا خطأ محضاً، ولما لم يكن عمداً محضاً سقط </a:t>
            </a:r>
            <a:r>
              <a:rPr lang="ar-SA" dirty="0" err="1"/>
              <a:t>القود</a:t>
            </a:r>
            <a:r>
              <a:rPr lang="ar-SA" dirty="0"/>
              <a:t>، لأن الأصل في الشريعة الإسلامية هي صيانة الدماء فلا تستباح إلا بأمر بيِّن، وأيضاً لما لم يكن خطأ محضاً، لأن الضرب مقصود بالفعل دون القتل، وجبت فيه دية مغلظة</a:t>
            </a:r>
            <a:r>
              <a:rPr lang="ar-EG" dirty="0"/>
              <a:t>.</a:t>
            </a:r>
          </a:p>
        </p:txBody>
      </p:sp>
    </p:spTree>
    <p:extLst>
      <p:ext uri="{BB962C8B-B14F-4D97-AF65-F5344CB8AC3E}">
        <p14:creationId xmlns:p14="http://schemas.microsoft.com/office/powerpoint/2010/main" val="38016530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EG" dirty="0"/>
              <a:t>3- القتل الخطأ</a:t>
            </a:r>
          </a:p>
        </p:txBody>
      </p:sp>
      <p:sp>
        <p:nvSpPr>
          <p:cNvPr id="3" name="عنصر نائب للمحتوى 2"/>
          <p:cNvSpPr>
            <a:spLocks noGrp="1"/>
          </p:cNvSpPr>
          <p:nvPr>
            <p:ph idx="1"/>
          </p:nvPr>
        </p:nvSpPr>
        <p:spPr/>
        <p:txBody>
          <a:bodyPr>
            <a:normAutofit lnSpcReduction="10000"/>
          </a:bodyPr>
          <a:lstStyle/>
          <a:p>
            <a:pPr algn="r" rtl="1"/>
            <a:r>
              <a:rPr lang="ar-EG" dirty="0"/>
              <a:t>استنكر القرآن أن يقتل المؤمن مؤمناً إلا خطأ، وهو يعني بالخطأ أن يفعل المكلف ما يباح له فعله كأن يرمي صيداً أو يقصد غرضاً فيصيب إنسان معصوم الدم فيقتله، وكأن يحفر بئراً فيتردى فيها إنسان.</a:t>
            </a:r>
          </a:p>
          <a:p>
            <a:pPr algn="r" rtl="1"/>
            <a:r>
              <a:rPr lang="ar-SA" dirty="0"/>
              <a:t>مهما اختلفت الآراء حول تعريف أداة القتل، وتعريف جريمة القتل العمد، فإن ذلك لا يقلل من حجم جريمة القتل وحجم الآثار السلبية التي تعكسها على المجتمع بنظمه المختلفة والخلل في البنية الأساسية له، وهي الأسرة بما في ذلك من تحطم للروابط الأسرية</a:t>
            </a:r>
            <a:r>
              <a:rPr lang="ar-EG" dirty="0"/>
              <a:t>.</a:t>
            </a:r>
          </a:p>
        </p:txBody>
      </p:sp>
    </p:spTree>
    <p:extLst>
      <p:ext uri="{BB962C8B-B14F-4D97-AF65-F5344CB8AC3E}">
        <p14:creationId xmlns:p14="http://schemas.microsoft.com/office/powerpoint/2010/main" val="10080358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dirty="0"/>
              <a:t>الآثار المترتبة على جريمة القتل</a:t>
            </a:r>
            <a:endParaRPr lang="ar-EG" dirty="0"/>
          </a:p>
        </p:txBody>
      </p:sp>
      <p:sp>
        <p:nvSpPr>
          <p:cNvPr id="3" name="عنصر نائب للمحتوى 2"/>
          <p:cNvSpPr>
            <a:spLocks noGrp="1"/>
          </p:cNvSpPr>
          <p:nvPr>
            <p:ph idx="1"/>
          </p:nvPr>
        </p:nvSpPr>
        <p:spPr/>
        <p:txBody>
          <a:bodyPr>
            <a:normAutofit fontScale="62500" lnSpcReduction="20000"/>
          </a:bodyPr>
          <a:lstStyle/>
          <a:p>
            <a:pPr algn="r" rtl="1"/>
            <a:r>
              <a:rPr lang="ar-EG" dirty="0"/>
              <a:t>أولاً: القتل الخطأ:</a:t>
            </a:r>
            <a:endParaRPr lang="en-US" dirty="0"/>
          </a:p>
          <a:p>
            <a:pPr algn="r" rtl="1"/>
            <a:r>
              <a:rPr lang="ar-SA" dirty="0"/>
              <a:t>القاعدة </a:t>
            </a:r>
            <a:r>
              <a:rPr lang="ar-SA" dirty="0" err="1"/>
              <a:t>ا</a:t>
            </a:r>
            <a:r>
              <a:rPr lang="ar-EG" dirty="0"/>
              <a:t>العامة</a:t>
            </a:r>
            <a:r>
              <a:rPr lang="ar-SA" dirty="0"/>
              <a:t> في حالة القتل الخطأ وهي: إذا كان القتيل من نفس قوم القاتل أو من قوم بينهم وبين قوم القاتل ميثاق، فالعقوبة هنا هي " دية " مسلمة لأهل القتيل، وكفارة للقتل الخطأ تتمثل في تحرير رقبة مسلمة.</a:t>
            </a:r>
            <a:endParaRPr lang="ar-EG" dirty="0"/>
          </a:p>
          <a:p>
            <a:pPr algn="r" rtl="1"/>
            <a:endParaRPr lang="en-US" dirty="0"/>
          </a:p>
          <a:p>
            <a:pPr lvl="0" algn="r" rtl="1"/>
            <a:r>
              <a:rPr lang="ar-SA" dirty="0"/>
              <a:t>وفي حالة انتماء القتيل على رغم إيمانه إلى قوم معادين لقوم القاتل فلا دية لأهله وإنما كفارة بتحرير رقبة مؤمنة.</a:t>
            </a:r>
            <a:endParaRPr lang="ar-EG" dirty="0"/>
          </a:p>
          <a:p>
            <a:pPr lvl="0" algn="r" rtl="1"/>
            <a:endParaRPr lang="en-US" dirty="0"/>
          </a:p>
          <a:p>
            <a:pPr algn="r" rtl="1"/>
            <a:r>
              <a:rPr lang="ar-EG" dirty="0"/>
              <a:t>ثانياً: القتل شبه الخطأ:</a:t>
            </a:r>
            <a:r>
              <a:rPr lang="ar-SA" dirty="0"/>
              <a:t> وهو يستوجب أمرين:</a:t>
            </a:r>
            <a:endParaRPr lang="en-US" dirty="0"/>
          </a:p>
          <a:p>
            <a:pPr lvl="0" algn="r" rtl="1"/>
            <a:r>
              <a:rPr lang="ar-SA" dirty="0"/>
              <a:t>الإثم لأنه قتل نفساً حرم الله قتلها إلا بالحق.</a:t>
            </a:r>
            <a:endParaRPr lang="en-US" dirty="0"/>
          </a:p>
          <a:p>
            <a:pPr lvl="0" algn="r" rtl="1"/>
            <a:r>
              <a:rPr lang="ar-SA" dirty="0"/>
              <a:t>الدية المغلظة على العاقلة.</a:t>
            </a:r>
            <a:endParaRPr lang="en-US" dirty="0"/>
          </a:p>
          <a:p>
            <a:pPr algn="r" rtl="1"/>
            <a:r>
              <a:rPr lang="ar-EG" dirty="0"/>
              <a:t>ثالثاً: موجب القتل العمد</a:t>
            </a:r>
            <a:r>
              <a:rPr lang="ar-SA" dirty="0"/>
              <a:t>، وهو يستوجب أربعة أمور وهي:</a:t>
            </a:r>
            <a:endParaRPr lang="en-US" dirty="0"/>
          </a:p>
          <a:p>
            <a:pPr algn="r" rtl="1"/>
            <a:r>
              <a:rPr lang="ar-SA" dirty="0"/>
              <a:t>1) الإثم. 	2) الحرمان من الميراث، وذلك في جرائم </a:t>
            </a:r>
            <a:r>
              <a:rPr lang="ar-SA" dirty="0" err="1"/>
              <a:t>التعزير</a:t>
            </a:r>
            <a:r>
              <a:rPr lang="ar-SA" dirty="0"/>
              <a:t> الخاصة بقتل الوالدين أو أحد من الأقارب من له صلة بالقاتل. 3) الكفارة. 4) </a:t>
            </a:r>
            <a:r>
              <a:rPr lang="ar-SA" dirty="0" err="1"/>
              <a:t>القود</a:t>
            </a:r>
            <a:r>
              <a:rPr lang="ar-SA" dirty="0"/>
              <a:t> أو العفو.</a:t>
            </a:r>
            <a:r>
              <a:rPr lang="ar-EG" dirty="0"/>
              <a:t> </a:t>
            </a:r>
            <a:endParaRPr lang="en-US" dirty="0"/>
          </a:p>
          <a:p>
            <a:pPr algn="r" rtl="1">
              <a:buNone/>
            </a:pPr>
            <a:r>
              <a:rPr lang="ar-EG" dirty="0"/>
              <a:t> </a:t>
            </a:r>
            <a:endParaRPr lang="en-US" dirty="0"/>
          </a:p>
          <a:p>
            <a:pPr algn="r" rtl="1"/>
            <a:endParaRPr lang="ar-EG" dirty="0"/>
          </a:p>
        </p:txBody>
      </p:sp>
    </p:spTree>
    <p:extLst>
      <p:ext uri="{BB962C8B-B14F-4D97-AF65-F5344CB8AC3E}">
        <p14:creationId xmlns:p14="http://schemas.microsoft.com/office/powerpoint/2010/main" val="26131479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0100" y="445477"/>
            <a:ext cx="7543800" cy="5685692"/>
          </a:xfrm>
        </p:spPr>
        <p:txBody>
          <a:bodyPr>
            <a:noAutofit/>
          </a:bodyPr>
          <a:lstStyle/>
          <a:p>
            <a:pPr marL="182880" indent="-182880" algn="r" defTabSz="914400" rtl="1" eaLnBrk="1" latinLnBrk="0" hangingPunct="1">
              <a:lnSpc>
                <a:spcPct val="100000"/>
              </a:lnSpc>
              <a:spcBef>
                <a:spcPts val="900"/>
              </a:spcBef>
              <a:spcAft>
                <a:spcPts val="0"/>
              </a:spcAft>
              <a:buClr>
                <a:schemeClr val="tx1">
                  <a:lumMod val="85000"/>
                  <a:lumOff val="15000"/>
                </a:schemeClr>
              </a:buClr>
              <a:buFont typeface="Garamond" pitchFamily="18" charset="0"/>
              <a:buChar char="◦"/>
            </a:pPr>
            <a:r>
              <a:rPr lang="ar-SA" sz="2400" dirty="0"/>
              <a:t>التنظيم الاجتماعي هو تنسيق لعلاقات الافراد الاجتماعية.</a:t>
            </a:r>
          </a:p>
          <a:p>
            <a:pPr marL="182880" indent="-182880" algn="r" defTabSz="914400" rtl="1" eaLnBrk="1" latinLnBrk="0" hangingPunct="1">
              <a:lnSpc>
                <a:spcPct val="100000"/>
              </a:lnSpc>
              <a:spcBef>
                <a:spcPts val="900"/>
              </a:spcBef>
              <a:spcAft>
                <a:spcPts val="0"/>
              </a:spcAft>
              <a:buClr>
                <a:schemeClr val="tx1">
                  <a:lumMod val="85000"/>
                  <a:lumOff val="15000"/>
                </a:schemeClr>
              </a:buClr>
              <a:buFont typeface="Garamond" pitchFamily="18" charset="0"/>
              <a:buChar char="◦"/>
            </a:pPr>
            <a:r>
              <a:rPr lang="ar-SA" sz="2400" dirty="0"/>
              <a:t>تناول التنظيم الاجتماعي للعمليات الاجتماعية يهدف الى تنسيق العلاقات والوظائف الاجتماعية من جهة، والى التطور والتغير الذي يحدث في المجتمع من جهة أخرى.</a:t>
            </a:r>
          </a:p>
          <a:p>
            <a:pPr marL="182880" indent="-182880" algn="r" defTabSz="914400" rtl="1" eaLnBrk="1" latinLnBrk="0" hangingPunct="1">
              <a:lnSpc>
                <a:spcPct val="100000"/>
              </a:lnSpc>
              <a:spcBef>
                <a:spcPts val="900"/>
              </a:spcBef>
              <a:spcAft>
                <a:spcPts val="0"/>
              </a:spcAft>
              <a:buClr>
                <a:schemeClr val="tx1">
                  <a:lumMod val="85000"/>
                  <a:lumOff val="15000"/>
                </a:schemeClr>
              </a:buClr>
              <a:buFont typeface="Garamond" pitchFamily="18" charset="0"/>
              <a:buChar char="◦"/>
            </a:pPr>
            <a:r>
              <a:rPr lang="ar-SA" sz="2400" dirty="0"/>
              <a:t>ارتباط افراد المجتمع ببعضهم البعض امر ضروري لحياتهم ، وسلوكهم الاجتماعي نتيجة لهذا الارتباط والتفاعل .</a:t>
            </a:r>
          </a:p>
          <a:p>
            <a:pPr marL="182880" indent="-182880" algn="r" defTabSz="914400" rtl="1" eaLnBrk="1" latinLnBrk="0" hangingPunct="1">
              <a:lnSpc>
                <a:spcPct val="100000"/>
              </a:lnSpc>
              <a:spcBef>
                <a:spcPts val="900"/>
              </a:spcBef>
              <a:spcAft>
                <a:spcPts val="0"/>
              </a:spcAft>
              <a:buClr>
                <a:schemeClr val="tx1">
                  <a:lumMod val="85000"/>
                  <a:lumOff val="15000"/>
                </a:schemeClr>
              </a:buClr>
              <a:buFont typeface="Garamond" pitchFamily="18" charset="0"/>
              <a:buChar char="◦"/>
            </a:pPr>
            <a:r>
              <a:rPr lang="ar-SA" sz="2400" dirty="0"/>
              <a:t>إن العمليات ذات العلاقة بالتنظيم الاجتماعي هي عمليات يمكن من خلالها تفسير الاختلافات في كمية الجريمة في مختلف المجتمعات .</a:t>
            </a:r>
          </a:p>
          <a:p>
            <a:pPr marL="182880" indent="-182880" algn="r" defTabSz="914400" rtl="1" eaLnBrk="1" latinLnBrk="0" hangingPunct="1">
              <a:lnSpc>
                <a:spcPct val="100000"/>
              </a:lnSpc>
              <a:spcBef>
                <a:spcPts val="900"/>
              </a:spcBef>
              <a:spcAft>
                <a:spcPts val="0"/>
              </a:spcAft>
              <a:buClr>
                <a:schemeClr val="tx1">
                  <a:lumMod val="85000"/>
                  <a:lumOff val="15000"/>
                </a:schemeClr>
              </a:buClr>
              <a:buFont typeface="Garamond" pitchFamily="18" charset="0"/>
              <a:buChar char="◦"/>
            </a:pPr>
            <a:endParaRPr lang="en-US" sz="2400" dirty="0"/>
          </a:p>
        </p:txBody>
      </p:sp>
    </p:spTree>
    <p:extLst>
      <p:ext uri="{BB962C8B-B14F-4D97-AF65-F5344CB8AC3E}">
        <p14:creationId xmlns:p14="http://schemas.microsoft.com/office/powerpoint/2010/main" val="28249600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0100" y="1781908"/>
            <a:ext cx="7543800" cy="4253132"/>
          </a:xfrm>
        </p:spPr>
        <p:txBody>
          <a:bodyPr>
            <a:normAutofit/>
          </a:bodyPr>
          <a:lstStyle/>
          <a:p>
            <a:pPr marL="182880" indent="-182880" algn="r" defTabSz="914400" rtl="1" eaLnBrk="1" latinLnBrk="0" hangingPunct="1">
              <a:lnSpc>
                <a:spcPct val="100000"/>
              </a:lnSpc>
              <a:spcBef>
                <a:spcPts val="900"/>
              </a:spcBef>
              <a:spcAft>
                <a:spcPts val="0"/>
              </a:spcAft>
              <a:buClr>
                <a:schemeClr val="tx1">
                  <a:lumMod val="85000"/>
                  <a:lumOff val="15000"/>
                </a:schemeClr>
              </a:buClr>
              <a:buFont typeface="Garamond" pitchFamily="18" charset="0"/>
              <a:buChar char="◦"/>
            </a:pPr>
            <a:r>
              <a:rPr lang="ar-SA" sz="2800" dirty="0"/>
              <a:t>عملية التعاون: </a:t>
            </a:r>
          </a:p>
          <a:p>
            <a:pPr marL="0" indent="0" algn="r" defTabSz="914400" rtl="1" eaLnBrk="1" latinLnBrk="0" hangingPunct="1">
              <a:lnSpc>
                <a:spcPct val="100000"/>
              </a:lnSpc>
              <a:spcBef>
                <a:spcPts val="900"/>
              </a:spcBef>
              <a:spcAft>
                <a:spcPts val="0"/>
              </a:spcAft>
              <a:buClr>
                <a:schemeClr val="tx1">
                  <a:lumMod val="85000"/>
                  <a:lumOff val="15000"/>
                </a:schemeClr>
              </a:buClr>
              <a:buNone/>
            </a:pPr>
            <a:r>
              <a:rPr lang="ar-SA" sz="2800" dirty="0"/>
              <a:t>هي جهد إيجابي يبذل من قبل شخصين او اكثر لتحقيق اهداف عامه مشتركة للحفاظ على وحدة الجماعة واستمرارية مقومات الحياة الاجتماعية والثقافية والاقتصادية ، كلما صغر حجم الجماعة كلما كان التعاون بين افرادها أكثر ، وكلما كبر حجم الجماعة كلما كان التعاون بين افرادها أقل.</a:t>
            </a:r>
          </a:p>
          <a:p>
            <a:pPr marL="0" indent="0" algn="r" defTabSz="914400" rtl="1" eaLnBrk="1" latinLnBrk="0" hangingPunct="1">
              <a:lnSpc>
                <a:spcPct val="100000"/>
              </a:lnSpc>
              <a:spcBef>
                <a:spcPts val="900"/>
              </a:spcBef>
              <a:spcAft>
                <a:spcPts val="0"/>
              </a:spcAft>
              <a:buClr>
                <a:schemeClr val="tx1">
                  <a:lumMod val="85000"/>
                  <a:lumOff val="15000"/>
                </a:schemeClr>
              </a:buClr>
              <a:buNone/>
            </a:pPr>
            <a:endParaRPr lang="ar-SA" sz="2800" dirty="0"/>
          </a:p>
          <a:p>
            <a:pPr marL="182880" indent="-182880" algn="r" defTabSz="914400" rtl="1" eaLnBrk="1" latinLnBrk="0" hangingPunct="1">
              <a:lnSpc>
                <a:spcPct val="100000"/>
              </a:lnSpc>
              <a:spcBef>
                <a:spcPts val="900"/>
              </a:spcBef>
              <a:spcAft>
                <a:spcPts val="0"/>
              </a:spcAft>
              <a:buClr>
                <a:schemeClr val="tx1">
                  <a:lumMod val="85000"/>
                  <a:lumOff val="15000"/>
                </a:schemeClr>
              </a:buClr>
              <a:buFont typeface="Garamond" pitchFamily="18" charset="0"/>
              <a:buChar char="◦"/>
            </a:pPr>
            <a:endParaRPr lang="en-US" sz="2800" dirty="0"/>
          </a:p>
        </p:txBody>
      </p:sp>
    </p:spTree>
    <p:extLst>
      <p:ext uri="{BB962C8B-B14F-4D97-AF65-F5344CB8AC3E}">
        <p14:creationId xmlns:p14="http://schemas.microsoft.com/office/powerpoint/2010/main" val="38012207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0100" y="398586"/>
            <a:ext cx="7543800" cy="5636455"/>
          </a:xfrm>
        </p:spPr>
        <p:txBody>
          <a:bodyPr>
            <a:noAutofit/>
          </a:bodyPr>
          <a:lstStyle/>
          <a:p>
            <a:pPr marL="182880" indent="-182880" algn="r" defTabSz="914400" rtl="1" eaLnBrk="1" latinLnBrk="0" hangingPunct="1">
              <a:lnSpc>
                <a:spcPct val="100000"/>
              </a:lnSpc>
              <a:spcBef>
                <a:spcPts val="900"/>
              </a:spcBef>
              <a:spcAft>
                <a:spcPts val="0"/>
              </a:spcAft>
              <a:buClr>
                <a:schemeClr val="tx1">
                  <a:lumMod val="85000"/>
                  <a:lumOff val="15000"/>
                </a:schemeClr>
              </a:buClr>
              <a:buFont typeface="Garamond" pitchFamily="18" charset="0"/>
              <a:buChar char="◦"/>
            </a:pPr>
            <a:r>
              <a:rPr lang="ar-SA" sz="2800" dirty="0"/>
              <a:t>عملية المنافسة:</a:t>
            </a:r>
          </a:p>
          <a:p>
            <a:pPr marL="0" indent="0" algn="r" defTabSz="914400" rtl="1" eaLnBrk="1" latinLnBrk="0" hangingPunct="1">
              <a:lnSpc>
                <a:spcPct val="100000"/>
              </a:lnSpc>
              <a:spcBef>
                <a:spcPts val="900"/>
              </a:spcBef>
              <a:spcAft>
                <a:spcPts val="0"/>
              </a:spcAft>
              <a:buClr>
                <a:schemeClr val="tx1">
                  <a:lumMod val="85000"/>
                  <a:lumOff val="15000"/>
                </a:schemeClr>
              </a:buClr>
              <a:buNone/>
            </a:pPr>
            <a:r>
              <a:rPr lang="ar-SA" sz="2800" dirty="0"/>
              <a:t>هي عملية شعورية تحدث عندما يتنافس الافراد لتحقيق مكاسب شخصية ،وهم في هذه العملية </a:t>
            </a:r>
            <a:r>
              <a:rPr lang="ar-SA" sz="2800" dirty="0" err="1"/>
              <a:t>لايدركون</a:t>
            </a:r>
            <a:r>
              <a:rPr lang="ar-SA" sz="2800" dirty="0"/>
              <a:t> انهم ينافسون فردا بعينه.</a:t>
            </a:r>
          </a:p>
          <a:p>
            <a:pPr algn="r" rtl="1"/>
            <a:r>
              <a:rPr lang="ar-SA" sz="2800" dirty="0"/>
              <a:t>عملية الصراع: </a:t>
            </a:r>
          </a:p>
          <a:p>
            <a:pPr marL="0" indent="0" algn="r" defTabSz="914400" rtl="1" eaLnBrk="1" latinLnBrk="0" hangingPunct="1">
              <a:lnSpc>
                <a:spcPct val="100000"/>
              </a:lnSpc>
              <a:spcBef>
                <a:spcPts val="900"/>
              </a:spcBef>
              <a:spcAft>
                <a:spcPts val="0"/>
              </a:spcAft>
              <a:buClr>
                <a:schemeClr val="tx1">
                  <a:lumMod val="85000"/>
                  <a:lumOff val="15000"/>
                </a:schemeClr>
              </a:buClr>
              <a:buNone/>
            </a:pPr>
            <a:r>
              <a:rPr lang="ar-SA" sz="2800" dirty="0"/>
              <a:t>هي عملية شعورية تحدث عندما تكون المنافسة ضد شخص معين ولسبب شخصي معين.</a:t>
            </a:r>
          </a:p>
          <a:p>
            <a:pPr marL="0" indent="0" algn="r" defTabSz="914400" rtl="1" eaLnBrk="1" latinLnBrk="0" hangingPunct="1">
              <a:lnSpc>
                <a:spcPct val="100000"/>
              </a:lnSpc>
              <a:spcBef>
                <a:spcPts val="900"/>
              </a:spcBef>
              <a:spcAft>
                <a:spcPts val="0"/>
              </a:spcAft>
              <a:buClr>
                <a:schemeClr val="tx1">
                  <a:lumMod val="85000"/>
                  <a:lumOff val="15000"/>
                </a:schemeClr>
              </a:buClr>
              <a:buNone/>
            </a:pPr>
            <a:r>
              <a:rPr lang="ar-SA" sz="2800" dirty="0"/>
              <a:t>كالمباريات الرياضية والصراع عملية مؤقته لا يمكن ان تدوم الى الابد .</a:t>
            </a:r>
          </a:p>
          <a:p>
            <a:pPr marL="0" indent="0" algn="r" defTabSz="914400" rtl="1" eaLnBrk="1" latinLnBrk="0" hangingPunct="1">
              <a:lnSpc>
                <a:spcPct val="100000"/>
              </a:lnSpc>
              <a:spcBef>
                <a:spcPts val="900"/>
              </a:spcBef>
              <a:spcAft>
                <a:spcPts val="0"/>
              </a:spcAft>
              <a:buClr>
                <a:schemeClr val="tx1">
                  <a:lumMod val="85000"/>
                  <a:lumOff val="15000"/>
                </a:schemeClr>
              </a:buClr>
              <a:buNone/>
            </a:pPr>
            <a:r>
              <a:rPr lang="ar-SA" sz="2800" dirty="0"/>
              <a:t>والصراع في الغالب ضار ويسبب مشاكل فردية تحدث قلقا واضطرابا نفسيا ومشاكل اجتماعية كالعنصرية والطائفية.</a:t>
            </a:r>
          </a:p>
          <a:p>
            <a:pPr marL="0" indent="0" algn="r" defTabSz="914400" rtl="1" eaLnBrk="1" latinLnBrk="0" hangingPunct="1">
              <a:lnSpc>
                <a:spcPct val="100000"/>
              </a:lnSpc>
              <a:spcBef>
                <a:spcPts val="900"/>
              </a:spcBef>
              <a:spcAft>
                <a:spcPts val="0"/>
              </a:spcAft>
              <a:buClr>
                <a:schemeClr val="tx1">
                  <a:lumMod val="85000"/>
                  <a:lumOff val="15000"/>
                </a:schemeClr>
              </a:buClr>
              <a:buNone/>
            </a:pPr>
            <a:r>
              <a:rPr lang="ar-SA" sz="2800" dirty="0"/>
              <a:t>عملية الصراع ليست سلبية دوما فهي تأخذ بعض الأحيان جانبا إيجابيا لتأثيرها علي سلوك الانسان نفسه فمثلا صراع الأطفال في سن مبكره يساعد على تكوين شخصية الطفل .</a:t>
            </a:r>
          </a:p>
          <a:p>
            <a:pPr marL="0" indent="0" algn="r" defTabSz="914400" rtl="1" eaLnBrk="1" latinLnBrk="0" hangingPunct="1">
              <a:lnSpc>
                <a:spcPct val="100000"/>
              </a:lnSpc>
              <a:spcBef>
                <a:spcPts val="900"/>
              </a:spcBef>
              <a:spcAft>
                <a:spcPts val="0"/>
              </a:spcAft>
              <a:buClr>
                <a:schemeClr val="tx1">
                  <a:lumMod val="85000"/>
                  <a:lumOff val="15000"/>
                </a:schemeClr>
              </a:buClr>
              <a:buNone/>
            </a:pPr>
            <a:endParaRPr lang="ar-SA" sz="2800" dirty="0"/>
          </a:p>
        </p:txBody>
      </p:sp>
      <p:pic>
        <p:nvPicPr>
          <p:cNvPr id="4" name="Picture 3"/>
          <p:cNvPicPr>
            <a:picLocks noChangeAspect="1"/>
          </p:cNvPicPr>
          <p:nvPr/>
        </p:nvPicPr>
        <p:blipFill>
          <a:blip r:embed="rId2"/>
          <a:stretch>
            <a:fillRect/>
          </a:stretch>
        </p:blipFill>
        <p:spPr>
          <a:xfrm>
            <a:off x="228600" y="398586"/>
            <a:ext cx="835269" cy="5767753"/>
          </a:xfrm>
          <a:prstGeom prst="rect">
            <a:avLst/>
          </a:prstGeom>
        </p:spPr>
      </p:pic>
    </p:spTree>
    <p:extLst>
      <p:ext uri="{BB962C8B-B14F-4D97-AF65-F5344CB8AC3E}">
        <p14:creationId xmlns:p14="http://schemas.microsoft.com/office/powerpoint/2010/main" val="364156894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0100" y="926123"/>
            <a:ext cx="7543800" cy="5108917"/>
          </a:xfrm>
        </p:spPr>
        <p:txBody>
          <a:bodyPr>
            <a:noAutofit/>
          </a:bodyPr>
          <a:lstStyle/>
          <a:p>
            <a:pPr marL="182880" indent="-182880" algn="r" defTabSz="914400" rtl="1" eaLnBrk="1" latinLnBrk="0" hangingPunct="1">
              <a:lnSpc>
                <a:spcPct val="100000"/>
              </a:lnSpc>
              <a:spcBef>
                <a:spcPts val="900"/>
              </a:spcBef>
              <a:spcAft>
                <a:spcPts val="0"/>
              </a:spcAft>
              <a:buClr>
                <a:schemeClr val="tx1">
                  <a:lumMod val="85000"/>
                  <a:lumOff val="15000"/>
                </a:schemeClr>
              </a:buClr>
              <a:buFont typeface="Garamond" pitchFamily="18" charset="0"/>
              <a:buChar char="◦"/>
            </a:pPr>
            <a:r>
              <a:rPr lang="ar-SA" sz="2800" dirty="0"/>
              <a:t>عملية التوفيق : هي عملية لتسوية المشاكل الواقعة بين طرفين نتيجة للصراعات ،وهي عملية للتخفيف من حدة هذه الصراعات والتوصل الى حل يرضي الطرفين.</a:t>
            </a:r>
          </a:p>
          <a:p>
            <a:pPr marL="182880" indent="-182880" algn="r" defTabSz="914400" rtl="1" eaLnBrk="1" latinLnBrk="0" hangingPunct="1">
              <a:lnSpc>
                <a:spcPct val="100000"/>
              </a:lnSpc>
              <a:spcBef>
                <a:spcPts val="900"/>
              </a:spcBef>
              <a:spcAft>
                <a:spcPts val="0"/>
              </a:spcAft>
              <a:buClr>
                <a:schemeClr val="tx1">
                  <a:lumMod val="85000"/>
                  <a:lumOff val="15000"/>
                </a:schemeClr>
              </a:buClr>
              <a:buFont typeface="Garamond" pitchFamily="18" charset="0"/>
              <a:buChar char="◦"/>
            </a:pPr>
            <a:endParaRPr lang="ar-SA" sz="2800" dirty="0"/>
          </a:p>
          <a:p>
            <a:pPr marL="182880" indent="-182880" algn="r" defTabSz="914400" rtl="1" eaLnBrk="1" latinLnBrk="0" hangingPunct="1">
              <a:lnSpc>
                <a:spcPct val="100000"/>
              </a:lnSpc>
              <a:spcBef>
                <a:spcPts val="900"/>
              </a:spcBef>
              <a:spcAft>
                <a:spcPts val="0"/>
              </a:spcAft>
              <a:buClr>
                <a:schemeClr val="tx1">
                  <a:lumMod val="85000"/>
                  <a:lumOff val="15000"/>
                </a:schemeClr>
              </a:buClr>
              <a:buFont typeface="Garamond" pitchFamily="18" charset="0"/>
              <a:buChar char="◦"/>
            </a:pPr>
            <a:r>
              <a:rPr lang="ar-SA" sz="2800" dirty="0"/>
              <a:t>عملية الاستيعاب او التمثيل الاجتماعي: هي عملية امتصاص للخلافات والتباين الموجود فالمجتمع بصورة بطيئة، فمثلا القضاء على الصراع المتأصل في المجتمع يحتاج الى وقت طويل كما ان الوافدين الجدد على أي مجتمع يحتاجون الى وقت طويل لاستيعاب ومراعاة العادات والتقاليد وهو الانصهار الثقافي.</a:t>
            </a:r>
          </a:p>
          <a:p>
            <a:pPr marL="182880" indent="-182880" algn="r" defTabSz="914400" rtl="1" eaLnBrk="1" latinLnBrk="0" hangingPunct="1">
              <a:lnSpc>
                <a:spcPct val="100000"/>
              </a:lnSpc>
              <a:spcBef>
                <a:spcPts val="900"/>
              </a:spcBef>
              <a:spcAft>
                <a:spcPts val="0"/>
              </a:spcAft>
              <a:buClr>
                <a:schemeClr val="tx1">
                  <a:lumMod val="85000"/>
                  <a:lumOff val="15000"/>
                </a:schemeClr>
              </a:buClr>
              <a:buFont typeface="Garamond" pitchFamily="18" charset="0"/>
              <a:buChar char="◦"/>
            </a:pPr>
            <a:r>
              <a:rPr lang="ar-SA" sz="2800" dirty="0"/>
              <a:t>والجريمة كظاهرة اقتصادية لا يمكن ان تكون في معزل عن هذه العمليات حيث ان هذه العمليات لها اثرها في تكوين السلوك الاجرامي.</a:t>
            </a:r>
            <a:endParaRPr lang="en-US" sz="2800" dirty="0"/>
          </a:p>
        </p:txBody>
      </p:sp>
    </p:spTree>
    <p:extLst>
      <p:ext uri="{BB962C8B-B14F-4D97-AF65-F5344CB8AC3E}">
        <p14:creationId xmlns:p14="http://schemas.microsoft.com/office/powerpoint/2010/main" val="40260201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374147"/>
            <a:ext cx="7543800" cy="1371600"/>
          </a:xfrm>
        </p:spPr>
        <p:txBody>
          <a:bodyPr>
            <a:noAutofit/>
          </a:bodyPr>
          <a:lstStyle/>
          <a:p>
            <a:pPr algn="r" rtl="1"/>
            <a:r>
              <a:rPr lang="ar-SA" sz="4000" dirty="0"/>
              <a:t> عدم التنظيم الاجتماعي و الجريمة :-</a:t>
            </a:r>
            <a:endParaRPr lang="en-US" sz="4000" dirty="0"/>
          </a:p>
        </p:txBody>
      </p:sp>
      <p:sp>
        <p:nvSpPr>
          <p:cNvPr id="3" name="Content Placeholder 2"/>
          <p:cNvSpPr>
            <a:spLocks noGrp="1"/>
          </p:cNvSpPr>
          <p:nvPr>
            <p:ph idx="1"/>
          </p:nvPr>
        </p:nvSpPr>
        <p:spPr>
          <a:xfrm>
            <a:off x="1050721" y="1745747"/>
            <a:ext cx="7293179" cy="3931920"/>
          </a:xfrm>
        </p:spPr>
        <p:txBody>
          <a:bodyPr>
            <a:normAutofit/>
          </a:bodyPr>
          <a:lstStyle/>
          <a:p>
            <a:pPr algn="r" rtl="1"/>
            <a:r>
              <a:rPr lang="ar-SA" sz="2000" dirty="0"/>
              <a:t> يستعمل مفهوم عدم التنظيم الاجتماعي من قبل علماء الاجتماع للدلالة على كثير من العوامل الاجتماعية التي تحدث في المجتمع ذي الطابع السيئ التنظيم. </a:t>
            </a:r>
          </a:p>
          <a:p>
            <a:pPr algn="r" rtl="1"/>
            <a:r>
              <a:rPr lang="ar-SA" sz="2000" dirty="0"/>
              <a:t>وقد يقصد به عدم التكيف او عدم الانسجام مع انظمة و عادات وتقاليد المجتمع، أو صراع أو عدم التناسب بين ثقافة المجتمع.</a:t>
            </a:r>
          </a:p>
          <a:p>
            <a:pPr algn="r" rtl="1"/>
            <a:r>
              <a:rPr lang="ar-SA" sz="2000" dirty="0"/>
              <a:t>كما يرى بعض علماء الاجتماع أن عدم التنظيم الاجتماعي يحدث نتيجة لعدم تكافؤ طرفي الثقافة في المجتمع نفسه (</a:t>
            </a:r>
            <a:r>
              <a:rPr lang="en-US" sz="2000" dirty="0"/>
              <a:t>CULTURAL LAG</a:t>
            </a:r>
            <a:r>
              <a:rPr lang="ar-SA" sz="2000" dirty="0"/>
              <a:t>).</a:t>
            </a:r>
          </a:p>
          <a:p>
            <a:pPr algn="r" rtl="1"/>
            <a:r>
              <a:rPr lang="ar-SA" sz="2000" dirty="0"/>
              <a:t> فنجد ان ثقافه بعض الاشخاص المعنويه لا تساير التطور المادي بسبب التغير الاجتماعي.</a:t>
            </a:r>
          </a:p>
          <a:p>
            <a:pPr algn="r" rtl="1"/>
            <a:r>
              <a:rPr lang="ar-SA" sz="2000" dirty="0"/>
              <a:t>وعندما ينعدم الترابط والولاء فيما بين الأفراد، وعندما ينعدم الاستقرار، أو يحدث تغير اجتماعي سريع لايسمح لافراد المجتمع باستيعاب هذا التغير فإن عدم التنظيم الاجتماعي يظهر على ساحة المجتمع .</a:t>
            </a:r>
          </a:p>
          <a:p>
            <a:pPr algn="r" rtl="1"/>
            <a:endParaRPr lang="ar-SA" sz="2000" dirty="0"/>
          </a:p>
          <a:p>
            <a:pPr algn="r" rtl="1"/>
            <a:endParaRPr lang="en-US" sz="2000" dirty="0"/>
          </a:p>
        </p:txBody>
      </p:sp>
    </p:spTree>
    <p:extLst>
      <p:ext uri="{BB962C8B-B14F-4D97-AF65-F5344CB8AC3E}">
        <p14:creationId xmlns:p14="http://schemas.microsoft.com/office/powerpoint/2010/main" val="2610726214"/>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التغير الاجتماعي:-</a:t>
            </a:r>
            <a:endParaRPr lang="en-US" dirty="0"/>
          </a:p>
        </p:txBody>
      </p:sp>
      <p:sp>
        <p:nvSpPr>
          <p:cNvPr id="3" name="Content Placeholder 2"/>
          <p:cNvSpPr>
            <a:spLocks noGrp="1"/>
          </p:cNvSpPr>
          <p:nvPr>
            <p:ph idx="1"/>
          </p:nvPr>
        </p:nvSpPr>
        <p:spPr/>
        <p:txBody>
          <a:bodyPr>
            <a:normAutofit/>
          </a:bodyPr>
          <a:lstStyle/>
          <a:p>
            <a:pPr marL="0" indent="0" algn="r">
              <a:buNone/>
            </a:pPr>
            <a:r>
              <a:rPr lang="ar-SA" sz="2800" dirty="0"/>
              <a:t>يرى كثير من العلماء ان التغير الاجتماعي يحدث داخل المجتمع.</a:t>
            </a:r>
          </a:p>
          <a:p>
            <a:pPr marL="0" indent="0" algn="r">
              <a:buNone/>
            </a:pPr>
            <a:endParaRPr lang="ar-SA" sz="2800" dirty="0"/>
          </a:p>
          <a:p>
            <a:pPr marL="0" indent="0" algn="r">
              <a:buNone/>
            </a:pPr>
            <a:r>
              <a:rPr lang="ar-SA" sz="2800" dirty="0"/>
              <a:t>ويقصد بالتغير الاجتماعي الاعمال والتفاعلات التي تحدث بين افراد المجتمع وما ينتج عن ذلك من سلوك. </a:t>
            </a:r>
            <a:endParaRPr lang="en-US" sz="2800" dirty="0"/>
          </a:p>
          <a:p>
            <a:endParaRPr lang="en-US" sz="2800" dirty="0"/>
          </a:p>
        </p:txBody>
      </p:sp>
    </p:spTree>
    <p:extLst>
      <p:ext uri="{BB962C8B-B14F-4D97-AF65-F5344CB8AC3E}">
        <p14:creationId xmlns:p14="http://schemas.microsoft.com/office/powerpoint/2010/main" val="859519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الصراع الثقافي:-</a:t>
            </a:r>
            <a:endParaRPr lang="en-US" dirty="0"/>
          </a:p>
        </p:txBody>
      </p:sp>
      <p:sp>
        <p:nvSpPr>
          <p:cNvPr id="4" name="عنصر نائب للمحتوى 2"/>
          <p:cNvSpPr>
            <a:spLocks noGrp="1"/>
          </p:cNvSpPr>
          <p:nvPr>
            <p:ph idx="1"/>
          </p:nvPr>
        </p:nvSpPr>
        <p:spPr/>
        <p:txBody>
          <a:bodyPr>
            <a:normAutofit/>
          </a:bodyPr>
          <a:lstStyle/>
          <a:p>
            <a:pPr marL="0" indent="0" algn="r">
              <a:buNone/>
            </a:pPr>
            <a:r>
              <a:rPr lang="ar-SA" sz="2400" dirty="0"/>
              <a:t>يقصد به التغيرات التي تطرأ على العادات والتقاليد داخل الأسرة والمجتمع او التي تطرأ على مستوى الفرد الطبقي .</a:t>
            </a:r>
          </a:p>
          <a:p>
            <a:pPr marL="0" indent="0" algn="r">
              <a:buNone/>
            </a:pPr>
            <a:endParaRPr lang="ar-SA" sz="2400" dirty="0"/>
          </a:p>
          <a:p>
            <a:pPr marL="0" indent="0" algn="r">
              <a:buNone/>
            </a:pPr>
            <a:r>
              <a:rPr lang="ar-SA" sz="2400" dirty="0"/>
              <a:t>التغير الثقافي في أي مجتمع لا يحدث في وقت واحد ولا يكون تغييره بدرجة واحدة لجميع العوامل الاجتماعية.</a:t>
            </a:r>
          </a:p>
          <a:p>
            <a:pPr marL="0" indent="0" algn="r">
              <a:buNone/>
            </a:pPr>
            <a:endParaRPr lang="ar-SA" sz="2400" dirty="0"/>
          </a:p>
          <a:p>
            <a:pPr marL="0" indent="0" algn="r" rtl="1">
              <a:buNone/>
            </a:pPr>
            <a:endParaRPr lang="ar-SA" sz="2400" dirty="0"/>
          </a:p>
        </p:txBody>
      </p:sp>
    </p:spTree>
    <p:extLst>
      <p:ext uri="{BB962C8B-B14F-4D97-AF65-F5344CB8AC3E}">
        <p14:creationId xmlns:p14="http://schemas.microsoft.com/office/powerpoint/2010/main" val="40548400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0100" y="609601"/>
            <a:ext cx="7543800" cy="5425439"/>
          </a:xfrm>
        </p:spPr>
        <p:txBody>
          <a:bodyPr/>
          <a:lstStyle/>
          <a:p>
            <a:pPr algn="ctr"/>
            <a:r>
              <a:rPr lang="ar-SA" sz="2800" b="1" dirty="0"/>
              <a:t>اسباب حدوث الصراع الثقافي:-</a:t>
            </a:r>
          </a:p>
          <a:p>
            <a:pPr marL="0" indent="0" algn="r">
              <a:buNone/>
            </a:pPr>
            <a:r>
              <a:rPr lang="ar-SA" dirty="0"/>
              <a:t>1</a:t>
            </a:r>
            <a:r>
              <a:rPr lang="ar-SA" sz="2400" dirty="0"/>
              <a:t>- تباين الاتصال الثقافي بين ثقافتين تعيش كل منهما بجانب الاخرى.</a:t>
            </a:r>
          </a:p>
          <a:p>
            <a:pPr marL="0" indent="0" algn="r">
              <a:buNone/>
            </a:pPr>
            <a:endParaRPr lang="ar-SA" sz="2400" dirty="0"/>
          </a:p>
          <a:p>
            <a:pPr marL="0" indent="0" algn="r">
              <a:buNone/>
            </a:pPr>
            <a:r>
              <a:rPr lang="ar-SA" sz="2400" dirty="0"/>
              <a:t>2- عندما يكون الصراع بين ثقافتين. الدولة المسيطرة تفرض سيطرتها على الدولة المسيطر عليها.</a:t>
            </a:r>
          </a:p>
          <a:p>
            <a:pPr marL="0" indent="0" algn="r">
              <a:buNone/>
            </a:pPr>
            <a:endParaRPr lang="ar-SA" sz="2400" dirty="0"/>
          </a:p>
          <a:p>
            <a:pPr marL="0" indent="0" algn="r">
              <a:buNone/>
            </a:pPr>
            <a:r>
              <a:rPr lang="ar-SA" sz="2400" dirty="0"/>
              <a:t>3- عندما يكون الصراع ناتج عن هجرة فينقلون ثقافتهم الى المجتمع الجديد لكن يظلون في عزلة مدة من الزمن وغالبا تأخذ ثقافتهم بالانصهار تدريجياً. </a:t>
            </a:r>
            <a:endParaRPr lang="en-US" sz="2400" dirty="0"/>
          </a:p>
          <a:p>
            <a:pPr algn="r"/>
            <a:endParaRPr lang="en-US" sz="2400" dirty="0"/>
          </a:p>
        </p:txBody>
      </p:sp>
    </p:spTree>
    <p:extLst>
      <p:ext uri="{BB962C8B-B14F-4D97-AF65-F5344CB8AC3E}">
        <p14:creationId xmlns:p14="http://schemas.microsoft.com/office/powerpoint/2010/main" val="16662849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a:blip r:embed="rId2">
            <a:duotone>
              <a:schemeClr val="accent4">
                <a:shade val="45000"/>
                <a:satMod val="135000"/>
              </a:schemeClr>
              <a:prstClr val="white"/>
            </a:duotone>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tretch>
            <a:fillRect/>
          </a:stretch>
        </p:blipFill>
        <p:spPr>
          <a:xfrm>
            <a:off x="17584" y="-76200"/>
            <a:ext cx="9126416" cy="6871239"/>
          </a:xfrm>
          <a:prstGeom prst="rect">
            <a:avLst/>
          </a:prstGeom>
          <a:ln w="190500" cap="sq">
            <a:solidFill>
              <a:schemeClr val="accent4">
                <a:lumMod val="40000"/>
                <a:lumOff val="6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6" name="مخطط انسيابي: معالجة متعاقبة 5"/>
          <p:cNvSpPr/>
          <p:nvPr/>
        </p:nvSpPr>
        <p:spPr>
          <a:xfrm>
            <a:off x="1371600" y="304800"/>
            <a:ext cx="6301448" cy="838200"/>
          </a:xfrm>
          <a:prstGeom prst="flowChartAlternateProcess">
            <a:avLst/>
          </a:prstGeom>
          <a:solidFill>
            <a:schemeClr val="bg1">
              <a:lumMod val="95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EG" sz="3200" b="1" dirty="0">
                <a:solidFill>
                  <a:srgbClr val="FF0000"/>
                </a:solidFill>
              </a:rPr>
              <a:t>أولاً : التفسيرات الجزئية للجريمة والانحراف</a:t>
            </a:r>
            <a:endParaRPr lang="ar-SA" dirty="0">
              <a:solidFill>
                <a:srgbClr val="FF0000"/>
              </a:solidFill>
            </a:endParaRPr>
          </a:p>
        </p:txBody>
      </p:sp>
      <p:sp>
        <p:nvSpPr>
          <p:cNvPr id="3" name="عنصر نائب للمحتوى 2"/>
          <p:cNvSpPr>
            <a:spLocks noGrp="1"/>
          </p:cNvSpPr>
          <p:nvPr>
            <p:ph idx="1"/>
          </p:nvPr>
        </p:nvSpPr>
        <p:spPr>
          <a:xfrm>
            <a:off x="1143000" y="1447800"/>
            <a:ext cx="7162800" cy="4800600"/>
          </a:xfrm>
        </p:spPr>
        <p:txBody>
          <a:bodyPr>
            <a:noAutofit/>
          </a:bodyPr>
          <a:lstStyle/>
          <a:p>
            <a:pPr algn="just" rtl="1"/>
            <a:r>
              <a:rPr lang="ar-EG" sz="2800" b="1" dirty="0">
                <a:solidFill>
                  <a:srgbClr val="002060"/>
                </a:solidFill>
              </a:rPr>
              <a:t>والواقع أن أولي الدراسات العلمية للجريمة و التي </a:t>
            </a:r>
            <a:r>
              <a:rPr lang="ar-SA" sz="2800" b="1" dirty="0">
                <a:solidFill>
                  <a:srgbClr val="002060"/>
                </a:solidFill>
              </a:rPr>
              <a:t>ا</a:t>
            </a:r>
            <a:r>
              <a:rPr lang="ar-EG" sz="2800" b="1" dirty="0">
                <a:solidFill>
                  <a:srgbClr val="002060"/>
                </a:solidFill>
              </a:rPr>
              <a:t>تسمت بالطابع الاجتماعي ، هي تلك الدراسة التي قام بها العلامة البلجيكي </a:t>
            </a:r>
            <a:r>
              <a:rPr lang="ar-EG" sz="2800" b="1" dirty="0" err="1">
                <a:solidFill>
                  <a:srgbClr val="002060"/>
                </a:solidFill>
              </a:rPr>
              <a:t>كيتلية</a:t>
            </a:r>
            <a:r>
              <a:rPr lang="ar-EG" sz="2800" b="1" dirty="0">
                <a:solidFill>
                  <a:srgbClr val="002060"/>
                </a:solidFill>
              </a:rPr>
              <a:t> </a:t>
            </a:r>
            <a:r>
              <a:rPr lang="en-US" sz="2800" b="1" dirty="0" err="1">
                <a:solidFill>
                  <a:srgbClr val="002060"/>
                </a:solidFill>
              </a:rPr>
              <a:t>Quetelet</a:t>
            </a:r>
            <a:r>
              <a:rPr lang="ar-EG" sz="2800" b="1" dirty="0">
                <a:solidFill>
                  <a:srgbClr val="002060"/>
                </a:solidFill>
              </a:rPr>
              <a:t> تحليلات إحصائية تتعلق بتوزيع الجريمة حسب البيئة و طبقاً للمناخ و الفصول بمثابة تحول جذري في مجال تفسير الجريمة حيث أتجه إلي الفرد وأرسي دعائم الاتجاه الأنثروبولوجي في علم الإجرام  ثم كان " </a:t>
            </a:r>
            <a:r>
              <a:rPr lang="ar-SA" sz="2800" b="1">
                <a:solidFill>
                  <a:srgbClr val="002060"/>
                </a:solidFill>
              </a:rPr>
              <a:t>فيري</a:t>
            </a:r>
            <a:r>
              <a:rPr lang="ar-EG" sz="2800" b="1">
                <a:solidFill>
                  <a:srgbClr val="002060"/>
                </a:solidFill>
              </a:rPr>
              <a:t> </a:t>
            </a:r>
            <a:r>
              <a:rPr lang="ar-EG" sz="2800" b="1" dirty="0">
                <a:solidFill>
                  <a:srgbClr val="002060"/>
                </a:solidFill>
              </a:rPr>
              <a:t>" أول من أكد علي أهمية جميع العوامل في تفسير السلوك الاجرامي ومازالت هذه الاتجاهات المدخل الفردي سائد بين علماء الاجرام في ايطاليا ، والاتجاه الاقتصادي في الاتحاد السوفيتي  والاتجاه الاجتماعي في الولايات المتحدة الامريكية </a:t>
            </a:r>
            <a:endParaRPr lang="ar-SA" sz="2800" b="1" dirty="0">
              <a:solidFill>
                <a:srgbClr val="002060"/>
              </a:solidFill>
            </a:endParaRPr>
          </a:p>
        </p:txBody>
      </p:sp>
    </p:spTree>
    <p:extLst>
      <p:ext uri="{BB962C8B-B14F-4D97-AF65-F5344CB8AC3E}">
        <p14:creationId xmlns:p14="http://schemas.microsoft.com/office/powerpoint/2010/main" val="3530597355"/>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1000"/>
                                        <p:tgtEl>
                                          <p:spTgt spid="3">
                                            <p:txEl>
                                              <p:pRg st="0" end="0"/>
                                            </p:txEl>
                                          </p:spTgt>
                                        </p:tgtEl>
                                      </p:cBhvr>
                                    </p:animEffect>
                                    <p:anim calcmode="lin" valueType="num">
                                      <p:cBhvr>
                                        <p:cTn id="2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4">
                <a:shade val="45000"/>
                <a:satMod val="135000"/>
              </a:schemeClr>
              <a:prstClr val="white"/>
            </a:duotone>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tretch>
            <a:fillRect/>
          </a:stretch>
        </p:blipFill>
        <p:spPr>
          <a:xfrm>
            <a:off x="17584" y="-13239"/>
            <a:ext cx="9126416" cy="6871239"/>
          </a:xfrm>
          <a:prstGeom prst="rect">
            <a:avLst/>
          </a:prstGeom>
          <a:ln w="190500" cap="sq">
            <a:solidFill>
              <a:schemeClr val="accent4">
                <a:lumMod val="40000"/>
                <a:lumOff val="6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عنصر نائب للمحتوى 2"/>
          <p:cNvSpPr>
            <a:spLocks noGrp="1"/>
          </p:cNvSpPr>
          <p:nvPr>
            <p:ph idx="1"/>
          </p:nvPr>
        </p:nvSpPr>
        <p:spPr>
          <a:xfrm>
            <a:off x="1066800" y="1600201"/>
            <a:ext cx="7162800" cy="4953000"/>
          </a:xfrm>
        </p:spPr>
        <p:txBody>
          <a:bodyPr>
            <a:normAutofit/>
          </a:bodyPr>
          <a:lstStyle/>
          <a:p>
            <a:pPr algn="r" rtl="1"/>
            <a:r>
              <a:rPr lang="ar-EG" b="1" dirty="0">
                <a:solidFill>
                  <a:srgbClr val="002060"/>
                </a:solidFill>
              </a:rPr>
              <a:t>شهد القرن التاسع عشر رواجاً واسعاً للنزعة البيولوجية للتقدم الكبير و الدراسات العلمية الخاصة بوظائف الغدد في الجسم ،وبعض علماء النفس قد ربطوا بين الجانب السيكولوجي للشخص و نظام الرموز في الجسم ومن ثم بدأ فرويد تحليله النفسي مركزاً علي عملية اللاشعور والكبت والتي تنتج عن الصراع النفسي </a:t>
            </a:r>
            <a:endParaRPr lang="en-US" b="1" dirty="0">
              <a:solidFill>
                <a:srgbClr val="002060"/>
              </a:solidFill>
            </a:endParaRPr>
          </a:p>
          <a:p>
            <a:pPr algn="r" rtl="1"/>
            <a:endParaRPr lang="ar-SA" dirty="0"/>
          </a:p>
        </p:txBody>
      </p:sp>
      <p:sp>
        <p:nvSpPr>
          <p:cNvPr id="5" name="مخطط انسيابي: معالجة متعاقبة 4"/>
          <p:cNvSpPr/>
          <p:nvPr/>
        </p:nvSpPr>
        <p:spPr>
          <a:xfrm>
            <a:off x="1219200" y="304800"/>
            <a:ext cx="6705600" cy="1143000"/>
          </a:xfrm>
          <a:prstGeom prst="flowChartAlternateProcess">
            <a:avLst/>
          </a:prstGeom>
          <a:solidFill>
            <a:schemeClr val="bg1">
              <a:lumMod val="95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EG" sz="3000" b="1" dirty="0">
                <a:solidFill>
                  <a:srgbClr val="FF0000"/>
                </a:solidFill>
                <a:effectLst>
                  <a:outerShdw blurRad="38100" dist="38100" dir="2700000" algn="tl">
                    <a:srgbClr val="000000">
                      <a:alpha val="43137"/>
                    </a:srgbClr>
                  </a:outerShdw>
                </a:effectLst>
              </a:rPr>
              <a:t>ثانيا : العوامل البيولوجية والنفسية في تفسير الانحراف والجريمة</a:t>
            </a:r>
            <a:endParaRPr lang="en-US" sz="3000" b="1" dirty="0">
              <a:solidFill>
                <a:srgbClr val="FF0000"/>
              </a:solidFill>
              <a:effectLst>
                <a:outerShdw blurRad="38100" dist="38100" dir="2700000" algn="tl">
                  <a:srgbClr val="000000">
                    <a:alpha val="43137"/>
                  </a:srgbClr>
                </a:outerShdw>
              </a:effectLst>
            </a:endParaRPr>
          </a:p>
        </p:txBody>
      </p:sp>
      <p:pic>
        <p:nvPicPr>
          <p:cNvPr id="9" name="صورة 8"/>
          <p:cNvPicPr>
            <a:picLocks noChangeAspect="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19733" t="62769" r="33112" b="14256"/>
          <a:stretch/>
        </p:blipFill>
        <p:spPr>
          <a:xfrm>
            <a:off x="1852246" y="5053820"/>
            <a:ext cx="3329354" cy="1421382"/>
          </a:xfrm>
          <a:prstGeom prst="rect">
            <a:avLst/>
          </a:prstGeom>
        </p:spPr>
      </p:pic>
    </p:spTree>
    <p:extLst>
      <p:ext uri="{BB962C8B-B14F-4D97-AF65-F5344CB8AC3E}">
        <p14:creationId xmlns:p14="http://schemas.microsoft.com/office/powerpoint/2010/main" val="3293157200"/>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 calcmode="lin" valueType="num">
                                      <p:cBhvr>
                                        <p:cTn id="3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4">
                <a:shade val="45000"/>
                <a:satMod val="135000"/>
              </a:schemeClr>
              <a:prstClr val="white"/>
            </a:duotone>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tretch>
            <a:fillRect/>
          </a:stretch>
        </p:blipFill>
        <p:spPr>
          <a:xfrm>
            <a:off x="17584" y="-13239"/>
            <a:ext cx="9126416" cy="6871239"/>
          </a:xfrm>
          <a:prstGeom prst="rect">
            <a:avLst/>
          </a:prstGeom>
          <a:ln w="190500" cap="sq">
            <a:solidFill>
              <a:schemeClr val="accent4">
                <a:lumMod val="40000"/>
                <a:lumOff val="6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عنصر نائب للمحتوى 2"/>
          <p:cNvSpPr>
            <a:spLocks noGrp="1"/>
          </p:cNvSpPr>
          <p:nvPr>
            <p:ph idx="1"/>
          </p:nvPr>
        </p:nvSpPr>
        <p:spPr>
          <a:xfrm>
            <a:off x="685800" y="1447801"/>
            <a:ext cx="8000999" cy="1066799"/>
          </a:xfrm>
        </p:spPr>
        <p:txBody>
          <a:bodyPr>
            <a:noAutofit/>
          </a:bodyPr>
          <a:lstStyle/>
          <a:p>
            <a:pPr algn="r" rtl="1"/>
            <a:r>
              <a:rPr lang="ar-EG" b="1" dirty="0">
                <a:solidFill>
                  <a:srgbClr val="002060"/>
                </a:solidFill>
              </a:rPr>
              <a:t>كان لعالم الاجتماع دور </a:t>
            </a:r>
            <a:r>
              <a:rPr lang="ar-EG" b="1" dirty="0" err="1">
                <a:solidFill>
                  <a:srgbClr val="002060"/>
                </a:solidFill>
              </a:rPr>
              <a:t>كايم</a:t>
            </a:r>
            <a:r>
              <a:rPr lang="ar-EG" b="1" dirty="0">
                <a:solidFill>
                  <a:srgbClr val="002060"/>
                </a:solidFill>
              </a:rPr>
              <a:t> بدراسته حول الانتحار في فرنسا</a:t>
            </a:r>
            <a:endParaRPr lang="ar-SA" b="1" dirty="0">
              <a:solidFill>
                <a:srgbClr val="002060"/>
              </a:solidFill>
            </a:endParaRPr>
          </a:p>
        </p:txBody>
      </p:sp>
      <p:sp>
        <p:nvSpPr>
          <p:cNvPr id="5" name="مخطط انسيابي: معالجة متعاقبة 4"/>
          <p:cNvSpPr/>
          <p:nvPr/>
        </p:nvSpPr>
        <p:spPr>
          <a:xfrm>
            <a:off x="1219200" y="304800"/>
            <a:ext cx="6629400" cy="838200"/>
          </a:xfrm>
          <a:prstGeom prst="flowChartAlternateProcess">
            <a:avLst/>
          </a:prstGeom>
          <a:solidFill>
            <a:schemeClr val="bg1">
              <a:lumMod val="95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EG" sz="3000" b="1" u="sng" dirty="0">
                <a:solidFill>
                  <a:srgbClr val="FF0000"/>
                </a:solidFill>
                <a:effectLst>
                  <a:outerShdw blurRad="38100" dist="38100" dir="2700000" algn="tl">
                    <a:srgbClr val="000000">
                      <a:alpha val="43137"/>
                    </a:srgbClr>
                  </a:outerShdw>
                </a:effectLst>
              </a:rPr>
              <a:t>ثالثا: التفسيرات الاجتماعية للانحراف و الجريمة</a:t>
            </a:r>
            <a:endParaRPr lang="en-US" sz="3000" b="1" u="sng" dirty="0">
              <a:solidFill>
                <a:srgbClr val="FF0000"/>
              </a:solidFill>
              <a:effectLst>
                <a:outerShdw blurRad="38100" dist="38100" dir="2700000" algn="tl">
                  <a:srgbClr val="000000">
                    <a:alpha val="43137"/>
                  </a:srgbClr>
                </a:outerShdw>
              </a:effectLst>
            </a:endParaRPr>
          </a:p>
        </p:txBody>
      </p:sp>
      <p:sp>
        <p:nvSpPr>
          <p:cNvPr id="6" name="عنصر نائب للمحتوى 2"/>
          <p:cNvSpPr txBox="1">
            <a:spLocks/>
          </p:cNvSpPr>
          <p:nvPr/>
        </p:nvSpPr>
        <p:spPr>
          <a:xfrm>
            <a:off x="533400" y="2590800"/>
            <a:ext cx="8077200" cy="2667000"/>
          </a:xfrm>
          <a:prstGeom prst="rect">
            <a:avLst/>
          </a:prstGeom>
        </p:spPr>
        <p:txBody>
          <a:bodyPr vert="horz" lIns="91440" tIns="45720" rIns="91440" bIns="45720" rtlCol="1">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EG" b="1" dirty="0">
                <a:solidFill>
                  <a:srgbClr val="002060"/>
                </a:solidFill>
              </a:rPr>
              <a:t>أصبح لدينا العديد من النظريات الاجتماعية ، والمفهومات السيكولوجية ، علاقة السلوك المنحرف بالثقافة الفرعية والصراع الثقافي ،وعلاقة الانحراف بالجماعات والضبط الاجتماعي وعلاقته بالتفاوت والضغوط الاجتماعية وعلاقته بالأحداث </a:t>
            </a:r>
            <a:endParaRPr lang="en-US" b="1" dirty="0">
              <a:solidFill>
                <a:srgbClr val="002060"/>
              </a:solidFill>
            </a:endParaRPr>
          </a:p>
        </p:txBody>
      </p:sp>
      <p:pic>
        <p:nvPicPr>
          <p:cNvPr id="9" name="صورة 8"/>
          <p:cNvPicPr>
            <a:picLocks noChangeAspect="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flipH="1">
            <a:off x="1219200" y="5029200"/>
            <a:ext cx="2047875" cy="1295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صورة 11"/>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l="-2219" t="35555" r="61953" b="35555"/>
          <a:stretch/>
        </p:blipFill>
        <p:spPr>
          <a:xfrm>
            <a:off x="3962400" y="5098570"/>
            <a:ext cx="2133600" cy="1530830"/>
          </a:xfrm>
          <a:prstGeom prst="rect">
            <a:avLst/>
          </a:prstGeom>
          <a:ln>
            <a:noFill/>
          </a:ln>
          <a:effectLst>
            <a:softEdge rad="112500"/>
          </a:effectLst>
        </p:spPr>
      </p:pic>
    </p:spTree>
    <p:extLst>
      <p:ext uri="{BB962C8B-B14F-4D97-AF65-F5344CB8AC3E}">
        <p14:creationId xmlns:p14="http://schemas.microsoft.com/office/powerpoint/2010/main" val="846394146"/>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1000" fill="hold"/>
                                        <p:tgtEl>
                                          <p:spTgt spid="12"/>
                                        </p:tgtEl>
                                        <p:attrNameLst>
                                          <p:attrName>ppt_w</p:attrName>
                                        </p:attrNameLst>
                                      </p:cBhvr>
                                      <p:tavLst>
                                        <p:tav tm="0">
                                          <p:val>
                                            <p:fltVal val="0"/>
                                          </p:val>
                                        </p:tav>
                                        <p:tav tm="100000">
                                          <p:val>
                                            <p:strVal val="#ppt_w"/>
                                          </p:val>
                                        </p:tav>
                                      </p:tavLst>
                                    </p:anim>
                                    <p:anim calcmode="lin" valueType="num">
                                      <p:cBhvr>
                                        <p:cTn id="26" dur="1000" fill="hold"/>
                                        <p:tgtEl>
                                          <p:spTgt spid="12"/>
                                        </p:tgtEl>
                                        <p:attrNameLst>
                                          <p:attrName>ppt_h</p:attrName>
                                        </p:attrNameLst>
                                      </p:cBhvr>
                                      <p:tavLst>
                                        <p:tav tm="0">
                                          <p:val>
                                            <p:fltVal val="0"/>
                                          </p:val>
                                        </p:tav>
                                        <p:tav tm="100000">
                                          <p:val>
                                            <p:strVal val="#ppt_h"/>
                                          </p:val>
                                        </p:tav>
                                      </p:tavLst>
                                    </p:anim>
                                    <p:anim calcmode="lin" valueType="num">
                                      <p:cBhvr>
                                        <p:cTn id="27" dur="1000" fill="hold"/>
                                        <p:tgtEl>
                                          <p:spTgt spid="12"/>
                                        </p:tgtEl>
                                        <p:attrNameLst>
                                          <p:attrName>style.rotation</p:attrName>
                                        </p:attrNameLst>
                                      </p:cBhvr>
                                      <p:tavLst>
                                        <p:tav tm="0">
                                          <p:val>
                                            <p:fltVal val="90"/>
                                          </p:val>
                                        </p:tav>
                                        <p:tav tm="100000">
                                          <p:val>
                                            <p:fltVal val="0"/>
                                          </p:val>
                                        </p:tav>
                                      </p:tavLst>
                                    </p:anim>
                                    <p:animEffect transition="in" filter="fade">
                                      <p:cBhvr>
                                        <p:cTn id="28" dur="1000"/>
                                        <p:tgtEl>
                                          <p:spTgt spid="12"/>
                                        </p:tgtEl>
                                      </p:cBhvr>
                                    </p:animEffect>
                                  </p:childTnLst>
                                </p:cTn>
                              </p:par>
                              <p:par>
                                <p:cTn id="29" presetID="31"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fltVal val="0"/>
                                          </p:val>
                                        </p:tav>
                                        <p:tav tm="100000">
                                          <p:val>
                                            <p:strVal val="#ppt_w"/>
                                          </p:val>
                                        </p:tav>
                                      </p:tavLst>
                                    </p:anim>
                                    <p:anim calcmode="lin" valueType="num">
                                      <p:cBhvr>
                                        <p:cTn id="32" dur="1000" fill="hold"/>
                                        <p:tgtEl>
                                          <p:spTgt spid="9"/>
                                        </p:tgtEl>
                                        <p:attrNameLst>
                                          <p:attrName>ppt_h</p:attrName>
                                        </p:attrNameLst>
                                      </p:cBhvr>
                                      <p:tavLst>
                                        <p:tav tm="0">
                                          <p:val>
                                            <p:fltVal val="0"/>
                                          </p:val>
                                        </p:tav>
                                        <p:tav tm="100000">
                                          <p:val>
                                            <p:strVal val="#ppt_h"/>
                                          </p:val>
                                        </p:tav>
                                      </p:tavLst>
                                    </p:anim>
                                    <p:anim calcmode="lin" valueType="num">
                                      <p:cBhvr>
                                        <p:cTn id="33" dur="1000" fill="hold"/>
                                        <p:tgtEl>
                                          <p:spTgt spid="9"/>
                                        </p:tgtEl>
                                        <p:attrNameLst>
                                          <p:attrName>style.rotation</p:attrName>
                                        </p:attrNameLst>
                                      </p:cBhvr>
                                      <p:tavLst>
                                        <p:tav tm="0">
                                          <p:val>
                                            <p:fltVal val="90"/>
                                          </p:val>
                                        </p:tav>
                                        <p:tav tm="100000">
                                          <p:val>
                                            <p:fltVal val="0"/>
                                          </p:val>
                                        </p:tav>
                                      </p:tavLst>
                                    </p:anim>
                                    <p:animEffect transition="in" filter="fade">
                                      <p:cBhvr>
                                        <p:cTn id="34" dur="10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grpId="0" nodeType="clickEffect">
                                  <p:stCondLst>
                                    <p:cond delay="0"/>
                                  </p:stCondLst>
                                  <p:childTnLst>
                                    <p:set>
                                      <p:cBhvr>
                                        <p:cTn id="38" dur="1" fill="hold">
                                          <p:stCondLst>
                                            <p:cond delay="0"/>
                                          </p:stCondLst>
                                        </p:cTn>
                                        <p:tgtEl>
                                          <p:spTgt spid="3">
                                            <p:txEl>
                                              <p:pRg st="0" end="0"/>
                                            </p:txEl>
                                          </p:spTgt>
                                        </p:tgtEl>
                                        <p:attrNameLst>
                                          <p:attrName>style.visibility</p:attrName>
                                        </p:attrNameLst>
                                      </p:cBhvr>
                                      <p:to>
                                        <p:strVal val="visible"/>
                                      </p:to>
                                    </p:set>
                                    <p:animEffect transition="in" filter="wipe(right)">
                                      <p:cBhvr>
                                        <p:cTn id="39" dur="500"/>
                                        <p:tgtEl>
                                          <p:spTgt spid="3">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2"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right)">
                                      <p:cBhvr>
                                        <p:cTn id="4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4">
                <a:shade val="45000"/>
                <a:satMod val="135000"/>
              </a:schemeClr>
              <a:prstClr val="white"/>
            </a:duotone>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tretch>
            <a:fillRect/>
          </a:stretch>
        </p:blipFill>
        <p:spPr>
          <a:xfrm>
            <a:off x="17584" y="-13239"/>
            <a:ext cx="9126416" cy="6871239"/>
          </a:xfrm>
          <a:prstGeom prst="rect">
            <a:avLst/>
          </a:prstGeom>
          <a:ln w="190500" cap="sq">
            <a:solidFill>
              <a:schemeClr val="accent4">
                <a:lumMod val="40000"/>
                <a:lumOff val="6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عنصر نائب للمحتوى 2"/>
          <p:cNvSpPr>
            <a:spLocks noGrp="1"/>
          </p:cNvSpPr>
          <p:nvPr>
            <p:ph idx="1"/>
          </p:nvPr>
        </p:nvSpPr>
        <p:spPr>
          <a:xfrm>
            <a:off x="304800" y="304800"/>
            <a:ext cx="8229600" cy="762000"/>
          </a:xfrm>
        </p:spPr>
        <p:txBody>
          <a:bodyPr>
            <a:normAutofit/>
          </a:bodyPr>
          <a:lstStyle/>
          <a:p>
            <a:pPr marL="0" lvl="0" indent="0" algn="r" rtl="1">
              <a:buNone/>
            </a:pPr>
            <a:r>
              <a:rPr lang="ar-EG" b="1" u="sng" dirty="0">
                <a:solidFill>
                  <a:srgbClr val="FF0000"/>
                </a:solidFill>
              </a:rPr>
              <a:t>1- </a:t>
            </a:r>
            <a:r>
              <a:rPr lang="ar-EG" sz="3000" b="1" u="sng" dirty="0">
                <a:solidFill>
                  <a:srgbClr val="FF0000"/>
                </a:solidFill>
                <a:effectLst>
                  <a:outerShdw blurRad="38100" dist="38100" dir="2700000" algn="tl">
                    <a:srgbClr val="000000">
                      <a:alpha val="43137"/>
                    </a:srgbClr>
                  </a:outerShdw>
                </a:effectLst>
              </a:rPr>
              <a:t>تفسير الانحراف في  ضوء نظريات الانحراف الثقافي </a:t>
            </a:r>
            <a:endParaRPr lang="en-US" sz="3000" b="1" u="sng" dirty="0">
              <a:solidFill>
                <a:srgbClr val="FF0000"/>
              </a:solidFill>
              <a:effectLst>
                <a:outerShdw blurRad="38100" dist="38100" dir="2700000" algn="tl">
                  <a:srgbClr val="000000">
                    <a:alpha val="43137"/>
                  </a:srgbClr>
                </a:outerShdw>
              </a:effectLst>
            </a:endParaRPr>
          </a:p>
          <a:p>
            <a:pPr algn="r" rtl="1"/>
            <a:endParaRPr lang="ar-SA" dirty="0"/>
          </a:p>
        </p:txBody>
      </p:sp>
      <p:sp>
        <p:nvSpPr>
          <p:cNvPr id="5" name="عنصر نائب للمحتوى 2"/>
          <p:cNvSpPr txBox="1">
            <a:spLocks/>
          </p:cNvSpPr>
          <p:nvPr/>
        </p:nvSpPr>
        <p:spPr>
          <a:xfrm>
            <a:off x="762000" y="1066800"/>
            <a:ext cx="7467600" cy="4495800"/>
          </a:xfrm>
          <a:prstGeom prst="rect">
            <a:avLst/>
          </a:prstGeom>
        </p:spPr>
        <p:txBody>
          <a:bodyPr vert="horz" lIns="91440" tIns="45720" rIns="91440" bIns="45720" rtlCol="1">
            <a:normAutofit fontScale="92500" lnSpcReduction="20000"/>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EG" b="1" dirty="0">
                <a:solidFill>
                  <a:srgbClr val="002060"/>
                </a:solidFill>
              </a:rPr>
              <a:t>ذهب " مارشال </a:t>
            </a:r>
            <a:r>
              <a:rPr lang="ar-EG" b="1" dirty="0" err="1">
                <a:solidFill>
                  <a:srgbClr val="002060"/>
                </a:solidFill>
              </a:rPr>
              <a:t>كلينارد</a:t>
            </a:r>
            <a:r>
              <a:rPr lang="ar-EG" b="1" dirty="0">
                <a:solidFill>
                  <a:srgbClr val="002060"/>
                </a:solidFill>
              </a:rPr>
              <a:t> " إلي أن مصطلح الثقافة يشير في عموميته  للمستويات المعيارية في السلوك ، وفي ضوء ذلك يهتم عالم الاجتماع بدراسة  العلاقة بين المعايير المتصارعة ، وما تنطوي عليه الثقافة العامة ، والثقافات الفرعية ، من قيم ، وعلاقة ذلك بالسلوك المنحرف. وذلك لأن المجتمعات الحديثة تنطوي علي العديد من الثقافات </a:t>
            </a:r>
            <a:r>
              <a:rPr lang="ar-EG" b="1">
                <a:solidFill>
                  <a:srgbClr val="002060"/>
                </a:solidFill>
              </a:rPr>
              <a:t>الفرعية المتباينة، </a:t>
            </a:r>
            <a:r>
              <a:rPr lang="ar-EG" b="1" dirty="0">
                <a:solidFill>
                  <a:srgbClr val="002060"/>
                </a:solidFill>
              </a:rPr>
              <a:t>والتي لكل منها نسقها الخاص من </a:t>
            </a:r>
            <a:r>
              <a:rPr lang="ar-EG" b="1">
                <a:solidFill>
                  <a:srgbClr val="002060"/>
                </a:solidFill>
              </a:rPr>
              <a:t>المعايير والقيم، </a:t>
            </a:r>
            <a:r>
              <a:rPr lang="ar-EG" b="1" dirty="0">
                <a:solidFill>
                  <a:srgbClr val="002060"/>
                </a:solidFill>
              </a:rPr>
              <a:t>التي توجه </a:t>
            </a:r>
            <a:r>
              <a:rPr lang="ar-EG" b="1">
                <a:solidFill>
                  <a:srgbClr val="002060"/>
                </a:solidFill>
              </a:rPr>
              <a:t>سلوك أعضائها، </a:t>
            </a:r>
            <a:r>
              <a:rPr lang="ar-EG" b="1" dirty="0">
                <a:solidFill>
                  <a:srgbClr val="002060"/>
                </a:solidFill>
              </a:rPr>
              <a:t>نحو هدفها الأساسي </a:t>
            </a:r>
            <a:r>
              <a:rPr lang="ar-EG" b="1">
                <a:solidFill>
                  <a:srgbClr val="002060"/>
                </a:solidFill>
              </a:rPr>
              <a:t>في الحياة، </a:t>
            </a:r>
            <a:r>
              <a:rPr lang="ar-EG" b="1" dirty="0">
                <a:solidFill>
                  <a:srgbClr val="002060"/>
                </a:solidFill>
              </a:rPr>
              <a:t>وقد أكد هذا الاتجاه من قبل " البرت كوهن " عندما ذهب إلي أن الثقافات الفرعية توجد بشكل واضح في المجتمعات ذات التباين والتمايز الفعلي .</a:t>
            </a:r>
            <a:endParaRPr lang="en-US" b="1" dirty="0">
              <a:solidFill>
                <a:srgbClr val="002060"/>
              </a:solidFill>
            </a:endParaRPr>
          </a:p>
          <a:p>
            <a:endParaRPr lang="ar-SA" dirty="0"/>
          </a:p>
        </p:txBody>
      </p:sp>
      <p:sp>
        <p:nvSpPr>
          <p:cNvPr id="6" name="عنوان 1"/>
          <p:cNvSpPr>
            <a:spLocks noGrp="1"/>
          </p:cNvSpPr>
          <p:nvPr>
            <p:ph type="title"/>
          </p:nvPr>
        </p:nvSpPr>
        <p:spPr>
          <a:xfrm>
            <a:off x="457200" y="5562600"/>
            <a:ext cx="8229600" cy="1066800"/>
          </a:xfrm>
        </p:spPr>
        <p:txBody>
          <a:bodyPr>
            <a:noAutofit/>
          </a:bodyPr>
          <a:lstStyle/>
          <a:p>
            <a:pPr rtl="1"/>
            <a:br>
              <a:rPr lang="ar-EG" sz="3200" b="1" dirty="0"/>
            </a:br>
            <a:r>
              <a:rPr lang="ar-EG" sz="2800" b="1" dirty="0">
                <a:solidFill>
                  <a:srgbClr val="C00000"/>
                </a:solidFill>
              </a:rPr>
              <a:t>وفي إطار هذا الفهم العام صاغ " أدون </a:t>
            </a:r>
            <a:r>
              <a:rPr lang="ar-EG" sz="2800" b="1" dirty="0" err="1">
                <a:solidFill>
                  <a:srgbClr val="C00000"/>
                </a:solidFill>
              </a:rPr>
              <a:t>سذرلاند</a:t>
            </a:r>
            <a:r>
              <a:rPr lang="ar-EG" sz="2800" b="1" dirty="0">
                <a:solidFill>
                  <a:srgbClr val="C00000"/>
                </a:solidFill>
              </a:rPr>
              <a:t> " فرضه المتعلق بنظرية المخالطة المغايرة </a:t>
            </a:r>
            <a:br>
              <a:rPr lang="en-US" sz="3200" b="1" dirty="0"/>
            </a:br>
            <a:endParaRPr lang="ar-SA" sz="3200" b="1" dirty="0"/>
          </a:p>
        </p:txBody>
      </p:sp>
    </p:spTree>
    <p:extLst>
      <p:ext uri="{BB962C8B-B14F-4D97-AF65-F5344CB8AC3E}">
        <p14:creationId xmlns:p14="http://schemas.microsoft.com/office/powerpoint/2010/main" val="343316017"/>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4">
                <a:shade val="45000"/>
                <a:satMod val="135000"/>
              </a:schemeClr>
              <a:prstClr val="white"/>
            </a:duotone>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tretch>
            <a:fillRect/>
          </a:stretch>
        </p:blipFill>
        <p:spPr>
          <a:xfrm>
            <a:off x="17584" y="-13239"/>
            <a:ext cx="9126416" cy="6871239"/>
          </a:xfrm>
          <a:prstGeom prst="rect">
            <a:avLst/>
          </a:prstGeom>
          <a:ln w="190500" cap="sq">
            <a:solidFill>
              <a:schemeClr val="accent4">
                <a:lumMod val="40000"/>
                <a:lumOff val="6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عنصر نائب للمحتوى 2"/>
          <p:cNvSpPr>
            <a:spLocks noGrp="1"/>
          </p:cNvSpPr>
          <p:nvPr>
            <p:ph idx="1"/>
          </p:nvPr>
        </p:nvSpPr>
        <p:spPr>
          <a:xfrm>
            <a:off x="381000" y="533401"/>
            <a:ext cx="7924800" cy="685799"/>
          </a:xfrm>
        </p:spPr>
        <p:txBody>
          <a:bodyPr>
            <a:normAutofit fontScale="85000" lnSpcReduction="10000"/>
          </a:bodyPr>
          <a:lstStyle/>
          <a:p>
            <a:pPr marL="0" indent="0" algn="r" rtl="1">
              <a:buNone/>
            </a:pPr>
            <a:r>
              <a:rPr lang="ar-EG" sz="3500" b="1" u="sng" dirty="0">
                <a:solidFill>
                  <a:srgbClr val="FF0000"/>
                </a:solidFill>
                <a:effectLst>
                  <a:outerShdw blurRad="38100" dist="38100" dir="2700000" algn="tl">
                    <a:srgbClr val="000000">
                      <a:alpha val="43137"/>
                    </a:srgbClr>
                  </a:outerShdw>
                </a:effectLst>
              </a:rPr>
              <a:t>2- التوتر والضغوط الاجتماعية وتفسير الانحراف والجريمة </a:t>
            </a:r>
            <a:endParaRPr lang="en-US" sz="3500" b="1" u="sng" dirty="0">
              <a:solidFill>
                <a:srgbClr val="FF0000"/>
              </a:solidFill>
              <a:effectLst>
                <a:outerShdw blurRad="38100" dist="38100" dir="2700000" algn="tl">
                  <a:srgbClr val="000000">
                    <a:alpha val="43137"/>
                  </a:srgbClr>
                </a:outerShdw>
              </a:effectLst>
            </a:endParaRPr>
          </a:p>
          <a:p>
            <a:pPr algn="r" rtl="1"/>
            <a:endParaRPr lang="ar-SA" dirty="0"/>
          </a:p>
        </p:txBody>
      </p:sp>
      <p:sp>
        <p:nvSpPr>
          <p:cNvPr id="5" name="عنصر نائب للمحتوى 2"/>
          <p:cNvSpPr txBox="1">
            <a:spLocks/>
          </p:cNvSpPr>
          <p:nvPr/>
        </p:nvSpPr>
        <p:spPr>
          <a:xfrm>
            <a:off x="685800" y="1447800"/>
            <a:ext cx="7543800" cy="2743200"/>
          </a:xfrm>
          <a:prstGeom prst="rect">
            <a:avLst/>
          </a:prstGeom>
        </p:spPr>
        <p:txBody>
          <a:bodyPr vert="horz" lIns="91440" tIns="45720" rIns="91440" bIns="45720" rtlCol="1">
            <a:normAutofit fontScale="85000" lnSpcReduction="20000"/>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EG" sz="3400" b="1" dirty="0"/>
              <a:t>تصنف هذه النظريات الجناح والانحراف ، وكأن المرء مفروض عليه ممارسة الانحراف في محاولته لتحقيق الرغبات المشروعة التي أحبط اشباعها " روبرت </a:t>
            </a:r>
            <a:r>
              <a:rPr lang="ar-EG" sz="3400" b="1" dirty="0" err="1"/>
              <a:t>ميرتون</a:t>
            </a:r>
            <a:r>
              <a:rPr lang="ar-EG" sz="3400" b="1" dirty="0"/>
              <a:t> " التفاوت الذي يحدث من عناصر البناء الاجتماعي المتمثلة في الأهداف والوسائل وصور التكيف المنحرفة أن الجناح يتولد عن احباطات الشباب الفقير ، الذي تسند امامه فرص تحقيق الرغبات بالنسبة للمركز في مجتمع </a:t>
            </a:r>
            <a:endParaRPr lang="en-US" sz="3400" b="1" dirty="0"/>
          </a:p>
          <a:p>
            <a:endParaRPr lang="ar-SA" dirty="0"/>
          </a:p>
        </p:txBody>
      </p:sp>
      <p:sp>
        <p:nvSpPr>
          <p:cNvPr id="6" name="عنصر نائب للمحتوى 2"/>
          <p:cNvSpPr txBox="1">
            <a:spLocks/>
          </p:cNvSpPr>
          <p:nvPr/>
        </p:nvSpPr>
        <p:spPr>
          <a:xfrm>
            <a:off x="2438400" y="4267201"/>
            <a:ext cx="5647592" cy="685799"/>
          </a:xfrm>
          <a:prstGeom prst="rect">
            <a:avLst/>
          </a:prstGeom>
        </p:spPr>
        <p:txBody>
          <a:bodyPr vert="horz" lIns="91440" tIns="45720" rIns="91440" bIns="45720" rtlCol="1">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90000"/>
              </a:lnSpc>
              <a:buNone/>
            </a:pPr>
            <a:r>
              <a:rPr lang="ar-EG" sz="3000" b="1" u="sng" dirty="0">
                <a:solidFill>
                  <a:srgbClr val="FF0000"/>
                </a:solidFill>
                <a:effectLst>
                  <a:outerShdw blurRad="38100" dist="38100" dir="2700000" algn="tl">
                    <a:srgbClr val="000000">
                      <a:alpha val="43137"/>
                    </a:srgbClr>
                  </a:outerShdw>
                </a:effectLst>
              </a:rPr>
              <a:t>3-صراع الجماعة و تفسير الانحراف</a:t>
            </a:r>
            <a:endParaRPr lang="en-US" sz="3000" b="1" u="sng" dirty="0">
              <a:solidFill>
                <a:srgbClr val="FF0000"/>
              </a:solidFill>
              <a:effectLst>
                <a:outerShdw blurRad="38100" dist="38100" dir="2700000" algn="tl">
                  <a:srgbClr val="000000">
                    <a:alpha val="43137"/>
                  </a:srgbClr>
                </a:outerShdw>
              </a:effectLst>
            </a:endParaRPr>
          </a:p>
          <a:p>
            <a:endParaRPr lang="ar-SA" dirty="0"/>
          </a:p>
        </p:txBody>
      </p:sp>
      <p:sp>
        <p:nvSpPr>
          <p:cNvPr id="7" name="عنصر نائب للمحتوى 2"/>
          <p:cNvSpPr txBox="1">
            <a:spLocks/>
          </p:cNvSpPr>
          <p:nvPr/>
        </p:nvSpPr>
        <p:spPr>
          <a:xfrm>
            <a:off x="762000" y="5029200"/>
            <a:ext cx="7552592" cy="1524000"/>
          </a:xfrm>
          <a:prstGeom prst="rect">
            <a:avLst/>
          </a:prstGeom>
        </p:spPr>
        <p:txBody>
          <a:bodyPr vert="horz" lIns="91440" tIns="45720" rIns="91440" bIns="45720" rtlCol="1">
            <a:normAutofit fontScale="85000" lnSpcReduction="10000"/>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EG" sz="3400" b="1" dirty="0"/>
              <a:t>أن بعض الجماعات </a:t>
            </a:r>
            <a:r>
              <a:rPr lang="ar-EG" sz="3400" b="1" dirty="0" err="1"/>
              <a:t>الصغري</a:t>
            </a:r>
            <a:r>
              <a:rPr lang="ar-EG" sz="3400" b="1" dirty="0"/>
              <a:t>  يناضلون من أجل وضع أفضل وتحسن أحوالها وقد يكون البوليس هنا هو العدو و كذلك القانون يكون بمثابة الوسيلة لممارسة الضغط  عليهم</a:t>
            </a:r>
            <a:endParaRPr lang="en-US" sz="3400" b="1" dirty="0"/>
          </a:p>
          <a:p>
            <a:endParaRPr lang="ar-SA" dirty="0"/>
          </a:p>
        </p:txBody>
      </p:sp>
    </p:spTree>
    <p:extLst>
      <p:ext uri="{BB962C8B-B14F-4D97-AF65-F5344CB8AC3E}">
        <p14:creationId xmlns:p14="http://schemas.microsoft.com/office/powerpoint/2010/main" val="1985020094"/>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4">
                <a:shade val="45000"/>
                <a:satMod val="135000"/>
              </a:schemeClr>
              <a:prstClr val="white"/>
            </a:duotone>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tretch>
            <a:fillRect/>
          </a:stretch>
        </p:blipFill>
        <p:spPr>
          <a:xfrm>
            <a:off x="17584" y="-76200"/>
            <a:ext cx="9126416" cy="6871239"/>
          </a:xfrm>
          <a:prstGeom prst="rect">
            <a:avLst/>
          </a:prstGeom>
          <a:ln w="190500" cap="sq">
            <a:solidFill>
              <a:schemeClr val="accent4">
                <a:lumMod val="40000"/>
                <a:lumOff val="6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عنصر نائب للمحتوى 2"/>
          <p:cNvSpPr>
            <a:spLocks noGrp="1"/>
          </p:cNvSpPr>
          <p:nvPr>
            <p:ph idx="1"/>
          </p:nvPr>
        </p:nvSpPr>
        <p:spPr>
          <a:xfrm>
            <a:off x="914400" y="381000"/>
            <a:ext cx="7162800" cy="762000"/>
          </a:xfrm>
        </p:spPr>
        <p:txBody>
          <a:bodyPr vert="horz" lIns="91440" tIns="45720" rIns="91440" bIns="45720" rtlCol="1">
            <a:normAutofit/>
          </a:bodyPr>
          <a:lstStyle/>
          <a:p>
            <a:pPr marL="0" indent="0" algn="r" rtl="1">
              <a:buNone/>
            </a:pPr>
            <a:r>
              <a:rPr lang="ar-EG" b="1" dirty="0">
                <a:solidFill>
                  <a:srgbClr val="FF0000"/>
                </a:solidFill>
                <a:effectLst>
                  <a:outerShdw blurRad="38100" dist="38100" dir="2700000" algn="tl">
                    <a:srgbClr val="000000">
                      <a:alpha val="43137"/>
                    </a:srgbClr>
                  </a:outerShdw>
                </a:effectLst>
              </a:rPr>
              <a:t>4- نظريات الضبط و تفسير الانحراف و الجريمة</a:t>
            </a:r>
            <a:endParaRPr lang="en-US" b="1" dirty="0">
              <a:solidFill>
                <a:srgbClr val="FF0000"/>
              </a:solidFill>
              <a:effectLst>
                <a:outerShdw blurRad="38100" dist="38100" dir="2700000" algn="tl">
                  <a:srgbClr val="000000">
                    <a:alpha val="43137"/>
                  </a:srgbClr>
                </a:outerShdw>
              </a:effectLst>
            </a:endParaRPr>
          </a:p>
          <a:p>
            <a:pPr marL="0" indent="0" algn="r" rtl="1">
              <a:buNone/>
            </a:pPr>
            <a:endParaRPr lang="ar-SA" b="1" dirty="0">
              <a:solidFill>
                <a:srgbClr val="FF0000"/>
              </a:solidFill>
              <a:effectLst>
                <a:outerShdw blurRad="38100" dist="38100" dir="2700000" algn="tl">
                  <a:srgbClr val="000000">
                    <a:alpha val="43137"/>
                  </a:srgbClr>
                </a:outerShdw>
              </a:effectLst>
            </a:endParaRPr>
          </a:p>
        </p:txBody>
      </p:sp>
      <p:sp>
        <p:nvSpPr>
          <p:cNvPr id="6" name="عنصر نائب للمحتوى 2"/>
          <p:cNvSpPr txBox="1">
            <a:spLocks/>
          </p:cNvSpPr>
          <p:nvPr/>
        </p:nvSpPr>
        <p:spPr>
          <a:xfrm>
            <a:off x="1058008" y="990600"/>
            <a:ext cx="7400192" cy="1066800"/>
          </a:xfrm>
          <a:prstGeom prst="rect">
            <a:avLst/>
          </a:prstGeom>
        </p:spPr>
        <p:txBody>
          <a:bodyPr vert="horz" lIns="91440" tIns="45720" rIns="91440" bIns="45720" rtlCol="1">
            <a:normAutofit fontScale="85000" lnSpcReduction="10000"/>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EG" b="1" dirty="0">
                <a:solidFill>
                  <a:srgbClr val="002060"/>
                </a:solidFill>
              </a:rPr>
              <a:t>وظهر هذا الاتجاه  كرد فعل لموقف علماء الإجرام وجناح معظم الجانحين بمثابة انفصال واع عن معاييرهم الأخلاقية</a:t>
            </a:r>
            <a:endParaRPr lang="en-US" b="1" dirty="0">
              <a:solidFill>
                <a:srgbClr val="002060"/>
              </a:solidFill>
            </a:endParaRPr>
          </a:p>
          <a:p>
            <a:pPr marL="0" indent="0">
              <a:buFont typeface="Arial" pitchFamily="34" charset="0"/>
              <a:buNone/>
            </a:pPr>
            <a:endParaRPr lang="ar-SA" b="1" dirty="0">
              <a:solidFill>
                <a:srgbClr val="FF0000"/>
              </a:solidFill>
              <a:effectLst>
                <a:outerShdw blurRad="38100" dist="38100" dir="2700000" algn="tl">
                  <a:srgbClr val="000000">
                    <a:alpha val="43137"/>
                  </a:srgbClr>
                </a:outerShdw>
              </a:effectLst>
            </a:endParaRPr>
          </a:p>
        </p:txBody>
      </p:sp>
      <p:sp>
        <p:nvSpPr>
          <p:cNvPr id="8" name="مخطط انسيابي: معالجة متعاقبة 7"/>
          <p:cNvSpPr/>
          <p:nvPr/>
        </p:nvSpPr>
        <p:spPr>
          <a:xfrm>
            <a:off x="1143000" y="1905000"/>
            <a:ext cx="7061688" cy="914400"/>
          </a:xfrm>
          <a:prstGeom prst="flowChartAlternateProcess">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rtl="1"/>
            <a:endParaRPr lang="ar-EG" sz="1400" b="1" dirty="0">
              <a:solidFill>
                <a:schemeClr val="tx1"/>
              </a:solidFill>
            </a:endParaRPr>
          </a:p>
          <a:p>
            <a:pPr lvl="0" algn="ctr" rtl="1"/>
            <a:r>
              <a:rPr lang="ar-EG" sz="2400" b="1" dirty="0">
                <a:solidFill>
                  <a:schemeClr val="tx1"/>
                </a:solidFill>
              </a:rPr>
              <a:t>1- أن نظريات الضبط تقوم علي فرضية أساسية مؤداها : أن الأفعال الجانحة تنتج عندما تكون رابطة الفرد بالمجتمع ضعيفة ، أو متصدعة </a:t>
            </a:r>
            <a:endParaRPr lang="en-US" sz="2400" b="1" dirty="0">
              <a:solidFill>
                <a:schemeClr val="tx1"/>
              </a:solidFill>
            </a:endParaRPr>
          </a:p>
          <a:p>
            <a:pPr algn="ctr" rtl="1"/>
            <a:endParaRPr lang="ar-SA" dirty="0">
              <a:solidFill>
                <a:schemeClr val="bg1"/>
              </a:solidFill>
            </a:endParaRPr>
          </a:p>
        </p:txBody>
      </p:sp>
      <p:sp>
        <p:nvSpPr>
          <p:cNvPr id="10" name="مخطط انسيابي: معالجة متعاقبة 9"/>
          <p:cNvSpPr/>
          <p:nvPr/>
        </p:nvSpPr>
        <p:spPr>
          <a:xfrm>
            <a:off x="1524000" y="3031588"/>
            <a:ext cx="6324600" cy="930812"/>
          </a:xfrm>
          <a:prstGeom prst="flowChartAlternateProcess">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rtl="1"/>
            <a:r>
              <a:rPr lang="ar-EG" sz="2400" b="1" dirty="0">
                <a:solidFill>
                  <a:schemeClr val="tx1"/>
                </a:solidFill>
              </a:rPr>
              <a:t>2- حيث تنقصهم الفاعلية وروابط المكافأة بالنظم الاجتماعية الأساسية </a:t>
            </a:r>
            <a:endParaRPr lang="ar-SA" b="1" dirty="0">
              <a:solidFill>
                <a:schemeClr val="tx1"/>
              </a:solidFill>
            </a:endParaRPr>
          </a:p>
        </p:txBody>
      </p:sp>
      <p:sp>
        <p:nvSpPr>
          <p:cNvPr id="11" name="مخطط انسيابي: معالجة متعاقبة 10"/>
          <p:cNvSpPr/>
          <p:nvPr/>
        </p:nvSpPr>
        <p:spPr>
          <a:xfrm>
            <a:off x="1828800" y="4174588"/>
            <a:ext cx="5867400" cy="778412"/>
          </a:xfrm>
          <a:prstGeom prst="flowChartAlternateProcess">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EG" sz="2400" b="1" dirty="0">
                <a:solidFill>
                  <a:schemeClr val="tx1"/>
                </a:solidFill>
              </a:rPr>
              <a:t>3- ضعف رابطة الشخص ، ونقص استقراره في المجتمع </a:t>
            </a:r>
            <a:endParaRPr lang="en-US" sz="2400" b="1" dirty="0">
              <a:solidFill>
                <a:schemeClr val="tx1"/>
              </a:solidFill>
            </a:endParaRPr>
          </a:p>
          <a:p>
            <a:pPr lvl="0" algn="ctr" rtl="1"/>
            <a:endParaRPr lang="ar-SA" b="1" dirty="0">
              <a:solidFill>
                <a:srgbClr val="FFFF00"/>
              </a:solidFill>
            </a:endParaRPr>
          </a:p>
        </p:txBody>
      </p:sp>
      <p:sp>
        <p:nvSpPr>
          <p:cNvPr id="12" name="عنصر نائب للمحتوى 2"/>
          <p:cNvSpPr txBox="1">
            <a:spLocks/>
          </p:cNvSpPr>
          <p:nvPr/>
        </p:nvSpPr>
        <p:spPr>
          <a:xfrm>
            <a:off x="685800" y="5105400"/>
            <a:ext cx="7972865" cy="1371600"/>
          </a:xfrm>
          <a:prstGeom prst="rect">
            <a:avLst/>
          </a:prstGeom>
        </p:spPr>
        <p:txBody>
          <a:bodyPr vert="horz" lIns="91440" tIns="45720" rIns="91440" bIns="45720" rtlCol="1">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ar-EG" sz="2400" b="1" u="sng" dirty="0">
                <a:solidFill>
                  <a:srgbClr val="FF0000"/>
                </a:solidFill>
                <a:effectLst>
                  <a:outerShdw blurRad="38100" dist="38100" dir="2700000" algn="tl">
                    <a:srgbClr val="000000">
                      <a:alpha val="43137"/>
                    </a:srgbClr>
                  </a:outerShdw>
                </a:effectLst>
              </a:rPr>
              <a:t>مثال </a:t>
            </a:r>
            <a:r>
              <a:rPr lang="ar-EG" sz="2400" b="1" dirty="0">
                <a:solidFill>
                  <a:srgbClr val="002060"/>
                </a:solidFill>
              </a:rPr>
              <a:t>علي ذلك أن المدرسة والأسرة ما هي </a:t>
            </a:r>
            <a:r>
              <a:rPr lang="ar-EG" sz="2400" b="1" dirty="0" err="1">
                <a:solidFill>
                  <a:srgbClr val="002060"/>
                </a:solidFill>
              </a:rPr>
              <a:t>الإ</a:t>
            </a:r>
            <a:r>
              <a:rPr lang="ar-EG" sz="2400" b="1" dirty="0">
                <a:solidFill>
                  <a:srgbClr val="002060"/>
                </a:solidFill>
              </a:rPr>
              <a:t> المداخل الأساسية للتواصل مع المجتمع ، وإذا ما كانت علاقة الأشخاص الصغار بأي منهما غير مرضية ، فإن النتيجة المباشرة لذلك هو الجناح ، باعتباره رد فعل عام لهذه الحالة</a:t>
            </a:r>
            <a:endParaRPr lang="ar-SA" sz="2400" b="1" dirty="0">
              <a:solidFill>
                <a:srgbClr val="00206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20239747"/>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barn(inVertical)">
                                      <p:cBhvr>
                                        <p:cTn id="13" dur="500"/>
                                        <p:tgtEl>
                                          <p:spTgt spid="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1000" fill="hold"/>
                                        <p:tgtEl>
                                          <p:spTgt spid="8"/>
                                        </p:tgtEl>
                                        <p:attrNameLst>
                                          <p:attrName>ppt_w</p:attrName>
                                        </p:attrNameLst>
                                      </p:cBhvr>
                                      <p:tavLst>
                                        <p:tav tm="0">
                                          <p:val>
                                            <p:fltVal val="0"/>
                                          </p:val>
                                        </p:tav>
                                        <p:tav tm="100000">
                                          <p:val>
                                            <p:strVal val="#ppt_w"/>
                                          </p:val>
                                        </p:tav>
                                      </p:tavLst>
                                    </p:anim>
                                    <p:anim calcmode="lin" valueType="num">
                                      <p:cBhvr>
                                        <p:cTn id="19" dur="1000" fill="hold"/>
                                        <p:tgtEl>
                                          <p:spTgt spid="8"/>
                                        </p:tgtEl>
                                        <p:attrNameLst>
                                          <p:attrName>ppt_h</p:attrName>
                                        </p:attrNameLst>
                                      </p:cBhvr>
                                      <p:tavLst>
                                        <p:tav tm="0">
                                          <p:val>
                                            <p:fltVal val="0"/>
                                          </p:val>
                                        </p:tav>
                                        <p:tav tm="100000">
                                          <p:val>
                                            <p:strVal val="#ppt_h"/>
                                          </p:val>
                                        </p:tav>
                                      </p:tavLst>
                                    </p:anim>
                                    <p:anim calcmode="lin" valueType="num">
                                      <p:cBhvr>
                                        <p:cTn id="20" dur="1000" fill="hold"/>
                                        <p:tgtEl>
                                          <p:spTgt spid="8"/>
                                        </p:tgtEl>
                                        <p:attrNameLst>
                                          <p:attrName>style.rotation</p:attrName>
                                        </p:attrNameLst>
                                      </p:cBhvr>
                                      <p:tavLst>
                                        <p:tav tm="0">
                                          <p:val>
                                            <p:fltVal val="90"/>
                                          </p:val>
                                        </p:tav>
                                        <p:tav tm="100000">
                                          <p:val>
                                            <p:fltVal val="0"/>
                                          </p:val>
                                        </p:tav>
                                      </p:tavLst>
                                    </p:anim>
                                    <p:animEffect transition="in" filter="fade">
                                      <p:cBhvr>
                                        <p:cTn id="21" dur="10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1000" fill="hold"/>
                                        <p:tgtEl>
                                          <p:spTgt spid="10"/>
                                        </p:tgtEl>
                                        <p:attrNameLst>
                                          <p:attrName>ppt_w</p:attrName>
                                        </p:attrNameLst>
                                      </p:cBhvr>
                                      <p:tavLst>
                                        <p:tav tm="0">
                                          <p:val>
                                            <p:fltVal val="0"/>
                                          </p:val>
                                        </p:tav>
                                        <p:tav tm="100000">
                                          <p:val>
                                            <p:strVal val="#ppt_w"/>
                                          </p:val>
                                        </p:tav>
                                      </p:tavLst>
                                    </p:anim>
                                    <p:anim calcmode="lin" valueType="num">
                                      <p:cBhvr>
                                        <p:cTn id="27" dur="1000" fill="hold"/>
                                        <p:tgtEl>
                                          <p:spTgt spid="10"/>
                                        </p:tgtEl>
                                        <p:attrNameLst>
                                          <p:attrName>ppt_h</p:attrName>
                                        </p:attrNameLst>
                                      </p:cBhvr>
                                      <p:tavLst>
                                        <p:tav tm="0">
                                          <p:val>
                                            <p:fltVal val="0"/>
                                          </p:val>
                                        </p:tav>
                                        <p:tav tm="100000">
                                          <p:val>
                                            <p:strVal val="#ppt_h"/>
                                          </p:val>
                                        </p:tav>
                                      </p:tavLst>
                                    </p:anim>
                                    <p:anim calcmode="lin" valueType="num">
                                      <p:cBhvr>
                                        <p:cTn id="28" dur="1000" fill="hold"/>
                                        <p:tgtEl>
                                          <p:spTgt spid="10"/>
                                        </p:tgtEl>
                                        <p:attrNameLst>
                                          <p:attrName>style.rotation</p:attrName>
                                        </p:attrNameLst>
                                      </p:cBhvr>
                                      <p:tavLst>
                                        <p:tav tm="0">
                                          <p:val>
                                            <p:fltVal val="90"/>
                                          </p:val>
                                        </p:tav>
                                        <p:tav tm="100000">
                                          <p:val>
                                            <p:fltVal val="0"/>
                                          </p:val>
                                        </p:tav>
                                      </p:tavLst>
                                    </p:anim>
                                    <p:animEffect transition="in" filter="fade">
                                      <p:cBhvr>
                                        <p:cTn id="29" dur="10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1000" fill="hold"/>
                                        <p:tgtEl>
                                          <p:spTgt spid="11"/>
                                        </p:tgtEl>
                                        <p:attrNameLst>
                                          <p:attrName>ppt_w</p:attrName>
                                        </p:attrNameLst>
                                      </p:cBhvr>
                                      <p:tavLst>
                                        <p:tav tm="0">
                                          <p:val>
                                            <p:fltVal val="0"/>
                                          </p:val>
                                        </p:tav>
                                        <p:tav tm="100000">
                                          <p:val>
                                            <p:strVal val="#ppt_w"/>
                                          </p:val>
                                        </p:tav>
                                      </p:tavLst>
                                    </p:anim>
                                    <p:anim calcmode="lin" valueType="num">
                                      <p:cBhvr>
                                        <p:cTn id="35" dur="1000" fill="hold"/>
                                        <p:tgtEl>
                                          <p:spTgt spid="11"/>
                                        </p:tgtEl>
                                        <p:attrNameLst>
                                          <p:attrName>ppt_h</p:attrName>
                                        </p:attrNameLst>
                                      </p:cBhvr>
                                      <p:tavLst>
                                        <p:tav tm="0">
                                          <p:val>
                                            <p:fltVal val="0"/>
                                          </p:val>
                                        </p:tav>
                                        <p:tav tm="100000">
                                          <p:val>
                                            <p:strVal val="#ppt_h"/>
                                          </p:val>
                                        </p:tav>
                                      </p:tavLst>
                                    </p:anim>
                                    <p:anim calcmode="lin" valueType="num">
                                      <p:cBhvr>
                                        <p:cTn id="36" dur="1000" fill="hold"/>
                                        <p:tgtEl>
                                          <p:spTgt spid="11"/>
                                        </p:tgtEl>
                                        <p:attrNameLst>
                                          <p:attrName>style.rotation</p:attrName>
                                        </p:attrNameLst>
                                      </p:cBhvr>
                                      <p:tavLst>
                                        <p:tav tm="0">
                                          <p:val>
                                            <p:fltVal val="90"/>
                                          </p:val>
                                        </p:tav>
                                        <p:tav tm="100000">
                                          <p:val>
                                            <p:fltVal val="0"/>
                                          </p:val>
                                        </p:tav>
                                      </p:tavLst>
                                    </p:anim>
                                    <p:animEffect transition="in" filter="fade">
                                      <p:cBhvr>
                                        <p:cTn id="37" dur="10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P spid="8" grpId="0" animBg="1"/>
      <p:bldP spid="10" grpId="0" animBg="1"/>
      <p:bldP spid="11" grpId="0" animBg="1"/>
      <p:bldP spid="1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4">
                <a:shade val="45000"/>
                <a:satMod val="135000"/>
              </a:schemeClr>
              <a:prstClr val="white"/>
            </a:duotone>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tretch>
            <a:fillRect/>
          </a:stretch>
        </p:blipFill>
        <p:spPr>
          <a:xfrm>
            <a:off x="17584" y="-76200"/>
            <a:ext cx="9126416" cy="6871239"/>
          </a:xfrm>
          <a:prstGeom prst="rect">
            <a:avLst/>
          </a:prstGeom>
          <a:ln w="190500" cap="sq">
            <a:solidFill>
              <a:schemeClr val="accent4">
                <a:lumMod val="40000"/>
                <a:lumOff val="6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عنصر نائب للمحتوى 2"/>
          <p:cNvSpPr>
            <a:spLocks noGrp="1"/>
          </p:cNvSpPr>
          <p:nvPr>
            <p:ph idx="1"/>
          </p:nvPr>
        </p:nvSpPr>
        <p:spPr>
          <a:xfrm>
            <a:off x="457200" y="1752601"/>
            <a:ext cx="8229600" cy="3200399"/>
          </a:xfrm>
        </p:spPr>
        <p:txBody>
          <a:bodyPr/>
          <a:lstStyle/>
          <a:p>
            <a:pPr algn="r" rtl="1"/>
            <a:r>
              <a:rPr lang="ar-EG" b="1" dirty="0"/>
              <a:t>معيارين اجتماعيين مبكرين لتفسير الجريمة هما. </a:t>
            </a:r>
            <a:r>
              <a:rPr lang="ar-EG" b="1" dirty="0" err="1"/>
              <a:t>الأنومي</a:t>
            </a:r>
            <a:r>
              <a:rPr lang="ar-EG" b="1" dirty="0"/>
              <a:t> </a:t>
            </a:r>
            <a:r>
              <a:rPr lang="en-US" b="1" dirty="0"/>
              <a:t>anomie</a:t>
            </a:r>
            <a:r>
              <a:rPr lang="ar-EG" b="1" dirty="0"/>
              <a:t> ( تصدع المعايير) المفهوم الذي ساقه </a:t>
            </a:r>
            <a:r>
              <a:rPr lang="ar-EG" b="1" dirty="0" err="1"/>
              <a:t>دوركايم</a:t>
            </a:r>
            <a:r>
              <a:rPr lang="ar-EG" b="1" dirty="0"/>
              <a:t> وتناوله بالتطور" روبرت </a:t>
            </a:r>
            <a:r>
              <a:rPr lang="ar-EG" b="1" dirty="0" err="1"/>
              <a:t>ميرتون</a:t>
            </a:r>
            <a:r>
              <a:rPr lang="ar-EG" b="1" dirty="0"/>
              <a:t> " ، والمخالطة المغايرة </a:t>
            </a:r>
            <a:r>
              <a:rPr lang="en-US" b="1" dirty="0"/>
              <a:t>differential association</a:t>
            </a:r>
            <a:r>
              <a:rPr lang="ar-EG" b="1" dirty="0"/>
              <a:t> </a:t>
            </a:r>
            <a:r>
              <a:rPr lang="ar-EG" b="1" dirty="0" err="1"/>
              <a:t>لسذرلاند</a:t>
            </a:r>
            <a:r>
              <a:rPr lang="ar-EG" b="1" dirty="0"/>
              <a:t> و الذي يركز علي تناقل أساليب الحياة المنحرفة </a:t>
            </a:r>
            <a:endParaRPr lang="en-US" b="1" dirty="0"/>
          </a:p>
          <a:p>
            <a:pPr algn="r" rtl="1"/>
            <a:endParaRPr lang="ar-SA" dirty="0"/>
          </a:p>
        </p:txBody>
      </p:sp>
      <p:sp>
        <p:nvSpPr>
          <p:cNvPr id="5" name="مخطط انسيابي: معالجة متعاقبة 4"/>
          <p:cNvSpPr/>
          <p:nvPr/>
        </p:nvSpPr>
        <p:spPr>
          <a:xfrm>
            <a:off x="1219200" y="457200"/>
            <a:ext cx="6629400" cy="990600"/>
          </a:xfrm>
          <a:prstGeom prst="flowChartAlternateProcess">
            <a:avLst/>
          </a:prstGeom>
          <a:solidFill>
            <a:schemeClr val="bg1">
              <a:lumMod val="95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EG" sz="3000" b="1" dirty="0">
                <a:solidFill>
                  <a:srgbClr val="FF0000"/>
                </a:solidFill>
                <a:effectLst>
                  <a:outerShdw blurRad="38100" dist="38100" dir="2700000" algn="tl">
                    <a:srgbClr val="000000">
                      <a:alpha val="43137"/>
                    </a:srgbClr>
                  </a:outerShdw>
                </a:effectLst>
              </a:rPr>
              <a:t>رابعاً : تطور الاتجاهات الاجتماعية في تفسير الانحراف والجريمة</a:t>
            </a:r>
            <a:endParaRPr lang="en-US" sz="3000" b="1" dirty="0">
              <a:solidFill>
                <a:srgbClr val="FF0000"/>
              </a:solidFill>
              <a:effectLst>
                <a:outerShdw blurRad="38100" dist="38100" dir="2700000" algn="tl">
                  <a:srgbClr val="000000">
                    <a:alpha val="43137"/>
                  </a:srgbClr>
                </a:outerShdw>
              </a:effectLst>
            </a:endParaRPr>
          </a:p>
        </p:txBody>
      </p:sp>
      <p:pic>
        <p:nvPicPr>
          <p:cNvPr id="6" name="صورة 5"/>
          <p:cNvPicPr>
            <a:picLocks noChangeAspect="1"/>
          </p:cNvPicPr>
          <p:nvPr/>
        </p:nvPicPr>
        <p:blipFill rotWithShape="1">
          <a:blip r:embed="rId4">
            <a:duotone>
              <a:schemeClr val="accent4">
                <a:shade val="45000"/>
                <a:satMod val="135000"/>
              </a:schemeClr>
              <a:prstClr val="white"/>
            </a:duotone>
            <a:extLst>
              <a:ext uri="{28A0092B-C50C-407E-A947-70E740481C1C}">
                <a14:useLocalDpi xmlns:a14="http://schemas.microsoft.com/office/drawing/2010/main" val="0"/>
              </a:ext>
            </a:extLst>
          </a:blip>
          <a:srcRect l="5038" t="2667" r="41666" b="68000"/>
          <a:stretch/>
        </p:blipFill>
        <p:spPr>
          <a:xfrm>
            <a:off x="2819401" y="4191000"/>
            <a:ext cx="4070838" cy="2395596"/>
          </a:xfrm>
          <a:prstGeom prst="rect">
            <a:avLst/>
          </a:prstGeom>
        </p:spPr>
      </p:pic>
    </p:spTree>
    <p:extLst>
      <p:ext uri="{BB962C8B-B14F-4D97-AF65-F5344CB8AC3E}">
        <p14:creationId xmlns:p14="http://schemas.microsoft.com/office/powerpoint/2010/main" val="619623449"/>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 calcmode="lin" valueType="num">
                                      <p:cBhvr>
                                        <p:cTn id="3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4">
                <a:shade val="45000"/>
                <a:satMod val="135000"/>
              </a:schemeClr>
              <a:prstClr val="white"/>
            </a:duotone>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tretch>
            <a:fillRect/>
          </a:stretch>
        </p:blipFill>
        <p:spPr>
          <a:xfrm>
            <a:off x="17584" y="-76200"/>
            <a:ext cx="9126416" cy="6871239"/>
          </a:xfrm>
          <a:prstGeom prst="rect">
            <a:avLst/>
          </a:prstGeom>
          <a:ln w="190500" cap="sq">
            <a:solidFill>
              <a:schemeClr val="accent4">
                <a:lumMod val="40000"/>
                <a:lumOff val="6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عنصر نائب للمحتوى 2"/>
          <p:cNvSpPr>
            <a:spLocks noGrp="1"/>
          </p:cNvSpPr>
          <p:nvPr>
            <p:ph idx="1"/>
          </p:nvPr>
        </p:nvSpPr>
        <p:spPr>
          <a:xfrm>
            <a:off x="381000" y="1143000"/>
            <a:ext cx="8458200" cy="533399"/>
          </a:xfrm>
        </p:spPr>
        <p:txBody>
          <a:bodyPr>
            <a:normAutofit fontScale="70000" lnSpcReduction="20000"/>
          </a:bodyPr>
          <a:lstStyle/>
          <a:p>
            <a:pPr algn="r" rtl="1"/>
            <a:r>
              <a:rPr lang="ar-EG" sz="3400" b="1" dirty="0"/>
              <a:t>وكان " جون </a:t>
            </a:r>
            <a:r>
              <a:rPr lang="ar-EG" sz="3400" b="1" dirty="0" err="1"/>
              <a:t>نتلر</a:t>
            </a:r>
            <a:r>
              <a:rPr lang="ar-EG" sz="3400" b="1" dirty="0"/>
              <a:t>" أول من حاول استخدام مفهوم الاغتراب في علاقته بالجريمة</a:t>
            </a:r>
            <a:endParaRPr lang="en-US" sz="3400" b="1" dirty="0"/>
          </a:p>
          <a:p>
            <a:pPr algn="r" rtl="1"/>
            <a:endParaRPr lang="ar-SA" dirty="0"/>
          </a:p>
        </p:txBody>
      </p:sp>
      <p:sp>
        <p:nvSpPr>
          <p:cNvPr id="5" name="مخطط انسيابي: معالجة متعاقبة 4"/>
          <p:cNvSpPr/>
          <p:nvPr/>
        </p:nvSpPr>
        <p:spPr>
          <a:xfrm>
            <a:off x="1219200" y="228600"/>
            <a:ext cx="6629400" cy="685800"/>
          </a:xfrm>
          <a:prstGeom prst="flowChartAlternateProcess">
            <a:avLst/>
          </a:prstGeom>
          <a:solidFill>
            <a:schemeClr val="bg1">
              <a:lumMod val="95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EG" sz="3200" b="1" dirty="0">
                <a:solidFill>
                  <a:srgbClr val="FF0000"/>
                </a:solidFill>
                <a:effectLst>
                  <a:outerShdw blurRad="38100" dist="38100" dir="2700000" algn="tl">
                    <a:srgbClr val="000000">
                      <a:alpha val="43137"/>
                    </a:srgbClr>
                  </a:outerShdw>
                </a:effectLst>
              </a:rPr>
              <a:t>خامساً: الاغتراب و تفسير الانحراف و الجريمة</a:t>
            </a:r>
            <a:endParaRPr lang="en-US" sz="3200" b="1" dirty="0">
              <a:solidFill>
                <a:srgbClr val="FF0000"/>
              </a:solidFill>
              <a:effectLst>
                <a:outerShdw blurRad="38100" dist="38100" dir="2700000" algn="tl">
                  <a:srgbClr val="000000">
                    <a:alpha val="43137"/>
                  </a:srgbClr>
                </a:outerShdw>
              </a:effectLst>
            </a:endParaRPr>
          </a:p>
        </p:txBody>
      </p:sp>
      <p:sp>
        <p:nvSpPr>
          <p:cNvPr id="6" name="عنصر نائب للمحتوى 2"/>
          <p:cNvSpPr txBox="1">
            <a:spLocks/>
          </p:cNvSpPr>
          <p:nvPr/>
        </p:nvSpPr>
        <p:spPr>
          <a:xfrm>
            <a:off x="381000" y="1600200"/>
            <a:ext cx="8458200" cy="685799"/>
          </a:xfrm>
          <a:prstGeom prst="rect">
            <a:avLst/>
          </a:prstGeom>
        </p:spPr>
        <p:txBody>
          <a:bodyPr vert="horz" lIns="91440" tIns="45720" rIns="91440" bIns="45720" rtlCol="1">
            <a:normAutofit fontScale="85000" lnSpcReduction="20000"/>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EG" sz="2800" b="1" dirty="0"/>
              <a:t>والاغتراب مفهوم تجريدي عام يشير لحالات الانفصال عن القيم والمعاني والمعايير ويتحدد من خلال مفاهيم إجرائية متعددة تتمثل في:-</a:t>
            </a:r>
            <a:endParaRPr lang="en-US" sz="2800" b="1" dirty="0"/>
          </a:p>
          <a:p>
            <a:endParaRPr lang="ar-SA" dirty="0"/>
          </a:p>
        </p:txBody>
      </p:sp>
      <p:sp>
        <p:nvSpPr>
          <p:cNvPr id="8" name="مخطط انسيابي: معالجة متعاقبة 7"/>
          <p:cNvSpPr/>
          <p:nvPr/>
        </p:nvSpPr>
        <p:spPr>
          <a:xfrm>
            <a:off x="914400" y="2362200"/>
            <a:ext cx="7518888" cy="768619"/>
          </a:xfrm>
          <a:prstGeom prst="flowChartAlternateProcess">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rtl="1"/>
            <a:endParaRPr lang="ar-EG" sz="400" b="1" dirty="0">
              <a:solidFill>
                <a:schemeClr val="tx1"/>
              </a:solidFill>
            </a:endParaRPr>
          </a:p>
          <a:p>
            <a:pPr lvl="0" algn="r" rtl="1"/>
            <a:r>
              <a:rPr lang="ar-EG" sz="2400" b="1" dirty="0">
                <a:solidFill>
                  <a:srgbClr val="002060"/>
                </a:solidFill>
              </a:rPr>
              <a:t>1- فقدان السيطرة نتيجة لغياب المعرفة والإرادة القادرة علي التأثير في محيط الاجتماعي للشخص</a:t>
            </a:r>
            <a:endParaRPr lang="ar-SA" dirty="0">
              <a:solidFill>
                <a:srgbClr val="002060"/>
              </a:solidFill>
            </a:endParaRPr>
          </a:p>
        </p:txBody>
      </p:sp>
      <p:sp>
        <p:nvSpPr>
          <p:cNvPr id="9" name="مخطط انسيابي: معالجة متعاقبة 8"/>
          <p:cNvSpPr/>
          <p:nvPr/>
        </p:nvSpPr>
        <p:spPr>
          <a:xfrm>
            <a:off x="914400" y="3352800"/>
            <a:ext cx="7366488" cy="685800"/>
          </a:xfrm>
          <a:prstGeom prst="flowChartAlternateProcess">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rtl="1"/>
            <a:endParaRPr lang="ar-EG" sz="400" b="1" dirty="0">
              <a:solidFill>
                <a:schemeClr val="tx1"/>
              </a:solidFill>
            </a:endParaRPr>
          </a:p>
          <a:p>
            <a:pPr lvl="0" algn="r" rtl="1"/>
            <a:r>
              <a:rPr lang="ar-EG" sz="2400" b="1" dirty="0">
                <a:solidFill>
                  <a:srgbClr val="002060"/>
                </a:solidFill>
              </a:rPr>
              <a:t>2- وفقدان المعني ويتمثل في غياب الهدف والموجة الأساسي للحياة بحيث تصير الحياة بلا معني أو هدف واضح.</a:t>
            </a:r>
            <a:endParaRPr lang="en-US" sz="2400" b="1" dirty="0">
              <a:solidFill>
                <a:srgbClr val="002060"/>
              </a:solidFill>
            </a:endParaRPr>
          </a:p>
        </p:txBody>
      </p:sp>
      <p:sp>
        <p:nvSpPr>
          <p:cNvPr id="10" name="مخطط انسيابي: معالجة متعاقبة 9"/>
          <p:cNvSpPr/>
          <p:nvPr/>
        </p:nvSpPr>
        <p:spPr>
          <a:xfrm>
            <a:off x="914400" y="4267200"/>
            <a:ext cx="7366488" cy="609600"/>
          </a:xfrm>
          <a:prstGeom prst="flowChartAlternateProcess">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rtl="1"/>
            <a:endParaRPr lang="ar-EG" sz="400" b="1" dirty="0">
              <a:solidFill>
                <a:schemeClr val="tx1"/>
              </a:solidFill>
            </a:endParaRPr>
          </a:p>
          <a:p>
            <a:pPr lvl="0" algn="r" rtl="1"/>
            <a:r>
              <a:rPr lang="ar-EG" sz="2400" b="1" dirty="0">
                <a:solidFill>
                  <a:srgbClr val="002060"/>
                </a:solidFill>
              </a:rPr>
              <a:t>3- وفقدان المعايير ويعني الانفصال عن المعايير أو تصدع بناء المعايير التي توجه سلوك الأشخاص.</a:t>
            </a:r>
            <a:endParaRPr lang="en-US" sz="2400" b="1" dirty="0">
              <a:solidFill>
                <a:srgbClr val="002060"/>
              </a:solidFill>
            </a:endParaRPr>
          </a:p>
        </p:txBody>
      </p:sp>
      <p:sp>
        <p:nvSpPr>
          <p:cNvPr id="11" name="مخطط انسيابي: معالجة متعاقبة 10"/>
          <p:cNvSpPr/>
          <p:nvPr/>
        </p:nvSpPr>
        <p:spPr>
          <a:xfrm>
            <a:off x="838200" y="5029200"/>
            <a:ext cx="7518888" cy="533400"/>
          </a:xfrm>
          <a:prstGeom prst="flowChartAlternateProcess">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rtl="1"/>
            <a:endParaRPr lang="ar-EG" sz="400" b="1" dirty="0">
              <a:solidFill>
                <a:schemeClr val="tx1"/>
              </a:solidFill>
            </a:endParaRPr>
          </a:p>
          <a:p>
            <a:pPr lvl="0" algn="r" rtl="1"/>
            <a:r>
              <a:rPr lang="ar-EG" sz="2400" b="1" dirty="0">
                <a:solidFill>
                  <a:srgbClr val="002060"/>
                </a:solidFill>
              </a:rPr>
              <a:t> 4- ثم الاغتراب الاجتماعي بمعني الانفصال عن الأهداف المحددة ثقافياً</a:t>
            </a:r>
            <a:endParaRPr lang="en-US" sz="2400" b="1" dirty="0">
              <a:solidFill>
                <a:srgbClr val="002060"/>
              </a:solidFill>
            </a:endParaRPr>
          </a:p>
        </p:txBody>
      </p:sp>
      <p:sp>
        <p:nvSpPr>
          <p:cNvPr id="12" name="مخطط انسيابي: معالجة متعاقبة 11"/>
          <p:cNvSpPr/>
          <p:nvPr/>
        </p:nvSpPr>
        <p:spPr>
          <a:xfrm>
            <a:off x="838200" y="5791200"/>
            <a:ext cx="7595088" cy="685800"/>
          </a:xfrm>
          <a:prstGeom prst="flowChartAlternateProcess">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rtl="1"/>
            <a:endParaRPr lang="ar-EG" sz="400" b="1" dirty="0">
              <a:solidFill>
                <a:schemeClr val="tx1"/>
              </a:solidFill>
            </a:endParaRPr>
          </a:p>
          <a:p>
            <a:pPr lvl="0" algn="r" rtl="1"/>
            <a:r>
              <a:rPr lang="ar-EG" sz="2400" b="1" dirty="0">
                <a:solidFill>
                  <a:srgbClr val="002060"/>
                </a:solidFill>
              </a:rPr>
              <a:t>5- ثم الاغتراب النفسي ويتمثل في انفصال الشخص عن ذاته الحقيقية والتكيف مع ذلك الوضع بحالات من الانسحاب والعصيان </a:t>
            </a:r>
            <a:r>
              <a:rPr lang="ar-EG" sz="2400" dirty="0"/>
              <a:t>.</a:t>
            </a:r>
            <a:endParaRPr lang="en-US" sz="2400" dirty="0"/>
          </a:p>
        </p:txBody>
      </p:sp>
    </p:spTree>
    <p:extLst>
      <p:ext uri="{BB962C8B-B14F-4D97-AF65-F5344CB8AC3E}">
        <p14:creationId xmlns:p14="http://schemas.microsoft.com/office/powerpoint/2010/main" val="3210554115"/>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1000"/>
                                        <p:tgtEl>
                                          <p:spTgt spid="3">
                                            <p:txEl>
                                              <p:pRg st="0" end="0"/>
                                            </p:txEl>
                                          </p:spTgt>
                                        </p:tgtEl>
                                      </p:cBhvr>
                                    </p:animEffect>
                                    <p:anim calcmode="lin" valueType="num">
                                      <p:cBhvr>
                                        <p:cTn id="2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0-#ppt_w/2"/>
                                          </p:val>
                                        </p:tav>
                                        <p:tav tm="100000">
                                          <p:val>
                                            <p:strVal val="#ppt_x"/>
                                          </p:val>
                                        </p:tav>
                                      </p:tavLst>
                                    </p:anim>
                                    <p:anim calcmode="lin" valueType="num">
                                      <p:cBhvr additive="base">
                                        <p:cTn id="4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fill="hold"/>
                                        <p:tgtEl>
                                          <p:spTgt spid="9"/>
                                        </p:tgtEl>
                                        <p:attrNameLst>
                                          <p:attrName>ppt_x</p:attrName>
                                        </p:attrNameLst>
                                      </p:cBhvr>
                                      <p:tavLst>
                                        <p:tav tm="0">
                                          <p:val>
                                            <p:strVal val="1+#ppt_w/2"/>
                                          </p:val>
                                        </p:tav>
                                        <p:tav tm="100000">
                                          <p:val>
                                            <p:strVal val="#ppt_x"/>
                                          </p:val>
                                        </p:tav>
                                      </p:tavLst>
                                    </p:anim>
                                    <p:anim calcmode="lin" valueType="num">
                                      <p:cBhvr additive="base">
                                        <p:cTn id="4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fill="hold"/>
                                        <p:tgtEl>
                                          <p:spTgt spid="10"/>
                                        </p:tgtEl>
                                        <p:attrNameLst>
                                          <p:attrName>ppt_x</p:attrName>
                                        </p:attrNameLst>
                                      </p:cBhvr>
                                      <p:tavLst>
                                        <p:tav tm="0">
                                          <p:val>
                                            <p:strVal val="0-#ppt_w/2"/>
                                          </p:val>
                                        </p:tav>
                                        <p:tav tm="100000">
                                          <p:val>
                                            <p:strVal val="#ppt_x"/>
                                          </p:val>
                                        </p:tav>
                                      </p:tavLst>
                                    </p:anim>
                                    <p:anim calcmode="lin" valueType="num">
                                      <p:cBhvr additive="base">
                                        <p:cTn id="5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2"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500" fill="hold"/>
                                        <p:tgtEl>
                                          <p:spTgt spid="11"/>
                                        </p:tgtEl>
                                        <p:attrNameLst>
                                          <p:attrName>ppt_x</p:attrName>
                                        </p:attrNameLst>
                                      </p:cBhvr>
                                      <p:tavLst>
                                        <p:tav tm="0">
                                          <p:val>
                                            <p:strVal val="1+#ppt_w/2"/>
                                          </p:val>
                                        </p:tav>
                                        <p:tav tm="100000">
                                          <p:val>
                                            <p:strVal val="#ppt_x"/>
                                          </p:val>
                                        </p:tav>
                                      </p:tavLst>
                                    </p:anim>
                                    <p:anim calcmode="lin" valueType="num">
                                      <p:cBhvr additive="base">
                                        <p:cTn id="5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grpId="0" nodeType="click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additive="base">
                                        <p:cTn id="63" dur="500" fill="hold"/>
                                        <p:tgtEl>
                                          <p:spTgt spid="12"/>
                                        </p:tgtEl>
                                        <p:attrNameLst>
                                          <p:attrName>ppt_x</p:attrName>
                                        </p:attrNameLst>
                                      </p:cBhvr>
                                      <p:tavLst>
                                        <p:tav tm="0">
                                          <p:val>
                                            <p:strVal val="0-#ppt_w/2"/>
                                          </p:val>
                                        </p:tav>
                                        <p:tav tm="100000">
                                          <p:val>
                                            <p:strVal val="#ppt_x"/>
                                          </p:val>
                                        </p:tav>
                                      </p:tavLst>
                                    </p:anim>
                                    <p:anim calcmode="lin" valueType="num">
                                      <p:cBhvr additive="base">
                                        <p:cTn id="64"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p:bldP spid="8" grpId="0" animBg="1"/>
      <p:bldP spid="9" grpId="0" animBg="1"/>
      <p:bldP spid="10" grpId="0" animBg="1"/>
      <p:bldP spid="11" grpId="0" animBg="1"/>
      <p:bldP spid="1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4">
                <a:shade val="45000"/>
                <a:satMod val="135000"/>
              </a:schemeClr>
              <a:prstClr val="white"/>
            </a:duotone>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tretch>
            <a:fillRect/>
          </a:stretch>
        </p:blipFill>
        <p:spPr>
          <a:xfrm>
            <a:off x="17584" y="-76200"/>
            <a:ext cx="9126416" cy="6871239"/>
          </a:xfrm>
          <a:prstGeom prst="rect">
            <a:avLst/>
          </a:prstGeom>
          <a:ln w="190500" cap="sq">
            <a:solidFill>
              <a:schemeClr val="accent4">
                <a:lumMod val="40000"/>
                <a:lumOff val="6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عنصر نائب للمحتوى 2"/>
          <p:cNvSpPr>
            <a:spLocks noGrp="1"/>
          </p:cNvSpPr>
          <p:nvPr>
            <p:ph idx="1"/>
          </p:nvPr>
        </p:nvSpPr>
        <p:spPr>
          <a:xfrm>
            <a:off x="685800" y="457200"/>
            <a:ext cx="7772400" cy="1371600"/>
          </a:xfrm>
        </p:spPr>
        <p:txBody>
          <a:bodyPr>
            <a:normAutofit/>
          </a:bodyPr>
          <a:lstStyle/>
          <a:p>
            <a:pPr algn="r" rtl="1"/>
            <a:r>
              <a:rPr lang="ar-EG" sz="2400" b="1" dirty="0"/>
              <a:t>وهذه الابعاد الخمسة للاغتراب والتي حددها " </a:t>
            </a:r>
            <a:r>
              <a:rPr lang="ar-EG" sz="2400" b="1" dirty="0" err="1"/>
              <a:t>ملفن</a:t>
            </a:r>
            <a:r>
              <a:rPr lang="ar-EG" sz="2400" b="1" dirty="0"/>
              <a:t> سيمان " في تحليله لمعاني الاغتراب مترابطة ومتبادلة التأثير مع بعضها وتنطوي علي مداخل ثلاثة ، هي المدخل الشخصي ، والمدخل الثقافي والمدخل الاجتماعي </a:t>
            </a:r>
            <a:r>
              <a:rPr lang="ar-EG" dirty="0"/>
              <a:t>.</a:t>
            </a:r>
            <a:endParaRPr lang="en-US" dirty="0"/>
          </a:p>
          <a:p>
            <a:pPr algn="r" rtl="1"/>
            <a:endParaRPr lang="ar-SA" dirty="0"/>
          </a:p>
        </p:txBody>
      </p:sp>
      <p:sp>
        <p:nvSpPr>
          <p:cNvPr id="6" name="عنصر نائب للمحتوى 2"/>
          <p:cNvSpPr txBox="1">
            <a:spLocks/>
          </p:cNvSpPr>
          <p:nvPr/>
        </p:nvSpPr>
        <p:spPr>
          <a:xfrm>
            <a:off x="457200" y="2971801"/>
            <a:ext cx="8001000" cy="2209799"/>
          </a:xfrm>
          <a:prstGeom prst="rect">
            <a:avLst/>
          </a:prstGeom>
        </p:spPr>
        <p:txBody>
          <a:bodyPr vert="horz" lIns="91440" tIns="45720" rIns="91440" bIns="45720" rtlCol="1">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EG" sz="2400" b="1" dirty="0"/>
              <a:t>يرى هذا  المدخل أن المشاكل الاجتماعية تنبع من ظروف فردية معينة  منها ما يتعلق بفشل الشخص في استيعاب الاتجاهات الدارجة والعادات والاهداف والقيم وهذا الاجرام ينظر له باعتباره انحرافا شخصيا والذى  يشير الى ان الشخص المنحرف  هو الذى فشل في تكوين أحكام القيم المعيارية والعادات الأمر الذى يترتب عليه وجود أشخاص غير </a:t>
            </a:r>
            <a:r>
              <a:rPr lang="ar-EG" sz="2400" b="1" dirty="0" err="1"/>
              <a:t>متواقفين</a:t>
            </a:r>
            <a:r>
              <a:rPr lang="ar-EG" sz="2400" b="1" dirty="0"/>
              <a:t> اجتماعيا </a:t>
            </a:r>
            <a:endParaRPr lang="en-US" sz="2400" b="1" dirty="0"/>
          </a:p>
          <a:p>
            <a:endParaRPr lang="ar-SA" sz="2400" dirty="0"/>
          </a:p>
        </p:txBody>
      </p:sp>
      <p:sp>
        <p:nvSpPr>
          <p:cNvPr id="7" name="مخطط انسيابي: معالجة متعاقبة 6"/>
          <p:cNvSpPr/>
          <p:nvPr/>
        </p:nvSpPr>
        <p:spPr>
          <a:xfrm>
            <a:off x="1524000" y="1981200"/>
            <a:ext cx="6172200" cy="685800"/>
          </a:xfrm>
          <a:prstGeom prst="flowChartAlternateProcess">
            <a:avLst/>
          </a:prstGeom>
          <a:solidFill>
            <a:srgbClr val="C0000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EG" sz="3200" b="1" dirty="0">
                <a:solidFill>
                  <a:schemeClr val="bg1"/>
                </a:solidFill>
              </a:rPr>
              <a:t>المدخل الشخصي وعلاقته بالاغتراب</a:t>
            </a:r>
            <a:endParaRPr lang="en-US" sz="3200" b="1" dirty="0">
              <a:solidFill>
                <a:schemeClr val="bg1"/>
              </a:solidFill>
            </a:endParaRPr>
          </a:p>
        </p:txBody>
      </p:sp>
      <p:sp>
        <p:nvSpPr>
          <p:cNvPr id="8" name="عنصر نائب للمحتوى 2"/>
          <p:cNvSpPr txBox="1">
            <a:spLocks/>
          </p:cNvSpPr>
          <p:nvPr/>
        </p:nvSpPr>
        <p:spPr>
          <a:xfrm>
            <a:off x="762000" y="5105401"/>
            <a:ext cx="7772400" cy="1371599"/>
          </a:xfrm>
          <a:prstGeom prst="rect">
            <a:avLst/>
          </a:prstGeom>
        </p:spPr>
        <p:txBody>
          <a:bodyPr vert="horz" lIns="91440" tIns="45720" rIns="91440" bIns="45720" rtlCol="1">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EG" sz="2400" b="1" dirty="0"/>
              <a:t>ومثل هذا الاتجاه لا يغطي انحراف المناطق الحرية ، لا يكون قابلاً للتطبيق علي المجرمين القانونيين ومجرمي المؤسسات ، والمجرمين الموفقين ، والمجرمين الذين بدون ضحايا </a:t>
            </a:r>
            <a:endParaRPr lang="en-US" sz="2400" b="1" dirty="0"/>
          </a:p>
          <a:p>
            <a:endParaRPr lang="ar-SA" sz="2400" dirty="0"/>
          </a:p>
        </p:txBody>
      </p:sp>
    </p:spTree>
    <p:extLst>
      <p:ext uri="{BB962C8B-B14F-4D97-AF65-F5344CB8AC3E}">
        <p14:creationId xmlns:p14="http://schemas.microsoft.com/office/powerpoint/2010/main" val="4230819780"/>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80">
                                          <p:stCondLst>
                                            <p:cond delay="0"/>
                                          </p:stCondLst>
                                        </p:cTn>
                                        <p:tgtEl>
                                          <p:spTgt spid="7"/>
                                        </p:tgtEl>
                                      </p:cBhvr>
                                    </p:animEffect>
                                    <p:anim calcmode="lin" valueType="num">
                                      <p:cBhvr>
                                        <p:cTn id="1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9" dur="26">
                                          <p:stCondLst>
                                            <p:cond delay="650"/>
                                          </p:stCondLst>
                                        </p:cTn>
                                        <p:tgtEl>
                                          <p:spTgt spid="7"/>
                                        </p:tgtEl>
                                      </p:cBhvr>
                                      <p:to x="100000" y="60000"/>
                                    </p:animScale>
                                    <p:animScale>
                                      <p:cBhvr>
                                        <p:cTn id="20" dur="166" decel="50000">
                                          <p:stCondLst>
                                            <p:cond delay="676"/>
                                          </p:stCondLst>
                                        </p:cTn>
                                        <p:tgtEl>
                                          <p:spTgt spid="7"/>
                                        </p:tgtEl>
                                      </p:cBhvr>
                                      <p:to x="100000" y="100000"/>
                                    </p:animScale>
                                    <p:animScale>
                                      <p:cBhvr>
                                        <p:cTn id="21" dur="26">
                                          <p:stCondLst>
                                            <p:cond delay="1312"/>
                                          </p:stCondLst>
                                        </p:cTn>
                                        <p:tgtEl>
                                          <p:spTgt spid="7"/>
                                        </p:tgtEl>
                                      </p:cBhvr>
                                      <p:to x="100000" y="80000"/>
                                    </p:animScale>
                                    <p:animScale>
                                      <p:cBhvr>
                                        <p:cTn id="22" dur="166" decel="50000">
                                          <p:stCondLst>
                                            <p:cond delay="1338"/>
                                          </p:stCondLst>
                                        </p:cTn>
                                        <p:tgtEl>
                                          <p:spTgt spid="7"/>
                                        </p:tgtEl>
                                      </p:cBhvr>
                                      <p:to x="100000" y="100000"/>
                                    </p:animScale>
                                    <p:animScale>
                                      <p:cBhvr>
                                        <p:cTn id="23" dur="26">
                                          <p:stCondLst>
                                            <p:cond delay="1642"/>
                                          </p:stCondLst>
                                        </p:cTn>
                                        <p:tgtEl>
                                          <p:spTgt spid="7"/>
                                        </p:tgtEl>
                                      </p:cBhvr>
                                      <p:to x="100000" y="90000"/>
                                    </p:animScale>
                                    <p:animScale>
                                      <p:cBhvr>
                                        <p:cTn id="24" dur="166" decel="50000">
                                          <p:stCondLst>
                                            <p:cond delay="1668"/>
                                          </p:stCondLst>
                                        </p:cTn>
                                        <p:tgtEl>
                                          <p:spTgt spid="7"/>
                                        </p:tgtEl>
                                      </p:cBhvr>
                                      <p:to x="100000" y="100000"/>
                                    </p:animScale>
                                    <p:animScale>
                                      <p:cBhvr>
                                        <p:cTn id="25" dur="26">
                                          <p:stCondLst>
                                            <p:cond delay="1808"/>
                                          </p:stCondLst>
                                        </p:cTn>
                                        <p:tgtEl>
                                          <p:spTgt spid="7"/>
                                        </p:tgtEl>
                                      </p:cBhvr>
                                      <p:to x="100000" y="95000"/>
                                    </p:animScale>
                                    <p:animScale>
                                      <p:cBhvr>
                                        <p:cTn id="26" dur="166" decel="50000">
                                          <p:stCondLst>
                                            <p:cond delay="1834"/>
                                          </p:stCondLst>
                                        </p:cTn>
                                        <p:tgtEl>
                                          <p:spTgt spid="7"/>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animBg="1"/>
      <p:bldP spid="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4">
                <a:shade val="45000"/>
                <a:satMod val="135000"/>
              </a:schemeClr>
              <a:prstClr val="white"/>
            </a:duotone>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tretch>
            <a:fillRect/>
          </a:stretch>
        </p:blipFill>
        <p:spPr>
          <a:xfrm>
            <a:off x="17584" y="-76200"/>
            <a:ext cx="9126416" cy="6871239"/>
          </a:xfrm>
          <a:prstGeom prst="rect">
            <a:avLst/>
          </a:prstGeom>
          <a:ln w="190500" cap="sq">
            <a:solidFill>
              <a:schemeClr val="accent4">
                <a:lumMod val="40000"/>
                <a:lumOff val="6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عنصر نائب للمحتوى 2"/>
          <p:cNvSpPr>
            <a:spLocks noGrp="1"/>
          </p:cNvSpPr>
          <p:nvPr>
            <p:ph idx="1"/>
          </p:nvPr>
        </p:nvSpPr>
        <p:spPr>
          <a:xfrm>
            <a:off x="990600" y="685800"/>
            <a:ext cx="7239000" cy="1143000"/>
          </a:xfrm>
        </p:spPr>
        <p:txBody>
          <a:bodyPr>
            <a:normAutofit/>
          </a:bodyPr>
          <a:lstStyle/>
          <a:p>
            <a:pPr algn="r" rtl="1"/>
            <a:r>
              <a:rPr lang="ar-EG" sz="2400" b="1" dirty="0"/>
              <a:t>ولا شك أن فشل المدرسة والمنزل في تزويد الشخص بالقيم العامة السائدة في المجتمع ، يتيح الفرصة لصور الانحراف الشخصي .</a:t>
            </a:r>
            <a:endParaRPr lang="ar-SA" sz="2400" b="1" dirty="0"/>
          </a:p>
        </p:txBody>
      </p:sp>
      <p:sp>
        <p:nvSpPr>
          <p:cNvPr id="5" name="عنصر نائب للمحتوى 2"/>
          <p:cNvSpPr txBox="1">
            <a:spLocks/>
          </p:cNvSpPr>
          <p:nvPr/>
        </p:nvSpPr>
        <p:spPr>
          <a:xfrm>
            <a:off x="2362200" y="1981200"/>
            <a:ext cx="5867400" cy="2667000"/>
          </a:xfrm>
          <a:prstGeom prst="rect">
            <a:avLst/>
          </a:prstGeom>
        </p:spPr>
        <p:txBody>
          <a:bodyPr vert="horz" lIns="91440" tIns="45720" rIns="91440" bIns="45720" rtlCol="1">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EG" sz="2400" b="1" dirty="0"/>
              <a:t>الفئة من الناس هم الذين يصبرون في حالة انحراف اجرامي من حالات عدم مقدرتهم لتعلم العادات ، وأن بعض الجرائم قليلة ترتكب نتيجة لنقص المقدرة الذهنية لتعلم السلوك المقبول ، هذه الفئة من الناس ، لا تشكل إلا الجانب القليل ، والمحدود من مشكلة الجريمة </a:t>
            </a:r>
            <a:endParaRPr lang="en-US" sz="2400" b="1" dirty="0"/>
          </a:p>
        </p:txBody>
      </p:sp>
      <p:pic>
        <p:nvPicPr>
          <p:cNvPr id="6" name="صورة 5"/>
          <p:cNvPicPr>
            <a:picLocks noChangeAspect="1"/>
          </p:cNvPicPr>
          <p:nvPr/>
        </p:nvPicPr>
        <p:blipFill rotWithShape="1">
          <a:blip r:embed="rId4">
            <a:duotone>
              <a:schemeClr val="accent4">
                <a:shade val="45000"/>
                <a:satMod val="135000"/>
              </a:schemeClr>
              <a:prstClr val="white"/>
            </a:duotone>
            <a:extLst>
              <a:ext uri="{28A0092B-C50C-407E-A947-70E740481C1C}">
                <a14:useLocalDpi xmlns:a14="http://schemas.microsoft.com/office/drawing/2010/main" val="0"/>
              </a:ext>
            </a:extLst>
          </a:blip>
          <a:srcRect l="3200" r="68554" b="50000"/>
          <a:stretch/>
        </p:blipFill>
        <p:spPr>
          <a:xfrm>
            <a:off x="914400" y="1733550"/>
            <a:ext cx="1434905" cy="16954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صورة 6"/>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l="60296" t="5769" b="63757"/>
          <a:stretch/>
        </p:blipFill>
        <p:spPr>
          <a:xfrm>
            <a:off x="3025725" y="4079761"/>
            <a:ext cx="3222675" cy="2473439"/>
          </a:xfrm>
          <a:prstGeom prst="rect">
            <a:avLst/>
          </a:prstGeom>
          <a:ln>
            <a:noFill/>
          </a:ln>
          <a:effectLst>
            <a:softEdge rad="112500"/>
          </a:effectLst>
        </p:spPr>
      </p:pic>
    </p:spTree>
    <p:extLst>
      <p:ext uri="{BB962C8B-B14F-4D97-AF65-F5344CB8AC3E}">
        <p14:creationId xmlns:p14="http://schemas.microsoft.com/office/powerpoint/2010/main" val="1188037178"/>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fltVal val="0"/>
                                          </p:val>
                                        </p:tav>
                                        <p:tav tm="100000">
                                          <p:val>
                                            <p:strVal val="#ppt_w"/>
                                          </p:val>
                                        </p:tav>
                                      </p:tavLst>
                                    </p:anim>
                                    <p:anim calcmode="lin" valueType="num">
                                      <p:cBhvr>
                                        <p:cTn id="23" dur="1000" fill="hold"/>
                                        <p:tgtEl>
                                          <p:spTgt spid="7"/>
                                        </p:tgtEl>
                                        <p:attrNameLst>
                                          <p:attrName>ppt_h</p:attrName>
                                        </p:attrNameLst>
                                      </p:cBhvr>
                                      <p:tavLst>
                                        <p:tav tm="0">
                                          <p:val>
                                            <p:fltVal val="0"/>
                                          </p:val>
                                        </p:tav>
                                        <p:tav tm="100000">
                                          <p:val>
                                            <p:strVal val="#ppt_h"/>
                                          </p:val>
                                        </p:tav>
                                      </p:tavLst>
                                    </p:anim>
                                    <p:anim calcmode="lin" valueType="num">
                                      <p:cBhvr>
                                        <p:cTn id="24" dur="1000" fill="hold"/>
                                        <p:tgtEl>
                                          <p:spTgt spid="7"/>
                                        </p:tgtEl>
                                        <p:attrNameLst>
                                          <p:attrName>style.rotation</p:attrName>
                                        </p:attrNameLst>
                                      </p:cBhvr>
                                      <p:tavLst>
                                        <p:tav tm="0">
                                          <p:val>
                                            <p:fltVal val="90"/>
                                          </p:val>
                                        </p:tav>
                                        <p:tav tm="100000">
                                          <p:val>
                                            <p:fltVal val="0"/>
                                          </p:val>
                                        </p:tav>
                                      </p:tavLst>
                                    </p:anim>
                                    <p:animEffect transition="in" filter="fade">
                                      <p:cBhvr>
                                        <p:cTn id="25" dur="10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179512" y="571480"/>
            <a:ext cx="8640960" cy="6050382"/>
          </a:xfrm>
          <a:prstGeom prst="flowChartDocument">
            <a:avLst/>
          </a:prstGeom>
          <a:ln/>
        </p:spPr>
        <p:style>
          <a:lnRef idx="2">
            <a:schemeClr val="accent2"/>
          </a:lnRef>
          <a:fillRef idx="1">
            <a:schemeClr val="lt1"/>
          </a:fillRef>
          <a:effectRef idx="0">
            <a:schemeClr val="accent2"/>
          </a:effectRef>
          <a:fontRef idx="minor">
            <a:schemeClr val="dk1"/>
          </a:fontRef>
        </p:style>
        <p:txBody>
          <a:bodyPr rtlCol="0" anchor="ctr"/>
          <a:lstStyle/>
          <a:p>
            <a:pPr algn="ctr" rtl="1"/>
            <a:r>
              <a:rPr lang="ar-SA" sz="3600" b="1" u="sng" dirty="0">
                <a:solidFill>
                  <a:schemeClr val="tx2">
                    <a:lumMod val="50000"/>
                    <a:lumOff val="50000"/>
                  </a:schemeClr>
                </a:solidFill>
                <a:cs typeface="Akhbar MT" pitchFamily="2" charset="-78"/>
              </a:rPr>
              <a:t>النظريات الاجتماعية المفسرة للجريمة</a:t>
            </a:r>
          </a:p>
          <a:p>
            <a:pPr algn="ctr" rtl="1"/>
            <a:r>
              <a:rPr lang="ar-SA" sz="2400" b="1" dirty="0">
                <a:solidFill>
                  <a:schemeClr val="tx2">
                    <a:lumMod val="50000"/>
                    <a:lumOff val="50000"/>
                  </a:schemeClr>
                </a:solidFill>
                <a:cs typeface="Akhbar MT" pitchFamily="2" charset="-78"/>
              </a:rPr>
              <a:t>المدرسة التقليدية</a:t>
            </a:r>
          </a:p>
          <a:p>
            <a:pPr algn="ctr" rtl="1"/>
            <a:r>
              <a:rPr lang="ar-SA" sz="2400" b="1" dirty="0">
                <a:solidFill>
                  <a:schemeClr val="tx2">
                    <a:lumMod val="50000"/>
                    <a:lumOff val="50000"/>
                  </a:schemeClr>
                </a:solidFill>
                <a:cs typeface="Akhbar MT" pitchFamily="2" charset="-78"/>
              </a:rPr>
              <a:t>أولاً - المدرسة التقليدية القديمة :</a:t>
            </a:r>
          </a:p>
          <a:p>
            <a:pPr algn="ctr" rtl="1"/>
            <a:endParaRPr lang="ar-SA" sz="2400" b="1" dirty="0">
              <a:cs typeface="Akhbar MT" pitchFamily="2" charset="-78"/>
            </a:endParaRPr>
          </a:p>
          <a:p>
            <a:pPr algn="ctr" rtl="1"/>
            <a:r>
              <a:rPr lang="ar-SA" sz="2400" b="1" dirty="0">
                <a:cs typeface="Akhbar MT" pitchFamily="2" charset="-78"/>
              </a:rPr>
              <a:t>نشأت المدرسة التقليدية في حوالي منتصف القرن الثامن عشر على يد ( سيزار دو </a:t>
            </a:r>
            <a:r>
              <a:rPr lang="ar-SA" sz="2400" b="1" dirty="0" err="1">
                <a:cs typeface="Akhbar MT" pitchFamily="2" charset="-78"/>
              </a:rPr>
              <a:t>بيكاريا</a:t>
            </a:r>
            <a:r>
              <a:rPr lang="ar-SA" sz="2400" b="1" dirty="0">
                <a:cs typeface="Akhbar MT" pitchFamily="2" charset="-78"/>
              </a:rPr>
              <a:t> ) وقد ساهم في تأسيسها عدد من المفكرين منهم الفقيه الإيطالي ( فيلا نجرى ) والفيلسوف الانجليزي ( جيرمي </a:t>
            </a:r>
            <a:r>
              <a:rPr lang="ar-SA" sz="2400" b="1" dirty="0" err="1">
                <a:cs typeface="Akhbar MT" pitchFamily="2" charset="-78"/>
              </a:rPr>
              <a:t>بنتام</a:t>
            </a:r>
            <a:r>
              <a:rPr lang="ar-SA" sz="2400" b="1" dirty="0">
                <a:cs typeface="Akhbar MT" pitchFamily="2" charset="-78"/>
              </a:rPr>
              <a:t> ) والألماني ( أنسلم </a:t>
            </a:r>
            <a:r>
              <a:rPr lang="ar-SA" sz="2400" b="1" dirty="0" err="1">
                <a:cs typeface="Akhbar MT" pitchFamily="2" charset="-78"/>
              </a:rPr>
              <a:t>فيورباخ</a:t>
            </a:r>
            <a:r>
              <a:rPr lang="ar-SA" sz="2400" b="1" dirty="0">
                <a:cs typeface="Akhbar MT" pitchFamily="2" charset="-78"/>
              </a:rPr>
              <a:t> ) .</a:t>
            </a:r>
          </a:p>
          <a:p>
            <a:pPr algn="ctr" rtl="1"/>
            <a:r>
              <a:rPr lang="ar-SA" sz="2400" b="1" dirty="0">
                <a:cs typeface="Akhbar MT" pitchFamily="2" charset="-78"/>
              </a:rPr>
              <a:t>ففي عام ١٧٦٤ كتب ( </a:t>
            </a:r>
            <a:r>
              <a:rPr lang="ar-SA" sz="2400" b="1" dirty="0" err="1">
                <a:cs typeface="Akhbar MT" pitchFamily="2" charset="-78"/>
              </a:rPr>
              <a:t>بيكاريا</a:t>
            </a:r>
            <a:r>
              <a:rPr lang="ar-SA" sz="2400" b="1" dirty="0">
                <a:cs typeface="Akhbar MT" pitchFamily="2" charset="-78"/>
              </a:rPr>
              <a:t> ) </a:t>
            </a:r>
            <a:r>
              <a:rPr lang="ar-SA" sz="2400" b="1" dirty="0">
                <a:solidFill>
                  <a:schemeClr val="tx2">
                    <a:lumMod val="50000"/>
                    <a:lumOff val="50000"/>
                  </a:schemeClr>
                </a:solidFill>
                <a:cs typeface="Akhbar MT" pitchFamily="2" charset="-78"/>
              </a:rPr>
              <a:t>كتابه الجرائم والعقوبات </a:t>
            </a:r>
            <a:r>
              <a:rPr lang="ar-SA" sz="2400" b="1" dirty="0">
                <a:cs typeface="Akhbar MT" pitchFamily="2" charset="-78"/>
              </a:rPr>
              <a:t>فعمت أفكاره أنحاء أوروبا ، وقد حظي بتأييد كثير من المفكرين أمثال ( فولتير ) و ( </a:t>
            </a:r>
            <a:r>
              <a:rPr lang="ar-SA" sz="2400" b="1" dirty="0" err="1">
                <a:cs typeface="Akhbar MT" pitchFamily="2" charset="-78"/>
              </a:rPr>
              <a:t>ديدرو</a:t>
            </a:r>
            <a:r>
              <a:rPr lang="ar-SA" sz="2400" b="1" dirty="0">
                <a:cs typeface="Akhbar MT" pitchFamily="2" charset="-78"/>
              </a:rPr>
              <a:t> ) كما لقي أيضاً معارضه شديده من بعض القضاة الفرنسيين أمثال (جوس) وغيره .</a:t>
            </a:r>
          </a:p>
          <a:p>
            <a:pPr algn="ctr" rtl="1"/>
            <a:endParaRPr lang="en-US" sz="2400" b="1" dirty="0">
              <a:cs typeface="Akhbar MT" pitchFamily="2" charset="-78"/>
            </a:endParaRPr>
          </a:p>
        </p:txBody>
      </p:sp>
    </p:spTree>
    <p:extLst>
      <p:ext uri="{BB962C8B-B14F-4D97-AF65-F5344CB8AC3E}">
        <p14:creationId xmlns:p14="http://schemas.microsoft.com/office/powerpoint/2010/main" val="659807636"/>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1000"/>
                                        <p:tgtEl>
                                          <p:spTgt spid="2">
                                            <p:txEl>
                                              <p:pRg st="4" end="4"/>
                                            </p:txEl>
                                          </p:spTgt>
                                        </p:tgtEl>
                                      </p:cBhvr>
                                    </p:animEffect>
                                    <p:anim calcmode="lin" valueType="num">
                                      <p:cBhvr>
                                        <p:cTn id="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5" end="5"/>
                                            </p:txEl>
                                          </p:spTgt>
                                        </p:tgtEl>
                                        <p:attrNameLst>
                                          <p:attrName>style.visibility</p:attrName>
                                        </p:attrNameLst>
                                      </p:cBhvr>
                                      <p:to>
                                        <p:strVal val="visible"/>
                                      </p:to>
                                    </p:set>
                                    <p:animEffect transition="in" filter="fade">
                                      <p:cBhvr>
                                        <p:cTn id="12" dur="1000"/>
                                        <p:tgtEl>
                                          <p:spTgt spid="2">
                                            <p:txEl>
                                              <p:pRg st="5" end="5"/>
                                            </p:txEl>
                                          </p:spTgt>
                                        </p:tgtEl>
                                      </p:cBhvr>
                                    </p:animEffect>
                                    <p:anim calcmode="lin" valueType="num">
                                      <p:cBhvr>
                                        <p:cTn id="1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323528" y="332656"/>
            <a:ext cx="8496944" cy="6048672"/>
          </a:xfrm>
          <a:prstGeom prst="flowChartTerminator">
            <a:avLst/>
          </a:prstGeom>
          <a:ln/>
        </p:spPr>
        <p:style>
          <a:lnRef idx="2">
            <a:schemeClr val="accent2"/>
          </a:lnRef>
          <a:fillRef idx="1">
            <a:schemeClr val="lt1"/>
          </a:fillRef>
          <a:effectRef idx="0">
            <a:schemeClr val="accent2"/>
          </a:effectRef>
          <a:fontRef idx="minor">
            <a:schemeClr val="dk1"/>
          </a:fontRef>
        </p:style>
        <p:txBody>
          <a:bodyPr rtlCol="0" anchor="ctr"/>
          <a:lstStyle/>
          <a:p>
            <a:pPr algn="ctr" rtl="1"/>
            <a:r>
              <a:rPr lang="ar-SA" sz="2400" b="1" dirty="0">
                <a:solidFill>
                  <a:schemeClr val="tx2">
                    <a:lumMod val="50000"/>
                    <a:lumOff val="50000"/>
                  </a:schemeClr>
                </a:solidFill>
                <a:cs typeface="Akhbar MT" pitchFamily="2" charset="-78"/>
              </a:rPr>
              <a:t>الافكار الرئيسية للمدرسة التقليدية :</a:t>
            </a:r>
          </a:p>
          <a:p>
            <a:pPr algn="r" rtl="1"/>
            <a:endParaRPr lang="ar-SA" sz="2400" b="1" dirty="0">
              <a:cs typeface="Akhbar MT" pitchFamily="2" charset="-78"/>
            </a:endParaRPr>
          </a:p>
          <a:p>
            <a:pPr marL="342900" indent="-342900" algn="r" rtl="1">
              <a:buFont typeface="Courier New" pitchFamily="49" charset="0"/>
              <a:buChar char="o"/>
            </a:pPr>
            <a:r>
              <a:rPr lang="ar-SA" sz="2400" b="1" dirty="0">
                <a:cs typeface="Akhbar MT" pitchFamily="2" charset="-78"/>
              </a:rPr>
              <a:t>حرية الاختيار : اي ان الانسان يملك عقلا واعيا واراده حره .</a:t>
            </a:r>
          </a:p>
          <a:p>
            <a:pPr marL="342900" indent="-342900" algn="r" rtl="1">
              <a:buFont typeface="Courier New" pitchFamily="49" charset="0"/>
              <a:buChar char="o"/>
            </a:pPr>
            <a:r>
              <a:rPr lang="ar-SA" sz="2400" b="1" dirty="0">
                <a:cs typeface="Akhbar MT" pitchFamily="2" charset="-78"/>
              </a:rPr>
              <a:t>المنفعة : اي ان الانسان بطبيعته يميل الى اتباع السبل التي تضمن له القدر الاكبر من اللذة والمنفعة .</a:t>
            </a:r>
          </a:p>
          <a:p>
            <a:pPr algn="r" rtl="1"/>
            <a:r>
              <a:rPr lang="ar-SA" sz="2400" b="1" dirty="0">
                <a:solidFill>
                  <a:srgbClr val="C00000"/>
                </a:solidFill>
                <a:cs typeface="Akhbar MT" pitchFamily="2" charset="-78"/>
              </a:rPr>
              <a:t>وهناك عدة افكار اخرى الى جانب هاتين الفكرتين الاساسيتين في المدرسة التقليدية : </a:t>
            </a:r>
          </a:p>
          <a:p>
            <a:pPr algn="r" rtl="1"/>
            <a:endParaRPr lang="ar-SA" sz="2400" b="1" dirty="0">
              <a:cs typeface="Akhbar MT" pitchFamily="2" charset="-78"/>
            </a:endParaRPr>
          </a:p>
          <a:p>
            <a:pPr algn="r" rtl="1"/>
            <a:r>
              <a:rPr lang="ar-SA" sz="2400" b="1" dirty="0">
                <a:cs typeface="Akhbar MT" pitchFamily="2" charset="-78"/>
              </a:rPr>
              <a:t>١- الجريمة فعل اثم يسال المرتكب للجريمة اذا تم عن وعي و اراده .</a:t>
            </a:r>
          </a:p>
          <a:p>
            <a:pPr algn="r" rtl="1"/>
            <a:r>
              <a:rPr lang="ar-SA" sz="2400" b="1" dirty="0">
                <a:cs typeface="Akhbar MT" pitchFamily="2" charset="-78"/>
              </a:rPr>
              <a:t>٢- السلوك الاجرامي سلوك انساني .</a:t>
            </a:r>
          </a:p>
          <a:p>
            <a:pPr algn="r" rtl="1"/>
            <a:r>
              <a:rPr lang="ar-SA" sz="2400" b="1" dirty="0">
                <a:cs typeface="Akhbar MT" pitchFamily="2" charset="-78"/>
              </a:rPr>
              <a:t>٣- المسئولية اما تكون كامله او معدومة وتحدد وجود الوعي والإرادة ولا وسط بين الاثنين</a:t>
            </a:r>
          </a:p>
          <a:p>
            <a:pPr algn="r" rtl="1"/>
            <a:r>
              <a:rPr lang="ar-SA" sz="2400" b="1" dirty="0">
                <a:cs typeface="Akhbar MT" pitchFamily="2" charset="-78"/>
              </a:rPr>
              <a:t>٤- يجب ان تكون العقوبة مقيسه بمقدار الضرر.</a:t>
            </a:r>
          </a:p>
          <a:p>
            <a:pPr algn="r" rtl="1"/>
            <a:r>
              <a:rPr lang="ar-SA" sz="2400" b="1" dirty="0">
                <a:cs typeface="Akhbar MT" pitchFamily="2" charset="-78"/>
              </a:rPr>
              <a:t>٥- يجب المساواة في العقاب بين جميع الطبقات.</a:t>
            </a:r>
          </a:p>
          <a:p>
            <a:pPr algn="r" rtl="1"/>
            <a:r>
              <a:rPr lang="ar-SA" sz="2400" b="1" dirty="0">
                <a:cs typeface="Akhbar MT" pitchFamily="2" charset="-78"/>
              </a:rPr>
              <a:t>٦- نددت بالعقوبات اللاإنسانية مثل التمثيل بالمجرم وتعذيبه باي صوره .</a:t>
            </a:r>
            <a:endParaRPr lang="en-US" sz="2400" b="1" dirty="0">
              <a:cs typeface="Akhbar MT" pitchFamily="2" charset="-78"/>
            </a:endParaRPr>
          </a:p>
        </p:txBody>
      </p:sp>
    </p:spTree>
    <p:extLst>
      <p:ext uri="{BB962C8B-B14F-4D97-AF65-F5344CB8AC3E}">
        <p14:creationId xmlns:p14="http://schemas.microsoft.com/office/powerpoint/2010/main" val="3529882703"/>
      </p:ext>
    </p:extLst>
  </p:cSld>
  <p:clrMapOvr>
    <a:masterClrMapping/>
  </p:clrMapOvr>
  <mc:AlternateContent xmlns:mc="http://schemas.openxmlformats.org/markup-compatibility/2006" xmlns:p14="http://schemas.microsoft.com/office/powerpoint/2010/main">
    <mc:Choice Requires="p14">
      <p:transition spd="slow" p14:dur="39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animEffect transition="in" filter="barn(inVertical)">
                                      <p:cBhvr>
                                        <p:cTn id="7" dur="500"/>
                                        <p:tgtEl>
                                          <p:spTgt spid="2">
                                            <p:txEl>
                                              <p:pRg st="6" end="6"/>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2">
                                            <p:txEl>
                                              <p:pRg st="7" end="7"/>
                                            </p:txEl>
                                          </p:spTgt>
                                        </p:tgtEl>
                                        <p:attrNameLst>
                                          <p:attrName>style.visibility</p:attrName>
                                        </p:attrNameLst>
                                      </p:cBhvr>
                                      <p:to>
                                        <p:strVal val="visible"/>
                                      </p:to>
                                    </p:set>
                                    <p:animEffect transition="in" filter="barn(inVertical)">
                                      <p:cBhvr>
                                        <p:cTn id="10" dur="500"/>
                                        <p:tgtEl>
                                          <p:spTgt spid="2">
                                            <p:txEl>
                                              <p:pRg st="7" end="7"/>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2">
                                            <p:txEl>
                                              <p:pRg st="8" end="8"/>
                                            </p:txEl>
                                          </p:spTgt>
                                        </p:tgtEl>
                                        <p:attrNameLst>
                                          <p:attrName>style.visibility</p:attrName>
                                        </p:attrNameLst>
                                      </p:cBhvr>
                                      <p:to>
                                        <p:strVal val="visible"/>
                                      </p:to>
                                    </p:set>
                                    <p:animEffect transition="in" filter="barn(inVertical)">
                                      <p:cBhvr>
                                        <p:cTn id="13" dur="500"/>
                                        <p:tgtEl>
                                          <p:spTgt spid="2">
                                            <p:txEl>
                                              <p:pRg st="8" end="8"/>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2">
                                            <p:txEl>
                                              <p:pRg st="9" end="9"/>
                                            </p:txEl>
                                          </p:spTgt>
                                        </p:tgtEl>
                                        <p:attrNameLst>
                                          <p:attrName>style.visibility</p:attrName>
                                        </p:attrNameLst>
                                      </p:cBhvr>
                                      <p:to>
                                        <p:strVal val="visible"/>
                                      </p:to>
                                    </p:set>
                                    <p:animEffect transition="in" filter="barn(inVertical)">
                                      <p:cBhvr>
                                        <p:cTn id="16" dur="500"/>
                                        <p:tgtEl>
                                          <p:spTgt spid="2">
                                            <p:txEl>
                                              <p:pRg st="9" end="9"/>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2">
                                            <p:txEl>
                                              <p:pRg st="10" end="10"/>
                                            </p:txEl>
                                          </p:spTgt>
                                        </p:tgtEl>
                                        <p:attrNameLst>
                                          <p:attrName>style.visibility</p:attrName>
                                        </p:attrNameLst>
                                      </p:cBhvr>
                                      <p:to>
                                        <p:strVal val="visible"/>
                                      </p:to>
                                    </p:set>
                                    <p:animEffect transition="in" filter="barn(inVertical)">
                                      <p:cBhvr>
                                        <p:cTn id="19" dur="500"/>
                                        <p:tgtEl>
                                          <p:spTgt spid="2">
                                            <p:txEl>
                                              <p:pRg st="10" end="10"/>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2">
                                            <p:txEl>
                                              <p:pRg st="11" end="11"/>
                                            </p:txEl>
                                          </p:spTgt>
                                        </p:tgtEl>
                                        <p:attrNameLst>
                                          <p:attrName>style.visibility</p:attrName>
                                        </p:attrNameLst>
                                      </p:cBhvr>
                                      <p:to>
                                        <p:strVal val="visible"/>
                                      </p:to>
                                    </p:set>
                                    <p:animEffect transition="in" filter="barn(inVertical)">
                                      <p:cBhvr>
                                        <p:cTn id="22" dur="50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395536" y="332656"/>
            <a:ext cx="8352928" cy="5832648"/>
          </a:xfrm>
          <a:prstGeom prst="hexagon">
            <a:avLst/>
          </a:prstGeom>
          <a:ln/>
        </p:spPr>
        <p:style>
          <a:lnRef idx="2">
            <a:schemeClr val="accent2"/>
          </a:lnRef>
          <a:fillRef idx="1">
            <a:schemeClr val="lt1"/>
          </a:fillRef>
          <a:effectRef idx="0">
            <a:schemeClr val="accent2"/>
          </a:effectRef>
          <a:fontRef idx="minor">
            <a:schemeClr val="dk1"/>
          </a:fontRef>
        </p:style>
        <p:txBody>
          <a:bodyPr rtlCol="0" anchor="ctr"/>
          <a:lstStyle/>
          <a:p>
            <a:pPr algn="ctr" rtl="1"/>
            <a:r>
              <a:rPr lang="ar-SA" sz="2400" b="1" dirty="0">
                <a:solidFill>
                  <a:srgbClr val="C00000"/>
                </a:solidFill>
                <a:cs typeface="Akhbar MT" pitchFamily="2" charset="-78"/>
              </a:rPr>
              <a:t>ثانيا : المدرسة التقليدية الجديدة :</a:t>
            </a:r>
            <a:endParaRPr lang="ar-SA" sz="2400" b="1" dirty="0">
              <a:cs typeface="Akhbar MT" pitchFamily="2" charset="-78"/>
            </a:endParaRPr>
          </a:p>
          <a:p>
            <a:pPr algn="ctr" rtl="1"/>
            <a:r>
              <a:rPr lang="ar-SA" sz="2400" b="1" dirty="0">
                <a:cs typeface="Akhbar MT" pitchFamily="2" charset="-78"/>
              </a:rPr>
              <a:t>ظهرت هذه المدرسة وفكرتها كفكرة سابقتها ، ترى ان حرية الإرادة هي الاساس لتقدير المسئولية الجنائية وهي ترى ان تكون المسئولية متوفرة لدى الجانحين و الاطفال .</a:t>
            </a:r>
          </a:p>
          <a:p>
            <a:pPr algn="ctr" rtl="1"/>
            <a:r>
              <a:rPr lang="ar-SA" sz="2400" b="1" dirty="0">
                <a:cs typeface="Akhbar MT" pitchFamily="2" charset="-78"/>
              </a:rPr>
              <a:t>وقد نادى انصار هذه المدرسة بان يكون العقاب درجة المسئولية الجنائية للفرد حين ارتكابه للجريمة، وهذه المدرسة تؤكد على الفردية المطلقة .</a:t>
            </a:r>
          </a:p>
          <a:p>
            <a:pPr algn="ctr" rtl="1"/>
            <a:endParaRPr lang="ar-SA" sz="2400" b="1" dirty="0">
              <a:cs typeface="Akhbar MT" pitchFamily="2" charset="-78"/>
            </a:endParaRPr>
          </a:p>
          <a:p>
            <a:pPr algn="ctr" rtl="1"/>
            <a:r>
              <a:rPr lang="ar-SA" sz="2400" b="1" dirty="0">
                <a:solidFill>
                  <a:srgbClr val="C00000"/>
                </a:solidFill>
                <a:cs typeface="Akhbar MT" pitchFamily="2" charset="-78"/>
              </a:rPr>
              <a:t>(2) المدرسة الجغرافية :</a:t>
            </a:r>
          </a:p>
          <a:p>
            <a:pPr algn="ctr" rtl="1"/>
            <a:r>
              <a:rPr lang="ar-SA" sz="2400" b="1" dirty="0">
                <a:cs typeface="Akhbar MT" pitchFamily="2" charset="-78"/>
              </a:rPr>
              <a:t>تعد بداية تطور العلوم الإنسانية في القرن التاسع عشر، والمدرسة الجغرافية هي اول مدرسه علميه، من حيث التسلسل التاريخي ،تفسر السلوك الاجرامي ،وتضع نظريه علميه له ،واهم مؤسسي هذه المدرسة العالم البلجيكي "ادولف كتيليه " ،كما ان هناك علماء اخرين ساهموا في دراسة البيئة وعلاقاتها بالانحراف منهم جولي و </a:t>
            </a:r>
            <a:r>
              <a:rPr lang="ar-SA" sz="2400" b="1" dirty="0" err="1">
                <a:cs typeface="Akhbar MT" pitchFamily="2" charset="-78"/>
              </a:rPr>
              <a:t>لمبروزو</a:t>
            </a:r>
            <a:r>
              <a:rPr lang="ar-SA" sz="2400" b="1" dirty="0">
                <a:cs typeface="Akhbar MT" pitchFamily="2" charset="-78"/>
              </a:rPr>
              <a:t> .</a:t>
            </a:r>
            <a:endParaRPr lang="en-US" sz="2400" b="1" dirty="0">
              <a:cs typeface="Akhbar MT" pitchFamily="2" charset="-78"/>
            </a:endParaRPr>
          </a:p>
        </p:txBody>
      </p:sp>
    </p:spTree>
    <p:extLst>
      <p:ext uri="{BB962C8B-B14F-4D97-AF65-F5344CB8AC3E}">
        <p14:creationId xmlns:p14="http://schemas.microsoft.com/office/powerpoint/2010/main" val="2352496504"/>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heel(1)">
                                      <p:cBhvr>
                                        <p:cTn id="7" dur="2000"/>
                                        <p:tgtEl>
                                          <p:spTgt spid="2">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heel(1)">
                                      <p:cBhvr>
                                        <p:cTn id="10" dur="2000"/>
                                        <p:tgtEl>
                                          <p:spTgt spid="2">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wheel(1)">
                                      <p:cBhvr>
                                        <p:cTn id="13" dur="2000"/>
                                        <p:tgtEl>
                                          <p:spTgt spid="2">
                                            <p:txEl>
                                              <p:pRg st="2" end="2"/>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2">
                                            <p:txEl>
                                              <p:pRg st="4" end="4"/>
                                            </p:txEl>
                                          </p:spTgt>
                                        </p:tgtEl>
                                        <p:attrNameLst>
                                          <p:attrName>style.visibility</p:attrName>
                                        </p:attrNameLst>
                                      </p:cBhvr>
                                      <p:to>
                                        <p:strVal val="visible"/>
                                      </p:to>
                                    </p:set>
                                    <p:animEffect transition="in" filter="wheel(1)">
                                      <p:cBhvr>
                                        <p:cTn id="16" dur="2000"/>
                                        <p:tgtEl>
                                          <p:spTgt spid="2">
                                            <p:txEl>
                                              <p:pRg st="4" end="4"/>
                                            </p:txEl>
                                          </p:spTgt>
                                        </p:tgtEl>
                                      </p:cBhvr>
                                    </p:animEffect>
                                  </p:childTnLst>
                                </p:cTn>
                              </p:par>
                              <p:par>
                                <p:cTn id="17" presetID="21" presetClass="entr" presetSubtype="1" fill="hold" nodeType="with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Effect transition="in" filter="wheel(1)">
                                      <p:cBhvr>
                                        <p:cTn id="19" dur="20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74">
            <a:hlinkClick r:id="" action="ppaction://noaction" highlightClick="1"/>
          </p:cNvPr>
          <p:cNvSpPr/>
          <p:nvPr/>
        </p:nvSpPr>
        <p:spPr>
          <a:xfrm>
            <a:off x="251520" y="404664"/>
            <a:ext cx="8496944" cy="6192688"/>
          </a:xfrm>
          <a:prstGeom prst="round2DiagRect">
            <a:avLst/>
          </a:prstGeom>
          <a:ln>
            <a:solidFill>
              <a:schemeClr val="accent6">
                <a:lumMod val="20000"/>
                <a:lumOff val="8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ar-SA" sz="2400" b="1" dirty="0">
              <a:solidFill>
                <a:schemeClr val="tx1"/>
              </a:solidFill>
              <a:cs typeface="Akhbar MT" pitchFamily="2" charset="-78"/>
            </a:endParaRPr>
          </a:p>
          <a:p>
            <a:pPr algn="ctr"/>
            <a:endParaRPr lang="ar-SA" sz="2400" b="1" dirty="0">
              <a:solidFill>
                <a:schemeClr val="tx1"/>
              </a:solidFill>
              <a:cs typeface="Akhbar MT" pitchFamily="2" charset="-78"/>
            </a:endParaRPr>
          </a:p>
          <a:p>
            <a:pPr algn="ctr"/>
            <a:r>
              <a:rPr lang="ar-SA" sz="2400" b="1" dirty="0">
                <a:solidFill>
                  <a:srgbClr val="C00000"/>
                </a:solidFill>
                <a:cs typeface="Akhbar MT" pitchFamily="2" charset="-78"/>
              </a:rPr>
              <a:t>نتائج النظرية الجغرافية :</a:t>
            </a:r>
          </a:p>
          <a:p>
            <a:pPr algn="ctr"/>
            <a:endParaRPr lang="ar-SA" sz="2400" b="1" dirty="0">
              <a:solidFill>
                <a:schemeClr val="tx1"/>
              </a:solidFill>
              <a:cs typeface="Akhbar MT" pitchFamily="2" charset="-78"/>
            </a:endParaRPr>
          </a:p>
          <a:p>
            <a:pPr algn="ctr"/>
            <a:r>
              <a:rPr lang="ar-SA" sz="2400" b="1" dirty="0">
                <a:solidFill>
                  <a:schemeClr val="tx1"/>
                </a:solidFill>
                <a:latin typeface="ae_Tarablus" pitchFamily="18" charset="-78"/>
                <a:cs typeface="ae_Tarablus" pitchFamily="18" charset="-78"/>
              </a:rPr>
              <a:t>1</a:t>
            </a:r>
            <a:r>
              <a:rPr lang="ar-SA" sz="2400" b="1" dirty="0">
                <a:solidFill>
                  <a:schemeClr val="tx1"/>
                </a:solidFill>
                <a:cs typeface="Akhbar MT" pitchFamily="2" charset="-78"/>
              </a:rPr>
              <a:t>- تقول النظرية : إن معدلات الجريمة تتغير بتغير المناخ وَ المناخ عند أصحاب هذه النظرية يعتبر أهم عامل من بين العوامل البيئية في تكوين لسلوك المنحرف ،</a:t>
            </a:r>
          </a:p>
          <a:p>
            <a:pPr algn="ctr"/>
            <a:r>
              <a:rPr lang="ar-SA" sz="2400" b="1" dirty="0">
                <a:solidFill>
                  <a:schemeClr val="bg1">
                    <a:lumMod val="50000"/>
                  </a:schemeClr>
                </a:solidFill>
                <a:cs typeface="Akhbar MT" pitchFamily="2" charset="-78"/>
              </a:rPr>
              <a:t>وَ من الدراسات التي تناولت دراسة المناخ الدراسة التي قام بها العالم ( كتيليه ) </a:t>
            </a:r>
          </a:p>
          <a:p>
            <a:pPr algn="ctr"/>
            <a:r>
              <a:rPr lang="ar-SA" sz="2400" b="1" dirty="0">
                <a:solidFill>
                  <a:schemeClr val="tx1"/>
                </a:solidFill>
                <a:cs typeface="Akhbar MT" pitchFamily="2" charset="-78"/>
              </a:rPr>
              <a:t>- ابتداءً من عام </a:t>
            </a:r>
            <a:r>
              <a:rPr lang="ar-SA" sz="2000" b="1" dirty="0">
                <a:solidFill>
                  <a:schemeClr val="tx1"/>
                </a:solidFill>
                <a:cs typeface="Akhbar MT" pitchFamily="2" charset="-78"/>
              </a:rPr>
              <a:t>1835</a:t>
            </a:r>
            <a:r>
              <a:rPr lang="ar-SA" sz="2400" b="1" dirty="0">
                <a:solidFill>
                  <a:schemeClr val="tx1"/>
                </a:solidFill>
                <a:cs typeface="Akhbar MT" pitchFamily="2" charset="-78"/>
              </a:rPr>
              <a:t> م - للإحصائيات الفرنسية عن الأعوام </a:t>
            </a:r>
            <a:r>
              <a:rPr lang="ar-SA" sz="2000" b="1" dirty="0">
                <a:solidFill>
                  <a:schemeClr val="tx1"/>
                </a:solidFill>
                <a:cs typeface="Akhbar MT" pitchFamily="2" charset="-78"/>
              </a:rPr>
              <a:t>1826</a:t>
            </a:r>
            <a:r>
              <a:rPr lang="ar-SA" sz="2400" b="1" dirty="0">
                <a:solidFill>
                  <a:schemeClr val="tx1"/>
                </a:solidFill>
                <a:cs typeface="Akhbar MT" pitchFamily="2" charset="-78"/>
              </a:rPr>
              <a:t> - </a:t>
            </a:r>
            <a:r>
              <a:rPr lang="ar-SA" sz="2000" b="1" dirty="0">
                <a:solidFill>
                  <a:schemeClr val="tx1"/>
                </a:solidFill>
                <a:cs typeface="Akhbar MT" pitchFamily="2" charset="-78"/>
              </a:rPr>
              <a:t>1830</a:t>
            </a:r>
            <a:r>
              <a:rPr lang="ar-SA" sz="2400" b="1" dirty="0">
                <a:solidFill>
                  <a:schemeClr val="tx1"/>
                </a:solidFill>
                <a:cs typeface="Akhbar MT" pitchFamily="2" charset="-78"/>
              </a:rPr>
              <a:t> م ..</a:t>
            </a:r>
          </a:p>
          <a:p>
            <a:pPr algn="ctr"/>
            <a:r>
              <a:rPr lang="ar-SA" sz="2400" b="1" dirty="0">
                <a:solidFill>
                  <a:schemeClr val="accent1">
                    <a:lumMod val="60000"/>
                    <a:lumOff val="40000"/>
                  </a:schemeClr>
                </a:solidFill>
                <a:cs typeface="Akhbar MT" pitchFamily="2" charset="-78"/>
              </a:rPr>
              <a:t>وَ قد أنتهى غلى ما سماه بِ " القانون الحراري للمناخ " </a:t>
            </a:r>
            <a:r>
              <a:rPr lang="ar-SA" sz="2400" b="1" dirty="0">
                <a:solidFill>
                  <a:schemeClr val="tx1"/>
                </a:solidFill>
                <a:cs typeface="Akhbar MT" pitchFamily="2" charset="-78"/>
              </a:rPr>
              <a:t>وَ معناه أن نسبة الجرائم تختلف من منطقة إلى أخرى ، باختلاف درجة الحرارة ..</a:t>
            </a:r>
          </a:p>
          <a:p>
            <a:pPr algn="ctr"/>
            <a:endParaRPr lang="ar-SA" sz="2400" b="1" dirty="0">
              <a:solidFill>
                <a:schemeClr val="tx1"/>
              </a:solidFill>
              <a:cs typeface="Akhbar MT" pitchFamily="2" charset="-78"/>
            </a:endParaRPr>
          </a:p>
          <a:p>
            <a:pPr algn="ctr"/>
            <a:r>
              <a:rPr lang="ar-SA" sz="2400" b="1" dirty="0">
                <a:solidFill>
                  <a:schemeClr val="tx1"/>
                </a:solidFill>
                <a:cs typeface="Akhbar MT" pitchFamily="2" charset="-78"/>
              </a:rPr>
              <a:t>فجرائم العنف تزداد في المناطق وَ الفصول الحارة ، وَ تنخفض في الفصول الباردة ، بينما تزداد الجرائم المتعلقة بالأموال في المناطق وَ الفصول الباردة ، وَ تنخفض في المناطق وَ الفصول الحارة ..</a:t>
            </a:r>
          </a:p>
          <a:p>
            <a:pPr algn="ctr"/>
            <a:r>
              <a:rPr lang="ar-SA" sz="2400" b="1" dirty="0">
                <a:solidFill>
                  <a:schemeClr val="tx1"/>
                </a:solidFill>
                <a:cs typeface="Akhbar MT" pitchFamily="2" charset="-78"/>
              </a:rPr>
              <a:t>وَ هناك دراسات أخرى أيدت هذه النظرية ، منها الدراسات التي قام بها ( جيري ) وَ ( </a:t>
            </a:r>
            <a:r>
              <a:rPr lang="ar-SA" sz="2400" b="1" dirty="0" err="1">
                <a:solidFill>
                  <a:schemeClr val="tx1"/>
                </a:solidFill>
                <a:cs typeface="Akhbar MT" pitchFamily="2" charset="-78"/>
              </a:rPr>
              <a:t>لاكاسان</a:t>
            </a:r>
            <a:r>
              <a:rPr lang="ar-SA" sz="2400" b="1" dirty="0">
                <a:solidFill>
                  <a:schemeClr val="tx1"/>
                </a:solidFill>
                <a:cs typeface="Akhbar MT" pitchFamily="2" charset="-78"/>
              </a:rPr>
              <a:t> ) في فرنسا ، وَ ( </a:t>
            </a:r>
            <a:r>
              <a:rPr lang="ar-SA" sz="2400" b="1" dirty="0" err="1">
                <a:solidFill>
                  <a:schemeClr val="tx1"/>
                </a:solidFill>
                <a:cs typeface="Akhbar MT" pitchFamily="2" charset="-78"/>
              </a:rPr>
              <a:t>لمبروزو</a:t>
            </a:r>
            <a:r>
              <a:rPr lang="ar-SA" sz="2400" b="1" dirty="0">
                <a:solidFill>
                  <a:schemeClr val="tx1"/>
                </a:solidFill>
                <a:cs typeface="Akhbar MT" pitchFamily="2" charset="-78"/>
              </a:rPr>
              <a:t> ) وَ ( فيري ) في إيطاليا ، وَ ( </a:t>
            </a:r>
            <a:r>
              <a:rPr lang="ar-SA" sz="2400" b="1" dirty="0" err="1">
                <a:solidFill>
                  <a:schemeClr val="tx1"/>
                </a:solidFill>
                <a:cs typeface="Akhbar MT" pitchFamily="2" charset="-78"/>
              </a:rPr>
              <a:t>سافنبرج</a:t>
            </a:r>
            <a:r>
              <a:rPr lang="ar-SA" sz="2400" b="1" dirty="0">
                <a:solidFill>
                  <a:schemeClr val="tx1"/>
                </a:solidFill>
                <a:cs typeface="Akhbar MT" pitchFamily="2" charset="-78"/>
              </a:rPr>
              <a:t> ) في ألمانيا ، وَ ( مايو سميث ) وَ ( </a:t>
            </a:r>
            <a:r>
              <a:rPr lang="ar-SA" sz="2400" b="1" dirty="0" err="1">
                <a:solidFill>
                  <a:schemeClr val="tx1"/>
                </a:solidFill>
                <a:cs typeface="Akhbar MT" pitchFamily="2" charset="-78"/>
              </a:rPr>
              <a:t>دكستر</a:t>
            </a:r>
            <a:r>
              <a:rPr lang="ar-SA" sz="2400" b="1" dirty="0">
                <a:solidFill>
                  <a:schemeClr val="tx1"/>
                </a:solidFill>
                <a:cs typeface="Akhbar MT" pitchFamily="2" charset="-78"/>
              </a:rPr>
              <a:t> ) ، وَ ( كوهين ) , ( فالك ) في الولايات المتحدة الأمريكية ..</a:t>
            </a:r>
          </a:p>
          <a:p>
            <a:pPr algn="ctr"/>
            <a:endParaRPr lang="ar-SA" sz="2400" b="1" dirty="0">
              <a:solidFill>
                <a:schemeClr val="tx1"/>
              </a:solidFill>
              <a:cs typeface="Akhbar MT" pitchFamily="2" charset="-78"/>
            </a:endParaRPr>
          </a:p>
        </p:txBody>
      </p:sp>
    </p:spTree>
    <p:extLst>
      <p:ext uri="{BB962C8B-B14F-4D97-AF65-F5344CB8AC3E}">
        <p14:creationId xmlns:p14="http://schemas.microsoft.com/office/powerpoint/2010/main" val="2996116775"/>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2" dur="500"/>
                                        <p:tgtEl>
                                          <p:spTgt spid="3">
                                            <p:txEl>
                                              <p:pRg st="4" end="4"/>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randombar(horizontal)">
                                      <p:cBhvr>
                                        <p:cTn id="15" dur="500"/>
                                        <p:tgtEl>
                                          <p:spTgt spid="3">
                                            <p:txEl>
                                              <p:pRg st="5" end="5"/>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randombar(horizontal)">
                                      <p:cBhvr>
                                        <p:cTn id="18" dur="500"/>
                                        <p:tgtEl>
                                          <p:spTgt spid="3">
                                            <p:txEl>
                                              <p:pRg st="6" end="6"/>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randombar(horizontal)">
                                      <p:cBhvr>
                                        <p:cTn id="21" dur="500"/>
                                        <p:tgtEl>
                                          <p:spTgt spid="3">
                                            <p:txEl>
                                              <p:pRg st="7" end="7"/>
                                            </p:txEl>
                                          </p:spTgt>
                                        </p:tgtEl>
                                      </p:cBhvr>
                                    </p:animEffect>
                                  </p:childTnLst>
                                </p:cTn>
                              </p:par>
                              <p:par>
                                <p:cTn id="22" presetID="14" presetClass="entr" presetSubtype="10" fill="hold" nodeType="with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animEffect transition="in" filter="randombar(horizontal)">
                                      <p:cBhvr>
                                        <p:cTn id="24" dur="500"/>
                                        <p:tgtEl>
                                          <p:spTgt spid="3">
                                            <p:txEl>
                                              <p:pRg st="9" end="9"/>
                                            </p:txEl>
                                          </p:spTgt>
                                        </p:tgtEl>
                                      </p:cBhvr>
                                    </p:animEffect>
                                  </p:childTnLst>
                                </p:cTn>
                              </p:par>
                              <p:par>
                                <p:cTn id="25" presetID="14" presetClass="entr" presetSubtype="1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Effect transition="in" filter="randombar(horizontal)">
                                      <p:cBhvr>
                                        <p:cTn id="2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323528" y="332656"/>
            <a:ext cx="8496944" cy="6192688"/>
          </a:xfrm>
          <a:prstGeom prst="round2Diag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ar-SA" sz="2400" b="1" dirty="0">
              <a:cs typeface="Akhbar MT" pitchFamily="2" charset="-78"/>
            </a:endParaRPr>
          </a:p>
          <a:p>
            <a:pPr algn="ctr"/>
            <a:r>
              <a:rPr lang="ar-SA" sz="2400" b="1" dirty="0">
                <a:cs typeface="Akhbar MT" pitchFamily="2" charset="-78"/>
              </a:rPr>
              <a:t>إن كثيراً من العلماء وَ المفكرين يرون أن العلامة العربي ( ابن خلدون ) الذي عاش في القرن الرابع عشر الميلادي ( </a:t>
            </a:r>
            <a:r>
              <a:rPr lang="ar-SA" sz="2000" b="1" dirty="0">
                <a:cs typeface="Akhbar MT" pitchFamily="2" charset="-78"/>
              </a:rPr>
              <a:t>1406 - 1332</a:t>
            </a:r>
            <a:r>
              <a:rPr lang="ar-SA" sz="2400" b="1" dirty="0">
                <a:cs typeface="Akhbar MT" pitchFamily="2" charset="-78"/>
              </a:rPr>
              <a:t> ) هو المؤسس الحقيقي لعلم الاجتماع . وهذا يعني أن ابن خلدون قد سبق ( </a:t>
            </a:r>
            <a:r>
              <a:rPr lang="ar-SA" sz="2400" b="1" dirty="0" err="1">
                <a:cs typeface="Akhbar MT" pitchFamily="2" charset="-78"/>
              </a:rPr>
              <a:t>أجوست</a:t>
            </a:r>
            <a:r>
              <a:rPr lang="ar-SA" sz="2400" b="1" dirty="0">
                <a:cs typeface="Akhbar MT" pitchFamily="2" charset="-78"/>
              </a:rPr>
              <a:t> كونت ) الذي اعتبر واضع علم الاجتماع بخمسة قرون تقريبا في هذا المضمار ..</a:t>
            </a:r>
          </a:p>
          <a:p>
            <a:pPr algn="ctr"/>
            <a:endParaRPr lang="ar-SA" sz="2400" b="1" dirty="0">
              <a:cs typeface="Akhbar MT" pitchFamily="2" charset="-78"/>
            </a:endParaRPr>
          </a:p>
          <a:p>
            <a:pPr algn="ctr"/>
            <a:r>
              <a:rPr lang="ar-SA" sz="2400" b="1" dirty="0">
                <a:solidFill>
                  <a:srgbClr val="C00000"/>
                </a:solidFill>
                <a:cs typeface="Akhbar MT" pitchFamily="2" charset="-78"/>
              </a:rPr>
              <a:t>وَ المدرسة الاجتماعية </a:t>
            </a:r>
            <a:r>
              <a:rPr lang="ar-SA" sz="2400" b="1" dirty="0">
                <a:cs typeface="Akhbar MT" pitchFamily="2" charset="-78"/>
              </a:rPr>
              <a:t>تعتبر إحدى مدارس علم الإجرام وَ أكثرها انتشاراً بين العلماء وَ تعتبر امتداد تاريخيا للمدارس التي سبقتها من جغرافية وَ اقتصادية وَ إيكولوجية ..</a:t>
            </a:r>
          </a:p>
          <a:p>
            <a:pPr algn="ctr"/>
            <a:r>
              <a:rPr lang="ar-SA" sz="2400" b="1" dirty="0">
                <a:cs typeface="Akhbar MT" pitchFamily="2" charset="-78"/>
              </a:rPr>
              <a:t>حيث ان هذه المدارس عالجت مشكلة السببية في اطار اجتماعي حيث اكدت اهمية البيئة وَ المحيط في تطوير السلوك المنحرف ..</a:t>
            </a:r>
          </a:p>
          <a:p>
            <a:pPr algn="ctr"/>
            <a:endParaRPr lang="en-US" sz="2400" b="1" dirty="0">
              <a:cs typeface="Akhbar MT" pitchFamily="2" charset="-78"/>
            </a:endParaRPr>
          </a:p>
        </p:txBody>
      </p:sp>
      <p:sp>
        <p:nvSpPr>
          <p:cNvPr id="3" name="Rectangle 113"/>
          <p:cNvSpPr/>
          <p:nvPr/>
        </p:nvSpPr>
        <p:spPr>
          <a:xfrm>
            <a:off x="3419872" y="476673"/>
            <a:ext cx="5100104" cy="1008112"/>
          </a:xfrm>
          <a:prstGeom prst="wave">
            <a:avLst/>
          </a:prstGeom>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ar-SA" sz="2400" b="1" dirty="0">
                <a:solidFill>
                  <a:srgbClr val="C00000"/>
                </a:solidFill>
                <a:latin typeface="Monotype Koufi" pitchFamily="2" charset="-78"/>
                <a:ea typeface="Monotype Koufi" pitchFamily="2" charset="-78"/>
                <a:cs typeface="Akhbar MT" pitchFamily="2" charset="-78"/>
              </a:rPr>
              <a:t>3- المدرسة الاجتماعية</a:t>
            </a:r>
            <a:endParaRPr lang="en-US" sz="2400" b="1" dirty="0">
              <a:solidFill>
                <a:srgbClr val="C00000"/>
              </a:solidFill>
              <a:latin typeface="Bodoni MT Condensed" pitchFamily="18" charset="0"/>
              <a:ea typeface="Monotype Koufi" pitchFamily="2" charset="-78"/>
              <a:cs typeface="Akhbar MT" pitchFamily="2" charset="-78"/>
            </a:endParaRPr>
          </a:p>
        </p:txBody>
      </p:sp>
    </p:spTree>
    <p:extLst>
      <p:ext uri="{BB962C8B-B14F-4D97-AF65-F5344CB8AC3E}">
        <p14:creationId xmlns:p14="http://schemas.microsoft.com/office/powerpoint/2010/main" val="146602037"/>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2">
                                            <p:txEl>
                                              <p:pRg st="3" end="3"/>
                                            </p:txEl>
                                          </p:spTgt>
                                        </p:tgtEl>
                                        <p:attrNameLst>
                                          <p:attrName>style.visibility</p:attrName>
                                        </p:attrNameLst>
                                      </p:cBhvr>
                                      <p:to>
                                        <p:strVal val="visible"/>
                                      </p:to>
                                    </p:set>
                                    <p:animEffect transition="in" filter="wipe(down)">
                                      <p:cBhvr>
                                        <p:cTn id="10" dur="500"/>
                                        <p:tgtEl>
                                          <p:spTgt spid="2">
                                            <p:txEl>
                                              <p:pRg st="3" end="3"/>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Effect transition="in" filter="wipe(down)">
                                      <p:cBhvr>
                                        <p:cTn id="1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323528" y="332656"/>
            <a:ext cx="8496944" cy="6192688"/>
          </a:xfrm>
          <a:prstGeom prst="snip2Same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ar-SA" sz="2400" b="1" dirty="0">
                <a:cs typeface="Akhbar MT" pitchFamily="2" charset="-78"/>
              </a:rPr>
              <a:t>ان ( انريكو فيري ) من معاصري </a:t>
            </a:r>
            <a:r>
              <a:rPr lang="ar-SA" sz="2400" b="1" dirty="0" err="1">
                <a:cs typeface="Akhbar MT" pitchFamily="2" charset="-78"/>
              </a:rPr>
              <a:t>لمبروزو</a:t>
            </a:r>
            <a:r>
              <a:rPr lang="ar-SA" sz="2400" b="1" dirty="0">
                <a:cs typeface="Akhbar MT" pitchFamily="2" charset="-78"/>
              </a:rPr>
              <a:t> صاحب النظرية الوضعية . وَ قد اعترف بدور العوامل الاجتماعية كسبب من اسباب الجريمة . اكثر من غيره من مؤيدي المدرسة الوضعية وَ لكنه لم يخرج عن مبدا الحتمية الذي جاءت به نظرية </a:t>
            </a:r>
            <a:r>
              <a:rPr lang="ar-SA" sz="2400" b="1" dirty="0" err="1">
                <a:cs typeface="Akhbar MT" pitchFamily="2" charset="-78"/>
              </a:rPr>
              <a:t>لمبروزو</a:t>
            </a:r>
            <a:r>
              <a:rPr lang="ar-SA" sz="2400" b="1" dirty="0">
                <a:cs typeface="Akhbar MT" pitchFamily="2" charset="-78"/>
              </a:rPr>
              <a:t> </a:t>
            </a:r>
            <a:r>
              <a:rPr lang="ar-SA" sz="2400" b="1" dirty="0" err="1">
                <a:cs typeface="Akhbar MT" pitchFamily="2" charset="-78"/>
              </a:rPr>
              <a:t>الانثروبلوجية</a:t>
            </a:r>
            <a:r>
              <a:rPr lang="ar-SA" sz="2400" b="1" dirty="0">
                <a:cs typeface="Akhbar MT" pitchFamily="2" charset="-78"/>
              </a:rPr>
              <a:t> في تفسير الجريمة بل اضاف العوامل البيئية الاجتماعية وَ بعض العوامل الجغرافية الطبيعية ،</a:t>
            </a:r>
          </a:p>
          <a:p>
            <a:pPr algn="ctr"/>
            <a:r>
              <a:rPr lang="ar-SA" sz="2400" b="1" dirty="0">
                <a:cs typeface="Akhbar MT" pitchFamily="2" charset="-78"/>
              </a:rPr>
              <a:t>وَ انطلاقا من مبدا الحتمية اقترح معدلات العقاب بديلا لكل العقوبات المفروضة على المجرمين . فهو لا يرى أي فائدة للعقاب اذ لم تعالج العوامل وَ الظروف التي تساعد على حدوث الجريمة . وَ اذا ما اريد تغير السلوك المنحرف فلابد من تغير الظروف المؤدية الى ذلك .. </a:t>
            </a:r>
          </a:p>
          <a:p>
            <a:pPr algn="ctr"/>
            <a:endParaRPr lang="ar-SA" sz="2400" b="1" dirty="0">
              <a:cs typeface="Akhbar MT" pitchFamily="2" charset="-78"/>
            </a:endParaRPr>
          </a:p>
          <a:p>
            <a:pPr algn="ctr"/>
            <a:r>
              <a:rPr lang="ar-SA" sz="2400" b="1" dirty="0">
                <a:solidFill>
                  <a:srgbClr val="C00000"/>
                </a:solidFill>
                <a:cs typeface="Akhbar MT" pitchFamily="2" charset="-78"/>
              </a:rPr>
              <a:t>وَ من هذا المبدأ وضع ( فيري ) ما يسمى بقانون التشبع الاجرامي وَ يعني انه في مجتمع معين وَ تحت ظروف طبيعية وَ شخصيه معينة ترتكب جرائم معينة دون زياده أو نقصان ..</a:t>
            </a:r>
          </a:p>
          <a:p>
            <a:pPr algn="ctr"/>
            <a:endParaRPr lang="en-US" sz="2400" b="1" dirty="0">
              <a:cs typeface="Akhbar MT" pitchFamily="2" charset="-78"/>
            </a:endParaRPr>
          </a:p>
        </p:txBody>
      </p:sp>
    </p:spTree>
    <p:extLst>
      <p:ext uri="{BB962C8B-B14F-4D97-AF65-F5344CB8AC3E}">
        <p14:creationId xmlns:p14="http://schemas.microsoft.com/office/powerpoint/2010/main" val="2867779315"/>
      </p:ext>
    </p:extLst>
  </p:cSld>
  <p:clrMapOvr>
    <a:masterClrMapping/>
  </p:clrMapOvr>
  <mc:AlternateContent xmlns:mc="http://schemas.openxmlformats.org/markup-compatibility/2006" xmlns:p14="http://schemas.microsoft.com/office/powerpoint/2010/main">
    <mc:Choice Requires="p14">
      <p:transition spd="slow" p14:dur="1600">
        <p14:conveyor dir="r"/>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a:hlinkClick r:id="" action="ppaction://noaction" highlightClick="1"/>
          </p:cNvPr>
          <p:cNvSpPr/>
          <p:nvPr/>
        </p:nvSpPr>
        <p:spPr>
          <a:xfrm>
            <a:off x="251520" y="260648"/>
            <a:ext cx="8496944" cy="6120680"/>
          </a:xfrm>
          <a:prstGeom prst="flowChartTerminator">
            <a:avLst/>
          </a:prstGeom>
          <a:ln>
            <a:solidFill>
              <a:srgbClr val="92D050"/>
            </a:solidFill>
            <a:prstDash val="sysDot"/>
          </a:ln>
        </p:spPr>
        <p:style>
          <a:lnRef idx="2">
            <a:schemeClr val="accent3"/>
          </a:lnRef>
          <a:fillRef idx="1">
            <a:schemeClr val="lt1"/>
          </a:fillRef>
          <a:effectRef idx="0">
            <a:schemeClr val="accent3"/>
          </a:effectRef>
          <a:fontRef idx="minor">
            <a:schemeClr val="dk1"/>
          </a:fontRef>
        </p:style>
        <p:txBody>
          <a:bodyPr rtlCol="0" anchor="ctr"/>
          <a:lstStyle/>
          <a:p>
            <a:pPr algn="ctr"/>
            <a:r>
              <a:rPr lang="ar-SA" sz="2400" b="1" dirty="0">
                <a:solidFill>
                  <a:schemeClr val="tx1"/>
                </a:solidFill>
                <a:cs typeface="Akhbar MT" pitchFamily="2" charset="-78"/>
              </a:rPr>
              <a:t>وَ من هذا المنطلق </a:t>
            </a:r>
            <a:r>
              <a:rPr lang="ar-SA" sz="2400" b="1" dirty="0">
                <a:solidFill>
                  <a:srgbClr val="C00000"/>
                </a:solidFill>
                <a:cs typeface="Akhbar MT" pitchFamily="2" charset="-78"/>
              </a:rPr>
              <a:t>يرى انه لا يمكن مكافحة الجريمة الا بمعالجه الظروف المحيطة بها وَ المسببة لها </a:t>
            </a:r>
            <a:r>
              <a:rPr lang="ar-SA" sz="2400" b="1" dirty="0">
                <a:solidFill>
                  <a:schemeClr val="tx1"/>
                </a:solidFill>
                <a:cs typeface="Akhbar MT" pitchFamily="2" charset="-78"/>
              </a:rPr>
              <a:t>.</a:t>
            </a:r>
          </a:p>
          <a:p>
            <a:pPr algn="ctr"/>
            <a:r>
              <a:rPr lang="ar-SA" sz="2400" b="1" dirty="0">
                <a:solidFill>
                  <a:schemeClr val="tx1"/>
                </a:solidFill>
                <a:cs typeface="Akhbar MT" pitchFamily="2" charset="-78"/>
              </a:rPr>
              <a:t>وَ قد اقترح عدة اجراءات وقائية هدفها الدفاع الاجتماعي ضد الجريمة . </a:t>
            </a:r>
            <a:r>
              <a:rPr lang="ar-SA" sz="2400" b="1" dirty="0">
                <a:solidFill>
                  <a:srgbClr val="C00000"/>
                </a:solidFill>
                <a:cs typeface="Akhbar MT" pitchFamily="2" charset="-78"/>
              </a:rPr>
              <a:t>وَ من هذه الاجراءات </a:t>
            </a:r>
            <a:r>
              <a:rPr lang="ar-SA" sz="2400" b="1" dirty="0">
                <a:solidFill>
                  <a:schemeClr val="tx1"/>
                </a:solidFill>
                <a:cs typeface="Akhbar MT" pitchFamily="2" charset="-78"/>
              </a:rPr>
              <a:t>حرية التجارة وَ حرية الكلام وَ النشر وَ تهيئة فرص العمل لكل فرد , وَ جعل التعليم اجباريا وَ حماية الاحداث اقتصاديا وَ اجتماعيا ..</a:t>
            </a:r>
          </a:p>
          <a:p>
            <a:pPr algn="ctr"/>
            <a:endParaRPr lang="ar-SA" sz="2400" b="1" dirty="0">
              <a:solidFill>
                <a:schemeClr val="tx1"/>
              </a:solidFill>
              <a:cs typeface="Akhbar MT" pitchFamily="2" charset="-78"/>
            </a:endParaRPr>
          </a:p>
          <a:p>
            <a:pPr algn="ctr"/>
            <a:r>
              <a:rPr lang="ar-SA" sz="2400" b="1" dirty="0">
                <a:solidFill>
                  <a:srgbClr val="C00000"/>
                </a:solidFill>
                <a:cs typeface="Akhbar MT" pitchFamily="2" charset="-78"/>
              </a:rPr>
              <a:t>اما فيما يخص تفسير الجريمة </a:t>
            </a:r>
            <a:r>
              <a:rPr lang="ar-SA" sz="2400" b="1" dirty="0">
                <a:solidFill>
                  <a:schemeClr val="tx1"/>
                </a:solidFill>
                <a:cs typeface="Akhbar MT" pitchFamily="2" charset="-78"/>
              </a:rPr>
              <a:t>فإن معظم الاتجاهات الاجتماعية تعتمد على افتراض واحد . هو ان السلوك الاجرامي لا يختلف في تكوينه عن السلوك الاجتماعي الكلي للفرد لان تكوين كل سلوك اجرامي وَ سلوك سوي يخضع لعمليات اجتماعية واحدة ..</a:t>
            </a:r>
          </a:p>
          <a:p>
            <a:pPr algn="ctr"/>
            <a:endParaRPr lang="ar-SA" sz="2400" b="1" dirty="0">
              <a:solidFill>
                <a:schemeClr val="tx1"/>
              </a:solidFill>
              <a:cs typeface="Akhbar MT" pitchFamily="2" charset="-78"/>
            </a:endParaRPr>
          </a:p>
        </p:txBody>
      </p:sp>
    </p:spTree>
    <p:extLst>
      <p:ext uri="{BB962C8B-B14F-4D97-AF65-F5344CB8AC3E}">
        <p14:creationId xmlns:p14="http://schemas.microsoft.com/office/powerpoint/2010/main" val="3131786554"/>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a:hlinkClick r:id="" action="ppaction://noaction" highlightClick="1"/>
          </p:cNvPr>
          <p:cNvSpPr/>
          <p:nvPr/>
        </p:nvSpPr>
        <p:spPr>
          <a:xfrm>
            <a:off x="251520" y="260648"/>
            <a:ext cx="8496944" cy="6120680"/>
          </a:xfrm>
          <a:prstGeom prst="flowChartTerminator">
            <a:avLst/>
          </a:prstGeom>
          <a:ln>
            <a:solidFill>
              <a:srgbClr val="92D050"/>
            </a:solidFill>
            <a:prstDash val="sysDot"/>
          </a:ln>
        </p:spPr>
        <p:style>
          <a:lnRef idx="2">
            <a:schemeClr val="accent3"/>
          </a:lnRef>
          <a:fillRef idx="1">
            <a:schemeClr val="lt1"/>
          </a:fillRef>
          <a:effectRef idx="0">
            <a:schemeClr val="accent3"/>
          </a:effectRef>
          <a:fontRef idx="minor">
            <a:schemeClr val="dk1"/>
          </a:fontRef>
        </p:style>
        <p:txBody>
          <a:bodyPr rtlCol="0" anchor="ctr"/>
          <a:lstStyle/>
          <a:p>
            <a:pPr algn="ctr"/>
            <a:r>
              <a:rPr lang="ar-SA" sz="2400" b="1" dirty="0">
                <a:solidFill>
                  <a:srgbClr val="C00000"/>
                </a:solidFill>
                <a:cs typeface="Akhbar MT" pitchFamily="2" charset="-78"/>
              </a:rPr>
              <a:t>وَ العمليات الاجتماعية التي يتكون السلوك خلالها اما ان تكون عمليات ذات علاقة بالتنظيم الاجتماعي ذاته أو عمليات مشتركة :</a:t>
            </a:r>
          </a:p>
          <a:p>
            <a:pPr algn="ctr"/>
            <a:endParaRPr lang="ar-SA" sz="2400" b="1" dirty="0">
              <a:solidFill>
                <a:schemeClr val="tx1"/>
              </a:solidFill>
              <a:cs typeface="Akhbar MT" pitchFamily="2" charset="-78"/>
            </a:endParaRPr>
          </a:p>
          <a:p>
            <a:pPr algn="ctr"/>
            <a:r>
              <a:rPr lang="ar-SA" sz="2400" b="1" dirty="0">
                <a:solidFill>
                  <a:schemeClr val="tx1"/>
                </a:solidFill>
                <a:cs typeface="AF_Tholoth" pitchFamily="2" charset="-78"/>
              </a:rPr>
              <a:t>1</a:t>
            </a:r>
            <a:r>
              <a:rPr lang="ar-SA" sz="2400" b="1" dirty="0">
                <a:solidFill>
                  <a:schemeClr val="tx1"/>
                </a:solidFill>
                <a:cs typeface="Akhbar MT" pitchFamily="2" charset="-78"/>
              </a:rPr>
              <a:t>- العمليات ذات العلاقة بالتنظيم الاجتماعي ذاته :</a:t>
            </a:r>
          </a:p>
          <a:p>
            <a:pPr algn="ctr"/>
            <a:r>
              <a:rPr lang="ar-SA" sz="2400" b="1" dirty="0">
                <a:solidFill>
                  <a:schemeClr val="tx1"/>
                </a:solidFill>
                <a:cs typeface="Akhbar MT" pitchFamily="2" charset="-78"/>
              </a:rPr>
              <a:t>هذه العمليات يمكن من خلالها تفسير الاختلافات في كمية الجريمة في مختلف المجتمعات وفقا للاختلاف في التنظيم الاجتماعي لكل مجتمع . وَ من اهم هذه العوامل الاساسية التحرك الاجتماعي , الصراع الثقافي , وَ المنافسة , وَ التقسيم الطبيعي للمجتمع , وَ الحالة العقائدية وَ السياسية وَ الاقتصادية , وَ حالة العمل وَ الدخل الفردي وَ كثافة السكان ..</a:t>
            </a:r>
          </a:p>
          <a:p>
            <a:pPr algn="ctr"/>
            <a:endParaRPr lang="ar-SA" sz="2400" b="1" dirty="0">
              <a:solidFill>
                <a:schemeClr val="tx1"/>
              </a:solidFill>
              <a:cs typeface="Akhbar MT" pitchFamily="2" charset="-78"/>
            </a:endParaRPr>
          </a:p>
          <a:p>
            <a:pPr algn="ctr"/>
            <a:r>
              <a:rPr lang="ar-SA" sz="2400" b="1" dirty="0">
                <a:solidFill>
                  <a:schemeClr val="tx1"/>
                </a:solidFill>
                <a:cs typeface="AF_Tholoth" pitchFamily="2" charset="-78"/>
              </a:rPr>
              <a:t>2</a:t>
            </a:r>
            <a:r>
              <a:rPr lang="ar-SA" sz="2400" b="1" dirty="0">
                <a:solidFill>
                  <a:schemeClr val="tx1"/>
                </a:solidFill>
                <a:cs typeface="Akhbar MT" pitchFamily="2" charset="-78"/>
              </a:rPr>
              <a:t>- العمليات المشتركة :</a:t>
            </a:r>
          </a:p>
          <a:p>
            <a:pPr algn="ctr"/>
            <a:r>
              <a:rPr lang="ar-SA" sz="2400" b="1" dirty="0">
                <a:solidFill>
                  <a:schemeClr val="tx1"/>
                </a:solidFill>
                <a:cs typeface="Akhbar MT" pitchFamily="2" charset="-78"/>
              </a:rPr>
              <a:t>وَ تشمل العمليات المشتركة التي تكون سلوك الفرد , ما كان منها سوي او غير سوي وَ هذه العمليات اما اجتماعية او نفسيه او اجتماعية وَ نفسية معا ..</a:t>
            </a:r>
          </a:p>
        </p:txBody>
      </p:sp>
    </p:spTree>
    <p:extLst>
      <p:ext uri="{BB962C8B-B14F-4D97-AF65-F5344CB8AC3E}">
        <p14:creationId xmlns:p14="http://schemas.microsoft.com/office/powerpoint/2010/main" val="136566083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circle(in)">
                                      <p:cBhvr>
                                        <p:cTn id="7" dur="2000"/>
                                        <p:tgtEl>
                                          <p:spTgt spid="2">
                                            <p:txEl>
                                              <p:pRg st="2" end="2"/>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
                                            <p:txEl>
                                              <p:pRg st="3" end="3"/>
                                            </p:txEl>
                                          </p:spTgt>
                                        </p:tgtEl>
                                        <p:attrNameLst>
                                          <p:attrName>style.visibility</p:attrName>
                                        </p:attrNameLst>
                                      </p:cBhvr>
                                      <p:to>
                                        <p:strVal val="visible"/>
                                      </p:to>
                                    </p:set>
                                    <p:animEffect transition="in" filter="circle(in)">
                                      <p:cBhvr>
                                        <p:cTn id="10" dur="2000"/>
                                        <p:tgtEl>
                                          <p:spTgt spid="2">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animEffect transition="in" filter="circle(in)">
                                      <p:cBhvr>
                                        <p:cTn id="15" dur="2000"/>
                                        <p:tgtEl>
                                          <p:spTgt spid="2">
                                            <p:txEl>
                                              <p:pRg st="5" end="5"/>
                                            </p:txEl>
                                          </p:spTgt>
                                        </p:tgtEl>
                                      </p:cBhvr>
                                    </p:animEffect>
                                  </p:childTnLst>
                                </p:cTn>
                              </p:par>
                              <p:par>
                                <p:cTn id="16" presetID="6" presetClass="entr" presetSubtype="16" fill="hold" nodeType="withEffect">
                                  <p:stCondLst>
                                    <p:cond delay="0"/>
                                  </p:stCondLst>
                                  <p:childTnLst>
                                    <p:set>
                                      <p:cBhvr>
                                        <p:cTn id="17" dur="1" fill="hold">
                                          <p:stCondLst>
                                            <p:cond delay="0"/>
                                          </p:stCondLst>
                                        </p:cTn>
                                        <p:tgtEl>
                                          <p:spTgt spid="2">
                                            <p:txEl>
                                              <p:pRg st="6" end="6"/>
                                            </p:txEl>
                                          </p:spTgt>
                                        </p:tgtEl>
                                        <p:attrNameLst>
                                          <p:attrName>style.visibility</p:attrName>
                                        </p:attrNameLst>
                                      </p:cBhvr>
                                      <p:to>
                                        <p:strVal val="visible"/>
                                      </p:to>
                                    </p:set>
                                    <p:animEffect transition="in" filter="circle(in)">
                                      <p:cBhvr>
                                        <p:cTn id="18" dur="20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323528" y="332656"/>
            <a:ext cx="8496944" cy="6192688"/>
          </a:xfrm>
          <a:prstGeom prst="plaqu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graphicFrame>
        <p:nvGraphicFramePr>
          <p:cNvPr id="5" name="رسم تخطيطي 4"/>
          <p:cNvGraphicFramePr/>
          <p:nvPr>
            <p:extLst>
              <p:ext uri="{D42A27DB-BD31-4B8C-83A1-F6EECF244321}">
                <p14:modId xmlns:p14="http://schemas.microsoft.com/office/powerpoint/2010/main" val="4019509082"/>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4990756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a:hlinkClick r:id="" action="ppaction://noaction" highlightClick="1"/>
          </p:cNvPr>
          <p:cNvSpPr/>
          <p:nvPr/>
        </p:nvSpPr>
        <p:spPr>
          <a:xfrm>
            <a:off x="251520" y="188640"/>
            <a:ext cx="8496944" cy="6192688"/>
          </a:xfrm>
          <a:prstGeom prst="round2SameRect">
            <a:avLst/>
          </a:prstGeom>
          <a:ln>
            <a:solidFill>
              <a:schemeClr val="accent6">
                <a:lumMod val="40000"/>
                <a:lumOff val="6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ar-SA" sz="2400" b="1" dirty="0">
                <a:solidFill>
                  <a:schemeClr val="tx1"/>
                </a:solidFill>
                <a:cs typeface="Akhbar MT" pitchFamily="2" charset="-78"/>
              </a:rPr>
              <a:t>لقد أدرك ( </a:t>
            </a:r>
            <a:r>
              <a:rPr lang="ar-SA" sz="2400" b="1" dirty="0" err="1">
                <a:solidFill>
                  <a:schemeClr val="tx1"/>
                </a:solidFill>
                <a:cs typeface="Akhbar MT" pitchFamily="2" charset="-78"/>
              </a:rPr>
              <a:t>دوركايم</a:t>
            </a:r>
            <a:r>
              <a:rPr lang="ar-SA" sz="2400" b="1" dirty="0">
                <a:solidFill>
                  <a:schemeClr val="tx1"/>
                </a:solidFill>
                <a:cs typeface="Akhbar MT" pitchFamily="2" charset="-78"/>
              </a:rPr>
              <a:t> ) أن ( تقسيم العمل ) في المجتمع هو الظاهرة الاجتماعية الأساسية في تطويره الاجتماعي .</a:t>
            </a:r>
          </a:p>
          <a:p>
            <a:pPr algn="ctr"/>
            <a:r>
              <a:rPr lang="ar-SA" sz="2400" b="1" dirty="0">
                <a:solidFill>
                  <a:srgbClr val="C00000"/>
                </a:solidFill>
                <a:cs typeface="Akhbar MT" pitchFamily="2" charset="-78"/>
              </a:rPr>
              <a:t>ومن ضمن هذه الظواهر الاجتماعية ظاهره السلوك المنحرف</a:t>
            </a:r>
            <a:r>
              <a:rPr lang="ar-SA" sz="2400" b="1" dirty="0">
                <a:solidFill>
                  <a:schemeClr val="tx1"/>
                </a:solidFill>
                <a:cs typeface="Akhbar MT" pitchFamily="2" charset="-78"/>
              </a:rPr>
              <a:t> ، لان لها علاقه ببناء المجتمع ، </a:t>
            </a:r>
            <a:r>
              <a:rPr lang="ar-SA" sz="2400" b="1" dirty="0">
                <a:solidFill>
                  <a:schemeClr val="accent2">
                    <a:lumMod val="75000"/>
                  </a:schemeClr>
                </a:solidFill>
                <a:cs typeface="Akhbar MT" pitchFamily="2" charset="-78"/>
              </a:rPr>
              <a:t>وفي تفسير الانحراف يرى </a:t>
            </a:r>
            <a:r>
              <a:rPr lang="ar-SA" sz="2400" b="1" dirty="0" err="1">
                <a:solidFill>
                  <a:schemeClr val="accent2">
                    <a:lumMod val="75000"/>
                  </a:schemeClr>
                </a:solidFill>
                <a:cs typeface="Akhbar MT" pitchFamily="2" charset="-78"/>
              </a:rPr>
              <a:t>دوركايم</a:t>
            </a:r>
            <a:r>
              <a:rPr lang="ar-SA" sz="2400" b="1" dirty="0">
                <a:solidFill>
                  <a:schemeClr val="accent2">
                    <a:lumMod val="75000"/>
                  </a:schemeClr>
                </a:solidFill>
                <a:cs typeface="Akhbar MT" pitchFamily="2" charset="-78"/>
              </a:rPr>
              <a:t> الآتي :</a:t>
            </a:r>
          </a:p>
          <a:p>
            <a:pPr algn="ctr"/>
            <a:endParaRPr lang="ar-SA" sz="2400" b="1" dirty="0">
              <a:solidFill>
                <a:schemeClr val="accent2">
                  <a:lumMod val="75000"/>
                </a:schemeClr>
              </a:solidFill>
              <a:cs typeface="Akhbar MT" pitchFamily="2" charset="-78"/>
            </a:endParaRPr>
          </a:p>
          <a:p>
            <a:pPr algn="ctr"/>
            <a:r>
              <a:rPr lang="ar-SA" sz="2400" b="1" dirty="0">
                <a:solidFill>
                  <a:schemeClr val="tx1"/>
                </a:solidFill>
                <a:cs typeface="Akhbar MT" pitchFamily="2" charset="-78"/>
              </a:rPr>
              <a:t>الجريمة ظاهره اعتيادية في أي مجتمع ، يصعب القضاء عليها . وهي ظاهره تتصل ببناء المجتمع وَ بطبيعة حياته الاجتماعية ، لذا فهي جزء من وظائفه ، والجريمة ظاهره ينتجها المجتمع نفسه وذلك بانتقاده لبعض قواعد السلوك التي يرى أنها طرق شاذه وخارجه على عاداته وتقاليده ويعتبرها جريمة ، وفي النهاية يعتبر من يسلم هذا النوع مجرماً ، وعندما يقوم أي مجتمع بالقضاء على ظاهره الجريمة نهائياً فإن المعيار الذي يفصل بين العمل الممنوع والعمل المشروع ينعدم ، أي أن الضبط الاجتماعي ينعدم ، وهذا مستحيل على الإطلاق إلا في مجتمعات مثاليه غير موجوده ..</a:t>
            </a:r>
          </a:p>
          <a:p>
            <a:pPr algn="ctr"/>
            <a:endParaRPr lang="ar-SA" sz="2400" b="1" dirty="0">
              <a:solidFill>
                <a:schemeClr val="tx1"/>
              </a:solidFill>
              <a:cs typeface="Akhbar MT" pitchFamily="2" charset="-78"/>
            </a:endParaRPr>
          </a:p>
          <a:p>
            <a:pPr algn="ctr"/>
            <a:endParaRPr lang="ar-SA" sz="2400" b="1" dirty="0">
              <a:solidFill>
                <a:schemeClr val="tx1"/>
              </a:solidFill>
              <a:cs typeface="Akhbar MT" pitchFamily="2" charset="-78"/>
            </a:endParaRPr>
          </a:p>
          <a:p>
            <a:pPr algn="ctr"/>
            <a:endParaRPr lang="ar-SA" sz="2400" b="1" dirty="0">
              <a:solidFill>
                <a:schemeClr val="tx1"/>
              </a:solidFill>
              <a:cs typeface="Akhbar MT" pitchFamily="2" charset="-78"/>
            </a:endParaRPr>
          </a:p>
          <a:p>
            <a:pPr algn="ctr"/>
            <a:endParaRPr lang="ar-SA" sz="2400" b="1" dirty="0">
              <a:solidFill>
                <a:schemeClr val="tx1"/>
              </a:solidFill>
              <a:cs typeface="Akhbar MT" pitchFamily="2" charset="-78"/>
            </a:endParaRPr>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4941168"/>
            <a:ext cx="1714500" cy="1333500"/>
          </a:xfrm>
          <a:prstGeom prst="rect">
            <a:avLst/>
          </a:prstGeom>
        </p:spPr>
      </p:pic>
    </p:spTree>
    <p:extLst>
      <p:ext uri="{BB962C8B-B14F-4D97-AF65-F5344CB8AC3E}">
        <p14:creationId xmlns:p14="http://schemas.microsoft.com/office/powerpoint/2010/main" val="279418981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a:hlinkClick r:id="" action="ppaction://noaction" highlightClick="1"/>
          </p:cNvPr>
          <p:cNvSpPr/>
          <p:nvPr/>
        </p:nvSpPr>
        <p:spPr>
          <a:xfrm>
            <a:off x="251520" y="116632"/>
            <a:ext cx="8496944" cy="6408712"/>
          </a:xfrm>
          <a:prstGeom prst="flowChartOffpageConnector">
            <a:avLst/>
          </a:prstGeom>
          <a:ln>
            <a:solidFill>
              <a:schemeClr val="accent6">
                <a:lumMod val="60000"/>
                <a:lumOff val="4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ar-SA" sz="2200" b="1" dirty="0">
              <a:solidFill>
                <a:schemeClr val="tx1"/>
              </a:solidFill>
              <a:cs typeface="Akhbar MT" pitchFamily="2" charset="-78"/>
            </a:endParaRPr>
          </a:p>
          <a:p>
            <a:pPr algn="ctr"/>
            <a:endParaRPr lang="ar-SA" sz="2200" b="1" dirty="0">
              <a:solidFill>
                <a:schemeClr val="tx1"/>
              </a:solidFill>
              <a:cs typeface="Akhbar MT" pitchFamily="2" charset="-78"/>
            </a:endParaRPr>
          </a:p>
          <a:p>
            <a:pPr algn="ctr"/>
            <a:endParaRPr lang="ar-SA" sz="2200" b="1" dirty="0">
              <a:solidFill>
                <a:schemeClr val="tx1"/>
              </a:solidFill>
              <a:cs typeface="Akhbar MT" pitchFamily="2" charset="-78"/>
            </a:endParaRPr>
          </a:p>
          <a:p>
            <a:pPr algn="ctr"/>
            <a:endParaRPr lang="ar-SA" sz="2200" b="1" dirty="0">
              <a:solidFill>
                <a:schemeClr val="tx1"/>
              </a:solidFill>
              <a:cs typeface="Akhbar MT" pitchFamily="2" charset="-78"/>
            </a:endParaRPr>
          </a:p>
          <a:p>
            <a:pPr algn="ctr"/>
            <a:r>
              <a:rPr lang="ar-SA" sz="2200" b="1" dirty="0">
                <a:solidFill>
                  <a:schemeClr val="tx1"/>
                </a:solidFill>
                <a:cs typeface="Akhbar MT" pitchFamily="2" charset="-78"/>
              </a:rPr>
              <a:t>فقد كان تفسيره للجريمة ناتجاً عن فهمه للفرد والمجتمع والعلاقة الناتجة بينهما ، والتكوين الاجتماعي ، والتقسيم الوظيفي داخل هذا المجتمع ، وما ينتج عن ذلك من إخلال في معايير القواعد الاجتماعية وهو ما يسمى ب ( </a:t>
            </a:r>
            <a:r>
              <a:rPr lang="ar-SA" sz="2200" b="1" dirty="0" err="1">
                <a:solidFill>
                  <a:schemeClr val="tx1"/>
                </a:solidFill>
                <a:cs typeface="Akhbar MT" pitchFamily="2" charset="-78"/>
              </a:rPr>
              <a:t>الانومي</a:t>
            </a:r>
            <a:r>
              <a:rPr lang="ar-SA" sz="2200" b="1" dirty="0">
                <a:solidFill>
                  <a:schemeClr val="tx1"/>
                </a:solidFill>
                <a:cs typeface="Akhbar MT" pitchFamily="2" charset="-78"/>
              </a:rPr>
              <a:t> ) .</a:t>
            </a:r>
          </a:p>
          <a:p>
            <a:pPr algn="ctr"/>
            <a:endParaRPr lang="ar-SA" sz="2200" b="1" dirty="0">
              <a:solidFill>
                <a:schemeClr val="tx1"/>
              </a:solidFill>
              <a:cs typeface="Akhbar MT" pitchFamily="2" charset="-78"/>
            </a:endParaRPr>
          </a:p>
          <a:p>
            <a:pPr algn="ctr"/>
            <a:r>
              <a:rPr lang="ar-SA" sz="2200" b="1" dirty="0">
                <a:solidFill>
                  <a:srgbClr val="C00000"/>
                </a:solidFill>
                <a:cs typeface="Akhbar MT" pitchFamily="2" charset="-78"/>
              </a:rPr>
              <a:t>فالعلاقة بين الفرد والمجتمع كما يراها ( </a:t>
            </a:r>
            <a:r>
              <a:rPr lang="ar-SA" sz="2200" b="1" dirty="0" err="1">
                <a:solidFill>
                  <a:srgbClr val="C00000"/>
                </a:solidFill>
                <a:cs typeface="Akhbar MT" pitchFamily="2" charset="-78"/>
              </a:rPr>
              <a:t>دوركايم</a:t>
            </a:r>
            <a:r>
              <a:rPr lang="ar-SA" sz="2200" b="1" dirty="0">
                <a:solidFill>
                  <a:srgbClr val="C00000"/>
                </a:solidFill>
                <a:cs typeface="Akhbar MT" pitchFamily="2" charset="-78"/>
              </a:rPr>
              <a:t> ) تحدد بنوعين من الأسس :</a:t>
            </a:r>
          </a:p>
          <a:p>
            <a:pPr algn="ctr"/>
            <a:endParaRPr lang="ar-SA" sz="2200" b="1" dirty="0">
              <a:solidFill>
                <a:schemeClr val="tx1"/>
              </a:solidFill>
              <a:cs typeface="Akhbar MT" pitchFamily="2" charset="-78"/>
            </a:endParaRPr>
          </a:p>
          <a:p>
            <a:pPr algn="ctr"/>
            <a:r>
              <a:rPr lang="ar-SA" sz="2200" b="1" dirty="0">
                <a:solidFill>
                  <a:srgbClr val="C00000"/>
                </a:solidFill>
                <a:cs typeface="Akhbar MT" pitchFamily="2" charset="-78"/>
              </a:rPr>
              <a:t>١- تضامن آلي : </a:t>
            </a:r>
            <a:r>
              <a:rPr lang="ar-SA" sz="2200" b="1" dirty="0">
                <a:solidFill>
                  <a:schemeClr val="tx1"/>
                </a:solidFill>
                <a:cs typeface="Akhbar MT" pitchFamily="2" charset="-78"/>
              </a:rPr>
              <a:t>ويحدث هذا التضامن والتفاعل بين أعضاء المجتمع ومقومات حياتهم الاجتماعية من قيم وأفكار ومعتقدات وعادات وتقاليد ، وينتج عن هذا التضامن ، تكاتف وتعاون بين أعضاء المجتمع يفرضه "العقل الجمعي" ، وهذا النوع عاده يوجد في المجتمعات البدائية البسيطة ، والتضامن الآلي يكون قوياً في مثل هذه المجتمعات لان الفرد يخضع لها خضوعاً تاماً وليس له أي حريه في التعبير والمشاركة ويفقد ذاتيته في القول والسلوك .</a:t>
            </a:r>
          </a:p>
          <a:p>
            <a:pPr algn="ctr"/>
            <a:endParaRPr lang="ar-SA" sz="2200" b="1" dirty="0">
              <a:solidFill>
                <a:schemeClr val="tx1"/>
              </a:solidFill>
              <a:cs typeface="Akhbar MT" pitchFamily="2" charset="-78"/>
            </a:endParaRPr>
          </a:p>
          <a:p>
            <a:pPr algn="ctr"/>
            <a:r>
              <a:rPr lang="ar-SA" sz="2200" b="1" dirty="0">
                <a:solidFill>
                  <a:srgbClr val="C00000"/>
                </a:solidFill>
                <a:cs typeface="Akhbar MT" pitchFamily="2" charset="-78"/>
              </a:rPr>
              <a:t>٢- تضامن عضوي : </a:t>
            </a:r>
            <a:r>
              <a:rPr lang="ar-SA" sz="2200" b="1" dirty="0">
                <a:solidFill>
                  <a:schemeClr val="tx1"/>
                </a:solidFill>
                <a:cs typeface="Akhbar MT" pitchFamily="2" charset="-78"/>
              </a:rPr>
              <a:t>الأفراد في المجتمع يختلفون في الأفكار والمعتقدات ، والتعليم ، أي أن لكل واحد منهم حريه التعبير ، والرأي ، والمشاركة مما يحدث اختلافاً وتنوعاً في الوظائف والقواعد والعلاقات في المجتمع ، وهذا النوع من التضامن تقل سيطرة "العقل الجمعي" وهذا النوع من التضامن يوجد في المجتمعات المتطورة .</a:t>
            </a:r>
          </a:p>
          <a:p>
            <a:pPr algn="ctr"/>
            <a:endParaRPr lang="ar-SA" sz="2200" b="1" dirty="0">
              <a:solidFill>
                <a:schemeClr val="tx1"/>
              </a:solidFill>
              <a:cs typeface="Akhbar MT" pitchFamily="2" charset="-78"/>
            </a:endParaRPr>
          </a:p>
          <a:p>
            <a:pPr algn="ctr"/>
            <a:endParaRPr lang="ar-SA" sz="2200" b="1" dirty="0">
              <a:solidFill>
                <a:schemeClr val="tx1"/>
              </a:solidFill>
              <a:cs typeface="Akhbar MT" pitchFamily="2" charset="-78"/>
            </a:endParaRPr>
          </a:p>
          <a:p>
            <a:pPr algn="ctr"/>
            <a:endParaRPr lang="ar-SA" sz="2200" b="1" dirty="0">
              <a:solidFill>
                <a:schemeClr val="tx1"/>
              </a:solidFill>
              <a:cs typeface="Akhbar MT" pitchFamily="2" charset="-78"/>
            </a:endParaRPr>
          </a:p>
        </p:txBody>
      </p:sp>
    </p:spTree>
    <p:extLst>
      <p:ext uri="{BB962C8B-B14F-4D97-AF65-F5344CB8AC3E}">
        <p14:creationId xmlns:p14="http://schemas.microsoft.com/office/powerpoint/2010/main" val="368902348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8" end="8"/>
                                            </p:txEl>
                                          </p:spTgt>
                                        </p:tgtEl>
                                        <p:attrNameLst>
                                          <p:attrName>style.visibility</p:attrName>
                                        </p:attrNameLst>
                                      </p:cBhvr>
                                      <p:to>
                                        <p:strVal val="visible"/>
                                      </p:to>
                                    </p:set>
                                    <p:anim calcmode="lin" valueType="num">
                                      <p:cBhvr additive="base">
                                        <p:cTn id="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0" end="10"/>
                                            </p:txEl>
                                          </p:spTgt>
                                        </p:tgtEl>
                                        <p:attrNameLst>
                                          <p:attrName>style.visibility</p:attrName>
                                        </p:attrNameLst>
                                      </p:cBhvr>
                                      <p:to>
                                        <p:strVal val="visible"/>
                                      </p:to>
                                    </p:set>
                                    <p:anim calcmode="lin" valueType="num">
                                      <p:cBhvr additive="base">
                                        <p:cTn id="13"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395536" y="332656"/>
            <a:ext cx="8352928" cy="5832648"/>
          </a:xfrm>
          <a:prstGeom prst="foldedCorner">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ar-SA" sz="2400" b="1" dirty="0">
              <a:solidFill>
                <a:schemeClr val="tx1"/>
              </a:solidFill>
              <a:cs typeface="Akhbar MT" pitchFamily="2" charset="-78"/>
            </a:endParaRPr>
          </a:p>
          <a:p>
            <a:pPr algn="ctr"/>
            <a:r>
              <a:rPr lang="ar-SA" sz="2400" b="1" dirty="0">
                <a:solidFill>
                  <a:schemeClr val="tx1"/>
                </a:solidFill>
                <a:cs typeface="Akhbar MT" pitchFamily="2" charset="-78"/>
              </a:rPr>
              <a:t>ان حاجات ومتطلبات الفرد لا تقف عند حد معين ، لذا يجب أن يحدد التنظيم الاجتماعي أهداف الفرد وان يحدد الطرق الاجتماعية التي تضمن للفرد تحقيق هدفه ومتطلباته ،</a:t>
            </a:r>
          </a:p>
          <a:p>
            <a:pPr algn="ctr"/>
            <a:r>
              <a:rPr lang="ar-SA" sz="2400" b="1" dirty="0">
                <a:solidFill>
                  <a:schemeClr val="tx1"/>
                </a:solidFill>
                <a:cs typeface="Akhbar MT" pitchFamily="2" charset="-78"/>
              </a:rPr>
              <a:t>فاختلاف التنظيم الاجتماعي يؤدي إلى اضطرابات في تأدية العملية الانضباطية مما يؤدي في النهاية إلى تجاوز الأشخاص حدود متطلباتهم وأهدافهم مما يعرض المجتمع إلى حاله فوضوية تدعى حاله</a:t>
            </a:r>
          </a:p>
          <a:p>
            <a:pPr algn="ctr"/>
            <a:r>
              <a:rPr lang="ar-SA" sz="2400" b="1" dirty="0">
                <a:solidFill>
                  <a:schemeClr val="tx1"/>
                </a:solidFill>
                <a:cs typeface="Akhbar MT" pitchFamily="2" charset="-78"/>
              </a:rPr>
              <a:t> ( </a:t>
            </a:r>
            <a:r>
              <a:rPr lang="ar-SA" sz="2400" b="1" dirty="0" err="1">
                <a:solidFill>
                  <a:schemeClr val="tx1"/>
                </a:solidFill>
                <a:cs typeface="Akhbar MT" pitchFamily="2" charset="-78"/>
              </a:rPr>
              <a:t>الانومي</a:t>
            </a:r>
            <a:r>
              <a:rPr lang="ar-SA" sz="2400" b="1" dirty="0">
                <a:solidFill>
                  <a:schemeClr val="tx1"/>
                </a:solidFill>
                <a:cs typeface="Akhbar MT" pitchFamily="2" charset="-78"/>
              </a:rPr>
              <a:t> ) ، حيث تفتقد المعايير والقواعد الاجتماعية ، ويتبع الشخص شهواته ورغباته دون اهتمام بالضوابط الاجتماعية ومن ثم يقوم بارتكاب إيه جريمة .</a:t>
            </a:r>
          </a:p>
          <a:p>
            <a:pPr algn="ctr"/>
            <a:endParaRPr lang="ar-SA" sz="2400" b="1" dirty="0">
              <a:solidFill>
                <a:schemeClr val="tx1"/>
              </a:solidFill>
              <a:cs typeface="Akhbar MT" pitchFamily="2" charset="-78"/>
            </a:endParaRPr>
          </a:p>
          <a:p>
            <a:pPr algn="ctr"/>
            <a:r>
              <a:rPr lang="ar-SA" sz="2400" b="1" dirty="0">
                <a:solidFill>
                  <a:schemeClr val="accent2">
                    <a:lumMod val="75000"/>
                  </a:schemeClr>
                </a:solidFill>
                <a:cs typeface="Akhbar MT" pitchFamily="2" charset="-78"/>
              </a:rPr>
              <a:t>فمثلاً جريمة الانتحار</a:t>
            </a:r>
            <a:r>
              <a:rPr lang="ar-SA" sz="2400" b="1" dirty="0">
                <a:solidFill>
                  <a:schemeClr val="tx1"/>
                </a:solidFill>
                <a:cs typeface="Akhbar MT" pitchFamily="2" charset="-78"/>
              </a:rPr>
              <a:t> ربما تقترف عند حدوث أزمات اقتصاديه شديده ، أو بسبب الرخاء المفاجئ ، أو بسبب التقدم الصناعي وعدم استطاعة الفرد استيعاب هذا التطور خلافاً لتصور الفرد لقدرته على السيطرة والمعرفة لذلك ، مما يجعل الفرد تحت ضغوط كبيره تؤدي إلى ارتكاب الجريمة وخاصه في بعض المجتمعات الغربية .</a:t>
            </a:r>
          </a:p>
          <a:p>
            <a:pPr algn="ctr"/>
            <a:r>
              <a:rPr lang="ar-SA" sz="2400" b="1" dirty="0">
                <a:solidFill>
                  <a:schemeClr val="tx1"/>
                </a:solidFill>
                <a:cs typeface="Akhbar MT" pitchFamily="2" charset="-78"/>
              </a:rPr>
              <a:t>وما ذكر سابقاً هو تفسير ( </a:t>
            </a:r>
            <a:r>
              <a:rPr lang="ar-SA" sz="2400" b="1" dirty="0" err="1">
                <a:solidFill>
                  <a:schemeClr val="tx1"/>
                </a:solidFill>
                <a:cs typeface="Akhbar MT" pitchFamily="2" charset="-78"/>
              </a:rPr>
              <a:t>دوركايم</a:t>
            </a:r>
            <a:r>
              <a:rPr lang="ar-SA" sz="2400" b="1" dirty="0">
                <a:solidFill>
                  <a:schemeClr val="tx1"/>
                </a:solidFill>
                <a:cs typeface="Akhbar MT" pitchFamily="2" charset="-78"/>
              </a:rPr>
              <a:t> ) لظاهرة الانتحار بأسبابها الاجتماعية ، كما يمكن استخدام هذا التفسير في تفسير سلوك الانحرافين بوجه عام .</a:t>
            </a:r>
          </a:p>
        </p:txBody>
      </p:sp>
    </p:spTree>
    <p:extLst>
      <p:ext uri="{BB962C8B-B14F-4D97-AF65-F5344CB8AC3E}">
        <p14:creationId xmlns:p14="http://schemas.microsoft.com/office/powerpoint/2010/main" val="389919854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323528" y="332656"/>
            <a:ext cx="8496944" cy="6192688"/>
          </a:xfrm>
          <a:prstGeom prst="round2Diag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ar-SA" sz="2400" b="1" dirty="0">
                <a:solidFill>
                  <a:schemeClr val="accent2">
                    <a:lumMod val="75000"/>
                  </a:schemeClr>
                </a:solidFill>
                <a:cs typeface="Akhbar MT" pitchFamily="2" charset="-78"/>
              </a:rPr>
              <a:t>يرى (</a:t>
            </a:r>
            <a:r>
              <a:rPr lang="ar-SA" sz="2400" b="1" dirty="0" err="1">
                <a:solidFill>
                  <a:schemeClr val="accent2">
                    <a:lumMod val="75000"/>
                  </a:schemeClr>
                </a:solidFill>
                <a:cs typeface="Akhbar MT" pitchFamily="2" charset="-78"/>
              </a:rPr>
              <a:t>دوركايم</a:t>
            </a:r>
            <a:r>
              <a:rPr lang="ar-SA" sz="2400" b="1" dirty="0">
                <a:solidFill>
                  <a:schemeClr val="accent2">
                    <a:lumMod val="75000"/>
                  </a:schemeClr>
                </a:solidFill>
                <a:cs typeface="Akhbar MT" pitchFamily="2" charset="-78"/>
              </a:rPr>
              <a:t>) أن أسباب الانتحار </a:t>
            </a:r>
            <a:r>
              <a:rPr lang="ar-SA" sz="2400" b="1" dirty="0">
                <a:cs typeface="Akhbar MT" pitchFamily="2" charset="-78"/>
              </a:rPr>
              <a:t>هي أسباب اجتماعيه وكلما زاد ارتباط الشخص بمجتمعه ، تكون هيمنه العقل الجمعي على الأشخاص قويه ، ويقل الانتحار وعلى العكس من ذلك ،</a:t>
            </a:r>
          </a:p>
          <a:p>
            <a:pPr algn="ctr"/>
            <a:r>
              <a:rPr lang="ar-SA" sz="2400" b="1" dirty="0">
                <a:cs typeface="Akhbar MT" pitchFamily="2" charset="-78"/>
              </a:rPr>
              <a:t>كلما ضعف تأثير المؤسسات المختلفة في المجتمع ، كالمؤسسات الدينية، والسياسية، والاقتصادية، والأسرية، تقل سيطرة المجتمع على الأشخاص مما يدفع بالكثيرين منهم إلى الانطوائية والعزلة النفسية والاجتماعية ، </a:t>
            </a:r>
            <a:r>
              <a:rPr lang="ar-SA" sz="2400" b="1" dirty="0">
                <a:solidFill>
                  <a:schemeClr val="accent2">
                    <a:lumMod val="75000"/>
                  </a:schemeClr>
                </a:solidFill>
                <a:cs typeface="Akhbar MT" pitchFamily="2" charset="-78"/>
              </a:rPr>
              <a:t>و نتيجة لذلك تكثر ظاهره الانتحار </a:t>
            </a:r>
            <a:r>
              <a:rPr lang="ar-SA" sz="2400" b="1" dirty="0">
                <a:cs typeface="Akhbar MT" pitchFamily="2" charset="-78"/>
              </a:rPr>
              <a:t>.</a:t>
            </a:r>
          </a:p>
          <a:p>
            <a:pPr algn="ctr"/>
            <a:endParaRPr lang="ar-SA" sz="2400" b="1" dirty="0">
              <a:cs typeface="Akhbar MT" pitchFamily="2" charset="-78"/>
            </a:endParaRPr>
          </a:p>
          <a:p>
            <a:pPr algn="ctr"/>
            <a:endParaRPr lang="ar-SA" sz="2400" b="1" dirty="0">
              <a:cs typeface="Akhbar MT" pitchFamily="2" charset="-78"/>
            </a:endParaRPr>
          </a:p>
          <a:p>
            <a:pPr algn="ctr"/>
            <a:endParaRPr lang="ar-SA" sz="2400" b="1" dirty="0">
              <a:cs typeface="Akhbar MT" pitchFamily="2" charset="-78"/>
            </a:endParaRPr>
          </a:p>
          <a:p>
            <a:pPr algn="ctr"/>
            <a:endParaRPr lang="ar-SA" sz="2400" b="1" dirty="0">
              <a:cs typeface="Akhbar MT" pitchFamily="2" charset="-78"/>
            </a:endParaRPr>
          </a:p>
        </p:txBody>
      </p:sp>
      <p:sp>
        <p:nvSpPr>
          <p:cNvPr id="3" name="Rectangle 113"/>
          <p:cNvSpPr/>
          <p:nvPr/>
        </p:nvSpPr>
        <p:spPr>
          <a:xfrm>
            <a:off x="5220072" y="692697"/>
            <a:ext cx="3299904" cy="648072"/>
          </a:xfrm>
          <a:prstGeom prst="homePlate">
            <a:avLst/>
          </a:prstGeom>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ar-SA" sz="2400" b="1" dirty="0">
                <a:solidFill>
                  <a:srgbClr val="C00000"/>
                </a:solidFill>
                <a:latin typeface="Monotype Koufi" pitchFamily="2" charset="-78"/>
                <a:ea typeface="Monotype Koufi" pitchFamily="2" charset="-78"/>
                <a:cs typeface="Akhbar MT" pitchFamily="2" charset="-78"/>
              </a:rPr>
              <a:t>نظرية الانتحار</a:t>
            </a:r>
            <a:endParaRPr lang="en-US" sz="2400" b="1" dirty="0">
              <a:solidFill>
                <a:srgbClr val="C00000"/>
              </a:solidFill>
              <a:latin typeface="Bodoni MT Condensed" pitchFamily="18" charset="0"/>
              <a:ea typeface="Monotype Koufi" pitchFamily="2" charset="-78"/>
              <a:cs typeface="Akhbar MT" pitchFamily="2" charset="-78"/>
            </a:endParaRPr>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3747095"/>
            <a:ext cx="3400425" cy="25622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30190073"/>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p:cTn id="13"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a:hlinkClick r:id="" action="ppaction://noaction" highlightClick="1"/>
          </p:cNvPr>
          <p:cNvSpPr/>
          <p:nvPr/>
        </p:nvSpPr>
        <p:spPr>
          <a:xfrm>
            <a:off x="251520" y="260648"/>
            <a:ext cx="8496944" cy="6120680"/>
          </a:xfrm>
          <a:prstGeom prst="flowChartTerminator">
            <a:avLst/>
          </a:prstGeom>
          <a:ln>
            <a:solidFill>
              <a:srgbClr val="92D050"/>
            </a:solidFill>
            <a:prstDash val="sysDot"/>
          </a:ln>
        </p:spPr>
        <p:style>
          <a:lnRef idx="2">
            <a:schemeClr val="accent3"/>
          </a:lnRef>
          <a:fillRef idx="1">
            <a:schemeClr val="lt1"/>
          </a:fillRef>
          <a:effectRef idx="0">
            <a:schemeClr val="accent3"/>
          </a:effectRef>
          <a:fontRef idx="minor">
            <a:schemeClr val="dk1"/>
          </a:fontRef>
        </p:style>
        <p:txBody>
          <a:bodyPr rtlCol="0" anchor="ctr"/>
          <a:lstStyle/>
          <a:p>
            <a:pPr algn="ctr"/>
            <a:r>
              <a:rPr lang="ar-SA" sz="2400" b="1" dirty="0">
                <a:solidFill>
                  <a:schemeClr val="accent2">
                    <a:lumMod val="75000"/>
                  </a:schemeClr>
                </a:solidFill>
                <a:cs typeface="Akhbar MT" pitchFamily="2" charset="-78"/>
              </a:rPr>
              <a:t>قد قسم ( </a:t>
            </a:r>
            <a:r>
              <a:rPr lang="ar-SA" sz="2400" b="1" dirty="0" err="1">
                <a:solidFill>
                  <a:schemeClr val="accent2">
                    <a:lumMod val="75000"/>
                  </a:schemeClr>
                </a:solidFill>
                <a:cs typeface="Akhbar MT" pitchFamily="2" charset="-78"/>
              </a:rPr>
              <a:t>دوركايم</a:t>
            </a:r>
            <a:r>
              <a:rPr lang="ar-SA" sz="2400" b="1" dirty="0">
                <a:solidFill>
                  <a:schemeClr val="accent2">
                    <a:lumMod val="75000"/>
                  </a:schemeClr>
                </a:solidFill>
                <a:cs typeface="Akhbar MT" pitchFamily="2" charset="-78"/>
              </a:rPr>
              <a:t> ) الانتحار الى ثلاثة انواع :</a:t>
            </a:r>
          </a:p>
          <a:p>
            <a:pPr algn="ctr"/>
            <a:endParaRPr lang="ar-SA" sz="2400" b="1" dirty="0">
              <a:solidFill>
                <a:schemeClr val="accent2">
                  <a:lumMod val="75000"/>
                </a:schemeClr>
              </a:solidFill>
              <a:cs typeface="Akhbar MT" pitchFamily="2" charset="-78"/>
            </a:endParaRPr>
          </a:p>
          <a:p>
            <a:pPr algn="ctr"/>
            <a:endParaRPr lang="ar-SA" sz="2400" b="1" dirty="0">
              <a:solidFill>
                <a:schemeClr val="accent2">
                  <a:lumMod val="75000"/>
                </a:schemeClr>
              </a:solidFill>
              <a:cs typeface="Akhbar MT" pitchFamily="2" charset="-78"/>
            </a:endParaRPr>
          </a:p>
          <a:p>
            <a:pPr algn="ctr"/>
            <a:endParaRPr lang="ar-SA" sz="2400" b="1" dirty="0">
              <a:solidFill>
                <a:schemeClr val="accent2">
                  <a:lumMod val="75000"/>
                </a:schemeClr>
              </a:solidFill>
              <a:cs typeface="Akhbar MT" pitchFamily="2" charset="-78"/>
            </a:endParaRPr>
          </a:p>
          <a:p>
            <a:pPr algn="ctr"/>
            <a:endParaRPr lang="ar-SA" sz="2400" b="1" dirty="0">
              <a:solidFill>
                <a:schemeClr val="accent2">
                  <a:lumMod val="75000"/>
                </a:schemeClr>
              </a:solidFill>
              <a:cs typeface="Akhbar MT" pitchFamily="2" charset="-78"/>
            </a:endParaRPr>
          </a:p>
          <a:p>
            <a:pPr algn="ctr"/>
            <a:endParaRPr lang="ar-SA" sz="2400" b="1" dirty="0">
              <a:solidFill>
                <a:schemeClr val="accent2">
                  <a:lumMod val="75000"/>
                </a:schemeClr>
              </a:solidFill>
              <a:cs typeface="Akhbar MT" pitchFamily="2" charset="-78"/>
            </a:endParaRPr>
          </a:p>
          <a:p>
            <a:pPr algn="ctr"/>
            <a:endParaRPr lang="ar-SA" sz="2400" b="1" dirty="0">
              <a:solidFill>
                <a:schemeClr val="accent2">
                  <a:lumMod val="75000"/>
                </a:schemeClr>
              </a:solidFill>
              <a:cs typeface="Akhbar MT" pitchFamily="2" charset="-78"/>
            </a:endParaRPr>
          </a:p>
          <a:p>
            <a:pPr algn="ctr"/>
            <a:endParaRPr lang="ar-SA" sz="2400" b="1" dirty="0">
              <a:solidFill>
                <a:schemeClr val="accent2">
                  <a:lumMod val="75000"/>
                </a:schemeClr>
              </a:solidFill>
              <a:cs typeface="Akhbar MT" pitchFamily="2" charset="-78"/>
            </a:endParaRPr>
          </a:p>
          <a:p>
            <a:pPr algn="ctr"/>
            <a:endParaRPr lang="ar-SA" sz="2400" b="1" dirty="0">
              <a:solidFill>
                <a:schemeClr val="accent2">
                  <a:lumMod val="75000"/>
                </a:schemeClr>
              </a:solidFill>
              <a:cs typeface="Akhbar MT" pitchFamily="2" charset="-78"/>
            </a:endParaRPr>
          </a:p>
          <a:p>
            <a:pPr algn="ctr"/>
            <a:endParaRPr lang="ar-SA" sz="2400" b="1" dirty="0">
              <a:solidFill>
                <a:schemeClr val="accent2">
                  <a:lumMod val="75000"/>
                </a:schemeClr>
              </a:solidFill>
              <a:cs typeface="Akhbar MT" pitchFamily="2" charset="-78"/>
            </a:endParaRPr>
          </a:p>
          <a:p>
            <a:pPr algn="ctr"/>
            <a:endParaRPr lang="ar-SA" sz="2400" b="1" dirty="0">
              <a:solidFill>
                <a:schemeClr val="accent2">
                  <a:lumMod val="75000"/>
                </a:schemeClr>
              </a:solidFill>
              <a:cs typeface="Akhbar MT" pitchFamily="2" charset="-78"/>
            </a:endParaRPr>
          </a:p>
          <a:p>
            <a:pPr algn="ctr"/>
            <a:endParaRPr lang="ar-SA" sz="2400" b="1" dirty="0">
              <a:solidFill>
                <a:schemeClr val="accent2">
                  <a:lumMod val="75000"/>
                </a:schemeClr>
              </a:solidFill>
              <a:cs typeface="Akhbar MT" pitchFamily="2" charset="-78"/>
            </a:endParaRPr>
          </a:p>
          <a:p>
            <a:pPr algn="ctr"/>
            <a:endParaRPr lang="ar-SA" sz="2400" b="1" dirty="0">
              <a:solidFill>
                <a:schemeClr val="accent2">
                  <a:lumMod val="75000"/>
                </a:schemeClr>
              </a:solidFill>
              <a:cs typeface="Akhbar MT" pitchFamily="2" charset="-78"/>
            </a:endParaRPr>
          </a:p>
          <a:p>
            <a:pPr algn="ctr"/>
            <a:endParaRPr lang="ar-SA" sz="2400" b="1" dirty="0">
              <a:solidFill>
                <a:schemeClr val="accent2">
                  <a:lumMod val="75000"/>
                </a:schemeClr>
              </a:solidFill>
              <a:cs typeface="Akhbar MT" pitchFamily="2" charset="-78"/>
            </a:endParaRPr>
          </a:p>
        </p:txBody>
      </p:sp>
      <p:graphicFrame>
        <p:nvGraphicFramePr>
          <p:cNvPr id="3" name="رسم تخطيطي 2"/>
          <p:cNvGraphicFramePr/>
          <p:nvPr>
            <p:extLst>
              <p:ext uri="{D42A27DB-BD31-4B8C-83A1-F6EECF244321}">
                <p14:modId xmlns:p14="http://schemas.microsoft.com/office/powerpoint/2010/main" val="2309416209"/>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38238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a:hlinkClick r:id="" action="ppaction://noaction" highlightClick="1"/>
          </p:cNvPr>
          <p:cNvSpPr/>
          <p:nvPr/>
        </p:nvSpPr>
        <p:spPr>
          <a:xfrm>
            <a:off x="251520" y="188640"/>
            <a:ext cx="8496944" cy="6192688"/>
          </a:xfrm>
          <a:prstGeom prst="flowChartProcess">
            <a:avLst/>
          </a:prstGeom>
          <a:ln>
            <a:solidFill>
              <a:schemeClr val="accent6">
                <a:lumMod val="40000"/>
                <a:lumOff val="6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ar-SA" sz="2200" b="1" dirty="0">
                <a:cs typeface="Akhbar MT" pitchFamily="2" charset="-78"/>
              </a:rPr>
              <a:t>وضع </a:t>
            </a:r>
            <a:r>
              <a:rPr lang="ar-SA" sz="2200" b="1" dirty="0" err="1">
                <a:cs typeface="Akhbar MT" pitchFamily="2" charset="-78"/>
              </a:rPr>
              <a:t>دوركايم</a:t>
            </a:r>
            <a:r>
              <a:rPr lang="ar-SA" sz="2200" b="1" dirty="0">
                <a:cs typeface="Akhbar MT" pitchFamily="2" charset="-78"/>
              </a:rPr>
              <a:t> نسبة جرائم الانتحار في عدد من الدول موزعة على عدد من المهن لإيضاح تأثير المهنة على جريمة الانتحار .</a:t>
            </a:r>
            <a:br>
              <a:rPr lang="ar-SA" sz="2200" b="1" dirty="0">
                <a:cs typeface="Akhbar MT" pitchFamily="2" charset="-78"/>
              </a:rPr>
            </a:br>
            <a:r>
              <a:rPr lang="ar-SA" sz="2200" b="1" dirty="0">
                <a:cs typeface="Akhbar MT" pitchFamily="2" charset="-78"/>
              </a:rPr>
              <a:t>ومما هو واضح فإن مهنة الصناعة والتجارة هما اكثر المهن نسبة في جريمة الانتحار .</a:t>
            </a:r>
            <a:br>
              <a:rPr lang="ar-SA" sz="2200" b="1" dirty="0">
                <a:cs typeface="Akhbar MT" pitchFamily="2" charset="-78"/>
              </a:rPr>
            </a:br>
            <a:br>
              <a:rPr lang="ar-SA" sz="2200" b="1" dirty="0">
                <a:cs typeface="Akhbar MT" pitchFamily="2" charset="-78"/>
              </a:rPr>
            </a:br>
            <a:r>
              <a:rPr lang="ar-SA" sz="2200" b="1" dirty="0">
                <a:solidFill>
                  <a:schemeClr val="accent2">
                    <a:lumMod val="75000"/>
                  </a:schemeClr>
                </a:solidFill>
                <a:cs typeface="Akhbar MT" pitchFamily="2" charset="-78"/>
              </a:rPr>
              <a:t>رأي </a:t>
            </a:r>
            <a:r>
              <a:rPr lang="ar-SA" sz="2200" b="1" dirty="0" err="1">
                <a:solidFill>
                  <a:schemeClr val="accent2">
                    <a:lumMod val="75000"/>
                  </a:schemeClr>
                </a:solidFill>
                <a:cs typeface="Akhbar MT" pitchFamily="2" charset="-78"/>
              </a:rPr>
              <a:t>دوركايم</a:t>
            </a:r>
            <a:r>
              <a:rPr lang="ar-SA" sz="2200" b="1" dirty="0">
                <a:solidFill>
                  <a:schemeClr val="accent2">
                    <a:lumMod val="75000"/>
                  </a:schemeClr>
                </a:solidFill>
                <a:cs typeface="Akhbar MT" pitchFamily="2" charset="-78"/>
              </a:rPr>
              <a:t> في الجريمة :</a:t>
            </a:r>
          </a:p>
          <a:p>
            <a:pPr algn="ctr"/>
            <a:br>
              <a:rPr lang="ar-SA" sz="2200" b="1" dirty="0">
                <a:cs typeface="Akhbar MT" pitchFamily="2" charset="-78"/>
              </a:rPr>
            </a:br>
            <a:r>
              <a:rPr lang="ar-SA" sz="2200" b="1" dirty="0">
                <a:solidFill>
                  <a:schemeClr val="bg1">
                    <a:lumMod val="50000"/>
                  </a:schemeClr>
                </a:solidFill>
                <a:cs typeface="Akhbar MT" pitchFamily="2" charset="-78"/>
              </a:rPr>
              <a:t>يرى </a:t>
            </a:r>
            <a:r>
              <a:rPr lang="ar-SA" sz="2200" b="1" dirty="0" err="1">
                <a:solidFill>
                  <a:schemeClr val="bg1">
                    <a:lumMod val="50000"/>
                  </a:schemeClr>
                </a:solidFill>
                <a:cs typeface="Akhbar MT" pitchFamily="2" charset="-78"/>
              </a:rPr>
              <a:t>دوركايم</a:t>
            </a:r>
            <a:r>
              <a:rPr lang="ar-SA" sz="2200" b="1" dirty="0">
                <a:solidFill>
                  <a:schemeClr val="bg1">
                    <a:lumMod val="50000"/>
                  </a:schemeClr>
                </a:solidFill>
                <a:cs typeface="Akhbar MT" pitchFamily="2" charset="-78"/>
              </a:rPr>
              <a:t> ان الجريمة ظاهرة سليمة بعكس ما يراها كثير من علماء الإجرام </a:t>
            </a:r>
            <a:r>
              <a:rPr lang="ar-SA" sz="2200" b="1" dirty="0">
                <a:cs typeface="Akhbar MT" pitchFamily="2" charset="-78"/>
              </a:rPr>
              <a:t>, بل يرى انها ظاهرة مفيدة لسلامة كل مجتمع .</a:t>
            </a:r>
            <a:br>
              <a:rPr lang="ar-SA" sz="2200" b="1" dirty="0">
                <a:cs typeface="Akhbar MT" pitchFamily="2" charset="-78"/>
              </a:rPr>
            </a:br>
            <a:r>
              <a:rPr lang="ar-SA" sz="2200" b="1" dirty="0">
                <a:cs typeface="Akhbar MT" pitchFamily="2" charset="-78"/>
              </a:rPr>
              <a:t>لا يعني انه يؤيدها فهو يرى انها نتيجة ضرورية لطبيعة إنسانيه تؤدي وظيفة التنبيه للعضو وما ذكره </a:t>
            </a:r>
            <a:r>
              <a:rPr lang="ar-SA" sz="2200" b="1" dirty="0" err="1">
                <a:cs typeface="Akhbar MT" pitchFamily="2" charset="-78"/>
              </a:rPr>
              <a:t>دوركايم</a:t>
            </a:r>
            <a:r>
              <a:rPr lang="ar-SA" sz="2200" b="1" dirty="0">
                <a:cs typeface="Akhbar MT" pitchFamily="2" charset="-78"/>
              </a:rPr>
              <a:t> بأن الطبيعة الإنسانية شريرة لا يمكن تعديلها لدى المجرم انما هو شيء غير صحيح لأن الله تعالى خلق في الإنسان عقلا يهديه الى الطريق الأمثل ووضح له طريقتين طريق الخير وطريق الشر يختار بينهما .</a:t>
            </a:r>
            <a:br>
              <a:rPr lang="ar-SA" sz="2200" b="1" dirty="0">
                <a:cs typeface="Akhbar MT" pitchFamily="2" charset="-78"/>
              </a:rPr>
            </a:br>
            <a:endParaRPr lang="ar-SA" sz="2200" b="1" dirty="0">
              <a:solidFill>
                <a:schemeClr val="tx1"/>
              </a:solidFill>
              <a:cs typeface="Akhbar MT" pitchFamily="2" charset="-78"/>
            </a:endParaRPr>
          </a:p>
        </p:txBody>
      </p:sp>
    </p:spTree>
    <p:extLst>
      <p:ext uri="{BB962C8B-B14F-4D97-AF65-F5344CB8AC3E}">
        <p14:creationId xmlns:p14="http://schemas.microsoft.com/office/powerpoint/2010/main" val="53881078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2">
                                            <p:txEl>
                                              <p:pRg st="0" end="0"/>
                                            </p:txEl>
                                          </p:spTgt>
                                        </p:tgtEl>
                                        <p:attrNameLst>
                                          <p:attrName>r</p:attrName>
                                        </p:attrNameLst>
                                      </p:cBhvr>
                                    </p:animRot>
                                    <p:animRot by="-240000">
                                      <p:cBhvr>
                                        <p:cTn id="7" dur="200" fill="hold">
                                          <p:stCondLst>
                                            <p:cond delay="200"/>
                                          </p:stCondLst>
                                        </p:cTn>
                                        <p:tgtEl>
                                          <p:spTgt spid="2">
                                            <p:txEl>
                                              <p:pRg st="0" end="0"/>
                                            </p:txEl>
                                          </p:spTgt>
                                        </p:tgtEl>
                                        <p:attrNameLst>
                                          <p:attrName>r</p:attrName>
                                        </p:attrNameLst>
                                      </p:cBhvr>
                                    </p:animRot>
                                    <p:animRot by="240000">
                                      <p:cBhvr>
                                        <p:cTn id="8" dur="200" fill="hold">
                                          <p:stCondLst>
                                            <p:cond delay="400"/>
                                          </p:stCondLst>
                                        </p:cTn>
                                        <p:tgtEl>
                                          <p:spTgt spid="2">
                                            <p:txEl>
                                              <p:pRg st="0" end="0"/>
                                            </p:txEl>
                                          </p:spTgt>
                                        </p:tgtEl>
                                        <p:attrNameLst>
                                          <p:attrName>r</p:attrName>
                                        </p:attrNameLst>
                                      </p:cBhvr>
                                    </p:animRot>
                                    <p:animRot by="-240000">
                                      <p:cBhvr>
                                        <p:cTn id="9" dur="200" fill="hold">
                                          <p:stCondLst>
                                            <p:cond delay="600"/>
                                          </p:stCondLst>
                                        </p:cTn>
                                        <p:tgtEl>
                                          <p:spTgt spid="2">
                                            <p:txEl>
                                              <p:pRg st="0" end="0"/>
                                            </p:txEl>
                                          </p:spTgt>
                                        </p:tgtEl>
                                        <p:attrNameLst>
                                          <p:attrName>r</p:attrName>
                                        </p:attrNameLst>
                                      </p:cBhvr>
                                    </p:animRot>
                                    <p:animRot by="120000">
                                      <p:cBhvr>
                                        <p:cTn id="10" dur="200" fill="hold">
                                          <p:stCondLst>
                                            <p:cond delay="800"/>
                                          </p:stCondLst>
                                        </p:cTn>
                                        <p:tgtEl>
                                          <p:spTgt spid="2">
                                            <p:txEl>
                                              <p:pRg st="0" end="0"/>
                                            </p:txEl>
                                          </p:spTgt>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2">
                                            <p:txEl>
                                              <p:pRg st="1" end="1"/>
                                            </p:txEl>
                                          </p:spTgt>
                                        </p:tgtEl>
                                        <p:attrNameLst>
                                          <p:attrName>r</p:attrName>
                                        </p:attrNameLst>
                                      </p:cBhvr>
                                    </p:animRot>
                                    <p:animRot by="-240000">
                                      <p:cBhvr>
                                        <p:cTn id="13" dur="200" fill="hold">
                                          <p:stCondLst>
                                            <p:cond delay="200"/>
                                          </p:stCondLst>
                                        </p:cTn>
                                        <p:tgtEl>
                                          <p:spTgt spid="2">
                                            <p:txEl>
                                              <p:pRg st="1" end="1"/>
                                            </p:txEl>
                                          </p:spTgt>
                                        </p:tgtEl>
                                        <p:attrNameLst>
                                          <p:attrName>r</p:attrName>
                                        </p:attrNameLst>
                                      </p:cBhvr>
                                    </p:animRot>
                                    <p:animRot by="240000">
                                      <p:cBhvr>
                                        <p:cTn id="14" dur="200" fill="hold">
                                          <p:stCondLst>
                                            <p:cond delay="400"/>
                                          </p:stCondLst>
                                        </p:cTn>
                                        <p:tgtEl>
                                          <p:spTgt spid="2">
                                            <p:txEl>
                                              <p:pRg st="1" end="1"/>
                                            </p:txEl>
                                          </p:spTgt>
                                        </p:tgtEl>
                                        <p:attrNameLst>
                                          <p:attrName>r</p:attrName>
                                        </p:attrNameLst>
                                      </p:cBhvr>
                                    </p:animRot>
                                    <p:animRot by="-240000">
                                      <p:cBhvr>
                                        <p:cTn id="15" dur="200" fill="hold">
                                          <p:stCondLst>
                                            <p:cond delay="600"/>
                                          </p:stCondLst>
                                        </p:cTn>
                                        <p:tgtEl>
                                          <p:spTgt spid="2">
                                            <p:txEl>
                                              <p:pRg st="1" end="1"/>
                                            </p:txEl>
                                          </p:spTgt>
                                        </p:tgtEl>
                                        <p:attrNameLst>
                                          <p:attrName>r</p:attrName>
                                        </p:attrNameLst>
                                      </p:cBhvr>
                                    </p:animRot>
                                    <p:animRot by="120000">
                                      <p:cBhvr>
                                        <p:cTn id="16" dur="200" fill="hold">
                                          <p:stCondLst>
                                            <p:cond delay="800"/>
                                          </p:stCondLst>
                                        </p:cTn>
                                        <p:tgtEl>
                                          <p:spTgt spid="2">
                                            <p:txEl>
                                              <p:pRg st="1" end="1"/>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a:hlinkClick r:id="" action="ppaction://noaction" highlightClick="1"/>
          </p:cNvPr>
          <p:cNvSpPr/>
          <p:nvPr/>
        </p:nvSpPr>
        <p:spPr>
          <a:xfrm>
            <a:off x="251520" y="260648"/>
            <a:ext cx="8496944" cy="5544616"/>
          </a:xfrm>
          <a:prstGeom prst="wedgeRectCallout">
            <a:avLst/>
          </a:prstGeom>
          <a:ln>
            <a:solidFill>
              <a:schemeClr val="accent6">
                <a:lumMod val="60000"/>
                <a:lumOff val="4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ar-SA" sz="2400" b="1" dirty="0">
              <a:solidFill>
                <a:srgbClr val="FF0000"/>
              </a:solidFill>
              <a:cs typeface="Akhbar MT" pitchFamily="2" charset="-78"/>
            </a:endParaRPr>
          </a:p>
          <a:p>
            <a:pPr algn="ctr"/>
            <a:endParaRPr lang="ar-SA" sz="2400" b="1" dirty="0">
              <a:solidFill>
                <a:srgbClr val="FF0000"/>
              </a:solidFill>
              <a:cs typeface="Akhbar MT" pitchFamily="2" charset="-78"/>
            </a:endParaRPr>
          </a:p>
          <a:p>
            <a:pPr algn="ctr"/>
            <a:endParaRPr lang="ar-SA" sz="2400" b="1" dirty="0">
              <a:solidFill>
                <a:srgbClr val="FF0000"/>
              </a:solidFill>
              <a:cs typeface="Akhbar MT" pitchFamily="2" charset="-78"/>
            </a:endParaRPr>
          </a:p>
          <a:p>
            <a:pPr algn="ctr"/>
            <a:r>
              <a:rPr lang="ar-SA" sz="2400" b="1" dirty="0">
                <a:solidFill>
                  <a:srgbClr val="FF0000"/>
                </a:solidFill>
                <a:cs typeface="Akhbar MT" pitchFamily="2" charset="-78"/>
              </a:rPr>
              <a:t>ثانيا : نظرية التقليد لـ ( </a:t>
            </a:r>
            <a:r>
              <a:rPr lang="ar-SA" sz="2400" b="1" dirty="0" err="1">
                <a:solidFill>
                  <a:srgbClr val="FF0000"/>
                </a:solidFill>
                <a:cs typeface="Akhbar MT" pitchFamily="2" charset="-78"/>
              </a:rPr>
              <a:t>تارد</a:t>
            </a:r>
            <a:r>
              <a:rPr lang="ar-SA" sz="2400" b="1" dirty="0">
                <a:solidFill>
                  <a:srgbClr val="FF0000"/>
                </a:solidFill>
                <a:cs typeface="Akhbar MT" pitchFamily="2" charset="-78"/>
              </a:rPr>
              <a:t> ) :</a:t>
            </a:r>
            <a:br>
              <a:rPr lang="ar-SA" sz="2400" b="1" dirty="0">
                <a:cs typeface="Akhbar MT" pitchFamily="2" charset="-78"/>
              </a:rPr>
            </a:br>
            <a:br>
              <a:rPr lang="ar-SA" sz="2400" b="1" dirty="0">
                <a:cs typeface="Akhbar MT" pitchFamily="2" charset="-78"/>
              </a:rPr>
            </a:br>
            <a:r>
              <a:rPr lang="ar-SA" sz="2400" b="1" dirty="0">
                <a:cs typeface="Akhbar MT" pitchFamily="2" charset="-78"/>
              </a:rPr>
              <a:t>يرى ان الجريمة ظاهرة اجتماعيه تتكون تحت تأثير البيئة الاجتماعية وَ تشكل جزءا من النشاط الاجتماعي .</a:t>
            </a:r>
            <a:br>
              <a:rPr lang="ar-SA" sz="2400" b="1" dirty="0">
                <a:cs typeface="Akhbar MT" pitchFamily="2" charset="-78"/>
              </a:rPr>
            </a:br>
            <a:r>
              <a:rPr lang="ar-SA" sz="2400" b="1" dirty="0">
                <a:cs typeface="Akhbar MT" pitchFamily="2" charset="-78"/>
              </a:rPr>
              <a:t>ويقول ان ظاهرة التقليد تحدث بتأثير العادة والذاكرة واختلاط واتصال الاشخاص بعضهم ببعض ,</a:t>
            </a:r>
          </a:p>
          <a:p>
            <a:pPr algn="ctr"/>
            <a:r>
              <a:rPr lang="ar-SA" sz="2400" b="1" dirty="0">
                <a:cs typeface="Akhbar MT" pitchFamily="2" charset="-78"/>
              </a:rPr>
              <a:t>وفق قوانين ثابته يخضع لها جميع افراد المجتمع . وهو يشرك علم الاجتماع و علم النفس في تفسير السلوك .</a:t>
            </a:r>
          </a:p>
          <a:p>
            <a:pPr algn="ctr"/>
            <a:endParaRPr lang="ar-SA" sz="2400" b="1" dirty="0">
              <a:cs typeface="Akhbar MT" pitchFamily="2" charset="-78"/>
            </a:endParaRPr>
          </a:p>
          <a:p>
            <a:pPr algn="ctr"/>
            <a:endParaRPr lang="ar-SA" sz="2400" b="1" dirty="0">
              <a:cs typeface="Akhbar MT" pitchFamily="2" charset="-78"/>
            </a:endParaRPr>
          </a:p>
          <a:p>
            <a:pPr algn="ctr"/>
            <a:endParaRPr lang="ar-SA" sz="2400" b="1" dirty="0">
              <a:solidFill>
                <a:schemeClr val="tx1"/>
              </a:solidFill>
              <a:cs typeface="Akhbar MT" pitchFamily="2" charset="-78"/>
            </a:endParaRPr>
          </a:p>
          <a:p>
            <a:pPr algn="ctr"/>
            <a:endParaRPr lang="ar-SA" sz="2400" b="1" dirty="0">
              <a:solidFill>
                <a:schemeClr val="tx1"/>
              </a:solidFill>
              <a:cs typeface="Akhbar MT" pitchFamily="2" charset="-78"/>
            </a:endParaRPr>
          </a:p>
          <a:p>
            <a:pPr algn="ctr"/>
            <a:endParaRPr lang="ar-SA" sz="2200" b="1" dirty="0">
              <a:solidFill>
                <a:schemeClr val="tx1"/>
              </a:solidFill>
              <a:cs typeface="Akhbar MT" pitchFamily="2" charset="-78"/>
            </a:endParaRPr>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3717032"/>
            <a:ext cx="2390775" cy="19145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7644555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323528" y="332656"/>
            <a:ext cx="8496944" cy="6192688"/>
          </a:xfrm>
          <a:prstGeom prst="snip2Same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ar-SA" sz="2200" b="1" dirty="0">
                <a:solidFill>
                  <a:schemeClr val="bg1">
                    <a:lumMod val="50000"/>
                  </a:schemeClr>
                </a:solidFill>
                <a:cs typeface="Akhbar MT" pitchFamily="2" charset="-78"/>
              </a:rPr>
              <a:t>وَ في الغالب تكونت العادات في المجتمع سواء كانت حميدة او رذيلة عبر القرون نتيجة للتقيد وانتقلت من جيل الا آخر حتى اصبحت عرفا يقتدى به .</a:t>
            </a:r>
          </a:p>
          <a:p>
            <a:pPr algn="ctr"/>
            <a:endParaRPr lang="en-US" sz="2200" b="1" dirty="0">
              <a:solidFill>
                <a:schemeClr val="bg1">
                  <a:lumMod val="50000"/>
                </a:schemeClr>
              </a:solidFill>
              <a:cs typeface="Akhbar MT" pitchFamily="2" charset="-78"/>
            </a:endParaRPr>
          </a:p>
          <a:p>
            <a:pPr algn="ctr"/>
            <a:r>
              <a:rPr lang="ar-SA" sz="2200" b="1" dirty="0">
                <a:solidFill>
                  <a:srgbClr val="C00000"/>
                </a:solidFill>
                <a:cs typeface="Akhbar MT" pitchFamily="2" charset="-78"/>
              </a:rPr>
              <a:t>ان الجريمة </a:t>
            </a:r>
            <a:r>
              <a:rPr lang="ar-SA" sz="2200" b="1" dirty="0">
                <a:cs typeface="Akhbar MT" pitchFamily="2" charset="-78"/>
              </a:rPr>
              <a:t>ظاهرة اجتماعية كظاهرة الصناعة الا انها ظاهرة اجتماعية ضارة تعمل ضد المجتمع وتدمر افراده .</a:t>
            </a:r>
          </a:p>
          <a:p>
            <a:pPr algn="ctr"/>
            <a:endParaRPr lang="en-US" sz="2200" b="1" dirty="0">
              <a:cs typeface="Akhbar MT" pitchFamily="2" charset="-78"/>
            </a:endParaRPr>
          </a:p>
          <a:p>
            <a:pPr algn="ctr"/>
            <a:r>
              <a:rPr lang="ar-SA" sz="2200" b="1" dirty="0">
                <a:solidFill>
                  <a:srgbClr val="C00000"/>
                </a:solidFill>
                <a:cs typeface="Akhbar MT" pitchFamily="2" charset="-78"/>
              </a:rPr>
              <a:t>تبدا الجريمة </a:t>
            </a:r>
            <a:r>
              <a:rPr lang="ar-SA" sz="2200" b="1" dirty="0">
                <a:cs typeface="Akhbar MT" pitchFamily="2" charset="-78"/>
              </a:rPr>
              <a:t>بفرد واحد او عدد قليل من الناس الا ان يتسع حجمها فيرتكبها عدد غير قليل من الناس الا ان ( </a:t>
            </a:r>
            <a:r>
              <a:rPr lang="ar-SA" sz="2200" b="1" dirty="0" err="1">
                <a:cs typeface="Akhbar MT" pitchFamily="2" charset="-78"/>
              </a:rPr>
              <a:t>تارد</a:t>
            </a:r>
            <a:r>
              <a:rPr lang="ar-SA" sz="2200" b="1" dirty="0">
                <a:cs typeface="Akhbar MT" pitchFamily="2" charset="-78"/>
              </a:rPr>
              <a:t> ) يرى امكانية انتقال السلوك الاجرامي بين افراد المجتمع عن طريق الاختلاط والاتصال الاجتماعي وَ عملية الانتقال يمكن ان ترى في التنظيم الاجرامي وَ الادمان على المشروبات الروحية , وَ المخدرات وَ الانحراف الجنسي .</a:t>
            </a:r>
          </a:p>
          <a:p>
            <a:pPr algn="ctr"/>
            <a:endParaRPr lang="ar-SA" sz="2200" b="1" dirty="0">
              <a:cs typeface="Akhbar MT" pitchFamily="2" charset="-78"/>
            </a:endParaRPr>
          </a:p>
          <a:p>
            <a:pPr algn="ctr"/>
            <a:endParaRPr lang="ar-SA" sz="2200" b="1" dirty="0">
              <a:cs typeface="Akhbar MT" pitchFamily="2" charset="-78"/>
            </a:endParaRPr>
          </a:p>
          <a:p>
            <a:pPr algn="ctr"/>
            <a:endParaRPr lang="en-US" sz="2200" b="1" dirty="0">
              <a:cs typeface="Akhbar MT" pitchFamily="2" charset="-78"/>
            </a:endParaRPr>
          </a:p>
        </p:txBody>
      </p:sp>
    </p:spTree>
    <p:extLst>
      <p:ext uri="{BB962C8B-B14F-4D97-AF65-F5344CB8AC3E}">
        <p14:creationId xmlns:p14="http://schemas.microsoft.com/office/powerpoint/2010/main" val="12478075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323528" y="332656"/>
            <a:ext cx="8496944" cy="6192688"/>
          </a:xfrm>
          <a:prstGeom prst="round2Diag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rtl="1"/>
            <a:endParaRPr lang="ar-SA" sz="2400" b="1" dirty="0">
              <a:solidFill>
                <a:schemeClr val="bg1">
                  <a:lumMod val="50000"/>
                </a:schemeClr>
              </a:solidFill>
              <a:cs typeface="Akhbar MT" pitchFamily="2" charset="-78"/>
            </a:endParaRPr>
          </a:p>
          <a:p>
            <a:pPr algn="ctr" rtl="1"/>
            <a:endParaRPr lang="ar-SA" sz="2400" b="1" dirty="0">
              <a:solidFill>
                <a:schemeClr val="bg1">
                  <a:lumMod val="50000"/>
                </a:schemeClr>
              </a:solidFill>
              <a:cs typeface="Akhbar MT" pitchFamily="2" charset="-78"/>
            </a:endParaRPr>
          </a:p>
          <a:p>
            <a:pPr algn="ctr" rtl="1"/>
            <a:endParaRPr lang="ar-SA" sz="2400" b="1" dirty="0">
              <a:solidFill>
                <a:schemeClr val="bg1">
                  <a:lumMod val="50000"/>
                </a:schemeClr>
              </a:solidFill>
              <a:cs typeface="Akhbar MT" pitchFamily="2" charset="-78"/>
            </a:endParaRPr>
          </a:p>
          <a:p>
            <a:pPr algn="ctr" rtl="1"/>
            <a:r>
              <a:rPr lang="ar-SA" sz="2400" b="1" dirty="0">
                <a:solidFill>
                  <a:schemeClr val="bg1">
                    <a:lumMod val="50000"/>
                  </a:schemeClr>
                </a:solidFill>
                <a:cs typeface="Akhbar MT" pitchFamily="2" charset="-78"/>
              </a:rPr>
              <a:t>ان التقليد يتم حسب قوانين ثابته حسب ما ذكره ( </a:t>
            </a:r>
            <a:r>
              <a:rPr lang="ar-SA" sz="2400" b="1" dirty="0" err="1">
                <a:solidFill>
                  <a:schemeClr val="bg1">
                    <a:lumMod val="50000"/>
                  </a:schemeClr>
                </a:solidFill>
                <a:cs typeface="Akhbar MT" pitchFamily="2" charset="-78"/>
              </a:rPr>
              <a:t>تارد</a:t>
            </a:r>
            <a:r>
              <a:rPr lang="ar-SA" sz="2400" b="1" dirty="0">
                <a:solidFill>
                  <a:schemeClr val="bg1">
                    <a:lumMod val="50000"/>
                  </a:schemeClr>
                </a:solidFill>
                <a:cs typeface="Akhbar MT" pitchFamily="2" charset="-78"/>
              </a:rPr>
              <a:t> ) وذلك علا النحو التالي :</a:t>
            </a:r>
          </a:p>
          <a:p>
            <a:pPr algn="ctr" rtl="1"/>
            <a:endParaRPr lang="en-US" sz="2400" b="1" dirty="0">
              <a:solidFill>
                <a:schemeClr val="tx2">
                  <a:lumMod val="50000"/>
                  <a:lumOff val="50000"/>
                </a:schemeClr>
              </a:solidFill>
              <a:cs typeface="Akhbar MT" pitchFamily="2" charset="-78"/>
            </a:endParaRPr>
          </a:p>
          <a:p>
            <a:pPr lvl="0" algn="ctr" rtl="1"/>
            <a:r>
              <a:rPr lang="ar-SA" sz="2400" b="1" dirty="0">
                <a:solidFill>
                  <a:schemeClr val="tx2">
                    <a:lumMod val="50000"/>
                    <a:lumOff val="50000"/>
                  </a:schemeClr>
                </a:solidFill>
                <a:cs typeface="Akhbar MT" pitchFamily="2" charset="-78"/>
              </a:rPr>
              <a:t>- يتم التقليد بشكل اكبر عندما تكون صلات الافراد فيما بينهم وفي المدن يكون اكثر منه في الريف .</a:t>
            </a:r>
            <a:endParaRPr lang="en-US" sz="2400" b="1" dirty="0">
              <a:solidFill>
                <a:schemeClr val="tx2">
                  <a:lumMod val="50000"/>
                  <a:lumOff val="50000"/>
                </a:schemeClr>
              </a:solidFill>
              <a:cs typeface="Akhbar MT" pitchFamily="2" charset="-78"/>
            </a:endParaRPr>
          </a:p>
          <a:p>
            <a:pPr lvl="0" algn="ctr" rtl="1"/>
            <a:r>
              <a:rPr lang="ar-SA" sz="2400" b="1" dirty="0">
                <a:solidFill>
                  <a:schemeClr val="tx2">
                    <a:lumMod val="50000"/>
                    <a:lumOff val="50000"/>
                  </a:schemeClr>
                </a:solidFill>
                <a:cs typeface="Akhbar MT" pitchFamily="2" charset="-78"/>
              </a:rPr>
              <a:t>- ينتقل التقليد من الاعلى الى الادنى , فالفقير يقلد الغني وَ الصغير يقلد الكبير .</a:t>
            </a:r>
            <a:endParaRPr lang="en-US" sz="2400" b="1" dirty="0">
              <a:solidFill>
                <a:schemeClr val="tx2">
                  <a:lumMod val="50000"/>
                  <a:lumOff val="50000"/>
                </a:schemeClr>
              </a:solidFill>
              <a:cs typeface="Akhbar MT" pitchFamily="2" charset="-78"/>
            </a:endParaRPr>
          </a:p>
          <a:p>
            <a:pPr marL="342900" lvl="0" indent="-342900" algn="ctr" rtl="1">
              <a:buFontTx/>
              <a:buChar char="-"/>
            </a:pPr>
            <a:r>
              <a:rPr lang="ar-SA" sz="2400" b="1" dirty="0">
                <a:solidFill>
                  <a:schemeClr val="tx2">
                    <a:lumMod val="50000"/>
                    <a:lumOff val="50000"/>
                  </a:schemeClr>
                </a:solidFill>
                <a:cs typeface="Akhbar MT" pitchFamily="2" charset="-78"/>
              </a:rPr>
              <a:t>تداخل الطرق وَ احلال بعضها محل البعض الاخر .</a:t>
            </a:r>
          </a:p>
          <a:p>
            <a:pPr marL="342900" lvl="0" indent="-342900" algn="ctr" rtl="1">
              <a:buFontTx/>
              <a:buChar char="-"/>
            </a:pPr>
            <a:endParaRPr lang="ar-SA" sz="2400" b="1" dirty="0">
              <a:solidFill>
                <a:schemeClr val="tx2">
                  <a:lumMod val="50000"/>
                  <a:lumOff val="50000"/>
                </a:schemeClr>
              </a:solidFill>
              <a:cs typeface="Akhbar MT" pitchFamily="2" charset="-78"/>
            </a:endParaRPr>
          </a:p>
          <a:p>
            <a:pPr algn="ctr" rtl="1"/>
            <a:r>
              <a:rPr lang="ar-SA" sz="2400" b="1" dirty="0">
                <a:cs typeface="Akhbar MT" pitchFamily="2" charset="-78"/>
              </a:rPr>
              <a:t>وَ تجدر الاشارة هنا الا ان ( </a:t>
            </a:r>
            <a:r>
              <a:rPr lang="ar-SA" sz="2400" b="1" dirty="0" err="1">
                <a:cs typeface="Akhbar MT" pitchFamily="2" charset="-78"/>
              </a:rPr>
              <a:t>تارد</a:t>
            </a:r>
            <a:r>
              <a:rPr lang="ar-SA" sz="2400" b="1" dirty="0">
                <a:cs typeface="Akhbar MT" pitchFamily="2" charset="-78"/>
              </a:rPr>
              <a:t> ) استخدم نظرية التقليد الا جانب تفسير السلوك الاجرامي في بناء نظرية في :</a:t>
            </a:r>
          </a:p>
          <a:p>
            <a:pPr algn="ctr" rtl="1"/>
            <a:endParaRPr lang="en-US" sz="2400" b="1" dirty="0">
              <a:cs typeface="Akhbar MT" pitchFamily="2" charset="-78"/>
            </a:endParaRPr>
          </a:p>
          <a:p>
            <a:pPr marL="457200" lvl="0" indent="-457200" algn="ctr" rtl="1">
              <a:buFont typeface="+mj-cs"/>
              <a:buAutoNum type="arabic1Minus"/>
            </a:pPr>
            <a:r>
              <a:rPr lang="ar-SA" sz="2400" b="1" dirty="0">
                <a:solidFill>
                  <a:schemeClr val="accent2">
                    <a:lumMod val="75000"/>
                  </a:schemeClr>
                </a:solidFill>
                <a:cs typeface="Akhbar MT" pitchFamily="2" charset="-78"/>
              </a:rPr>
              <a:t>النموذج المحترف </a:t>
            </a:r>
            <a:endParaRPr lang="en-US" sz="2400" b="1" dirty="0">
              <a:solidFill>
                <a:schemeClr val="accent2">
                  <a:lumMod val="75000"/>
                </a:schemeClr>
              </a:solidFill>
              <a:cs typeface="Akhbar MT" pitchFamily="2" charset="-78"/>
            </a:endParaRPr>
          </a:p>
          <a:p>
            <a:pPr marL="457200" lvl="0" indent="-457200" algn="ctr" rtl="1">
              <a:buFont typeface="+mj-cs"/>
              <a:buAutoNum type="arabic1Minus"/>
            </a:pPr>
            <a:r>
              <a:rPr lang="ar-SA" sz="2400" b="1" dirty="0">
                <a:solidFill>
                  <a:schemeClr val="accent2">
                    <a:lumMod val="75000"/>
                  </a:schemeClr>
                </a:solidFill>
                <a:cs typeface="Akhbar MT" pitchFamily="2" charset="-78"/>
              </a:rPr>
              <a:t>تصنيف المجرمين </a:t>
            </a:r>
            <a:endParaRPr lang="en-US" sz="2400" b="1" dirty="0">
              <a:solidFill>
                <a:schemeClr val="accent2">
                  <a:lumMod val="75000"/>
                </a:schemeClr>
              </a:solidFill>
              <a:cs typeface="Akhbar MT" pitchFamily="2" charset="-78"/>
            </a:endParaRPr>
          </a:p>
          <a:p>
            <a:pPr marL="457200" lvl="0" indent="-457200" algn="ctr" rtl="1">
              <a:buFont typeface="+mj-cs"/>
              <a:buAutoNum type="arabic1Minus"/>
            </a:pPr>
            <a:r>
              <a:rPr lang="ar-SA" sz="2400" b="1" dirty="0">
                <a:solidFill>
                  <a:schemeClr val="accent2">
                    <a:lumMod val="75000"/>
                  </a:schemeClr>
                </a:solidFill>
                <a:cs typeface="Akhbar MT" pitchFamily="2" charset="-78"/>
              </a:rPr>
              <a:t>المسؤولية الاخلاقية</a:t>
            </a:r>
            <a:endParaRPr lang="en-US" sz="2400" b="1" dirty="0">
              <a:solidFill>
                <a:schemeClr val="accent2">
                  <a:lumMod val="75000"/>
                </a:schemeClr>
              </a:solidFill>
              <a:cs typeface="Akhbar MT" pitchFamily="2" charset="-78"/>
            </a:endParaRPr>
          </a:p>
          <a:p>
            <a:pPr marL="457200" lvl="0" indent="-457200" algn="ctr" rtl="1">
              <a:buFont typeface="+mj-cs"/>
              <a:buAutoNum type="arabic1Minus"/>
            </a:pPr>
            <a:r>
              <a:rPr lang="ar-SA" sz="2400" b="1" dirty="0">
                <a:solidFill>
                  <a:schemeClr val="accent2">
                    <a:lumMod val="75000"/>
                  </a:schemeClr>
                </a:solidFill>
                <a:cs typeface="Akhbar MT" pitchFamily="2" charset="-78"/>
              </a:rPr>
              <a:t>النظام العقابي</a:t>
            </a:r>
            <a:endParaRPr lang="en-US" sz="2400" b="1" dirty="0">
              <a:solidFill>
                <a:schemeClr val="accent2">
                  <a:lumMod val="75000"/>
                </a:schemeClr>
              </a:solidFill>
              <a:cs typeface="Akhbar MT" pitchFamily="2" charset="-78"/>
            </a:endParaRPr>
          </a:p>
          <a:p>
            <a:pPr marL="342900" lvl="0" indent="-342900" algn="ctr" rtl="1">
              <a:buFontTx/>
              <a:buChar char="-"/>
            </a:pPr>
            <a:endParaRPr lang="en-US" sz="2400" b="1" dirty="0">
              <a:solidFill>
                <a:schemeClr val="tx2">
                  <a:lumMod val="50000"/>
                  <a:lumOff val="50000"/>
                </a:schemeClr>
              </a:solidFill>
              <a:cs typeface="Akhbar MT" pitchFamily="2" charset="-78"/>
            </a:endParaRPr>
          </a:p>
          <a:p>
            <a:pPr algn="ctr" rtl="1"/>
            <a:endParaRPr lang="ar-SA" sz="2400" b="1" dirty="0">
              <a:cs typeface="Akhbar MT" pitchFamily="2" charset="-78"/>
            </a:endParaRPr>
          </a:p>
          <a:p>
            <a:pPr algn="ctr" rtl="1"/>
            <a:endParaRPr lang="ar-SA" sz="2400" b="1" dirty="0">
              <a:cs typeface="Akhbar MT" pitchFamily="2" charset="-78"/>
            </a:endParaRPr>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4005064"/>
            <a:ext cx="2428875" cy="2447925"/>
          </a:xfrm>
          <a:prstGeom prst="rect">
            <a:avLst/>
          </a:prstGeom>
        </p:spPr>
      </p:pic>
    </p:spTree>
    <p:extLst>
      <p:ext uri="{BB962C8B-B14F-4D97-AF65-F5344CB8AC3E}">
        <p14:creationId xmlns:p14="http://schemas.microsoft.com/office/powerpoint/2010/main" val="3993911728"/>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2">
                                            <p:txEl>
                                              <p:pRg st="5" end="5"/>
                                            </p:txEl>
                                          </p:spTgt>
                                        </p:tgtEl>
                                      </p:cBhvr>
                                    </p:animEffect>
                                    <p:animScale>
                                      <p:cBhvr>
                                        <p:cTn id="7" dur="250" autoRev="1" fill="hold"/>
                                        <p:tgtEl>
                                          <p:spTgt spid="2">
                                            <p:txEl>
                                              <p:pRg st="5" end="5"/>
                                            </p:txEl>
                                          </p:spTgt>
                                        </p:tgtEl>
                                      </p:cBhvr>
                                      <p:by x="105000" y="105000"/>
                                    </p:animScale>
                                  </p:childTnLst>
                                </p:cTn>
                              </p:par>
                              <p:par>
                                <p:cTn id="8" presetID="26" presetClass="emph" presetSubtype="0" fill="hold" nodeType="withEffect">
                                  <p:stCondLst>
                                    <p:cond delay="0"/>
                                  </p:stCondLst>
                                  <p:childTnLst>
                                    <p:animEffect transition="out" filter="fade">
                                      <p:cBhvr>
                                        <p:cTn id="9" dur="500" tmFilter="0, 0; .2, .5; .8, .5; 1, 0"/>
                                        <p:tgtEl>
                                          <p:spTgt spid="2">
                                            <p:txEl>
                                              <p:pRg st="6" end="6"/>
                                            </p:txEl>
                                          </p:spTgt>
                                        </p:tgtEl>
                                      </p:cBhvr>
                                    </p:animEffect>
                                    <p:animScale>
                                      <p:cBhvr>
                                        <p:cTn id="10" dur="250" autoRev="1" fill="hold"/>
                                        <p:tgtEl>
                                          <p:spTgt spid="2">
                                            <p:txEl>
                                              <p:pRg st="6" end="6"/>
                                            </p:txEl>
                                          </p:spTgt>
                                        </p:tgtEl>
                                      </p:cBhvr>
                                      <p:by x="105000" y="105000"/>
                                    </p:animScale>
                                  </p:childTnLst>
                                </p:cTn>
                              </p:par>
                              <p:par>
                                <p:cTn id="11" presetID="26" presetClass="emph" presetSubtype="0" fill="hold" nodeType="withEffect">
                                  <p:stCondLst>
                                    <p:cond delay="0"/>
                                  </p:stCondLst>
                                  <p:childTnLst>
                                    <p:animEffect transition="out" filter="fade">
                                      <p:cBhvr>
                                        <p:cTn id="12" dur="500" tmFilter="0, 0; .2, .5; .8, .5; 1, 0"/>
                                        <p:tgtEl>
                                          <p:spTgt spid="2">
                                            <p:txEl>
                                              <p:pRg st="7" end="7"/>
                                            </p:txEl>
                                          </p:spTgt>
                                        </p:tgtEl>
                                      </p:cBhvr>
                                    </p:animEffect>
                                    <p:animScale>
                                      <p:cBhvr>
                                        <p:cTn id="13" dur="250" autoRev="1" fill="hold"/>
                                        <p:tgtEl>
                                          <p:spTgt spid="2">
                                            <p:txEl>
                                              <p:pRg st="7" end="7"/>
                                            </p:txEl>
                                          </p:spTgt>
                                        </p:tgtEl>
                                      </p:cBhvr>
                                      <p:by x="105000" y="105000"/>
                                    </p:animScale>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2">
                                            <p:txEl>
                                              <p:pRg st="9" end="9"/>
                                            </p:txEl>
                                          </p:spTgt>
                                        </p:tgtEl>
                                        <p:attrNameLst>
                                          <p:attrName>style.visibility</p:attrName>
                                        </p:attrNameLst>
                                      </p:cBhvr>
                                      <p:to>
                                        <p:strVal val="visible"/>
                                      </p:to>
                                    </p:set>
                                    <p:animEffect transition="in" filter="fade">
                                      <p:cBhvr>
                                        <p:cTn id="18" dur="1000"/>
                                        <p:tgtEl>
                                          <p:spTgt spid="2">
                                            <p:txEl>
                                              <p:pRg st="9" end="9"/>
                                            </p:txEl>
                                          </p:spTgt>
                                        </p:tgtEl>
                                      </p:cBhvr>
                                    </p:animEffect>
                                    <p:anim calcmode="lin" valueType="num">
                                      <p:cBhvr>
                                        <p:cTn id="19"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20" dur="1000" fill="hold"/>
                                        <p:tgtEl>
                                          <p:spTgt spid="2">
                                            <p:txEl>
                                              <p:pRg st="9" end="9"/>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
                                            <p:txEl>
                                              <p:pRg st="11" end="11"/>
                                            </p:txEl>
                                          </p:spTgt>
                                        </p:tgtEl>
                                        <p:attrNameLst>
                                          <p:attrName>style.visibility</p:attrName>
                                        </p:attrNameLst>
                                      </p:cBhvr>
                                      <p:to>
                                        <p:strVal val="visible"/>
                                      </p:to>
                                    </p:set>
                                    <p:animEffect transition="in" filter="fade">
                                      <p:cBhvr>
                                        <p:cTn id="23" dur="1000"/>
                                        <p:tgtEl>
                                          <p:spTgt spid="2">
                                            <p:txEl>
                                              <p:pRg st="11" end="11"/>
                                            </p:txEl>
                                          </p:spTgt>
                                        </p:tgtEl>
                                      </p:cBhvr>
                                    </p:animEffect>
                                    <p:anim calcmode="lin" valueType="num">
                                      <p:cBhvr>
                                        <p:cTn id="24"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25" dur="1000" fill="hold"/>
                                        <p:tgtEl>
                                          <p:spTgt spid="2">
                                            <p:txEl>
                                              <p:pRg st="11" end="11"/>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2">
                                            <p:txEl>
                                              <p:pRg st="12" end="12"/>
                                            </p:txEl>
                                          </p:spTgt>
                                        </p:tgtEl>
                                        <p:attrNameLst>
                                          <p:attrName>style.visibility</p:attrName>
                                        </p:attrNameLst>
                                      </p:cBhvr>
                                      <p:to>
                                        <p:strVal val="visible"/>
                                      </p:to>
                                    </p:set>
                                    <p:animEffect transition="in" filter="fade">
                                      <p:cBhvr>
                                        <p:cTn id="28" dur="1000"/>
                                        <p:tgtEl>
                                          <p:spTgt spid="2">
                                            <p:txEl>
                                              <p:pRg st="12" end="12"/>
                                            </p:txEl>
                                          </p:spTgt>
                                        </p:tgtEl>
                                      </p:cBhvr>
                                    </p:animEffect>
                                    <p:anim calcmode="lin" valueType="num">
                                      <p:cBhvr>
                                        <p:cTn id="29" dur="1000" fill="hold"/>
                                        <p:tgtEl>
                                          <p:spTgt spid="2">
                                            <p:txEl>
                                              <p:pRg st="12" end="12"/>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12" end="12"/>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2">
                                            <p:txEl>
                                              <p:pRg st="13" end="13"/>
                                            </p:txEl>
                                          </p:spTgt>
                                        </p:tgtEl>
                                        <p:attrNameLst>
                                          <p:attrName>style.visibility</p:attrName>
                                        </p:attrNameLst>
                                      </p:cBhvr>
                                      <p:to>
                                        <p:strVal val="visible"/>
                                      </p:to>
                                    </p:set>
                                    <p:animEffect transition="in" filter="fade">
                                      <p:cBhvr>
                                        <p:cTn id="33" dur="1000"/>
                                        <p:tgtEl>
                                          <p:spTgt spid="2">
                                            <p:txEl>
                                              <p:pRg st="13" end="13"/>
                                            </p:txEl>
                                          </p:spTgt>
                                        </p:tgtEl>
                                      </p:cBhvr>
                                    </p:animEffect>
                                    <p:anim calcmode="lin" valueType="num">
                                      <p:cBhvr>
                                        <p:cTn id="34" dur="1000" fill="hold"/>
                                        <p:tgtEl>
                                          <p:spTgt spid="2">
                                            <p:txEl>
                                              <p:pRg st="13" end="13"/>
                                            </p:txEl>
                                          </p:spTgt>
                                        </p:tgtEl>
                                        <p:attrNameLst>
                                          <p:attrName>ppt_x</p:attrName>
                                        </p:attrNameLst>
                                      </p:cBhvr>
                                      <p:tavLst>
                                        <p:tav tm="0">
                                          <p:val>
                                            <p:strVal val="#ppt_x"/>
                                          </p:val>
                                        </p:tav>
                                        <p:tav tm="100000">
                                          <p:val>
                                            <p:strVal val="#ppt_x"/>
                                          </p:val>
                                        </p:tav>
                                      </p:tavLst>
                                    </p:anim>
                                    <p:anim calcmode="lin" valueType="num">
                                      <p:cBhvr>
                                        <p:cTn id="35" dur="1000" fill="hold"/>
                                        <p:tgtEl>
                                          <p:spTgt spid="2">
                                            <p:txEl>
                                              <p:pRg st="13" end="13"/>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2">
                                            <p:txEl>
                                              <p:pRg st="14" end="14"/>
                                            </p:txEl>
                                          </p:spTgt>
                                        </p:tgtEl>
                                        <p:attrNameLst>
                                          <p:attrName>style.visibility</p:attrName>
                                        </p:attrNameLst>
                                      </p:cBhvr>
                                      <p:to>
                                        <p:strVal val="visible"/>
                                      </p:to>
                                    </p:set>
                                    <p:animEffect transition="in" filter="fade">
                                      <p:cBhvr>
                                        <p:cTn id="38" dur="1000"/>
                                        <p:tgtEl>
                                          <p:spTgt spid="2">
                                            <p:txEl>
                                              <p:pRg st="14" end="14"/>
                                            </p:txEl>
                                          </p:spTgt>
                                        </p:tgtEl>
                                      </p:cBhvr>
                                    </p:animEffect>
                                    <p:anim calcmode="lin" valueType="num">
                                      <p:cBhvr>
                                        <p:cTn id="39" dur="1000" fill="hold"/>
                                        <p:tgtEl>
                                          <p:spTgt spid="2">
                                            <p:txEl>
                                              <p:pRg st="14" end="14"/>
                                            </p:txEl>
                                          </p:spTgt>
                                        </p:tgtEl>
                                        <p:attrNameLst>
                                          <p:attrName>ppt_x</p:attrName>
                                        </p:attrNameLst>
                                      </p:cBhvr>
                                      <p:tavLst>
                                        <p:tav tm="0">
                                          <p:val>
                                            <p:strVal val="#ppt_x"/>
                                          </p:val>
                                        </p:tav>
                                        <p:tav tm="100000">
                                          <p:val>
                                            <p:strVal val="#ppt_x"/>
                                          </p:val>
                                        </p:tav>
                                      </p:tavLst>
                                    </p:anim>
                                    <p:anim calcmode="lin" valueType="num">
                                      <p:cBhvr>
                                        <p:cTn id="40" dur="1000" fill="hold"/>
                                        <p:tgtEl>
                                          <p:spTgt spid="2">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323528" y="332656"/>
            <a:ext cx="8496944" cy="6192688"/>
          </a:xfrm>
          <a:prstGeom prst="round2DiagRect">
            <a:avLst/>
          </a:prstGeom>
          <a:ln/>
        </p:spPr>
        <p:style>
          <a:lnRef idx="2">
            <a:schemeClr val="accent2"/>
          </a:lnRef>
          <a:fillRef idx="1">
            <a:schemeClr val="lt1"/>
          </a:fillRef>
          <a:effectRef idx="0">
            <a:schemeClr val="accent2"/>
          </a:effectRef>
          <a:fontRef idx="minor">
            <a:schemeClr val="dk1"/>
          </a:fontRef>
        </p:style>
        <p:txBody>
          <a:bodyPr rtlCol="0" anchor="ctr"/>
          <a:lstStyle/>
          <a:p>
            <a:pPr lvl="0" algn="ctr"/>
            <a:r>
              <a:rPr lang="en-US" sz="2200" b="1" dirty="0">
                <a:cs typeface="Akhbar MT" pitchFamily="2" charset="-78"/>
              </a:rPr>
              <a:t> </a:t>
            </a:r>
          </a:p>
          <a:p>
            <a:pPr algn="ctr"/>
            <a:r>
              <a:rPr lang="ar-SA" sz="2200" b="1" dirty="0">
                <a:solidFill>
                  <a:schemeClr val="accent2">
                    <a:lumMod val="75000"/>
                  </a:schemeClr>
                </a:solidFill>
                <a:cs typeface="Akhbar MT" pitchFamily="2" charset="-78"/>
              </a:rPr>
              <a:t>أ- النموذج المحترف :</a:t>
            </a:r>
            <a:endParaRPr lang="en-US" sz="2200" b="1" dirty="0">
              <a:solidFill>
                <a:schemeClr val="accent2">
                  <a:lumMod val="75000"/>
                </a:schemeClr>
              </a:solidFill>
              <a:cs typeface="Akhbar MT" pitchFamily="2" charset="-78"/>
            </a:endParaRPr>
          </a:p>
          <a:p>
            <a:pPr algn="ctr"/>
            <a:r>
              <a:rPr lang="ar-SA" sz="2200" b="1" dirty="0">
                <a:cs typeface="Akhbar MT" pitchFamily="2" charset="-78"/>
              </a:rPr>
              <a:t>يرى ( </a:t>
            </a:r>
            <a:r>
              <a:rPr lang="ar-SA" sz="2200" b="1" dirty="0" err="1">
                <a:cs typeface="Akhbar MT" pitchFamily="2" charset="-78"/>
              </a:rPr>
              <a:t>تارد</a:t>
            </a:r>
            <a:r>
              <a:rPr lang="ar-SA" sz="2200" b="1" dirty="0">
                <a:cs typeface="Akhbar MT" pitchFamily="2" charset="-78"/>
              </a:rPr>
              <a:t> ) ان المجرمين عموما نماذج محترفة نتيجة تمرسهم في هذه الاعمال خلال فترات طويله .</a:t>
            </a:r>
            <a:endParaRPr lang="en-US" sz="2200" b="1" dirty="0">
              <a:cs typeface="Akhbar MT" pitchFamily="2" charset="-78"/>
            </a:endParaRPr>
          </a:p>
          <a:p>
            <a:pPr algn="ctr"/>
            <a:r>
              <a:rPr lang="ar-SA" sz="2200" b="1" dirty="0">
                <a:cs typeface="Akhbar MT" pitchFamily="2" charset="-78"/>
              </a:rPr>
              <a:t>ويلاحظ ان مثل هؤلاء المجرمين يعيشون حياة خاصة بهم فهم يستعملون لغة خاصة بهم وتصرفاتهم وعلاقاتهم تحكم عن طريق الانظمة الداخلية الخاصة بهم .</a:t>
            </a:r>
          </a:p>
          <a:p>
            <a:pPr algn="ctr"/>
            <a:endParaRPr lang="en-US" sz="2200" b="1" dirty="0">
              <a:cs typeface="Akhbar MT" pitchFamily="2" charset="-78"/>
            </a:endParaRPr>
          </a:p>
          <a:p>
            <a:pPr algn="ctr"/>
            <a:r>
              <a:rPr lang="ar-SA" sz="2200" b="1" dirty="0">
                <a:solidFill>
                  <a:schemeClr val="accent2">
                    <a:lumMod val="75000"/>
                  </a:schemeClr>
                </a:solidFill>
                <a:cs typeface="Akhbar MT" pitchFamily="2" charset="-78"/>
              </a:rPr>
              <a:t>ب- تصنيف المجرمين :</a:t>
            </a:r>
            <a:endParaRPr lang="en-US" sz="2200" b="1" dirty="0">
              <a:solidFill>
                <a:schemeClr val="accent2">
                  <a:lumMod val="75000"/>
                </a:schemeClr>
              </a:solidFill>
              <a:cs typeface="Akhbar MT" pitchFamily="2" charset="-78"/>
            </a:endParaRPr>
          </a:p>
          <a:p>
            <a:pPr algn="ctr"/>
            <a:r>
              <a:rPr lang="ar-SA" sz="2200" b="1" dirty="0">
                <a:cs typeface="Akhbar MT" pitchFamily="2" charset="-78"/>
              </a:rPr>
              <a:t>يصنف </a:t>
            </a:r>
            <a:r>
              <a:rPr lang="ar-SA" sz="2200" b="1" dirty="0" err="1">
                <a:cs typeface="Akhbar MT" pitchFamily="2" charset="-78"/>
              </a:rPr>
              <a:t>تارد</a:t>
            </a:r>
            <a:r>
              <a:rPr lang="ar-SA" sz="2200" b="1" dirty="0">
                <a:cs typeface="Akhbar MT" pitchFamily="2" charset="-78"/>
              </a:rPr>
              <a:t> المجرمين في صنفين : </a:t>
            </a:r>
            <a:r>
              <a:rPr lang="ar-SA" sz="2200" b="1" dirty="0">
                <a:solidFill>
                  <a:schemeClr val="accent1">
                    <a:lumMod val="60000"/>
                    <a:lumOff val="40000"/>
                  </a:schemeClr>
                </a:solidFill>
                <a:cs typeface="Akhbar MT" pitchFamily="2" charset="-78"/>
              </a:rPr>
              <a:t>مجرمين حضريين و مجرمين ريفيين ..</a:t>
            </a:r>
          </a:p>
          <a:p>
            <a:pPr algn="ctr"/>
            <a:r>
              <a:rPr lang="ar-SA" sz="2200" b="1" dirty="0">
                <a:solidFill>
                  <a:schemeClr val="accent1">
                    <a:lumMod val="60000"/>
                    <a:lumOff val="40000"/>
                  </a:schemeClr>
                </a:solidFill>
                <a:cs typeface="Akhbar MT" pitchFamily="2" charset="-78"/>
              </a:rPr>
              <a:t>والحضريون</a:t>
            </a:r>
            <a:r>
              <a:rPr lang="ar-SA" sz="2200" b="1" dirty="0">
                <a:cs typeface="Akhbar MT" pitchFamily="2" charset="-78"/>
              </a:rPr>
              <a:t> من سكان المدن وتتميز جرائمهم انها مشبعة بما يجري في المدن كحب المادة والاعمال ذات الطابع التقليدي مثل جرائم السرقة والاحتيال .</a:t>
            </a:r>
            <a:endParaRPr lang="en-US" sz="2200" b="1" dirty="0">
              <a:cs typeface="Akhbar MT" pitchFamily="2" charset="-78"/>
            </a:endParaRPr>
          </a:p>
          <a:p>
            <a:pPr algn="ctr"/>
            <a:r>
              <a:rPr lang="ar-SA" sz="2200" b="1" dirty="0">
                <a:solidFill>
                  <a:schemeClr val="accent1">
                    <a:lumMod val="60000"/>
                    <a:lumOff val="40000"/>
                  </a:schemeClr>
                </a:solidFill>
                <a:cs typeface="Akhbar MT" pitchFamily="2" charset="-78"/>
              </a:rPr>
              <a:t>اما المجرمون الريفيون </a:t>
            </a:r>
            <a:r>
              <a:rPr lang="ar-SA" sz="2200" b="1" dirty="0">
                <a:cs typeface="Akhbar MT" pitchFamily="2" charset="-78"/>
              </a:rPr>
              <a:t>هم سكان القرى الذين يمارسون الزراعة وتتميز جرائمهم بطابع العنف كالقتل .</a:t>
            </a:r>
          </a:p>
          <a:p>
            <a:pPr algn="ctr"/>
            <a:endParaRPr lang="ar-SA" sz="2200" b="1" dirty="0">
              <a:cs typeface="Akhbar MT" pitchFamily="2" charset="-78"/>
            </a:endParaRPr>
          </a:p>
          <a:p>
            <a:pPr algn="ctr"/>
            <a:endParaRPr lang="ar-SA" sz="2200" b="1" dirty="0">
              <a:cs typeface="Akhbar MT" pitchFamily="2" charset="-78"/>
            </a:endParaRPr>
          </a:p>
          <a:p>
            <a:pPr algn="ctr"/>
            <a:endParaRPr lang="ar-SA" sz="2200" b="1" dirty="0">
              <a:cs typeface="Akhbar MT" pitchFamily="2" charset="-78"/>
            </a:endParaRPr>
          </a:p>
          <a:p>
            <a:pPr algn="ctr"/>
            <a:endParaRPr lang="en-US" sz="2200" b="1" dirty="0">
              <a:cs typeface="Akhbar MT" pitchFamily="2" charset="-78"/>
            </a:endParaRPr>
          </a:p>
        </p:txBody>
      </p:sp>
    </p:spTree>
    <p:extLst>
      <p:ext uri="{BB962C8B-B14F-4D97-AF65-F5344CB8AC3E}">
        <p14:creationId xmlns:p14="http://schemas.microsoft.com/office/powerpoint/2010/main" val="24381619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2">
                                            <p:txEl>
                                              <p:pRg st="1" end="1"/>
                                            </p:txEl>
                                          </p:spTgt>
                                        </p:tgtEl>
                                        <p:attrNameLst>
                                          <p:attrName>r</p:attrName>
                                        </p:attrNameLst>
                                      </p:cBhvr>
                                    </p:animRot>
                                    <p:animRot by="-240000">
                                      <p:cBhvr>
                                        <p:cTn id="7" dur="200" fill="hold">
                                          <p:stCondLst>
                                            <p:cond delay="200"/>
                                          </p:stCondLst>
                                        </p:cTn>
                                        <p:tgtEl>
                                          <p:spTgt spid="2">
                                            <p:txEl>
                                              <p:pRg st="1" end="1"/>
                                            </p:txEl>
                                          </p:spTgt>
                                        </p:tgtEl>
                                        <p:attrNameLst>
                                          <p:attrName>r</p:attrName>
                                        </p:attrNameLst>
                                      </p:cBhvr>
                                    </p:animRot>
                                    <p:animRot by="240000">
                                      <p:cBhvr>
                                        <p:cTn id="8" dur="200" fill="hold">
                                          <p:stCondLst>
                                            <p:cond delay="400"/>
                                          </p:stCondLst>
                                        </p:cTn>
                                        <p:tgtEl>
                                          <p:spTgt spid="2">
                                            <p:txEl>
                                              <p:pRg st="1" end="1"/>
                                            </p:txEl>
                                          </p:spTgt>
                                        </p:tgtEl>
                                        <p:attrNameLst>
                                          <p:attrName>r</p:attrName>
                                        </p:attrNameLst>
                                      </p:cBhvr>
                                    </p:animRot>
                                    <p:animRot by="-240000">
                                      <p:cBhvr>
                                        <p:cTn id="9" dur="200" fill="hold">
                                          <p:stCondLst>
                                            <p:cond delay="600"/>
                                          </p:stCondLst>
                                        </p:cTn>
                                        <p:tgtEl>
                                          <p:spTgt spid="2">
                                            <p:txEl>
                                              <p:pRg st="1" end="1"/>
                                            </p:txEl>
                                          </p:spTgt>
                                        </p:tgtEl>
                                        <p:attrNameLst>
                                          <p:attrName>r</p:attrName>
                                        </p:attrNameLst>
                                      </p:cBhvr>
                                    </p:animRot>
                                    <p:animRot by="120000">
                                      <p:cBhvr>
                                        <p:cTn id="10" dur="200" fill="hold">
                                          <p:stCondLst>
                                            <p:cond delay="800"/>
                                          </p:stCondLst>
                                        </p:cTn>
                                        <p:tgtEl>
                                          <p:spTgt spid="2">
                                            <p:txEl>
                                              <p:pRg st="1" end="1"/>
                                            </p:txEl>
                                          </p:spTgt>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2">
                                            <p:txEl>
                                              <p:pRg st="2" end="2"/>
                                            </p:txEl>
                                          </p:spTgt>
                                        </p:tgtEl>
                                        <p:attrNameLst>
                                          <p:attrName>r</p:attrName>
                                        </p:attrNameLst>
                                      </p:cBhvr>
                                    </p:animRot>
                                    <p:animRot by="-240000">
                                      <p:cBhvr>
                                        <p:cTn id="13" dur="200" fill="hold">
                                          <p:stCondLst>
                                            <p:cond delay="200"/>
                                          </p:stCondLst>
                                        </p:cTn>
                                        <p:tgtEl>
                                          <p:spTgt spid="2">
                                            <p:txEl>
                                              <p:pRg st="2" end="2"/>
                                            </p:txEl>
                                          </p:spTgt>
                                        </p:tgtEl>
                                        <p:attrNameLst>
                                          <p:attrName>r</p:attrName>
                                        </p:attrNameLst>
                                      </p:cBhvr>
                                    </p:animRot>
                                    <p:animRot by="240000">
                                      <p:cBhvr>
                                        <p:cTn id="14" dur="200" fill="hold">
                                          <p:stCondLst>
                                            <p:cond delay="400"/>
                                          </p:stCondLst>
                                        </p:cTn>
                                        <p:tgtEl>
                                          <p:spTgt spid="2">
                                            <p:txEl>
                                              <p:pRg st="2" end="2"/>
                                            </p:txEl>
                                          </p:spTgt>
                                        </p:tgtEl>
                                        <p:attrNameLst>
                                          <p:attrName>r</p:attrName>
                                        </p:attrNameLst>
                                      </p:cBhvr>
                                    </p:animRot>
                                    <p:animRot by="-240000">
                                      <p:cBhvr>
                                        <p:cTn id="15" dur="200" fill="hold">
                                          <p:stCondLst>
                                            <p:cond delay="600"/>
                                          </p:stCondLst>
                                        </p:cTn>
                                        <p:tgtEl>
                                          <p:spTgt spid="2">
                                            <p:txEl>
                                              <p:pRg st="2" end="2"/>
                                            </p:txEl>
                                          </p:spTgt>
                                        </p:tgtEl>
                                        <p:attrNameLst>
                                          <p:attrName>r</p:attrName>
                                        </p:attrNameLst>
                                      </p:cBhvr>
                                    </p:animRot>
                                    <p:animRot by="120000">
                                      <p:cBhvr>
                                        <p:cTn id="16" dur="200" fill="hold">
                                          <p:stCondLst>
                                            <p:cond delay="800"/>
                                          </p:stCondLst>
                                        </p:cTn>
                                        <p:tgtEl>
                                          <p:spTgt spid="2">
                                            <p:txEl>
                                              <p:pRg st="2" end="2"/>
                                            </p:txEl>
                                          </p:spTgt>
                                        </p:tgtEl>
                                        <p:attrNameLst>
                                          <p:attrName>r</p:attrName>
                                        </p:attrNameLst>
                                      </p:cBhvr>
                                    </p:animRot>
                                  </p:childTnLst>
                                </p:cTn>
                              </p:par>
                              <p:par>
                                <p:cTn id="17" presetID="32" presetClass="emph" presetSubtype="0" fill="hold" nodeType="withEffect">
                                  <p:stCondLst>
                                    <p:cond delay="0"/>
                                  </p:stCondLst>
                                  <p:childTnLst>
                                    <p:animRot by="120000">
                                      <p:cBhvr>
                                        <p:cTn id="18" dur="100" fill="hold">
                                          <p:stCondLst>
                                            <p:cond delay="0"/>
                                          </p:stCondLst>
                                        </p:cTn>
                                        <p:tgtEl>
                                          <p:spTgt spid="2">
                                            <p:txEl>
                                              <p:pRg st="3" end="3"/>
                                            </p:txEl>
                                          </p:spTgt>
                                        </p:tgtEl>
                                        <p:attrNameLst>
                                          <p:attrName>r</p:attrName>
                                        </p:attrNameLst>
                                      </p:cBhvr>
                                    </p:animRot>
                                    <p:animRot by="-240000">
                                      <p:cBhvr>
                                        <p:cTn id="19" dur="200" fill="hold">
                                          <p:stCondLst>
                                            <p:cond delay="200"/>
                                          </p:stCondLst>
                                        </p:cTn>
                                        <p:tgtEl>
                                          <p:spTgt spid="2">
                                            <p:txEl>
                                              <p:pRg st="3" end="3"/>
                                            </p:txEl>
                                          </p:spTgt>
                                        </p:tgtEl>
                                        <p:attrNameLst>
                                          <p:attrName>r</p:attrName>
                                        </p:attrNameLst>
                                      </p:cBhvr>
                                    </p:animRot>
                                    <p:animRot by="240000">
                                      <p:cBhvr>
                                        <p:cTn id="20" dur="200" fill="hold">
                                          <p:stCondLst>
                                            <p:cond delay="400"/>
                                          </p:stCondLst>
                                        </p:cTn>
                                        <p:tgtEl>
                                          <p:spTgt spid="2">
                                            <p:txEl>
                                              <p:pRg st="3" end="3"/>
                                            </p:txEl>
                                          </p:spTgt>
                                        </p:tgtEl>
                                        <p:attrNameLst>
                                          <p:attrName>r</p:attrName>
                                        </p:attrNameLst>
                                      </p:cBhvr>
                                    </p:animRot>
                                    <p:animRot by="-240000">
                                      <p:cBhvr>
                                        <p:cTn id="21" dur="200" fill="hold">
                                          <p:stCondLst>
                                            <p:cond delay="600"/>
                                          </p:stCondLst>
                                        </p:cTn>
                                        <p:tgtEl>
                                          <p:spTgt spid="2">
                                            <p:txEl>
                                              <p:pRg st="3" end="3"/>
                                            </p:txEl>
                                          </p:spTgt>
                                        </p:tgtEl>
                                        <p:attrNameLst>
                                          <p:attrName>r</p:attrName>
                                        </p:attrNameLst>
                                      </p:cBhvr>
                                    </p:animRot>
                                    <p:animRot by="120000">
                                      <p:cBhvr>
                                        <p:cTn id="22" dur="200" fill="hold">
                                          <p:stCondLst>
                                            <p:cond delay="800"/>
                                          </p:stCondLst>
                                        </p:cTn>
                                        <p:tgtEl>
                                          <p:spTgt spid="2">
                                            <p:txEl>
                                              <p:pRg st="3" end="3"/>
                                            </p:txEl>
                                          </p:spTgt>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32" presetClass="emph" presetSubtype="0" fill="hold" nodeType="clickEffect">
                                  <p:stCondLst>
                                    <p:cond delay="0"/>
                                  </p:stCondLst>
                                  <p:childTnLst>
                                    <p:animRot by="120000">
                                      <p:cBhvr>
                                        <p:cTn id="26" dur="100" fill="hold">
                                          <p:stCondLst>
                                            <p:cond delay="0"/>
                                          </p:stCondLst>
                                        </p:cTn>
                                        <p:tgtEl>
                                          <p:spTgt spid="2">
                                            <p:txEl>
                                              <p:pRg st="5" end="5"/>
                                            </p:txEl>
                                          </p:spTgt>
                                        </p:tgtEl>
                                        <p:attrNameLst>
                                          <p:attrName>r</p:attrName>
                                        </p:attrNameLst>
                                      </p:cBhvr>
                                    </p:animRot>
                                    <p:animRot by="-240000">
                                      <p:cBhvr>
                                        <p:cTn id="27" dur="200" fill="hold">
                                          <p:stCondLst>
                                            <p:cond delay="200"/>
                                          </p:stCondLst>
                                        </p:cTn>
                                        <p:tgtEl>
                                          <p:spTgt spid="2">
                                            <p:txEl>
                                              <p:pRg st="5" end="5"/>
                                            </p:txEl>
                                          </p:spTgt>
                                        </p:tgtEl>
                                        <p:attrNameLst>
                                          <p:attrName>r</p:attrName>
                                        </p:attrNameLst>
                                      </p:cBhvr>
                                    </p:animRot>
                                    <p:animRot by="240000">
                                      <p:cBhvr>
                                        <p:cTn id="28" dur="200" fill="hold">
                                          <p:stCondLst>
                                            <p:cond delay="400"/>
                                          </p:stCondLst>
                                        </p:cTn>
                                        <p:tgtEl>
                                          <p:spTgt spid="2">
                                            <p:txEl>
                                              <p:pRg st="5" end="5"/>
                                            </p:txEl>
                                          </p:spTgt>
                                        </p:tgtEl>
                                        <p:attrNameLst>
                                          <p:attrName>r</p:attrName>
                                        </p:attrNameLst>
                                      </p:cBhvr>
                                    </p:animRot>
                                    <p:animRot by="-240000">
                                      <p:cBhvr>
                                        <p:cTn id="29" dur="200" fill="hold">
                                          <p:stCondLst>
                                            <p:cond delay="600"/>
                                          </p:stCondLst>
                                        </p:cTn>
                                        <p:tgtEl>
                                          <p:spTgt spid="2">
                                            <p:txEl>
                                              <p:pRg st="5" end="5"/>
                                            </p:txEl>
                                          </p:spTgt>
                                        </p:tgtEl>
                                        <p:attrNameLst>
                                          <p:attrName>r</p:attrName>
                                        </p:attrNameLst>
                                      </p:cBhvr>
                                    </p:animRot>
                                    <p:animRot by="120000">
                                      <p:cBhvr>
                                        <p:cTn id="30" dur="200" fill="hold">
                                          <p:stCondLst>
                                            <p:cond delay="800"/>
                                          </p:stCondLst>
                                        </p:cTn>
                                        <p:tgtEl>
                                          <p:spTgt spid="2">
                                            <p:txEl>
                                              <p:pRg st="5" end="5"/>
                                            </p:txEl>
                                          </p:spTgt>
                                        </p:tgtEl>
                                        <p:attrNameLst>
                                          <p:attrName>r</p:attrName>
                                        </p:attrNameLst>
                                      </p:cBhvr>
                                    </p:animRot>
                                  </p:childTnLst>
                                </p:cTn>
                              </p:par>
                              <p:par>
                                <p:cTn id="31" presetID="32" presetClass="emph" presetSubtype="0" fill="hold" nodeType="withEffect">
                                  <p:stCondLst>
                                    <p:cond delay="0"/>
                                  </p:stCondLst>
                                  <p:childTnLst>
                                    <p:animRot by="120000">
                                      <p:cBhvr>
                                        <p:cTn id="32" dur="100" fill="hold">
                                          <p:stCondLst>
                                            <p:cond delay="0"/>
                                          </p:stCondLst>
                                        </p:cTn>
                                        <p:tgtEl>
                                          <p:spTgt spid="2">
                                            <p:txEl>
                                              <p:pRg st="6" end="6"/>
                                            </p:txEl>
                                          </p:spTgt>
                                        </p:tgtEl>
                                        <p:attrNameLst>
                                          <p:attrName>r</p:attrName>
                                        </p:attrNameLst>
                                      </p:cBhvr>
                                    </p:animRot>
                                    <p:animRot by="-240000">
                                      <p:cBhvr>
                                        <p:cTn id="33" dur="200" fill="hold">
                                          <p:stCondLst>
                                            <p:cond delay="200"/>
                                          </p:stCondLst>
                                        </p:cTn>
                                        <p:tgtEl>
                                          <p:spTgt spid="2">
                                            <p:txEl>
                                              <p:pRg st="6" end="6"/>
                                            </p:txEl>
                                          </p:spTgt>
                                        </p:tgtEl>
                                        <p:attrNameLst>
                                          <p:attrName>r</p:attrName>
                                        </p:attrNameLst>
                                      </p:cBhvr>
                                    </p:animRot>
                                    <p:animRot by="240000">
                                      <p:cBhvr>
                                        <p:cTn id="34" dur="200" fill="hold">
                                          <p:stCondLst>
                                            <p:cond delay="400"/>
                                          </p:stCondLst>
                                        </p:cTn>
                                        <p:tgtEl>
                                          <p:spTgt spid="2">
                                            <p:txEl>
                                              <p:pRg st="6" end="6"/>
                                            </p:txEl>
                                          </p:spTgt>
                                        </p:tgtEl>
                                        <p:attrNameLst>
                                          <p:attrName>r</p:attrName>
                                        </p:attrNameLst>
                                      </p:cBhvr>
                                    </p:animRot>
                                    <p:animRot by="-240000">
                                      <p:cBhvr>
                                        <p:cTn id="35" dur="200" fill="hold">
                                          <p:stCondLst>
                                            <p:cond delay="600"/>
                                          </p:stCondLst>
                                        </p:cTn>
                                        <p:tgtEl>
                                          <p:spTgt spid="2">
                                            <p:txEl>
                                              <p:pRg st="6" end="6"/>
                                            </p:txEl>
                                          </p:spTgt>
                                        </p:tgtEl>
                                        <p:attrNameLst>
                                          <p:attrName>r</p:attrName>
                                        </p:attrNameLst>
                                      </p:cBhvr>
                                    </p:animRot>
                                    <p:animRot by="120000">
                                      <p:cBhvr>
                                        <p:cTn id="36" dur="200" fill="hold">
                                          <p:stCondLst>
                                            <p:cond delay="800"/>
                                          </p:stCondLst>
                                        </p:cTn>
                                        <p:tgtEl>
                                          <p:spTgt spid="2">
                                            <p:txEl>
                                              <p:pRg st="6" end="6"/>
                                            </p:txEl>
                                          </p:spTgt>
                                        </p:tgtEl>
                                        <p:attrNameLst>
                                          <p:attrName>r</p:attrName>
                                        </p:attrNameLst>
                                      </p:cBhvr>
                                    </p:animRot>
                                  </p:childTnLst>
                                </p:cTn>
                              </p:par>
                              <p:par>
                                <p:cTn id="37" presetID="32" presetClass="emph" presetSubtype="0" fill="hold" nodeType="withEffect">
                                  <p:stCondLst>
                                    <p:cond delay="0"/>
                                  </p:stCondLst>
                                  <p:childTnLst>
                                    <p:animRot by="120000">
                                      <p:cBhvr>
                                        <p:cTn id="38" dur="100" fill="hold">
                                          <p:stCondLst>
                                            <p:cond delay="0"/>
                                          </p:stCondLst>
                                        </p:cTn>
                                        <p:tgtEl>
                                          <p:spTgt spid="2">
                                            <p:txEl>
                                              <p:pRg st="7" end="7"/>
                                            </p:txEl>
                                          </p:spTgt>
                                        </p:tgtEl>
                                        <p:attrNameLst>
                                          <p:attrName>r</p:attrName>
                                        </p:attrNameLst>
                                      </p:cBhvr>
                                    </p:animRot>
                                    <p:animRot by="-240000">
                                      <p:cBhvr>
                                        <p:cTn id="39" dur="200" fill="hold">
                                          <p:stCondLst>
                                            <p:cond delay="200"/>
                                          </p:stCondLst>
                                        </p:cTn>
                                        <p:tgtEl>
                                          <p:spTgt spid="2">
                                            <p:txEl>
                                              <p:pRg st="7" end="7"/>
                                            </p:txEl>
                                          </p:spTgt>
                                        </p:tgtEl>
                                        <p:attrNameLst>
                                          <p:attrName>r</p:attrName>
                                        </p:attrNameLst>
                                      </p:cBhvr>
                                    </p:animRot>
                                    <p:animRot by="240000">
                                      <p:cBhvr>
                                        <p:cTn id="40" dur="200" fill="hold">
                                          <p:stCondLst>
                                            <p:cond delay="400"/>
                                          </p:stCondLst>
                                        </p:cTn>
                                        <p:tgtEl>
                                          <p:spTgt spid="2">
                                            <p:txEl>
                                              <p:pRg st="7" end="7"/>
                                            </p:txEl>
                                          </p:spTgt>
                                        </p:tgtEl>
                                        <p:attrNameLst>
                                          <p:attrName>r</p:attrName>
                                        </p:attrNameLst>
                                      </p:cBhvr>
                                    </p:animRot>
                                    <p:animRot by="-240000">
                                      <p:cBhvr>
                                        <p:cTn id="41" dur="200" fill="hold">
                                          <p:stCondLst>
                                            <p:cond delay="600"/>
                                          </p:stCondLst>
                                        </p:cTn>
                                        <p:tgtEl>
                                          <p:spTgt spid="2">
                                            <p:txEl>
                                              <p:pRg st="7" end="7"/>
                                            </p:txEl>
                                          </p:spTgt>
                                        </p:tgtEl>
                                        <p:attrNameLst>
                                          <p:attrName>r</p:attrName>
                                        </p:attrNameLst>
                                      </p:cBhvr>
                                    </p:animRot>
                                    <p:animRot by="120000">
                                      <p:cBhvr>
                                        <p:cTn id="42" dur="200" fill="hold">
                                          <p:stCondLst>
                                            <p:cond delay="800"/>
                                          </p:stCondLst>
                                        </p:cTn>
                                        <p:tgtEl>
                                          <p:spTgt spid="2">
                                            <p:txEl>
                                              <p:pRg st="7" end="7"/>
                                            </p:txEl>
                                          </p:spTgt>
                                        </p:tgtEl>
                                        <p:attrNameLst>
                                          <p:attrName>r</p:attrName>
                                        </p:attrNameLst>
                                      </p:cBhvr>
                                    </p:animRot>
                                  </p:childTnLst>
                                </p:cTn>
                              </p:par>
                              <p:par>
                                <p:cTn id="43" presetID="32" presetClass="emph" presetSubtype="0" fill="hold" nodeType="withEffect">
                                  <p:stCondLst>
                                    <p:cond delay="0"/>
                                  </p:stCondLst>
                                  <p:childTnLst>
                                    <p:animRot by="120000">
                                      <p:cBhvr>
                                        <p:cTn id="44" dur="100" fill="hold">
                                          <p:stCondLst>
                                            <p:cond delay="0"/>
                                          </p:stCondLst>
                                        </p:cTn>
                                        <p:tgtEl>
                                          <p:spTgt spid="2">
                                            <p:txEl>
                                              <p:pRg st="8" end="8"/>
                                            </p:txEl>
                                          </p:spTgt>
                                        </p:tgtEl>
                                        <p:attrNameLst>
                                          <p:attrName>r</p:attrName>
                                        </p:attrNameLst>
                                      </p:cBhvr>
                                    </p:animRot>
                                    <p:animRot by="-240000">
                                      <p:cBhvr>
                                        <p:cTn id="45" dur="200" fill="hold">
                                          <p:stCondLst>
                                            <p:cond delay="200"/>
                                          </p:stCondLst>
                                        </p:cTn>
                                        <p:tgtEl>
                                          <p:spTgt spid="2">
                                            <p:txEl>
                                              <p:pRg st="8" end="8"/>
                                            </p:txEl>
                                          </p:spTgt>
                                        </p:tgtEl>
                                        <p:attrNameLst>
                                          <p:attrName>r</p:attrName>
                                        </p:attrNameLst>
                                      </p:cBhvr>
                                    </p:animRot>
                                    <p:animRot by="240000">
                                      <p:cBhvr>
                                        <p:cTn id="46" dur="200" fill="hold">
                                          <p:stCondLst>
                                            <p:cond delay="400"/>
                                          </p:stCondLst>
                                        </p:cTn>
                                        <p:tgtEl>
                                          <p:spTgt spid="2">
                                            <p:txEl>
                                              <p:pRg st="8" end="8"/>
                                            </p:txEl>
                                          </p:spTgt>
                                        </p:tgtEl>
                                        <p:attrNameLst>
                                          <p:attrName>r</p:attrName>
                                        </p:attrNameLst>
                                      </p:cBhvr>
                                    </p:animRot>
                                    <p:animRot by="-240000">
                                      <p:cBhvr>
                                        <p:cTn id="47" dur="200" fill="hold">
                                          <p:stCondLst>
                                            <p:cond delay="600"/>
                                          </p:stCondLst>
                                        </p:cTn>
                                        <p:tgtEl>
                                          <p:spTgt spid="2">
                                            <p:txEl>
                                              <p:pRg st="8" end="8"/>
                                            </p:txEl>
                                          </p:spTgt>
                                        </p:tgtEl>
                                        <p:attrNameLst>
                                          <p:attrName>r</p:attrName>
                                        </p:attrNameLst>
                                      </p:cBhvr>
                                    </p:animRot>
                                    <p:animRot by="120000">
                                      <p:cBhvr>
                                        <p:cTn id="48" dur="200" fill="hold">
                                          <p:stCondLst>
                                            <p:cond delay="800"/>
                                          </p:stCondLst>
                                        </p:cTn>
                                        <p:tgtEl>
                                          <p:spTgt spid="2">
                                            <p:txEl>
                                              <p:pRg st="8" end="8"/>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323528" y="332656"/>
            <a:ext cx="8496944" cy="6192688"/>
          </a:xfrm>
          <a:prstGeom prst="round2DiagRect">
            <a:avLst/>
          </a:prstGeom>
          <a:ln/>
        </p:spPr>
        <p:style>
          <a:lnRef idx="2">
            <a:schemeClr val="accent2"/>
          </a:lnRef>
          <a:fillRef idx="1">
            <a:schemeClr val="lt1"/>
          </a:fillRef>
          <a:effectRef idx="0">
            <a:schemeClr val="accent2"/>
          </a:effectRef>
          <a:fontRef idx="minor">
            <a:schemeClr val="dk1"/>
          </a:fontRef>
        </p:style>
        <p:txBody>
          <a:bodyPr rtlCol="0" anchor="ctr"/>
          <a:lstStyle/>
          <a:p>
            <a:pPr lvl="0" algn="ctr"/>
            <a:endParaRPr lang="ar-SA" sz="2200" b="1" dirty="0">
              <a:solidFill>
                <a:schemeClr val="accent1">
                  <a:lumMod val="60000"/>
                  <a:lumOff val="40000"/>
                </a:schemeClr>
              </a:solidFill>
              <a:cs typeface="Akhbar MT" pitchFamily="2" charset="-78"/>
            </a:endParaRPr>
          </a:p>
          <a:p>
            <a:pPr lvl="0" algn="ctr"/>
            <a:r>
              <a:rPr lang="ar-SA" sz="2200" b="1" dirty="0">
                <a:solidFill>
                  <a:schemeClr val="accent1">
                    <a:lumMod val="60000"/>
                    <a:lumOff val="40000"/>
                  </a:schemeClr>
                </a:solidFill>
                <a:cs typeface="Akhbar MT" pitchFamily="2" charset="-78"/>
              </a:rPr>
              <a:t> ج- المسؤولية الاخلاقية :</a:t>
            </a:r>
          </a:p>
          <a:p>
            <a:pPr lvl="0" algn="ctr"/>
            <a:r>
              <a:rPr lang="ar-SA" sz="2200" b="1" dirty="0">
                <a:cs typeface="Akhbar MT" pitchFamily="2" charset="-78"/>
              </a:rPr>
              <a:t>يرى </a:t>
            </a:r>
            <a:r>
              <a:rPr lang="ar-SA" sz="2200" b="1" dirty="0" err="1">
                <a:cs typeface="Akhbar MT" pitchFamily="2" charset="-78"/>
              </a:rPr>
              <a:t>تارد</a:t>
            </a:r>
            <a:r>
              <a:rPr lang="ar-SA" sz="2200" b="1" dirty="0">
                <a:cs typeface="Akhbar MT" pitchFamily="2" charset="-78"/>
              </a:rPr>
              <a:t> انه لكي يكون الانسان مسؤولا عن فعله فلا بد ان يكون سليم العقل وليس سكران , ولا منوما عند ارتكابه للجريمة وهذا ما يسمى بالهوية الفردية .</a:t>
            </a:r>
          </a:p>
          <a:p>
            <a:pPr lvl="0" algn="ctr"/>
            <a:endParaRPr lang="ar-SA" sz="2200" b="1" dirty="0">
              <a:cs typeface="Akhbar MT" pitchFamily="2" charset="-78"/>
            </a:endParaRPr>
          </a:p>
          <a:p>
            <a:pPr lvl="0" algn="ctr"/>
            <a:r>
              <a:rPr lang="ar-SA" sz="2200" b="1" dirty="0">
                <a:solidFill>
                  <a:schemeClr val="accent1">
                    <a:lumMod val="60000"/>
                    <a:lumOff val="40000"/>
                  </a:schemeClr>
                </a:solidFill>
                <a:cs typeface="Akhbar MT" pitchFamily="2" charset="-78"/>
              </a:rPr>
              <a:t>د-النظام العقابي :</a:t>
            </a:r>
          </a:p>
          <a:p>
            <a:pPr lvl="0" algn="ctr"/>
            <a:r>
              <a:rPr lang="ar-SA" sz="2200" b="1" dirty="0">
                <a:cs typeface="Akhbar MT" pitchFamily="2" charset="-78"/>
              </a:rPr>
              <a:t>يرى </a:t>
            </a:r>
            <a:r>
              <a:rPr lang="ar-SA" sz="2200" b="1" dirty="0" err="1">
                <a:cs typeface="Akhbar MT" pitchFamily="2" charset="-78"/>
              </a:rPr>
              <a:t>تارد</a:t>
            </a:r>
            <a:r>
              <a:rPr lang="ar-SA" sz="2200" b="1" dirty="0">
                <a:cs typeface="Akhbar MT" pitchFamily="2" charset="-78"/>
              </a:rPr>
              <a:t> انه لابد من وضع اطباء وعلماء نفس في المحكمة للعمل بجانب المحلفين .</a:t>
            </a:r>
          </a:p>
          <a:p>
            <a:pPr lvl="0" algn="ctr"/>
            <a:r>
              <a:rPr lang="ar-SA" sz="2200" b="1" dirty="0">
                <a:cs typeface="Akhbar MT" pitchFamily="2" charset="-78"/>
              </a:rPr>
              <a:t>كما نادى بتصنيف السجناء حسب المستوى الاجتماعي والتفريق بين السجناء المدن وسجناء الريف كما نادى بالسجن الانفرادي لكي لا يتاح للمجرم المبتدئ الاختلاط بالمجرم القديم ..</a:t>
            </a:r>
          </a:p>
          <a:p>
            <a:pPr lvl="0" algn="ctr"/>
            <a:r>
              <a:rPr lang="ar-SA" sz="2200" b="1" dirty="0">
                <a:cs typeface="Akhbar MT" pitchFamily="2" charset="-78"/>
              </a:rPr>
              <a:t>وَ نادى بالإبقاء على عقوبة الاعدام وَ لكن بطرق مريحة وبدون ألم .</a:t>
            </a:r>
          </a:p>
          <a:p>
            <a:pPr lvl="0" algn="ctr"/>
            <a:endParaRPr lang="ar-SA" sz="2200" b="1" dirty="0">
              <a:solidFill>
                <a:schemeClr val="bg1">
                  <a:lumMod val="50000"/>
                </a:schemeClr>
              </a:solidFill>
              <a:cs typeface="Akhbar MT" pitchFamily="2" charset="-78"/>
            </a:endParaRPr>
          </a:p>
          <a:p>
            <a:pPr lvl="0" algn="ctr"/>
            <a:r>
              <a:rPr lang="ar-SA" sz="2200" b="1" dirty="0">
                <a:solidFill>
                  <a:schemeClr val="bg1">
                    <a:lumMod val="50000"/>
                  </a:schemeClr>
                </a:solidFill>
                <a:cs typeface="Akhbar MT" pitchFamily="2" charset="-78"/>
              </a:rPr>
              <a:t>لقد جاءت الاديان السماوية قبل </a:t>
            </a:r>
            <a:r>
              <a:rPr lang="ar-SA" sz="2200" b="1" dirty="0" err="1">
                <a:solidFill>
                  <a:schemeClr val="bg1">
                    <a:lumMod val="50000"/>
                  </a:schemeClr>
                </a:solidFill>
                <a:cs typeface="Akhbar MT" pitchFamily="2" charset="-78"/>
              </a:rPr>
              <a:t>تارد</a:t>
            </a:r>
            <a:r>
              <a:rPr lang="ar-SA" sz="2200" b="1" dirty="0">
                <a:solidFill>
                  <a:schemeClr val="bg1">
                    <a:lumMod val="50000"/>
                  </a:schemeClr>
                </a:solidFill>
                <a:cs typeface="Akhbar MT" pitchFamily="2" charset="-78"/>
              </a:rPr>
              <a:t> واقرت عقوبة الجرائم منذ قرون مدركة ان اقرار العقوبات ضمان لاستتباب الامن والاستقرار في المجتمع ان الشريعة الاسلامية بتطبيقها للقصاص لاحظت الجانب الشخصي للمجني عليه .</a:t>
            </a:r>
          </a:p>
          <a:p>
            <a:pPr lvl="0" algn="ctr"/>
            <a:r>
              <a:rPr lang="ar-SA" sz="2200" b="1" dirty="0">
                <a:solidFill>
                  <a:schemeClr val="bg1">
                    <a:lumMod val="50000"/>
                  </a:schemeClr>
                </a:solidFill>
                <a:cs typeface="Akhbar MT" pitchFamily="2" charset="-78"/>
              </a:rPr>
              <a:t>ان قانون المساواة يوجب ان يتساوى الاذى الذي نزل بالمجني عليه مع الاذى الذي ينزل بالجاني عقابا له علا ما ارتكب من جرم .</a:t>
            </a:r>
          </a:p>
          <a:p>
            <a:pPr lvl="0" algn="ctr"/>
            <a:endParaRPr lang="ar-SA" sz="2200" b="1" dirty="0">
              <a:cs typeface="Akhbar MT" pitchFamily="2" charset="-78"/>
            </a:endParaRPr>
          </a:p>
          <a:p>
            <a:pPr lvl="0" algn="ctr"/>
            <a:endParaRPr lang="ar-SA" sz="2200" b="1" dirty="0">
              <a:cs typeface="Akhbar MT" pitchFamily="2" charset="-78"/>
            </a:endParaRPr>
          </a:p>
        </p:txBody>
      </p:sp>
    </p:spTree>
    <p:extLst>
      <p:ext uri="{BB962C8B-B14F-4D97-AF65-F5344CB8AC3E}">
        <p14:creationId xmlns:p14="http://schemas.microsoft.com/office/powerpoint/2010/main" val="1713873547"/>
      </p:ext>
    </p:extLst>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2">
                                            <p:txEl>
                                              <p:pRg st="1" end="1"/>
                                            </p:txEl>
                                          </p:spTgt>
                                        </p:tgtEl>
                                        <p:attrNameLst>
                                          <p:attrName>r</p:attrName>
                                        </p:attrNameLst>
                                      </p:cBhvr>
                                    </p:animRot>
                                    <p:animRot by="-240000">
                                      <p:cBhvr>
                                        <p:cTn id="7" dur="200" fill="hold">
                                          <p:stCondLst>
                                            <p:cond delay="200"/>
                                          </p:stCondLst>
                                        </p:cTn>
                                        <p:tgtEl>
                                          <p:spTgt spid="2">
                                            <p:txEl>
                                              <p:pRg st="1" end="1"/>
                                            </p:txEl>
                                          </p:spTgt>
                                        </p:tgtEl>
                                        <p:attrNameLst>
                                          <p:attrName>r</p:attrName>
                                        </p:attrNameLst>
                                      </p:cBhvr>
                                    </p:animRot>
                                    <p:animRot by="240000">
                                      <p:cBhvr>
                                        <p:cTn id="8" dur="200" fill="hold">
                                          <p:stCondLst>
                                            <p:cond delay="400"/>
                                          </p:stCondLst>
                                        </p:cTn>
                                        <p:tgtEl>
                                          <p:spTgt spid="2">
                                            <p:txEl>
                                              <p:pRg st="1" end="1"/>
                                            </p:txEl>
                                          </p:spTgt>
                                        </p:tgtEl>
                                        <p:attrNameLst>
                                          <p:attrName>r</p:attrName>
                                        </p:attrNameLst>
                                      </p:cBhvr>
                                    </p:animRot>
                                    <p:animRot by="-240000">
                                      <p:cBhvr>
                                        <p:cTn id="9" dur="200" fill="hold">
                                          <p:stCondLst>
                                            <p:cond delay="600"/>
                                          </p:stCondLst>
                                        </p:cTn>
                                        <p:tgtEl>
                                          <p:spTgt spid="2">
                                            <p:txEl>
                                              <p:pRg st="1" end="1"/>
                                            </p:txEl>
                                          </p:spTgt>
                                        </p:tgtEl>
                                        <p:attrNameLst>
                                          <p:attrName>r</p:attrName>
                                        </p:attrNameLst>
                                      </p:cBhvr>
                                    </p:animRot>
                                    <p:animRot by="120000">
                                      <p:cBhvr>
                                        <p:cTn id="10" dur="200" fill="hold">
                                          <p:stCondLst>
                                            <p:cond delay="800"/>
                                          </p:stCondLst>
                                        </p:cTn>
                                        <p:tgtEl>
                                          <p:spTgt spid="2">
                                            <p:txEl>
                                              <p:pRg st="1" end="1"/>
                                            </p:txEl>
                                          </p:spTgt>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2">
                                            <p:txEl>
                                              <p:pRg st="2" end="2"/>
                                            </p:txEl>
                                          </p:spTgt>
                                        </p:tgtEl>
                                        <p:attrNameLst>
                                          <p:attrName>r</p:attrName>
                                        </p:attrNameLst>
                                      </p:cBhvr>
                                    </p:animRot>
                                    <p:animRot by="-240000">
                                      <p:cBhvr>
                                        <p:cTn id="13" dur="200" fill="hold">
                                          <p:stCondLst>
                                            <p:cond delay="200"/>
                                          </p:stCondLst>
                                        </p:cTn>
                                        <p:tgtEl>
                                          <p:spTgt spid="2">
                                            <p:txEl>
                                              <p:pRg st="2" end="2"/>
                                            </p:txEl>
                                          </p:spTgt>
                                        </p:tgtEl>
                                        <p:attrNameLst>
                                          <p:attrName>r</p:attrName>
                                        </p:attrNameLst>
                                      </p:cBhvr>
                                    </p:animRot>
                                    <p:animRot by="240000">
                                      <p:cBhvr>
                                        <p:cTn id="14" dur="200" fill="hold">
                                          <p:stCondLst>
                                            <p:cond delay="400"/>
                                          </p:stCondLst>
                                        </p:cTn>
                                        <p:tgtEl>
                                          <p:spTgt spid="2">
                                            <p:txEl>
                                              <p:pRg st="2" end="2"/>
                                            </p:txEl>
                                          </p:spTgt>
                                        </p:tgtEl>
                                        <p:attrNameLst>
                                          <p:attrName>r</p:attrName>
                                        </p:attrNameLst>
                                      </p:cBhvr>
                                    </p:animRot>
                                    <p:animRot by="-240000">
                                      <p:cBhvr>
                                        <p:cTn id="15" dur="200" fill="hold">
                                          <p:stCondLst>
                                            <p:cond delay="600"/>
                                          </p:stCondLst>
                                        </p:cTn>
                                        <p:tgtEl>
                                          <p:spTgt spid="2">
                                            <p:txEl>
                                              <p:pRg st="2" end="2"/>
                                            </p:txEl>
                                          </p:spTgt>
                                        </p:tgtEl>
                                        <p:attrNameLst>
                                          <p:attrName>r</p:attrName>
                                        </p:attrNameLst>
                                      </p:cBhvr>
                                    </p:animRot>
                                    <p:animRot by="120000">
                                      <p:cBhvr>
                                        <p:cTn id="16" dur="200" fill="hold">
                                          <p:stCondLst>
                                            <p:cond delay="800"/>
                                          </p:stCondLst>
                                        </p:cTn>
                                        <p:tgtEl>
                                          <p:spTgt spid="2">
                                            <p:txEl>
                                              <p:pRg st="2" end="2"/>
                                            </p:txEl>
                                          </p:spTgt>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32" presetClass="emph" presetSubtype="0" fill="hold" nodeType="clickEffect">
                                  <p:stCondLst>
                                    <p:cond delay="0"/>
                                  </p:stCondLst>
                                  <p:childTnLst>
                                    <p:animRot by="120000">
                                      <p:cBhvr>
                                        <p:cTn id="20" dur="100" fill="hold">
                                          <p:stCondLst>
                                            <p:cond delay="0"/>
                                          </p:stCondLst>
                                        </p:cTn>
                                        <p:tgtEl>
                                          <p:spTgt spid="2">
                                            <p:txEl>
                                              <p:pRg st="4" end="4"/>
                                            </p:txEl>
                                          </p:spTgt>
                                        </p:tgtEl>
                                        <p:attrNameLst>
                                          <p:attrName>r</p:attrName>
                                        </p:attrNameLst>
                                      </p:cBhvr>
                                    </p:animRot>
                                    <p:animRot by="-240000">
                                      <p:cBhvr>
                                        <p:cTn id="21" dur="200" fill="hold">
                                          <p:stCondLst>
                                            <p:cond delay="200"/>
                                          </p:stCondLst>
                                        </p:cTn>
                                        <p:tgtEl>
                                          <p:spTgt spid="2">
                                            <p:txEl>
                                              <p:pRg st="4" end="4"/>
                                            </p:txEl>
                                          </p:spTgt>
                                        </p:tgtEl>
                                        <p:attrNameLst>
                                          <p:attrName>r</p:attrName>
                                        </p:attrNameLst>
                                      </p:cBhvr>
                                    </p:animRot>
                                    <p:animRot by="240000">
                                      <p:cBhvr>
                                        <p:cTn id="22" dur="200" fill="hold">
                                          <p:stCondLst>
                                            <p:cond delay="400"/>
                                          </p:stCondLst>
                                        </p:cTn>
                                        <p:tgtEl>
                                          <p:spTgt spid="2">
                                            <p:txEl>
                                              <p:pRg st="4" end="4"/>
                                            </p:txEl>
                                          </p:spTgt>
                                        </p:tgtEl>
                                        <p:attrNameLst>
                                          <p:attrName>r</p:attrName>
                                        </p:attrNameLst>
                                      </p:cBhvr>
                                    </p:animRot>
                                    <p:animRot by="-240000">
                                      <p:cBhvr>
                                        <p:cTn id="23" dur="200" fill="hold">
                                          <p:stCondLst>
                                            <p:cond delay="600"/>
                                          </p:stCondLst>
                                        </p:cTn>
                                        <p:tgtEl>
                                          <p:spTgt spid="2">
                                            <p:txEl>
                                              <p:pRg st="4" end="4"/>
                                            </p:txEl>
                                          </p:spTgt>
                                        </p:tgtEl>
                                        <p:attrNameLst>
                                          <p:attrName>r</p:attrName>
                                        </p:attrNameLst>
                                      </p:cBhvr>
                                    </p:animRot>
                                    <p:animRot by="120000">
                                      <p:cBhvr>
                                        <p:cTn id="24" dur="200" fill="hold">
                                          <p:stCondLst>
                                            <p:cond delay="800"/>
                                          </p:stCondLst>
                                        </p:cTn>
                                        <p:tgtEl>
                                          <p:spTgt spid="2">
                                            <p:txEl>
                                              <p:pRg st="4" end="4"/>
                                            </p:txEl>
                                          </p:spTgt>
                                        </p:tgtEl>
                                        <p:attrNameLst>
                                          <p:attrName>r</p:attrName>
                                        </p:attrNameLst>
                                      </p:cBhvr>
                                    </p:animRot>
                                  </p:childTnLst>
                                </p:cTn>
                              </p:par>
                              <p:par>
                                <p:cTn id="25" presetID="32" presetClass="emph" presetSubtype="0" fill="hold" nodeType="withEffect">
                                  <p:stCondLst>
                                    <p:cond delay="0"/>
                                  </p:stCondLst>
                                  <p:childTnLst>
                                    <p:animRot by="120000">
                                      <p:cBhvr>
                                        <p:cTn id="26" dur="100" fill="hold">
                                          <p:stCondLst>
                                            <p:cond delay="0"/>
                                          </p:stCondLst>
                                        </p:cTn>
                                        <p:tgtEl>
                                          <p:spTgt spid="2">
                                            <p:txEl>
                                              <p:pRg st="5" end="5"/>
                                            </p:txEl>
                                          </p:spTgt>
                                        </p:tgtEl>
                                        <p:attrNameLst>
                                          <p:attrName>r</p:attrName>
                                        </p:attrNameLst>
                                      </p:cBhvr>
                                    </p:animRot>
                                    <p:animRot by="-240000">
                                      <p:cBhvr>
                                        <p:cTn id="27" dur="200" fill="hold">
                                          <p:stCondLst>
                                            <p:cond delay="200"/>
                                          </p:stCondLst>
                                        </p:cTn>
                                        <p:tgtEl>
                                          <p:spTgt spid="2">
                                            <p:txEl>
                                              <p:pRg st="5" end="5"/>
                                            </p:txEl>
                                          </p:spTgt>
                                        </p:tgtEl>
                                        <p:attrNameLst>
                                          <p:attrName>r</p:attrName>
                                        </p:attrNameLst>
                                      </p:cBhvr>
                                    </p:animRot>
                                    <p:animRot by="240000">
                                      <p:cBhvr>
                                        <p:cTn id="28" dur="200" fill="hold">
                                          <p:stCondLst>
                                            <p:cond delay="400"/>
                                          </p:stCondLst>
                                        </p:cTn>
                                        <p:tgtEl>
                                          <p:spTgt spid="2">
                                            <p:txEl>
                                              <p:pRg st="5" end="5"/>
                                            </p:txEl>
                                          </p:spTgt>
                                        </p:tgtEl>
                                        <p:attrNameLst>
                                          <p:attrName>r</p:attrName>
                                        </p:attrNameLst>
                                      </p:cBhvr>
                                    </p:animRot>
                                    <p:animRot by="-240000">
                                      <p:cBhvr>
                                        <p:cTn id="29" dur="200" fill="hold">
                                          <p:stCondLst>
                                            <p:cond delay="600"/>
                                          </p:stCondLst>
                                        </p:cTn>
                                        <p:tgtEl>
                                          <p:spTgt spid="2">
                                            <p:txEl>
                                              <p:pRg st="5" end="5"/>
                                            </p:txEl>
                                          </p:spTgt>
                                        </p:tgtEl>
                                        <p:attrNameLst>
                                          <p:attrName>r</p:attrName>
                                        </p:attrNameLst>
                                      </p:cBhvr>
                                    </p:animRot>
                                    <p:animRot by="120000">
                                      <p:cBhvr>
                                        <p:cTn id="30" dur="200" fill="hold">
                                          <p:stCondLst>
                                            <p:cond delay="800"/>
                                          </p:stCondLst>
                                        </p:cTn>
                                        <p:tgtEl>
                                          <p:spTgt spid="2">
                                            <p:txEl>
                                              <p:pRg st="5" end="5"/>
                                            </p:txEl>
                                          </p:spTgt>
                                        </p:tgtEl>
                                        <p:attrNameLst>
                                          <p:attrName>r</p:attrName>
                                        </p:attrNameLst>
                                      </p:cBhvr>
                                    </p:animRot>
                                  </p:childTnLst>
                                </p:cTn>
                              </p:par>
                              <p:par>
                                <p:cTn id="31" presetID="32" presetClass="emph" presetSubtype="0" fill="hold" nodeType="withEffect">
                                  <p:stCondLst>
                                    <p:cond delay="0"/>
                                  </p:stCondLst>
                                  <p:childTnLst>
                                    <p:animRot by="120000">
                                      <p:cBhvr>
                                        <p:cTn id="32" dur="100" fill="hold">
                                          <p:stCondLst>
                                            <p:cond delay="0"/>
                                          </p:stCondLst>
                                        </p:cTn>
                                        <p:tgtEl>
                                          <p:spTgt spid="2">
                                            <p:txEl>
                                              <p:pRg st="6" end="6"/>
                                            </p:txEl>
                                          </p:spTgt>
                                        </p:tgtEl>
                                        <p:attrNameLst>
                                          <p:attrName>r</p:attrName>
                                        </p:attrNameLst>
                                      </p:cBhvr>
                                    </p:animRot>
                                    <p:animRot by="-240000">
                                      <p:cBhvr>
                                        <p:cTn id="33" dur="200" fill="hold">
                                          <p:stCondLst>
                                            <p:cond delay="200"/>
                                          </p:stCondLst>
                                        </p:cTn>
                                        <p:tgtEl>
                                          <p:spTgt spid="2">
                                            <p:txEl>
                                              <p:pRg st="6" end="6"/>
                                            </p:txEl>
                                          </p:spTgt>
                                        </p:tgtEl>
                                        <p:attrNameLst>
                                          <p:attrName>r</p:attrName>
                                        </p:attrNameLst>
                                      </p:cBhvr>
                                    </p:animRot>
                                    <p:animRot by="240000">
                                      <p:cBhvr>
                                        <p:cTn id="34" dur="200" fill="hold">
                                          <p:stCondLst>
                                            <p:cond delay="400"/>
                                          </p:stCondLst>
                                        </p:cTn>
                                        <p:tgtEl>
                                          <p:spTgt spid="2">
                                            <p:txEl>
                                              <p:pRg st="6" end="6"/>
                                            </p:txEl>
                                          </p:spTgt>
                                        </p:tgtEl>
                                        <p:attrNameLst>
                                          <p:attrName>r</p:attrName>
                                        </p:attrNameLst>
                                      </p:cBhvr>
                                    </p:animRot>
                                    <p:animRot by="-240000">
                                      <p:cBhvr>
                                        <p:cTn id="35" dur="200" fill="hold">
                                          <p:stCondLst>
                                            <p:cond delay="600"/>
                                          </p:stCondLst>
                                        </p:cTn>
                                        <p:tgtEl>
                                          <p:spTgt spid="2">
                                            <p:txEl>
                                              <p:pRg st="6" end="6"/>
                                            </p:txEl>
                                          </p:spTgt>
                                        </p:tgtEl>
                                        <p:attrNameLst>
                                          <p:attrName>r</p:attrName>
                                        </p:attrNameLst>
                                      </p:cBhvr>
                                    </p:animRot>
                                    <p:animRot by="120000">
                                      <p:cBhvr>
                                        <p:cTn id="36" dur="200" fill="hold">
                                          <p:stCondLst>
                                            <p:cond delay="800"/>
                                          </p:stCondLst>
                                        </p:cTn>
                                        <p:tgtEl>
                                          <p:spTgt spid="2">
                                            <p:txEl>
                                              <p:pRg st="6" end="6"/>
                                            </p:txEl>
                                          </p:spTgt>
                                        </p:tgtEl>
                                        <p:attrNameLst>
                                          <p:attrName>r</p:attrName>
                                        </p:attrNameLst>
                                      </p:cBhvr>
                                    </p:animRot>
                                  </p:childTnLst>
                                </p:cTn>
                              </p:par>
                              <p:par>
                                <p:cTn id="37" presetID="32" presetClass="emph" presetSubtype="0" fill="hold" nodeType="withEffect">
                                  <p:stCondLst>
                                    <p:cond delay="0"/>
                                  </p:stCondLst>
                                  <p:childTnLst>
                                    <p:animRot by="120000">
                                      <p:cBhvr>
                                        <p:cTn id="38" dur="100" fill="hold">
                                          <p:stCondLst>
                                            <p:cond delay="0"/>
                                          </p:stCondLst>
                                        </p:cTn>
                                        <p:tgtEl>
                                          <p:spTgt spid="2">
                                            <p:txEl>
                                              <p:pRg st="7" end="7"/>
                                            </p:txEl>
                                          </p:spTgt>
                                        </p:tgtEl>
                                        <p:attrNameLst>
                                          <p:attrName>r</p:attrName>
                                        </p:attrNameLst>
                                      </p:cBhvr>
                                    </p:animRot>
                                    <p:animRot by="-240000">
                                      <p:cBhvr>
                                        <p:cTn id="39" dur="200" fill="hold">
                                          <p:stCondLst>
                                            <p:cond delay="200"/>
                                          </p:stCondLst>
                                        </p:cTn>
                                        <p:tgtEl>
                                          <p:spTgt spid="2">
                                            <p:txEl>
                                              <p:pRg st="7" end="7"/>
                                            </p:txEl>
                                          </p:spTgt>
                                        </p:tgtEl>
                                        <p:attrNameLst>
                                          <p:attrName>r</p:attrName>
                                        </p:attrNameLst>
                                      </p:cBhvr>
                                    </p:animRot>
                                    <p:animRot by="240000">
                                      <p:cBhvr>
                                        <p:cTn id="40" dur="200" fill="hold">
                                          <p:stCondLst>
                                            <p:cond delay="400"/>
                                          </p:stCondLst>
                                        </p:cTn>
                                        <p:tgtEl>
                                          <p:spTgt spid="2">
                                            <p:txEl>
                                              <p:pRg st="7" end="7"/>
                                            </p:txEl>
                                          </p:spTgt>
                                        </p:tgtEl>
                                        <p:attrNameLst>
                                          <p:attrName>r</p:attrName>
                                        </p:attrNameLst>
                                      </p:cBhvr>
                                    </p:animRot>
                                    <p:animRot by="-240000">
                                      <p:cBhvr>
                                        <p:cTn id="41" dur="200" fill="hold">
                                          <p:stCondLst>
                                            <p:cond delay="600"/>
                                          </p:stCondLst>
                                        </p:cTn>
                                        <p:tgtEl>
                                          <p:spTgt spid="2">
                                            <p:txEl>
                                              <p:pRg st="7" end="7"/>
                                            </p:txEl>
                                          </p:spTgt>
                                        </p:tgtEl>
                                        <p:attrNameLst>
                                          <p:attrName>r</p:attrName>
                                        </p:attrNameLst>
                                      </p:cBhvr>
                                    </p:animRot>
                                    <p:animRot by="120000">
                                      <p:cBhvr>
                                        <p:cTn id="42" dur="200" fill="hold">
                                          <p:stCondLst>
                                            <p:cond delay="800"/>
                                          </p:stCondLst>
                                        </p:cTn>
                                        <p:tgtEl>
                                          <p:spTgt spid="2">
                                            <p:txEl>
                                              <p:pRg st="7" end="7"/>
                                            </p:txEl>
                                          </p:spTgt>
                                        </p:tgtEl>
                                        <p:attrNameLst>
                                          <p:attrName>r</p:attrName>
                                        </p:attrNameLst>
                                      </p:cBhvr>
                                    </p:animRo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2">
                                            <p:txEl>
                                              <p:pRg st="9" end="9"/>
                                            </p:txEl>
                                          </p:spTgt>
                                        </p:tgtEl>
                                        <p:attrNameLst>
                                          <p:attrName>style.visibility</p:attrName>
                                        </p:attrNameLst>
                                      </p:cBhvr>
                                      <p:to>
                                        <p:strVal val="visible"/>
                                      </p:to>
                                    </p:set>
                                    <p:animEffect transition="in" filter="wipe(down)">
                                      <p:cBhvr>
                                        <p:cTn id="47" dur="500"/>
                                        <p:tgtEl>
                                          <p:spTgt spid="2">
                                            <p:txEl>
                                              <p:pRg st="9" end="9"/>
                                            </p:txEl>
                                          </p:spTgt>
                                        </p:tgtEl>
                                      </p:cBhvr>
                                    </p:animEffect>
                                  </p:childTnLst>
                                </p:cTn>
                              </p:par>
                              <p:par>
                                <p:cTn id="48" presetID="22" presetClass="entr" presetSubtype="4" fill="hold" nodeType="withEffect">
                                  <p:stCondLst>
                                    <p:cond delay="0"/>
                                  </p:stCondLst>
                                  <p:childTnLst>
                                    <p:set>
                                      <p:cBhvr>
                                        <p:cTn id="49" dur="1" fill="hold">
                                          <p:stCondLst>
                                            <p:cond delay="0"/>
                                          </p:stCondLst>
                                        </p:cTn>
                                        <p:tgtEl>
                                          <p:spTgt spid="2">
                                            <p:txEl>
                                              <p:pRg st="10" end="10"/>
                                            </p:txEl>
                                          </p:spTgt>
                                        </p:tgtEl>
                                        <p:attrNameLst>
                                          <p:attrName>style.visibility</p:attrName>
                                        </p:attrNameLst>
                                      </p:cBhvr>
                                      <p:to>
                                        <p:strVal val="visible"/>
                                      </p:to>
                                    </p:set>
                                    <p:animEffect transition="in" filter="wipe(down)">
                                      <p:cBhvr>
                                        <p:cTn id="50"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a:hlinkClick r:id="" action="ppaction://noaction" highlightClick="1"/>
          </p:cNvPr>
          <p:cNvSpPr/>
          <p:nvPr/>
        </p:nvSpPr>
        <p:spPr>
          <a:xfrm>
            <a:off x="251520" y="260648"/>
            <a:ext cx="8496944" cy="5544616"/>
          </a:xfrm>
          <a:prstGeom prst="wedgeRectCallout">
            <a:avLst/>
          </a:prstGeom>
          <a:ln>
            <a:solidFill>
              <a:schemeClr val="accent6">
                <a:lumMod val="60000"/>
                <a:lumOff val="4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ar-SA" sz="2100" b="1" dirty="0">
              <a:cs typeface="Akhbar MT" pitchFamily="2" charset="-78"/>
            </a:endParaRPr>
          </a:p>
          <a:p>
            <a:pPr algn="ctr"/>
            <a:endParaRPr lang="ar-SA" sz="2100" b="1" dirty="0">
              <a:cs typeface="Akhbar MT" pitchFamily="2" charset="-78"/>
            </a:endParaRPr>
          </a:p>
          <a:p>
            <a:pPr algn="ctr"/>
            <a:endParaRPr lang="ar-SA" sz="2100" b="1" dirty="0">
              <a:cs typeface="Akhbar MT" pitchFamily="2" charset="-78"/>
            </a:endParaRPr>
          </a:p>
          <a:p>
            <a:pPr algn="ctr"/>
            <a:endParaRPr lang="ar-SA" sz="2100" b="1" dirty="0">
              <a:cs typeface="Akhbar MT" pitchFamily="2" charset="-78"/>
            </a:endParaRPr>
          </a:p>
          <a:p>
            <a:pPr algn="ctr"/>
            <a:r>
              <a:rPr lang="ar-SA" sz="2100" b="1" dirty="0">
                <a:cs typeface="Akhbar MT" pitchFamily="2" charset="-78"/>
              </a:rPr>
              <a:t>خرجت نظرية الاختلاط التفاضلي للوجود للعالم الأمريكي أدوين </a:t>
            </a:r>
            <a:r>
              <a:rPr lang="ar-SA" sz="2100" b="1" dirty="0" err="1">
                <a:cs typeface="Akhbar MT" pitchFamily="2" charset="-78"/>
              </a:rPr>
              <a:t>سذرلاند</a:t>
            </a:r>
            <a:r>
              <a:rPr lang="ar-SA" sz="2100" b="1" dirty="0">
                <a:cs typeface="Akhbar MT" pitchFamily="2" charset="-78"/>
              </a:rPr>
              <a:t> وَ تعني أن كل شخص يتطبع بالطابع الثقافي المحيط به وَ يتشبه به ، ما لم تكن هناك ثقافات أخرى تتصارع مع الثقافة المحيطة به ، وتوجهه إلى طرق أخرى مختلفة .</a:t>
            </a:r>
          </a:p>
          <a:p>
            <a:pPr algn="ctr"/>
            <a:endParaRPr lang="ar-SA" sz="2100" b="1" dirty="0">
              <a:solidFill>
                <a:schemeClr val="accent1">
                  <a:lumMod val="60000"/>
                  <a:lumOff val="40000"/>
                </a:schemeClr>
              </a:solidFill>
              <a:cs typeface="Akhbar MT" pitchFamily="2" charset="-78"/>
            </a:endParaRPr>
          </a:p>
          <a:p>
            <a:pPr algn="ctr"/>
            <a:r>
              <a:rPr lang="ar-SA" sz="2100" b="1" dirty="0">
                <a:solidFill>
                  <a:schemeClr val="accent1">
                    <a:lumMod val="60000"/>
                    <a:lumOff val="40000"/>
                  </a:schemeClr>
                </a:solidFill>
                <a:cs typeface="Akhbar MT" pitchFamily="2" charset="-78"/>
              </a:rPr>
              <a:t>وَ التدريب على السلوك الإجرامي في نظرية </a:t>
            </a:r>
            <a:r>
              <a:rPr lang="ar-SA" sz="2100" b="1" dirty="0" err="1">
                <a:solidFill>
                  <a:schemeClr val="accent1">
                    <a:lumMod val="60000"/>
                    <a:lumOff val="40000"/>
                  </a:schemeClr>
                </a:solidFill>
                <a:cs typeface="Akhbar MT" pitchFamily="2" charset="-78"/>
              </a:rPr>
              <a:t>سذرلاند</a:t>
            </a:r>
            <a:r>
              <a:rPr lang="ar-SA" sz="2100" b="1" dirty="0">
                <a:solidFill>
                  <a:schemeClr val="accent1">
                    <a:lumMod val="60000"/>
                    <a:lumOff val="40000"/>
                  </a:schemeClr>
                </a:solidFill>
                <a:cs typeface="Akhbar MT" pitchFamily="2" charset="-78"/>
              </a:rPr>
              <a:t> يتطلب أمرين :</a:t>
            </a:r>
          </a:p>
          <a:p>
            <a:pPr algn="ctr"/>
            <a:endParaRPr lang="en-US" sz="2100" b="1" dirty="0">
              <a:solidFill>
                <a:schemeClr val="accent1">
                  <a:lumMod val="60000"/>
                  <a:lumOff val="40000"/>
                </a:schemeClr>
              </a:solidFill>
              <a:cs typeface="Akhbar MT" pitchFamily="2" charset="-78"/>
            </a:endParaRPr>
          </a:p>
          <a:p>
            <a:pPr lvl="0" algn="ctr"/>
            <a:r>
              <a:rPr lang="ar-SA" sz="2100" b="1" dirty="0">
                <a:cs typeface="Akhbar MT" pitchFamily="2" charset="-78"/>
              </a:rPr>
              <a:t>- فن ارتكاب الجريمة ، أي الطرق والوسائل التي يحتاجها الفرد لارتكاب جريمته وتنفيذها وهذا ما يسميه التفسير الميكانيكي .</a:t>
            </a:r>
            <a:endParaRPr lang="en-US" sz="2100" b="1" dirty="0">
              <a:cs typeface="Akhbar MT" pitchFamily="2" charset="-78"/>
            </a:endParaRPr>
          </a:p>
          <a:p>
            <a:pPr lvl="0" algn="ctr"/>
            <a:r>
              <a:rPr lang="ar-SA" sz="2100" b="1" dirty="0">
                <a:cs typeface="Akhbar MT" pitchFamily="2" charset="-78"/>
              </a:rPr>
              <a:t>- تبرير التصرفات وَ توجيه الدوافع والميول لارتكاب الجريمة ، وَ توجيه الشخص ليتعلمها كما يتعلم فن ارتكاب الجريمة. فإذا كان الأشخاص الذين يحيطون بالفرد يحترمون القوانين فإنهم بذلك يوجهون الشخص إلى الطريق السوي وَ إذا كان المحيطون بالشخص لا يحترمون القوانين المحيطة بهم فإنهم يوجهون ميول ودوافع الشخص إلى طريق أن يخالف القانون </a:t>
            </a:r>
            <a:r>
              <a:rPr lang="ar-SA" sz="2100" b="1" dirty="0">
                <a:solidFill>
                  <a:schemeClr val="bg1">
                    <a:lumMod val="50000"/>
                  </a:schemeClr>
                </a:solidFill>
                <a:cs typeface="Akhbar MT" pitchFamily="2" charset="-78"/>
              </a:rPr>
              <a:t>وهذا ما يسميه </a:t>
            </a:r>
            <a:r>
              <a:rPr lang="ar-SA" sz="2100" b="1" dirty="0" err="1">
                <a:solidFill>
                  <a:schemeClr val="bg1">
                    <a:lumMod val="50000"/>
                  </a:schemeClr>
                </a:solidFill>
                <a:cs typeface="Akhbar MT" pitchFamily="2" charset="-78"/>
              </a:rPr>
              <a:t>سذرلاند</a:t>
            </a:r>
            <a:r>
              <a:rPr lang="ar-SA" sz="2100" b="1" dirty="0">
                <a:solidFill>
                  <a:schemeClr val="bg1">
                    <a:lumMod val="50000"/>
                  </a:schemeClr>
                </a:solidFill>
                <a:cs typeface="Akhbar MT" pitchFamily="2" charset="-78"/>
              </a:rPr>
              <a:t> بالتفسير التكويني أو التاريخي .</a:t>
            </a:r>
            <a:endParaRPr lang="en-US" sz="2100" b="1" dirty="0">
              <a:solidFill>
                <a:schemeClr val="bg1">
                  <a:lumMod val="50000"/>
                </a:schemeClr>
              </a:solidFill>
              <a:cs typeface="Akhbar MT" pitchFamily="2" charset="-78"/>
            </a:endParaRPr>
          </a:p>
          <a:p>
            <a:pPr algn="ctr"/>
            <a:endParaRPr lang="ar-SA" sz="2100" b="1" dirty="0">
              <a:solidFill>
                <a:schemeClr val="tx1"/>
              </a:solidFill>
              <a:cs typeface="Akhbar MT" pitchFamily="2" charset="-78"/>
            </a:endParaRPr>
          </a:p>
        </p:txBody>
      </p:sp>
      <p:sp>
        <p:nvSpPr>
          <p:cNvPr id="3" name="Rectangle 113"/>
          <p:cNvSpPr/>
          <p:nvPr/>
        </p:nvSpPr>
        <p:spPr>
          <a:xfrm>
            <a:off x="4572000" y="476673"/>
            <a:ext cx="3947976" cy="864095"/>
          </a:xfrm>
          <a:prstGeom prst="flowChartMultidocument">
            <a:avLst/>
          </a:prstGeom>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ar-SA" sz="2400" b="1" dirty="0">
                <a:solidFill>
                  <a:srgbClr val="C00000"/>
                </a:solidFill>
                <a:latin typeface="Monotype Koufi" pitchFamily="2" charset="-78"/>
                <a:ea typeface="Monotype Koufi" pitchFamily="2" charset="-78"/>
                <a:cs typeface="Akhbar MT" pitchFamily="2" charset="-78"/>
              </a:rPr>
              <a:t>نظرية الاختلاط التفاضلي لـ </a:t>
            </a:r>
            <a:r>
              <a:rPr lang="ar-SA" sz="2400" b="1" dirty="0" err="1">
                <a:solidFill>
                  <a:srgbClr val="C00000"/>
                </a:solidFill>
                <a:latin typeface="Monotype Koufi" pitchFamily="2" charset="-78"/>
                <a:ea typeface="Monotype Koufi" pitchFamily="2" charset="-78"/>
                <a:cs typeface="Akhbar MT" pitchFamily="2" charset="-78"/>
              </a:rPr>
              <a:t>سذرلاند</a:t>
            </a:r>
            <a:endParaRPr lang="en-US" sz="2400" b="1" dirty="0">
              <a:solidFill>
                <a:srgbClr val="C00000"/>
              </a:solidFill>
              <a:latin typeface="Bodoni MT Condensed" pitchFamily="18" charset="0"/>
              <a:ea typeface="Monotype Koufi" pitchFamily="2" charset="-78"/>
              <a:cs typeface="Akhbar MT" pitchFamily="2" charset="-78"/>
            </a:endParaRPr>
          </a:p>
        </p:txBody>
      </p:sp>
    </p:spTree>
    <p:extLst>
      <p:ext uri="{BB962C8B-B14F-4D97-AF65-F5344CB8AC3E}">
        <p14:creationId xmlns:p14="http://schemas.microsoft.com/office/powerpoint/2010/main" val="212549470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animEffect transition="in" filter="wheel(1)">
                                      <p:cBhvr>
                                        <p:cTn id="7" dur="2000"/>
                                        <p:tgtEl>
                                          <p:spTgt spid="2">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xEl>
                                              <p:pRg st="8" end="8"/>
                                            </p:txEl>
                                          </p:spTgt>
                                        </p:tgtEl>
                                        <p:attrNameLst>
                                          <p:attrName>style.visibility</p:attrName>
                                        </p:attrNameLst>
                                      </p:cBhvr>
                                      <p:to>
                                        <p:strVal val="visible"/>
                                      </p:to>
                                    </p:set>
                                    <p:animEffect transition="in" filter="circle(in)">
                                      <p:cBhvr>
                                        <p:cTn id="12" dur="2000"/>
                                        <p:tgtEl>
                                          <p:spTgt spid="2">
                                            <p:txEl>
                                              <p:pRg st="8" end="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
                                            <p:txEl>
                                              <p:pRg st="9" end="9"/>
                                            </p:txEl>
                                          </p:spTgt>
                                        </p:tgtEl>
                                        <p:attrNameLst>
                                          <p:attrName>style.visibility</p:attrName>
                                        </p:attrNameLst>
                                      </p:cBhvr>
                                      <p:to>
                                        <p:strVal val="visible"/>
                                      </p:to>
                                    </p:set>
                                    <p:animEffect transition="in" filter="circle(in)">
                                      <p:cBhvr>
                                        <p:cTn id="17" dur="20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323528" y="188640"/>
            <a:ext cx="8496944" cy="6192688"/>
          </a:xfrm>
          <a:prstGeom prst="snip2Same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rtl="1"/>
            <a:r>
              <a:rPr lang="ar-SA" b="1" dirty="0">
                <a:solidFill>
                  <a:schemeClr val="tx2"/>
                </a:solidFill>
                <a:cs typeface="Akhbar MT" pitchFamily="2" charset="-78"/>
              </a:rPr>
              <a:t> </a:t>
            </a:r>
          </a:p>
          <a:p>
            <a:pPr algn="ctr" rtl="1"/>
            <a:endParaRPr lang="ar-SA" b="1" dirty="0">
              <a:solidFill>
                <a:schemeClr val="tx2"/>
              </a:solidFill>
              <a:cs typeface="Akhbar MT" pitchFamily="2" charset="-78"/>
            </a:endParaRPr>
          </a:p>
          <a:p>
            <a:pPr marL="342900" indent="-342900" algn="ctr" rtl="1">
              <a:buFont typeface="+mj-lt"/>
              <a:buAutoNum type="arabicPeriod"/>
            </a:pPr>
            <a:r>
              <a:rPr lang="ar-SA" b="1" dirty="0">
                <a:solidFill>
                  <a:schemeClr val="tx2"/>
                </a:solidFill>
                <a:cs typeface="Akhbar MT" pitchFamily="2" charset="-78"/>
              </a:rPr>
              <a:t>إن أساس الإجرام هو التعليم وليس الوراثة فمن لا يتعلم فن الجريمة لا يسلك سلوكا إجراميا .</a:t>
            </a:r>
          </a:p>
          <a:p>
            <a:pPr marL="342900" indent="-342900" algn="ctr" rtl="1">
              <a:buFont typeface="+mj-lt"/>
              <a:buAutoNum type="arabicPeriod"/>
            </a:pPr>
            <a:r>
              <a:rPr lang="ar-SA" b="1" dirty="0">
                <a:solidFill>
                  <a:schemeClr val="bg1">
                    <a:lumMod val="50000"/>
                  </a:schemeClr>
                </a:solidFill>
                <a:cs typeface="Akhbar MT" pitchFamily="2" charset="-78"/>
              </a:rPr>
              <a:t> يتم التعليم عن طريق الاتصال والاجتماع بالغير .</a:t>
            </a:r>
          </a:p>
          <a:p>
            <a:pPr marL="342900" indent="-342900" algn="ctr" rtl="1">
              <a:buFont typeface="+mj-lt"/>
              <a:buAutoNum type="arabicPeriod"/>
            </a:pPr>
            <a:endParaRPr lang="ar-SA" b="1" dirty="0">
              <a:solidFill>
                <a:schemeClr val="bg1">
                  <a:lumMod val="50000"/>
                </a:schemeClr>
              </a:solidFill>
              <a:cs typeface="Akhbar MT" pitchFamily="2" charset="-78"/>
            </a:endParaRPr>
          </a:p>
          <a:p>
            <a:pPr marL="342900" indent="-342900" algn="ctr" rtl="1">
              <a:buFont typeface="+mj-lt"/>
              <a:buAutoNum type="arabicPeriod"/>
            </a:pPr>
            <a:r>
              <a:rPr lang="ar-SA" b="1" dirty="0">
                <a:solidFill>
                  <a:schemeClr val="tx2"/>
                </a:solidFill>
                <a:cs typeface="Akhbar MT" pitchFamily="2" charset="-78"/>
              </a:rPr>
              <a:t>معظم الاتصال الموجٌه للسلوك الإجرامي يكون بين الأفراد ذوي العلاقات الوطيدة مما يعطي وسائل الاتصال الأخرى دوراً ثانوياً في تكوين السلوك الإجرامي .</a:t>
            </a:r>
          </a:p>
          <a:p>
            <a:pPr marL="342900" indent="-342900" algn="ctr" rtl="1">
              <a:buFont typeface="+mj-lt"/>
              <a:buAutoNum type="arabicPeriod"/>
            </a:pPr>
            <a:r>
              <a:rPr lang="ar-SA" b="1" dirty="0">
                <a:solidFill>
                  <a:schemeClr val="bg1">
                    <a:lumMod val="50000"/>
                  </a:schemeClr>
                </a:solidFill>
                <a:cs typeface="Akhbar MT" pitchFamily="2" charset="-78"/>
              </a:rPr>
              <a:t>التدريب على السلوك الإجرامي يتطلب تعلم فن ارتكاب الجريمة، وتواجد الاتجاه والميول الخاصة التي تؤدي بالفرد إلى نهج السلوك الإجرامي .</a:t>
            </a:r>
          </a:p>
          <a:p>
            <a:pPr marL="342900" indent="-342900" algn="ctr" rtl="1">
              <a:buFont typeface="+mj-lt"/>
              <a:buAutoNum type="arabicPeriod"/>
            </a:pPr>
            <a:endParaRPr lang="ar-SA" b="1" dirty="0">
              <a:solidFill>
                <a:schemeClr val="bg1">
                  <a:lumMod val="50000"/>
                </a:schemeClr>
              </a:solidFill>
              <a:cs typeface="Akhbar MT" pitchFamily="2" charset="-78"/>
            </a:endParaRPr>
          </a:p>
          <a:p>
            <a:pPr marL="342900" indent="-342900" algn="ctr" rtl="1">
              <a:buFont typeface="+mj-lt"/>
              <a:buAutoNum type="arabicPeriod"/>
            </a:pPr>
            <a:r>
              <a:rPr lang="ar-SA" b="1" dirty="0">
                <a:solidFill>
                  <a:schemeClr val="tx2"/>
                </a:solidFill>
                <a:cs typeface="Akhbar MT" pitchFamily="2" charset="-78"/>
              </a:rPr>
              <a:t>عملية التعليم للدوافع والميول تعتمد على الأشخاص المحيطين بالفرد فإذا كانوا معادين للأنظمة كان التأثير سلبياً وَ إذا كانوا غير معادين للأنظمة في المجتمع ويحترمونها فإن تأثيرهم  يكون إيجابيا .</a:t>
            </a:r>
          </a:p>
          <a:p>
            <a:pPr marL="342900" indent="-342900" algn="ctr" rtl="1">
              <a:buFont typeface="+mj-lt"/>
              <a:buAutoNum type="arabicPeriod"/>
            </a:pPr>
            <a:r>
              <a:rPr lang="ar-SA" b="1" dirty="0">
                <a:solidFill>
                  <a:schemeClr val="bg1">
                    <a:lumMod val="50000"/>
                  </a:schemeClr>
                </a:solidFill>
                <a:cs typeface="Akhbar MT" pitchFamily="2" charset="-78"/>
              </a:rPr>
              <a:t>عندما يرجح الشخص آراء الذين يخالفون نظامية القانون فإنه ينحرف وَ إذا كان تأييده لمن يؤيدون النظام فإنه لا ينحرف وهذا هو مبدأ نظرية الاختلاط التفاضلي .</a:t>
            </a:r>
          </a:p>
          <a:p>
            <a:pPr marL="342900" indent="-342900" algn="ctr" rtl="1">
              <a:buFont typeface="+mj-lt"/>
              <a:buAutoNum type="arabicPeriod"/>
            </a:pPr>
            <a:endParaRPr lang="ar-SA" b="1" dirty="0">
              <a:solidFill>
                <a:schemeClr val="bg1">
                  <a:lumMod val="50000"/>
                </a:schemeClr>
              </a:solidFill>
              <a:cs typeface="Akhbar MT" pitchFamily="2" charset="-78"/>
            </a:endParaRPr>
          </a:p>
          <a:p>
            <a:pPr marL="342900" indent="-342900" algn="ctr" rtl="1">
              <a:buFont typeface="+mj-lt"/>
              <a:buAutoNum type="arabicPeriod"/>
            </a:pPr>
            <a:r>
              <a:rPr lang="ar-SA" b="1" dirty="0">
                <a:solidFill>
                  <a:schemeClr val="tx2"/>
                </a:solidFill>
                <a:cs typeface="Akhbar MT" pitchFamily="2" charset="-78"/>
              </a:rPr>
              <a:t>الاختلاط التفاضلي يختلف حسب التكرار وَ الاستمرارية وَ الأسبقية والعمق كلما تعرض الشخص للموقف أكثر من مرة أو اتصل بالأشخاص مدة أطول ، أي كلما تكرر الاتصال وَ زادت المدة كلما زادت نسبة الاستجابة للنمط السلوكي . </a:t>
            </a:r>
          </a:p>
          <a:p>
            <a:pPr marL="342900" indent="-342900" algn="ctr" rtl="1">
              <a:buFont typeface="+mj-lt"/>
              <a:buAutoNum type="arabicPeriod"/>
            </a:pPr>
            <a:r>
              <a:rPr lang="ar-SA" b="1" dirty="0">
                <a:solidFill>
                  <a:schemeClr val="bg1">
                    <a:lumMod val="50000"/>
                  </a:schemeClr>
                </a:solidFill>
                <a:cs typeface="Akhbar MT" pitchFamily="2" charset="-78"/>
              </a:rPr>
              <a:t>يُتعلم السلوك الإجرامي عن طريق الاختلاط بالأشخاص المجرمين . </a:t>
            </a:r>
          </a:p>
          <a:p>
            <a:pPr marL="342900" indent="-342900" algn="ctr" rtl="1">
              <a:buFont typeface="+mj-lt"/>
              <a:buAutoNum type="arabicPeriod"/>
            </a:pPr>
            <a:r>
              <a:rPr lang="ar-SA" b="1" dirty="0">
                <a:solidFill>
                  <a:schemeClr val="tx2"/>
                </a:solidFill>
                <a:cs typeface="Akhbar MT" pitchFamily="2" charset="-78"/>
              </a:rPr>
              <a:t>السلوك الإجرامي تعبير عن الحاجات أو القيم العامة يفسر أصل السلوك لا صفته . </a:t>
            </a:r>
          </a:p>
        </p:txBody>
      </p:sp>
      <p:sp>
        <p:nvSpPr>
          <p:cNvPr id="3" name="Rectangle 113"/>
          <p:cNvSpPr/>
          <p:nvPr/>
        </p:nvSpPr>
        <p:spPr>
          <a:xfrm>
            <a:off x="2699792" y="332657"/>
            <a:ext cx="3947976" cy="792087"/>
          </a:xfrm>
          <a:prstGeom prst="flowChartTerminator">
            <a:avLst/>
          </a:prstGeom>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rtl="1"/>
            <a:r>
              <a:rPr lang="ar-SA" sz="2400" b="1" dirty="0">
                <a:solidFill>
                  <a:srgbClr val="C00000"/>
                </a:solidFill>
                <a:latin typeface="Monotype Koufi" pitchFamily="2" charset="-78"/>
                <a:ea typeface="Monotype Koufi" pitchFamily="2" charset="-78"/>
                <a:cs typeface="Akhbar MT" pitchFamily="2" charset="-78"/>
              </a:rPr>
              <a:t>الطرق المؤدية لسلوك الاجرامي :</a:t>
            </a:r>
            <a:endParaRPr lang="en-US" sz="2400" b="1" dirty="0">
              <a:solidFill>
                <a:srgbClr val="C00000"/>
              </a:solidFill>
              <a:latin typeface="Bodoni MT Condensed" pitchFamily="18" charset="0"/>
              <a:ea typeface="Monotype Koufi" pitchFamily="2" charset="-78"/>
              <a:cs typeface="Akhbar MT" pitchFamily="2" charset="-78"/>
            </a:endParaRPr>
          </a:p>
        </p:txBody>
      </p:sp>
    </p:spTree>
    <p:extLst>
      <p:ext uri="{BB962C8B-B14F-4D97-AF65-F5344CB8AC3E}">
        <p14:creationId xmlns:p14="http://schemas.microsoft.com/office/powerpoint/2010/main" val="94535755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wheel(1)">
                                      <p:cBhvr>
                                        <p:cTn id="7" dur="20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circle(in)">
                                      <p:cBhvr>
                                        <p:cTn id="12" dur="20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wheel(1)">
                                      <p:cBhvr>
                                        <p:cTn id="17" dur="2000"/>
                                        <p:tgtEl>
                                          <p:spTgt spid="2">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circle(in)">
                                      <p:cBhvr>
                                        <p:cTn id="22" dur="20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wheel(1)">
                                      <p:cBhvr>
                                        <p:cTn id="27" dur="2000"/>
                                        <p:tgtEl>
                                          <p:spTgt spid="2">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2">
                                            <p:txEl>
                                              <p:pRg st="9" end="9"/>
                                            </p:txEl>
                                          </p:spTgt>
                                        </p:tgtEl>
                                        <p:attrNameLst>
                                          <p:attrName>style.visibility</p:attrName>
                                        </p:attrNameLst>
                                      </p:cBhvr>
                                      <p:to>
                                        <p:strVal val="visible"/>
                                      </p:to>
                                    </p:set>
                                    <p:animEffect transition="in" filter="circle(in)">
                                      <p:cBhvr>
                                        <p:cTn id="32" dur="2000"/>
                                        <p:tgtEl>
                                          <p:spTgt spid="2">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2">
                                            <p:txEl>
                                              <p:pRg st="11" end="11"/>
                                            </p:txEl>
                                          </p:spTgt>
                                        </p:tgtEl>
                                        <p:attrNameLst>
                                          <p:attrName>style.visibility</p:attrName>
                                        </p:attrNameLst>
                                      </p:cBhvr>
                                      <p:to>
                                        <p:strVal val="visible"/>
                                      </p:to>
                                    </p:set>
                                    <p:animEffect transition="in" filter="wheel(1)">
                                      <p:cBhvr>
                                        <p:cTn id="37" dur="2000"/>
                                        <p:tgtEl>
                                          <p:spTgt spid="2">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2">
                                            <p:txEl>
                                              <p:pRg st="12" end="12"/>
                                            </p:txEl>
                                          </p:spTgt>
                                        </p:tgtEl>
                                        <p:attrNameLst>
                                          <p:attrName>style.visibility</p:attrName>
                                        </p:attrNameLst>
                                      </p:cBhvr>
                                      <p:to>
                                        <p:strVal val="visible"/>
                                      </p:to>
                                    </p:set>
                                    <p:animEffect transition="in" filter="circle(in)">
                                      <p:cBhvr>
                                        <p:cTn id="42" dur="2000"/>
                                        <p:tgtEl>
                                          <p:spTgt spid="2">
                                            <p:txEl>
                                              <p:pRg st="12" end="1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2">
                                            <p:txEl>
                                              <p:pRg st="13" end="13"/>
                                            </p:txEl>
                                          </p:spTgt>
                                        </p:tgtEl>
                                        <p:attrNameLst>
                                          <p:attrName>style.visibility</p:attrName>
                                        </p:attrNameLst>
                                      </p:cBhvr>
                                      <p:to>
                                        <p:strVal val="visible"/>
                                      </p:to>
                                    </p:set>
                                    <p:animEffect transition="in" filter="wheel(1)">
                                      <p:cBhvr>
                                        <p:cTn id="47" dur="2000"/>
                                        <p:tgtEl>
                                          <p:spTgt spid="2">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179512" y="571480"/>
            <a:ext cx="8640960" cy="6050382"/>
          </a:xfrm>
          <a:prstGeom prst="doubleWave">
            <a:avLst/>
          </a:prstGeom>
          <a:ln/>
        </p:spPr>
        <p:style>
          <a:lnRef idx="2">
            <a:schemeClr val="accent2"/>
          </a:lnRef>
          <a:fillRef idx="1">
            <a:schemeClr val="lt1"/>
          </a:fillRef>
          <a:effectRef idx="0">
            <a:schemeClr val="accent2"/>
          </a:effectRef>
          <a:fontRef idx="minor">
            <a:schemeClr val="dk1"/>
          </a:fontRef>
        </p:style>
        <p:txBody>
          <a:bodyPr rtlCol="0" anchor="ctr"/>
          <a:lstStyle/>
          <a:p>
            <a:pPr algn="ctr" rtl="1"/>
            <a:endParaRPr lang="ar-SA" sz="2100" b="1" dirty="0">
              <a:solidFill>
                <a:schemeClr val="tx2">
                  <a:lumMod val="50000"/>
                  <a:lumOff val="50000"/>
                </a:schemeClr>
              </a:solidFill>
              <a:cs typeface="Akhbar MT" pitchFamily="2" charset="-78"/>
            </a:endParaRPr>
          </a:p>
          <a:p>
            <a:pPr algn="ctr" rtl="1"/>
            <a:r>
              <a:rPr lang="ar-SA" sz="2100" b="1" dirty="0">
                <a:solidFill>
                  <a:schemeClr val="tx2">
                    <a:lumMod val="50000"/>
                    <a:lumOff val="50000"/>
                  </a:schemeClr>
                </a:solidFill>
                <a:cs typeface="Akhbar MT" pitchFamily="2" charset="-78"/>
              </a:rPr>
              <a:t>رابعا : نظريه الوسم </a:t>
            </a:r>
            <a:r>
              <a:rPr lang="ar-SA" sz="2100" b="1" dirty="0" err="1">
                <a:solidFill>
                  <a:schemeClr val="tx2">
                    <a:lumMod val="50000"/>
                    <a:lumOff val="50000"/>
                  </a:schemeClr>
                </a:solidFill>
                <a:cs typeface="Akhbar MT" pitchFamily="2" charset="-78"/>
              </a:rPr>
              <a:t>الإنحرافي</a:t>
            </a:r>
            <a:r>
              <a:rPr lang="ar-SA" sz="2100" b="1" dirty="0">
                <a:solidFill>
                  <a:schemeClr val="tx2">
                    <a:lumMod val="50000"/>
                    <a:lumOff val="50000"/>
                  </a:schemeClr>
                </a:solidFill>
                <a:cs typeface="Akhbar MT" pitchFamily="2" charset="-78"/>
              </a:rPr>
              <a:t> :</a:t>
            </a:r>
          </a:p>
          <a:p>
            <a:pPr algn="ctr" rtl="1"/>
            <a:endParaRPr lang="ar-SA" sz="2100" b="1" dirty="0">
              <a:cs typeface="Akhbar MT" pitchFamily="2" charset="-78"/>
            </a:endParaRPr>
          </a:p>
          <a:p>
            <a:pPr algn="ctr" rtl="1"/>
            <a:r>
              <a:rPr lang="ar-SA" sz="2100" b="1" dirty="0">
                <a:cs typeface="Akhbar MT" pitchFamily="2" charset="-78"/>
              </a:rPr>
              <a:t>تقوم هذه النظرية على افتراضين :</a:t>
            </a:r>
          </a:p>
          <a:p>
            <a:pPr marL="342900" indent="-342900" algn="ctr" rtl="1">
              <a:buClr>
                <a:schemeClr val="tx2">
                  <a:lumMod val="50000"/>
                  <a:lumOff val="50000"/>
                </a:schemeClr>
              </a:buClr>
              <a:buFont typeface="Courier New" pitchFamily="49" charset="0"/>
              <a:buChar char="o"/>
            </a:pPr>
            <a:r>
              <a:rPr lang="ar-SA" sz="2100" b="1" dirty="0">
                <a:cs typeface="Akhbar MT" pitchFamily="2" charset="-78"/>
              </a:rPr>
              <a:t>ان الانحراف لا يقوم على نوعيه الفعل بل على نتيجة الفعل او ما يوصف به الفاعل من قبل الاخرين </a:t>
            </a:r>
          </a:p>
          <a:p>
            <a:pPr algn="ctr" rtl="1"/>
            <a:r>
              <a:rPr lang="ar-SA" sz="2100" b="1" dirty="0">
                <a:solidFill>
                  <a:schemeClr val="bg1">
                    <a:lumMod val="50000"/>
                  </a:schemeClr>
                </a:solidFill>
                <a:cs typeface="Akhbar MT" pitchFamily="2" charset="-78"/>
              </a:rPr>
              <a:t>( وهذا هو الوسم بالانحراف )</a:t>
            </a:r>
          </a:p>
          <a:p>
            <a:pPr algn="ctr" rtl="1"/>
            <a:r>
              <a:rPr lang="ar-SA" sz="2100" b="1" dirty="0">
                <a:cs typeface="Akhbar MT" pitchFamily="2" charset="-78"/>
              </a:rPr>
              <a:t>وهي تفترض ان الانحراف ظاهره نسبيه غير ثابته تخضع لتعريف الجماعة حينما ترى سلوك بعض الافراد خارجا عن القوانين التي تحكم مجتمعهم .</a:t>
            </a:r>
          </a:p>
          <a:p>
            <a:pPr algn="ctr" rtl="1"/>
            <a:endParaRPr lang="ar-SA" sz="2100" b="1" dirty="0">
              <a:cs typeface="Akhbar MT" pitchFamily="2" charset="-78"/>
            </a:endParaRPr>
          </a:p>
          <a:p>
            <a:pPr marL="342900" indent="-342900" algn="ctr" rtl="1">
              <a:buClr>
                <a:schemeClr val="tx2">
                  <a:lumMod val="50000"/>
                  <a:lumOff val="50000"/>
                </a:schemeClr>
              </a:buClr>
              <a:buFont typeface="Courier New" pitchFamily="49" charset="0"/>
              <a:buChar char="o"/>
            </a:pPr>
            <a:r>
              <a:rPr lang="ar-SA" sz="2100" b="1" dirty="0">
                <a:cs typeface="Akhbar MT" pitchFamily="2" charset="-78"/>
              </a:rPr>
              <a:t>الانحراف عمليه اجتماعيه تقوم بين طرفين الانحراف نفسه ورد فعل الاخرين تجاه هذا الانحراف .</a:t>
            </a:r>
          </a:p>
          <a:p>
            <a:pPr algn="ctr" rtl="1"/>
            <a:r>
              <a:rPr lang="ar-SA" sz="2100" b="1" dirty="0">
                <a:cs typeface="Akhbar MT" pitchFamily="2" charset="-78"/>
              </a:rPr>
              <a:t>ان الاشخاص المنحرفين لا يعتبرون عملهم عملا اجراميا بل يرونه عملا تافها لا يستحق الذكر .</a:t>
            </a:r>
          </a:p>
          <a:p>
            <a:pPr algn="ctr" rtl="1"/>
            <a:r>
              <a:rPr lang="ar-SA" sz="2100" b="1" dirty="0">
                <a:cs typeface="Akhbar MT" pitchFamily="2" charset="-78"/>
              </a:rPr>
              <a:t>وهذا الرأي يقول بأن مؤسسات الاصلاح كالسجون والمستشفيات العقلية ذات دور في عرقله تقويم واصلاح الأحداث ومن انصار هذا الرأي * ادوين لمبرت * وَ يرى ان الانحراف في سلوك الفرد بصفه عامه هو نتيجة صراع ثقافي تنجلي اثاره في التنظيم الاجتماعي في المجتمع .</a:t>
            </a:r>
          </a:p>
          <a:p>
            <a:pPr algn="ctr" rtl="1"/>
            <a:endParaRPr lang="ar-SA" sz="1900" b="1" dirty="0">
              <a:cs typeface="Akhbar MT" pitchFamily="2" charset="-78"/>
            </a:endParaRPr>
          </a:p>
          <a:p>
            <a:pPr algn="ctr" rtl="1"/>
            <a:endParaRPr lang="en-US" sz="1900" b="1" dirty="0">
              <a:cs typeface="Akhbar MT" pitchFamily="2" charset="-78"/>
            </a:endParaRPr>
          </a:p>
        </p:txBody>
      </p:sp>
    </p:spTree>
    <p:extLst>
      <p:ext uri="{BB962C8B-B14F-4D97-AF65-F5344CB8AC3E}">
        <p14:creationId xmlns:p14="http://schemas.microsoft.com/office/powerpoint/2010/main" val="14991990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7" dur="500"/>
                                        <p:tgtEl>
                                          <p:spTgt spid="2">
                                            <p:txEl>
                                              <p:pRg st="4" end="4"/>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2">
                                            <p:txEl>
                                              <p:pRg st="5" end="5"/>
                                            </p:txEl>
                                          </p:spTgt>
                                        </p:tgtEl>
                                        <p:attrNameLst>
                                          <p:attrName>style.visibility</p:attrName>
                                        </p:attrNameLst>
                                      </p:cBhvr>
                                      <p:to>
                                        <p:strVal val="visible"/>
                                      </p:to>
                                    </p:set>
                                    <p:animEffect transition="in" filter="randombar(horizontal)">
                                      <p:cBhvr>
                                        <p:cTn id="10" dur="500"/>
                                        <p:tgtEl>
                                          <p:spTgt spid="2">
                                            <p:txEl>
                                              <p:pRg st="5" end="5"/>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2">
                                            <p:txEl>
                                              <p:pRg st="6" end="6"/>
                                            </p:txEl>
                                          </p:spTgt>
                                        </p:tgtEl>
                                        <p:attrNameLst>
                                          <p:attrName>style.visibility</p:attrName>
                                        </p:attrNameLst>
                                      </p:cBhvr>
                                      <p:to>
                                        <p:strVal val="visible"/>
                                      </p:to>
                                    </p:set>
                                    <p:animEffect transition="in" filter="randombar(horizontal)">
                                      <p:cBhvr>
                                        <p:cTn id="13" dur="500"/>
                                        <p:tgtEl>
                                          <p:spTgt spid="2">
                                            <p:txEl>
                                              <p:pRg st="6" end="6"/>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2">
                                            <p:txEl>
                                              <p:pRg st="8" end="8"/>
                                            </p:txEl>
                                          </p:spTgt>
                                        </p:tgtEl>
                                        <p:attrNameLst>
                                          <p:attrName>style.visibility</p:attrName>
                                        </p:attrNameLst>
                                      </p:cBhvr>
                                      <p:to>
                                        <p:strVal val="visible"/>
                                      </p:to>
                                    </p:set>
                                    <p:animEffect transition="in" filter="randombar(horizontal)">
                                      <p:cBhvr>
                                        <p:cTn id="18" dur="500"/>
                                        <p:tgtEl>
                                          <p:spTgt spid="2">
                                            <p:txEl>
                                              <p:pRg st="8" end="8"/>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2">
                                            <p:txEl>
                                              <p:pRg st="9" end="9"/>
                                            </p:txEl>
                                          </p:spTgt>
                                        </p:tgtEl>
                                        <p:attrNameLst>
                                          <p:attrName>style.visibility</p:attrName>
                                        </p:attrNameLst>
                                      </p:cBhvr>
                                      <p:to>
                                        <p:strVal val="visible"/>
                                      </p:to>
                                    </p:set>
                                    <p:animEffect transition="in" filter="randombar(horizontal)">
                                      <p:cBhvr>
                                        <p:cTn id="21" dur="500"/>
                                        <p:tgtEl>
                                          <p:spTgt spid="2">
                                            <p:txEl>
                                              <p:pRg st="9" end="9"/>
                                            </p:txEl>
                                          </p:spTgt>
                                        </p:tgtEl>
                                      </p:cBhvr>
                                    </p:animEffect>
                                  </p:childTnLst>
                                </p:cTn>
                              </p:par>
                              <p:par>
                                <p:cTn id="22" presetID="14" presetClass="entr" presetSubtype="10" fill="hold" nodeType="withEffect">
                                  <p:stCondLst>
                                    <p:cond delay="0"/>
                                  </p:stCondLst>
                                  <p:childTnLst>
                                    <p:set>
                                      <p:cBhvr>
                                        <p:cTn id="23" dur="1" fill="hold">
                                          <p:stCondLst>
                                            <p:cond delay="0"/>
                                          </p:stCondLst>
                                        </p:cTn>
                                        <p:tgtEl>
                                          <p:spTgt spid="2">
                                            <p:txEl>
                                              <p:pRg st="10" end="10"/>
                                            </p:txEl>
                                          </p:spTgt>
                                        </p:tgtEl>
                                        <p:attrNameLst>
                                          <p:attrName>style.visibility</p:attrName>
                                        </p:attrNameLst>
                                      </p:cBhvr>
                                      <p:to>
                                        <p:strVal val="visible"/>
                                      </p:to>
                                    </p:set>
                                    <p:animEffect transition="in" filter="randombar(horizontal)">
                                      <p:cBhvr>
                                        <p:cTn id="24"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a:hlinkClick r:id="" action="ppaction://noaction" highlightClick="1"/>
          </p:cNvPr>
          <p:cNvSpPr/>
          <p:nvPr/>
        </p:nvSpPr>
        <p:spPr>
          <a:xfrm>
            <a:off x="251520" y="188640"/>
            <a:ext cx="8496944" cy="6192688"/>
          </a:xfrm>
          <a:prstGeom prst="horizontalScroll">
            <a:avLst/>
          </a:prstGeom>
          <a:ln>
            <a:solidFill>
              <a:schemeClr val="accent6">
                <a:lumMod val="40000"/>
                <a:lumOff val="6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rtl="1"/>
            <a:r>
              <a:rPr lang="ar-SA" sz="2200" b="1" dirty="0">
                <a:solidFill>
                  <a:schemeClr val="tx1"/>
                </a:solidFill>
                <a:cs typeface="Akhbar MT" pitchFamily="2" charset="-78"/>
              </a:rPr>
              <a:t>ويضع ( </a:t>
            </a:r>
            <a:r>
              <a:rPr lang="ar-SA" sz="2200" b="1" dirty="0" err="1">
                <a:solidFill>
                  <a:schemeClr val="tx1"/>
                </a:solidFill>
                <a:cs typeface="Akhbar MT" pitchFamily="2" charset="-78"/>
              </a:rPr>
              <a:t>لميرت</a:t>
            </a:r>
            <a:r>
              <a:rPr lang="ar-SA" sz="2200" b="1" dirty="0">
                <a:solidFill>
                  <a:schemeClr val="tx1"/>
                </a:solidFill>
                <a:cs typeface="Akhbar MT" pitchFamily="2" charset="-78"/>
              </a:rPr>
              <a:t> ) عده مراحل لتبلور وَ اكتمال هذا الانحراف :</a:t>
            </a:r>
          </a:p>
          <a:p>
            <a:pPr algn="ctr" rtl="1"/>
            <a:endParaRPr lang="ar-SA" sz="2200" b="1" dirty="0">
              <a:solidFill>
                <a:schemeClr val="tx1"/>
              </a:solidFill>
              <a:cs typeface="Akhbar MT" pitchFamily="2" charset="-78"/>
            </a:endParaRPr>
          </a:p>
          <a:p>
            <a:pPr marL="457200" indent="-457200" algn="ctr" rtl="1">
              <a:buFont typeface="+mj-lt"/>
              <a:buAutoNum type="arabicPeriod"/>
            </a:pPr>
            <a:r>
              <a:rPr lang="ar-SA" sz="2200" b="1" dirty="0">
                <a:solidFill>
                  <a:schemeClr val="bg1">
                    <a:lumMod val="50000"/>
                  </a:schemeClr>
                </a:solidFill>
                <a:cs typeface="Akhbar MT" pitchFamily="2" charset="-78"/>
              </a:rPr>
              <a:t>يرتكب الإنسان جريمته الأولى ( لقياس ردود فعل المجتمع ) .</a:t>
            </a:r>
          </a:p>
          <a:p>
            <a:pPr marL="457200" indent="-457200" algn="ctr" rtl="1">
              <a:buFont typeface="+mj-lt"/>
              <a:buAutoNum type="arabicPeriod"/>
            </a:pPr>
            <a:r>
              <a:rPr lang="ar-SA" sz="2200" b="1" dirty="0">
                <a:solidFill>
                  <a:srgbClr val="C00000"/>
                </a:solidFill>
                <a:cs typeface="Akhbar MT" pitchFamily="2" charset="-78"/>
              </a:rPr>
              <a:t>يرد المجتمع على التصرفات بالمعاقبة .</a:t>
            </a:r>
          </a:p>
          <a:p>
            <a:pPr marL="457200" indent="-457200" algn="ctr" rtl="1">
              <a:buFont typeface="+mj-lt"/>
              <a:buAutoNum type="arabicPeriod"/>
            </a:pPr>
            <a:r>
              <a:rPr lang="ar-SA" sz="2200" b="1" dirty="0">
                <a:solidFill>
                  <a:schemeClr val="bg1">
                    <a:lumMod val="50000"/>
                  </a:schemeClr>
                </a:solidFill>
                <a:cs typeface="Akhbar MT" pitchFamily="2" charset="-78"/>
              </a:rPr>
              <a:t>يكرر ارتكاب الجريمة ولكن بنسبه أو كميه أكبر من الأولى .</a:t>
            </a:r>
          </a:p>
          <a:p>
            <a:pPr marL="457200" indent="-457200" algn="ctr" rtl="1">
              <a:buFont typeface="+mj-lt"/>
              <a:buAutoNum type="arabicPeriod"/>
            </a:pPr>
            <a:r>
              <a:rPr lang="ar-SA" sz="2200" b="1" dirty="0">
                <a:solidFill>
                  <a:srgbClr val="C00000"/>
                </a:solidFill>
                <a:cs typeface="Akhbar MT" pitchFamily="2" charset="-78"/>
              </a:rPr>
              <a:t>يرد المجتمع على التصرفات بعقوبة اشد ورفض أقوى من الأولى .</a:t>
            </a:r>
          </a:p>
          <a:p>
            <a:pPr marL="457200" indent="-457200" algn="ctr" rtl="1">
              <a:buFont typeface="+mj-lt"/>
              <a:buAutoNum type="arabicPeriod"/>
            </a:pPr>
            <a:r>
              <a:rPr lang="ar-SA" sz="2200" b="1" dirty="0">
                <a:solidFill>
                  <a:schemeClr val="bg1">
                    <a:lumMod val="50000"/>
                  </a:schemeClr>
                </a:solidFill>
                <a:cs typeface="Akhbar MT" pitchFamily="2" charset="-78"/>
              </a:rPr>
              <a:t>يزداد الانحراف مصحوباً بازدياد العداء للجهة المعاقبة .</a:t>
            </a:r>
          </a:p>
          <a:p>
            <a:pPr marL="457200" indent="-457200" algn="ctr" rtl="1">
              <a:buFont typeface="+mj-lt"/>
              <a:buAutoNum type="arabicPeriod"/>
            </a:pPr>
            <a:r>
              <a:rPr lang="ar-SA" sz="2200" b="1" dirty="0">
                <a:solidFill>
                  <a:srgbClr val="C00000"/>
                </a:solidFill>
                <a:cs typeface="Akhbar MT" pitchFamily="2" charset="-78"/>
              </a:rPr>
              <a:t>يقوم المجتمع بردوده الفعلية الرسمية التي تضفي على الفاعل المحرم ( الوسم الإجرامي )</a:t>
            </a:r>
          </a:p>
          <a:p>
            <a:pPr marL="457200" indent="-457200" algn="ctr" rtl="1">
              <a:buFont typeface="+mj-lt"/>
              <a:buAutoNum type="arabicPeriod"/>
            </a:pPr>
            <a:r>
              <a:rPr lang="ar-SA" sz="2200" b="1" dirty="0">
                <a:solidFill>
                  <a:schemeClr val="bg1">
                    <a:lumMod val="50000"/>
                  </a:schemeClr>
                </a:solidFill>
                <a:cs typeface="Akhbar MT" pitchFamily="2" charset="-78"/>
              </a:rPr>
              <a:t>يزداد الانحراف لمجابهة المجتمع </a:t>
            </a:r>
            <a:r>
              <a:rPr lang="ar-SA" sz="2200" b="1">
                <a:solidFill>
                  <a:schemeClr val="bg1">
                    <a:lumMod val="50000"/>
                  </a:schemeClr>
                </a:solidFill>
                <a:cs typeface="Akhbar MT" pitchFamily="2" charset="-78"/>
              </a:rPr>
              <a:t>الذي أعطاه </a:t>
            </a:r>
            <a:r>
              <a:rPr lang="ar-SA" sz="2200" b="1" dirty="0">
                <a:solidFill>
                  <a:schemeClr val="bg1">
                    <a:lumMod val="50000"/>
                  </a:schemeClr>
                </a:solidFill>
                <a:cs typeface="Akhbar MT" pitchFamily="2" charset="-78"/>
              </a:rPr>
              <a:t>الوسم الإجرامي .</a:t>
            </a:r>
          </a:p>
          <a:p>
            <a:pPr marL="457200" indent="-457200" algn="ctr" rtl="1">
              <a:buFont typeface="+mj-lt"/>
              <a:buAutoNum type="arabicPeriod"/>
            </a:pPr>
            <a:r>
              <a:rPr lang="ar-SA" sz="2200" b="1" dirty="0">
                <a:solidFill>
                  <a:srgbClr val="C00000"/>
                </a:solidFill>
                <a:cs typeface="Akhbar MT" pitchFamily="2" charset="-78"/>
              </a:rPr>
              <a:t>في هذه المرحلة يقبل المنحرف صفة الوسم الإجرامي مع محاولة التكيف مع عمله الجديد كفرد منبوذ بالمجتمع .</a:t>
            </a:r>
          </a:p>
        </p:txBody>
      </p:sp>
    </p:spTree>
    <p:extLst>
      <p:ext uri="{BB962C8B-B14F-4D97-AF65-F5344CB8AC3E}">
        <p14:creationId xmlns:p14="http://schemas.microsoft.com/office/powerpoint/2010/main" val="2373366285"/>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1000"/>
                                        <p:tgtEl>
                                          <p:spTgt spid="2">
                                            <p:txEl>
                                              <p:pRg st="5" end="5"/>
                                            </p:txEl>
                                          </p:spTgt>
                                        </p:tgtEl>
                                      </p:cBhvr>
                                    </p:animEffect>
                                    <p:anim calcmode="lin" valueType="num">
                                      <p:cBhvr>
                                        <p:cTn id="29"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Effect transition="in" filter="fade">
                                      <p:cBhvr>
                                        <p:cTn id="35" dur="1000"/>
                                        <p:tgtEl>
                                          <p:spTgt spid="2">
                                            <p:txEl>
                                              <p:pRg st="6" end="6"/>
                                            </p:txEl>
                                          </p:spTgt>
                                        </p:tgtEl>
                                      </p:cBhvr>
                                    </p:animEffect>
                                    <p:anim calcmode="lin" valueType="num">
                                      <p:cBhvr>
                                        <p:cTn id="36"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1000"/>
                                        <p:tgtEl>
                                          <p:spTgt spid="2">
                                            <p:txEl>
                                              <p:pRg st="7" end="7"/>
                                            </p:txEl>
                                          </p:spTgt>
                                        </p:tgtEl>
                                      </p:cBhvr>
                                    </p:animEffect>
                                    <p:anim calcmode="lin" valueType="num">
                                      <p:cBhvr>
                                        <p:cTn id="4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Effect transition="in" filter="fade">
                                      <p:cBhvr>
                                        <p:cTn id="49" dur="1000"/>
                                        <p:tgtEl>
                                          <p:spTgt spid="2">
                                            <p:txEl>
                                              <p:pRg st="8" end="8"/>
                                            </p:txEl>
                                          </p:spTgt>
                                        </p:tgtEl>
                                      </p:cBhvr>
                                    </p:animEffect>
                                    <p:anim calcmode="lin" valueType="num">
                                      <p:cBhvr>
                                        <p:cTn id="50"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
                                            <p:txEl>
                                              <p:pRg st="9" end="9"/>
                                            </p:txEl>
                                          </p:spTgt>
                                        </p:tgtEl>
                                        <p:attrNameLst>
                                          <p:attrName>style.visibility</p:attrName>
                                        </p:attrNameLst>
                                      </p:cBhvr>
                                      <p:to>
                                        <p:strVal val="visible"/>
                                      </p:to>
                                    </p:set>
                                    <p:animEffect transition="in" filter="fade">
                                      <p:cBhvr>
                                        <p:cTn id="56" dur="1000"/>
                                        <p:tgtEl>
                                          <p:spTgt spid="2">
                                            <p:txEl>
                                              <p:pRg st="9" end="9"/>
                                            </p:txEl>
                                          </p:spTgt>
                                        </p:tgtEl>
                                      </p:cBhvr>
                                    </p:animEffect>
                                    <p:anim calcmode="lin" valueType="num">
                                      <p:cBhvr>
                                        <p:cTn id="57"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14348" y="2857496"/>
            <a:ext cx="7858181" cy="2286016"/>
          </a:xfrm>
        </p:spPr>
        <p:txBody>
          <a:bodyPr>
            <a:normAutofit fontScale="90000"/>
          </a:bodyPr>
          <a:lstStyle/>
          <a:p>
            <a:pPr algn="r" rtl="1"/>
            <a:br>
              <a:rPr lang="ar-SA" sz="3200" dirty="0">
                <a:solidFill>
                  <a:schemeClr val="accent1"/>
                </a:solidFill>
              </a:rPr>
            </a:br>
            <a:r>
              <a:rPr lang="ar-SA" sz="3200" dirty="0">
                <a:solidFill>
                  <a:schemeClr val="accent1"/>
                </a:solidFill>
              </a:rPr>
              <a:t>تعريف المسكر في الشريعة </a:t>
            </a:r>
            <a:r>
              <a:rPr lang="ar-SA" sz="3200" dirty="0" err="1">
                <a:solidFill>
                  <a:schemeClr val="accent1"/>
                </a:solidFill>
              </a:rPr>
              <a:t>الاسلامية</a:t>
            </a:r>
            <a:r>
              <a:rPr lang="en-US" sz="3200" dirty="0">
                <a:solidFill>
                  <a:schemeClr val="accent1"/>
                </a:solidFill>
              </a:rPr>
              <a:t> : </a:t>
            </a:r>
            <a:br>
              <a:rPr lang="en-US" sz="3200" dirty="0"/>
            </a:br>
            <a:r>
              <a:rPr lang="ar-SA" sz="3200" dirty="0"/>
              <a:t>هو فقدان الوعي </a:t>
            </a:r>
            <a:r>
              <a:rPr lang="ar-SA" sz="3200" dirty="0" err="1"/>
              <a:t>و</a:t>
            </a:r>
            <a:r>
              <a:rPr lang="ar-SA" sz="3200" dirty="0"/>
              <a:t> الهذيان أي عدم معرفة الشخص لما يقول</a:t>
            </a:r>
            <a:r>
              <a:rPr lang="en-US" sz="3200" dirty="0"/>
              <a:t> . </a:t>
            </a:r>
            <a:br>
              <a:rPr lang="en-US" sz="3200" dirty="0"/>
            </a:br>
            <a:endParaRPr lang="ar-SA" sz="3200" dirty="0"/>
          </a:p>
        </p:txBody>
      </p:sp>
      <p:sp>
        <p:nvSpPr>
          <p:cNvPr id="3" name="عنصر نائب للنص 2"/>
          <p:cNvSpPr>
            <a:spLocks noGrp="1"/>
          </p:cNvSpPr>
          <p:nvPr>
            <p:ph type="body" idx="1"/>
          </p:nvPr>
        </p:nvSpPr>
        <p:spPr>
          <a:xfrm>
            <a:off x="714348" y="500043"/>
            <a:ext cx="7858179" cy="2143139"/>
          </a:xfrm>
        </p:spPr>
        <p:txBody>
          <a:bodyPr/>
          <a:lstStyle/>
          <a:p>
            <a:pPr algn="r" rtl="1"/>
            <a:r>
              <a:rPr lang="ar-SA" sz="2800" dirty="0">
                <a:solidFill>
                  <a:schemeClr val="accent2"/>
                </a:solidFill>
              </a:rPr>
              <a:t>تعريف </a:t>
            </a:r>
            <a:r>
              <a:rPr lang="ar-SA" sz="2800" dirty="0" err="1">
                <a:solidFill>
                  <a:schemeClr val="accent2"/>
                </a:solidFill>
              </a:rPr>
              <a:t>ال</a:t>
            </a:r>
            <a:r>
              <a:rPr lang="ar-EG" sz="2800">
                <a:solidFill>
                  <a:schemeClr val="accent2"/>
                </a:solidFill>
              </a:rPr>
              <a:t>مسكر</a:t>
            </a:r>
            <a:r>
              <a:rPr lang="en-US" sz="2800">
                <a:solidFill>
                  <a:schemeClr val="accent2"/>
                </a:solidFill>
              </a:rPr>
              <a:t> </a:t>
            </a:r>
            <a:r>
              <a:rPr lang="en-US" sz="2800" dirty="0">
                <a:solidFill>
                  <a:schemeClr val="accent2"/>
                </a:solidFill>
              </a:rPr>
              <a:t>: </a:t>
            </a:r>
          </a:p>
          <a:p>
            <a:pPr algn="r" rtl="1"/>
            <a:r>
              <a:rPr lang="ar-SA" sz="2800" dirty="0"/>
              <a:t>هي استعمال الكحول بشكل متواصل </a:t>
            </a:r>
            <a:r>
              <a:rPr lang="ar-SA" sz="2800" dirty="0" err="1"/>
              <a:t>و</a:t>
            </a:r>
            <a:r>
              <a:rPr lang="ar-SA" sz="2800" dirty="0"/>
              <a:t> يطلب الشخص المزيد منها </a:t>
            </a:r>
            <a:r>
              <a:rPr lang="ar-SA" sz="2800" dirty="0" err="1"/>
              <a:t>و</a:t>
            </a:r>
            <a:r>
              <a:rPr lang="ar-SA" sz="2800" dirty="0"/>
              <a:t> بالتالي يفقد الشخص السيطرة على مدى استعماله للكحول</a:t>
            </a:r>
            <a:r>
              <a:rPr lang="en-US" sz="2800" dirty="0"/>
              <a:t> . </a:t>
            </a:r>
          </a:p>
          <a:p>
            <a:pPr algn="r" rtl="1"/>
            <a:endParaRPr lang="ar-SA" dirty="0"/>
          </a:p>
        </p:txBody>
      </p:sp>
    </p:spTree>
    <p:extLst>
      <p:ext uri="{BB962C8B-B14F-4D97-AF65-F5344CB8AC3E}">
        <p14:creationId xmlns:p14="http://schemas.microsoft.com/office/powerpoint/2010/main" val="3505567288"/>
      </p:ext>
    </p:extLst>
  </p:cSld>
  <p:clrMapOvr>
    <a:masterClrMapping/>
  </p:clrMapOvr>
  <p:transition spd="med">
    <p:newsflash/>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pPr algn="r" rtl="1">
              <a:buNone/>
            </a:pPr>
            <a:r>
              <a:rPr lang="ar-SA" dirty="0" err="1">
                <a:solidFill>
                  <a:schemeClr val="accent1">
                    <a:lumMod val="75000"/>
                  </a:schemeClr>
                </a:solidFill>
              </a:rPr>
              <a:t>اولاً</a:t>
            </a:r>
            <a:r>
              <a:rPr lang="ar-SA" dirty="0">
                <a:solidFill>
                  <a:schemeClr val="accent1">
                    <a:lumMod val="75000"/>
                  </a:schemeClr>
                </a:solidFill>
              </a:rPr>
              <a:t>: الآثار الاجتماعية</a:t>
            </a:r>
            <a:r>
              <a:rPr lang="en-US" dirty="0">
                <a:solidFill>
                  <a:schemeClr val="accent1">
                    <a:lumMod val="75000"/>
                  </a:schemeClr>
                </a:solidFill>
              </a:rPr>
              <a:t> :</a:t>
            </a:r>
          </a:p>
          <a:p>
            <a:pPr algn="r" rtl="1"/>
            <a:r>
              <a:rPr lang="ar-SA" dirty="0"/>
              <a:t>من أهم هذه الآثار الاجتماعية الخلافات الزوجية</a:t>
            </a:r>
            <a:r>
              <a:rPr lang="en-US" dirty="0"/>
              <a:t> .</a:t>
            </a:r>
          </a:p>
          <a:p>
            <a:pPr algn="r" rtl="1"/>
            <a:r>
              <a:rPr lang="ar-SA" dirty="0"/>
              <a:t>إهمال العمل والتغيب عن أداء العمل</a:t>
            </a:r>
            <a:r>
              <a:rPr lang="en-US" dirty="0"/>
              <a:t> </a:t>
            </a:r>
          </a:p>
          <a:p>
            <a:pPr algn="r" rtl="1"/>
            <a:r>
              <a:rPr lang="ar-SA" dirty="0"/>
              <a:t>إقدام المدمن في بعض الأوقات على ارتكاب جرائم الانتحار وحوادث السيارات</a:t>
            </a:r>
          </a:p>
          <a:p>
            <a:pPr algn="r" rtl="1">
              <a:buNone/>
            </a:pPr>
            <a:endParaRPr lang="ar-SA" dirty="0"/>
          </a:p>
          <a:p>
            <a:pPr algn="r" rtl="1">
              <a:buNone/>
            </a:pPr>
            <a:endParaRPr lang="en-US" dirty="0"/>
          </a:p>
          <a:p>
            <a:pPr algn="r" rtl="1">
              <a:buNone/>
            </a:pPr>
            <a:endParaRPr lang="ar-SA" dirty="0"/>
          </a:p>
        </p:txBody>
      </p:sp>
      <p:sp>
        <p:nvSpPr>
          <p:cNvPr id="3" name="عنوان 2"/>
          <p:cNvSpPr>
            <a:spLocks noGrp="1"/>
          </p:cNvSpPr>
          <p:nvPr>
            <p:ph type="title"/>
          </p:nvPr>
        </p:nvSpPr>
        <p:spPr>
          <a:xfrm>
            <a:off x="457200" y="571480"/>
            <a:ext cx="8229600" cy="846158"/>
          </a:xfrm>
        </p:spPr>
        <p:txBody>
          <a:bodyPr>
            <a:normAutofit fontScale="90000"/>
          </a:bodyPr>
          <a:lstStyle/>
          <a:p>
            <a:pPr algn="r" rtl="1"/>
            <a:br>
              <a:rPr lang="ar-SA" dirty="0"/>
            </a:br>
            <a:br>
              <a:rPr lang="ar-SA" dirty="0"/>
            </a:br>
            <a:r>
              <a:rPr lang="ar-SA" sz="3100" b="1" dirty="0"/>
              <a:t>اما آثار الإدمان من الناحية النفسية والعقلية والاجتماعية فكثيرة منها</a:t>
            </a:r>
            <a:r>
              <a:rPr lang="en-US" sz="3100" b="1" dirty="0"/>
              <a:t> </a:t>
            </a:r>
            <a:r>
              <a:rPr lang="en-US" dirty="0"/>
              <a:t>:-</a:t>
            </a:r>
            <a:br>
              <a:rPr lang="en-US" dirty="0"/>
            </a:br>
            <a:endParaRPr lang="ar-SA" dirty="0"/>
          </a:p>
        </p:txBody>
      </p:sp>
      <p:pic>
        <p:nvPicPr>
          <p:cNvPr id="4" name="صورة 3" descr="4592-1-or-1413569526.jpg"/>
          <p:cNvPicPr>
            <a:picLocks noChangeAspect="1"/>
          </p:cNvPicPr>
          <p:nvPr/>
        </p:nvPicPr>
        <p:blipFill>
          <a:blip r:embed="rId2"/>
          <a:stretch>
            <a:fillRect/>
          </a:stretch>
        </p:blipFill>
        <p:spPr>
          <a:xfrm>
            <a:off x="214282" y="3571876"/>
            <a:ext cx="3214710" cy="2148011"/>
          </a:xfrm>
          <a:prstGeom prst="rect">
            <a:avLst/>
          </a:prstGeom>
          <a:ln>
            <a:noFill/>
          </a:ln>
          <a:effectLst>
            <a:softEdge rad="112500"/>
          </a:effectLst>
        </p:spPr>
      </p:pic>
    </p:spTree>
    <p:extLst>
      <p:ext uri="{BB962C8B-B14F-4D97-AF65-F5344CB8AC3E}">
        <p14:creationId xmlns:p14="http://schemas.microsoft.com/office/powerpoint/2010/main" val="1019537239"/>
      </p:ext>
    </p:extLst>
  </p:cSld>
  <p:clrMapOvr>
    <a:masterClrMapping/>
  </p:clrMapOvr>
  <p:transition spd="med">
    <p:blinds/>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pPr algn="r" rtl="1"/>
            <a:r>
              <a:rPr lang="ar-SA" dirty="0"/>
              <a:t>للمخدرات تأثير كبير على تصرفات المتعاطي لها ، فبعض الآراء تقول بأن لبعض المخدرات تأثيراً على شخصية الفرد مما يؤدي إلى انحراف هذا الفرد في سلوكه. فالإدمان على المخدرات يمكن أن يؤدي إلى انحلال مكونات الشخصية ، </a:t>
            </a:r>
            <a:r>
              <a:rPr lang="ar-SA" dirty="0" err="1"/>
              <a:t>و</a:t>
            </a:r>
            <a:r>
              <a:rPr lang="ar-SA" dirty="0"/>
              <a:t> تدني صفات الإنسان العقلية </a:t>
            </a:r>
            <a:r>
              <a:rPr lang="ar-SA" dirty="0" err="1"/>
              <a:t>و</a:t>
            </a:r>
            <a:r>
              <a:rPr lang="ar-SA" dirty="0"/>
              <a:t> الجسمية، </a:t>
            </a:r>
            <a:r>
              <a:rPr lang="ar-SA" dirty="0" err="1"/>
              <a:t>و</a:t>
            </a:r>
            <a:r>
              <a:rPr lang="ar-SA" dirty="0"/>
              <a:t> تؤثر أيضاً على مستوى دخل الفرد بانقطاعه عن العمل .كما يؤثر على </a:t>
            </a:r>
            <a:r>
              <a:rPr lang="ar-SA" dirty="0" err="1"/>
              <a:t>ارادته</a:t>
            </a:r>
            <a:endParaRPr lang="en-US" dirty="0"/>
          </a:p>
          <a:p>
            <a:pPr algn="r" rtl="1">
              <a:buNone/>
            </a:pPr>
            <a:endParaRPr lang="ar-SA" dirty="0"/>
          </a:p>
        </p:txBody>
      </p:sp>
      <p:sp>
        <p:nvSpPr>
          <p:cNvPr id="3" name="عنوان 2"/>
          <p:cNvSpPr>
            <a:spLocks noGrp="1"/>
          </p:cNvSpPr>
          <p:nvPr>
            <p:ph type="title"/>
          </p:nvPr>
        </p:nvSpPr>
        <p:spPr/>
        <p:txBody>
          <a:bodyPr>
            <a:normAutofit/>
          </a:bodyPr>
          <a:lstStyle/>
          <a:p>
            <a:pPr algn="l" rtl="1"/>
            <a:r>
              <a:rPr lang="ar-SA" dirty="0"/>
              <a:t>المخدرات والسلوك </a:t>
            </a:r>
            <a:r>
              <a:rPr lang="ar-SA" dirty="0" err="1"/>
              <a:t>الأجرامي</a:t>
            </a:r>
            <a:r>
              <a:rPr lang="ar-SA" dirty="0"/>
              <a:t>:</a:t>
            </a:r>
          </a:p>
        </p:txBody>
      </p:sp>
    </p:spTree>
    <p:extLst>
      <p:ext uri="{BB962C8B-B14F-4D97-AF65-F5344CB8AC3E}">
        <p14:creationId xmlns:p14="http://schemas.microsoft.com/office/powerpoint/2010/main" val="3687694447"/>
      </p:ext>
    </p:extLst>
  </p:cSld>
  <p:clrMapOvr>
    <a:masterClrMapping/>
  </p:clrMapOvr>
  <p:transition spd="med">
    <p:dissolve/>
    <p:sndAc>
      <p:stSnd>
        <p:snd r:embed="rId2" name="chimes.wav"/>
      </p:stSnd>
    </p:sndAc>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fontScale="92500" lnSpcReduction="20000"/>
          </a:bodyPr>
          <a:lstStyle/>
          <a:p>
            <a:pPr algn="r" rtl="1" fontAlgn="base"/>
            <a:r>
              <a:rPr lang="ar-SA" dirty="0"/>
              <a:t>المخدر مادة تسبب في الإنسان والحيوان فقدان الوعي بدرجة متفاوتة ، </a:t>
            </a:r>
            <a:r>
              <a:rPr lang="ar-SA" dirty="0" err="1"/>
              <a:t>و</a:t>
            </a:r>
            <a:r>
              <a:rPr lang="ar-SA" dirty="0"/>
              <a:t> قد ينتهي الأمر بمتعاطيه إلى غيبوبة تعقبها الوفاة.</a:t>
            </a:r>
            <a:r>
              <a:rPr lang="en-US" dirty="0"/>
              <a:t>​</a:t>
            </a:r>
          </a:p>
          <a:p>
            <a:pPr algn="r" rtl="1" fontAlgn="base">
              <a:buNone/>
            </a:pPr>
            <a:r>
              <a:rPr lang="ar-SA" dirty="0"/>
              <a:t> وأنواع المواد المخدرة إما مواد طبيعية أو مركبة أو </a:t>
            </a:r>
            <a:r>
              <a:rPr lang="ar-SA" dirty="0" err="1"/>
              <a:t>مخبرية</a:t>
            </a:r>
            <a:r>
              <a:rPr lang="ar-SA" dirty="0"/>
              <a:t> ؛ فالمواد الطبيعية ، لا يضاف إليها أية مواد أخرى ،  كالحشيش والأفيون مثلاً . أما المواد المركبة فهي مزيج من المواد الطبيعية يضاف إليها مواد كيميائية كالمورفين </a:t>
            </a:r>
            <a:r>
              <a:rPr lang="ar-SA" dirty="0" err="1"/>
              <a:t>و</a:t>
            </a:r>
            <a:r>
              <a:rPr lang="ar-SA" dirty="0"/>
              <a:t> </a:t>
            </a:r>
            <a:r>
              <a:rPr lang="ar-SA" dirty="0" err="1"/>
              <a:t>الهيرويين</a:t>
            </a:r>
            <a:r>
              <a:rPr lang="ar-SA" dirty="0"/>
              <a:t> مثلاً ؛ أما المواد </a:t>
            </a:r>
            <a:r>
              <a:rPr lang="ar-SA" dirty="0" err="1"/>
              <a:t>المخبرية</a:t>
            </a:r>
            <a:r>
              <a:rPr lang="ar-SA" dirty="0"/>
              <a:t> فلا يدخل في صناعتها أية مادة طبيعية كالأدوية ، مثلاً </a:t>
            </a:r>
            <a:r>
              <a:rPr lang="ar-SA" dirty="0" err="1"/>
              <a:t>الامفيتامينات</a:t>
            </a:r>
            <a:r>
              <a:rPr lang="ar-SA" dirty="0"/>
              <a:t> </a:t>
            </a:r>
            <a:r>
              <a:rPr lang="ar-SA" dirty="0" err="1"/>
              <a:t>والبربيتشوات</a:t>
            </a:r>
            <a:r>
              <a:rPr lang="ar-SA" dirty="0"/>
              <a:t> . </a:t>
            </a:r>
            <a:r>
              <a:rPr lang="en-US" dirty="0"/>
              <a:t>​</a:t>
            </a:r>
          </a:p>
          <a:p>
            <a:pPr algn="r" rtl="1" fontAlgn="base">
              <a:buNone/>
            </a:pPr>
            <a:r>
              <a:rPr lang="ar-SA" dirty="0"/>
              <a:t>و تأثير هذه الأنواع الثلاثة يمكن أن يكون مهبطا له صفحات التسكين أو التهدئة أو التحذير، أو أن يكون مهبطا ، أو أن يحدث هلوسة لدى المتعاطي .</a:t>
            </a:r>
            <a:endParaRPr lang="en-US" dirty="0"/>
          </a:p>
          <a:p>
            <a:pPr algn="r" rtl="1">
              <a:buNone/>
            </a:pPr>
            <a:endParaRPr lang="ar-SA" dirty="0"/>
          </a:p>
        </p:txBody>
      </p:sp>
      <p:sp>
        <p:nvSpPr>
          <p:cNvPr id="3" name="عنوان 2"/>
          <p:cNvSpPr>
            <a:spLocks noGrp="1"/>
          </p:cNvSpPr>
          <p:nvPr>
            <p:ph type="title"/>
          </p:nvPr>
        </p:nvSpPr>
        <p:spPr/>
        <p:txBody>
          <a:bodyPr>
            <a:normAutofit fontScale="90000"/>
          </a:bodyPr>
          <a:lstStyle/>
          <a:p>
            <a:pPr algn="r" rtl="1"/>
            <a:br>
              <a:rPr lang="ar-SA" dirty="0"/>
            </a:br>
            <a:r>
              <a:rPr lang="ar-SA" dirty="0"/>
              <a:t>ما هو المخدر؟</a:t>
            </a:r>
            <a:br>
              <a:rPr lang="en-US" dirty="0"/>
            </a:br>
            <a:endParaRPr lang="ar-SA" dirty="0"/>
          </a:p>
        </p:txBody>
      </p:sp>
    </p:spTree>
    <p:extLst>
      <p:ext uri="{BB962C8B-B14F-4D97-AF65-F5344CB8AC3E}">
        <p14:creationId xmlns:p14="http://schemas.microsoft.com/office/powerpoint/2010/main" val="1469774351"/>
      </p:ext>
    </p:extLst>
  </p:cSld>
  <p:clrMapOvr>
    <a:masterClrMapping/>
  </p:clrMapOvr>
  <p:transition spd="med">
    <p:pull dir="d"/>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محتوى 4" descr="796557982009.jpg"/>
          <p:cNvPicPr>
            <a:picLocks noGrp="1" noChangeAspect="1"/>
          </p:cNvPicPr>
          <p:nvPr>
            <p:ph sz="half" idx="1"/>
          </p:nvPr>
        </p:nvPicPr>
        <p:blipFill>
          <a:blip r:embed="rId2"/>
          <a:stretch>
            <a:fillRect/>
          </a:stretch>
        </p:blipFill>
        <p:spPr>
          <a:xfrm>
            <a:off x="729729" y="1481138"/>
            <a:ext cx="3493542" cy="4525962"/>
          </a:xfrm>
          <a:prstGeom prst="rect">
            <a:avLst/>
          </a:prstGeom>
          <a:ln>
            <a:noFill/>
          </a:ln>
          <a:effectLst>
            <a:softEdge rad="112500"/>
          </a:effectLst>
        </p:spPr>
      </p:pic>
      <p:sp>
        <p:nvSpPr>
          <p:cNvPr id="3" name="عنصر نائب للمحتوى 2"/>
          <p:cNvSpPr>
            <a:spLocks noGrp="1"/>
          </p:cNvSpPr>
          <p:nvPr>
            <p:ph sz="half" idx="2"/>
          </p:nvPr>
        </p:nvSpPr>
        <p:spPr/>
        <p:txBody>
          <a:bodyPr/>
          <a:lstStyle/>
          <a:p>
            <a:pPr algn="r" rtl="1"/>
            <a:r>
              <a:rPr lang="ar-SA" dirty="0"/>
              <a:t>عرفته منظمة الصحة العالمية بأنه « حالة التخدير المؤقتة أو المزمنة التي تنشأ عن تكرار تعاطي مادة مخدرة طبيعية أو </a:t>
            </a:r>
            <a:r>
              <a:rPr lang="ar-SA" dirty="0" err="1"/>
              <a:t>تخليقية</a:t>
            </a:r>
            <a:r>
              <a:rPr lang="ar-SA" dirty="0"/>
              <a:t>» . </a:t>
            </a:r>
            <a:r>
              <a:rPr lang="en-US" dirty="0"/>
              <a:t>​</a:t>
            </a:r>
            <a:endParaRPr lang="ar-SA" dirty="0"/>
          </a:p>
          <a:p>
            <a:pPr algn="r" rtl="1"/>
            <a:endParaRPr lang="ar-SA" dirty="0"/>
          </a:p>
          <a:p>
            <a:pPr algn="r" rtl="1"/>
            <a:endParaRPr lang="ar-SA" dirty="0"/>
          </a:p>
        </p:txBody>
      </p:sp>
      <p:sp>
        <p:nvSpPr>
          <p:cNvPr id="4" name="عنوان 3"/>
          <p:cNvSpPr>
            <a:spLocks noGrp="1"/>
          </p:cNvSpPr>
          <p:nvPr>
            <p:ph type="title"/>
          </p:nvPr>
        </p:nvSpPr>
        <p:spPr/>
        <p:txBody>
          <a:bodyPr>
            <a:normAutofit fontScale="90000"/>
          </a:bodyPr>
          <a:lstStyle/>
          <a:p>
            <a:pPr algn="r"/>
            <a:br>
              <a:rPr lang="ar-SA" dirty="0"/>
            </a:br>
            <a:r>
              <a:rPr lang="ar-SA" dirty="0"/>
              <a:t>الإدمان</a:t>
            </a:r>
            <a:br>
              <a:rPr lang="en-US" dirty="0"/>
            </a:br>
            <a:endParaRPr lang="ar-SA" dirty="0"/>
          </a:p>
        </p:txBody>
      </p:sp>
    </p:spTree>
    <p:extLst>
      <p:ext uri="{BB962C8B-B14F-4D97-AF65-F5344CB8AC3E}">
        <p14:creationId xmlns:p14="http://schemas.microsoft.com/office/powerpoint/2010/main" val="639125623"/>
      </p:ext>
    </p:extLst>
  </p:cSld>
  <p:clrMapOvr>
    <a:masterClrMapping/>
  </p:clrMapOvr>
  <p:transition spd="med">
    <p:newsflash/>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a:bodyPr>
          <a:lstStyle/>
          <a:p>
            <a:pPr algn="r" rtl="1" fontAlgn="base"/>
            <a:r>
              <a:rPr lang="ar-SA" sz="3200" dirty="0"/>
              <a:t>« ظاهرة نفسية مزاجية عقلية ، تنشأ عن رغبة إرادية واعية ، إلى درجة معينة ، لا تصل إلى الاعتماد الجثماني» .</a:t>
            </a:r>
            <a:r>
              <a:rPr lang="en-US" sz="3200" dirty="0"/>
              <a:t>​</a:t>
            </a:r>
          </a:p>
          <a:p>
            <a:pPr algn="r" rtl="1" fontAlgn="base"/>
            <a:r>
              <a:rPr lang="ar-SA" sz="3200" dirty="0"/>
              <a:t>لذا فعندما يتوقف الشخص عن تناول هذه المخدرات فإنه لا يصاحب ذلك حالة </a:t>
            </a:r>
            <a:r>
              <a:rPr lang="ar-SA" sz="3200" dirty="0" err="1"/>
              <a:t>انسحابية</a:t>
            </a:r>
            <a:r>
              <a:rPr lang="ar-SA" sz="3200" dirty="0"/>
              <a:t> كما في حالة الإدمان .</a:t>
            </a:r>
            <a:endParaRPr lang="en-US" sz="3200" dirty="0"/>
          </a:p>
          <a:p>
            <a:pPr algn="r" rtl="1">
              <a:buNone/>
            </a:pPr>
            <a:endParaRPr lang="en-US" sz="3200" dirty="0"/>
          </a:p>
        </p:txBody>
      </p:sp>
      <p:sp>
        <p:nvSpPr>
          <p:cNvPr id="3" name="عنوان 2"/>
          <p:cNvSpPr>
            <a:spLocks noGrp="1"/>
          </p:cNvSpPr>
          <p:nvPr>
            <p:ph type="title"/>
          </p:nvPr>
        </p:nvSpPr>
        <p:spPr/>
        <p:txBody>
          <a:bodyPr>
            <a:normAutofit fontScale="90000"/>
          </a:bodyPr>
          <a:lstStyle/>
          <a:p>
            <a:pPr algn="r" rtl="1"/>
            <a:br>
              <a:rPr lang="ar-SA" dirty="0"/>
            </a:br>
            <a:r>
              <a:rPr lang="ar-SA" dirty="0"/>
              <a:t>الاعتياد على المخدرات</a:t>
            </a:r>
            <a:br>
              <a:rPr lang="en-US" dirty="0"/>
            </a:br>
            <a:endParaRPr lang="ar-SA" dirty="0"/>
          </a:p>
        </p:txBody>
      </p:sp>
    </p:spTree>
    <p:extLst>
      <p:ext uri="{BB962C8B-B14F-4D97-AF65-F5344CB8AC3E}">
        <p14:creationId xmlns:p14="http://schemas.microsoft.com/office/powerpoint/2010/main" val="3548918506"/>
      </p:ext>
    </p:extLst>
  </p:cSld>
  <p:clrMapOvr>
    <a:masterClrMapping/>
  </p:clrMapOvr>
  <p:transition spd="med">
    <p:circl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محتوى 4" descr="4592-1-or-1413569526.jpg"/>
          <p:cNvPicPr>
            <a:picLocks noGrp="1" noChangeAspect="1"/>
          </p:cNvPicPr>
          <p:nvPr>
            <p:ph sz="half" idx="1"/>
          </p:nvPr>
        </p:nvPicPr>
        <p:blipFill>
          <a:blip r:embed="rId2"/>
          <a:stretch>
            <a:fillRect/>
          </a:stretch>
        </p:blipFill>
        <p:spPr>
          <a:xfrm>
            <a:off x="457200" y="2394859"/>
            <a:ext cx="4038600" cy="2698519"/>
          </a:xfrm>
          <a:prstGeom prst="rect">
            <a:avLst/>
          </a:prstGeom>
          <a:ln>
            <a:noFill/>
          </a:ln>
          <a:effectLst>
            <a:softEdge rad="112500"/>
          </a:effectLst>
        </p:spPr>
      </p:pic>
      <p:sp>
        <p:nvSpPr>
          <p:cNvPr id="3" name="عنصر نائب للمحتوى 2"/>
          <p:cNvSpPr>
            <a:spLocks noGrp="1"/>
          </p:cNvSpPr>
          <p:nvPr>
            <p:ph sz="half" idx="2"/>
          </p:nvPr>
        </p:nvSpPr>
        <p:spPr/>
        <p:txBody>
          <a:bodyPr>
            <a:normAutofit fontScale="77500" lnSpcReduction="20000"/>
          </a:bodyPr>
          <a:lstStyle/>
          <a:p>
            <a:pPr algn="r" rtl="1" fontAlgn="base"/>
            <a:r>
              <a:rPr lang="ar-SA" dirty="0"/>
              <a:t>ولإيضاح علاقة المخدرات بالجريمة هناك طريقتان : ​</a:t>
            </a:r>
          </a:p>
          <a:p>
            <a:pPr algn="r" rtl="1" fontAlgn="base">
              <a:buNone/>
            </a:pPr>
            <a:endParaRPr lang="ar-SA" dirty="0"/>
          </a:p>
          <a:p>
            <a:pPr algn="r" rtl="1" fontAlgn="base">
              <a:buNone/>
            </a:pPr>
            <a:r>
              <a:rPr lang="ar-SA" dirty="0"/>
              <a:t>1- تحرم بعض القوانين حيازة ، أو استعمال المخدرات للأغراض غير الطبية . ​</a:t>
            </a:r>
          </a:p>
          <a:p>
            <a:pPr algn="r" rtl="1" fontAlgn="base">
              <a:buNone/>
            </a:pPr>
            <a:endParaRPr lang="ar-SA" dirty="0"/>
          </a:p>
          <a:p>
            <a:pPr algn="r" rtl="1" fontAlgn="base">
              <a:buNone/>
            </a:pPr>
            <a:r>
              <a:rPr lang="ar-SA" dirty="0"/>
              <a:t>2-صلة المخدرات بالسلوك الإجرامي . ​</a:t>
            </a:r>
          </a:p>
          <a:p>
            <a:pPr algn="r" rtl="1" fontAlgn="base">
              <a:buNone/>
            </a:pPr>
            <a:r>
              <a:rPr lang="ar-SA" dirty="0"/>
              <a:t>هناك عدة دراسات كثيرة بحثت علاقة المخدرات بالسلوك الإجرامي .​</a:t>
            </a:r>
          </a:p>
          <a:p>
            <a:pPr algn="r" rtl="1" fontAlgn="base">
              <a:buNone/>
            </a:pPr>
            <a:r>
              <a:rPr lang="ar-SA" dirty="0"/>
              <a:t>فقد قام ( </a:t>
            </a:r>
            <a:r>
              <a:rPr lang="ar-SA" dirty="0" err="1"/>
              <a:t>ساندوز</a:t>
            </a:r>
            <a:r>
              <a:rPr lang="ar-SA" dirty="0"/>
              <a:t> – sandoz  ) بدراسة 60 مدمنا من المدمنين على مخدر المورفين واتضح له 42 منهم لم يسبق أن قبض على أحدهم بسبب ارتكاب الجريمة من قبل إدمانه، إلا أن كل واحد منهم ارتكب ما معدله 8 جرائم بعد إدمانه .</a:t>
            </a:r>
          </a:p>
          <a:p>
            <a:pPr algn="r" rtl="1"/>
            <a:endParaRPr lang="ar-SA" dirty="0"/>
          </a:p>
        </p:txBody>
      </p:sp>
      <p:sp>
        <p:nvSpPr>
          <p:cNvPr id="4" name="عنوان 3"/>
          <p:cNvSpPr>
            <a:spLocks noGrp="1"/>
          </p:cNvSpPr>
          <p:nvPr>
            <p:ph type="title"/>
          </p:nvPr>
        </p:nvSpPr>
        <p:spPr/>
        <p:txBody>
          <a:bodyPr>
            <a:normAutofit/>
          </a:bodyPr>
          <a:lstStyle/>
          <a:p>
            <a:pPr algn="l" rtl="1"/>
            <a:r>
              <a:rPr lang="ar-SA" dirty="0"/>
              <a:t>تأثير المخدرات على تصرفات </a:t>
            </a:r>
            <a:r>
              <a:rPr lang="ar-SA" dirty="0" err="1"/>
              <a:t>الأنسان</a:t>
            </a:r>
            <a:r>
              <a:rPr lang="ar-SA" dirty="0"/>
              <a:t>:</a:t>
            </a:r>
          </a:p>
        </p:txBody>
      </p:sp>
    </p:spTree>
    <p:extLst>
      <p:ext uri="{BB962C8B-B14F-4D97-AF65-F5344CB8AC3E}">
        <p14:creationId xmlns:p14="http://schemas.microsoft.com/office/powerpoint/2010/main" val="1711384203"/>
      </p:ext>
    </p:extLst>
  </p:cSld>
  <p:clrMapOvr>
    <a:masterClrMapping/>
  </p:clrMapOvr>
  <p:transition spd="med">
    <p:wipe dir="u"/>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fontScale="85000" lnSpcReduction="10000"/>
          </a:bodyPr>
          <a:lstStyle/>
          <a:p>
            <a:pPr algn="r" rtl="1" fontAlgn="base"/>
            <a:r>
              <a:rPr lang="ar-SA" dirty="0"/>
              <a:t>الإدمان ربما يؤدي إلى انحلال مكونات الشخصية.​</a:t>
            </a:r>
          </a:p>
          <a:p>
            <a:pPr algn="r" rtl="1" fontAlgn="base"/>
            <a:r>
              <a:rPr lang="ar-SA" dirty="0"/>
              <a:t>الإدمان ربما يؤدي إلى التدني في صفات الإنسان العقلية </a:t>
            </a:r>
            <a:r>
              <a:rPr lang="ar-SA" dirty="0" err="1"/>
              <a:t>و</a:t>
            </a:r>
            <a:r>
              <a:rPr lang="ar-SA" dirty="0"/>
              <a:t> الجسمية .​</a:t>
            </a:r>
          </a:p>
          <a:p>
            <a:pPr algn="r" rtl="1" fontAlgn="base"/>
            <a:r>
              <a:rPr lang="ar-SA" dirty="0"/>
              <a:t>الإدمان يؤثر على مستوى دخل الإنسان.​</a:t>
            </a:r>
          </a:p>
          <a:p>
            <a:pPr algn="r" rtl="1" fontAlgn="base"/>
            <a:r>
              <a:rPr lang="ar-SA" dirty="0"/>
              <a:t>يؤثر الإدمان على مستواه الاجتماعي .​</a:t>
            </a:r>
          </a:p>
          <a:p>
            <a:pPr algn="r" rtl="1" fontAlgn="base"/>
            <a:r>
              <a:rPr lang="ar-SA" dirty="0"/>
              <a:t>ازدياد حاجته الملحة إلى المخدر يدفعه إلى الحصول على المادة بأي شكل </a:t>
            </a:r>
            <a:r>
              <a:rPr lang="ar-SA" dirty="0" err="1"/>
              <a:t>و</a:t>
            </a:r>
            <a:r>
              <a:rPr lang="ar-SA" dirty="0"/>
              <a:t> بأي طريقة مما يضطره إلى ارتكاب جريمة السرقة لتغطية تكاليف المخدر المالية.​</a:t>
            </a:r>
          </a:p>
          <a:p>
            <a:pPr algn="r" rtl="1" fontAlgn="base"/>
            <a:r>
              <a:rPr lang="ar-SA" dirty="0"/>
              <a:t>ازدياد نسبة اختلاط المدمن بالمجرمين للحصول على ما يحتاج إليه من مخدر ربما يؤدي </a:t>
            </a:r>
            <a:r>
              <a:rPr lang="ar-SA" dirty="0" err="1"/>
              <a:t>به</a:t>
            </a:r>
            <a:r>
              <a:rPr lang="ar-SA" dirty="0"/>
              <a:t> إلى الانخراط بجريمة مع المجرمين.​</a:t>
            </a:r>
          </a:p>
          <a:p>
            <a:pPr algn="r" rtl="1" fontAlgn="base"/>
            <a:r>
              <a:rPr lang="ar-SA" dirty="0"/>
              <a:t>المواد المخدرة تفقد الفرد إرادته ، مما يجعله </a:t>
            </a:r>
          </a:p>
          <a:p>
            <a:pPr algn="r" rtl="1"/>
            <a:endParaRPr lang="ar-SA" dirty="0"/>
          </a:p>
        </p:txBody>
      </p:sp>
      <p:sp>
        <p:nvSpPr>
          <p:cNvPr id="3" name="عنوان 2"/>
          <p:cNvSpPr>
            <a:spLocks noGrp="1"/>
          </p:cNvSpPr>
          <p:nvPr>
            <p:ph type="title"/>
          </p:nvPr>
        </p:nvSpPr>
        <p:spPr/>
        <p:txBody>
          <a:bodyPr>
            <a:normAutofit fontScale="90000"/>
          </a:bodyPr>
          <a:lstStyle/>
          <a:p>
            <a:pPr algn="l" rtl="1"/>
            <a:br>
              <a:rPr lang="en-US" b="0" dirty="0"/>
            </a:br>
            <a:r>
              <a:rPr lang="ar-SA" b="0" dirty="0"/>
              <a:t>أثر الادمان علي ارتكاب الجرائم​</a:t>
            </a:r>
            <a:br>
              <a:rPr lang="ar-SA" b="0" dirty="0"/>
            </a:br>
            <a:endParaRPr lang="ar-SA" dirty="0"/>
          </a:p>
        </p:txBody>
      </p:sp>
    </p:spTree>
    <p:extLst>
      <p:ext uri="{BB962C8B-B14F-4D97-AF65-F5344CB8AC3E}">
        <p14:creationId xmlns:p14="http://schemas.microsoft.com/office/powerpoint/2010/main" val="1128493685"/>
      </p:ext>
    </p:extLst>
  </p:cSld>
  <p:clrMapOvr>
    <a:masterClrMapping/>
  </p:clrMapOvr>
  <p:transition spd="med">
    <p:wip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fontScale="92500" lnSpcReduction="20000"/>
          </a:bodyPr>
          <a:lstStyle/>
          <a:p>
            <a:pPr algn="r" rtl="1"/>
            <a:r>
              <a:rPr lang="ar-SA" dirty="0"/>
              <a:t>1- الإقلال من عرض المخدرات إلى أدنى قدر ممكن , وليس فقط بالتصدي لعمليات </a:t>
            </a:r>
            <a:r>
              <a:rPr lang="ar-SA" dirty="0" err="1"/>
              <a:t>الإتجار</a:t>
            </a:r>
            <a:r>
              <a:rPr lang="ar-SA" dirty="0"/>
              <a:t> غير المشروع بالبلاد إنما يمتد الجهد عبر الحدود في محاولة لمنع وإحباط عمليات التهريب التي تستهدف المملكة</a:t>
            </a:r>
            <a:r>
              <a:rPr lang="en-US" dirty="0"/>
              <a:t>. </a:t>
            </a:r>
          </a:p>
          <a:p>
            <a:pPr algn="r" rtl="1"/>
            <a:r>
              <a:rPr lang="ar-SA" dirty="0"/>
              <a:t>2- الإقلال من الطلب على المخدرات ويتم ذلك بالطرق التالية</a:t>
            </a:r>
            <a:r>
              <a:rPr lang="en-US" dirty="0"/>
              <a:t> : </a:t>
            </a:r>
          </a:p>
          <a:p>
            <a:pPr algn="r" rtl="1">
              <a:buNone/>
            </a:pPr>
            <a:r>
              <a:rPr lang="ar-SA" dirty="0"/>
              <a:t>أ- التصدي لفئة المستعملين للمواد المخدرة وتطبيق أحكام نظام المخدرات بحقهم زجراً لهم وردعاً لهم</a:t>
            </a:r>
            <a:r>
              <a:rPr lang="en-US" dirty="0"/>
              <a:t>. </a:t>
            </a:r>
          </a:p>
          <a:p>
            <a:pPr algn="r" rtl="1">
              <a:buNone/>
            </a:pPr>
            <a:r>
              <a:rPr lang="ar-SA" dirty="0"/>
              <a:t>ب- عمل خطة متكاملة للوقاية من المخدرات والمؤثرات العقلية</a:t>
            </a:r>
            <a:r>
              <a:rPr lang="en-US" dirty="0"/>
              <a:t>. </a:t>
            </a:r>
          </a:p>
          <a:p>
            <a:pPr algn="r" rtl="1"/>
            <a:r>
              <a:rPr lang="ar-SA" dirty="0"/>
              <a:t>3- علاج المعتمدين جسمانياً ونفسياً على المخدرات والمؤثرات العقلية , وإعادة تأهيلهم للحياة الطبيعية في المجتمع</a:t>
            </a:r>
            <a:r>
              <a:rPr lang="en-US" dirty="0"/>
              <a:t>. </a:t>
            </a:r>
          </a:p>
          <a:p>
            <a:pPr algn="r" rtl="1"/>
            <a:endParaRPr lang="ar-SA" dirty="0"/>
          </a:p>
        </p:txBody>
      </p:sp>
      <p:sp>
        <p:nvSpPr>
          <p:cNvPr id="3" name="عنوان 2"/>
          <p:cNvSpPr>
            <a:spLocks noGrp="1"/>
          </p:cNvSpPr>
          <p:nvPr>
            <p:ph type="title"/>
          </p:nvPr>
        </p:nvSpPr>
        <p:spPr/>
        <p:txBody>
          <a:bodyPr>
            <a:normAutofit fontScale="90000"/>
          </a:bodyPr>
          <a:lstStyle/>
          <a:p>
            <a:pPr algn="r" rtl="1"/>
            <a:br>
              <a:rPr lang="ar-SA" dirty="0"/>
            </a:br>
            <a:r>
              <a:rPr lang="ar-SA" dirty="0"/>
              <a:t>الأسس التي ترتكز عليها أعمال مكافحة المخدرات في المملكة</a:t>
            </a:r>
            <a:r>
              <a:rPr lang="en-US" dirty="0"/>
              <a:t> :  </a:t>
            </a:r>
            <a:br>
              <a:rPr lang="en-US" dirty="0"/>
            </a:br>
            <a:endParaRPr lang="ar-SA" dirty="0"/>
          </a:p>
        </p:txBody>
      </p:sp>
    </p:spTree>
    <p:extLst>
      <p:ext uri="{BB962C8B-B14F-4D97-AF65-F5344CB8AC3E}">
        <p14:creationId xmlns:p14="http://schemas.microsoft.com/office/powerpoint/2010/main" val="1319007003"/>
      </p:ext>
    </p:extLst>
  </p:cSld>
  <p:clrMapOvr>
    <a:masterClrMapping/>
  </p:clrMapOvr>
  <p:transition spd="med">
    <p:newsflash/>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dirty="0"/>
              <a:t>مفهوم الجريمة المعلوماتية</a:t>
            </a:r>
            <a:endParaRPr lang="en-US" dirty="0"/>
          </a:p>
        </p:txBody>
      </p:sp>
      <p:sp>
        <p:nvSpPr>
          <p:cNvPr id="3" name="عنصر نائب للمحتوى 2"/>
          <p:cNvSpPr>
            <a:spLocks noGrp="1"/>
          </p:cNvSpPr>
          <p:nvPr>
            <p:ph idx="1"/>
          </p:nvPr>
        </p:nvSpPr>
        <p:spPr/>
        <p:txBody>
          <a:bodyPr>
            <a:normAutofit fontScale="92500"/>
          </a:bodyPr>
          <a:lstStyle/>
          <a:p>
            <a:pPr marL="742950" indent="-742950" algn="r" rtl="1">
              <a:buFont typeface="+mj-lt"/>
              <a:buAutoNum type="arabicPeriod"/>
            </a:pPr>
            <a:r>
              <a:rPr lang="ar-EG"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وهناك </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تعريفات مرتبطة بتوافر المعرفة بتقنية المعلومات : أي نشاط غير قانوني تكون فيه المعرفة بتكنولوجيا الحاسب الالي اساسية لارتكاب الجريمة .</a:t>
            </a:r>
            <a:endParaRPr lang="ar-EG"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marL="742950" indent="-742950" algn="r" rtl="1">
              <a:buNone/>
            </a:pPr>
            <a:r>
              <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2. </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تعريفات </a:t>
            </a:r>
            <a:r>
              <a:rPr lang="ar-EG"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تركز علي </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موضوع الجريمة المعلوماتية </a:t>
            </a:r>
          </a:p>
          <a:p>
            <a:pPr marL="742950" indent="-742950" algn="r" rtl="1">
              <a:buNone/>
            </a:pPr>
            <a:r>
              <a:rPr lang="ar-EG"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مثل :</a:t>
            </a:r>
            <a:r>
              <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قاموس علم الإجرام </a:t>
            </a:r>
            <a:r>
              <a:rPr lang="ar-EG"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الجرائم التي تستخدم الحاسب الآلي والانترنت في تنفيذ </a:t>
            </a:r>
            <a:r>
              <a:rPr lang="ar-SA" sz="36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الانشطة</a:t>
            </a:r>
            <a:r>
              <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sz="36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الاجرامية</a:t>
            </a:r>
            <a:r>
              <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في مجال الاقتصاد والسياسة </a:t>
            </a:r>
            <a:r>
              <a:rPr lang="ar-SA" sz="36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والانشطة</a:t>
            </a:r>
            <a:r>
              <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المجتمعية </a:t>
            </a:r>
            <a:r>
              <a:rPr lang="ar-SA" sz="36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الاخرى</a:t>
            </a:r>
            <a:r>
              <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742950" indent="-742950" algn="r" rtl="1">
              <a:buFont typeface="+mj-lt"/>
              <a:buAutoNum type="arabicPeriod"/>
            </a:pPr>
            <a:endPar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1463379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10000"/>
          </a:bodyPr>
          <a:lstStyle/>
          <a:p>
            <a:pPr algn="r" rtl="1">
              <a:buNone/>
            </a:pPr>
            <a:endParaRPr lang="ar-EG"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r" rtl="1"/>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المعلومات محل الاعتداء تكون عبارة عن نبضات الكترونية .</a:t>
            </a:r>
          </a:p>
          <a:p>
            <a:pPr algn="r" rtl="1"/>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لذلك هي جريمة ذات طبيعة خاصة تميزها عن الجريمة التقليدية وهي :</a:t>
            </a:r>
          </a:p>
          <a:p>
            <a:pPr marL="742950" indent="-742950" algn="r" rtl="1">
              <a:buFont typeface="+mj-lt"/>
              <a:buAutoNum type="arabicPeriod"/>
            </a:pPr>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عدم ترك الجرائم لأي اثر خارجي بصورة مرئية .</a:t>
            </a:r>
          </a:p>
          <a:p>
            <a:pPr marL="742950" indent="-742950" algn="r" rtl="1">
              <a:buFont typeface="+mj-lt"/>
              <a:buAutoNum type="arabicPeriod"/>
            </a:pPr>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هذه الجرائم لا عنف فيها ولا جثث ولا قتلى .</a:t>
            </a:r>
          </a:p>
          <a:p>
            <a:pPr marL="742950" indent="-742950" algn="r" rtl="1">
              <a:buFont typeface="+mj-lt"/>
              <a:buAutoNum type="arabicPeriod"/>
            </a:pPr>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يتم اكتشاف معظمها بالصدفة .</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 name="مستطيل مستدير الزوايا 3"/>
          <p:cNvSpPr/>
          <p:nvPr/>
        </p:nvSpPr>
        <p:spPr>
          <a:xfrm>
            <a:off x="1000100" y="428604"/>
            <a:ext cx="7429552" cy="10001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2</a:t>
            </a:r>
            <a:r>
              <a:rPr lang="ar-SA"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طبيعة الجرائم المعلوماتية وخصائصها :-</a:t>
            </a:r>
            <a:endParaRPr lang="ar-EG" sz="3200" dirty="0"/>
          </a:p>
        </p:txBody>
      </p:sp>
    </p:spTree>
    <p:extLst>
      <p:ext uri="{BB962C8B-B14F-4D97-AF65-F5344CB8AC3E}">
        <p14:creationId xmlns:p14="http://schemas.microsoft.com/office/powerpoint/2010/main" val="2503436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r" rtl="1">
              <a:buNone/>
            </a:pP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4. ترتكب في الخفاء ولا يوجد لها اثر كتابي .</a:t>
            </a:r>
          </a:p>
          <a:p>
            <a:pPr algn="r" rtl="1">
              <a:buNone/>
            </a:pP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5. للجاني القدرة على تدمير ما بعد دليلاً يمكن استخدامه لإدانته في اقل من الثانية الواحدة .</a:t>
            </a:r>
          </a:p>
          <a:p>
            <a:pPr algn="r" rtl="1">
              <a:buNone/>
            </a:pP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6. لهذه الجرائم امكانية لارتكابها خلال مسافات قد تصل الى دول او قارات .</a:t>
            </a:r>
          </a:p>
          <a:p>
            <a:pPr algn="r" rtl="1">
              <a:buNone/>
            </a:pP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7. احجام المجني عليه عن الابلاغ عنها خشية فقد ثقة جمهور المتعاملين معه .</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428073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p>
            <a:pPr algn="r" rtl="1"/>
            <a:r>
              <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وسنتحدث بشيء من التفصيل عن اربعة من هذه الخصائص :</a:t>
            </a:r>
          </a:p>
          <a:p>
            <a:pPr algn="r" rtl="1">
              <a:buNone/>
            </a:pPr>
            <a:r>
              <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أ) هي جرائم عابرة للحدود   :-                           يمكن لهذا النوع من الجرائم تطبيقها داخل او خارج البلد فهي تتم عن بعد .</a:t>
            </a:r>
          </a:p>
          <a:p>
            <a:pPr algn="r" rtl="1"/>
            <a:r>
              <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اصبح تصنيع اجهزة الحاسب الالي وابتكار البرامج والمصنفات من سمات العصر الراهن ووسيلة لتحقيق الربح المادي .</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73116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r" rtl="1"/>
            <a:r>
              <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ادى هذا التطور لزيادة الاستخدام غير الشرعي الناجم عن الاتصال بالحاسوب .</a:t>
            </a:r>
          </a:p>
          <a:p>
            <a:pPr algn="r" rtl="1"/>
            <a:r>
              <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اتسم هذا النشاط غير الشرعي بالعالمية او بأنه عابر للحدود وهناك امكانية لاختراق اجهزة الحاسب في بلد اخر واتلاف معطياتها .</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371527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a:scene3d>
              <a:camera prst="orthographicFront"/>
              <a:lightRig rig="glow" dir="tl">
                <a:rot lat="0" lon="0" rev="5400000"/>
              </a:lightRig>
            </a:scene3d>
            <a:sp3d contourW="12700">
              <a:bevelT w="25400" h="25400"/>
              <a:contourClr>
                <a:schemeClr val="accent6">
                  <a:shade val="73000"/>
                </a:schemeClr>
              </a:contourClr>
            </a:sp3d>
          </a:bodyPr>
          <a:lstStyle/>
          <a:p>
            <a:pPr algn="r" rtl="1">
              <a:buNone/>
            </a:pPr>
            <a:r>
              <a:rPr lang="ar-SA"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ب) هي جرائم تتطلب وجود حاسب آلي ومعرفة تقنيته:-</a:t>
            </a:r>
          </a:p>
          <a:p>
            <a:pPr algn="r" rtl="1"/>
            <a:r>
              <a:rPr lang="ar-SA"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والمقصود بذلك هو الاستعانة بالحاسب في ارتكاب الجريمة .</a:t>
            </a:r>
          </a:p>
          <a:p>
            <a:pPr algn="r" rtl="1"/>
            <a:r>
              <a:rPr lang="ar-SA"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وهي تتطلب معرفة تقنية عالية .</a:t>
            </a:r>
          </a:p>
          <a:p>
            <a:pPr algn="r" rtl="1"/>
            <a:r>
              <a:rPr lang="ar-SA"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ويقال ان الاجرام المعلوماتي هو اجرام الاذكياء بالمقارنة بالأجرام التقليدي الذي يميل الى العنف .</a:t>
            </a:r>
          </a:p>
          <a:p>
            <a:pPr algn="r" rtl="1"/>
            <a:r>
              <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وان كان يوجد شكل اخر من العنف في هذا النوع هو الاتلاف المعلوماتي .</a:t>
            </a:r>
          </a:p>
          <a:p>
            <a:pPr marL="109728" indent="0" algn="r" rtl="1">
              <a:buNone/>
            </a:pPr>
            <a:endParaRPr lang="en-US"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48775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p>
            <a:pPr algn="r" rtl="1">
              <a:buNone/>
            </a:pPr>
            <a:r>
              <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ج) صعوبة اكتشاف جرائم المعلوماتية :-</a:t>
            </a:r>
          </a:p>
          <a:p>
            <a:pPr algn="r" rtl="1"/>
            <a:r>
              <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وهي من ابرز خصائص هذا النوع من الجرائم .</a:t>
            </a:r>
          </a:p>
          <a:p>
            <a:pPr algn="r" rtl="1"/>
            <a:r>
              <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ويقصد بها ان المجرمين يمكنهم التخفي واخفاء معالم جرائمهم بحيث يصعب اكتشافهم ويصعب </a:t>
            </a:r>
            <a:r>
              <a:rPr lang="ar-SA" sz="36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اثباتها</a:t>
            </a:r>
            <a:r>
              <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endParaRPr lang="ar-EG"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r" rtl="1"/>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وذلك لأنها لا تترك </a:t>
            </a:r>
            <a:r>
              <a:rPr lang="ar-SA" sz="36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اثراً</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خارجياً كالجثث والدماء .</a:t>
            </a:r>
          </a:p>
          <a:p>
            <a:pPr algn="r" rtl="1"/>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ولذلك يصعب اكتشافها </a:t>
            </a:r>
            <a:r>
              <a:rPr lang="ar-SA" sz="36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الا</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بالصدفة .</a:t>
            </a:r>
          </a:p>
          <a:p>
            <a:pPr algn="r" rtl="1"/>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انتشرت </a:t>
            </a:r>
            <a:r>
              <a:rPr lang="ar-SA" sz="36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الان</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مكاتب متخصصة في </a:t>
            </a:r>
            <a:r>
              <a:rPr lang="ar-SA" sz="36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اعمال</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السطو وبيع المعلومات وهم قراصنة محترفين .</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r" rtl="1"/>
            <a:endPar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948001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3">
                                            <p:txEl>
                                              <p:pRg st="4" end="4"/>
                                            </p:txEl>
                                          </p:spTgt>
                                        </p:tgtEl>
                                        <p:attrNameLst>
                                          <p:attrName>style.visibility</p:attrName>
                                        </p:attrNameLst>
                                      </p:cBhvr>
                                      <p:to>
                                        <p:strVal val="visible"/>
                                      </p:to>
                                    </p:set>
                                    <p:animEffect transition="in" filter="wipe(down)">
                                      <p:cBhvr>
                                        <p:cTn id="79" dur="580">
                                          <p:stCondLst>
                                            <p:cond delay="0"/>
                                          </p:stCondLst>
                                        </p:cTn>
                                        <p:tgtEl>
                                          <p:spTgt spid="3">
                                            <p:txEl>
                                              <p:pRg st="4" end="4"/>
                                            </p:txEl>
                                          </p:spTgt>
                                        </p:tgtEl>
                                      </p:cBhvr>
                                    </p:animEffect>
                                    <p:anim calcmode="lin" valueType="num">
                                      <p:cBhvr>
                                        <p:cTn id="8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4" end="4"/>
                                            </p:txEl>
                                          </p:spTgt>
                                        </p:tgtEl>
                                      </p:cBhvr>
                                      <p:to x="100000" y="60000"/>
                                    </p:animScale>
                                    <p:animScale>
                                      <p:cBhvr>
                                        <p:cTn id="86" dur="166" decel="50000">
                                          <p:stCondLst>
                                            <p:cond delay="676"/>
                                          </p:stCondLst>
                                        </p:cTn>
                                        <p:tgtEl>
                                          <p:spTgt spid="3">
                                            <p:txEl>
                                              <p:pRg st="4" end="4"/>
                                            </p:txEl>
                                          </p:spTgt>
                                        </p:tgtEl>
                                      </p:cBhvr>
                                      <p:to x="100000" y="100000"/>
                                    </p:animScale>
                                    <p:animScale>
                                      <p:cBhvr>
                                        <p:cTn id="87" dur="26">
                                          <p:stCondLst>
                                            <p:cond delay="1312"/>
                                          </p:stCondLst>
                                        </p:cTn>
                                        <p:tgtEl>
                                          <p:spTgt spid="3">
                                            <p:txEl>
                                              <p:pRg st="4" end="4"/>
                                            </p:txEl>
                                          </p:spTgt>
                                        </p:tgtEl>
                                      </p:cBhvr>
                                      <p:to x="100000" y="80000"/>
                                    </p:animScale>
                                    <p:animScale>
                                      <p:cBhvr>
                                        <p:cTn id="88" dur="166" decel="50000">
                                          <p:stCondLst>
                                            <p:cond delay="1338"/>
                                          </p:stCondLst>
                                        </p:cTn>
                                        <p:tgtEl>
                                          <p:spTgt spid="3">
                                            <p:txEl>
                                              <p:pRg st="4" end="4"/>
                                            </p:txEl>
                                          </p:spTgt>
                                        </p:tgtEl>
                                      </p:cBhvr>
                                      <p:to x="100000" y="100000"/>
                                    </p:animScale>
                                    <p:animScale>
                                      <p:cBhvr>
                                        <p:cTn id="89" dur="26">
                                          <p:stCondLst>
                                            <p:cond delay="1642"/>
                                          </p:stCondLst>
                                        </p:cTn>
                                        <p:tgtEl>
                                          <p:spTgt spid="3">
                                            <p:txEl>
                                              <p:pRg st="4" end="4"/>
                                            </p:txEl>
                                          </p:spTgt>
                                        </p:tgtEl>
                                      </p:cBhvr>
                                      <p:to x="100000" y="90000"/>
                                    </p:animScale>
                                    <p:animScale>
                                      <p:cBhvr>
                                        <p:cTn id="90" dur="166" decel="50000">
                                          <p:stCondLst>
                                            <p:cond delay="1668"/>
                                          </p:stCondLst>
                                        </p:cTn>
                                        <p:tgtEl>
                                          <p:spTgt spid="3">
                                            <p:txEl>
                                              <p:pRg st="4" end="4"/>
                                            </p:txEl>
                                          </p:spTgt>
                                        </p:tgtEl>
                                      </p:cBhvr>
                                      <p:to x="100000" y="100000"/>
                                    </p:animScale>
                                    <p:animScale>
                                      <p:cBhvr>
                                        <p:cTn id="91" dur="26">
                                          <p:stCondLst>
                                            <p:cond delay="1808"/>
                                          </p:stCondLst>
                                        </p:cTn>
                                        <p:tgtEl>
                                          <p:spTgt spid="3">
                                            <p:txEl>
                                              <p:pRg st="4" end="4"/>
                                            </p:txEl>
                                          </p:spTgt>
                                        </p:tgtEl>
                                      </p:cBhvr>
                                      <p:to x="100000" y="95000"/>
                                    </p:animScale>
                                    <p:animScale>
                                      <p:cBhvr>
                                        <p:cTn id="92" dur="166" decel="50000">
                                          <p:stCondLst>
                                            <p:cond delay="1834"/>
                                          </p:stCondLst>
                                        </p:cTn>
                                        <p:tgtEl>
                                          <p:spTgt spid="3">
                                            <p:txEl>
                                              <p:pRg st="4" end="4"/>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3">
                                            <p:txEl>
                                              <p:pRg st="5" end="5"/>
                                            </p:txEl>
                                          </p:spTgt>
                                        </p:tgtEl>
                                        <p:attrNameLst>
                                          <p:attrName>style.visibility</p:attrName>
                                        </p:attrNameLst>
                                      </p:cBhvr>
                                      <p:to>
                                        <p:strVal val="visible"/>
                                      </p:to>
                                    </p:set>
                                    <p:animEffect transition="in" filter="wipe(down)">
                                      <p:cBhvr>
                                        <p:cTn id="97" dur="580">
                                          <p:stCondLst>
                                            <p:cond delay="0"/>
                                          </p:stCondLst>
                                        </p:cTn>
                                        <p:tgtEl>
                                          <p:spTgt spid="3">
                                            <p:txEl>
                                              <p:pRg st="5" end="5"/>
                                            </p:txEl>
                                          </p:spTgt>
                                        </p:tgtEl>
                                      </p:cBhvr>
                                    </p:animEffect>
                                    <p:anim calcmode="lin" valueType="num">
                                      <p:cBhvr>
                                        <p:cTn id="9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3">
                                            <p:txEl>
                                              <p:pRg st="5" end="5"/>
                                            </p:txEl>
                                          </p:spTgt>
                                        </p:tgtEl>
                                      </p:cBhvr>
                                      <p:to x="100000" y="60000"/>
                                    </p:animScale>
                                    <p:animScale>
                                      <p:cBhvr>
                                        <p:cTn id="104" dur="166" decel="50000">
                                          <p:stCondLst>
                                            <p:cond delay="676"/>
                                          </p:stCondLst>
                                        </p:cTn>
                                        <p:tgtEl>
                                          <p:spTgt spid="3">
                                            <p:txEl>
                                              <p:pRg st="5" end="5"/>
                                            </p:txEl>
                                          </p:spTgt>
                                        </p:tgtEl>
                                      </p:cBhvr>
                                      <p:to x="100000" y="100000"/>
                                    </p:animScale>
                                    <p:animScale>
                                      <p:cBhvr>
                                        <p:cTn id="105" dur="26">
                                          <p:stCondLst>
                                            <p:cond delay="1312"/>
                                          </p:stCondLst>
                                        </p:cTn>
                                        <p:tgtEl>
                                          <p:spTgt spid="3">
                                            <p:txEl>
                                              <p:pRg st="5" end="5"/>
                                            </p:txEl>
                                          </p:spTgt>
                                        </p:tgtEl>
                                      </p:cBhvr>
                                      <p:to x="100000" y="80000"/>
                                    </p:animScale>
                                    <p:animScale>
                                      <p:cBhvr>
                                        <p:cTn id="106" dur="166" decel="50000">
                                          <p:stCondLst>
                                            <p:cond delay="1338"/>
                                          </p:stCondLst>
                                        </p:cTn>
                                        <p:tgtEl>
                                          <p:spTgt spid="3">
                                            <p:txEl>
                                              <p:pRg st="5" end="5"/>
                                            </p:txEl>
                                          </p:spTgt>
                                        </p:tgtEl>
                                      </p:cBhvr>
                                      <p:to x="100000" y="100000"/>
                                    </p:animScale>
                                    <p:animScale>
                                      <p:cBhvr>
                                        <p:cTn id="107" dur="26">
                                          <p:stCondLst>
                                            <p:cond delay="1642"/>
                                          </p:stCondLst>
                                        </p:cTn>
                                        <p:tgtEl>
                                          <p:spTgt spid="3">
                                            <p:txEl>
                                              <p:pRg st="5" end="5"/>
                                            </p:txEl>
                                          </p:spTgt>
                                        </p:tgtEl>
                                      </p:cBhvr>
                                      <p:to x="100000" y="90000"/>
                                    </p:animScale>
                                    <p:animScale>
                                      <p:cBhvr>
                                        <p:cTn id="108" dur="166" decel="50000">
                                          <p:stCondLst>
                                            <p:cond delay="1668"/>
                                          </p:stCondLst>
                                        </p:cTn>
                                        <p:tgtEl>
                                          <p:spTgt spid="3">
                                            <p:txEl>
                                              <p:pRg st="5" end="5"/>
                                            </p:txEl>
                                          </p:spTgt>
                                        </p:tgtEl>
                                      </p:cBhvr>
                                      <p:to x="100000" y="100000"/>
                                    </p:animScale>
                                    <p:animScale>
                                      <p:cBhvr>
                                        <p:cTn id="109" dur="26">
                                          <p:stCondLst>
                                            <p:cond delay="1808"/>
                                          </p:stCondLst>
                                        </p:cTn>
                                        <p:tgtEl>
                                          <p:spTgt spid="3">
                                            <p:txEl>
                                              <p:pRg st="5" end="5"/>
                                            </p:txEl>
                                          </p:spTgt>
                                        </p:tgtEl>
                                      </p:cBhvr>
                                      <p:to x="100000" y="95000"/>
                                    </p:animScale>
                                    <p:animScale>
                                      <p:cBhvr>
                                        <p:cTn id="110"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pPr algn="r" rtl="1">
              <a:buNone/>
            </a:pPr>
            <a:r>
              <a:rPr lang="ar-SA"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د) تقع هذه الجرائم في بيئة غير مادية :-</a:t>
            </a:r>
          </a:p>
          <a:p>
            <a:pPr algn="r" rtl="1"/>
            <a:r>
              <a:rPr lang="ar-SA"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والمقصود هنا هو ان مسرح ارتكاب الجريمة ليس مكاناً مادياً . فالجريمة تتم في الفضاء الالكتروني حيث تكون المعلومات مخزنه على اجهزة الحاسب الالي .</a:t>
            </a:r>
            <a:endParaRPr lang="en-US"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357167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4) مخاطر جرائم المعلوماتية وتحدياتها:-</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عنصر نائب للمحتوى 2"/>
          <p:cNvSpPr>
            <a:spLocks noGrp="1"/>
          </p:cNvSpPr>
          <p:nvPr>
            <p:ph idx="1"/>
          </p:nvPr>
        </p:nvSpPr>
        <p:spPr/>
        <p:txBody>
          <a:bodyPr>
            <a:normAutofit/>
          </a:bodyPr>
          <a:lstStyle/>
          <a:p>
            <a:pPr algn="r" rtl="1"/>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هناك ارتفاع في معدل الخسائر الناتجة عن جرائم المعلوماتية عبر العالم .</a:t>
            </a:r>
          </a:p>
          <a:p>
            <a:pPr algn="r" rtl="1"/>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ويمكن أن نقسمها للآتي :-</a:t>
            </a:r>
          </a:p>
          <a:p>
            <a:pPr algn="r" rtl="1">
              <a:buNone/>
            </a:pPr>
            <a:r>
              <a:rPr lang="ar-SA" sz="3600" dirty="0"/>
              <a:t> </a:t>
            </a:r>
            <a:endParaRPr lang="en-US" sz="3600" dirty="0"/>
          </a:p>
        </p:txBody>
      </p:sp>
    </p:spTree>
    <p:extLst>
      <p:ext uri="{BB962C8B-B14F-4D97-AF65-F5344CB8AC3E}">
        <p14:creationId xmlns:p14="http://schemas.microsoft.com/office/powerpoint/2010/main" val="631519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أ} مخاطر اقتصادية :-</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عنصر نائب للمحتوى 2"/>
          <p:cNvSpPr>
            <a:spLocks noGrp="1"/>
          </p:cNvSpPr>
          <p:nvPr>
            <p:ph idx="1"/>
          </p:nvPr>
        </p:nvSpPr>
        <p:spPr/>
        <p:txBody>
          <a:bodyPr>
            <a:normAutofit lnSpcReduction="10000"/>
            <a:scene3d>
              <a:camera prst="orthographicFront"/>
              <a:lightRig rig="glow" dir="tl">
                <a:rot lat="0" lon="0" rev="5400000"/>
              </a:lightRig>
            </a:scene3d>
            <a:sp3d contourW="12700">
              <a:bevelT w="25400" h="25400"/>
              <a:contourClr>
                <a:schemeClr val="accent6">
                  <a:shade val="73000"/>
                </a:schemeClr>
              </a:contourClr>
            </a:sp3d>
          </a:bodyPr>
          <a:lstStyle/>
          <a:p>
            <a:pPr algn="r" rtl="1"/>
            <a:r>
              <a:rPr lang="ar-SA"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ان الجرائم المعلوماتية تستهدف في الغالب المؤسسات المالية التي تسيطر على ما يعرف بالقيم الرأسمالية .</a:t>
            </a:r>
          </a:p>
          <a:p>
            <a:pPr algn="r" rtl="1"/>
            <a:r>
              <a:rPr lang="ar-SA"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وبالتالي فان الهدف الرئيس لهذه الجرائم يتمثل في النقود وتليها المعلومات باعتبارها الطريق الى اقتصاد السوق .</a:t>
            </a:r>
          </a:p>
          <a:p>
            <a:pPr algn="r" rtl="1"/>
            <a:r>
              <a:rPr lang="ar-SA"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وتعتبر شركات التأمين من القطاعات المستهدفة لعمليات النصب والاحتيال المعلوماتي .</a:t>
            </a:r>
            <a:endParaRPr lang="en-US"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3183312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ب} مخاطر سياسية :-</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عنصر نائب للمحتوى 2"/>
          <p:cNvSpPr>
            <a:spLocks noGrp="1"/>
          </p:cNvSpPr>
          <p:nvPr>
            <p:ph idx="1"/>
          </p:nvPr>
        </p:nvSpPr>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pPr algn="r" rtl="1"/>
            <a:r>
              <a:rPr lang="ar-SA"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يمكن تهديد امن الدول القومي عن طريق :</a:t>
            </a:r>
          </a:p>
          <a:p>
            <a:pPr algn="r" rtl="1">
              <a:buFontTx/>
              <a:buChar char="-"/>
            </a:pPr>
            <a:r>
              <a:rPr lang="ar-SA"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انشطة الحرب الالكترونية بمفهومها الشامل والتي تستهدف القضاء على المعلومات الدقيقة والمودعة داخل البنية المعلوماتية .</a:t>
            </a:r>
          </a:p>
          <a:p>
            <a:pPr algn="r" rtl="1">
              <a:buFontTx/>
              <a:buChar char="-"/>
            </a:pPr>
            <a:r>
              <a:rPr lang="ar-SA"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الهجمات عبر القضاء الالكتروني لقواعد البيانات نظم المعلومات وشبكات الكهرباء .</a:t>
            </a:r>
            <a:endParaRPr lang="en-US"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3372012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r" rtl="1">
              <a:buFontTx/>
              <a:buChar char="-"/>
            </a:pPr>
            <a:r>
              <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عمليات الخداع العسكري بالمعلومات المضللة حول القدرات والقوات  والنوايا .</a:t>
            </a:r>
          </a:p>
          <a:p>
            <a:pPr algn="r" rtl="1"/>
            <a:r>
              <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ويمكن أن نقول أن فكرة الصراع والحرب تقوم من بدايتها الى نهايتها على المعلومات . فسبب الحرب ربما يكون معلومة خاطئة .</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85321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r" rtl="1"/>
            <a:r>
              <a:rPr lang="ar-SA" sz="3600"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يمكن أن نقسم المخاطر الناتجة عن الجرائم المعلوماتية الى قسمين :</a:t>
            </a:r>
            <a:endParaRPr lang="en-US" sz="3600"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905368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pPr marL="742950" indent="-742950" algn="r" rtl="1">
              <a:buFont typeface="+mj-lt"/>
              <a:buAutoNum type="arabicPeriod"/>
            </a:pPr>
            <a:r>
              <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المخاطر العارضة او غير المتعمدة :-</a:t>
            </a:r>
            <a:endParaRPr lang="en-US"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عنصر نائب للمحتوى 2"/>
          <p:cNvSpPr>
            <a:spLocks noGrp="1"/>
          </p:cNvSpPr>
          <p:nvPr>
            <p:ph idx="1"/>
          </p:nvPr>
        </p:nvSpPr>
        <p:spPr/>
        <p:txBody>
          <a:bodyPr>
            <a:normAutofit/>
          </a:bodyPr>
          <a:lstStyle/>
          <a:p>
            <a:pPr algn="r" rtl="1"/>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وهي مخاطر تؤدي الى اتلاف جزئي او كلي للمعدات المعلوماتية ودعائم تخزين المعلومات .</a:t>
            </a:r>
          </a:p>
          <a:p>
            <a:pPr algn="r" rtl="1"/>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مخاطر تعطيل المعدات المالية بسبب خسائر مالية جسيمة .</a:t>
            </a:r>
          </a:p>
          <a:p>
            <a:pPr algn="r" rtl="1"/>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هناك مخاطر خاصة التشغيل يدخل فيها الخطأ البشري .</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3306081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marL="742950" indent="-742950"/>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2. المخاطر العمدية :-</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عنصر نائب للمحتوى 2"/>
          <p:cNvSpPr>
            <a:spLocks noGrp="1"/>
          </p:cNvSpPr>
          <p:nvPr>
            <p:ph idx="1"/>
          </p:nvPr>
        </p:nvSpPr>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pPr algn="r" rtl="1"/>
            <a:r>
              <a:rPr lang="ar-SA"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وهي تنحصر في السرقة والاتلاف والغش والاختلاس.</a:t>
            </a:r>
          </a:p>
          <a:p>
            <a:pPr algn="r" rtl="1"/>
            <a:r>
              <a:rPr lang="ar-SA"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مثل اتلاف مصنعة الشيكات الخاصة بأحد البنوك وتؤدي الى تأخير المعالجة تؤدي لخسائر تالية كبيرة.</a:t>
            </a:r>
          </a:p>
          <a:p>
            <a:pPr algn="r" rtl="1">
              <a:buNone/>
            </a:pPr>
            <a:endParaRPr lang="en-US"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3482897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9512" y="1845387"/>
            <a:ext cx="8643483" cy="2062103"/>
          </a:xfrm>
          <a:prstGeom prst="rect">
            <a:avLst/>
          </a:prstGeom>
        </p:spPr>
        <p:txBody>
          <a:bodyPr wrap="square">
            <a:spAutoFit/>
          </a:bodyPr>
          <a:lstStyle/>
          <a:p>
            <a:pPr algn="r" rtl="1"/>
            <a:r>
              <a:rPr lang="ar-SA" sz="3200" b="1" dirty="0">
                <a:solidFill>
                  <a:srgbClr val="C00000"/>
                </a:solidFill>
                <a:effectLst/>
                <a:latin typeface="Tahoma, sans-serif"/>
              </a:rPr>
              <a:t>يعرف </a:t>
            </a:r>
            <a:r>
              <a:rPr lang="ar-SA" sz="3200" b="1" dirty="0" err="1">
                <a:solidFill>
                  <a:srgbClr val="C00000"/>
                </a:solidFill>
                <a:effectLst/>
                <a:latin typeface="Tahoma, sans-serif"/>
              </a:rPr>
              <a:t>إنحراف</a:t>
            </a:r>
            <a:r>
              <a:rPr lang="ar-SA" sz="3200" b="1" dirty="0">
                <a:solidFill>
                  <a:srgbClr val="C00000"/>
                </a:solidFill>
                <a:effectLst/>
                <a:latin typeface="Tahoma, sans-serif"/>
              </a:rPr>
              <a:t> الأحداث لغوياً بأنه </a:t>
            </a:r>
            <a:r>
              <a:rPr lang="ar-SA" sz="3200" b="1" dirty="0">
                <a:effectLst/>
                <a:latin typeface="Tahoma, sans-serif"/>
              </a:rPr>
              <a:t>: الفشل في أداء الواجب أو </a:t>
            </a:r>
            <a:r>
              <a:rPr lang="ar-SA" sz="3200" b="1" dirty="0" err="1">
                <a:effectLst/>
                <a:latin typeface="Tahoma, sans-serif"/>
              </a:rPr>
              <a:t>إرتكاب</a:t>
            </a:r>
            <a:r>
              <a:rPr lang="ar-SA" sz="3200" b="1" dirty="0">
                <a:effectLst/>
                <a:latin typeface="Tahoma, sans-serif"/>
              </a:rPr>
              <a:t> الخطأ أو مخالفة القانون .</a:t>
            </a:r>
            <a:endParaRPr lang="ar-SA" sz="3200" b="1" dirty="0">
              <a:effectLst/>
            </a:endParaRPr>
          </a:p>
          <a:p>
            <a:pPr algn="r" rtl="1"/>
            <a:r>
              <a:rPr lang="ar-SA" sz="3200" b="1" dirty="0">
                <a:solidFill>
                  <a:srgbClr val="C00000"/>
                </a:solidFill>
                <a:effectLst/>
                <a:latin typeface="Tahoma, sans-serif"/>
              </a:rPr>
              <a:t>- عرفه عالم النفس </a:t>
            </a:r>
            <a:r>
              <a:rPr lang="ar-SA" sz="3200" b="1" dirty="0">
                <a:effectLst/>
                <a:latin typeface="Tahoma, sans-serif"/>
              </a:rPr>
              <a:t>( </a:t>
            </a:r>
            <a:r>
              <a:rPr lang="ar-SA" sz="3200" b="1" dirty="0" err="1">
                <a:solidFill>
                  <a:srgbClr val="0070C0"/>
                </a:solidFill>
                <a:effectLst/>
                <a:latin typeface="Tahoma, sans-serif"/>
              </a:rPr>
              <a:t>أنجلش</a:t>
            </a:r>
            <a:r>
              <a:rPr lang="ar-SA" sz="3200" b="1" dirty="0">
                <a:solidFill>
                  <a:srgbClr val="0070C0"/>
                </a:solidFill>
                <a:effectLst/>
                <a:latin typeface="Tahoma, sans-serif"/>
              </a:rPr>
              <a:t> </a:t>
            </a:r>
            <a:r>
              <a:rPr lang="ar-SA" sz="3200" b="1" dirty="0">
                <a:effectLst/>
                <a:latin typeface="Tahoma, sans-serif"/>
              </a:rPr>
              <a:t>) </a:t>
            </a:r>
            <a:r>
              <a:rPr lang="ar-SA" sz="3200" b="1" dirty="0">
                <a:solidFill>
                  <a:srgbClr val="C00000"/>
                </a:solidFill>
                <a:effectLst/>
                <a:latin typeface="Tahoma, sans-serif"/>
              </a:rPr>
              <a:t>بأنه</a:t>
            </a:r>
            <a:r>
              <a:rPr lang="ar-SA" sz="3200" b="1" dirty="0">
                <a:effectLst/>
                <a:latin typeface="Tahoma, sans-serif"/>
              </a:rPr>
              <a:t> : </a:t>
            </a:r>
            <a:r>
              <a:rPr lang="ar-SA" sz="3200" b="1" dirty="0" err="1">
                <a:effectLst/>
                <a:latin typeface="Tahoma, sans-serif"/>
              </a:rPr>
              <a:t>إرتكاب</a:t>
            </a:r>
            <a:r>
              <a:rPr lang="ar-SA" sz="3200" b="1" dirty="0">
                <a:effectLst/>
                <a:latin typeface="Tahoma, sans-serif"/>
              </a:rPr>
              <a:t> خطأ بسيط للقاعدة القانونية أو الأخلاقية </a:t>
            </a:r>
            <a:r>
              <a:rPr lang="ar-SA" sz="2800" dirty="0">
                <a:effectLst/>
                <a:latin typeface="Tahoma, sans-serif"/>
              </a:rPr>
              <a:t>.</a:t>
            </a:r>
            <a:endParaRPr lang="ar-SA" sz="2800" dirty="0">
              <a:effectLst/>
            </a:endParaRPr>
          </a:p>
        </p:txBody>
      </p:sp>
      <p:sp>
        <p:nvSpPr>
          <p:cNvPr id="3" name="مستطيل 2"/>
          <p:cNvSpPr/>
          <p:nvPr/>
        </p:nvSpPr>
        <p:spPr>
          <a:xfrm>
            <a:off x="609600" y="731534"/>
            <a:ext cx="7581056" cy="936104"/>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SA" sz="6000" b="1" dirty="0">
                <a:solidFill>
                  <a:srgbClr val="0C4F01"/>
                </a:solidFill>
              </a:rPr>
              <a:t>  مفهوم انحراف الأحداث</a:t>
            </a:r>
          </a:p>
        </p:txBody>
      </p:sp>
    </p:spTree>
    <p:extLst>
      <p:ext uri="{BB962C8B-B14F-4D97-AF65-F5344CB8AC3E}">
        <p14:creationId xmlns:p14="http://schemas.microsoft.com/office/powerpoint/2010/main" val="173154389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612845"/>
            <a:ext cx="8568952" cy="6740307"/>
          </a:xfrm>
          <a:prstGeom prst="rect">
            <a:avLst/>
          </a:prstGeom>
        </p:spPr>
        <p:txBody>
          <a:bodyPr wrap="square">
            <a:spAutoFit/>
          </a:bodyPr>
          <a:lstStyle/>
          <a:p>
            <a:pPr algn="r" rtl="1"/>
            <a:endParaRPr lang="ar-SA" sz="2400" b="1" dirty="0">
              <a:solidFill>
                <a:srgbClr val="C00000"/>
              </a:solidFill>
            </a:endParaRPr>
          </a:p>
          <a:p>
            <a:pPr algn="r" rtl="1"/>
            <a:endParaRPr lang="ar-SA" sz="2400" b="1" dirty="0">
              <a:solidFill>
                <a:srgbClr val="C00000"/>
              </a:solidFill>
            </a:endParaRPr>
          </a:p>
          <a:p>
            <a:pPr algn="r" rtl="1"/>
            <a:endParaRPr lang="ar-SA" sz="2400" b="1" dirty="0">
              <a:solidFill>
                <a:srgbClr val="C00000"/>
              </a:solidFill>
            </a:endParaRPr>
          </a:p>
          <a:p>
            <a:pPr algn="r" rtl="1"/>
            <a:r>
              <a:rPr lang="ar-SA" sz="2400" b="1" dirty="0">
                <a:solidFill>
                  <a:srgbClr val="C00000"/>
                </a:solidFill>
              </a:rPr>
              <a:t>الحدث : </a:t>
            </a:r>
            <a:r>
              <a:rPr lang="ar-SA" sz="2400" b="1" dirty="0"/>
              <a:t>هو شخص تحت سن ال 16 أو 18 حسب </a:t>
            </a:r>
            <a:r>
              <a:rPr lang="ar-SA" sz="2400" b="1" dirty="0" err="1"/>
              <a:t>ماتعلنه</a:t>
            </a:r>
            <a:r>
              <a:rPr lang="ar-SA" sz="2400" b="1" dirty="0"/>
              <a:t> الدولة .</a:t>
            </a:r>
          </a:p>
          <a:p>
            <a:pPr algn="r" rtl="1"/>
            <a:endParaRPr lang="ar-SA" sz="2400" b="1" dirty="0">
              <a:solidFill>
                <a:srgbClr val="C00000"/>
              </a:solidFill>
            </a:endParaRPr>
          </a:p>
          <a:p>
            <a:pPr algn="r" rtl="1"/>
            <a:r>
              <a:rPr lang="ar-SA" sz="2400" b="1" dirty="0">
                <a:solidFill>
                  <a:srgbClr val="C00000"/>
                </a:solidFill>
              </a:rPr>
              <a:t>سلوك الأحداث : </a:t>
            </a:r>
            <a:r>
              <a:rPr lang="ar-SA" sz="2400" b="1" dirty="0"/>
              <a:t>ينتج عن أطفال دون سن النضج العقلي ; </a:t>
            </a:r>
          </a:p>
          <a:p>
            <a:pPr algn="r" rtl="1"/>
            <a:endParaRPr lang="ar-SA" sz="2400" b="1" dirty="0"/>
          </a:p>
          <a:p>
            <a:pPr algn="r" rtl="1"/>
            <a:r>
              <a:rPr lang="ar-SA" sz="2400" b="1" dirty="0"/>
              <a:t>وهو سلوك منحرف ناتج عن مشاكل أسرية أو بيئية أو نفسية أو نتيجة لصراع بين الحدث وبيئته </a:t>
            </a:r>
            <a:r>
              <a:rPr lang="ar-SA" sz="2400" b="1" dirty="0">
                <a:solidFill>
                  <a:srgbClr val="0C4F01"/>
                </a:solidFill>
              </a:rPr>
              <a:t>وربما يكون السلوك حصيلة عامل أو عدة عوامل .</a:t>
            </a:r>
          </a:p>
          <a:p>
            <a:pPr algn="r" rtl="1"/>
            <a:endParaRPr lang="ar-SA" sz="2400" b="1" dirty="0"/>
          </a:p>
          <a:p>
            <a:pPr algn="r" rtl="1"/>
            <a:r>
              <a:rPr lang="ar-SA" sz="2400" b="1" dirty="0">
                <a:solidFill>
                  <a:srgbClr val="C00000"/>
                </a:solidFill>
              </a:rPr>
              <a:t>الحدث كما عرفه مكتب الشؤون </a:t>
            </a:r>
            <a:r>
              <a:rPr lang="ar-SA" sz="2400" b="1" dirty="0" err="1">
                <a:solidFill>
                  <a:srgbClr val="C00000"/>
                </a:solidFill>
              </a:rPr>
              <a:t>الإجتماعية</a:t>
            </a:r>
            <a:r>
              <a:rPr lang="ar-SA" sz="2400" b="1" dirty="0">
                <a:solidFill>
                  <a:srgbClr val="C00000"/>
                </a:solidFill>
              </a:rPr>
              <a:t> التابع للأمم المتحدة من الناحية القانونية هو :</a:t>
            </a:r>
            <a:endParaRPr lang="ar-SA" sz="2400" b="1" dirty="0"/>
          </a:p>
          <a:p>
            <a:pPr algn="r" rtl="1"/>
            <a:r>
              <a:rPr lang="ar-SA" sz="2400" b="1" dirty="0"/>
              <a:t>شخص في حدود سن معينة يمثل أمام هيئة قضائية أو أية سلطة أخرى مختصة , بسبب </a:t>
            </a:r>
            <a:r>
              <a:rPr lang="ar-SA" sz="2400" b="1" dirty="0" err="1"/>
              <a:t>إرتكابه</a:t>
            </a:r>
            <a:r>
              <a:rPr lang="ar-SA" sz="2400" b="1" dirty="0"/>
              <a:t> جريمة جنائية ليتلقى رعاية من شأنها أن تيسر إعادة تكيفه </a:t>
            </a:r>
            <a:r>
              <a:rPr lang="ar-SA" sz="2400" b="1" dirty="0" err="1"/>
              <a:t>الإجتماعي</a:t>
            </a:r>
            <a:r>
              <a:rPr lang="ar-SA" sz="2400" b="1" dirty="0"/>
              <a:t>.</a:t>
            </a:r>
          </a:p>
          <a:p>
            <a:pPr algn="r" rtl="1"/>
            <a:endParaRPr lang="ar-SA" sz="2400" b="1" dirty="0"/>
          </a:p>
          <a:p>
            <a:pPr algn="r" rtl="1"/>
            <a:endParaRPr lang="ar-SA" dirty="0"/>
          </a:p>
          <a:p>
            <a:pPr algn="r" rtl="1"/>
            <a:endParaRPr lang="ar-SA" dirty="0"/>
          </a:p>
          <a:p>
            <a:pPr algn="r" rtl="1"/>
            <a:endParaRPr lang="ar-SA" dirty="0"/>
          </a:p>
          <a:p>
            <a:pPr algn="r" rtl="1"/>
            <a:endParaRPr lang="ar-SA" dirty="0"/>
          </a:p>
        </p:txBody>
      </p:sp>
    </p:spTree>
    <p:extLst>
      <p:ext uri="{BB962C8B-B14F-4D97-AF65-F5344CB8AC3E}">
        <p14:creationId xmlns:p14="http://schemas.microsoft.com/office/powerpoint/2010/main" val="372400233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77280" y="772975"/>
            <a:ext cx="8766720" cy="5632311"/>
          </a:xfrm>
          <a:prstGeom prst="rect">
            <a:avLst/>
          </a:prstGeom>
        </p:spPr>
        <p:txBody>
          <a:bodyPr wrap="square">
            <a:spAutoFit/>
          </a:bodyPr>
          <a:lstStyle/>
          <a:p>
            <a:pPr algn="r" rtl="1"/>
            <a:endParaRPr lang="ar-SA" sz="2400" dirty="0">
              <a:effectLst/>
            </a:endParaRPr>
          </a:p>
          <a:p>
            <a:pPr algn="r" rtl="1"/>
            <a:r>
              <a:rPr lang="ar-SA" sz="2400" b="1" dirty="0"/>
              <a:t>الأسرة تؤثر على تكوين شخصية الحدث , و تؤثر على رسم مستقبل الطفل , فهي تعد بمثابة الخلية الأولى لأي مجتمع .</a:t>
            </a:r>
            <a:endParaRPr lang="ar-SA" sz="2400" dirty="0">
              <a:effectLst/>
            </a:endParaRPr>
          </a:p>
          <a:p>
            <a:pPr algn="r" rtl="1"/>
            <a:r>
              <a:rPr lang="ar-SA" sz="2400" b="1" dirty="0">
                <a:solidFill>
                  <a:srgbClr val="C00000"/>
                </a:solidFill>
              </a:rPr>
              <a:t>أولاً : </a:t>
            </a:r>
            <a:r>
              <a:rPr lang="ar-SA" sz="2400" b="1" dirty="0" err="1">
                <a:solidFill>
                  <a:srgbClr val="C00000"/>
                </a:solidFill>
              </a:rPr>
              <a:t>أنحراف</a:t>
            </a:r>
            <a:r>
              <a:rPr lang="ar-SA" sz="2400" b="1" dirty="0">
                <a:solidFill>
                  <a:srgbClr val="C00000"/>
                </a:solidFill>
              </a:rPr>
              <a:t> الأحداث و أشكال نظم الأسرة </a:t>
            </a:r>
            <a:r>
              <a:rPr lang="ar-SA" sz="2400" b="1" dirty="0"/>
              <a:t>.</a:t>
            </a:r>
            <a:endParaRPr lang="ar-SA" sz="2400" dirty="0">
              <a:effectLst/>
            </a:endParaRPr>
          </a:p>
          <a:p>
            <a:pPr algn="r" rtl="1"/>
            <a:r>
              <a:rPr lang="ar-SA" sz="2400" b="1" dirty="0"/>
              <a:t>- </a:t>
            </a:r>
            <a:r>
              <a:rPr lang="ar-SA" sz="2400" dirty="0"/>
              <a:t>وجد نتيجة لكثير من الدراسات أن العائلة الممتدة تكون القبيلة ذات القوة في الرأي و المشورة , وهذا بدوره يحد من </a:t>
            </a:r>
            <a:r>
              <a:rPr lang="ar-SA" sz="2400" dirty="0" err="1"/>
              <a:t>إنحراف</a:t>
            </a:r>
            <a:r>
              <a:rPr lang="ar-SA" sz="2400" dirty="0"/>
              <a:t> الأحداث </a:t>
            </a:r>
            <a:endParaRPr lang="ar-SA" sz="2400" dirty="0">
              <a:effectLst/>
            </a:endParaRPr>
          </a:p>
          <a:p>
            <a:pPr algn="r" rtl="1"/>
            <a:r>
              <a:rPr lang="ar-SA" sz="2400" dirty="0"/>
              <a:t>لأن كل شخص في العائلة بل في القبيلة يعتبر مسؤولاً عن تصرفات أفراد الأسرة .</a:t>
            </a:r>
            <a:endParaRPr lang="ar-SA" sz="2400" dirty="0">
              <a:effectLst/>
            </a:endParaRPr>
          </a:p>
          <a:p>
            <a:pPr algn="r" rtl="1"/>
            <a:r>
              <a:rPr lang="ar-SA" sz="2400" b="1" dirty="0"/>
              <a:t>-</a:t>
            </a:r>
            <a:r>
              <a:rPr lang="ar-SA" sz="2400" dirty="0"/>
              <a:t> تفكك العائلة و </a:t>
            </a:r>
            <a:r>
              <a:rPr lang="ar-SA" sz="2400" dirty="0" err="1"/>
              <a:t>إنشغال</a:t>
            </a:r>
            <a:r>
              <a:rPr lang="ar-SA" sz="2400" dirty="0"/>
              <a:t> الوالدين بالعمل قد يؤدي إلى تفكك في الأسرة ; بسبب </a:t>
            </a:r>
            <a:r>
              <a:rPr lang="ar-SA" sz="2400" dirty="0" err="1"/>
              <a:t>إنتشار</a:t>
            </a:r>
            <a:r>
              <a:rPr lang="ar-SA" sz="2400" dirty="0"/>
              <a:t> الخلاف الذي يؤدي إلى الطلاق بين الوالدين .</a:t>
            </a:r>
            <a:endParaRPr lang="ar-SA" sz="2400" dirty="0">
              <a:effectLst/>
            </a:endParaRPr>
          </a:p>
          <a:p>
            <a:pPr algn="r" rtl="1"/>
            <a:r>
              <a:rPr lang="ar-SA" sz="2400" b="1" dirty="0"/>
              <a:t>- </a:t>
            </a:r>
            <a:r>
              <a:rPr lang="ar-SA" sz="2400" dirty="0"/>
              <a:t>وفي الأسرة الأموية يفتقر الطفل والمراهق إلى النموذج الممثل للسلوك المتوقع من الشخص البالغ , وهذا يعرض الحدث لمشاكل في سلوكه عندما يحاول البرهنة على رجولته .</a:t>
            </a:r>
            <a:endParaRPr lang="ar-SA" sz="2400" dirty="0">
              <a:effectLst/>
            </a:endParaRPr>
          </a:p>
          <a:p>
            <a:pPr algn="r" rtl="1"/>
            <a:br>
              <a:rPr lang="ar-SA" dirty="0"/>
            </a:br>
            <a:endParaRPr lang="ar-SA" dirty="0">
              <a:effectLst/>
            </a:endParaRPr>
          </a:p>
          <a:p>
            <a:pPr algn="r" rtl="1"/>
            <a:br>
              <a:rPr lang="ar-SA" b="1" dirty="0"/>
            </a:br>
            <a:endParaRPr lang="ar-SA" dirty="0">
              <a:effectLst/>
            </a:endParaRPr>
          </a:p>
        </p:txBody>
      </p:sp>
      <p:sp>
        <p:nvSpPr>
          <p:cNvPr id="3" name="مستطيل 2"/>
          <p:cNvSpPr/>
          <p:nvPr/>
        </p:nvSpPr>
        <p:spPr>
          <a:xfrm>
            <a:off x="971600" y="304923"/>
            <a:ext cx="8158021" cy="936104"/>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SA" sz="4800" b="1" dirty="0">
                <a:solidFill>
                  <a:srgbClr val="0C4F01"/>
                </a:solidFill>
              </a:rPr>
              <a:t>انحراف الأحداث و الأسرة </a:t>
            </a:r>
          </a:p>
        </p:txBody>
      </p:sp>
    </p:spTree>
    <p:extLst>
      <p:ext uri="{BB962C8B-B14F-4D97-AF65-F5344CB8AC3E}">
        <p14:creationId xmlns:p14="http://schemas.microsoft.com/office/powerpoint/2010/main" val="296228128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0577" y="188640"/>
            <a:ext cx="9144000" cy="6370975"/>
          </a:xfrm>
          <a:prstGeom prst="rect">
            <a:avLst/>
          </a:prstGeom>
        </p:spPr>
        <p:txBody>
          <a:bodyPr wrap="square">
            <a:spAutoFit/>
          </a:bodyPr>
          <a:lstStyle/>
          <a:p>
            <a:pPr algn="r" rtl="1"/>
            <a:r>
              <a:rPr lang="ar-SA" sz="2400" b="1" dirty="0">
                <a:solidFill>
                  <a:srgbClr val="C00000"/>
                </a:solidFill>
              </a:rPr>
              <a:t>رابعاً: أنواع التفكك الأسري : 3 أنواع :</a:t>
            </a:r>
            <a:endParaRPr lang="ar-SA" sz="2400" dirty="0">
              <a:solidFill>
                <a:srgbClr val="C00000"/>
              </a:solidFill>
              <a:effectLst/>
            </a:endParaRPr>
          </a:p>
          <a:p>
            <a:pPr algn="r" rtl="1"/>
            <a:r>
              <a:rPr lang="ar-SA" sz="2400" b="1" dirty="0">
                <a:solidFill>
                  <a:srgbClr val="0070C0"/>
                </a:solidFill>
              </a:rPr>
              <a:t>(أ) التفكك العاطفي :</a:t>
            </a:r>
            <a:endParaRPr lang="ar-SA" sz="2400" dirty="0">
              <a:solidFill>
                <a:srgbClr val="0070C0"/>
              </a:solidFill>
              <a:effectLst/>
            </a:endParaRPr>
          </a:p>
          <a:p>
            <a:pPr algn="r" rtl="1"/>
            <a:r>
              <a:rPr lang="ar-SA" sz="2400" dirty="0"/>
              <a:t>- حسب أقوال الأخصائيين النفسيين و أطباء العقول فإن هذا التفكك يحدث نتيجة للطغيان و السلطة المطلقة التي يمارسها الأب تجاه أفراد العائلة ,</a:t>
            </a:r>
            <a:endParaRPr lang="ar-SA" sz="2400" dirty="0">
              <a:effectLst/>
            </a:endParaRPr>
          </a:p>
          <a:p>
            <a:pPr algn="r" rtl="1"/>
            <a:r>
              <a:rPr lang="ar-SA" sz="2400" dirty="0"/>
              <a:t>مما يترتب عليه حدوث صراع و نزاع و قلة احترام , و في هذه الحالة يكون الطفل في دوامة قلق من المشادة بين الوالدين , فيبدأ بالبحث عن مخرج لما هو فيه من ضيق .</a:t>
            </a:r>
            <a:endParaRPr lang="ar-SA" sz="2400" dirty="0">
              <a:effectLst/>
            </a:endParaRPr>
          </a:p>
          <a:p>
            <a:pPr algn="r" rtl="1"/>
            <a:r>
              <a:rPr lang="ar-SA" sz="2400" dirty="0"/>
              <a:t> - كذلك اللين و التدليل في المعاملة قد يؤديان بالطفل إلى الاعتماد الكلي على والديه و في النهاية لا يستطيع الطفل بعد بلوغه الاعتماد على نفسه مما يحدث له عدم تكيف مع المجتمع .</a:t>
            </a:r>
            <a:endParaRPr lang="ar-SA" sz="2400" dirty="0">
              <a:effectLst/>
            </a:endParaRPr>
          </a:p>
          <a:p>
            <a:pPr algn="r" rtl="1"/>
            <a:r>
              <a:rPr lang="ar-SA" sz="2400" b="1" dirty="0">
                <a:solidFill>
                  <a:srgbClr val="0070C0"/>
                </a:solidFill>
              </a:rPr>
              <a:t>(ب) التفكك الأسري المادي :</a:t>
            </a:r>
            <a:endParaRPr lang="ar-SA" sz="2400" dirty="0">
              <a:solidFill>
                <a:srgbClr val="0070C0"/>
              </a:solidFill>
              <a:effectLst/>
            </a:endParaRPr>
          </a:p>
          <a:p>
            <a:pPr algn="r" rtl="1"/>
            <a:r>
              <a:rPr lang="ar-SA" sz="2400" dirty="0"/>
              <a:t>يدخل ضمن هذا النوع غياب الأب عن البيت بسبب الموت أو الطلاق أو السجن الطويل , لأن الأسرة في كثير من هذه الأحوال قد تفقد المصدر المالي .</a:t>
            </a:r>
            <a:endParaRPr lang="ar-SA" sz="2400" dirty="0">
              <a:effectLst/>
            </a:endParaRPr>
          </a:p>
          <a:p>
            <a:pPr algn="r" rtl="1"/>
            <a:r>
              <a:rPr lang="ar-SA" sz="2400" dirty="0"/>
              <a:t>و يرى الباحثون أن هذا النوع من التفكك يفقد الطفل الرعاية الصحية و الاجتماعية و التوجيه السليم .</a:t>
            </a:r>
            <a:endParaRPr lang="ar-SA" sz="2400" dirty="0">
              <a:effectLst/>
            </a:endParaRPr>
          </a:p>
          <a:p>
            <a:pPr algn="r" rtl="1"/>
            <a:r>
              <a:rPr lang="ar-SA" sz="2400" b="1" dirty="0">
                <a:solidFill>
                  <a:srgbClr val="0070C0"/>
                </a:solidFill>
              </a:rPr>
              <a:t>(ج) التفكك الخلقي للأسرة :</a:t>
            </a:r>
            <a:endParaRPr lang="ar-SA" sz="2400" dirty="0">
              <a:solidFill>
                <a:srgbClr val="0070C0"/>
              </a:solidFill>
              <a:effectLst/>
            </a:endParaRPr>
          </a:p>
          <a:p>
            <a:pPr algn="r" rtl="1"/>
            <a:r>
              <a:rPr lang="ar-SA" sz="2400" dirty="0"/>
              <a:t>يتصف هذا النوع من التفكك بضعف الوازع الديني , وانعدام الأخلاق داخل البيت من جانب الوالدين أو أحدهما أو الأولاد الأكبر سناً الذي يقتدى بهم .</a:t>
            </a:r>
            <a:endParaRPr lang="ar-SA" sz="2400" dirty="0">
              <a:effectLst/>
            </a:endParaRPr>
          </a:p>
          <a:p>
            <a:pPr algn="r" rtl="1"/>
            <a:r>
              <a:rPr lang="ar-SA" sz="2400" dirty="0"/>
              <a:t>وضعف الوازع الديني هذا يؤدي إلى جعل ارتكاب السلوك المنحرف في مثل هذا الجو . </a:t>
            </a:r>
            <a:endParaRPr lang="ar-SA" sz="2400" dirty="0">
              <a:effectLst/>
            </a:endParaRPr>
          </a:p>
        </p:txBody>
      </p:sp>
    </p:spTree>
    <p:extLst>
      <p:ext uri="{BB962C8B-B14F-4D97-AF65-F5344CB8AC3E}">
        <p14:creationId xmlns:p14="http://schemas.microsoft.com/office/powerpoint/2010/main" val="54059382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251520" y="1402507"/>
            <a:ext cx="8784976" cy="4154984"/>
          </a:xfrm>
          <a:prstGeom prst="rect">
            <a:avLst/>
          </a:prstGeom>
          <a:noFill/>
        </p:spPr>
        <p:txBody>
          <a:bodyPr wrap="square" rtlCol="1">
            <a:spAutoFit/>
          </a:bodyPr>
          <a:lstStyle/>
          <a:p>
            <a:pPr algn="r" rtl="1"/>
            <a:r>
              <a:rPr lang="ar-SA" sz="2400" b="1" dirty="0"/>
              <a:t>ان الفكرة السائدة منذ القدم هي ان الاقتصاد يعتبر عنصرا سياسيا له اثاره في النظم الاجتماعية . ويؤيد هذا الرأي بعض الباحثين ولكن على درجات متفاوتة , ولكون هذه الآراء تفترض التأثير الاقتصادي  على النظم الاجتماعية فإن ذلك قد يؤخذ في الاعتبار كسب لسوء التكيف الاجتماعي الذي ربما ينتج عنه انحراف في السلوك .</a:t>
            </a:r>
          </a:p>
          <a:p>
            <a:pPr algn="r" rtl="1"/>
            <a:endParaRPr lang="ar-SA" sz="2400" b="1" dirty="0"/>
          </a:p>
          <a:p>
            <a:pPr algn="r" rtl="1"/>
            <a:r>
              <a:rPr lang="ar-SA" sz="2400" b="1" dirty="0"/>
              <a:t>وفي هذا المنهج خرجت دراسات متعددة تناقش العلاقة بين النظام الاقتصادي وعناصره المختلفة وبين الجنوح , منها ما يؤيد ومنها غير ذلك </a:t>
            </a:r>
          </a:p>
          <a:p>
            <a:pPr algn="r" rtl="1"/>
            <a:r>
              <a:rPr lang="ar-SA" sz="2400" b="1" dirty="0"/>
              <a:t>الدراسات القديمة واضحت وجود علاقة بين الفقر والبطالة وبين الجنوح .</a:t>
            </a:r>
          </a:p>
          <a:p>
            <a:pPr algn="r" rtl="1"/>
            <a:r>
              <a:rPr lang="ar-SA" sz="2400" b="1" dirty="0"/>
              <a:t>والدراسات الحديثة فقد اخذت بدراسة علاقة الجنوح  بالمستوى الاقتصادي , وقد وجدت ان معدل جنوح الاحداث يرتفع الى اعلى مستوى , في الازدهار الاقتصادي , ويرتفع خلال الكساد الاقتصادي , وينخفض خلال الظروف الاقتصادية العادية .</a:t>
            </a:r>
          </a:p>
        </p:txBody>
      </p:sp>
      <p:sp>
        <p:nvSpPr>
          <p:cNvPr id="7" name="مستطيل 6"/>
          <p:cNvSpPr/>
          <p:nvPr/>
        </p:nvSpPr>
        <p:spPr>
          <a:xfrm>
            <a:off x="0" y="304923"/>
            <a:ext cx="9129621" cy="936104"/>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SA" sz="4800" b="1" dirty="0">
                <a:solidFill>
                  <a:srgbClr val="0C4F01"/>
                </a:solidFill>
              </a:rPr>
              <a:t> </a:t>
            </a:r>
            <a:r>
              <a:rPr lang="ar-SA" sz="4400" b="1" dirty="0">
                <a:solidFill>
                  <a:srgbClr val="0C4F01"/>
                </a:solidFill>
              </a:rPr>
              <a:t>انحراف الأحداث والنظام الاقتصادي</a:t>
            </a:r>
          </a:p>
        </p:txBody>
      </p:sp>
    </p:spTree>
    <p:extLst>
      <p:ext uri="{BB962C8B-B14F-4D97-AF65-F5344CB8AC3E}">
        <p14:creationId xmlns:p14="http://schemas.microsoft.com/office/powerpoint/2010/main" val="271119212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304923"/>
            <a:ext cx="9129621" cy="936104"/>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SA" sz="4800" b="1" dirty="0">
                <a:solidFill>
                  <a:srgbClr val="0C4F01"/>
                </a:solidFill>
              </a:rPr>
              <a:t>تعطل الاب عن العمل وانحراف الاطفال:</a:t>
            </a:r>
            <a:endParaRPr lang="ar-SA" sz="4400" b="1" dirty="0">
              <a:solidFill>
                <a:srgbClr val="0C4F01"/>
              </a:solidFill>
            </a:endParaRPr>
          </a:p>
        </p:txBody>
      </p:sp>
      <p:sp>
        <p:nvSpPr>
          <p:cNvPr id="3" name="مربع نص 2"/>
          <p:cNvSpPr txBox="1"/>
          <p:nvPr/>
        </p:nvSpPr>
        <p:spPr>
          <a:xfrm>
            <a:off x="179512" y="1628800"/>
            <a:ext cx="8712968" cy="3046988"/>
          </a:xfrm>
          <a:prstGeom prst="rect">
            <a:avLst/>
          </a:prstGeom>
          <a:noFill/>
        </p:spPr>
        <p:txBody>
          <a:bodyPr wrap="square" rtlCol="1">
            <a:spAutoFit/>
          </a:bodyPr>
          <a:lstStyle/>
          <a:p>
            <a:pPr algn="r" rtl="1"/>
            <a:r>
              <a:rPr lang="ar-SA" sz="2400" b="1" dirty="0"/>
              <a:t>ان تعطل المسؤول عن اعالة الاسرة يخل بالوظيفة  التي يقوم  بها لتوفير المستوى الاقتصادي المناسب لأسرته. والاخلال يمثل هذه الوظيفة ربما يعرض العائلة الى الفقر مما يضطر الام وكذلك الابناء للخروج للبحث عن لقمة العيش</a:t>
            </a:r>
          </a:p>
          <a:p>
            <a:pPr algn="r" rtl="1"/>
            <a:endParaRPr lang="ar-SA" sz="2400" b="1" dirty="0"/>
          </a:p>
          <a:p>
            <a:pPr algn="r" rtl="1"/>
            <a:r>
              <a:rPr lang="ar-SA" sz="2400" b="1" dirty="0"/>
              <a:t>وان الجنوح يرتبط بالفقر اذا لم تجد مطامح الافراد الفقراء امامها الفرص لتحقيقها بالوسائل الشرعية .فإذا وجدت علاقة بين الفقر والجناح فان ذلك  ربما يدل على وجود خلل في النظام الاقتصادي وتخلخل في النظام الاجتماعي وان الفقر قد يسبب ظهور عوامل اخرى تتضافر وتتفاعل مع الفقر وبالتالي فإنها تؤدي بالحدث الى الانحراف .</a:t>
            </a:r>
          </a:p>
        </p:txBody>
      </p:sp>
    </p:spTree>
    <p:extLst>
      <p:ext uri="{BB962C8B-B14F-4D97-AF65-F5344CB8AC3E}">
        <p14:creationId xmlns:p14="http://schemas.microsoft.com/office/powerpoint/2010/main" val="15024559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304923"/>
            <a:ext cx="9129621" cy="936104"/>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SA" sz="4400" b="1" dirty="0">
                <a:solidFill>
                  <a:srgbClr val="0C4F01"/>
                </a:solidFill>
              </a:rPr>
              <a:t>انحراف الأحداث والنظام التربوي</a:t>
            </a:r>
          </a:p>
        </p:txBody>
      </p:sp>
      <p:sp>
        <p:nvSpPr>
          <p:cNvPr id="3" name="مستطيل 2"/>
          <p:cNvSpPr/>
          <p:nvPr/>
        </p:nvSpPr>
        <p:spPr>
          <a:xfrm>
            <a:off x="53752" y="1472541"/>
            <a:ext cx="9022116" cy="3539430"/>
          </a:xfrm>
          <a:prstGeom prst="rect">
            <a:avLst/>
          </a:prstGeom>
        </p:spPr>
        <p:txBody>
          <a:bodyPr wrap="square">
            <a:spAutoFit/>
          </a:bodyPr>
          <a:lstStyle/>
          <a:p>
            <a:pPr algn="r" rtl="1"/>
            <a:r>
              <a:rPr lang="ar-SA" sz="2800" b="1" dirty="0"/>
              <a:t>تلعب المدرسة دورا هاما في تنشئة الطفل . في توصل عادات وتقاليد المجتمع اليه وتعلمة كيف يفكر وتزوده كثيرا من المهارات وكيف يتعايش مع غيره.</a:t>
            </a:r>
          </a:p>
          <a:p>
            <a:pPr algn="r" rtl="1"/>
            <a:r>
              <a:rPr lang="ar-SA" sz="2800" b="1" dirty="0">
                <a:solidFill>
                  <a:srgbClr val="C00000"/>
                </a:solidFill>
              </a:rPr>
              <a:t>وللطفل حاجات من اهمها :</a:t>
            </a:r>
          </a:p>
          <a:p>
            <a:pPr algn="r" rtl="1"/>
            <a:r>
              <a:rPr lang="ar-SA" sz="2800" b="1" dirty="0">
                <a:solidFill>
                  <a:srgbClr val="0070C0"/>
                </a:solidFill>
              </a:rPr>
              <a:t>•	حاجات عاطفية </a:t>
            </a:r>
          </a:p>
          <a:p>
            <a:pPr algn="r" rtl="1"/>
            <a:r>
              <a:rPr lang="ar-SA" sz="2800" b="1" dirty="0">
                <a:solidFill>
                  <a:srgbClr val="0070C0"/>
                </a:solidFill>
              </a:rPr>
              <a:t>•	حاجات اجتماعية</a:t>
            </a:r>
          </a:p>
          <a:p>
            <a:pPr algn="r" rtl="1"/>
            <a:r>
              <a:rPr lang="ar-SA" sz="2800" b="1" dirty="0"/>
              <a:t>ان نجاح المدرسة في تحقيق احتياجات الطفل يساعد في تحقيق اهداف الحدث وطموحة فالهروب من المدرسة ربما يعتبر بمثابة الخطوة الأولى نحو الانحراف في سلوك غير سليم</a:t>
            </a:r>
            <a:r>
              <a:rPr lang="ar-SA" dirty="0"/>
              <a:t>.</a:t>
            </a:r>
          </a:p>
        </p:txBody>
      </p:sp>
    </p:spTree>
    <p:extLst>
      <p:ext uri="{BB962C8B-B14F-4D97-AF65-F5344CB8AC3E}">
        <p14:creationId xmlns:p14="http://schemas.microsoft.com/office/powerpoint/2010/main" val="343260197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1772816"/>
            <a:ext cx="9144000" cy="3539430"/>
          </a:xfrm>
          <a:prstGeom prst="rect">
            <a:avLst/>
          </a:prstGeom>
        </p:spPr>
        <p:txBody>
          <a:bodyPr wrap="square">
            <a:spAutoFit/>
          </a:bodyPr>
          <a:lstStyle/>
          <a:p>
            <a:pPr algn="r" rtl="1"/>
            <a:r>
              <a:rPr lang="ar-SA" sz="2800" b="1" dirty="0"/>
              <a:t>يوجد كثير من العوامل المحيطة بالفرد منها ماه خارج عن دائرة البيت او داخله ومنها ما هو ارادي او ما هو غير ارادي .</a:t>
            </a:r>
          </a:p>
          <a:p>
            <a:pPr algn="r" rtl="1"/>
            <a:r>
              <a:rPr lang="ar-SA" sz="2800" b="1" dirty="0"/>
              <a:t>وفي هذا الفصل سوف نركز على بعض الامور التي دخلت على المجتمعات العربية وخاصة المملكة العربية السعودية منذ وقت ليس بالبعيد من هذه الاشياء :</a:t>
            </a:r>
          </a:p>
          <a:p>
            <a:pPr algn="r" rtl="1"/>
            <a:r>
              <a:rPr lang="ar-SA" sz="2800" b="1" dirty="0">
                <a:solidFill>
                  <a:srgbClr val="0070C0"/>
                </a:solidFill>
              </a:rPr>
              <a:t>1- استخدام الفيديو.</a:t>
            </a:r>
          </a:p>
          <a:p>
            <a:pPr algn="r" rtl="1"/>
            <a:r>
              <a:rPr lang="ar-SA" sz="2800" b="1" dirty="0">
                <a:solidFill>
                  <a:srgbClr val="0070C0"/>
                </a:solidFill>
              </a:rPr>
              <a:t>2- الشغالات والسائقين في المنازل .</a:t>
            </a:r>
          </a:p>
          <a:p>
            <a:pPr algn="r" rtl="1"/>
            <a:r>
              <a:rPr lang="ar-SA" sz="2800" b="1" dirty="0">
                <a:solidFill>
                  <a:srgbClr val="0070C0"/>
                </a:solidFill>
              </a:rPr>
              <a:t>3- السيارات .</a:t>
            </a:r>
          </a:p>
        </p:txBody>
      </p:sp>
      <p:sp>
        <p:nvSpPr>
          <p:cNvPr id="4" name="مستطيل 3"/>
          <p:cNvSpPr/>
          <p:nvPr/>
        </p:nvSpPr>
        <p:spPr>
          <a:xfrm>
            <a:off x="0" y="304923"/>
            <a:ext cx="9129621" cy="936104"/>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SA" sz="4000" b="1" dirty="0">
                <a:solidFill>
                  <a:srgbClr val="0C4F01"/>
                </a:solidFill>
              </a:rPr>
              <a:t>عوامل أخرى مساعدة على الانحراف</a:t>
            </a:r>
          </a:p>
        </p:txBody>
      </p:sp>
    </p:spTree>
    <p:extLst>
      <p:ext uri="{BB962C8B-B14F-4D97-AF65-F5344CB8AC3E}">
        <p14:creationId xmlns:p14="http://schemas.microsoft.com/office/powerpoint/2010/main" val="18274899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1259632" y="332656"/>
            <a:ext cx="6840760" cy="792088"/>
          </a:xfrm>
          <a:prstGeom prst="rect">
            <a:avLst/>
          </a:prstGeom>
          <a:solidFill>
            <a:schemeClr val="accent2">
              <a:lumMod val="40000"/>
              <a:lumOff val="6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ar-EG" sz="2800" b="1" dirty="0">
              <a:solidFill>
                <a:schemeClr val="accent2">
                  <a:lumMod val="75000"/>
                </a:schemeClr>
              </a:solidFill>
            </a:endParaRPr>
          </a:p>
          <a:p>
            <a:pPr algn="ctr" rtl="1"/>
            <a:r>
              <a:rPr lang="ar-EG" sz="2800" b="1" dirty="0">
                <a:solidFill>
                  <a:schemeClr val="accent2">
                    <a:lumMod val="75000"/>
                  </a:schemeClr>
                </a:solidFill>
              </a:rPr>
              <a:t>دور المجتمع في منع الجريمة</a:t>
            </a:r>
          </a:p>
          <a:p>
            <a:pPr algn="ctr" rtl="1"/>
            <a:r>
              <a:rPr lang="ar-SA" sz="2800" b="1" dirty="0">
                <a:solidFill>
                  <a:schemeClr val="accent2">
                    <a:lumMod val="75000"/>
                  </a:schemeClr>
                </a:solidFill>
              </a:rPr>
              <a:t>يقوم </a:t>
            </a:r>
            <a:r>
              <a:rPr lang="ar-SA" sz="2800" b="1" dirty="0" err="1">
                <a:solidFill>
                  <a:schemeClr val="accent2">
                    <a:lumMod val="75000"/>
                  </a:schemeClr>
                </a:solidFill>
              </a:rPr>
              <a:t>الأسلام</a:t>
            </a:r>
            <a:r>
              <a:rPr lang="ar-SA" sz="2800" b="1" dirty="0">
                <a:solidFill>
                  <a:schemeClr val="accent2">
                    <a:lumMod val="75000"/>
                  </a:schemeClr>
                </a:solidFill>
              </a:rPr>
              <a:t> ببناء مجتمع متكامل متعاون فيه جميع القوى البشرية للمحافظة على : </a:t>
            </a:r>
            <a:endParaRPr lang="en-US" sz="2800" b="1" dirty="0">
              <a:solidFill>
                <a:schemeClr val="accent2">
                  <a:lumMod val="75000"/>
                </a:schemeClr>
              </a:solidFill>
            </a:endParaRPr>
          </a:p>
        </p:txBody>
      </p:sp>
      <p:cxnSp>
        <p:nvCxnSpPr>
          <p:cNvPr id="8" name="رابط بشكل مرفق 7"/>
          <p:cNvCxnSpPr/>
          <p:nvPr/>
        </p:nvCxnSpPr>
        <p:spPr>
          <a:xfrm rot="16200000" flipH="1">
            <a:off x="6180584" y="1391788"/>
            <a:ext cx="1440160" cy="1371180"/>
          </a:xfrm>
          <a:prstGeom prst="bentConnector3">
            <a:avLst>
              <a:gd name="adj1" fmla="val 50000"/>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رابط بشكل مرفق 13"/>
          <p:cNvCxnSpPr>
            <a:endCxn id="26" idx="3"/>
          </p:cNvCxnSpPr>
          <p:nvPr/>
        </p:nvCxnSpPr>
        <p:spPr>
          <a:xfrm rot="5400000">
            <a:off x="1552790" y="1191626"/>
            <a:ext cx="1501918" cy="1368152"/>
          </a:xfrm>
          <a:prstGeom prst="bentConnector3">
            <a:avLst>
              <a:gd name="adj1" fmla="val 50000"/>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25" name="سحابة 24"/>
          <p:cNvSpPr/>
          <p:nvPr/>
        </p:nvSpPr>
        <p:spPr>
          <a:xfrm>
            <a:off x="6225156" y="2564904"/>
            <a:ext cx="2451300" cy="1080120"/>
          </a:xfrm>
          <a:prstGeom prst="cloud">
            <a:avLst/>
          </a:prstGeom>
          <a:solidFill>
            <a:schemeClr val="accent2">
              <a:lumMod val="40000"/>
              <a:lumOff val="6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800" dirty="0">
                <a:solidFill>
                  <a:schemeClr val="accent2">
                    <a:lumMod val="75000"/>
                  </a:schemeClr>
                </a:solidFill>
              </a:rPr>
              <a:t>مصلحة الفرد </a:t>
            </a:r>
            <a:endParaRPr lang="en-US" sz="2800" dirty="0">
              <a:solidFill>
                <a:schemeClr val="accent2">
                  <a:lumMod val="75000"/>
                </a:schemeClr>
              </a:solidFill>
            </a:endParaRPr>
          </a:p>
        </p:txBody>
      </p:sp>
      <p:sp>
        <p:nvSpPr>
          <p:cNvPr id="26" name="سحابة 25"/>
          <p:cNvSpPr/>
          <p:nvPr/>
        </p:nvSpPr>
        <p:spPr>
          <a:xfrm>
            <a:off x="251521" y="2564904"/>
            <a:ext cx="2736304" cy="1080120"/>
          </a:xfrm>
          <a:prstGeom prst="cloud">
            <a:avLst/>
          </a:prstGeom>
          <a:solidFill>
            <a:schemeClr val="accent2">
              <a:lumMod val="40000"/>
              <a:lumOff val="6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800" dirty="0">
                <a:solidFill>
                  <a:schemeClr val="accent2">
                    <a:lumMod val="75000"/>
                  </a:schemeClr>
                </a:solidFill>
              </a:rPr>
              <a:t>مصلحة البناء </a:t>
            </a:r>
            <a:r>
              <a:rPr lang="ar-SA" sz="2800" dirty="0" err="1">
                <a:solidFill>
                  <a:schemeClr val="accent2">
                    <a:lumMod val="75000"/>
                  </a:schemeClr>
                </a:solidFill>
              </a:rPr>
              <a:t>الأجتماعي</a:t>
            </a:r>
            <a:r>
              <a:rPr lang="ar-SA" sz="2800" dirty="0">
                <a:solidFill>
                  <a:schemeClr val="accent2">
                    <a:lumMod val="75000"/>
                  </a:schemeClr>
                </a:solidFill>
              </a:rPr>
              <a:t> </a:t>
            </a:r>
            <a:endParaRPr lang="en-US" sz="2800" dirty="0">
              <a:solidFill>
                <a:schemeClr val="accent2">
                  <a:lumMod val="75000"/>
                </a:schemeClr>
              </a:solidFill>
            </a:endParaRPr>
          </a:p>
        </p:txBody>
      </p:sp>
      <p:sp>
        <p:nvSpPr>
          <p:cNvPr id="27" name="خماسي 26"/>
          <p:cNvSpPr/>
          <p:nvPr/>
        </p:nvSpPr>
        <p:spPr>
          <a:xfrm>
            <a:off x="3419872" y="3789040"/>
            <a:ext cx="2805284" cy="843702"/>
          </a:xfrm>
          <a:prstGeom prst="homePlate">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800" b="1" dirty="0">
                <a:solidFill>
                  <a:schemeClr val="accent3">
                    <a:lumMod val="50000"/>
                  </a:schemeClr>
                </a:solidFill>
              </a:rPr>
              <a:t>الوقاية من الجريمة هي : </a:t>
            </a:r>
            <a:endParaRPr lang="en-US" sz="2800" b="1" dirty="0">
              <a:solidFill>
                <a:schemeClr val="accent3">
                  <a:lumMod val="50000"/>
                </a:schemeClr>
              </a:solidFill>
            </a:endParaRPr>
          </a:p>
        </p:txBody>
      </p:sp>
      <p:sp>
        <p:nvSpPr>
          <p:cNvPr id="28" name="مخطط انسيابي: شريط مثقب 27"/>
          <p:cNvSpPr/>
          <p:nvPr/>
        </p:nvSpPr>
        <p:spPr>
          <a:xfrm>
            <a:off x="5429256" y="4929198"/>
            <a:ext cx="3490202" cy="1714512"/>
          </a:xfrm>
          <a:prstGeom prst="flowChartPunchedTape">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800" dirty="0">
                <a:solidFill>
                  <a:schemeClr val="accent3">
                    <a:lumMod val="50000"/>
                  </a:schemeClr>
                </a:solidFill>
              </a:rPr>
              <a:t>1- سياسة </a:t>
            </a:r>
            <a:endParaRPr lang="ar-EG" sz="2800" dirty="0">
              <a:solidFill>
                <a:schemeClr val="accent3">
                  <a:lumMod val="50000"/>
                </a:schemeClr>
              </a:solidFill>
            </a:endParaRPr>
          </a:p>
          <a:p>
            <a:pPr algn="ctr" rtl="1"/>
            <a:r>
              <a:rPr lang="ar-EG" sz="2800" dirty="0">
                <a:solidFill>
                  <a:schemeClr val="accent3">
                    <a:lumMod val="50000"/>
                  </a:schemeClr>
                </a:solidFill>
              </a:rPr>
              <a:t>تضع وتحدد الخطوط </a:t>
            </a:r>
            <a:r>
              <a:rPr lang="ar-EG" sz="2800" dirty="0" err="1">
                <a:solidFill>
                  <a:schemeClr val="accent3">
                    <a:lumMod val="50000"/>
                  </a:schemeClr>
                </a:solidFill>
              </a:rPr>
              <a:t>الاساسية</a:t>
            </a:r>
            <a:r>
              <a:rPr lang="ar-EG" sz="2800" dirty="0">
                <a:solidFill>
                  <a:schemeClr val="accent3">
                    <a:lumMod val="50000"/>
                  </a:schemeClr>
                </a:solidFill>
              </a:rPr>
              <a:t> للوقاية</a:t>
            </a:r>
            <a:r>
              <a:rPr lang="ar-SA" sz="2800" dirty="0">
                <a:solidFill>
                  <a:schemeClr val="accent3">
                    <a:lumMod val="50000"/>
                  </a:schemeClr>
                </a:solidFill>
              </a:rPr>
              <a:t>.</a:t>
            </a:r>
            <a:endParaRPr lang="en-US" sz="2800" dirty="0">
              <a:solidFill>
                <a:schemeClr val="accent3">
                  <a:lumMod val="50000"/>
                </a:schemeClr>
              </a:solidFill>
            </a:endParaRPr>
          </a:p>
        </p:txBody>
      </p:sp>
      <p:sp>
        <p:nvSpPr>
          <p:cNvPr id="29" name="مخطط انسيابي: شريط مثقب 28"/>
          <p:cNvSpPr/>
          <p:nvPr/>
        </p:nvSpPr>
        <p:spPr>
          <a:xfrm>
            <a:off x="214282" y="5000612"/>
            <a:ext cx="3429024" cy="1857388"/>
          </a:xfrm>
          <a:prstGeom prst="flowChartPunchedTape">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800" dirty="0">
                <a:solidFill>
                  <a:schemeClr val="accent3">
                    <a:lumMod val="50000"/>
                  </a:schemeClr>
                </a:solidFill>
              </a:rPr>
              <a:t>2- عمل </a:t>
            </a:r>
            <a:endParaRPr lang="ar-EG" sz="2800" dirty="0">
              <a:solidFill>
                <a:schemeClr val="accent3">
                  <a:lumMod val="50000"/>
                </a:schemeClr>
              </a:solidFill>
            </a:endParaRPr>
          </a:p>
          <a:p>
            <a:pPr algn="ctr" rtl="1"/>
            <a:r>
              <a:rPr lang="ar-EG" sz="2800" dirty="0">
                <a:solidFill>
                  <a:schemeClr val="accent3">
                    <a:lumMod val="50000"/>
                  </a:schemeClr>
                </a:solidFill>
              </a:rPr>
              <a:t>التنفيذ لكل السياسة بواسطة </a:t>
            </a:r>
            <a:r>
              <a:rPr lang="ar-EG" sz="2800" dirty="0" err="1">
                <a:solidFill>
                  <a:schemeClr val="accent3">
                    <a:lumMod val="50000"/>
                  </a:schemeClr>
                </a:solidFill>
              </a:rPr>
              <a:t>الاجهزة</a:t>
            </a:r>
            <a:r>
              <a:rPr lang="ar-EG" sz="2800" dirty="0">
                <a:solidFill>
                  <a:schemeClr val="accent3">
                    <a:lumMod val="50000"/>
                  </a:schemeClr>
                </a:solidFill>
              </a:rPr>
              <a:t> الأمنية</a:t>
            </a:r>
            <a:r>
              <a:rPr lang="ar-SA" sz="2800" dirty="0">
                <a:solidFill>
                  <a:schemeClr val="accent3">
                    <a:lumMod val="50000"/>
                  </a:schemeClr>
                </a:solidFill>
              </a:rPr>
              <a:t>. </a:t>
            </a:r>
            <a:endParaRPr lang="en-US" sz="2800" dirty="0">
              <a:solidFill>
                <a:schemeClr val="accent3">
                  <a:lumMod val="50000"/>
                </a:schemeClr>
              </a:solidFill>
            </a:endParaRPr>
          </a:p>
        </p:txBody>
      </p:sp>
      <p:cxnSp>
        <p:nvCxnSpPr>
          <p:cNvPr id="31" name="رابط مستقيم 30"/>
          <p:cNvCxnSpPr/>
          <p:nvPr/>
        </p:nvCxnSpPr>
        <p:spPr>
          <a:xfrm>
            <a:off x="5737270" y="4632742"/>
            <a:ext cx="357012" cy="740474"/>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رابط مستقيم 32"/>
          <p:cNvCxnSpPr/>
          <p:nvPr/>
        </p:nvCxnSpPr>
        <p:spPr>
          <a:xfrm rot="10800000" flipV="1">
            <a:off x="2857488" y="4632742"/>
            <a:ext cx="922424" cy="296456"/>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792509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187624" y="404664"/>
            <a:ext cx="7056784" cy="504056"/>
          </a:xfrm>
          <a:prstGeom prst="rect">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800" b="1" dirty="0">
                <a:solidFill>
                  <a:schemeClr val="accent6">
                    <a:lumMod val="50000"/>
                  </a:schemeClr>
                </a:solidFill>
              </a:rPr>
              <a:t>التصدي للجريمة من خلال الوقاية يتم عن طريق مرحلتين :</a:t>
            </a:r>
            <a:endParaRPr lang="en-US" sz="2800" b="1" dirty="0">
              <a:solidFill>
                <a:schemeClr val="accent6">
                  <a:lumMod val="50000"/>
                </a:schemeClr>
              </a:solidFill>
            </a:endParaRPr>
          </a:p>
        </p:txBody>
      </p:sp>
      <p:sp>
        <p:nvSpPr>
          <p:cNvPr id="3" name="سهم للأسفل 2"/>
          <p:cNvSpPr/>
          <p:nvPr/>
        </p:nvSpPr>
        <p:spPr>
          <a:xfrm>
            <a:off x="6858016" y="857232"/>
            <a:ext cx="576064" cy="857256"/>
          </a:xfrm>
          <a:prstGeom prst="downArrow">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a:p>
        </p:txBody>
      </p:sp>
      <p:sp>
        <p:nvSpPr>
          <p:cNvPr id="4" name="سهم للأسفل 3"/>
          <p:cNvSpPr/>
          <p:nvPr/>
        </p:nvSpPr>
        <p:spPr>
          <a:xfrm>
            <a:off x="1928794" y="928670"/>
            <a:ext cx="576064" cy="874950"/>
          </a:xfrm>
          <a:prstGeom prst="downArrow">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a:p>
        </p:txBody>
      </p:sp>
      <p:sp>
        <p:nvSpPr>
          <p:cNvPr id="5" name="وسيلة شرح مستطيلة مستديرة الزوايا 4"/>
          <p:cNvSpPr/>
          <p:nvPr/>
        </p:nvSpPr>
        <p:spPr>
          <a:xfrm>
            <a:off x="5715008" y="1785926"/>
            <a:ext cx="2705147" cy="1709934"/>
          </a:xfrm>
          <a:prstGeom prst="wedgeRoundRectCallout">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800" dirty="0">
                <a:solidFill>
                  <a:schemeClr val="accent6">
                    <a:lumMod val="50000"/>
                  </a:schemeClr>
                </a:solidFill>
              </a:rPr>
              <a:t>1- مرحلة أولى متقدمة تناقش عوامل </a:t>
            </a:r>
            <a:r>
              <a:rPr lang="ar-SA" sz="2800" dirty="0" err="1">
                <a:solidFill>
                  <a:schemeClr val="accent6">
                    <a:lumMod val="50000"/>
                  </a:schemeClr>
                </a:solidFill>
              </a:rPr>
              <a:t>الإنحراف</a:t>
            </a:r>
            <a:r>
              <a:rPr lang="ar-SA" sz="2800" dirty="0">
                <a:solidFill>
                  <a:schemeClr val="accent6">
                    <a:lumMod val="50000"/>
                  </a:schemeClr>
                </a:solidFill>
              </a:rPr>
              <a:t> .</a:t>
            </a:r>
            <a:endParaRPr lang="en-US" sz="2800" dirty="0">
              <a:solidFill>
                <a:schemeClr val="accent6">
                  <a:lumMod val="50000"/>
                </a:schemeClr>
              </a:solidFill>
            </a:endParaRPr>
          </a:p>
        </p:txBody>
      </p:sp>
      <p:sp>
        <p:nvSpPr>
          <p:cNvPr id="7" name="وسيلة شرح مستطيلة مستديرة الزوايا 6"/>
          <p:cNvSpPr/>
          <p:nvPr/>
        </p:nvSpPr>
        <p:spPr>
          <a:xfrm>
            <a:off x="642910" y="1857364"/>
            <a:ext cx="2664296" cy="1728191"/>
          </a:xfrm>
          <a:prstGeom prst="wedgeRoundRectCallout">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800" dirty="0">
                <a:solidFill>
                  <a:schemeClr val="accent6">
                    <a:lumMod val="50000"/>
                  </a:schemeClr>
                </a:solidFill>
              </a:rPr>
              <a:t>2- مرحلة رقابة عامة من الجمهور . </a:t>
            </a:r>
            <a:endParaRPr lang="en-US" sz="2800" dirty="0">
              <a:solidFill>
                <a:schemeClr val="accent6">
                  <a:lumMod val="50000"/>
                </a:schemeClr>
              </a:solidFill>
            </a:endParaRPr>
          </a:p>
        </p:txBody>
      </p:sp>
    </p:spTree>
    <p:extLst>
      <p:ext uri="{BB962C8B-B14F-4D97-AF65-F5344CB8AC3E}">
        <p14:creationId xmlns:p14="http://schemas.microsoft.com/office/powerpoint/2010/main" val="360328671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مستطيل 10"/>
          <p:cNvSpPr/>
          <p:nvPr/>
        </p:nvSpPr>
        <p:spPr>
          <a:xfrm>
            <a:off x="6376392" y="1104466"/>
            <a:ext cx="2664296" cy="1008112"/>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800" dirty="0">
                <a:solidFill>
                  <a:schemeClr val="accent1">
                    <a:lumMod val="50000"/>
                  </a:schemeClr>
                </a:solidFill>
              </a:rPr>
              <a:t>1- الرقابة العامة على المجتمع .</a:t>
            </a:r>
            <a:endParaRPr lang="en-US" sz="2800" dirty="0">
              <a:solidFill>
                <a:schemeClr val="accent1">
                  <a:lumMod val="50000"/>
                </a:schemeClr>
              </a:solidFill>
            </a:endParaRPr>
          </a:p>
        </p:txBody>
      </p:sp>
      <p:sp>
        <p:nvSpPr>
          <p:cNvPr id="12" name="مستطيل 11"/>
          <p:cNvSpPr/>
          <p:nvPr/>
        </p:nvSpPr>
        <p:spPr>
          <a:xfrm>
            <a:off x="3352056" y="1104466"/>
            <a:ext cx="2808312" cy="1008112"/>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800" dirty="0">
                <a:solidFill>
                  <a:schemeClr val="accent1">
                    <a:lumMod val="50000"/>
                  </a:schemeClr>
                </a:solidFill>
              </a:rPr>
              <a:t>2- تبليغ الجهات الأمنية عن أي اعمال مرتابة . </a:t>
            </a:r>
            <a:endParaRPr lang="en-US" sz="2800" dirty="0">
              <a:solidFill>
                <a:schemeClr val="accent1">
                  <a:lumMod val="50000"/>
                </a:schemeClr>
              </a:solidFill>
            </a:endParaRPr>
          </a:p>
        </p:txBody>
      </p:sp>
      <p:sp>
        <p:nvSpPr>
          <p:cNvPr id="13" name="مستطيل 12"/>
          <p:cNvSpPr/>
          <p:nvPr/>
        </p:nvSpPr>
        <p:spPr>
          <a:xfrm>
            <a:off x="255712" y="1052736"/>
            <a:ext cx="2664296" cy="1466592"/>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400" dirty="0">
                <a:solidFill>
                  <a:schemeClr val="accent1">
                    <a:lumMod val="50000"/>
                  </a:schemeClr>
                </a:solidFill>
              </a:rPr>
              <a:t>3- الرقابة على النفس بإيقاظ الضمير وتتجلى فائدة إيقاظ الضمير فيما يلي : </a:t>
            </a:r>
            <a:endParaRPr lang="en-US" sz="2400" dirty="0">
              <a:solidFill>
                <a:schemeClr val="accent1">
                  <a:lumMod val="50000"/>
                </a:schemeClr>
              </a:solidFill>
            </a:endParaRPr>
          </a:p>
        </p:txBody>
      </p:sp>
      <p:sp>
        <p:nvSpPr>
          <p:cNvPr id="18" name="مخطط انسيابي: معالجة متعاقبة 17"/>
          <p:cNvSpPr/>
          <p:nvPr/>
        </p:nvSpPr>
        <p:spPr>
          <a:xfrm>
            <a:off x="2703983" y="94719"/>
            <a:ext cx="4532459" cy="792088"/>
          </a:xfrm>
          <a:prstGeom prst="flowChartAlternate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800" dirty="0">
                <a:solidFill>
                  <a:schemeClr val="accent1">
                    <a:lumMod val="50000"/>
                  </a:schemeClr>
                </a:solidFill>
              </a:rPr>
              <a:t>المرحلة الوقائية قبل الانحراف : </a:t>
            </a:r>
            <a:endParaRPr lang="en-US" sz="2800" dirty="0">
              <a:solidFill>
                <a:schemeClr val="accent1">
                  <a:lumMod val="50000"/>
                </a:schemeClr>
              </a:solidFill>
            </a:endParaRPr>
          </a:p>
        </p:txBody>
      </p:sp>
      <p:sp>
        <p:nvSpPr>
          <p:cNvPr id="23" name="شكل بيضاوي 22"/>
          <p:cNvSpPr/>
          <p:nvPr/>
        </p:nvSpPr>
        <p:spPr>
          <a:xfrm>
            <a:off x="2647904" y="2357430"/>
            <a:ext cx="6572296" cy="3143272"/>
          </a:xfrm>
          <a:prstGeom prst="ellipse">
            <a:avLst/>
          </a:prstGeom>
        </p:spPr>
        <p:style>
          <a:lnRef idx="1">
            <a:schemeClr val="accent3"/>
          </a:lnRef>
          <a:fillRef idx="2">
            <a:schemeClr val="accent3"/>
          </a:fillRef>
          <a:effectRef idx="1">
            <a:schemeClr val="accent3"/>
          </a:effectRef>
          <a:fontRef idx="minor">
            <a:schemeClr val="dk1"/>
          </a:fontRef>
        </p:style>
        <p:txBody>
          <a:bodyPr rtlCol="1" anchor="ctr"/>
          <a:lstStyle/>
          <a:p>
            <a:pPr algn="r" rtl="1">
              <a:buNone/>
            </a:pPr>
            <a:r>
              <a:rPr lang="ar-EG" dirty="0"/>
              <a:t>منح </a:t>
            </a:r>
            <a:r>
              <a:rPr lang="ar-EG" sz="2000" dirty="0" err="1"/>
              <a:t>الاسلام</a:t>
            </a:r>
            <a:r>
              <a:rPr lang="ar-EG" sz="2000" dirty="0"/>
              <a:t> الفرد حق الدفاع عن نفسه وعن مجتمعه فجعله رقيبا بدون خيار علي النظام الاجتماعي لضمان استمراره وبسط </a:t>
            </a:r>
            <a:r>
              <a:rPr lang="ar-EG" sz="2000" dirty="0" err="1"/>
              <a:t>الامن</a:t>
            </a:r>
            <a:r>
              <a:rPr lang="ar-EG" sz="2000" dirty="0"/>
              <a:t> للجميع.</a:t>
            </a:r>
          </a:p>
          <a:p>
            <a:pPr algn="r" rtl="1">
              <a:buNone/>
            </a:pPr>
            <a:r>
              <a:rPr lang="ar-EG" sz="2000" dirty="0" err="1"/>
              <a:t>ان</a:t>
            </a:r>
            <a:r>
              <a:rPr lang="ar-EG" sz="2000" dirty="0"/>
              <a:t> مسئولية في مكافحة </a:t>
            </a:r>
            <a:r>
              <a:rPr lang="ar-EG" sz="2000" dirty="0" err="1"/>
              <a:t>الججريمة</a:t>
            </a:r>
            <a:r>
              <a:rPr lang="ar-EG" sz="2000" dirty="0"/>
              <a:t> شأنها شأن </a:t>
            </a:r>
            <a:r>
              <a:rPr lang="ar-EG" sz="2000" dirty="0" err="1"/>
              <a:t>المتهيد</a:t>
            </a:r>
            <a:r>
              <a:rPr lang="ar-EG" sz="2000" dirty="0"/>
              <a:t> </a:t>
            </a:r>
            <a:r>
              <a:rPr lang="ar-EG" sz="2000" dirty="0" err="1"/>
              <a:t>للافراد</a:t>
            </a:r>
            <a:r>
              <a:rPr lang="ar-EG" sz="2000" dirty="0"/>
              <a:t> للتمتع بكامل حقوقهم فهي فرض علي </a:t>
            </a:r>
            <a:r>
              <a:rPr lang="ar-EG" sz="2000" dirty="0" err="1"/>
              <a:t>افراد</a:t>
            </a:r>
            <a:r>
              <a:rPr lang="ar-EG" sz="2000" dirty="0"/>
              <a:t> المجتمع .</a:t>
            </a:r>
          </a:p>
          <a:p>
            <a:pPr algn="r" rtl="1">
              <a:buNone/>
            </a:pPr>
            <a:r>
              <a:rPr lang="ar-EG" sz="2000" dirty="0" err="1"/>
              <a:t>ان</a:t>
            </a:r>
            <a:r>
              <a:rPr lang="ar-EG" sz="2000" dirty="0"/>
              <a:t> علي المجتمع </a:t>
            </a:r>
            <a:r>
              <a:rPr lang="ar-EG" sz="2000" dirty="0" err="1"/>
              <a:t>ان</a:t>
            </a:r>
            <a:r>
              <a:rPr lang="ar-EG" sz="2000" dirty="0"/>
              <a:t> يأخذ بيد المجرمين ويحارب الطرق المسببة لتفشي الجريمة والفساد في </a:t>
            </a:r>
            <a:r>
              <a:rPr lang="ar-EG" sz="2000" dirty="0" err="1"/>
              <a:t>اي</a:t>
            </a:r>
            <a:r>
              <a:rPr lang="ar-EG" sz="2000" dirty="0"/>
              <a:t> مجتمع.  </a:t>
            </a:r>
          </a:p>
        </p:txBody>
      </p:sp>
      <p:sp>
        <p:nvSpPr>
          <p:cNvPr id="26" name="سهم للأسفل 25"/>
          <p:cNvSpPr/>
          <p:nvPr/>
        </p:nvSpPr>
        <p:spPr>
          <a:xfrm flipH="1">
            <a:off x="8077224" y="2214554"/>
            <a:ext cx="714380" cy="571504"/>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rtl="1"/>
            <a:endParaRPr lang="ar-EG"/>
          </a:p>
        </p:txBody>
      </p:sp>
      <p:sp>
        <p:nvSpPr>
          <p:cNvPr id="27" name="مستطيل 26"/>
          <p:cNvSpPr/>
          <p:nvPr/>
        </p:nvSpPr>
        <p:spPr>
          <a:xfrm flipH="1">
            <a:off x="290482" y="2786059"/>
            <a:ext cx="2214578" cy="2862322"/>
          </a:xfrm>
          <a:prstGeom prst="rect">
            <a:avLst/>
          </a:prstGeom>
        </p:spPr>
        <p:txBody>
          <a:bodyPr wrap="square">
            <a:spAutoFit/>
          </a:bodyPr>
          <a:lstStyle/>
          <a:p>
            <a:pPr algn="ctr" rtl="1"/>
            <a:endParaRPr lang="en-US" dirty="0">
              <a:solidFill>
                <a:schemeClr val="accent1">
                  <a:lumMod val="50000"/>
                </a:schemeClr>
              </a:solidFill>
            </a:endParaRPr>
          </a:p>
          <a:p>
            <a:pPr algn="ctr" rtl="1"/>
            <a:r>
              <a:rPr lang="ar-SA" dirty="0">
                <a:solidFill>
                  <a:schemeClr val="accent1">
                    <a:lumMod val="50000"/>
                  </a:schemeClr>
                </a:solidFill>
              </a:rPr>
              <a:t>أ- يمنع الوقوع في الجريمة .</a:t>
            </a:r>
          </a:p>
          <a:p>
            <a:pPr algn="ctr" rtl="1"/>
            <a:r>
              <a:rPr lang="ar-SA" dirty="0">
                <a:solidFill>
                  <a:schemeClr val="accent1">
                    <a:lumMod val="50000"/>
                  </a:schemeClr>
                </a:solidFill>
              </a:rPr>
              <a:t>ب - إيقاظ الضمير يسهل الإثبات</a:t>
            </a:r>
          </a:p>
          <a:p>
            <a:pPr algn="ctr" rtl="1"/>
            <a:r>
              <a:rPr lang="ar-SA" dirty="0">
                <a:solidFill>
                  <a:schemeClr val="accent1">
                    <a:lumMod val="50000"/>
                  </a:schemeClr>
                </a:solidFill>
              </a:rPr>
              <a:t>ج - بإيقاظ الضمير الديني يدرك الفرد بأن ما يعمله مراقب .</a:t>
            </a:r>
          </a:p>
          <a:p>
            <a:pPr algn="ctr" rtl="1"/>
            <a:endParaRPr lang="en-US" dirty="0">
              <a:solidFill>
                <a:schemeClr val="accent1">
                  <a:lumMod val="50000"/>
                </a:schemeClr>
              </a:solidFill>
            </a:endParaRPr>
          </a:p>
          <a:p>
            <a:pPr algn="r" rtl="1"/>
            <a:endParaRPr lang="ar-EG" dirty="0"/>
          </a:p>
        </p:txBody>
      </p:sp>
      <p:sp>
        <p:nvSpPr>
          <p:cNvPr id="28" name="سهم للأسفل 27"/>
          <p:cNvSpPr/>
          <p:nvPr/>
        </p:nvSpPr>
        <p:spPr>
          <a:xfrm flipH="1">
            <a:off x="1576366" y="2428868"/>
            <a:ext cx="714380" cy="571504"/>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rtl="1"/>
            <a:endParaRPr lang="ar-EG"/>
          </a:p>
        </p:txBody>
      </p:sp>
    </p:spTree>
    <p:extLst>
      <p:ext uri="{BB962C8B-B14F-4D97-AF65-F5344CB8AC3E}">
        <p14:creationId xmlns:p14="http://schemas.microsoft.com/office/powerpoint/2010/main" val="409388713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929322" y="428604"/>
            <a:ext cx="2808312" cy="890528"/>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800" dirty="0">
                <a:solidFill>
                  <a:schemeClr val="accent1">
                    <a:lumMod val="50000"/>
                  </a:schemeClr>
                </a:solidFill>
              </a:rPr>
              <a:t>4- رقابة الأنسان لمن يعول .</a:t>
            </a:r>
            <a:endParaRPr lang="en-US" sz="2800" dirty="0">
              <a:solidFill>
                <a:schemeClr val="accent1">
                  <a:lumMod val="50000"/>
                </a:schemeClr>
              </a:solidFill>
            </a:endParaRPr>
          </a:p>
        </p:txBody>
      </p:sp>
      <p:sp>
        <p:nvSpPr>
          <p:cNvPr id="3" name="مستطيل 2"/>
          <p:cNvSpPr/>
          <p:nvPr/>
        </p:nvSpPr>
        <p:spPr>
          <a:xfrm>
            <a:off x="1357290" y="571480"/>
            <a:ext cx="2808312" cy="72008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400" dirty="0">
                <a:solidFill>
                  <a:schemeClr val="accent1">
                    <a:lumMod val="50000"/>
                  </a:schemeClr>
                </a:solidFill>
              </a:rPr>
              <a:t>5- </a:t>
            </a:r>
            <a:r>
              <a:rPr lang="ar-SA" sz="2400" dirty="0" err="1">
                <a:solidFill>
                  <a:schemeClr val="accent1">
                    <a:lumMod val="50000"/>
                  </a:schemeClr>
                </a:solidFill>
              </a:rPr>
              <a:t>الأهتمام</a:t>
            </a:r>
            <a:r>
              <a:rPr lang="ar-SA" sz="2400" dirty="0">
                <a:solidFill>
                  <a:schemeClr val="accent1">
                    <a:lumMod val="50000"/>
                  </a:schemeClr>
                </a:solidFill>
              </a:rPr>
              <a:t> بالحدث قبل انحرافه يكون على نوعين : </a:t>
            </a:r>
            <a:endParaRPr lang="en-US" sz="2400" dirty="0">
              <a:solidFill>
                <a:schemeClr val="accent1">
                  <a:lumMod val="50000"/>
                </a:schemeClr>
              </a:solidFill>
            </a:endParaRPr>
          </a:p>
        </p:txBody>
      </p:sp>
      <p:sp>
        <p:nvSpPr>
          <p:cNvPr id="4" name="مخطط انسيابي: معالجة متعاقبة 3"/>
          <p:cNvSpPr/>
          <p:nvPr/>
        </p:nvSpPr>
        <p:spPr>
          <a:xfrm>
            <a:off x="357158" y="1428736"/>
            <a:ext cx="3055315" cy="1000132"/>
          </a:xfrm>
          <a:prstGeom prst="flowChartAlternateProcess">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dirty="0">
                <a:solidFill>
                  <a:schemeClr val="accent1">
                    <a:lumMod val="50000"/>
                  </a:schemeClr>
                </a:solidFill>
              </a:rPr>
              <a:t>أ - اهتمام وقائي خاص .</a:t>
            </a:r>
            <a:endParaRPr lang="ar-EG" dirty="0">
              <a:solidFill>
                <a:schemeClr val="accent1">
                  <a:lumMod val="50000"/>
                </a:schemeClr>
              </a:solidFill>
            </a:endParaRPr>
          </a:p>
          <a:p>
            <a:pPr algn="ctr" rtl="1"/>
            <a:r>
              <a:rPr lang="ar-EG" dirty="0">
                <a:solidFill>
                  <a:schemeClr val="accent1">
                    <a:lumMod val="50000"/>
                  </a:schemeClr>
                </a:solidFill>
              </a:rPr>
              <a:t>للمارقين من سلطة </a:t>
            </a:r>
            <a:r>
              <a:rPr lang="ar-EG" dirty="0" err="1">
                <a:solidFill>
                  <a:schemeClr val="accent1">
                    <a:lumMod val="50000"/>
                  </a:schemeClr>
                </a:solidFill>
              </a:rPr>
              <a:t>الاب</a:t>
            </a:r>
            <a:r>
              <a:rPr lang="ar-EG" dirty="0">
                <a:solidFill>
                  <a:schemeClr val="accent1">
                    <a:lumMod val="50000"/>
                  </a:schemeClr>
                </a:solidFill>
              </a:rPr>
              <a:t> </a:t>
            </a:r>
            <a:r>
              <a:rPr lang="ar-EG" dirty="0" err="1">
                <a:solidFill>
                  <a:schemeClr val="accent1">
                    <a:lumMod val="50000"/>
                  </a:schemeClr>
                </a:solidFill>
              </a:rPr>
              <a:t>والاطفال</a:t>
            </a:r>
            <a:r>
              <a:rPr lang="ar-EG" dirty="0">
                <a:solidFill>
                  <a:schemeClr val="accent1">
                    <a:lumMod val="50000"/>
                  </a:schemeClr>
                </a:solidFill>
              </a:rPr>
              <a:t> المشردين .</a:t>
            </a:r>
            <a:endParaRPr lang="ar-SA" dirty="0">
              <a:solidFill>
                <a:schemeClr val="accent1">
                  <a:lumMod val="50000"/>
                </a:schemeClr>
              </a:solidFill>
            </a:endParaRPr>
          </a:p>
        </p:txBody>
      </p:sp>
      <p:sp>
        <p:nvSpPr>
          <p:cNvPr id="5" name="مخطط انسيابي: معالجة متعاقبة 4"/>
          <p:cNvSpPr/>
          <p:nvPr/>
        </p:nvSpPr>
        <p:spPr>
          <a:xfrm>
            <a:off x="571472" y="2571744"/>
            <a:ext cx="3055315" cy="1571636"/>
          </a:xfrm>
          <a:prstGeom prst="flowChartAlternateProcess">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dirty="0">
                <a:solidFill>
                  <a:schemeClr val="accent1">
                    <a:lumMod val="50000"/>
                  </a:schemeClr>
                </a:solidFill>
              </a:rPr>
              <a:t>ب - اهتمام وقائي عام .</a:t>
            </a:r>
          </a:p>
          <a:p>
            <a:pPr algn="ctr" rtl="1"/>
            <a:r>
              <a:rPr lang="ar-SA" dirty="0">
                <a:solidFill>
                  <a:schemeClr val="accent1">
                    <a:lumMod val="50000"/>
                  </a:schemeClr>
                </a:solidFill>
              </a:rPr>
              <a:t>1- دور التربية </a:t>
            </a:r>
            <a:r>
              <a:rPr lang="ar-SA" dirty="0" err="1">
                <a:solidFill>
                  <a:schemeClr val="accent1">
                    <a:lumMod val="50000"/>
                  </a:schemeClr>
                </a:solidFill>
              </a:rPr>
              <a:t>الأجتماعية</a:t>
            </a:r>
            <a:r>
              <a:rPr lang="ar-SA" dirty="0">
                <a:solidFill>
                  <a:schemeClr val="accent1">
                    <a:lumMod val="50000"/>
                  </a:schemeClr>
                </a:solidFill>
              </a:rPr>
              <a:t> .</a:t>
            </a:r>
          </a:p>
          <a:p>
            <a:pPr algn="ctr" rtl="1"/>
            <a:r>
              <a:rPr lang="ar-SA" dirty="0">
                <a:solidFill>
                  <a:schemeClr val="accent1">
                    <a:lumMod val="50000"/>
                  </a:schemeClr>
                </a:solidFill>
              </a:rPr>
              <a:t>2- دور الحضانة . </a:t>
            </a:r>
          </a:p>
          <a:p>
            <a:pPr algn="ctr" rtl="1"/>
            <a:r>
              <a:rPr lang="ar-SA" dirty="0">
                <a:solidFill>
                  <a:schemeClr val="accent1">
                    <a:lumMod val="50000"/>
                  </a:schemeClr>
                </a:solidFill>
              </a:rPr>
              <a:t>3- دور التربية النموذجية . </a:t>
            </a:r>
          </a:p>
        </p:txBody>
      </p:sp>
      <p:sp>
        <p:nvSpPr>
          <p:cNvPr id="6" name="مستطيل 5"/>
          <p:cNvSpPr/>
          <p:nvPr/>
        </p:nvSpPr>
        <p:spPr>
          <a:xfrm>
            <a:off x="4214810" y="1714488"/>
            <a:ext cx="4643470" cy="3357586"/>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400" dirty="0">
                <a:solidFill>
                  <a:schemeClr val="accent1">
                    <a:lumMod val="50000"/>
                  </a:schemeClr>
                </a:solidFill>
              </a:rPr>
              <a:t>6- السجن .</a:t>
            </a:r>
            <a:endParaRPr lang="ar-EG" sz="2400" dirty="0">
              <a:solidFill>
                <a:schemeClr val="accent1">
                  <a:lumMod val="50000"/>
                </a:schemeClr>
              </a:solidFill>
            </a:endParaRPr>
          </a:p>
          <a:p>
            <a:pPr algn="ctr" rtl="1"/>
            <a:r>
              <a:rPr lang="ar-EG" sz="2400" dirty="0">
                <a:solidFill>
                  <a:schemeClr val="accent1">
                    <a:lumMod val="50000"/>
                  </a:schemeClr>
                </a:solidFill>
              </a:rPr>
              <a:t>الهدف من السجن ليس مجرد وقاية المجرمين بحجزهم داخل السحن </a:t>
            </a:r>
            <a:r>
              <a:rPr lang="ar-EG" sz="2400" dirty="0" err="1">
                <a:solidFill>
                  <a:schemeClr val="accent1">
                    <a:lumMod val="50000"/>
                  </a:schemeClr>
                </a:solidFill>
              </a:rPr>
              <a:t>وانما</a:t>
            </a:r>
            <a:r>
              <a:rPr lang="ar-EG" sz="2400" dirty="0">
                <a:solidFill>
                  <a:schemeClr val="accent1">
                    <a:lumMod val="50000"/>
                  </a:schemeClr>
                </a:solidFill>
              </a:rPr>
              <a:t> الهدف الرئيسي هو التهيئة النفسية والمهنية والعقلية لاستعادة مكانة السجين في المجتمع.</a:t>
            </a:r>
          </a:p>
          <a:p>
            <a:pPr algn="ctr" rtl="1"/>
            <a:r>
              <a:rPr lang="ar-EG" sz="2400" dirty="0">
                <a:solidFill>
                  <a:schemeClr val="accent1">
                    <a:lumMod val="50000"/>
                  </a:schemeClr>
                </a:solidFill>
              </a:rPr>
              <a:t>وينقسم </a:t>
            </a:r>
            <a:r>
              <a:rPr lang="ar-EG" sz="2400" dirty="0" err="1">
                <a:solidFill>
                  <a:schemeClr val="accent1">
                    <a:lumMod val="50000"/>
                  </a:schemeClr>
                </a:solidFill>
              </a:rPr>
              <a:t>الي</a:t>
            </a:r>
            <a:r>
              <a:rPr lang="ar-EG" sz="2400" dirty="0">
                <a:solidFill>
                  <a:schemeClr val="accent1">
                    <a:lumMod val="50000"/>
                  </a:schemeClr>
                </a:solidFill>
              </a:rPr>
              <a:t> قسمين :ـ1- نظام الاختبار القضائي</a:t>
            </a:r>
          </a:p>
          <a:p>
            <a:pPr algn="ctr" rtl="1"/>
            <a:r>
              <a:rPr lang="ar-EG" sz="2400" dirty="0">
                <a:solidFill>
                  <a:schemeClr val="accent1">
                    <a:lumMod val="50000"/>
                  </a:schemeClr>
                </a:solidFill>
              </a:rPr>
              <a:t>2- </a:t>
            </a:r>
            <a:r>
              <a:rPr lang="ar-EG" sz="2400" dirty="0" err="1">
                <a:solidFill>
                  <a:schemeClr val="accent1">
                    <a:lumMod val="50000"/>
                  </a:schemeClr>
                </a:solidFill>
              </a:rPr>
              <a:t>الافراج</a:t>
            </a:r>
            <a:r>
              <a:rPr lang="ar-EG" sz="2400" dirty="0">
                <a:solidFill>
                  <a:schemeClr val="accent1">
                    <a:lumMod val="50000"/>
                  </a:schemeClr>
                </a:solidFill>
              </a:rPr>
              <a:t> الشرطي</a:t>
            </a:r>
            <a:endParaRPr lang="en-US" sz="2400" dirty="0">
              <a:solidFill>
                <a:schemeClr val="accent1">
                  <a:lumMod val="50000"/>
                </a:schemeClr>
              </a:solidFill>
            </a:endParaRPr>
          </a:p>
        </p:txBody>
      </p:sp>
      <p:sp>
        <p:nvSpPr>
          <p:cNvPr id="7" name="مستطيل 6"/>
          <p:cNvSpPr/>
          <p:nvPr/>
        </p:nvSpPr>
        <p:spPr>
          <a:xfrm>
            <a:off x="6309529" y="5486255"/>
            <a:ext cx="2448272" cy="890528"/>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800" dirty="0">
                <a:solidFill>
                  <a:schemeClr val="accent1">
                    <a:lumMod val="50000"/>
                  </a:schemeClr>
                </a:solidFill>
              </a:rPr>
              <a:t>7-اجراءات أمنية .</a:t>
            </a:r>
            <a:endParaRPr lang="en-US" sz="2800" dirty="0">
              <a:solidFill>
                <a:schemeClr val="accent1">
                  <a:lumMod val="50000"/>
                </a:schemeClr>
              </a:solidFill>
            </a:endParaRPr>
          </a:p>
        </p:txBody>
      </p:sp>
      <p:sp>
        <p:nvSpPr>
          <p:cNvPr id="8" name="مستطيل 7"/>
          <p:cNvSpPr/>
          <p:nvPr/>
        </p:nvSpPr>
        <p:spPr>
          <a:xfrm>
            <a:off x="0" y="4572008"/>
            <a:ext cx="3929058" cy="2071702"/>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400" dirty="0">
                <a:solidFill>
                  <a:schemeClr val="accent1">
                    <a:lumMod val="50000"/>
                  </a:schemeClr>
                </a:solidFill>
              </a:rPr>
              <a:t>8- إيجاد جمعيات صداقة للشرطة .</a:t>
            </a:r>
            <a:endParaRPr lang="ar-EG" sz="2400" dirty="0">
              <a:solidFill>
                <a:schemeClr val="accent1">
                  <a:lumMod val="50000"/>
                </a:schemeClr>
              </a:solidFill>
            </a:endParaRPr>
          </a:p>
          <a:p>
            <a:pPr algn="ctr" rtl="1"/>
            <a:r>
              <a:rPr lang="ar-EG" sz="2400" dirty="0">
                <a:solidFill>
                  <a:schemeClr val="accent1">
                    <a:lumMod val="50000"/>
                  </a:schemeClr>
                </a:solidFill>
              </a:rPr>
              <a:t>هي </a:t>
            </a:r>
            <a:r>
              <a:rPr lang="ar-EG" sz="2400" dirty="0" err="1">
                <a:solidFill>
                  <a:schemeClr val="accent1">
                    <a:lumMod val="50000"/>
                  </a:schemeClr>
                </a:solidFill>
              </a:rPr>
              <a:t>ايجاد</a:t>
            </a:r>
            <a:r>
              <a:rPr lang="ar-EG" sz="2400" dirty="0">
                <a:solidFill>
                  <a:schemeClr val="accent1">
                    <a:lumMod val="50000"/>
                  </a:schemeClr>
                </a:solidFill>
              </a:rPr>
              <a:t> حوار مع المواطنين بالتعارف والاجتماعات ليكون كل مواطن مسئولا عن نفسه وغير </a:t>
            </a:r>
            <a:r>
              <a:rPr lang="ar-EG" sz="2400" dirty="0" err="1">
                <a:solidFill>
                  <a:schemeClr val="accent1">
                    <a:lumMod val="50000"/>
                  </a:schemeClr>
                </a:solidFill>
              </a:rPr>
              <a:t>ه</a:t>
            </a:r>
            <a:r>
              <a:rPr lang="ar-EG" sz="2400" dirty="0">
                <a:solidFill>
                  <a:schemeClr val="accent1">
                    <a:lumMod val="50000"/>
                  </a:schemeClr>
                </a:solidFill>
              </a:rPr>
              <a:t> ويقوم بالتبليغ عن </a:t>
            </a:r>
            <a:r>
              <a:rPr lang="ar-EG" sz="2400" dirty="0" err="1">
                <a:solidFill>
                  <a:schemeClr val="accent1">
                    <a:lumMod val="50000"/>
                  </a:schemeClr>
                </a:solidFill>
              </a:rPr>
              <a:t>اي</a:t>
            </a:r>
            <a:r>
              <a:rPr lang="ar-EG" sz="2400" dirty="0">
                <a:solidFill>
                  <a:schemeClr val="accent1">
                    <a:lumMod val="50000"/>
                  </a:schemeClr>
                </a:solidFill>
              </a:rPr>
              <a:t> شيء مريب.</a:t>
            </a:r>
            <a:endParaRPr lang="en-US" sz="2400" dirty="0">
              <a:solidFill>
                <a:schemeClr val="accent1">
                  <a:lumMod val="50000"/>
                </a:schemeClr>
              </a:solidFill>
            </a:endParaRPr>
          </a:p>
        </p:txBody>
      </p:sp>
    </p:spTree>
    <p:extLst>
      <p:ext uri="{BB962C8B-B14F-4D97-AF65-F5344CB8AC3E}">
        <p14:creationId xmlns:p14="http://schemas.microsoft.com/office/powerpoint/2010/main" val="355236957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خطط انسيابي: معالجة 3"/>
          <p:cNvSpPr/>
          <p:nvPr/>
        </p:nvSpPr>
        <p:spPr>
          <a:xfrm>
            <a:off x="2051720" y="188640"/>
            <a:ext cx="5184576" cy="1008112"/>
          </a:xfrm>
          <a:prstGeom prst="flowChartProcess">
            <a:avLst/>
          </a:prstGeom>
        </p:spPr>
        <p:style>
          <a:lnRef idx="1">
            <a:schemeClr val="accent5"/>
          </a:lnRef>
          <a:fillRef idx="3">
            <a:schemeClr val="accent5"/>
          </a:fillRef>
          <a:effectRef idx="2">
            <a:schemeClr val="accent5"/>
          </a:effectRef>
          <a:fontRef idx="minor">
            <a:schemeClr val="lt1"/>
          </a:fontRef>
        </p:style>
        <p:txBody>
          <a:bodyPr rtlCol="1" anchor="ctr"/>
          <a:lstStyle/>
          <a:p>
            <a:pPr algn="ctr" rtl="1"/>
            <a:r>
              <a:rPr lang="ar-SA" sz="2800" b="1" dirty="0">
                <a:solidFill>
                  <a:schemeClr val="tx1"/>
                </a:solidFill>
              </a:rPr>
              <a:t>الوقاية من الجريمة </a:t>
            </a:r>
            <a:r>
              <a:rPr lang="ar-EG" sz="2800" b="1">
                <a:solidFill>
                  <a:schemeClr val="tx1"/>
                </a:solidFill>
              </a:rPr>
              <a:t>بعد</a:t>
            </a:r>
            <a:r>
              <a:rPr lang="ar-SA" sz="2800" b="1">
                <a:solidFill>
                  <a:schemeClr val="tx1"/>
                </a:solidFill>
              </a:rPr>
              <a:t> </a:t>
            </a:r>
            <a:r>
              <a:rPr lang="ar-SA" sz="2800" b="1" dirty="0">
                <a:solidFill>
                  <a:schemeClr val="tx1"/>
                </a:solidFill>
              </a:rPr>
              <a:t>وقوعها :</a:t>
            </a:r>
          </a:p>
        </p:txBody>
      </p:sp>
      <p:sp>
        <p:nvSpPr>
          <p:cNvPr id="5" name="مستطيل 4"/>
          <p:cNvSpPr/>
          <p:nvPr/>
        </p:nvSpPr>
        <p:spPr>
          <a:xfrm>
            <a:off x="5143504" y="1568232"/>
            <a:ext cx="3753128" cy="1296144"/>
          </a:xfrm>
          <a:prstGeom prst="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rtl="1"/>
            <a:r>
              <a:rPr lang="ar-EG" sz="2800" dirty="0"/>
              <a:t>1- </a:t>
            </a:r>
            <a:r>
              <a:rPr lang="ar-SA" sz="2800" dirty="0"/>
              <a:t>التبليغ عن الجرائم</a:t>
            </a:r>
            <a:r>
              <a:rPr lang="ar-EG" sz="2800" dirty="0"/>
              <a:t>: لحفظ سلامة المجتمع والتبليغ واجب علي كل مسلم</a:t>
            </a:r>
            <a:endParaRPr lang="ar-SA" sz="2800" dirty="0"/>
          </a:p>
        </p:txBody>
      </p:sp>
      <p:sp>
        <p:nvSpPr>
          <p:cNvPr id="6" name="مخطط انسيابي: معالجة 5"/>
          <p:cNvSpPr/>
          <p:nvPr/>
        </p:nvSpPr>
        <p:spPr>
          <a:xfrm>
            <a:off x="4500562" y="3212976"/>
            <a:ext cx="4396070" cy="1152128"/>
          </a:xfrm>
          <a:prstGeom prst="flowChartProcess">
            <a:avLst/>
          </a:prstGeom>
        </p:spPr>
        <p:style>
          <a:lnRef idx="1">
            <a:schemeClr val="accent5"/>
          </a:lnRef>
          <a:fillRef idx="2">
            <a:schemeClr val="accent5"/>
          </a:fillRef>
          <a:effectRef idx="1">
            <a:schemeClr val="accent5"/>
          </a:effectRef>
          <a:fontRef idx="minor">
            <a:schemeClr val="dk1"/>
          </a:fontRef>
        </p:style>
        <p:txBody>
          <a:bodyPr rtlCol="1" anchor="ctr"/>
          <a:lstStyle/>
          <a:p>
            <a:pPr algn="ctr" rtl="1"/>
            <a:r>
              <a:rPr lang="ar-EG" sz="2000" dirty="0"/>
              <a:t>2- </a:t>
            </a:r>
            <a:r>
              <a:rPr lang="ar-SA" sz="2000" dirty="0" err="1"/>
              <a:t>الأدلاء</a:t>
            </a:r>
            <a:r>
              <a:rPr lang="ar-SA" sz="2000" dirty="0"/>
              <a:t> بالشهادة على وقوع </a:t>
            </a:r>
            <a:r>
              <a:rPr lang="en-US" sz="2000" dirty="0"/>
              <a:t>  </a:t>
            </a:r>
          </a:p>
          <a:p>
            <a:pPr algn="ctr" rtl="1"/>
            <a:r>
              <a:rPr lang="en-US" sz="2000" dirty="0"/>
              <a:t>:</a:t>
            </a:r>
            <a:r>
              <a:rPr lang="ar-SA" sz="2000" dirty="0"/>
              <a:t>الجرائم</a:t>
            </a:r>
            <a:endParaRPr lang="en-US" sz="2000" dirty="0"/>
          </a:p>
          <a:p>
            <a:pPr algn="ctr" rtl="1"/>
            <a:r>
              <a:rPr lang="ar-EG" sz="2000" dirty="0" err="1"/>
              <a:t>لانه</a:t>
            </a:r>
            <a:r>
              <a:rPr lang="ar-EG" sz="2000" dirty="0"/>
              <a:t> ربما يكون الدليل علي القبض علي المجرم</a:t>
            </a:r>
            <a:r>
              <a:rPr lang="en-US" sz="2000" dirty="0"/>
              <a:t> </a:t>
            </a:r>
            <a:endParaRPr lang="ar-SA" sz="2000" dirty="0"/>
          </a:p>
        </p:txBody>
      </p:sp>
      <p:sp>
        <p:nvSpPr>
          <p:cNvPr id="7" name="مخطط انسيابي: معالجة 6"/>
          <p:cNvSpPr/>
          <p:nvPr/>
        </p:nvSpPr>
        <p:spPr>
          <a:xfrm>
            <a:off x="4357686" y="4653136"/>
            <a:ext cx="4534794" cy="1296144"/>
          </a:xfrm>
          <a:prstGeom prst="flowChartProcess">
            <a:avLst/>
          </a:prstGeom>
        </p:spPr>
        <p:style>
          <a:lnRef idx="1">
            <a:schemeClr val="accent5"/>
          </a:lnRef>
          <a:fillRef idx="2">
            <a:schemeClr val="accent5"/>
          </a:fillRef>
          <a:effectRef idx="1">
            <a:schemeClr val="accent5"/>
          </a:effectRef>
          <a:fontRef idx="minor">
            <a:schemeClr val="dk1"/>
          </a:fontRef>
        </p:style>
        <p:txBody>
          <a:bodyPr rtlCol="1" anchor="ctr"/>
          <a:lstStyle/>
          <a:p>
            <a:pPr algn="ctr" rtl="1"/>
            <a:r>
              <a:rPr lang="ar-EG" sz="2800" dirty="0"/>
              <a:t>3- </a:t>
            </a:r>
            <a:r>
              <a:rPr lang="ar-SA" sz="2800" dirty="0"/>
              <a:t>المشاركة في تنفيذ عقوبة المجرم</a:t>
            </a:r>
            <a:endParaRPr lang="en-US" sz="2800" dirty="0"/>
          </a:p>
          <a:p>
            <a:pPr algn="ctr" rtl="1"/>
            <a:r>
              <a:rPr lang="ar-EG" sz="2800" dirty="0"/>
              <a:t>مثل تنفيذ حد الزنا.</a:t>
            </a:r>
            <a:endParaRPr lang="ar-SA" sz="2800" dirty="0"/>
          </a:p>
        </p:txBody>
      </p:sp>
      <p:sp>
        <p:nvSpPr>
          <p:cNvPr id="9" name="مخطط انسيابي: معالجة 8"/>
          <p:cNvSpPr/>
          <p:nvPr/>
        </p:nvSpPr>
        <p:spPr>
          <a:xfrm>
            <a:off x="126794" y="1568232"/>
            <a:ext cx="4445205" cy="1296144"/>
          </a:xfrm>
          <a:prstGeom prst="flowChartProcess">
            <a:avLst/>
          </a:prstGeom>
        </p:spPr>
        <p:style>
          <a:lnRef idx="1">
            <a:schemeClr val="accent5"/>
          </a:lnRef>
          <a:fillRef idx="2">
            <a:schemeClr val="accent5"/>
          </a:fillRef>
          <a:effectRef idx="1">
            <a:schemeClr val="accent5"/>
          </a:effectRef>
          <a:fontRef idx="minor">
            <a:schemeClr val="dk1"/>
          </a:fontRef>
        </p:style>
        <p:txBody>
          <a:bodyPr rtlCol="1" anchor="ctr"/>
          <a:lstStyle/>
          <a:p>
            <a:pPr algn="ctr" rtl="1"/>
            <a:r>
              <a:rPr lang="ar-EG" sz="2400" dirty="0"/>
              <a:t>4- </a:t>
            </a:r>
            <a:r>
              <a:rPr lang="ar-SA" sz="2400" dirty="0"/>
              <a:t>مقاطعه المجرم</a:t>
            </a:r>
            <a:endParaRPr lang="ar-EG" sz="2400" dirty="0"/>
          </a:p>
          <a:p>
            <a:pPr algn="ctr" rtl="1"/>
            <a:r>
              <a:rPr lang="ar-EG" sz="2400" dirty="0"/>
              <a:t>علي المجتمع </a:t>
            </a:r>
            <a:r>
              <a:rPr lang="ar-EG" sz="2400" dirty="0" err="1"/>
              <a:t>ان</a:t>
            </a:r>
            <a:r>
              <a:rPr lang="ar-EG" sz="2400" dirty="0"/>
              <a:t> يحارب المجرم بمقاطعته فلا يجالس معه ولا يتعامل معه.</a:t>
            </a:r>
            <a:endParaRPr lang="ar-SA" sz="2400" dirty="0"/>
          </a:p>
        </p:txBody>
      </p:sp>
      <p:sp>
        <p:nvSpPr>
          <p:cNvPr id="10" name="مخطط انسيابي: معالجة 9"/>
          <p:cNvSpPr/>
          <p:nvPr/>
        </p:nvSpPr>
        <p:spPr>
          <a:xfrm>
            <a:off x="126794" y="3298696"/>
            <a:ext cx="3873701" cy="1152128"/>
          </a:xfrm>
          <a:prstGeom prst="flowChartProcess">
            <a:avLst/>
          </a:prstGeom>
        </p:spPr>
        <p:style>
          <a:lnRef idx="1">
            <a:schemeClr val="accent5"/>
          </a:lnRef>
          <a:fillRef idx="2">
            <a:schemeClr val="accent5"/>
          </a:fillRef>
          <a:effectRef idx="1">
            <a:schemeClr val="accent5"/>
          </a:effectRef>
          <a:fontRef idx="minor">
            <a:schemeClr val="dk1"/>
          </a:fontRef>
        </p:style>
        <p:txBody>
          <a:bodyPr rtlCol="1" anchor="ctr"/>
          <a:lstStyle/>
          <a:p>
            <a:pPr algn="ctr" rtl="1"/>
            <a:r>
              <a:rPr lang="ar-EG" sz="2800" dirty="0"/>
              <a:t>5- </a:t>
            </a:r>
            <a:r>
              <a:rPr lang="ar-SA" sz="2800" dirty="0"/>
              <a:t>وقاية افراد المجتمع من الفقر</a:t>
            </a:r>
          </a:p>
        </p:txBody>
      </p:sp>
      <p:sp>
        <p:nvSpPr>
          <p:cNvPr id="11" name="مخطط انسيابي: معالجة 10"/>
          <p:cNvSpPr/>
          <p:nvPr/>
        </p:nvSpPr>
        <p:spPr>
          <a:xfrm>
            <a:off x="126794" y="4703008"/>
            <a:ext cx="3659387" cy="1332147"/>
          </a:xfrm>
          <a:prstGeom prst="flowChartProcess">
            <a:avLst/>
          </a:prstGeom>
        </p:spPr>
        <p:style>
          <a:lnRef idx="1">
            <a:schemeClr val="accent5"/>
          </a:lnRef>
          <a:fillRef idx="2">
            <a:schemeClr val="accent5"/>
          </a:fillRef>
          <a:effectRef idx="1">
            <a:schemeClr val="accent5"/>
          </a:effectRef>
          <a:fontRef idx="minor">
            <a:schemeClr val="dk1"/>
          </a:fontRef>
        </p:style>
        <p:txBody>
          <a:bodyPr rtlCol="1" anchor="ctr"/>
          <a:lstStyle/>
          <a:p>
            <a:pPr algn="ctr" rtl="1"/>
            <a:r>
              <a:rPr lang="ar-EG" sz="2800" dirty="0"/>
              <a:t>6- </a:t>
            </a:r>
            <a:r>
              <a:rPr lang="ar-SA" sz="2800" dirty="0"/>
              <a:t>وقاية افراد المجتمع من الجهل</a:t>
            </a:r>
          </a:p>
        </p:txBody>
      </p:sp>
    </p:spTree>
    <p:extLst>
      <p:ext uri="{BB962C8B-B14F-4D97-AF65-F5344CB8AC3E}">
        <p14:creationId xmlns:p14="http://schemas.microsoft.com/office/powerpoint/2010/main" val="159150685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600201"/>
            <a:ext cx="8229600" cy="900106"/>
          </a:xfrm>
          <a:prstGeom prst="flowChartProcess">
            <a:avLst/>
          </a:prstGeom>
        </p:spPr>
        <p:style>
          <a:lnRef idx="1">
            <a:schemeClr val="accent5"/>
          </a:lnRef>
          <a:fillRef idx="3">
            <a:schemeClr val="accent5"/>
          </a:fillRef>
          <a:effectRef idx="2">
            <a:schemeClr val="accent5"/>
          </a:effectRef>
          <a:fontRef idx="minor">
            <a:schemeClr val="lt1"/>
          </a:fontRef>
        </p:style>
        <p:txBody>
          <a:bodyPr rtlCol="1" anchor="ctr">
            <a:normAutofit fontScale="92500" lnSpcReduction="10000"/>
          </a:bodyPr>
          <a:lstStyle/>
          <a:p>
            <a:pPr algn="ctr" rtl="1">
              <a:buNone/>
            </a:pPr>
            <a:r>
              <a:rPr lang="ar-EG" sz="2800" dirty="0">
                <a:solidFill>
                  <a:schemeClr val="tx1"/>
                </a:solidFill>
              </a:rPr>
              <a:t>7- </a:t>
            </a:r>
            <a:r>
              <a:rPr lang="ar-SA" sz="2800" dirty="0">
                <a:solidFill>
                  <a:schemeClr val="tx1"/>
                </a:solidFill>
              </a:rPr>
              <a:t>وقاية الأسرة من التفكك</a:t>
            </a:r>
            <a:endParaRPr lang="en-US" sz="2800" dirty="0">
              <a:solidFill>
                <a:schemeClr val="tx1"/>
              </a:solidFill>
            </a:endParaRPr>
          </a:p>
          <a:p>
            <a:pPr algn="ctr" rtl="1"/>
            <a:r>
              <a:rPr lang="ar-EG" sz="2800" dirty="0">
                <a:solidFill>
                  <a:schemeClr val="tx1"/>
                </a:solidFill>
              </a:rPr>
              <a:t>نظرا لانفصال الزوجين نتيجة للمشكلات العائلية.</a:t>
            </a:r>
            <a:endParaRPr lang="ar-SA" sz="2800" dirty="0">
              <a:solidFill>
                <a:schemeClr val="tx1"/>
              </a:solidFill>
            </a:endParaRPr>
          </a:p>
        </p:txBody>
      </p:sp>
      <p:sp>
        <p:nvSpPr>
          <p:cNvPr id="5" name="مخطط انسيابي: معالجة 4"/>
          <p:cNvSpPr/>
          <p:nvPr/>
        </p:nvSpPr>
        <p:spPr>
          <a:xfrm>
            <a:off x="571472" y="2928935"/>
            <a:ext cx="7786742" cy="1428760"/>
          </a:xfrm>
          <a:prstGeom prst="flowChartProcess">
            <a:avLst/>
          </a:prstGeom>
        </p:spPr>
        <p:style>
          <a:lnRef idx="1">
            <a:schemeClr val="accent5"/>
          </a:lnRef>
          <a:fillRef idx="3">
            <a:schemeClr val="accent5"/>
          </a:fillRef>
          <a:effectRef idx="2">
            <a:schemeClr val="accent5"/>
          </a:effectRef>
          <a:fontRef idx="minor">
            <a:schemeClr val="lt1"/>
          </a:fontRef>
        </p:style>
        <p:txBody>
          <a:bodyPr rtlCol="1" anchor="ctr"/>
          <a:lstStyle/>
          <a:p>
            <a:pPr algn="ctr" rtl="1"/>
            <a:r>
              <a:rPr lang="ar-EG" sz="2800">
                <a:solidFill>
                  <a:schemeClr val="tx1"/>
                </a:solidFill>
              </a:rPr>
              <a:t>8- </a:t>
            </a:r>
            <a:r>
              <a:rPr lang="ar-SA" sz="2800">
                <a:solidFill>
                  <a:schemeClr val="tx1"/>
                </a:solidFill>
              </a:rPr>
              <a:t>تأمين </a:t>
            </a:r>
            <a:r>
              <a:rPr lang="ar-SA" sz="2800" dirty="0">
                <a:solidFill>
                  <a:schemeClr val="tx1"/>
                </a:solidFill>
              </a:rPr>
              <a:t>حياه بعيده عن المؤثرات السلبية</a:t>
            </a:r>
          </a:p>
        </p:txBody>
      </p:sp>
    </p:spTree>
    <p:extLst>
      <p:ext uri="{BB962C8B-B14F-4D97-AF65-F5344CB8AC3E}">
        <p14:creationId xmlns:p14="http://schemas.microsoft.com/office/powerpoint/2010/main" val="155917351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9400" y="2127738"/>
            <a:ext cx="3165231" cy="1371600"/>
          </a:xfrm>
          <a:prstGeom prst="rect">
            <a:avLst/>
          </a:prstGeom>
          <a:ln>
            <a:noFill/>
          </a:ln>
          <a:effectLst>
            <a:softEdge rad="112500"/>
          </a:effectLst>
        </p:spPr>
      </p:pic>
      <p:pic>
        <p:nvPicPr>
          <p:cNvPr id="3" name="صورة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47493" y="685800"/>
            <a:ext cx="1594339" cy="1295400"/>
          </a:xfrm>
          <a:prstGeom prst="rect">
            <a:avLst/>
          </a:prstGeom>
          <a:ln>
            <a:noFill/>
          </a:ln>
          <a:effectLst>
            <a:softEdge rad="112500"/>
          </a:effectLst>
        </p:spPr>
      </p:pic>
      <p:pic>
        <p:nvPicPr>
          <p:cNvPr id="7" name="صورة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8000" y="685800"/>
            <a:ext cx="1594339" cy="1295400"/>
          </a:xfrm>
          <a:prstGeom prst="rect">
            <a:avLst/>
          </a:prstGeom>
          <a:ln>
            <a:noFill/>
          </a:ln>
          <a:effectLst>
            <a:softEdge rad="112500"/>
          </a:effectLst>
        </p:spPr>
      </p:pic>
    </p:spTree>
    <p:extLst>
      <p:ext uri="{BB962C8B-B14F-4D97-AF65-F5344CB8AC3E}">
        <p14:creationId xmlns:p14="http://schemas.microsoft.com/office/powerpoint/2010/main" val="3179287582"/>
      </p:ext>
    </p:extLst>
  </p:cSld>
  <p:clrMapOvr>
    <a:masterClrMapping/>
  </p:clrMapOvr>
  <mc:AlternateContent xmlns:mc="http://schemas.openxmlformats.org/markup-compatibility/2006" xmlns:p14="http://schemas.microsoft.com/office/powerpoint/2010/main">
    <mc:Choice Requires="p14">
      <p:transition spd="slow" p14:dur="3900">
        <p14:glitter dir="r"/>
        <p:sndAc>
          <p:stSnd>
            <p:snd r:embed="rId2" name="chimes.wav"/>
          </p:stSnd>
        </p:sndAc>
      </p:transition>
    </mc:Choice>
    <mc:Fallback xmlns="">
      <p:transition spd="slow">
        <p:fade/>
        <p:sndAc>
          <p:stSnd>
            <p:snd r:embed="rId5" name="chimes.wav"/>
          </p:stSnd>
        </p:sndAc>
      </p:transition>
    </mc:Fallback>
  </mc:AlternateContent>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TotalTime>
  <Words>8380</Words>
  <Application>Microsoft Office PowerPoint</Application>
  <PresentationFormat>On-screen Show (4:3)</PresentationFormat>
  <Paragraphs>636</Paragraphs>
  <Slides>109</Slides>
  <Notes>1</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109</vt:i4>
      </vt:variant>
    </vt:vector>
  </HeadingPairs>
  <TitlesOfParts>
    <vt:vector size="123" baseType="lpstr">
      <vt:lpstr>ae_Tarablus</vt:lpstr>
      <vt:lpstr>AF_Tholoth</vt:lpstr>
      <vt:lpstr>Akhbar MT</vt:lpstr>
      <vt:lpstr>Arial</vt:lpstr>
      <vt:lpstr>Bodoni MT Condensed</vt:lpstr>
      <vt:lpstr>Calibri</vt:lpstr>
      <vt:lpstr>Courier New</vt:lpstr>
      <vt:lpstr>Garamond</vt:lpstr>
      <vt:lpstr>Monotype Koufi</vt:lpstr>
      <vt:lpstr>PT Bold Heading</vt:lpstr>
      <vt:lpstr>Tahoma, sans-serif</vt:lpstr>
      <vt:lpstr>Times New Roman</vt:lpstr>
      <vt:lpstr>Wingdings</vt:lpstr>
      <vt:lpstr>نسق Office</vt:lpstr>
      <vt:lpstr>مراجعة عامة علي المقرر أستاذة المقرر/ أمينة بيومي</vt:lpstr>
      <vt:lpstr>تعريف علم الاجتماع الجنائي</vt:lpstr>
      <vt:lpstr>تابع مفاهيم علم الاجتماع الجنائي</vt:lpstr>
      <vt:lpstr>PowerPoint Presentation</vt:lpstr>
      <vt:lpstr>تابع تعريفات علم الاجتماع الجنائي</vt:lpstr>
      <vt:lpstr>PowerPoint Presentation</vt:lpstr>
      <vt:lpstr>PowerPoint Presentation</vt:lpstr>
      <vt:lpstr>PowerPoint Presentation</vt:lpstr>
      <vt:lpstr>تعريف الانحراف</vt:lpstr>
      <vt:lpstr>تعريف الجريمة </vt:lpstr>
      <vt:lpstr>تصنيفات الجناة</vt:lpstr>
      <vt:lpstr>تعريف القاتل</vt:lpstr>
      <vt:lpstr>PowerPoint Presentation</vt:lpstr>
      <vt:lpstr>ثانياً: تقسيم الجرائم وفق إيجابياتها:  </vt:lpstr>
      <vt:lpstr>ثالثاً: تقسيم الجرائم وفق درجة استمرارها:</vt:lpstr>
      <vt:lpstr>رابعاً: جرائم وفق موضوع ضررها: </vt:lpstr>
      <vt:lpstr>ثانيا: التعريف الاجتماعي للجريمة: </vt:lpstr>
      <vt:lpstr> التصنيفات الاجتماعية للجريمة: </vt:lpstr>
      <vt:lpstr>PowerPoint Presentation</vt:lpstr>
      <vt:lpstr>أنواع جريمة القتل</vt:lpstr>
      <vt:lpstr>PowerPoint Presentation</vt:lpstr>
      <vt:lpstr>PowerPoint Presentation</vt:lpstr>
      <vt:lpstr>أداة القتل</vt:lpstr>
      <vt:lpstr>PowerPoint Presentation</vt:lpstr>
      <vt:lpstr>PowerPoint Presentation</vt:lpstr>
      <vt:lpstr>2- القتل شبه العمد </vt:lpstr>
      <vt:lpstr>3- القتل الخطأ</vt:lpstr>
      <vt:lpstr>الآثار المترتبة على جريمة القتل</vt:lpstr>
      <vt:lpstr>PowerPoint Presentation</vt:lpstr>
      <vt:lpstr>PowerPoint Presentation</vt:lpstr>
      <vt:lpstr>PowerPoint Presentation</vt:lpstr>
      <vt:lpstr>PowerPoint Presentation</vt:lpstr>
      <vt:lpstr> عدم التنظيم الاجتماعي و الجريمة :-</vt:lpstr>
      <vt:lpstr>التغير الاجتماعي:-</vt:lpstr>
      <vt:lpstr>الصراع الثقافي:-</vt:lpstr>
      <vt:lpstr>PowerPoint Presentation</vt:lpstr>
      <vt:lpstr>PowerPoint Presentation</vt:lpstr>
      <vt:lpstr>PowerPoint Presentation</vt:lpstr>
      <vt:lpstr>PowerPoint Presentation</vt:lpstr>
      <vt:lpstr> وفي إطار هذا الفهم العام صاغ " أدون سذرلاند " فرضه المتعلق بنظرية المخالطة المغايرة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تعريف المسكر في الشريعة الاسلامية :  هو فقدان الوعي و الهذيان أي عدم معرفة الشخص لما يقول .  </vt:lpstr>
      <vt:lpstr>  اما آثار الإدمان من الناحية النفسية والعقلية والاجتماعية فكثيرة منها :- </vt:lpstr>
      <vt:lpstr>المخدرات والسلوك الأجرامي:</vt:lpstr>
      <vt:lpstr> ما هو المخدر؟ </vt:lpstr>
      <vt:lpstr> الإدمان </vt:lpstr>
      <vt:lpstr> الاعتياد على المخدرات </vt:lpstr>
      <vt:lpstr>تأثير المخدرات على تصرفات الأنسان:</vt:lpstr>
      <vt:lpstr> أثر الادمان علي ارتكاب الجرائم​ </vt:lpstr>
      <vt:lpstr> الأسس التي ترتكز عليها أعمال مكافحة المخدرات في المملكة :   </vt:lpstr>
      <vt:lpstr>مفهوم الجريمة المعلوماتية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4) مخاطر جرائم المعلوماتية وتحدياتها:-</vt:lpstr>
      <vt:lpstr>أ} مخاطر اقتصادية :-</vt:lpstr>
      <vt:lpstr>ب} مخاطر سياسية :-</vt:lpstr>
      <vt:lpstr>PowerPoint Presentation</vt:lpstr>
      <vt:lpstr>PowerPoint Presentation</vt:lpstr>
      <vt:lpstr>المخاطر العارضة او غير المتعمدة :-</vt:lpstr>
      <vt:lpstr>2. المخاطر العمدية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fatma ali aouulhaded ali</dc:creator>
  <cp:lastModifiedBy>Amina Mouhamed Biomy Afify</cp:lastModifiedBy>
  <cp:revision>20</cp:revision>
  <dcterms:created xsi:type="dcterms:W3CDTF">2017-05-06T04:22:33Z</dcterms:created>
  <dcterms:modified xsi:type="dcterms:W3CDTF">2017-05-06T05:41:12Z</dcterms:modified>
</cp:coreProperties>
</file>