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9"/>
  </p:notesMasterIdLst>
  <p:sldIdLst>
    <p:sldId id="256" r:id="rId2"/>
    <p:sldId id="257" r:id="rId3"/>
    <p:sldId id="264" r:id="rId4"/>
    <p:sldId id="258" r:id="rId5"/>
    <p:sldId id="259" r:id="rId6"/>
    <p:sldId id="260" r:id="rId7"/>
    <p:sldId id="261" r:id="rId8"/>
    <p:sldId id="263" r:id="rId9"/>
    <p:sldId id="273" r:id="rId10"/>
    <p:sldId id="274" r:id="rId11"/>
    <p:sldId id="275" r:id="rId12"/>
    <p:sldId id="272" r:id="rId13"/>
    <p:sldId id="279" r:id="rId14"/>
    <p:sldId id="277" r:id="rId15"/>
    <p:sldId id="278" r:id="rId16"/>
    <p:sldId id="276" r:id="rId17"/>
    <p:sldId id="288" r:id="rId18"/>
    <p:sldId id="289" r:id="rId19"/>
    <p:sldId id="290" r:id="rId20"/>
    <p:sldId id="280" r:id="rId21"/>
    <p:sldId id="282" r:id="rId22"/>
    <p:sldId id="281" r:id="rId23"/>
    <p:sldId id="284" r:id="rId24"/>
    <p:sldId id="283" r:id="rId25"/>
    <p:sldId id="286" r:id="rId26"/>
    <p:sldId id="285" r:id="rId27"/>
    <p:sldId id="287" r:id="rId2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autoAdjust="0"/>
    <p:restoredTop sz="94454" autoAdjust="0"/>
  </p:normalViewPr>
  <p:slideViewPr>
    <p:cSldViewPr>
      <p:cViewPr varScale="1">
        <p:scale>
          <a:sx n="70" d="100"/>
          <a:sy n="70" d="100"/>
        </p:scale>
        <p:origin x="118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C83B1E9A-897F-41F2-91B9-0F6284AEBDCB}" type="datetimeFigureOut">
              <a:rPr lang="ar-SA" smtClean="0"/>
              <a:t>24/05/38</a:t>
            </a:fld>
            <a:endParaRPr lang="ar-SA"/>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493331B-3931-495C-83D8-3250E93E2ADA}" type="slidenum">
              <a:rPr lang="ar-SA" smtClean="0"/>
              <a:t>‹#›</a:t>
            </a:fld>
            <a:endParaRPr lang="ar-SA"/>
          </a:p>
        </p:txBody>
      </p:sp>
    </p:spTree>
    <p:extLst>
      <p:ext uri="{BB962C8B-B14F-4D97-AF65-F5344CB8AC3E}">
        <p14:creationId xmlns:p14="http://schemas.microsoft.com/office/powerpoint/2010/main" val="21896014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493331B-3931-495C-83D8-3250E93E2ADA}" type="slidenum">
              <a:rPr lang="ar-SA" smtClean="0"/>
              <a:t>13</a:t>
            </a:fld>
            <a:endParaRPr lang="ar-SA"/>
          </a:p>
        </p:txBody>
      </p:sp>
    </p:spTree>
    <p:extLst>
      <p:ext uri="{BB962C8B-B14F-4D97-AF65-F5344CB8AC3E}">
        <p14:creationId xmlns:p14="http://schemas.microsoft.com/office/powerpoint/2010/main" val="765630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493331B-3931-495C-83D8-3250E93E2ADA}" type="slidenum">
              <a:rPr lang="ar-SA" smtClean="0"/>
              <a:t>19</a:t>
            </a:fld>
            <a:endParaRPr lang="ar-SA"/>
          </a:p>
        </p:txBody>
      </p:sp>
    </p:spTree>
    <p:extLst>
      <p:ext uri="{BB962C8B-B14F-4D97-AF65-F5344CB8AC3E}">
        <p14:creationId xmlns:p14="http://schemas.microsoft.com/office/powerpoint/2010/main" val="207528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493331B-3931-495C-83D8-3250E93E2ADA}" type="slidenum">
              <a:rPr lang="ar-SA" smtClean="0"/>
              <a:t>27</a:t>
            </a:fld>
            <a:endParaRPr lang="ar-SA"/>
          </a:p>
        </p:txBody>
      </p:sp>
    </p:spTree>
    <p:extLst>
      <p:ext uri="{BB962C8B-B14F-4D97-AF65-F5344CB8AC3E}">
        <p14:creationId xmlns:p14="http://schemas.microsoft.com/office/powerpoint/2010/main" val="2153758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24/05/38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24/05/38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27EE84-7685-4CA1-975F-D48739282FC0}" type="datetimeFigureOut">
              <a:rPr lang="ar-SA" smtClean="0"/>
              <a:pPr/>
              <a:t>24/05/38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727EE84-7685-4CA1-975F-D48739282FC0}" type="datetimeFigureOut">
              <a:rPr lang="ar-SA" smtClean="0"/>
              <a:pPr/>
              <a:t>24/05/38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6727EE84-7685-4CA1-975F-D48739282FC0}" type="datetimeFigureOut">
              <a:rPr lang="ar-SA" smtClean="0"/>
              <a:pPr/>
              <a:t>24/05/38</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6727EE84-7685-4CA1-975F-D48739282FC0}" type="datetimeFigureOut">
              <a:rPr lang="ar-SA" smtClean="0"/>
              <a:pPr/>
              <a:t>24/05/38</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7EE84-7685-4CA1-975F-D48739282FC0}" type="datetimeFigureOut">
              <a:rPr lang="ar-SA" smtClean="0"/>
              <a:pPr/>
              <a:t>24/05/38</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27EE84-7685-4CA1-975F-D48739282FC0}" type="datetimeFigureOut">
              <a:rPr lang="ar-SA" smtClean="0"/>
              <a:pPr/>
              <a:t>24/05/38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27EE84-7685-4CA1-975F-D48739282FC0}" type="datetimeFigureOut">
              <a:rPr lang="ar-SA" smtClean="0"/>
              <a:pPr/>
              <a:t>24/05/38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24/05/38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27EE84-7685-4CA1-975F-D48739282FC0}" type="datetimeFigureOut">
              <a:rPr lang="ar-SA" smtClean="0"/>
              <a:pPr/>
              <a:t>24/05/38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8EE1369-A3E3-4EB9-85E6-E6B5A74DEDF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727EE84-7685-4CA1-975F-D48739282FC0}" type="datetimeFigureOut">
              <a:rPr lang="ar-SA" smtClean="0"/>
              <a:pPr/>
              <a:t>24/05/38</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8EE1369-A3E3-4EB9-85E6-E6B5A74DEDF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7186583"/>
          </a:xfrm>
          <a:prstGeom prst="rect">
            <a:avLst/>
          </a:prstGeom>
          <a:noFill/>
        </p:spPr>
        <p:txBody>
          <a:bodyPr wrap="square" rtlCol="1">
            <a:spAutoFit/>
          </a:bodyPr>
          <a:lstStyle/>
          <a:p>
            <a:pPr algn="ctr"/>
            <a:endParaRPr lang="ar-SA" sz="3600" dirty="0" smtClean="0">
              <a:cs typeface="PT Bold Heading" pitchFamily="2" charset="-78"/>
            </a:endParaRPr>
          </a:p>
          <a:p>
            <a:pPr algn="ctr"/>
            <a:r>
              <a:rPr lang="ar-SA" sz="4000" dirty="0" smtClean="0">
                <a:solidFill>
                  <a:srgbClr val="FF0000"/>
                </a:solidFill>
                <a:cs typeface="PT Bold Heading" pitchFamily="2" charset="-78"/>
              </a:rPr>
              <a:t>المحاضرة الأولى + الثانية</a:t>
            </a:r>
          </a:p>
          <a:p>
            <a:pPr algn="ctr">
              <a:lnSpc>
                <a:spcPts val="1300"/>
              </a:lnSpc>
            </a:pPr>
            <a:endParaRPr lang="ar-SA" sz="3600" dirty="0" smtClean="0">
              <a:cs typeface="PT Bold Heading" pitchFamily="2" charset="-78"/>
            </a:endParaRPr>
          </a:p>
          <a:p>
            <a:pPr algn="ctr"/>
            <a:r>
              <a:rPr lang="ar-SA" sz="3600" dirty="0" smtClean="0">
                <a:solidFill>
                  <a:srgbClr val="00B050"/>
                </a:solidFill>
                <a:cs typeface="PT Bold Heading" pitchFamily="2" charset="-78"/>
              </a:rPr>
              <a:t>الباب الأول:</a:t>
            </a:r>
          </a:p>
          <a:p>
            <a:pPr algn="ctr">
              <a:lnSpc>
                <a:spcPts val="1300"/>
              </a:lnSpc>
            </a:pPr>
            <a:endParaRPr lang="ar-SA" sz="3600" dirty="0" smtClean="0">
              <a:cs typeface="PT Bold Heading" pitchFamily="2" charset="-78"/>
            </a:endParaRPr>
          </a:p>
          <a:p>
            <a:pPr algn="ctr"/>
            <a:r>
              <a:rPr lang="ar-SA" sz="3600" dirty="0" smtClean="0">
                <a:cs typeface="PT Bold Heading" pitchFamily="2" charset="-78"/>
              </a:rPr>
              <a:t>العالم الإسلامي وأهميته</a:t>
            </a:r>
          </a:p>
          <a:p>
            <a:pPr algn="ctr">
              <a:lnSpc>
                <a:spcPts val="1300"/>
              </a:lnSpc>
            </a:pPr>
            <a:endParaRPr lang="ar-SA" sz="3600" dirty="0" smtClean="0">
              <a:cs typeface="PT Bold Heading" pitchFamily="2" charset="-78"/>
            </a:endParaRPr>
          </a:p>
          <a:p>
            <a:pPr algn="ctr"/>
            <a:r>
              <a:rPr lang="ar-SA" sz="3600" dirty="0" smtClean="0">
                <a:cs typeface="PT Bold Heading" pitchFamily="2" charset="-78"/>
              </a:rPr>
              <a:t>الفصل الأول : الأمة الإسلامية والعالم الإسلامي.</a:t>
            </a:r>
          </a:p>
          <a:p>
            <a:pPr algn="ctr">
              <a:lnSpc>
                <a:spcPts val="1300"/>
              </a:lnSpc>
            </a:pPr>
            <a:endParaRPr lang="ar-SA" sz="3600" dirty="0" smtClean="0">
              <a:cs typeface="PT Bold Heading" pitchFamily="2" charset="-78"/>
            </a:endParaRPr>
          </a:p>
          <a:p>
            <a:pPr algn="ctr"/>
            <a:r>
              <a:rPr lang="ar-SA" sz="3600" dirty="0" smtClean="0">
                <a:cs typeface="PT Bold Heading" pitchFamily="2" charset="-78"/>
              </a:rPr>
              <a:t>الفصل الثاني : أهمية العالم الإسلامي.</a:t>
            </a:r>
          </a:p>
          <a:p>
            <a:pPr algn="ctr"/>
            <a:r>
              <a:rPr lang="ar-SA" sz="3600" dirty="0" smtClean="0">
                <a:solidFill>
                  <a:srgbClr val="00B050"/>
                </a:solidFill>
                <a:cs typeface="PT Bold Heading" pitchFamily="2" charset="-78"/>
              </a:rPr>
              <a:t> </a:t>
            </a:r>
            <a:r>
              <a:rPr lang="ar-SA" sz="3600" dirty="0">
                <a:solidFill>
                  <a:srgbClr val="00B050"/>
                </a:solidFill>
                <a:cs typeface="PT Bold Heading" pitchFamily="2" charset="-78"/>
              </a:rPr>
              <a:t>الباب </a:t>
            </a:r>
            <a:r>
              <a:rPr lang="ar-SA" sz="3600" dirty="0" smtClean="0">
                <a:solidFill>
                  <a:srgbClr val="00B050"/>
                </a:solidFill>
                <a:cs typeface="PT Bold Heading" pitchFamily="2" charset="-78"/>
              </a:rPr>
              <a:t>الثاني:</a:t>
            </a:r>
          </a:p>
          <a:p>
            <a:pPr algn="ctr">
              <a:lnSpc>
                <a:spcPts val="1300"/>
              </a:lnSpc>
            </a:pPr>
            <a:endParaRPr lang="ar-SA" sz="3200" dirty="0" smtClean="0">
              <a:solidFill>
                <a:srgbClr val="00B050"/>
              </a:solidFill>
              <a:cs typeface="PT Bold Heading" pitchFamily="2" charset="-78"/>
            </a:endParaRPr>
          </a:p>
          <a:p>
            <a:pPr lvl="0" algn="ctr">
              <a:buFontTx/>
              <a:buChar char="-"/>
            </a:pPr>
            <a:r>
              <a:rPr lang="ar-SA" sz="3200" dirty="0">
                <a:solidFill>
                  <a:prstClr val="black"/>
                </a:solidFill>
                <a:cs typeface="PT Bold Heading" pitchFamily="2" charset="-78"/>
              </a:rPr>
              <a:t>التحول من ماضي الأمة الإسلامية المجيد إلى حاضرها </a:t>
            </a:r>
            <a:r>
              <a:rPr lang="ar-SA" sz="3200" dirty="0" smtClean="0">
                <a:solidFill>
                  <a:prstClr val="black"/>
                </a:solidFill>
                <a:cs typeface="PT Bold Heading" pitchFamily="2" charset="-78"/>
              </a:rPr>
              <a:t>الأليم.</a:t>
            </a:r>
          </a:p>
          <a:p>
            <a:pPr lvl="0" algn="ctr">
              <a:lnSpc>
                <a:spcPts val="1300"/>
              </a:lnSpc>
              <a:buFontTx/>
              <a:buChar char="-"/>
            </a:pPr>
            <a:endParaRPr lang="ar-SA" sz="3600" dirty="0">
              <a:solidFill>
                <a:prstClr val="black"/>
              </a:solidFill>
              <a:cs typeface="PT Bold Heading" pitchFamily="2" charset="-78"/>
            </a:endParaRPr>
          </a:p>
          <a:p>
            <a:pPr lvl="0" algn="ctr">
              <a:buFontTx/>
              <a:buChar char="-"/>
            </a:pPr>
            <a:r>
              <a:rPr lang="ar-SA" sz="3600" dirty="0">
                <a:solidFill>
                  <a:prstClr val="black"/>
                </a:solidFill>
                <a:cs typeface="PT Bold Heading" pitchFamily="2" charset="-78"/>
              </a:rPr>
              <a:t>الفصل الأول: العوامل الداخلية.</a:t>
            </a:r>
          </a:p>
          <a:p>
            <a:pPr algn="ctr"/>
            <a:endParaRPr lang="ar-SA" sz="3600" dirty="0" smtClean="0">
              <a:cs typeface="PT Bold Heading" pitchFamily="2" charset="-78"/>
            </a:endParaRPr>
          </a:p>
          <a:p>
            <a:endParaRPr lang="ar-SA" dirty="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 calcmode="lin" valueType="num">
                                      <p:cBhvr additive="base">
                                        <p:cTn id="1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additive="base">
                                        <p:cTn id="2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anim calcmode="lin" valueType="num">
                                      <p:cBhvr additive="base">
                                        <p:cTn id="25"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9" end="9"/>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10" end="10"/>
                                            </p:txEl>
                                          </p:spTgt>
                                        </p:tgtEl>
                                        <p:attrNameLst>
                                          <p:attrName>style.visibility</p:attrName>
                                        </p:attrNameLst>
                                      </p:cBhvr>
                                      <p:to>
                                        <p:strVal val="visible"/>
                                      </p:to>
                                    </p:set>
                                    <p:anim calcmode="lin" valueType="num">
                                      <p:cBhvr additive="base">
                                        <p:cTn id="29"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10" end="10"/>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12" end="12"/>
                                            </p:txEl>
                                          </p:spTgt>
                                        </p:tgtEl>
                                        <p:attrNameLst>
                                          <p:attrName>style.visibility</p:attrName>
                                        </p:attrNameLst>
                                      </p:cBhvr>
                                      <p:to>
                                        <p:strVal val="visible"/>
                                      </p:to>
                                    </p:set>
                                    <p:anim calcmode="lin" valueType="num">
                                      <p:cBhvr additive="base">
                                        <p:cTn id="33"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12" end="12"/>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xEl>
                                              <p:pRg st="14" end="14"/>
                                            </p:txEl>
                                          </p:spTgt>
                                        </p:tgtEl>
                                        <p:attrNameLst>
                                          <p:attrName>style.visibility</p:attrName>
                                        </p:attrNameLst>
                                      </p:cBhvr>
                                      <p:to>
                                        <p:strVal val="visible"/>
                                      </p:to>
                                    </p:set>
                                    <p:anim calcmode="lin" valueType="num">
                                      <p:cBhvr additive="base">
                                        <p:cTn id="37" dur="500" fill="hold"/>
                                        <p:tgtEl>
                                          <p:spTgt spid="4">
                                            <p:txEl>
                                              <p:pRg st="14" end="1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1067"/>
            <a:ext cx="9144000" cy="6640279"/>
          </a:xfrm>
          <a:prstGeom prst="rect">
            <a:avLst/>
          </a:prstGeom>
          <a:noFill/>
        </p:spPr>
        <p:txBody>
          <a:bodyPr wrap="square" rtlCol="1">
            <a:spAutoFit/>
          </a:bodyPr>
          <a:lstStyle/>
          <a:p>
            <a:pPr algn="ctr"/>
            <a:endParaRPr lang="ar-SA" sz="2800" b="1" dirty="0" smtClean="0">
              <a:solidFill>
                <a:srgbClr val="FF0000"/>
              </a:solidFill>
              <a:cs typeface="PT Bold Heading" panose="02010400000000000000" pitchFamily="2" charset="-78"/>
            </a:endParaRPr>
          </a:p>
          <a:p>
            <a:pPr algn="ctr"/>
            <a:endParaRPr lang="ar-SA" sz="2800" b="1" dirty="0">
              <a:solidFill>
                <a:srgbClr val="FF0000"/>
              </a:solidFill>
              <a:cs typeface="PT Bold Heading" panose="02010400000000000000" pitchFamily="2" charset="-78"/>
            </a:endParaRPr>
          </a:p>
          <a:p>
            <a:pPr algn="ctr"/>
            <a:r>
              <a:rPr lang="ar-SA" sz="2800" b="1" dirty="0" smtClean="0">
                <a:solidFill>
                  <a:srgbClr val="FF0000"/>
                </a:solidFill>
                <a:cs typeface="PT Bold Heading" panose="02010400000000000000" pitchFamily="2" charset="-78"/>
              </a:rPr>
              <a:t>الأمة الإسلامية والعالم الإسلامي</a:t>
            </a:r>
          </a:p>
          <a:p>
            <a:pPr>
              <a:lnSpc>
                <a:spcPts val="1100"/>
              </a:lnSpc>
            </a:pPr>
            <a:endParaRPr lang="ar-SA" sz="2800" dirty="0" smtClean="0">
              <a:cs typeface="PT Bold Heading" panose="02010400000000000000" pitchFamily="2" charset="-78"/>
            </a:endParaRPr>
          </a:p>
          <a:p>
            <a:pPr>
              <a:buFont typeface="Arial" charset="0"/>
              <a:buChar char="•"/>
            </a:pPr>
            <a:r>
              <a:rPr lang="ar-SA" sz="2800" dirty="0" smtClean="0">
                <a:cs typeface="PT Bold Heading" panose="02010400000000000000" pitchFamily="2" charset="-78"/>
              </a:rPr>
              <a:t>جعل الإسلام من المسلمين أمة خاصة من دون الناس، أمة متميزة </a:t>
            </a:r>
            <a:r>
              <a:rPr lang="ar-SA" sz="2750" dirty="0" smtClean="0">
                <a:cs typeface="PT Bold Heading" panose="02010400000000000000" pitchFamily="2" charset="-78"/>
              </a:rPr>
              <a:t>ليست كغيرها من الأمم، ذات شخصية مختلفة تمام الاختلاف عن غيرها </a:t>
            </a:r>
            <a:r>
              <a:rPr lang="ar-SA" sz="2900" dirty="0" smtClean="0">
                <a:cs typeface="PT Bold Heading" panose="02010400000000000000" pitchFamily="2" charset="-78"/>
              </a:rPr>
              <a:t>. قال تعالى </a:t>
            </a:r>
            <a:r>
              <a:rPr lang="ar-SA" sz="2900" dirty="0" smtClean="0">
                <a:solidFill>
                  <a:srgbClr val="00B050"/>
                </a:solidFill>
                <a:cs typeface="PT Bold Heading" panose="02010400000000000000" pitchFamily="2" charset="-78"/>
              </a:rPr>
              <a:t>( إِنَّ هَذِهِ أُمَّتُكُمْ أُمَّةً وَاحِدَةً وَأَنَا رَبُّكُمْ فَاعْبُدُونِ) </a:t>
            </a:r>
            <a:r>
              <a:rPr lang="ar-SA" sz="2900" dirty="0" smtClean="0">
                <a:cs typeface="PT Bold Heading" panose="02010400000000000000" pitchFamily="2" charset="-78"/>
              </a:rPr>
              <a:t>سورة الأنبياء الآية(92) </a:t>
            </a:r>
            <a:r>
              <a:rPr lang="ar-SA" sz="2750" dirty="0" smtClean="0">
                <a:cs typeface="PT Bold Heading" panose="02010400000000000000" pitchFamily="2" charset="-78"/>
              </a:rPr>
              <a:t>.</a:t>
            </a:r>
          </a:p>
          <a:p>
            <a:pPr>
              <a:lnSpc>
                <a:spcPts val="1100"/>
              </a:lnSpc>
              <a:buFont typeface="Arial" charset="0"/>
              <a:buChar char="•"/>
            </a:pPr>
            <a:endParaRPr lang="ar-SA" sz="2750" dirty="0" smtClean="0">
              <a:cs typeface="PT Bold Heading" panose="02010400000000000000" pitchFamily="2" charset="-78"/>
            </a:endParaRPr>
          </a:p>
          <a:p>
            <a:pPr>
              <a:buFont typeface="Arial" charset="0"/>
              <a:buChar char="•"/>
            </a:pPr>
            <a:r>
              <a:rPr lang="ar-SA" sz="2750" dirty="0" smtClean="0">
                <a:cs typeface="PT Bold Heading" panose="02010400000000000000" pitchFamily="2" charset="-78"/>
              </a:rPr>
              <a:t>وصف الله سبحانه وتعالى هذه الأمة بأنها خير الأمم: </a:t>
            </a:r>
            <a:r>
              <a:rPr lang="ar-SA" sz="2750" dirty="0" smtClean="0">
                <a:solidFill>
                  <a:srgbClr val="00B050"/>
                </a:solidFill>
                <a:cs typeface="PT Bold Heading" panose="02010400000000000000" pitchFamily="2" charset="-78"/>
              </a:rPr>
              <a:t>(  كُنْتُمْ </a:t>
            </a:r>
            <a:r>
              <a:rPr lang="ar-SA" sz="2750" dirty="0">
                <a:solidFill>
                  <a:srgbClr val="00B050"/>
                </a:solidFill>
                <a:cs typeface="PT Bold Heading" panose="02010400000000000000" pitchFamily="2" charset="-78"/>
              </a:rPr>
              <a:t>خَيْرَ أُمَّةٍ أُخْرِجَتْ لِلنَّاسِ تَأْمُرُونَ بِالْمَعْرُوفِ وَتَنْهَوْنَ عَنِ الْمُنكَرِ وَتُؤْمِنُونَ </a:t>
            </a:r>
            <a:r>
              <a:rPr lang="ar-SA" sz="2750" dirty="0" smtClean="0">
                <a:solidFill>
                  <a:srgbClr val="00B050"/>
                </a:solidFill>
                <a:cs typeface="PT Bold Heading" panose="02010400000000000000" pitchFamily="2" charset="-78"/>
              </a:rPr>
              <a:t>بِاللَّهِ) </a:t>
            </a:r>
            <a:r>
              <a:rPr lang="ar-SA" sz="2750" dirty="0" smtClean="0">
                <a:cs typeface="PT Bold Heading" panose="02010400000000000000" pitchFamily="2" charset="-78"/>
              </a:rPr>
              <a:t>سورة آل عمران الآية ( 110) . كما وصف الله سبحانه وتعالى هذه الأمة بأنها تأمر بالمعروف، وتنهى عن المنكر، وتؤمن بالله</a:t>
            </a:r>
            <a:r>
              <a:rPr lang="ar-SA" sz="2800" dirty="0" smtClean="0">
                <a:cs typeface="PT Bold Heading" panose="02010400000000000000" pitchFamily="2" charset="-78"/>
              </a:rPr>
              <a:t>.</a:t>
            </a:r>
          </a:p>
          <a:p>
            <a:pPr>
              <a:lnSpc>
                <a:spcPts val="1100"/>
              </a:lnSpc>
              <a:buFont typeface="Arial" charset="0"/>
              <a:buChar char="•"/>
            </a:pPr>
            <a:endParaRPr lang="ar-SA" sz="2400" dirty="0">
              <a:cs typeface="PT Bold Heading" panose="02010400000000000000" pitchFamily="2" charset="-78"/>
            </a:endParaRPr>
          </a:p>
          <a:p>
            <a:endParaRPr lang="ar-SA" dirty="0"/>
          </a:p>
          <a:p>
            <a:pPr>
              <a:buFont typeface="Arial" charset="0"/>
              <a:buChar char="•"/>
            </a:pPr>
            <a:endParaRPr lang="ar-SA" dirty="0" smtClean="0"/>
          </a:p>
          <a:p>
            <a:endParaRPr lang="ar-SA" dirty="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arn(inVertical)">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Effect transition="in" filter="barn(inVertical)">
                                      <p:cBhvr>
                                        <p:cTn id="18"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79512" y="357647"/>
            <a:ext cx="8784976" cy="5588709"/>
          </a:xfrm>
          <a:prstGeom prst="rect">
            <a:avLst/>
          </a:prstGeom>
        </p:spPr>
        <p:txBody>
          <a:bodyPr wrap="square">
            <a:spAutoFit/>
          </a:bodyPr>
          <a:lstStyle/>
          <a:p>
            <a:pPr lvl="0">
              <a:buFont typeface="Arial" charset="0"/>
              <a:buChar char="•"/>
            </a:pPr>
            <a:r>
              <a:rPr lang="ar-SA" sz="2800" b="1" i="1" u="sng" dirty="0">
                <a:solidFill>
                  <a:srgbClr val="C00000"/>
                </a:solidFill>
                <a:cs typeface="PT Bold Heading" panose="02010400000000000000" pitchFamily="2" charset="-78"/>
              </a:rPr>
              <a:t>وقد تحدد وضع الناس في أمة الإسلام على النحو التالي : </a:t>
            </a:r>
          </a:p>
          <a:p>
            <a:pPr lvl="0">
              <a:lnSpc>
                <a:spcPts val="1100"/>
              </a:lnSpc>
              <a:buFont typeface="Arial" charset="0"/>
              <a:buChar char="•"/>
            </a:pPr>
            <a:endParaRPr lang="ar-SA" sz="2800" dirty="0">
              <a:solidFill>
                <a:prstClr val="black"/>
              </a:solidFill>
              <a:cs typeface="PT Bold Heading" panose="02010400000000000000" pitchFamily="2" charset="-78"/>
            </a:endParaRPr>
          </a:p>
          <a:p>
            <a:pPr lvl="0"/>
            <a:r>
              <a:rPr lang="ar-SA" sz="2750" dirty="0">
                <a:solidFill>
                  <a:prstClr val="black"/>
                </a:solidFill>
                <a:cs typeface="PT Bold Heading" panose="02010400000000000000" pitchFamily="2" charset="-78"/>
              </a:rPr>
              <a:t>1- أن هذه الأمة تجمع شمل كل المسلمين بلا استثناء، ممن عاشوا داخل العالم الإسلامي ، أو خارجه</a:t>
            </a:r>
            <a:r>
              <a:rPr lang="ar-SA" sz="2750" dirty="0" smtClean="0">
                <a:solidFill>
                  <a:prstClr val="black"/>
                </a:solidFill>
                <a:cs typeface="PT Bold Heading" panose="02010400000000000000" pitchFamily="2" charset="-78"/>
              </a:rPr>
              <a:t>.</a:t>
            </a:r>
          </a:p>
          <a:p>
            <a:pPr lvl="0"/>
            <a:r>
              <a:rPr lang="ar-SA" sz="2750" dirty="0" smtClean="0">
                <a:solidFill>
                  <a:prstClr val="black"/>
                </a:solidFill>
                <a:cs typeface="PT Bold Heading" panose="02010400000000000000" pitchFamily="2" charset="-78"/>
              </a:rPr>
              <a:t> </a:t>
            </a:r>
          </a:p>
          <a:p>
            <a:pPr lvl="0">
              <a:lnSpc>
                <a:spcPts val="1100"/>
              </a:lnSpc>
            </a:pPr>
            <a:endParaRPr lang="ar-SA" sz="2750" dirty="0">
              <a:solidFill>
                <a:prstClr val="black"/>
              </a:solidFill>
              <a:cs typeface="PT Bold Heading" panose="02010400000000000000" pitchFamily="2" charset="-78"/>
            </a:endParaRPr>
          </a:p>
          <a:p>
            <a:pPr lvl="0"/>
            <a:r>
              <a:rPr lang="ar-SA" sz="2750" dirty="0">
                <a:solidFill>
                  <a:prstClr val="black"/>
                </a:solidFill>
                <a:cs typeface="PT Bold Heading" panose="02010400000000000000" pitchFamily="2" charset="-78"/>
              </a:rPr>
              <a:t>2- أن هذه الأمة موجودة بالفعل ، سواء تجمعت أوصالها في دولة واحدة، أو في مجموعة من الدول. </a:t>
            </a:r>
            <a:endParaRPr lang="ar-SA" sz="2750" dirty="0" smtClean="0">
              <a:solidFill>
                <a:prstClr val="black"/>
              </a:solidFill>
              <a:cs typeface="PT Bold Heading" panose="02010400000000000000" pitchFamily="2" charset="-78"/>
            </a:endParaRPr>
          </a:p>
          <a:p>
            <a:pPr lvl="0">
              <a:lnSpc>
                <a:spcPts val="1100"/>
              </a:lnSpc>
            </a:pPr>
            <a:endParaRPr lang="ar-SA" sz="2750" dirty="0" smtClean="0">
              <a:solidFill>
                <a:prstClr val="black"/>
              </a:solidFill>
              <a:cs typeface="PT Bold Heading" panose="02010400000000000000" pitchFamily="2" charset="-78"/>
            </a:endParaRPr>
          </a:p>
          <a:p>
            <a:pPr lvl="0">
              <a:lnSpc>
                <a:spcPts val="1100"/>
              </a:lnSpc>
            </a:pPr>
            <a:endParaRPr lang="ar-SA" sz="2750" dirty="0">
              <a:solidFill>
                <a:prstClr val="black"/>
              </a:solidFill>
              <a:cs typeface="PT Bold Heading" panose="02010400000000000000" pitchFamily="2" charset="-78"/>
            </a:endParaRPr>
          </a:p>
          <a:p>
            <a:pPr lvl="0"/>
            <a:r>
              <a:rPr lang="ar-SA" sz="2650" dirty="0">
                <a:solidFill>
                  <a:prstClr val="black"/>
                </a:solidFill>
                <a:cs typeface="PT Bold Heading" panose="02010400000000000000" pitchFamily="2" charset="-78"/>
              </a:rPr>
              <a:t>3- أن هذه الأمة تفتح صدرها لمن لم يكن مسلمًا، ويعيش مرتبطًا في المكان </a:t>
            </a:r>
            <a:r>
              <a:rPr lang="ar-SA" sz="2500" dirty="0">
                <a:solidFill>
                  <a:prstClr val="black"/>
                </a:solidFill>
                <a:cs typeface="PT Bold Heading" panose="02010400000000000000" pitchFamily="2" charset="-78"/>
              </a:rPr>
              <a:t>مع الأغلبية </a:t>
            </a:r>
            <a:r>
              <a:rPr lang="ar-SA" sz="2500" dirty="0" smtClean="0">
                <a:solidFill>
                  <a:prstClr val="black"/>
                </a:solidFill>
                <a:cs typeface="PT Bold Heading" panose="02010400000000000000" pitchFamily="2" charset="-78"/>
              </a:rPr>
              <a:t>المسلمة، ويعيش مرتبطًا ومشاركًا في </a:t>
            </a:r>
            <a:r>
              <a:rPr lang="ar-SA" sz="2500" dirty="0" err="1" smtClean="0">
                <a:solidFill>
                  <a:prstClr val="black"/>
                </a:solidFill>
                <a:cs typeface="PT Bold Heading" panose="02010400000000000000" pitchFamily="2" charset="-78"/>
              </a:rPr>
              <a:t>مسؤليات</a:t>
            </a:r>
            <a:r>
              <a:rPr lang="ar-SA" sz="2500" dirty="0" smtClean="0">
                <a:solidFill>
                  <a:prstClr val="black"/>
                </a:solidFill>
                <a:cs typeface="PT Bold Heading" panose="02010400000000000000" pitchFamily="2" charset="-78"/>
              </a:rPr>
              <a:t> الحياة مع الأغلبية </a:t>
            </a:r>
            <a:r>
              <a:rPr lang="ar-SA" sz="2550" dirty="0" smtClean="0">
                <a:solidFill>
                  <a:prstClr val="black"/>
                </a:solidFill>
                <a:cs typeface="PT Bold Heading" panose="02010400000000000000" pitchFamily="2" charset="-78"/>
              </a:rPr>
              <a:t>المسلمة. </a:t>
            </a:r>
            <a:r>
              <a:rPr lang="ar-SA" sz="2550" dirty="0">
                <a:solidFill>
                  <a:prstClr val="black"/>
                </a:solidFill>
                <a:cs typeface="PT Bold Heading" panose="02010400000000000000" pitchFamily="2" charset="-78"/>
              </a:rPr>
              <a:t>ومن هنا جاء وصف الأمة الإسلامية بأمة الوسط . قال تعالى </a:t>
            </a:r>
            <a:r>
              <a:rPr lang="ar-SA" sz="2550" dirty="0" smtClean="0">
                <a:solidFill>
                  <a:srgbClr val="00B050"/>
                </a:solidFill>
                <a:cs typeface="PT Bold Heading" panose="02010400000000000000" pitchFamily="2" charset="-78"/>
              </a:rPr>
              <a:t>( </a:t>
            </a:r>
            <a:r>
              <a:rPr lang="ar-SA" sz="2550" dirty="0">
                <a:solidFill>
                  <a:srgbClr val="00B050"/>
                </a:solidFill>
                <a:cs typeface="PT Bold Heading" panose="02010400000000000000" pitchFamily="2" charset="-78"/>
              </a:rPr>
              <a:t>وَكَذَلِكَ جَعَلْنَاكُمْ أُمَّةً وَسَطاً </a:t>
            </a:r>
            <a:r>
              <a:rPr lang="ar-SA" sz="2550" dirty="0" smtClean="0">
                <a:solidFill>
                  <a:srgbClr val="00B050"/>
                </a:solidFill>
                <a:cs typeface="PT Bold Heading" panose="02010400000000000000" pitchFamily="2" charset="-78"/>
              </a:rPr>
              <a:t>) </a:t>
            </a:r>
            <a:r>
              <a:rPr lang="ar-SA" sz="2550" dirty="0">
                <a:solidFill>
                  <a:prstClr val="black"/>
                </a:solidFill>
                <a:cs typeface="PT Bold Heading" panose="02010400000000000000" pitchFamily="2" charset="-78"/>
              </a:rPr>
              <a:t>سورة البقرة الآية 143. والوسط هو الخير في كل </a:t>
            </a:r>
            <a:r>
              <a:rPr lang="ar-SA" sz="2550" dirty="0" smtClean="0">
                <a:solidFill>
                  <a:prstClr val="black"/>
                </a:solidFill>
                <a:cs typeface="PT Bold Heading" panose="02010400000000000000" pitchFamily="2" charset="-78"/>
              </a:rPr>
              <a:t>شيء </a:t>
            </a:r>
            <a:r>
              <a:rPr lang="ar-SA" sz="2550" dirty="0">
                <a:solidFill>
                  <a:prstClr val="black"/>
                </a:solidFill>
                <a:cs typeface="PT Bold Heading" panose="02010400000000000000" pitchFamily="2" charset="-78"/>
              </a:rPr>
              <a:t>، والاعتدال في كل </a:t>
            </a:r>
            <a:r>
              <a:rPr lang="ar-SA" sz="2550" dirty="0" smtClean="0">
                <a:solidFill>
                  <a:prstClr val="black"/>
                </a:solidFill>
                <a:cs typeface="PT Bold Heading" panose="02010400000000000000" pitchFamily="2" charset="-78"/>
              </a:rPr>
              <a:t>شيء </a:t>
            </a:r>
            <a:r>
              <a:rPr lang="ar-SA" sz="2550" dirty="0">
                <a:solidFill>
                  <a:prstClr val="black"/>
                </a:solidFill>
                <a:cs typeface="PT Bold Heading" panose="02010400000000000000" pitchFamily="2" charset="-78"/>
              </a:rPr>
              <a:t>، وعدم الإفراط والتفريط  والغلو والتقصير .</a:t>
            </a:r>
          </a:p>
        </p:txBody>
      </p:sp>
    </p:spTree>
    <p:extLst>
      <p:ext uri="{BB962C8B-B14F-4D97-AF65-F5344CB8AC3E}">
        <p14:creationId xmlns:p14="http://schemas.microsoft.com/office/powerpoint/2010/main" val="352327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barn(inVertical)">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barn(inVertical)">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barn(inVertical)">
                                      <p:cBhvr>
                                        <p:cTn id="28"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56377" y="1412776"/>
            <a:ext cx="184730" cy="923330"/>
          </a:xfrm>
          <a:prstGeom prst="rect">
            <a:avLst/>
          </a:prstGeom>
          <a:noFill/>
        </p:spPr>
        <p:txBody>
          <a:bodyPr wrap="none" rtlCol="1">
            <a:spAutoFit/>
          </a:bodyPr>
          <a:lstStyle/>
          <a:p>
            <a:endParaRPr lang="ar-SA" dirty="0" smtClean="0"/>
          </a:p>
          <a:p>
            <a:endParaRPr lang="ar-SA" dirty="0"/>
          </a:p>
          <a:p>
            <a:endParaRPr lang="ar-SA" dirty="0"/>
          </a:p>
        </p:txBody>
      </p:sp>
      <p:sp>
        <p:nvSpPr>
          <p:cNvPr id="5" name="TextBox 4"/>
          <p:cNvSpPr txBox="1"/>
          <p:nvPr/>
        </p:nvSpPr>
        <p:spPr>
          <a:xfrm>
            <a:off x="0" y="-27384"/>
            <a:ext cx="9144000" cy="7689284"/>
          </a:xfrm>
          <a:prstGeom prst="rect">
            <a:avLst/>
          </a:prstGeom>
          <a:noFill/>
        </p:spPr>
        <p:txBody>
          <a:bodyPr wrap="square" rtlCol="1">
            <a:spAutoFit/>
          </a:bodyPr>
          <a:lstStyle/>
          <a:p>
            <a:pPr algn="ctr"/>
            <a:endParaRPr lang="ar-SA" sz="2000" b="1" dirty="0" smtClean="0">
              <a:cs typeface="Simplified Arabic" pitchFamily="2" charset="-78"/>
            </a:endParaRPr>
          </a:p>
          <a:p>
            <a:r>
              <a:rPr lang="ar-SA" sz="2800" b="1" u="sng" dirty="0" smtClean="0">
                <a:solidFill>
                  <a:srgbClr val="FF0000"/>
                </a:solidFill>
                <a:cs typeface="PT Bold Heading" panose="02010400000000000000" pitchFamily="2" charset="-78"/>
              </a:rPr>
              <a:t>الروابط التي تجمع أفراد الأمة الإسلامية :</a:t>
            </a:r>
          </a:p>
          <a:p>
            <a:pPr algn="ctr">
              <a:lnSpc>
                <a:spcPts val="1100"/>
              </a:lnSpc>
            </a:pPr>
            <a:endParaRPr lang="ar-SA" sz="2800" dirty="0" smtClean="0">
              <a:cs typeface="PT Bold Heading" panose="02010400000000000000" pitchFamily="2" charset="-78"/>
            </a:endParaRPr>
          </a:p>
          <a:p>
            <a:pPr>
              <a:buFont typeface="Arial" charset="0"/>
              <a:buChar char="•"/>
            </a:pPr>
            <a:r>
              <a:rPr lang="ar-SA" sz="2700" dirty="0" smtClean="0">
                <a:cs typeface="PT Bold Heading" panose="02010400000000000000" pitchFamily="2" charset="-78"/>
              </a:rPr>
              <a:t>وحد الإسلام بين المسلمين على اختلاف عناصرهم وأجناسهم وبيئاتهم ولغاتهم وألوانهم وأوطانهم، وأقام هذه الوحدة على أسس بينة وقواعد راسخة ، ومن أهم هذه الأسس: </a:t>
            </a:r>
          </a:p>
          <a:p>
            <a:pPr>
              <a:lnSpc>
                <a:spcPts val="1100"/>
              </a:lnSpc>
            </a:pPr>
            <a:endParaRPr lang="ar-SA" sz="2800" dirty="0" smtClean="0">
              <a:cs typeface="PT Bold Heading" panose="02010400000000000000" pitchFamily="2" charset="-78"/>
            </a:endParaRPr>
          </a:p>
          <a:p>
            <a:r>
              <a:rPr lang="ar-SA" sz="2650" b="1" u="sng" dirty="0" smtClean="0">
                <a:solidFill>
                  <a:srgbClr val="00B050"/>
                </a:solidFill>
                <a:cs typeface="PT Bold Heading" panose="02010400000000000000" pitchFamily="2" charset="-78"/>
              </a:rPr>
              <a:t>1- توحيد الإله: </a:t>
            </a:r>
            <a:r>
              <a:rPr lang="ar-SA" sz="2650" dirty="0" smtClean="0">
                <a:cs typeface="PT Bold Heading" panose="02010400000000000000" pitchFamily="2" charset="-78"/>
              </a:rPr>
              <a:t>الواحد الأحد، الفرد الصمد، الذي لم يلد ولم يولد، ولم يكن له كفوًا أحد، فإقرار المسلم بالإله الواحد يعني إفراد العبودية لله وحده.</a:t>
            </a:r>
          </a:p>
          <a:p>
            <a:pPr>
              <a:lnSpc>
                <a:spcPts val="1100"/>
              </a:lnSpc>
            </a:pPr>
            <a:endParaRPr lang="ar-SA" sz="2800" dirty="0">
              <a:cs typeface="PT Bold Heading" panose="02010400000000000000" pitchFamily="2" charset="-78"/>
            </a:endParaRPr>
          </a:p>
          <a:p>
            <a:r>
              <a:rPr lang="ar-SA" sz="2650" b="1" u="sng" dirty="0" smtClean="0">
                <a:solidFill>
                  <a:srgbClr val="00B050"/>
                </a:solidFill>
                <a:cs typeface="PT Bold Heading" panose="02010400000000000000" pitchFamily="2" charset="-78"/>
              </a:rPr>
              <a:t>2- التوجه نحو كعبة واحدة في الصلاة : </a:t>
            </a:r>
            <a:r>
              <a:rPr lang="ar-SA" sz="2650" dirty="0" smtClean="0">
                <a:cs typeface="PT Bold Heading" panose="02010400000000000000" pitchFamily="2" charset="-78"/>
              </a:rPr>
              <a:t>فحيثما يكون المسلم يتوجه الى البيت الحرام في مكة، مما يحقق وحدة الهدف، وتنتفي الفوارق والطبقية .</a:t>
            </a:r>
          </a:p>
          <a:p>
            <a:pPr>
              <a:lnSpc>
                <a:spcPts val="1100"/>
              </a:lnSpc>
            </a:pPr>
            <a:endParaRPr lang="ar-SA" sz="2800" dirty="0">
              <a:cs typeface="PT Bold Heading" panose="02010400000000000000" pitchFamily="2" charset="-78"/>
            </a:endParaRPr>
          </a:p>
          <a:p>
            <a:r>
              <a:rPr lang="ar-SA" sz="2750" b="1" u="sng" dirty="0" smtClean="0">
                <a:solidFill>
                  <a:srgbClr val="00B050"/>
                </a:solidFill>
                <a:cs typeface="PT Bold Heading" panose="02010400000000000000" pitchFamily="2" charset="-78"/>
              </a:rPr>
              <a:t>3- وحدة الكتاب (القرآن الكريم) : </a:t>
            </a:r>
            <a:r>
              <a:rPr lang="ar-SA" sz="2750" dirty="0" smtClean="0">
                <a:cs typeface="PT Bold Heading" panose="02010400000000000000" pitchFamily="2" charset="-78"/>
              </a:rPr>
              <a:t>الذي يقوم عليه التشريع، وتؤخذ منه </a:t>
            </a:r>
            <a:r>
              <a:rPr lang="ar-SA" sz="2850" dirty="0" smtClean="0">
                <a:cs typeface="PT Bold Heading" panose="02010400000000000000" pitchFamily="2" charset="-78"/>
              </a:rPr>
              <a:t>الأحكام في مختلف شئون الحياة التعبدية، والسياسية، والاقتصادية، والاجتماعية، والتربوية، والعسكرية، مما يحقق وحدة الفكر ، ووحدة الثقافة، ووحدة الاتجاه.</a:t>
            </a:r>
          </a:p>
          <a:p>
            <a:endParaRPr lang="ar-SA" sz="2000" dirty="0">
              <a:cs typeface="Simplified Arabic" pitchFamily="2" charset="-78"/>
            </a:endParaRPr>
          </a:p>
          <a:p>
            <a:endParaRPr lang="ar-SA" sz="2000" dirty="0">
              <a:cs typeface="Simplified Arabic" pitchFamily="2" charset="-78"/>
            </a:endParaRPr>
          </a:p>
          <a:p>
            <a:endParaRPr lang="ar-SA" dirty="0" smtClean="0"/>
          </a:p>
          <a:p>
            <a:endParaRPr lang="ar-SA" dirty="0" smtClean="0"/>
          </a:p>
          <a:p>
            <a:endParaRPr lang="ar-SA" dirty="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barn(inVertical)">
                                      <p:cBhvr>
                                        <p:cTn id="13" dur="500"/>
                                        <p:tgtEl>
                                          <p:spTgt spid="5">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randombar(horizontal)">
                                      <p:cBhvr>
                                        <p:cTn id="18" dur="500"/>
                                        <p:tgtEl>
                                          <p:spTgt spid="5">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animEffect transition="in" filter="randombar(horizontal)">
                                      <p:cBhvr>
                                        <p:cTn id="23" dur="500"/>
                                        <p:tgtEl>
                                          <p:spTgt spid="5">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5">
                                            <p:txEl>
                                              <p:pRg st="9" end="9"/>
                                            </p:txEl>
                                          </p:spTgt>
                                        </p:tgtEl>
                                        <p:attrNameLst>
                                          <p:attrName>style.visibility</p:attrName>
                                        </p:attrNameLst>
                                      </p:cBhvr>
                                      <p:to>
                                        <p:strVal val="visible"/>
                                      </p:to>
                                    </p:set>
                                    <p:animEffect transition="in" filter="randombar(horizontal)">
                                      <p:cBhvr>
                                        <p:cTn id="28"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4624"/>
            <a:ext cx="9144000" cy="5816977"/>
          </a:xfrm>
          <a:prstGeom prst="rect">
            <a:avLst/>
          </a:prstGeom>
          <a:noFill/>
        </p:spPr>
        <p:txBody>
          <a:bodyPr wrap="square" rtlCol="1">
            <a:spAutoFit/>
          </a:bodyPr>
          <a:lstStyle/>
          <a:p>
            <a:r>
              <a:rPr lang="ar-SA" sz="2800" b="1" u="sng" dirty="0" smtClean="0">
                <a:solidFill>
                  <a:srgbClr val="00B050"/>
                </a:solidFill>
                <a:cs typeface="PT Bold Heading" panose="02010400000000000000" pitchFamily="2" charset="-78"/>
              </a:rPr>
              <a:t>4- وحدة الحج إلى بيت الله الحرام </a:t>
            </a:r>
            <a:r>
              <a:rPr lang="ar-SA" sz="2800" u="sng" dirty="0" smtClean="0">
                <a:solidFill>
                  <a:srgbClr val="00B050"/>
                </a:solidFill>
                <a:cs typeface="PT Bold Heading" panose="02010400000000000000" pitchFamily="2" charset="-78"/>
              </a:rPr>
              <a:t>: </a:t>
            </a:r>
            <a:r>
              <a:rPr lang="ar-SA" sz="2800" dirty="0" smtClean="0">
                <a:solidFill>
                  <a:schemeClr val="accent6">
                    <a:lumMod val="50000"/>
                  </a:schemeClr>
                </a:solidFill>
                <a:cs typeface="PT Bold Heading" panose="02010400000000000000" pitchFamily="2" charset="-78"/>
              </a:rPr>
              <a:t>الحج مؤتمر إسلامي سنوي عام يوحد بين المسلمين</a:t>
            </a:r>
            <a:r>
              <a:rPr lang="ar-SA" sz="2800" dirty="0" smtClean="0">
                <a:cs typeface="PT Bold Heading" panose="02010400000000000000" pitchFamily="2" charset="-78"/>
              </a:rPr>
              <a:t>، فهو يغذي الوحدة الاسلامية العامة، التي تترفع عن العصبيات والقوميات، كما أنه وسيلة لنقل وتبادل العلوم، والافكار بين المسلمين.</a:t>
            </a:r>
          </a:p>
          <a:p>
            <a:pPr>
              <a:lnSpc>
                <a:spcPts val="1100"/>
              </a:lnSpc>
            </a:pPr>
            <a:endParaRPr lang="ar-SA" sz="2700" b="1" dirty="0" smtClean="0">
              <a:cs typeface="PT Bold Heading" panose="02010400000000000000" pitchFamily="2" charset="-78"/>
            </a:endParaRPr>
          </a:p>
          <a:p>
            <a:r>
              <a:rPr lang="ar-SA" sz="2700" b="1" u="sng" dirty="0" smtClean="0">
                <a:solidFill>
                  <a:srgbClr val="00B050"/>
                </a:solidFill>
                <a:cs typeface="PT Bold Heading" panose="02010400000000000000" pitchFamily="2" charset="-78"/>
              </a:rPr>
              <a:t>5- وحدة اللغة: </a:t>
            </a:r>
            <a:r>
              <a:rPr lang="ar-SA" sz="2700" dirty="0" smtClean="0">
                <a:cs typeface="PT Bold Heading" panose="02010400000000000000" pitchFamily="2" charset="-78"/>
              </a:rPr>
              <a:t>وهي </a:t>
            </a:r>
            <a:r>
              <a:rPr lang="ar-SA" sz="2700" dirty="0" smtClean="0">
                <a:solidFill>
                  <a:srgbClr val="C00000"/>
                </a:solidFill>
                <a:cs typeface="PT Bold Heading" panose="02010400000000000000" pitchFamily="2" charset="-78"/>
              </a:rPr>
              <a:t>اللغة العربية </a:t>
            </a:r>
            <a:r>
              <a:rPr lang="ar-SA" sz="2700" dirty="0" smtClean="0">
                <a:cs typeface="PT Bold Heading" panose="02010400000000000000" pitchFamily="2" charset="-78"/>
              </a:rPr>
              <a:t>التي أختارها الله سبحانه لتكون لغة </a:t>
            </a:r>
            <a:r>
              <a:rPr lang="ar-SA" sz="2600" dirty="0" smtClean="0">
                <a:cs typeface="PT Bold Heading" panose="02010400000000000000" pitchFamily="2" charset="-78"/>
              </a:rPr>
              <a:t>القرآن الكريم، وحث على تعلمها والتكلم بها لمعرفة أحكام الإسلام، وتفهم تشريعاته. فاللغة العربية ليست للعرب ، وإنما هي للمسلمين جميعًا.</a:t>
            </a:r>
          </a:p>
          <a:p>
            <a:pPr>
              <a:lnSpc>
                <a:spcPts val="1100"/>
              </a:lnSpc>
            </a:pPr>
            <a:endParaRPr lang="ar-SA" sz="2800" dirty="0">
              <a:cs typeface="PT Bold Heading" panose="02010400000000000000" pitchFamily="2" charset="-78"/>
            </a:endParaRPr>
          </a:p>
          <a:p>
            <a:r>
              <a:rPr lang="ar-SA" sz="2550" b="1" u="sng" dirty="0" smtClean="0">
                <a:solidFill>
                  <a:srgbClr val="00B050"/>
                </a:solidFill>
                <a:cs typeface="PT Bold Heading" panose="02010400000000000000" pitchFamily="2" charset="-78"/>
              </a:rPr>
              <a:t>6- التاريخ المشترك: </a:t>
            </a:r>
            <a:r>
              <a:rPr lang="ar-SA" sz="2550" dirty="0" smtClean="0">
                <a:cs typeface="PT Bold Heading" panose="02010400000000000000" pitchFamily="2" charset="-78"/>
              </a:rPr>
              <a:t>الذي ينتج عنه وحدة الآمال والآلام، ويجعل من المسلمين أمة واحدة، يحس كل فرد منهم بإحساس الآخر في السراء والضراء.</a:t>
            </a:r>
          </a:p>
          <a:p>
            <a:pPr>
              <a:lnSpc>
                <a:spcPts val="1100"/>
              </a:lnSpc>
            </a:pPr>
            <a:endParaRPr lang="ar-SA" sz="2800" dirty="0">
              <a:cs typeface="PT Bold Heading" panose="02010400000000000000" pitchFamily="2" charset="-78"/>
            </a:endParaRPr>
          </a:p>
          <a:p>
            <a:r>
              <a:rPr lang="ar-SA" sz="2750" b="1" u="sng" dirty="0" smtClean="0">
                <a:solidFill>
                  <a:srgbClr val="00B050"/>
                </a:solidFill>
                <a:cs typeface="PT Bold Heading" panose="02010400000000000000" pitchFamily="2" charset="-78"/>
              </a:rPr>
              <a:t>7- وحدة النبوة والرسالة: </a:t>
            </a:r>
            <a:r>
              <a:rPr lang="ar-SA" sz="2750" dirty="0" smtClean="0">
                <a:cs typeface="PT Bold Heading" panose="02010400000000000000" pitchFamily="2" charset="-78"/>
              </a:rPr>
              <a:t>مما نتج عنه وحدة القيم والتقاليد والعادات بين أبناء المسلمين في مختلف أقطارهم، حيث توجد بين المسلمين قيم صلة الرحم، وحق الجار، والحشمة ، والوقار، وآداب المعاملات الواحدة.</a:t>
            </a:r>
          </a:p>
          <a:p>
            <a:endParaRPr lang="ar-SA" sz="2000" dirty="0">
              <a:cs typeface="Simplified Arabic"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036496" cy="5965736"/>
          </a:xfrm>
          <a:prstGeom prst="rect">
            <a:avLst/>
          </a:prstGeom>
          <a:noFill/>
        </p:spPr>
        <p:txBody>
          <a:bodyPr wrap="square" rtlCol="1">
            <a:spAutoFit/>
          </a:bodyPr>
          <a:lstStyle/>
          <a:p>
            <a:endParaRPr lang="ar-SA" dirty="0" smtClean="0">
              <a:cs typeface="Simplified Arabic" pitchFamily="2" charset="-78"/>
            </a:endParaRPr>
          </a:p>
          <a:p>
            <a:pPr marL="457200" indent="-457200">
              <a:buFont typeface="Arial" panose="020B0604020202020204" pitchFamily="34" charset="0"/>
              <a:buChar char="•"/>
            </a:pPr>
            <a:r>
              <a:rPr lang="ar-SA" sz="2750" dirty="0" smtClean="0">
                <a:cs typeface="PT Bold Heading" panose="02010400000000000000" pitchFamily="2" charset="-78"/>
              </a:rPr>
              <a:t>نستطيع أن نقول بعد هذا كله :</a:t>
            </a:r>
          </a:p>
          <a:p>
            <a:r>
              <a:rPr lang="ar-SA" sz="2750" dirty="0">
                <a:cs typeface="PT Bold Heading" panose="02010400000000000000" pitchFamily="2" charset="-78"/>
              </a:rPr>
              <a:t>1</a:t>
            </a:r>
            <a:r>
              <a:rPr lang="ar-SA" sz="2750" dirty="0" smtClean="0">
                <a:cs typeface="PT Bold Heading" panose="02010400000000000000" pitchFamily="2" charset="-78"/>
              </a:rPr>
              <a:t>- </a:t>
            </a:r>
            <a:r>
              <a:rPr lang="ar-SA" sz="2750" dirty="0" smtClean="0">
                <a:solidFill>
                  <a:schemeClr val="accent6">
                    <a:lumMod val="50000"/>
                  </a:schemeClr>
                </a:solidFill>
                <a:cs typeface="PT Bold Heading" panose="02010400000000000000" pitchFamily="2" charset="-78"/>
              </a:rPr>
              <a:t>أن مفهوم </a:t>
            </a:r>
            <a:r>
              <a:rPr lang="ar-SA" sz="2750" b="1" u="sng" dirty="0" smtClean="0">
                <a:solidFill>
                  <a:schemeClr val="accent6">
                    <a:lumMod val="50000"/>
                  </a:schemeClr>
                </a:solidFill>
                <a:cs typeface="PT Bold Heading" panose="02010400000000000000" pitchFamily="2" charset="-78"/>
              </a:rPr>
              <a:t>الأمة الإسلامية </a:t>
            </a:r>
            <a:r>
              <a:rPr lang="ar-SA" sz="2750" dirty="0" smtClean="0">
                <a:cs typeface="PT Bold Heading" panose="02010400000000000000" pitchFamily="2" charset="-78"/>
              </a:rPr>
              <a:t>أكثر شمولاً </a:t>
            </a:r>
            <a:r>
              <a:rPr lang="ar-SA" sz="2700" dirty="0" smtClean="0">
                <a:cs typeface="PT Bold Heading" panose="02010400000000000000" pitchFamily="2" charset="-78"/>
              </a:rPr>
              <a:t>من مفهوم العالم الإسلامي، فهو يتسع حتى يشمل المسلمين جميعَا، في جميع أركان العالم وأقطاره.  فالدعوة الإسلامية دعوة عالمية لا تقتصر على </a:t>
            </a:r>
            <a:r>
              <a:rPr lang="ar-SA" sz="2650" dirty="0" smtClean="0">
                <a:cs typeface="PT Bold Heading" panose="02010400000000000000" pitchFamily="2" charset="-78"/>
              </a:rPr>
              <a:t>شعب معين أو بلاد معينة. قال تعالى </a:t>
            </a:r>
            <a:r>
              <a:rPr lang="ar-SA" sz="2650" dirty="0" smtClean="0">
                <a:solidFill>
                  <a:srgbClr val="00B050"/>
                </a:solidFill>
                <a:cs typeface="PT Bold Heading" panose="02010400000000000000" pitchFamily="2" charset="-78"/>
              </a:rPr>
              <a:t>( وَمَا أَرْسَلْنَاكَ إِلَّا كَافَّةً لِلنَّاسِ بَشِيرًا وَنَذِيرًا) </a:t>
            </a:r>
            <a:r>
              <a:rPr lang="ar-SA" sz="2650" dirty="0" smtClean="0">
                <a:cs typeface="PT Bold Heading" panose="02010400000000000000" pitchFamily="2" charset="-78"/>
              </a:rPr>
              <a:t>سورة سبأ الآية (28).</a:t>
            </a:r>
            <a:endParaRPr lang="ar-SA" sz="2800" dirty="0" smtClean="0">
              <a:cs typeface="PT Bold Heading" panose="02010400000000000000" pitchFamily="2" charset="-78"/>
            </a:endParaRPr>
          </a:p>
          <a:p>
            <a:pPr>
              <a:lnSpc>
                <a:spcPts val="1100"/>
              </a:lnSpc>
            </a:pPr>
            <a:endParaRPr lang="ar-SA" sz="2750" dirty="0">
              <a:cs typeface="PT Bold Heading" panose="02010400000000000000" pitchFamily="2" charset="-78"/>
            </a:endParaRPr>
          </a:p>
          <a:p>
            <a:r>
              <a:rPr lang="ar-SA" sz="2750" dirty="0" smtClean="0">
                <a:cs typeface="PT Bold Heading" panose="02010400000000000000" pitchFamily="2" charset="-78"/>
              </a:rPr>
              <a:t>* 2- وأما ما يطلق عليه </a:t>
            </a:r>
            <a:r>
              <a:rPr lang="ar-SA" sz="2750" b="1" u="sng" dirty="0" smtClean="0">
                <a:solidFill>
                  <a:srgbClr val="C00000"/>
                </a:solidFill>
                <a:cs typeface="PT Bold Heading" panose="02010400000000000000" pitchFamily="2" charset="-78"/>
              </a:rPr>
              <a:t>العالم الإسلامي </a:t>
            </a:r>
            <a:r>
              <a:rPr lang="ar-SA" sz="2750" dirty="0" smtClean="0">
                <a:cs typeface="PT Bold Heading" panose="02010400000000000000" pitchFamily="2" charset="-78"/>
              </a:rPr>
              <a:t>اليوم، فهو تلك الرقعة التي تكاد تكون متصلة، دونما حواجز، أو فواصل ، في العالم القديم(آسيا وأفريقيا وأروبا) ، من إيريان الغربية في اندونيسيا شرقًا، الى جزر الرأس الاخضر مقابل السنغال في المحيط الاطلسي غربًا،  ومن جبال الآورال وسيبيريا شمالاً، الى موزمبيق جنوبًا. وهو بهذا المفهوم الجغرافي يشمل البلدان التي تسكنها أكثرية مسلمة، أو كانت تخضع للمسلمين سابقًا، أو كانت ذات أغلبية مسلمة.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arn(inVertical)">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zwjte.com/s/media/images/c89621a09f.jpg"/>
          <p:cNvPicPr>
            <a:picLocks noChangeAspect="1" noChangeArrowheads="1"/>
          </p:cNvPicPr>
          <p:nvPr/>
        </p:nvPicPr>
        <p:blipFill>
          <a:blip r:embed="rId2" cstate="print"/>
          <a:srcRect/>
          <a:stretch>
            <a:fillRect/>
          </a:stretch>
        </p:blipFill>
        <p:spPr bwMode="auto">
          <a:xfrm>
            <a:off x="0" y="0"/>
            <a:ext cx="9144000" cy="6858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randombar(horizontal)">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0800"/>
            <a:ext cx="9144000" cy="8045792"/>
          </a:xfrm>
          <a:prstGeom prst="rect">
            <a:avLst/>
          </a:prstGeom>
          <a:noFill/>
        </p:spPr>
        <p:txBody>
          <a:bodyPr wrap="square" rtlCol="1">
            <a:spAutoFit/>
          </a:bodyPr>
          <a:lstStyle/>
          <a:p>
            <a:pPr algn="ctr"/>
            <a:r>
              <a:rPr lang="ar-SA" sz="2800" b="1" u="sng" dirty="0" smtClean="0">
                <a:solidFill>
                  <a:srgbClr val="FF0000"/>
                </a:solidFill>
                <a:cs typeface="PT Bold Heading" panose="02010400000000000000" pitchFamily="2" charset="-78"/>
              </a:rPr>
              <a:t>أهمية العالم الإسلامي </a:t>
            </a:r>
          </a:p>
          <a:p>
            <a:pPr algn="ctr">
              <a:lnSpc>
                <a:spcPts val="1100"/>
              </a:lnSpc>
            </a:pPr>
            <a:endParaRPr lang="ar-SA" sz="2800" b="1" dirty="0" smtClean="0">
              <a:cs typeface="PT Bold Heading" panose="02010400000000000000" pitchFamily="2" charset="-78"/>
            </a:endParaRPr>
          </a:p>
          <a:p>
            <a:pPr>
              <a:buFont typeface="Arial" pitchFamily="34" charset="0"/>
              <a:buChar char="•"/>
            </a:pPr>
            <a:r>
              <a:rPr lang="ar-SA" sz="2800" dirty="0" smtClean="0">
                <a:cs typeface="PT Bold Heading" panose="02010400000000000000" pitchFamily="2" charset="-78"/>
              </a:rPr>
              <a:t>يتمتع العالم الإسلامي بمميزات متعددة أكسبته أهمية كبيرة، كما جعلته موطن الصراع بين القوى العالمية المختلفة، ومن هذه المميزات :</a:t>
            </a:r>
          </a:p>
          <a:p>
            <a:pPr>
              <a:lnSpc>
                <a:spcPts val="1100"/>
              </a:lnSpc>
              <a:buFont typeface="Arial" pitchFamily="34" charset="0"/>
              <a:buChar char="•"/>
            </a:pPr>
            <a:endParaRPr lang="ar-SA" sz="2800" dirty="0">
              <a:cs typeface="PT Bold Heading" panose="02010400000000000000" pitchFamily="2" charset="-78"/>
            </a:endParaRPr>
          </a:p>
          <a:p>
            <a:pPr>
              <a:buFont typeface="Arial" pitchFamily="34" charset="0"/>
              <a:buChar char="•"/>
            </a:pPr>
            <a:r>
              <a:rPr lang="ar-SA" sz="2800" b="1" u="sng" dirty="0" smtClean="0">
                <a:solidFill>
                  <a:srgbClr val="00B050"/>
                </a:solidFill>
                <a:cs typeface="PT Bold Heading" panose="02010400000000000000" pitchFamily="2" charset="-78"/>
              </a:rPr>
              <a:t>أولاً: موقعه الاستراتيجي.</a:t>
            </a:r>
          </a:p>
          <a:p>
            <a:pPr>
              <a:lnSpc>
                <a:spcPts val="1100"/>
              </a:lnSpc>
              <a:buFont typeface="Arial" pitchFamily="34" charset="0"/>
              <a:buChar char="•"/>
            </a:pPr>
            <a:endParaRPr lang="ar-SA" sz="2800" dirty="0">
              <a:cs typeface="PT Bold Heading" panose="02010400000000000000" pitchFamily="2" charset="-78"/>
            </a:endParaRPr>
          </a:p>
          <a:p>
            <a:pPr>
              <a:buFont typeface="Arial" pitchFamily="34" charset="0"/>
              <a:buChar char="•"/>
            </a:pPr>
            <a:r>
              <a:rPr lang="ar-SA" sz="2800" b="1" u="sng" dirty="0" smtClean="0">
                <a:solidFill>
                  <a:srgbClr val="00B050"/>
                </a:solidFill>
                <a:cs typeface="PT Bold Heading" panose="02010400000000000000" pitchFamily="2" charset="-78"/>
              </a:rPr>
              <a:t>ثانيًا:  وفرة الثروات في العالم الإسلامي وتنوعها .</a:t>
            </a:r>
          </a:p>
          <a:p>
            <a:pPr>
              <a:lnSpc>
                <a:spcPts val="1100"/>
              </a:lnSpc>
              <a:buFont typeface="Arial" pitchFamily="34" charset="0"/>
              <a:buChar char="•"/>
            </a:pPr>
            <a:endParaRPr lang="ar-SA" sz="2800" dirty="0">
              <a:cs typeface="PT Bold Heading" panose="02010400000000000000" pitchFamily="2" charset="-78"/>
            </a:endParaRPr>
          </a:p>
          <a:p>
            <a:pPr>
              <a:buFont typeface="Arial" pitchFamily="34" charset="0"/>
              <a:buChar char="•"/>
            </a:pPr>
            <a:r>
              <a:rPr lang="ar-SA" sz="2500" b="1" u="sng" dirty="0" smtClean="0">
                <a:solidFill>
                  <a:srgbClr val="00B050"/>
                </a:solidFill>
                <a:cs typeface="PT Bold Heading" panose="02010400000000000000" pitchFamily="2" charset="-78"/>
              </a:rPr>
              <a:t>ثالثًا: العالم الإسلامي مركز المواصلات العالمية، برية أو بحرية أو جوية ، ويعود ذلك  الى : </a:t>
            </a:r>
          </a:p>
          <a:p>
            <a:pPr>
              <a:lnSpc>
                <a:spcPts val="1100"/>
              </a:lnSpc>
            </a:pPr>
            <a:endParaRPr lang="ar-SA" sz="2800" dirty="0">
              <a:cs typeface="PT Bold Heading" panose="02010400000000000000" pitchFamily="2" charset="-78"/>
            </a:endParaRPr>
          </a:p>
          <a:p>
            <a:r>
              <a:rPr lang="ar-SA" sz="2500" dirty="0" smtClean="0">
                <a:cs typeface="PT Bold Heading" panose="02010400000000000000" pitchFamily="2" charset="-78"/>
              </a:rPr>
              <a:t>1-  موقع العالم الإسلامي في قلب العالم القديم، وتوسطه بالنسبة للعالم الجديد.</a:t>
            </a:r>
          </a:p>
          <a:p>
            <a:pPr>
              <a:lnSpc>
                <a:spcPts val="1100"/>
              </a:lnSpc>
              <a:buFont typeface="Arial" pitchFamily="34" charset="0"/>
              <a:buChar char="•"/>
            </a:pPr>
            <a:endParaRPr lang="ar-SA" sz="2800" dirty="0">
              <a:cs typeface="PT Bold Heading" panose="02010400000000000000" pitchFamily="2" charset="-78"/>
            </a:endParaRPr>
          </a:p>
          <a:p>
            <a:r>
              <a:rPr lang="ar-SA" sz="2800" dirty="0" smtClean="0">
                <a:cs typeface="PT Bold Heading" panose="02010400000000000000" pitchFamily="2" charset="-78"/>
              </a:rPr>
              <a:t>2- إشرافه على البحار والمحيطات العالمية الهامة.</a:t>
            </a:r>
          </a:p>
          <a:p>
            <a:pPr>
              <a:lnSpc>
                <a:spcPts val="1100"/>
              </a:lnSpc>
              <a:buFont typeface="Arial" pitchFamily="34" charset="0"/>
              <a:buChar char="•"/>
            </a:pPr>
            <a:endParaRPr lang="ar-SA" sz="2800" dirty="0">
              <a:cs typeface="PT Bold Heading" panose="02010400000000000000" pitchFamily="2" charset="-78"/>
            </a:endParaRPr>
          </a:p>
          <a:p>
            <a:r>
              <a:rPr lang="ar-SA" sz="2800" dirty="0" smtClean="0">
                <a:cs typeface="PT Bold Heading" panose="02010400000000000000" pitchFamily="2" charset="-78"/>
              </a:rPr>
              <a:t>3- توفر مواد الوقود، والمواني الجوية والبحرية.</a:t>
            </a:r>
          </a:p>
          <a:p>
            <a:pPr>
              <a:lnSpc>
                <a:spcPts val="1100"/>
              </a:lnSpc>
              <a:buFont typeface="Arial" pitchFamily="34" charset="0"/>
              <a:buChar char="•"/>
            </a:pPr>
            <a:endParaRPr lang="ar-SA" sz="2800" dirty="0">
              <a:cs typeface="PT Bold Heading" panose="02010400000000000000" pitchFamily="2" charset="-78"/>
            </a:endParaRPr>
          </a:p>
          <a:p>
            <a:r>
              <a:rPr lang="ar-SA" sz="2550" dirty="0" smtClean="0">
                <a:cs typeface="PT Bold Heading" panose="02010400000000000000" pitchFamily="2" charset="-78"/>
              </a:rPr>
              <a:t>4- صفاء أجوائه معظم أيام السنة، مما أدى إلى اجتذاب خطوط الطيران العالمية. </a:t>
            </a:r>
            <a:r>
              <a:rPr lang="ar-SA" sz="2500" dirty="0" smtClean="0">
                <a:cs typeface="PT Bold Heading" panose="02010400000000000000" pitchFamily="2" charset="-78"/>
              </a:rPr>
              <a:t>وقد زادت هذه الأهمية </a:t>
            </a:r>
            <a:r>
              <a:rPr lang="ar-SA" sz="2500" dirty="0" smtClean="0">
                <a:solidFill>
                  <a:schemeClr val="accent6">
                    <a:lumMod val="50000"/>
                  </a:schemeClr>
                </a:solidFill>
                <a:cs typeface="PT Bold Heading" panose="02010400000000000000" pitchFamily="2" charset="-78"/>
              </a:rPr>
              <a:t>بشق قناة السويس</a:t>
            </a:r>
            <a:r>
              <a:rPr lang="ar-SA" sz="2500" dirty="0" smtClean="0">
                <a:cs typeface="PT Bold Heading" panose="02010400000000000000" pitchFamily="2" charset="-78"/>
              </a:rPr>
              <a:t>، التي سهلت اتصال الشرق بالغرب بحرًا، وقلصت المسافات إلى حد كبير.</a:t>
            </a:r>
          </a:p>
          <a:p>
            <a:pPr>
              <a:buFont typeface="Arial" pitchFamily="34" charset="0"/>
              <a:buChar char="•"/>
            </a:pPr>
            <a:endParaRPr lang="ar-SA" dirty="0" smtClean="0"/>
          </a:p>
          <a:p>
            <a:endParaRPr lang="ar-SA" dirty="0"/>
          </a:p>
          <a:p>
            <a:endParaRPr lang="ar-SA" dirty="0" smtClean="0"/>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1000"/>
                                        <p:tgtEl>
                                          <p:spTgt spid="4">
                                            <p:txEl>
                                              <p:pRg st="8" end="8"/>
                                            </p:txEl>
                                          </p:spTgt>
                                        </p:tgtEl>
                                      </p:cBhvr>
                                    </p:animEffect>
                                    <p:anim calcmode="lin" valueType="num">
                                      <p:cBhvr>
                                        <p:cTn id="3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nodeType="clickEffect">
                                  <p:stCondLst>
                                    <p:cond delay="0"/>
                                  </p:stCondLst>
                                  <p:childTnLst>
                                    <p:set>
                                      <p:cBhvr>
                                        <p:cTn id="44" dur="1" fill="hold">
                                          <p:stCondLst>
                                            <p:cond delay="0"/>
                                          </p:stCondLst>
                                        </p:cTn>
                                        <p:tgtEl>
                                          <p:spTgt spid="4">
                                            <p:txEl>
                                              <p:pRg st="10" end="10"/>
                                            </p:txEl>
                                          </p:spTgt>
                                        </p:tgtEl>
                                        <p:attrNameLst>
                                          <p:attrName>style.visibility</p:attrName>
                                        </p:attrNameLst>
                                      </p:cBhvr>
                                      <p:to>
                                        <p:strVal val="visible"/>
                                      </p:to>
                                    </p:set>
                                    <p:anim calcmode="lin" valueType="num">
                                      <p:cBhvr>
                                        <p:cTn id="45"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6"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7" dur="500"/>
                                        <p:tgtEl>
                                          <p:spTgt spid="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nodeType="clickEffect">
                                  <p:stCondLst>
                                    <p:cond delay="0"/>
                                  </p:stCondLst>
                                  <p:childTnLst>
                                    <p:set>
                                      <p:cBhvr>
                                        <p:cTn id="51" dur="1" fill="hold">
                                          <p:stCondLst>
                                            <p:cond delay="0"/>
                                          </p:stCondLst>
                                        </p:cTn>
                                        <p:tgtEl>
                                          <p:spTgt spid="4">
                                            <p:txEl>
                                              <p:pRg st="12" end="12"/>
                                            </p:txEl>
                                          </p:spTgt>
                                        </p:tgtEl>
                                        <p:attrNameLst>
                                          <p:attrName>style.visibility</p:attrName>
                                        </p:attrNameLst>
                                      </p:cBhvr>
                                      <p:to>
                                        <p:strVal val="visible"/>
                                      </p:to>
                                    </p:set>
                                    <p:anim calcmode="lin" valueType="num">
                                      <p:cBhvr>
                                        <p:cTn id="52"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3"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4" dur="500"/>
                                        <p:tgtEl>
                                          <p:spTgt spid="4">
                                            <p:txEl>
                                              <p:pRg st="12" end="1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0" fill="hold" nodeType="clickEffect">
                                  <p:stCondLst>
                                    <p:cond delay="0"/>
                                  </p:stCondLst>
                                  <p:childTnLst>
                                    <p:set>
                                      <p:cBhvr>
                                        <p:cTn id="58" dur="1" fill="hold">
                                          <p:stCondLst>
                                            <p:cond delay="0"/>
                                          </p:stCondLst>
                                        </p:cTn>
                                        <p:tgtEl>
                                          <p:spTgt spid="4">
                                            <p:txEl>
                                              <p:pRg st="14" end="14"/>
                                            </p:txEl>
                                          </p:spTgt>
                                        </p:tgtEl>
                                        <p:attrNameLst>
                                          <p:attrName>style.visibility</p:attrName>
                                        </p:attrNameLst>
                                      </p:cBhvr>
                                      <p:to>
                                        <p:strVal val="visible"/>
                                      </p:to>
                                    </p:set>
                                    <p:anim calcmode="lin" valueType="num">
                                      <p:cBhvr>
                                        <p:cTn id="59"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60"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1" dur="500"/>
                                        <p:tgtEl>
                                          <p:spTgt spid="4">
                                            <p:txEl>
                                              <p:pRg st="14" end="1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0" fill="hold" nodeType="clickEffect">
                                  <p:stCondLst>
                                    <p:cond delay="0"/>
                                  </p:stCondLst>
                                  <p:childTnLst>
                                    <p:set>
                                      <p:cBhvr>
                                        <p:cTn id="65" dur="1" fill="hold">
                                          <p:stCondLst>
                                            <p:cond delay="0"/>
                                          </p:stCondLst>
                                        </p:cTn>
                                        <p:tgtEl>
                                          <p:spTgt spid="4">
                                            <p:txEl>
                                              <p:pRg st="16" end="16"/>
                                            </p:txEl>
                                          </p:spTgt>
                                        </p:tgtEl>
                                        <p:attrNameLst>
                                          <p:attrName>style.visibility</p:attrName>
                                        </p:attrNameLst>
                                      </p:cBhvr>
                                      <p:to>
                                        <p:strVal val="visible"/>
                                      </p:to>
                                    </p:set>
                                    <p:anim calcmode="lin" valueType="num">
                                      <p:cBhvr>
                                        <p:cTn id="66" dur="5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67" dur="500" fill="hold"/>
                                        <p:tgtEl>
                                          <p:spTgt spid="4">
                                            <p:txEl>
                                              <p:pRg st="16" end="16"/>
                                            </p:txEl>
                                          </p:spTgt>
                                        </p:tgtEl>
                                        <p:attrNameLst>
                                          <p:attrName>ppt_h</p:attrName>
                                        </p:attrNameLst>
                                      </p:cBhvr>
                                      <p:tavLst>
                                        <p:tav tm="0">
                                          <p:val>
                                            <p:fltVal val="0"/>
                                          </p:val>
                                        </p:tav>
                                        <p:tav tm="100000">
                                          <p:val>
                                            <p:strVal val="#ppt_h"/>
                                          </p:val>
                                        </p:tav>
                                      </p:tavLst>
                                    </p:anim>
                                    <p:animEffect transition="in" filter="fade">
                                      <p:cBhvr>
                                        <p:cTn id="68" dur="5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2204864"/>
            <a:ext cx="8568951" cy="1759456"/>
          </a:xfrm>
          <a:prstGeom prst="rect">
            <a:avLst/>
          </a:prstGeom>
          <a:noFill/>
        </p:spPr>
        <p:txBody>
          <a:bodyPr wrap="square" rtlCol="1">
            <a:spAutoFit/>
          </a:bodyPr>
          <a:lstStyle/>
          <a:p>
            <a:pPr algn="ctr"/>
            <a:r>
              <a:rPr lang="ar-SA" sz="3000" u="sng" dirty="0" smtClean="0">
                <a:solidFill>
                  <a:srgbClr val="FF0000"/>
                </a:solidFill>
                <a:cs typeface="PT Bold Heading" pitchFamily="2" charset="-78"/>
              </a:rPr>
              <a:t>المحاضرة الثانية:</a:t>
            </a:r>
          </a:p>
          <a:p>
            <a:pPr algn="ctr">
              <a:lnSpc>
                <a:spcPts val="1100"/>
              </a:lnSpc>
            </a:pPr>
            <a:endParaRPr lang="ar-SA" sz="3000" dirty="0" smtClean="0">
              <a:solidFill>
                <a:prstClr val="black"/>
              </a:solidFill>
              <a:cs typeface="PT Bold Heading" pitchFamily="2" charset="-78"/>
            </a:endParaRPr>
          </a:p>
          <a:p>
            <a:pPr algn="ctr">
              <a:buFontTx/>
              <a:buChar char="-"/>
            </a:pPr>
            <a:r>
              <a:rPr lang="ar-SA" sz="3000" dirty="0" smtClean="0">
                <a:solidFill>
                  <a:prstClr val="black"/>
                </a:solidFill>
                <a:cs typeface="PT Bold Heading" pitchFamily="2" charset="-78"/>
              </a:rPr>
              <a:t>التحول من ماضي الأمة الإسلامية المجيد إلى حاضرها الأليم</a:t>
            </a:r>
          </a:p>
          <a:p>
            <a:pPr algn="ctr">
              <a:lnSpc>
                <a:spcPts val="1100"/>
              </a:lnSpc>
              <a:buFontTx/>
              <a:buChar char="-"/>
            </a:pPr>
            <a:endParaRPr lang="ar-SA" sz="3000" dirty="0" smtClean="0">
              <a:solidFill>
                <a:prstClr val="black"/>
              </a:solidFill>
              <a:cs typeface="PT Bold Heading" pitchFamily="2" charset="-78"/>
            </a:endParaRPr>
          </a:p>
          <a:p>
            <a:pPr algn="ctr">
              <a:buFontTx/>
              <a:buChar char="-"/>
            </a:pPr>
            <a:r>
              <a:rPr lang="ar-SA" sz="3000" dirty="0" smtClean="0">
                <a:solidFill>
                  <a:prstClr val="black"/>
                </a:solidFill>
                <a:cs typeface="PT Bold Heading" pitchFamily="2" charset="-78"/>
              </a:rPr>
              <a:t>الفصل الأول: العوامل الداخلية.</a:t>
            </a:r>
            <a:endParaRPr lang="ar-SA" sz="3000" dirty="0">
              <a:solidFill>
                <a:prstClr val="black"/>
              </a:solidFill>
              <a:cs typeface="PT Bold Heading" pitchFamily="2" charset="-78"/>
            </a:endParaRPr>
          </a:p>
        </p:txBody>
      </p:sp>
    </p:spTree>
    <p:extLst>
      <p:ext uri="{BB962C8B-B14F-4D97-AF65-F5344CB8AC3E}">
        <p14:creationId xmlns:p14="http://schemas.microsoft.com/office/powerpoint/2010/main" val="322948521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 calcmode="lin" valueType="num">
                                      <p:cBhvr additive="base">
                                        <p:cTn id="1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6445354"/>
          </a:xfrm>
          <a:prstGeom prst="rect">
            <a:avLst/>
          </a:prstGeom>
          <a:noFill/>
        </p:spPr>
        <p:txBody>
          <a:bodyPr wrap="square" rtlCol="1">
            <a:spAutoFit/>
          </a:bodyPr>
          <a:lstStyle/>
          <a:p>
            <a:endParaRPr lang="ar-SA" sz="2000" dirty="0">
              <a:solidFill>
                <a:prstClr val="black"/>
              </a:solidFill>
            </a:endParaRPr>
          </a:p>
          <a:p>
            <a:pPr>
              <a:buFont typeface="Arial" charset="0"/>
              <a:buChar char="•"/>
            </a:pPr>
            <a:r>
              <a:rPr lang="ar-SA" sz="2800" dirty="0" smtClean="0">
                <a:solidFill>
                  <a:prstClr val="black"/>
                </a:solidFill>
                <a:cs typeface="PT Bold Heading" pitchFamily="2" charset="-78"/>
              </a:rPr>
              <a:t>غير الإسلام مجرى التاريخ كله، </a:t>
            </a:r>
            <a:r>
              <a:rPr lang="ar-SA" sz="2800" dirty="0" smtClean="0">
                <a:solidFill>
                  <a:srgbClr val="0070C0"/>
                </a:solidFill>
                <a:cs typeface="PT Bold Heading" pitchFamily="2" charset="-78"/>
              </a:rPr>
              <a:t>وقطع ما بين الحضارات الوثنية، مثل </a:t>
            </a:r>
            <a:r>
              <a:rPr lang="ar-SA" sz="2550" dirty="0" smtClean="0">
                <a:solidFill>
                  <a:srgbClr val="0070C0"/>
                </a:solidFill>
                <a:cs typeface="PT Bold Heading" pitchFamily="2" charset="-78"/>
              </a:rPr>
              <a:t>حضارة الفراعنة، والرومان، والفرس، والهنود. وربط بين الحنيفية الابراهمية، ورسالة محمد صلى الله عليه وسلم، </a:t>
            </a:r>
            <a:r>
              <a:rPr lang="ar-SA" sz="2550" dirty="0" smtClean="0">
                <a:solidFill>
                  <a:prstClr val="black"/>
                </a:solidFill>
                <a:cs typeface="PT Bold Heading" pitchFamily="2" charset="-78"/>
              </a:rPr>
              <a:t>بعد أن كانت تلك الحضارات الوثنية قد طغت على الحنيفية الابراهمية.</a:t>
            </a:r>
          </a:p>
          <a:p>
            <a:pPr>
              <a:lnSpc>
                <a:spcPts val="1100"/>
              </a:lnSpc>
              <a:buFont typeface="Arial" charset="0"/>
              <a:buChar char="•"/>
            </a:pPr>
            <a:endParaRPr lang="ar-SA" sz="2800" dirty="0">
              <a:solidFill>
                <a:prstClr val="black"/>
              </a:solidFill>
              <a:cs typeface="PT Bold Heading" pitchFamily="2" charset="-78"/>
            </a:endParaRPr>
          </a:p>
          <a:p>
            <a:pPr>
              <a:buFont typeface="Arial" charset="0"/>
              <a:buChar char="•"/>
            </a:pPr>
            <a:r>
              <a:rPr lang="ar-SA" sz="2800" dirty="0" smtClean="0">
                <a:solidFill>
                  <a:prstClr val="black"/>
                </a:solidFill>
                <a:cs typeface="PT Bold Heading" pitchFamily="2" charset="-78"/>
              </a:rPr>
              <a:t> كان العصر الوسيط، والنهضة الأوربية ثمرتين من ثمار الإسلام، </a:t>
            </a:r>
            <a:r>
              <a:rPr lang="ar-SA" sz="2800" dirty="0" smtClean="0">
                <a:solidFill>
                  <a:srgbClr val="00B050"/>
                </a:solidFill>
                <a:cs typeface="PT Bold Heading" pitchFamily="2" charset="-78"/>
              </a:rPr>
              <a:t>فكان </a:t>
            </a:r>
            <a:r>
              <a:rPr lang="ar-SA" sz="2600" dirty="0" smtClean="0">
                <a:solidFill>
                  <a:srgbClr val="00B050"/>
                </a:solidFill>
                <a:cs typeface="PT Bold Heading" pitchFamily="2" charset="-78"/>
              </a:rPr>
              <a:t>من الطبيعي أن يواجه الإسلام التحديات العاتية من أول ظهوره، التحديات </a:t>
            </a:r>
            <a:r>
              <a:rPr lang="ar-SA" sz="2500" dirty="0" smtClean="0">
                <a:solidFill>
                  <a:srgbClr val="00B050"/>
                </a:solidFill>
                <a:cs typeface="PT Bold Heading" pitchFamily="2" charset="-78"/>
              </a:rPr>
              <a:t>الوثنية، واليهودية، والنصرانية، والمجوسية، وأن تتعرض أمة الإسلام إلى كثير من التحديات الداخلية والخارجية أثناء مسيرة الإسلام </a:t>
            </a:r>
            <a:r>
              <a:rPr lang="ar-SA" sz="2500" dirty="0" smtClean="0">
                <a:solidFill>
                  <a:prstClr val="black"/>
                </a:solidFill>
                <a:cs typeface="PT Bold Heading" pitchFamily="2" charset="-78"/>
              </a:rPr>
              <a:t>.</a:t>
            </a:r>
          </a:p>
          <a:p>
            <a:pPr>
              <a:lnSpc>
                <a:spcPts val="1100"/>
              </a:lnSpc>
              <a:buFont typeface="Arial" charset="0"/>
              <a:buChar char="•"/>
            </a:pPr>
            <a:endParaRPr lang="ar-SA" sz="2800" dirty="0">
              <a:solidFill>
                <a:prstClr val="black"/>
              </a:solidFill>
              <a:cs typeface="PT Bold Heading" pitchFamily="2" charset="-78"/>
            </a:endParaRPr>
          </a:p>
          <a:p>
            <a:pPr>
              <a:buFont typeface="Arial" charset="0"/>
              <a:buChar char="•"/>
            </a:pPr>
            <a:r>
              <a:rPr lang="ar-SA" sz="2700" dirty="0" smtClean="0">
                <a:solidFill>
                  <a:prstClr val="black"/>
                </a:solidFill>
                <a:cs typeface="PT Bold Heading" pitchFamily="2" charset="-78"/>
              </a:rPr>
              <a:t> وعلى الرغم مما أصاب المسلمين من جراح، إلا أن الإسلام واصل مسيره قدمًا، إلى أن بدأت عقيدة المسلمين تضعف، وبدأ الزيغ يدخل نفوسهم، فأصابهم التغير، فقادهم إلى الضعف، قال تعالى </a:t>
            </a:r>
            <a:r>
              <a:rPr lang="ar-SA" sz="2700" dirty="0" smtClean="0">
                <a:solidFill>
                  <a:srgbClr val="00B050"/>
                </a:solidFill>
                <a:cs typeface="PT Bold Heading" pitchFamily="2" charset="-78"/>
              </a:rPr>
              <a:t>( </a:t>
            </a:r>
            <a:r>
              <a:rPr lang="ar-SA" sz="2700" dirty="0">
                <a:solidFill>
                  <a:srgbClr val="00B050"/>
                </a:solidFill>
                <a:cs typeface="PT Bold Heading" pitchFamily="2" charset="-78"/>
              </a:rPr>
              <a:t>إِنَّ اللَّهَ لا يُغَيِّرُ مَا بِقَوْمٍ حَتَّى يُغَيِّرُوا مَا بِأَنْفُسِهِمْ</a:t>
            </a:r>
            <a:r>
              <a:rPr lang="ar-SA" sz="2700" dirty="0" smtClean="0">
                <a:solidFill>
                  <a:srgbClr val="00B050"/>
                </a:solidFill>
                <a:cs typeface="PT Bold Heading" pitchFamily="2" charset="-78"/>
              </a:rPr>
              <a:t> ). </a:t>
            </a:r>
            <a:r>
              <a:rPr lang="ar-SA" sz="2700" dirty="0" smtClean="0">
                <a:solidFill>
                  <a:prstClr val="black"/>
                </a:solidFill>
                <a:cs typeface="PT Bold Heading" pitchFamily="2" charset="-78"/>
              </a:rPr>
              <a:t>سورة الرعد الآية (11)</a:t>
            </a:r>
          </a:p>
          <a:p>
            <a:pPr>
              <a:buFont typeface="Arial" charset="0"/>
              <a:buChar char="•"/>
            </a:pPr>
            <a:endParaRPr lang="ar-SA" dirty="0">
              <a:solidFill>
                <a:prstClr val="black"/>
              </a:solidFill>
            </a:endParaRPr>
          </a:p>
          <a:p>
            <a:pPr>
              <a:buFont typeface="Arial" charset="0"/>
              <a:buChar char="•"/>
            </a:pPr>
            <a:endParaRPr lang="ar-SA" dirty="0" smtClean="0">
              <a:solidFill>
                <a:prstClr val="black"/>
              </a:solidFill>
            </a:endParaRPr>
          </a:p>
          <a:p>
            <a:endParaRPr lang="ar-SA" dirty="0">
              <a:solidFill>
                <a:prstClr val="black"/>
              </a:solidFill>
            </a:endParaRPr>
          </a:p>
        </p:txBody>
      </p:sp>
    </p:spTree>
    <p:extLst>
      <p:ext uri="{BB962C8B-B14F-4D97-AF65-F5344CB8AC3E}">
        <p14:creationId xmlns:p14="http://schemas.microsoft.com/office/powerpoint/2010/main" val="187107225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1000"/>
                                        <p:tgtEl>
                                          <p:spTgt spid="4">
                                            <p:txEl>
                                              <p:pRg st="3" end="3"/>
                                            </p:txEl>
                                          </p:spTgt>
                                        </p:tgtEl>
                                      </p:cBhvr>
                                    </p:animEffect>
                                    <p:anim calcmode="lin" valueType="num">
                                      <p:cBhvr>
                                        <p:cTn id="1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1000"/>
                                        <p:tgtEl>
                                          <p:spTgt spid="4">
                                            <p:txEl>
                                              <p:pRg st="5" end="5"/>
                                            </p:txEl>
                                          </p:spTgt>
                                        </p:tgtEl>
                                      </p:cBhvr>
                                    </p:animEffect>
                                    <p:anim calcmode="lin" valueType="num">
                                      <p:cBhvr>
                                        <p:cTn id="2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138"/>
            <a:ext cx="9144000" cy="5565626"/>
          </a:xfrm>
          <a:prstGeom prst="rect">
            <a:avLst/>
          </a:prstGeom>
          <a:noFill/>
        </p:spPr>
        <p:txBody>
          <a:bodyPr wrap="square" rtlCol="1">
            <a:spAutoFit/>
          </a:bodyPr>
          <a:lstStyle/>
          <a:p>
            <a:pPr algn="ctr"/>
            <a:endParaRPr lang="ar-SA" sz="2800" u="sng" dirty="0" smtClean="0">
              <a:solidFill>
                <a:srgbClr val="FF0000"/>
              </a:solidFill>
              <a:cs typeface="PT Bold Heading" pitchFamily="2" charset="-78"/>
            </a:endParaRPr>
          </a:p>
          <a:p>
            <a:pPr algn="ctr"/>
            <a:endParaRPr lang="ar-SA" sz="2800" u="sng" dirty="0" smtClean="0">
              <a:solidFill>
                <a:srgbClr val="FF0000"/>
              </a:solidFill>
              <a:cs typeface="PT Bold Heading" pitchFamily="2" charset="-78"/>
            </a:endParaRPr>
          </a:p>
          <a:p>
            <a:pPr algn="ctr"/>
            <a:r>
              <a:rPr lang="ar-SA" sz="2800" u="sng" dirty="0" smtClean="0">
                <a:solidFill>
                  <a:srgbClr val="FF0000"/>
                </a:solidFill>
                <a:cs typeface="PT Bold Heading" pitchFamily="2" charset="-78"/>
              </a:rPr>
              <a:t>العوامل الداخلية </a:t>
            </a:r>
          </a:p>
          <a:p>
            <a:pPr algn="ctr">
              <a:lnSpc>
                <a:spcPts val="1100"/>
              </a:lnSpc>
            </a:pPr>
            <a:endParaRPr lang="ar-SA" sz="2800" dirty="0" smtClean="0">
              <a:solidFill>
                <a:prstClr val="black"/>
              </a:solidFill>
              <a:cs typeface="PT Bold Heading" pitchFamily="2" charset="-78"/>
            </a:endParaRPr>
          </a:p>
          <a:p>
            <a:r>
              <a:rPr lang="ar-SA" sz="2800" dirty="0" smtClean="0">
                <a:solidFill>
                  <a:prstClr val="black"/>
                </a:solidFill>
                <a:cs typeface="PT Bold Heading" pitchFamily="2" charset="-78"/>
              </a:rPr>
              <a:t>* كانت العوامل الداخلية أهم من العوامل الخارجية، التي أثرت على </a:t>
            </a:r>
            <a:r>
              <a:rPr lang="ar-SA" sz="2400" dirty="0" smtClean="0">
                <a:solidFill>
                  <a:prstClr val="black"/>
                </a:solidFill>
                <a:cs typeface="PT Bold Heading" pitchFamily="2" charset="-78"/>
              </a:rPr>
              <a:t>نقل العالم الإسلامي من ماضيه المجيد إلى حاضره الأليم. ومن أهم هذه العوامل:</a:t>
            </a:r>
          </a:p>
          <a:p>
            <a:pPr>
              <a:lnSpc>
                <a:spcPts val="1100"/>
              </a:lnSpc>
            </a:pPr>
            <a:endParaRPr lang="ar-SA" sz="2800" dirty="0">
              <a:solidFill>
                <a:prstClr val="black"/>
              </a:solidFill>
              <a:cs typeface="PT Bold Heading" pitchFamily="2" charset="-78"/>
            </a:endParaRPr>
          </a:p>
          <a:p>
            <a:r>
              <a:rPr lang="ar-SA" sz="2800" u="sng" dirty="0" smtClean="0">
                <a:solidFill>
                  <a:srgbClr val="FF0000"/>
                </a:solidFill>
                <a:cs typeface="PT Bold Heading" pitchFamily="2" charset="-78"/>
              </a:rPr>
              <a:t>1- انشقاق المسلمين إلى فرق: </a:t>
            </a:r>
          </a:p>
          <a:p>
            <a:pPr>
              <a:lnSpc>
                <a:spcPts val="1100"/>
              </a:lnSpc>
            </a:pPr>
            <a:endParaRPr lang="ar-SA" sz="2800" u="sng" dirty="0" smtClean="0">
              <a:solidFill>
                <a:srgbClr val="FF0000"/>
              </a:solidFill>
              <a:cs typeface="PT Bold Heading" pitchFamily="2" charset="-78"/>
            </a:endParaRPr>
          </a:p>
          <a:p>
            <a:r>
              <a:rPr lang="ar-SA" sz="2800" dirty="0" smtClean="0">
                <a:solidFill>
                  <a:prstClr val="black"/>
                </a:solidFill>
                <a:cs typeface="PT Bold Heading" pitchFamily="2" charset="-78"/>
              </a:rPr>
              <a:t>* فقد نجحت القوى الحاقدة على الإسلام، المتسللة إلى صفوف المسلمين، في شق المسلمين وصدعهم، فظهرت فرق </a:t>
            </a:r>
            <a:r>
              <a:rPr lang="ar-SA" sz="2800" dirty="0" smtClean="0">
                <a:solidFill>
                  <a:srgbClr val="00B050"/>
                </a:solidFill>
                <a:cs typeface="PT Bold Heading" pitchFamily="2" charset="-78"/>
              </a:rPr>
              <a:t>الخوارج</a:t>
            </a:r>
            <a:r>
              <a:rPr lang="ar-SA" sz="2800" dirty="0" smtClean="0">
                <a:solidFill>
                  <a:prstClr val="black"/>
                </a:solidFill>
                <a:cs typeface="PT Bold Heading" pitchFamily="2" charset="-78"/>
              </a:rPr>
              <a:t>، و</a:t>
            </a:r>
            <a:r>
              <a:rPr lang="ar-SA" sz="2800" dirty="0" smtClean="0">
                <a:solidFill>
                  <a:srgbClr val="00B050"/>
                </a:solidFill>
                <a:cs typeface="PT Bold Heading" pitchFamily="2" charset="-78"/>
              </a:rPr>
              <a:t>المرجئة</a:t>
            </a:r>
            <a:r>
              <a:rPr lang="ar-SA" sz="2800" dirty="0" smtClean="0">
                <a:solidFill>
                  <a:prstClr val="black"/>
                </a:solidFill>
                <a:cs typeface="PT Bold Heading" pitchFamily="2" charset="-78"/>
              </a:rPr>
              <a:t>، و</a:t>
            </a:r>
            <a:r>
              <a:rPr lang="ar-SA" sz="2800" dirty="0" smtClean="0">
                <a:solidFill>
                  <a:srgbClr val="00B050"/>
                </a:solidFill>
                <a:cs typeface="PT Bold Heading" pitchFamily="2" charset="-78"/>
              </a:rPr>
              <a:t>الجهمية</a:t>
            </a:r>
            <a:r>
              <a:rPr lang="ar-SA" sz="2800" dirty="0" smtClean="0">
                <a:solidFill>
                  <a:prstClr val="black"/>
                </a:solidFill>
                <a:cs typeface="PT Bold Heading" pitchFamily="2" charset="-78"/>
              </a:rPr>
              <a:t>، و</a:t>
            </a:r>
            <a:r>
              <a:rPr lang="ar-SA" sz="2800" dirty="0" smtClean="0">
                <a:solidFill>
                  <a:srgbClr val="00B050"/>
                </a:solidFill>
                <a:cs typeface="PT Bold Heading" pitchFamily="2" charset="-78"/>
              </a:rPr>
              <a:t>المعتزلة</a:t>
            </a:r>
            <a:r>
              <a:rPr lang="ar-SA" sz="2800" dirty="0" smtClean="0">
                <a:solidFill>
                  <a:prstClr val="black"/>
                </a:solidFill>
                <a:cs typeface="PT Bold Heading" pitchFamily="2" charset="-78"/>
              </a:rPr>
              <a:t> ، وغيرها، التي ناهضت أهل السنة والجماعة، فادى ذلك إلى </a:t>
            </a:r>
            <a:r>
              <a:rPr lang="ar-SA" sz="2650" dirty="0" smtClean="0">
                <a:solidFill>
                  <a:prstClr val="black"/>
                </a:solidFill>
                <a:cs typeface="PT Bold Heading" pitchFamily="2" charset="-78"/>
              </a:rPr>
              <a:t>تبديد طاقة المسلمين المادية ، والعسكرية، والفكرية ، بتوجيهها إلى الداخل في صراعات دامية.</a:t>
            </a:r>
          </a:p>
          <a:p>
            <a:pPr>
              <a:lnSpc>
                <a:spcPts val="1100"/>
              </a:lnSpc>
            </a:pPr>
            <a:endParaRPr lang="ar-SA" sz="2800" dirty="0">
              <a:solidFill>
                <a:prstClr val="black"/>
              </a:solidFill>
              <a:cs typeface="PT Bold Heading" pitchFamily="2" charset="-78"/>
            </a:endParaRPr>
          </a:p>
          <a:p>
            <a:endParaRPr lang="ar-SA" dirty="0">
              <a:solidFill>
                <a:prstClr val="black"/>
              </a:solidFill>
            </a:endParaRPr>
          </a:p>
        </p:txBody>
      </p:sp>
    </p:spTree>
    <p:extLst>
      <p:ext uri="{BB962C8B-B14F-4D97-AF65-F5344CB8AC3E}">
        <p14:creationId xmlns:p14="http://schemas.microsoft.com/office/powerpoint/2010/main" val="19970198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arn(inVertical)">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 calcmode="lin" valueType="num">
                                      <p:cBhvr additive="base">
                                        <p:cTn id="18"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xEl>
                                              <p:pRg st="8" end="8"/>
                                            </p:txEl>
                                          </p:spTgt>
                                        </p:tgtEl>
                                        <p:attrNameLst>
                                          <p:attrName>style.visibility</p:attrName>
                                        </p:attrNameLst>
                                      </p:cBhvr>
                                      <p:to>
                                        <p:strVal val="visible"/>
                                      </p:to>
                                    </p:set>
                                    <p:animEffect transition="in" filter="barn(inVertical)">
                                      <p:cBhvr>
                                        <p:cTn id="24"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27384"/>
            <a:ext cx="9144000" cy="6824945"/>
          </a:xfrm>
          <a:prstGeom prst="rect">
            <a:avLst/>
          </a:prstGeom>
        </p:spPr>
        <p:txBody>
          <a:bodyPr wrap="square">
            <a:spAutoFit/>
          </a:bodyPr>
          <a:lstStyle/>
          <a:p>
            <a:pPr lvl="0"/>
            <a:endParaRPr lang="ar-SA" sz="2800" u="sng" dirty="0" smtClean="0">
              <a:solidFill>
                <a:srgbClr val="FF0000"/>
              </a:solidFill>
              <a:cs typeface="PT Bold Heading" pitchFamily="2" charset="-78"/>
            </a:endParaRPr>
          </a:p>
          <a:p>
            <a:pPr lvl="0"/>
            <a:r>
              <a:rPr lang="ar-SA" sz="2800" u="sng" dirty="0" smtClean="0">
                <a:solidFill>
                  <a:srgbClr val="FF0000"/>
                </a:solidFill>
                <a:cs typeface="PT Bold Heading" pitchFamily="2" charset="-78"/>
              </a:rPr>
              <a:t>2- </a:t>
            </a:r>
            <a:r>
              <a:rPr lang="ar-SA" sz="2800" u="sng" dirty="0">
                <a:solidFill>
                  <a:srgbClr val="FF0000"/>
                </a:solidFill>
                <a:cs typeface="PT Bold Heading" pitchFamily="2" charset="-78"/>
              </a:rPr>
              <a:t>اشتغال المسلمين بالفلسفة وعلم الكلام:</a:t>
            </a:r>
          </a:p>
          <a:p>
            <a:pPr lvl="0">
              <a:lnSpc>
                <a:spcPts val="1100"/>
              </a:lnSpc>
            </a:pPr>
            <a:endParaRPr lang="ar-SA" sz="3000" u="sng" dirty="0">
              <a:solidFill>
                <a:srgbClr val="FF0000"/>
              </a:solidFill>
              <a:cs typeface="PT Bold Heading" pitchFamily="2" charset="-78"/>
            </a:endParaRPr>
          </a:p>
          <a:p>
            <a:pPr lvl="0">
              <a:buFont typeface="Arial" charset="0"/>
              <a:buChar char="•"/>
            </a:pPr>
            <a:r>
              <a:rPr lang="ar-SA" sz="3000" dirty="0">
                <a:solidFill>
                  <a:prstClr val="black"/>
                </a:solidFill>
                <a:cs typeface="PT Bold Heading" pitchFamily="2" charset="-78"/>
              </a:rPr>
              <a:t>اشتغل بعض المسلمين في </a:t>
            </a:r>
            <a:r>
              <a:rPr lang="ar-SA" sz="3000" dirty="0">
                <a:solidFill>
                  <a:srgbClr val="C00000"/>
                </a:solidFill>
                <a:cs typeface="PT Bold Heading" pitchFamily="2" charset="-78"/>
              </a:rPr>
              <a:t>العصر العباسي الأول </a:t>
            </a:r>
            <a:r>
              <a:rPr lang="ar-SA" sz="3000" dirty="0">
                <a:solidFill>
                  <a:prstClr val="black"/>
                </a:solidFill>
                <a:cs typeface="PT Bold Heading" pitchFamily="2" charset="-78"/>
              </a:rPr>
              <a:t>وخاصة في </a:t>
            </a:r>
            <a:r>
              <a:rPr lang="ar-SA" sz="3000" dirty="0">
                <a:solidFill>
                  <a:srgbClr val="C00000"/>
                </a:solidFill>
                <a:cs typeface="PT Bold Heading" pitchFamily="2" charset="-78"/>
              </a:rPr>
              <a:t>عصر المأمون</a:t>
            </a:r>
            <a:r>
              <a:rPr lang="ar-SA" sz="3000" dirty="0">
                <a:solidFill>
                  <a:prstClr val="black"/>
                </a:solidFill>
                <a:cs typeface="PT Bold Heading" pitchFamily="2" charset="-78"/>
              </a:rPr>
              <a:t>، بترجمة العلوم اليونانية، والهندية، إلى اللغة العربية، ثم انحرف هذا الاتجاه إلى ترجمة الفلسفة الإغريقية، التي دخلت إلى الحياة الفكرية في العالم الإسلامي.</a:t>
            </a:r>
          </a:p>
          <a:p>
            <a:pPr lvl="0">
              <a:lnSpc>
                <a:spcPts val="1100"/>
              </a:lnSpc>
              <a:buFont typeface="Arial" charset="0"/>
              <a:buChar char="•"/>
            </a:pPr>
            <a:endParaRPr lang="ar-SA" sz="2800" dirty="0">
              <a:solidFill>
                <a:prstClr val="black"/>
              </a:solidFill>
              <a:cs typeface="PT Bold Heading" pitchFamily="2" charset="-78"/>
            </a:endParaRPr>
          </a:p>
          <a:p>
            <a:pPr lvl="0">
              <a:buFont typeface="Arial" charset="0"/>
              <a:buChar char="•"/>
            </a:pPr>
            <a:r>
              <a:rPr lang="ar-SA" sz="3000" dirty="0">
                <a:solidFill>
                  <a:prstClr val="black"/>
                </a:solidFill>
                <a:cs typeface="PT Bold Heading" pitchFamily="2" charset="-78"/>
              </a:rPr>
              <a:t> وبذلك انشغل المسلمون بما لا ينفعهم في الدنيا والآخرة، وبأمور جانبية، وكان على رأسهم </a:t>
            </a:r>
            <a:r>
              <a:rPr lang="ar-SA" sz="3000" dirty="0">
                <a:solidFill>
                  <a:srgbClr val="00B050"/>
                </a:solidFill>
                <a:cs typeface="PT Bold Heading" pitchFamily="2" charset="-78"/>
              </a:rPr>
              <a:t>ابن المقفع</a:t>
            </a:r>
            <a:r>
              <a:rPr lang="ar-SA" sz="3000" dirty="0">
                <a:solidFill>
                  <a:prstClr val="black"/>
                </a:solidFill>
                <a:cs typeface="PT Bold Heading" pitchFamily="2" charset="-78"/>
              </a:rPr>
              <a:t>، و</a:t>
            </a:r>
            <a:r>
              <a:rPr lang="ar-SA" sz="3000" dirty="0">
                <a:solidFill>
                  <a:srgbClr val="00B050"/>
                </a:solidFill>
                <a:cs typeface="PT Bold Heading" pitchFamily="2" charset="-78"/>
              </a:rPr>
              <a:t>حنين بن إسحاق</a:t>
            </a:r>
            <a:r>
              <a:rPr lang="ar-SA" sz="3000" dirty="0">
                <a:solidFill>
                  <a:prstClr val="black"/>
                </a:solidFill>
                <a:cs typeface="PT Bold Heading" pitchFamily="2" charset="-78"/>
              </a:rPr>
              <a:t>، و</a:t>
            </a:r>
            <a:r>
              <a:rPr lang="ar-SA" sz="3000" dirty="0">
                <a:solidFill>
                  <a:srgbClr val="00B050"/>
                </a:solidFill>
                <a:cs typeface="PT Bold Heading" pitchFamily="2" charset="-78"/>
              </a:rPr>
              <a:t>ثابت بن قرة</a:t>
            </a:r>
            <a:r>
              <a:rPr lang="ar-SA" sz="3000" dirty="0">
                <a:solidFill>
                  <a:prstClr val="black"/>
                </a:solidFill>
                <a:cs typeface="PT Bold Heading" pitchFamily="2" charset="-78"/>
              </a:rPr>
              <a:t>، الذين استهدفوا غاية خطيرة، هي نقل مذاهبهم وأديانهم </a:t>
            </a:r>
            <a:r>
              <a:rPr lang="ar-SA" sz="2850" dirty="0">
                <a:solidFill>
                  <a:prstClr val="black"/>
                </a:solidFill>
                <a:cs typeface="PT Bold Heading" pitchFamily="2" charset="-78"/>
              </a:rPr>
              <a:t>إلى الفكر الإسلامي</a:t>
            </a:r>
            <a:r>
              <a:rPr lang="ar-SA" sz="2850" dirty="0" smtClean="0">
                <a:solidFill>
                  <a:prstClr val="black"/>
                </a:solidFill>
                <a:cs typeface="PT Bold Heading" pitchFamily="2" charset="-78"/>
              </a:rPr>
              <a:t>. وكان القسم الأكبر من هؤلاء النقلة من </a:t>
            </a:r>
            <a:r>
              <a:rPr lang="ar-SA" sz="2850" dirty="0" smtClean="0">
                <a:solidFill>
                  <a:srgbClr val="00B050"/>
                </a:solidFill>
                <a:cs typeface="PT Bold Heading" pitchFamily="2" charset="-78"/>
              </a:rPr>
              <a:t>السريان</a:t>
            </a:r>
            <a:r>
              <a:rPr lang="ar-SA" sz="2850" dirty="0" smtClean="0">
                <a:solidFill>
                  <a:prstClr val="black"/>
                </a:solidFill>
                <a:cs typeface="PT Bold Heading" pitchFamily="2" charset="-78"/>
              </a:rPr>
              <a:t>، والأقل من </a:t>
            </a:r>
            <a:r>
              <a:rPr lang="ar-SA" sz="2850" dirty="0" smtClean="0">
                <a:solidFill>
                  <a:srgbClr val="00B050"/>
                </a:solidFill>
                <a:cs typeface="PT Bold Heading" pitchFamily="2" charset="-78"/>
              </a:rPr>
              <a:t>اليهود</a:t>
            </a:r>
            <a:r>
              <a:rPr lang="ar-SA" sz="2850" dirty="0" smtClean="0">
                <a:solidFill>
                  <a:prstClr val="black"/>
                </a:solidFill>
                <a:cs typeface="PT Bold Heading" pitchFamily="2" charset="-78"/>
              </a:rPr>
              <a:t>، فنقلوا ما نقلوه وفق أهواء خاصة، وأكثرهم لم تكن غايته البحث عن الحقيقة، بل كان همهم الدعوة إلى شيعتهم، وتزيين أهوائهم الدينية.</a:t>
            </a:r>
          </a:p>
          <a:p>
            <a:pPr lvl="0">
              <a:lnSpc>
                <a:spcPts val="1100"/>
              </a:lnSpc>
              <a:buFont typeface="Arial" charset="0"/>
              <a:buChar char="•"/>
            </a:pPr>
            <a:endParaRPr lang="ar-SA" sz="2400" dirty="0" smtClean="0">
              <a:solidFill>
                <a:prstClr val="black"/>
              </a:solidFill>
              <a:cs typeface="PT Bold Heading" pitchFamily="2" charset="-78"/>
            </a:endParaRPr>
          </a:p>
          <a:p>
            <a:pPr lvl="0">
              <a:buFont typeface="Arial" charset="0"/>
              <a:buChar char="•"/>
            </a:pPr>
            <a:endParaRPr lang="ar-SA" sz="2400" dirty="0">
              <a:solidFill>
                <a:prstClr val="black"/>
              </a:solidFill>
              <a:cs typeface="PT Bold Heading" pitchFamily="2" charset="-78"/>
            </a:endParaRPr>
          </a:p>
        </p:txBody>
      </p:sp>
    </p:spTree>
    <p:extLst>
      <p:ext uri="{BB962C8B-B14F-4D97-AF65-F5344CB8AC3E}">
        <p14:creationId xmlns:p14="http://schemas.microsoft.com/office/powerpoint/2010/main" val="379161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arn(inVertical)">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barn(inVertical)">
                                      <p:cBhvr>
                                        <p:cTn id="1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8520" y="0"/>
            <a:ext cx="9036496" cy="6794168"/>
          </a:xfrm>
          <a:prstGeom prst="rect">
            <a:avLst/>
          </a:prstGeom>
        </p:spPr>
        <p:txBody>
          <a:bodyPr wrap="square">
            <a:spAutoFit/>
          </a:bodyPr>
          <a:lstStyle/>
          <a:p>
            <a:pPr lvl="0"/>
            <a:r>
              <a:rPr lang="ar-SA" sz="2500" dirty="0" smtClean="0">
                <a:solidFill>
                  <a:prstClr val="black"/>
                </a:solidFill>
                <a:cs typeface="PT Bold Heading" pitchFamily="2" charset="-78"/>
              </a:rPr>
              <a:t>* وقد </a:t>
            </a:r>
            <a:r>
              <a:rPr lang="ar-SA" sz="2500" dirty="0">
                <a:solidFill>
                  <a:prstClr val="black"/>
                </a:solidFill>
                <a:cs typeface="PT Bold Heading" pitchFamily="2" charset="-78"/>
              </a:rPr>
              <a:t>ذم بعض الفقهاء الكلام وأهله، فقال </a:t>
            </a:r>
            <a:r>
              <a:rPr lang="ar-SA" sz="2500" dirty="0">
                <a:solidFill>
                  <a:srgbClr val="C00000"/>
                </a:solidFill>
                <a:cs typeface="PT Bold Heading" pitchFamily="2" charset="-78"/>
              </a:rPr>
              <a:t>أبو يوسف </a:t>
            </a:r>
            <a:r>
              <a:rPr lang="ar-SA" sz="2500" dirty="0">
                <a:solidFill>
                  <a:prstClr val="black"/>
                </a:solidFill>
                <a:cs typeface="PT Bold Heading" pitchFamily="2" charset="-78"/>
              </a:rPr>
              <a:t>تلميذ الإمام أبي حنيفة </a:t>
            </a:r>
            <a:r>
              <a:rPr lang="ar-SA" sz="2550" dirty="0">
                <a:solidFill>
                  <a:prstClr val="black"/>
                </a:solidFill>
                <a:cs typeface="PT Bold Heading" pitchFamily="2" charset="-78"/>
              </a:rPr>
              <a:t>وصاحبه: </a:t>
            </a:r>
            <a:r>
              <a:rPr lang="ar-SA" sz="2550" dirty="0">
                <a:solidFill>
                  <a:srgbClr val="00B050"/>
                </a:solidFill>
                <a:cs typeface="PT Bold Heading" pitchFamily="2" charset="-78"/>
              </a:rPr>
              <a:t>( من طلب الدين بالكلام تزندق، ومن طلب المال بالكيمياء أفلس، ومن طلب غريب الحديث كذب</a:t>
            </a:r>
            <a:r>
              <a:rPr lang="ar-SA" sz="2550" dirty="0" smtClean="0">
                <a:solidFill>
                  <a:prstClr val="black"/>
                </a:solidFill>
                <a:cs typeface="PT Bold Heading" pitchFamily="2" charset="-78"/>
              </a:rPr>
              <a:t>).</a:t>
            </a:r>
          </a:p>
          <a:p>
            <a:pPr lvl="0">
              <a:lnSpc>
                <a:spcPts val="1100"/>
              </a:lnSpc>
            </a:pPr>
            <a:endParaRPr lang="ar-SA" sz="2550" dirty="0" smtClean="0">
              <a:solidFill>
                <a:prstClr val="black"/>
              </a:solidFill>
              <a:cs typeface="PT Bold Heading" pitchFamily="2" charset="-78"/>
            </a:endParaRPr>
          </a:p>
          <a:p>
            <a:pPr lvl="0"/>
            <a:r>
              <a:rPr lang="ar-SA" sz="2550" dirty="0" smtClean="0">
                <a:solidFill>
                  <a:prstClr val="black"/>
                </a:solidFill>
                <a:cs typeface="PT Bold Heading" pitchFamily="2" charset="-78"/>
              </a:rPr>
              <a:t>* وفي الواقع لم يظهر الاهتمام بعلم الكلام، إلا بعد أن تُرجمت كتب الأوائل </a:t>
            </a:r>
            <a:r>
              <a:rPr lang="ar-SA" sz="2500" dirty="0" smtClean="0">
                <a:solidFill>
                  <a:prstClr val="black"/>
                </a:solidFill>
                <a:cs typeface="PT Bold Heading" pitchFamily="2" charset="-78"/>
              </a:rPr>
              <a:t>في زمن الخليفة العباسي المأمون، الذي ذهب إلى أبعد من ذلك في هذا العلم، حين قال </a:t>
            </a:r>
            <a:r>
              <a:rPr lang="ar-SA" sz="2500" dirty="0" smtClean="0">
                <a:solidFill>
                  <a:srgbClr val="C00000"/>
                </a:solidFill>
                <a:cs typeface="PT Bold Heading" pitchFamily="2" charset="-78"/>
              </a:rPr>
              <a:t>بخلق القرآن</a:t>
            </a:r>
            <a:r>
              <a:rPr lang="ar-SA" sz="2500" dirty="0" smtClean="0">
                <a:solidFill>
                  <a:prstClr val="black"/>
                </a:solidFill>
                <a:cs typeface="PT Bold Heading" pitchFamily="2" charset="-78"/>
              </a:rPr>
              <a:t>، وأجبر الناس على الاعتقاد بذلك، وضرب الإمام </a:t>
            </a:r>
            <a:r>
              <a:rPr lang="ar-SA" sz="2500" dirty="0" smtClean="0">
                <a:solidFill>
                  <a:srgbClr val="00B050"/>
                </a:solidFill>
                <a:cs typeface="PT Bold Heading" pitchFamily="2" charset="-78"/>
              </a:rPr>
              <a:t>أحمد بن حنبل </a:t>
            </a:r>
            <a:r>
              <a:rPr lang="ar-SA" sz="2500" dirty="0" smtClean="0">
                <a:solidFill>
                  <a:prstClr val="black"/>
                </a:solidFill>
                <a:cs typeface="PT Bold Heading" pitchFamily="2" charset="-78"/>
              </a:rPr>
              <a:t>على ذلك.</a:t>
            </a:r>
            <a:endParaRPr lang="ar-SA" sz="2500" dirty="0">
              <a:solidFill>
                <a:prstClr val="black"/>
              </a:solidFill>
              <a:cs typeface="PT Bold Heading" pitchFamily="2" charset="-78"/>
            </a:endParaRPr>
          </a:p>
          <a:p>
            <a:pPr lvl="0">
              <a:lnSpc>
                <a:spcPts val="1100"/>
              </a:lnSpc>
            </a:pPr>
            <a:endParaRPr lang="ar-SA" sz="2550" dirty="0">
              <a:solidFill>
                <a:prstClr val="black"/>
              </a:solidFill>
              <a:cs typeface="PT Bold Heading" pitchFamily="2" charset="-78"/>
            </a:endParaRPr>
          </a:p>
          <a:p>
            <a:pPr lvl="0">
              <a:buFont typeface="Arial" charset="0"/>
              <a:buChar char="•"/>
            </a:pPr>
            <a:r>
              <a:rPr lang="ar-SA" sz="2550" dirty="0">
                <a:solidFill>
                  <a:prstClr val="black"/>
                </a:solidFill>
                <a:cs typeface="PT Bold Heading" pitchFamily="2" charset="-78"/>
              </a:rPr>
              <a:t>ف</a:t>
            </a:r>
            <a:r>
              <a:rPr lang="ar-SA" sz="2550" u="sng" dirty="0">
                <a:solidFill>
                  <a:srgbClr val="C00000"/>
                </a:solidFill>
                <a:cs typeface="PT Bold Heading" pitchFamily="2" charset="-78"/>
              </a:rPr>
              <a:t>ي القرن الرابع الهجري </a:t>
            </a:r>
            <a:r>
              <a:rPr lang="ar-SA" sz="2550" dirty="0">
                <a:solidFill>
                  <a:prstClr val="black"/>
                </a:solidFill>
                <a:cs typeface="PT Bold Heading" pitchFamily="2" charset="-78"/>
              </a:rPr>
              <a:t>اتخذت الفلسفة طابع التحدي لعقيدة الإسلام، على يد</a:t>
            </a:r>
            <a:r>
              <a:rPr lang="ar-SA" sz="2550" u="sng" dirty="0">
                <a:solidFill>
                  <a:srgbClr val="00B050"/>
                </a:solidFill>
                <a:cs typeface="PT Bold Heading" pitchFamily="2" charset="-78"/>
              </a:rPr>
              <a:t> ابن سينا</a:t>
            </a:r>
            <a:r>
              <a:rPr lang="ar-SA" sz="2550" dirty="0">
                <a:solidFill>
                  <a:prstClr val="black"/>
                </a:solidFill>
                <a:cs typeface="PT Bold Heading" pitchFamily="2" charset="-78"/>
              </a:rPr>
              <a:t>، الذي يعتبر من أخطر الفلاسفة المسلمين، وقد نعته </a:t>
            </a:r>
            <a:r>
              <a:rPr lang="ar-SA" sz="2550" dirty="0">
                <a:solidFill>
                  <a:srgbClr val="C00000"/>
                </a:solidFill>
                <a:cs typeface="PT Bold Heading" pitchFamily="2" charset="-78"/>
              </a:rPr>
              <a:t>الذهبي</a:t>
            </a:r>
            <a:r>
              <a:rPr lang="ar-SA" sz="2550" dirty="0">
                <a:solidFill>
                  <a:prstClr val="black"/>
                </a:solidFill>
                <a:cs typeface="PT Bold Heading" pitchFamily="2" charset="-78"/>
              </a:rPr>
              <a:t> بأنه:</a:t>
            </a:r>
            <a:r>
              <a:rPr lang="ar-SA" sz="2550" dirty="0">
                <a:solidFill>
                  <a:srgbClr val="C00000"/>
                </a:solidFill>
                <a:cs typeface="PT Bold Heading" pitchFamily="2" charset="-78"/>
              </a:rPr>
              <a:t>(راس الفلاسفة الاسلاميين، الذين مشوا خلف العقول، وخالفوا الرسول) </a:t>
            </a:r>
            <a:r>
              <a:rPr lang="ar-SA" sz="2550" dirty="0">
                <a:solidFill>
                  <a:prstClr val="black"/>
                </a:solidFill>
                <a:cs typeface="PT Bold Heading" pitchFamily="2" charset="-78"/>
              </a:rPr>
              <a:t>ولكنه تاب آخر حياته</a:t>
            </a:r>
            <a:r>
              <a:rPr lang="ar-SA" sz="2550" dirty="0" smtClean="0">
                <a:solidFill>
                  <a:prstClr val="black"/>
                </a:solidFill>
                <a:cs typeface="PT Bold Heading" pitchFamily="2" charset="-78"/>
              </a:rPr>
              <a:t>.</a:t>
            </a:r>
          </a:p>
          <a:p>
            <a:pPr lvl="0">
              <a:lnSpc>
                <a:spcPts val="1100"/>
              </a:lnSpc>
              <a:buFont typeface="Arial" charset="0"/>
              <a:buChar char="•"/>
            </a:pPr>
            <a:endParaRPr lang="ar-SA" sz="2550" dirty="0" smtClean="0">
              <a:solidFill>
                <a:prstClr val="black"/>
              </a:solidFill>
              <a:cs typeface="PT Bold Heading" pitchFamily="2" charset="-78"/>
            </a:endParaRPr>
          </a:p>
          <a:p>
            <a:pPr lvl="0">
              <a:buFont typeface="Arial" charset="0"/>
              <a:buChar char="•"/>
            </a:pPr>
            <a:r>
              <a:rPr lang="ar-SA" sz="2550" dirty="0">
                <a:solidFill>
                  <a:prstClr val="black"/>
                </a:solidFill>
                <a:cs typeface="PT Bold Heading" pitchFamily="2" charset="-78"/>
              </a:rPr>
              <a:t> </a:t>
            </a:r>
            <a:r>
              <a:rPr lang="ar-SA" sz="2550" dirty="0" smtClean="0">
                <a:solidFill>
                  <a:prstClr val="black"/>
                </a:solidFill>
                <a:cs typeface="PT Bold Heading" pitchFamily="2" charset="-78"/>
              </a:rPr>
              <a:t>وكان والد ابن سينا قد استجاب </a:t>
            </a:r>
            <a:r>
              <a:rPr lang="ar-SA" sz="2550" dirty="0" smtClean="0">
                <a:solidFill>
                  <a:srgbClr val="C00000"/>
                </a:solidFill>
                <a:cs typeface="PT Bold Heading" pitchFamily="2" charset="-78"/>
              </a:rPr>
              <a:t>للإسماعلية الفاطمية</a:t>
            </a:r>
            <a:r>
              <a:rPr lang="ar-SA" sz="2550" dirty="0" smtClean="0">
                <a:solidFill>
                  <a:prstClr val="black"/>
                </a:solidFill>
                <a:cs typeface="PT Bold Heading" pitchFamily="2" charset="-78"/>
              </a:rPr>
              <a:t>، وكان يحضر ابن سينا اجتماعاتهم في بيت والده، ومن أشهر نظرياته: </a:t>
            </a:r>
            <a:r>
              <a:rPr lang="ar-SA" sz="2550" dirty="0" smtClean="0">
                <a:solidFill>
                  <a:srgbClr val="00B050"/>
                </a:solidFill>
                <a:cs typeface="PT Bold Heading" pitchFamily="2" charset="-78"/>
              </a:rPr>
              <a:t>نظرية المعرفة</a:t>
            </a:r>
            <a:r>
              <a:rPr lang="ar-SA" sz="2550" dirty="0" smtClean="0">
                <a:solidFill>
                  <a:srgbClr val="002060"/>
                </a:solidFill>
                <a:cs typeface="PT Bold Heading" pitchFamily="2" charset="-78"/>
              </a:rPr>
              <a:t>، التي وضع فيها الفلاسفة على قدم المساوة مع الأنبياء، ثم خصهم بميزة على الأنبياء، حين قرر أن الفلاسفة استمروا في رسالتهم، وارتقاء معارفهم، في الوقت الذي خُتمت النبوة بالرسول محمد صلى الله عليه وسلم.</a:t>
            </a:r>
            <a:endParaRPr lang="ar-SA" sz="2550" dirty="0">
              <a:solidFill>
                <a:srgbClr val="002060"/>
              </a:solidFill>
              <a:cs typeface="PT Bold Heading" pitchFamily="2" charset="-78"/>
            </a:endParaRPr>
          </a:p>
        </p:txBody>
      </p:sp>
    </p:spTree>
    <p:extLst>
      <p:ext uri="{BB962C8B-B14F-4D97-AF65-F5344CB8AC3E}">
        <p14:creationId xmlns:p14="http://schemas.microsoft.com/office/powerpoint/2010/main" val="87237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7725192"/>
          </a:xfrm>
          <a:prstGeom prst="rect">
            <a:avLst/>
          </a:prstGeom>
          <a:noFill/>
        </p:spPr>
        <p:txBody>
          <a:bodyPr wrap="square" rtlCol="1">
            <a:spAutoFit/>
          </a:bodyPr>
          <a:lstStyle/>
          <a:p>
            <a:r>
              <a:rPr lang="ar-SA" sz="2800" u="sng" dirty="0" smtClean="0">
                <a:solidFill>
                  <a:srgbClr val="FF0000"/>
                </a:solidFill>
                <a:cs typeface="PT Bold Heading" pitchFamily="2" charset="-78"/>
              </a:rPr>
              <a:t>3- الانقسام السياسي لدولة الإسلام:</a:t>
            </a:r>
          </a:p>
          <a:p>
            <a:pPr>
              <a:lnSpc>
                <a:spcPts val="1100"/>
              </a:lnSpc>
            </a:pPr>
            <a:endParaRPr lang="ar-SA" sz="2800" u="sng" dirty="0" smtClean="0">
              <a:solidFill>
                <a:srgbClr val="FF0000"/>
              </a:solidFill>
              <a:cs typeface="PT Bold Heading" pitchFamily="2" charset="-78"/>
            </a:endParaRPr>
          </a:p>
          <a:p>
            <a:pPr>
              <a:buFont typeface="Arial" charset="0"/>
              <a:buChar char="•"/>
            </a:pPr>
            <a:r>
              <a:rPr lang="ar-SA" sz="2500" dirty="0" smtClean="0">
                <a:solidFill>
                  <a:prstClr val="black"/>
                </a:solidFill>
                <a:cs typeface="PT Bold Heading" pitchFamily="2" charset="-78"/>
              </a:rPr>
              <a:t>أفلحت النعرات السياسية في تصعيد بعض التناقضات، وتعميق روح الخلافات، فأدت إلى الصدع بين الزعامات الإسلامية. حتى جاء </a:t>
            </a:r>
            <a:r>
              <a:rPr lang="ar-SA" sz="2500" dirty="0" smtClean="0">
                <a:solidFill>
                  <a:srgbClr val="C00000"/>
                </a:solidFill>
                <a:cs typeface="PT Bold Heading" pitchFamily="2" charset="-78"/>
              </a:rPr>
              <a:t>القرن الرابع الهجري</a:t>
            </a:r>
            <a:r>
              <a:rPr lang="ar-SA" sz="2500" dirty="0" smtClean="0">
                <a:solidFill>
                  <a:prstClr val="black"/>
                </a:solidFill>
                <a:cs typeface="PT Bold Heading" pitchFamily="2" charset="-78"/>
              </a:rPr>
              <a:t>، وكان في العالم الإسلامي ثلاثة خلفاء: </a:t>
            </a:r>
            <a:r>
              <a:rPr lang="ar-SA" sz="2500" dirty="0" smtClean="0">
                <a:solidFill>
                  <a:srgbClr val="00B050"/>
                </a:solidFill>
                <a:cs typeface="PT Bold Heading" pitchFamily="2" charset="-78"/>
              </a:rPr>
              <a:t>الخليفة العباسي الشرعي في بغداد، </a:t>
            </a:r>
            <a:r>
              <a:rPr lang="ar-SA" sz="2500" dirty="0" smtClean="0">
                <a:solidFill>
                  <a:prstClr val="black"/>
                </a:solidFill>
                <a:cs typeface="PT Bold Heading" pitchFamily="2" charset="-78"/>
              </a:rPr>
              <a:t>و</a:t>
            </a:r>
            <a:r>
              <a:rPr lang="ar-SA" sz="2500" dirty="0" smtClean="0">
                <a:solidFill>
                  <a:srgbClr val="00B050"/>
                </a:solidFill>
                <a:cs typeface="PT Bold Heading" pitchFamily="2" charset="-78"/>
              </a:rPr>
              <a:t>الفاطمي في مصر</a:t>
            </a:r>
            <a:r>
              <a:rPr lang="ar-SA" sz="2500" dirty="0" smtClean="0">
                <a:solidFill>
                  <a:prstClr val="black"/>
                </a:solidFill>
                <a:cs typeface="PT Bold Heading" pitchFamily="2" charset="-78"/>
              </a:rPr>
              <a:t>، و</a:t>
            </a:r>
            <a:r>
              <a:rPr lang="ar-SA" sz="2500" dirty="0" smtClean="0">
                <a:solidFill>
                  <a:srgbClr val="00B050"/>
                </a:solidFill>
                <a:cs typeface="PT Bold Heading" pitchFamily="2" charset="-78"/>
              </a:rPr>
              <a:t>الأموي في الأندلس</a:t>
            </a:r>
            <a:r>
              <a:rPr lang="ar-SA" sz="2500" dirty="0" smtClean="0">
                <a:solidFill>
                  <a:prstClr val="black"/>
                </a:solidFill>
                <a:cs typeface="PT Bold Heading" pitchFamily="2" charset="-78"/>
              </a:rPr>
              <a:t>. وهذا أدى إلى اهتزاز ثقة المسلمين بالخليفة، ثم هانت عليهم الخلافة، مما أدى إلى طمع العدو الخارجي في العالم الإسلامي.</a:t>
            </a:r>
          </a:p>
          <a:p>
            <a:pPr>
              <a:lnSpc>
                <a:spcPts val="1100"/>
              </a:lnSpc>
              <a:buFont typeface="Arial" charset="0"/>
              <a:buChar char="•"/>
            </a:pPr>
            <a:endParaRPr lang="ar-SA" sz="2650" dirty="0" smtClean="0">
              <a:solidFill>
                <a:prstClr val="black"/>
              </a:solidFill>
              <a:cs typeface="PT Bold Heading" pitchFamily="2" charset="-78"/>
            </a:endParaRPr>
          </a:p>
          <a:p>
            <a:pPr lvl="0"/>
            <a:r>
              <a:rPr lang="ar-SA" sz="2800" u="sng" dirty="0">
                <a:solidFill>
                  <a:srgbClr val="FF0000"/>
                </a:solidFill>
                <a:cs typeface="PT Bold Heading" pitchFamily="2" charset="-78"/>
              </a:rPr>
              <a:t>4- الشعوبية</a:t>
            </a:r>
            <a:r>
              <a:rPr lang="ar-SA" sz="2800" u="sng" dirty="0" smtClean="0">
                <a:solidFill>
                  <a:srgbClr val="FF0000"/>
                </a:solidFill>
                <a:cs typeface="PT Bold Heading" pitchFamily="2" charset="-78"/>
              </a:rPr>
              <a:t>:</a:t>
            </a:r>
          </a:p>
          <a:p>
            <a:pPr lvl="0">
              <a:lnSpc>
                <a:spcPts val="1100"/>
              </a:lnSpc>
            </a:pPr>
            <a:endParaRPr lang="ar-SA" sz="2800" u="sng" dirty="0">
              <a:solidFill>
                <a:srgbClr val="FF0000"/>
              </a:solidFill>
              <a:cs typeface="PT Bold Heading" pitchFamily="2" charset="-78"/>
            </a:endParaRPr>
          </a:p>
          <a:p>
            <a:pPr lvl="0">
              <a:buFont typeface="Arial" charset="0"/>
              <a:buChar char="•"/>
            </a:pPr>
            <a:r>
              <a:rPr lang="ar-SA" sz="2600" dirty="0">
                <a:solidFill>
                  <a:prstClr val="black"/>
                </a:solidFill>
                <a:cs typeface="PT Bold Heading" pitchFamily="2" charset="-78"/>
              </a:rPr>
              <a:t>أطلقت الشعوبية على </a:t>
            </a:r>
            <a:r>
              <a:rPr lang="ar-SA" sz="2600" dirty="0">
                <a:solidFill>
                  <a:srgbClr val="00B050"/>
                </a:solidFill>
                <a:cs typeface="PT Bold Heading" pitchFamily="2" charset="-78"/>
              </a:rPr>
              <a:t>محتقري العرب</a:t>
            </a:r>
            <a:r>
              <a:rPr lang="ar-SA" sz="2600" dirty="0">
                <a:solidFill>
                  <a:prstClr val="black"/>
                </a:solidFill>
                <a:cs typeface="PT Bold Heading" pitchFamily="2" charset="-78"/>
              </a:rPr>
              <a:t>، </a:t>
            </a:r>
            <a:r>
              <a:rPr lang="ar-SA" sz="2600" dirty="0">
                <a:solidFill>
                  <a:srgbClr val="00B050"/>
                </a:solidFill>
                <a:cs typeface="PT Bold Heading" pitchFamily="2" charset="-78"/>
              </a:rPr>
              <a:t>والذين يصغرون من شأنهم</a:t>
            </a:r>
            <a:r>
              <a:rPr lang="ar-SA" sz="2600" dirty="0">
                <a:solidFill>
                  <a:prstClr val="black"/>
                </a:solidFill>
                <a:cs typeface="PT Bold Heading" pitchFamily="2" charset="-78"/>
              </a:rPr>
              <a:t>. فهي </a:t>
            </a:r>
            <a:r>
              <a:rPr lang="ar-SA" sz="2550" dirty="0">
                <a:solidFill>
                  <a:prstClr val="black"/>
                </a:solidFill>
                <a:cs typeface="PT Bold Heading" pitchFamily="2" charset="-78"/>
              </a:rPr>
              <a:t>تعني </a:t>
            </a:r>
            <a:r>
              <a:rPr lang="ar-SA" sz="2550" dirty="0">
                <a:solidFill>
                  <a:srgbClr val="00B050"/>
                </a:solidFill>
                <a:cs typeface="PT Bold Heading" pitchFamily="2" charset="-78"/>
              </a:rPr>
              <a:t>التعصب ضد العرب</a:t>
            </a:r>
            <a:r>
              <a:rPr lang="ar-SA" sz="2550" dirty="0">
                <a:solidFill>
                  <a:prstClr val="black"/>
                </a:solidFill>
                <a:cs typeface="PT Bold Heading" pitchFamily="2" charset="-78"/>
              </a:rPr>
              <a:t>، وقد بدأها الذين تسللوا إلى الإسلام، وهم يحقدون </a:t>
            </a:r>
            <a:r>
              <a:rPr lang="ar-SA" sz="2500" dirty="0">
                <a:solidFill>
                  <a:prstClr val="black"/>
                </a:solidFill>
                <a:cs typeface="PT Bold Heading" pitchFamily="2" charset="-78"/>
              </a:rPr>
              <a:t>عليه، من اليهود، والنصارى، والمجوس. وقد رد بعض العرب بالتعصب للعرب، فخالف المتعصب ضد العرب، والمتعصب للعرب، روح الإسلام، لأنها حملت روح التفرقة بين العرب، وغيرهم من المسلمين.</a:t>
            </a:r>
          </a:p>
          <a:p>
            <a:pPr lvl="0">
              <a:lnSpc>
                <a:spcPts val="1100"/>
              </a:lnSpc>
              <a:buFont typeface="Arial" charset="0"/>
              <a:buChar char="•"/>
            </a:pPr>
            <a:endParaRPr lang="ar-SA" sz="2800" dirty="0">
              <a:solidFill>
                <a:prstClr val="black"/>
              </a:solidFill>
              <a:cs typeface="PT Bold Heading" pitchFamily="2" charset="-78"/>
            </a:endParaRPr>
          </a:p>
          <a:p>
            <a:pPr lvl="0">
              <a:buFont typeface="Arial" charset="0"/>
              <a:buChar char="•"/>
            </a:pPr>
            <a:r>
              <a:rPr lang="ar-SA" sz="2500" dirty="0">
                <a:solidFill>
                  <a:prstClr val="black"/>
                </a:solidFill>
                <a:cs typeface="PT Bold Heading" pitchFamily="2" charset="-78"/>
              </a:rPr>
              <a:t>استغلت الحركة الشعوبية الأدب واللغة، والشعر العربي، والتأليف، والمفاخرة، والمفاضلة بين العرب والعجم. فكانت الشعوبية نزيفًا وضعفًا في الأمة الإسلامية، في وقت تزايد فيه أخطار التحديات الخارجية على المسلمين.</a:t>
            </a:r>
          </a:p>
          <a:p>
            <a:pPr>
              <a:buFont typeface="Arial" charset="0"/>
              <a:buChar char="•"/>
            </a:pPr>
            <a:endParaRPr lang="ar-SA" sz="2000" dirty="0">
              <a:solidFill>
                <a:prstClr val="black"/>
              </a:solidFill>
              <a:cs typeface="PT Bold Heading" pitchFamily="2" charset="-78"/>
            </a:endParaRPr>
          </a:p>
          <a:p>
            <a:endParaRPr lang="ar-SA" sz="2000" dirty="0" smtClean="0">
              <a:solidFill>
                <a:prstClr val="black"/>
              </a:solidFill>
              <a:cs typeface="PT Bold Heading" pitchFamily="2" charset="-78"/>
            </a:endParaRPr>
          </a:p>
          <a:p>
            <a:endParaRPr lang="ar-SA" dirty="0">
              <a:solidFill>
                <a:prstClr val="black"/>
              </a:solidFill>
            </a:endParaRPr>
          </a:p>
        </p:txBody>
      </p:sp>
    </p:spTree>
    <p:extLst>
      <p:ext uri="{BB962C8B-B14F-4D97-AF65-F5344CB8AC3E}">
        <p14:creationId xmlns:p14="http://schemas.microsoft.com/office/powerpoint/2010/main" val="315778157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barn(inVertical)">
                                      <p:cBhvr>
                                        <p:cTn id="23" dur="500"/>
                                        <p:tgtEl>
                                          <p:spTgt spid="4">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barn(inVertical)">
                                      <p:cBhvr>
                                        <p:cTn id="28"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5378395"/>
          </a:xfrm>
          <a:prstGeom prst="rect">
            <a:avLst/>
          </a:prstGeom>
          <a:noFill/>
        </p:spPr>
        <p:txBody>
          <a:bodyPr wrap="square" rtlCol="1">
            <a:spAutoFit/>
          </a:bodyPr>
          <a:lstStyle/>
          <a:p>
            <a:pPr lvl="0"/>
            <a:endParaRPr lang="ar-SA" sz="2800" u="sng" dirty="0" smtClean="0">
              <a:solidFill>
                <a:srgbClr val="FF0000"/>
              </a:solidFill>
              <a:cs typeface="PT Bold Heading" pitchFamily="2" charset="-78"/>
            </a:endParaRPr>
          </a:p>
          <a:p>
            <a:pPr lvl="0"/>
            <a:r>
              <a:rPr lang="ar-SA" sz="2800" u="sng" dirty="0" smtClean="0">
                <a:solidFill>
                  <a:srgbClr val="FF0000"/>
                </a:solidFill>
                <a:cs typeface="PT Bold Heading" pitchFamily="2" charset="-78"/>
              </a:rPr>
              <a:t>5- </a:t>
            </a:r>
            <a:r>
              <a:rPr lang="ar-SA" sz="2800" u="sng" dirty="0">
                <a:solidFill>
                  <a:srgbClr val="FF0000"/>
                </a:solidFill>
                <a:cs typeface="PT Bold Heading" pitchFamily="2" charset="-78"/>
              </a:rPr>
              <a:t>الباطنية</a:t>
            </a:r>
            <a:r>
              <a:rPr lang="ar-SA" sz="2800" u="sng" dirty="0" smtClean="0">
                <a:solidFill>
                  <a:srgbClr val="FF0000"/>
                </a:solidFill>
                <a:cs typeface="PT Bold Heading" pitchFamily="2" charset="-78"/>
              </a:rPr>
              <a:t>:</a:t>
            </a:r>
          </a:p>
          <a:p>
            <a:pPr lvl="0">
              <a:lnSpc>
                <a:spcPts val="1100"/>
              </a:lnSpc>
            </a:pPr>
            <a:endParaRPr lang="ar-SA" sz="2800" u="sng" dirty="0">
              <a:solidFill>
                <a:srgbClr val="FF0000"/>
              </a:solidFill>
              <a:cs typeface="PT Bold Heading" pitchFamily="2" charset="-78"/>
            </a:endParaRPr>
          </a:p>
          <a:p>
            <a:pPr lvl="0">
              <a:buFont typeface="Arial" charset="0"/>
              <a:buChar char="•"/>
            </a:pPr>
            <a:r>
              <a:rPr lang="ar-SA" sz="2600" dirty="0">
                <a:solidFill>
                  <a:prstClr val="black"/>
                </a:solidFill>
                <a:cs typeface="PT Bold Heading" pitchFamily="2" charset="-78"/>
              </a:rPr>
              <a:t>كانت </a:t>
            </a:r>
            <a:r>
              <a:rPr lang="ar-SA" sz="2600" dirty="0">
                <a:solidFill>
                  <a:srgbClr val="7030A0"/>
                </a:solidFill>
                <a:cs typeface="PT Bold Heading" pitchFamily="2" charset="-78"/>
              </a:rPr>
              <a:t>الباطنية من أكبر عوامل الهدم الداخلي </a:t>
            </a:r>
            <a:r>
              <a:rPr lang="ar-SA" sz="2600" dirty="0">
                <a:solidFill>
                  <a:prstClr val="black"/>
                </a:solidFill>
                <a:cs typeface="PT Bold Heading" pitchFamily="2" charset="-78"/>
              </a:rPr>
              <a:t>في عالم الإسلام، فقد ضمت العناصر المناهضة للإسلام، من زرادشتية، ومانوية، ويهود، ونصارى. الذين </a:t>
            </a:r>
            <a:r>
              <a:rPr lang="ar-SA" sz="2600" dirty="0" smtClean="0">
                <a:solidFill>
                  <a:schemeClr val="accent2">
                    <a:lumMod val="75000"/>
                  </a:schemeClr>
                </a:solidFill>
                <a:cs typeface="PT Bold Heading" pitchFamily="2" charset="-78"/>
              </a:rPr>
              <a:t>قالوا: أن الشريعة فد دُنست بالجهالات، واختلطت بالضلالات، ولا سبيل إلى غسلها وتطهيرها إلا بالفلسفة</a:t>
            </a:r>
            <a:r>
              <a:rPr lang="ar-SA" sz="2600" dirty="0" smtClean="0">
                <a:solidFill>
                  <a:prstClr val="black"/>
                </a:solidFill>
                <a:cs typeface="PT Bold Heading" pitchFamily="2" charset="-78"/>
              </a:rPr>
              <a:t>، كما جعلوا </a:t>
            </a:r>
            <a:r>
              <a:rPr lang="ar-SA" sz="2600" dirty="0">
                <a:solidFill>
                  <a:prstClr val="black"/>
                </a:solidFill>
                <a:cs typeface="PT Bold Heading" pitchFamily="2" charset="-78"/>
              </a:rPr>
              <a:t>لظواهر القرآن الكريم، والأحاديث بواطن تجري مع الظاهر</a:t>
            </a:r>
            <a:r>
              <a:rPr lang="ar-SA" sz="2600" dirty="0" smtClean="0">
                <a:solidFill>
                  <a:prstClr val="black"/>
                </a:solidFill>
                <a:cs typeface="PT Bold Heading" pitchFamily="2" charset="-78"/>
              </a:rPr>
              <a:t>.</a:t>
            </a:r>
          </a:p>
          <a:p>
            <a:pPr lvl="0">
              <a:lnSpc>
                <a:spcPts val="1100"/>
              </a:lnSpc>
              <a:buFont typeface="Arial" charset="0"/>
              <a:buChar char="•"/>
            </a:pPr>
            <a:endParaRPr lang="ar-SA" sz="2600" dirty="0" smtClean="0">
              <a:solidFill>
                <a:prstClr val="black"/>
              </a:solidFill>
              <a:cs typeface="PT Bold Heading" pitchFamily="2" charset="-78"/>
            </a:endParaRPr>
          </a:p>
          <a:p>
            <a:pPr lvl="0">
              <a:buFont typeface="Arial" charset="0"/>
              <a:buChar char="•"/>
            </a:pPr>
            <a:r>
              <a:rPr lang="ar-SA" sz="2600" dirty="0">
                <a:solidFill>
                  <a:prstClr val="black"/>
                </a:solidFill>
                <a:cs typeface="PT Bold Heading" pitchFamily="2" charset="-78"/>
              </a:rPr>
              <a:t> </a:t>
            </a:r>
            <a:r>
              <a:rPr lang="ar-SA" sz="2600" dirty="0" smtClean="0">
                <a:solidFill>
                  <a:schemeClr val="accent2">
                    <a:lumMod val="75000"/>
                  </a:schemeClr>
                </a:solidFill>
                <a:cs typeface="PT Bold Heading" pitchFamily="2" charset="-78"/>
              </a:rPr>
              <a:t>وكان هدفهم من ذلك هو </a:t>
            </a:r>
            <a:r>
              <a:rPr lang="ar-SA" sz="2600" dirty="0" smtClean="0">
                <a:solidFill>
                  <a:srgbClr val="00B050"/>
                </a:solidFill>
                <a:cs typeface="PT Bold Heading" pitchFamily="2" charset="-78"/>
              </a:rPr>
              <a:t>هدم الشريعة</a:t>
            </a:r>
            <a:r>
              <a:rPr lang="ar-SA" sz="2600" dirty="0" smtClean="0">
                <a:solidFill>
                  <a:prstClr val="black"/>
                </a:solidFill>
                <a:cs typeface="PT Bold Heading" pitchFamily="2" charset="-78"/>
              </a:rPr>
              <a:t>، بتأويل ظواهرها، وتحريفها، لتلائم مقاصدهم، ففسروا قوله تعالى </a:t>
            </a:r>
            <a:r>
              <a:rPr lang="ar-SA" sz="2600" dirty="0" smtClean="0">
                <a:cs typeface="PT Bold Heading" pitchFamily="2" charset="-78"/>
              </a:rPr>
              <a:t>(</a:t>
            </a:r>
            <a:r>
              <a:rPr lang="ar-SA" sz="2800" dirty="0">
                <a:latin typeface="arial" panose="020B0604020202020204" pitchFamily="34" charset="0"/>
                <a:cs typeface="PT Bold Heading" panose="02010400000000000000" pitchFamily="2" charset="-78"/>
              </a:rPr>
              <a:t>يَا أَيُّهَا الَّذِينَ آمَنُوا لَا تُحِلُّوا شَعَائِرَ اللَّهِ وَلَا الشَّهْرَ الْحَرَامَ وَلَا الْهَدْيَ وَلَا الْقَلَائِدَ وَلَا آمِّينَ الْبَيْتَ </a:t>
            </a:r>
            <a:r>
              <a:rPr lang="ar-SA" sz="2800" dirty="0" smtClean="0">
                <a:latin typeface="arial" panose="020B0604020202020204" pitchFamily="34" charset="0"/>
                <a:cs typeface="PT Bold Heading" panose="02010400000000000000" pitchFamily="2" charset="-78"/>
              </a:rPr>
              <a:t>الْحَرَامَ) بأن القلائد: هم </a:t>
            </a:r>
            <a:r>
              <a:rPr lang="ar-SA" sz="2800" dirty="0" smtClean="0">
                <a:solidFill>
                  <a:srgbClr val="00B050"/>
                </a:solidFill>
                <a:latin typeface="arial" panose="020B0604020202020204" pitchFamily="34" charset="0"/>
                <a:cs typeface="PT Bold Heading" panose="02010400000000000000" pitchFamily="2" charset="-78"/>
              </a:rPr>
              <a:t>الأئمة المستورون</a:t>
            </a:r>
            <a:r>
              <a:rPr lang="ar-SA" sz="2800" dirty="0" smtClean="0">
                <a:latin typeface="arial" panose="020B0604020202020204" pitchFamily="34" charset="0"/>
                <a:cs typeface="PT Bold Heading" panose="02010400000000000000" pitchFamily="2" charset="-78"/>
              </a:rPr>
              <a:t>، والبيت الحرام هو </a:t>
            </a:r>
            <a:r>
              <a:rPr lang="ar-SA" sz="2800" dirty="0" smtClean="0">
                <a:solidFill>
                  <a:srgbClr val="00B050"/>
                </a:solidFill>
                <a:latin typeface="arial" panose="020B0604020202020204" pitchFamily="34" charset="0"/>
                <a:cs typeface="PT Bold Heading" panose="02010400000000000000" pitchFamily="2" charset="-78"/>
              </a:rPr>
              <a:t>الخليفة الفاطمي</a:t>
            </a:r>
            <a:r>
              <a:rPr lang="ar-SA" sz="2800" dirty="0">
                <a:latin typeface="arial" panose="020B0604020202020204" pitchFamily="34" charset="0"/>
                <a:cs typeface="PT Bold Heading" panose="02010400000000000000" pitchFamily="2" charset="-78"/>
              </a:rPr>
              <a:t> .</a:t>
            </a:r>
            <a:endParaRPr lang="ar-SA" sz="2600" dirty="0">
              <a:cs typeface="PT Bold Heading" pitchFamily="2" charset="-78"/>
            </a:endParaRPr>
          </a:p>
          <a:p>
            <a:pPr>
              <a:lnSpc>
                <a:spcPts val="1100"/>
              </a:lnSpc>
            </a:pPr>
            <a:endParaRPr lang="ar-SA" sz="2800" dirty="0" smtClean="0">
              <a:solidFill>
                <a:prstClr val="black"/>
              </a:solidFill>
              <a:cs typeface="PT Bold Heading" pitchFamily="2" charset="-78"/>
            </a:endParaRPr>
          </a:p>
          <a:p>
            <a:endParaRPr lang="ar-SA" sz="2000" dirty="0">
              <a:solidFill>
                <a:prstClr val="black"/>
              </a:solidFill>
              <a:cs typeface="PT Bold Heading" pitchFamily="2" charset="-78"/>
            </a:endParaRPr>
          </a:p>
        </p:txBody>
      </p:sp>
    </p:spTree>
    <p:extLst>
      <p:ext uri="{BB962C8B-B14F-4D97-AF65-F5344CB8AC3E}">
        <p14:creationId xmlns:p14="http://schemas.microsoft.com/office/powerpoint/2010/main" val="227526965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arn(inVertical)">
                                      <p:cBhvr>
                                        <p:cTn id="13" dur="500"/>
                                        <p:tgtEl>
                                          <p:spTgt spid="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5" end="5"/>
                                            </p:txEl>
                                          </p:spTgt>
                                        </p:tgtEl>
                                        <p:attrNameLst>
                                          <p:attrName>style.visibility</p:attrName>
                                        </p:attrNameLst>
                                      </p:cBhvr>
                                      <p:to>
                                        <p:strVal val="visible"/>
                                      </p:to>
                                    </p:set>
                                    <p:animEffect transition="in" filter="barn(inVertical)">
                                      <p:cBhvr>
                                        <p:cTn id="18"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0" y="-103584"/>
            <a:ext cx="9144000" cy="5527154"/>
          </a:xfrm>
          <a:prstGeom prst="rect">
            <a:avLst/>
          </a:prstGeom>
        </p:spPr>
        <p:txBody>
          <a:bodyPr wrap="square">
            <a:spAutoFit/>
          </a:bodyPr>
          <a:lstStyle/>
          <a:p>
            <a:pPr lvl="0">
              <a:lnSpc>
                <a:spcPts val="1100"/>
              </a:lnSpc>
            </a:pPr>
            <a:endParaRPr lang="ar-SA" sz="2800" dirty="0">
              <a:solidFill>
                <a:prstClr val="black"/>
              </a:solidFill>
              <a:cs typeface="PT Bold Heading" pitchFamily="2" charset="-78"/>
            </a:endParaRPr>
          </a:p>
          <a:p>
            <a:pPr lvl="0"/>
            <a:endParaRPr lang="ar-SA" sz="2700" dirty="0" smtClean="0">
              <a:solidFill>
                <a:prstClr val="black"/>
              </a:solidFill>
              <a:cs typeface="PT Bold Heading" pitchFamily="2" charset="-78"/>
            </a:endParaRPr>
          </a:p>
          <a:p>
            <a:pPr lvl="0"/>
            <a:endParaRPr lang="ar-SA" sz="2750" dirty="0" smtClean="0">
              <a:solidFill>
                <a:prstClr val="black"/>
              </a:solidFill>
              <a:cs typeface="PT Bold Heading" pitchFamily="2" charset="-78"/>
            </a:endParaRPr>
          </a:p>
          <a:p>
            <a:pPr lvl="0"/>
            <a:r>
              <a:rPr lang="ar-SA" sz="2750" dirty="0" smtClean="0">
                <a:solidFill>
                  <a:prstClr val="black"/>
                </a:solidFill>
                <a:cs typeface="PT Bold Heading" pitchFamily="2" charset="-78"/>
              </a:rPr>
              <a:t>*</a:t>
            </a:r>
            <a:r>
              <a:rPr lang="ar-SA" sz="2750" dirty="0" smtClean="0">
                <a:solidFill>
                  <a:srgbClr val="C00000"/>
                </a:solidFill>
                <a:cs typeface="PT Bold Heading" pitchFamily="2" charset="-78"/>
              </a:rPr>
              <a:t>لجأت </a:t>
            </a:r>
            <a:r>
              <a:rPr lang="ar-SA" sz="2750" dirty="0">
                <a:solidFill>
                  <a:srgbClr val="C00000"/>
                </a:solidFill>
                <a:cs typeface="PT Bold Heading" pitchFamily="2" charset="-78"/>
              </a:rPr>
              <a:t>الباطنية إلى الفلسفة</a:t>
            </a:r>
            <a:r>
              <a:rPr lang="ar-SA" sz="2750" dirty="0">
                <a:solidFill>
                  <a:prstClr val="black"/>
                </a:solidFill>
                <a:cs typeface="PT Bold Heading" pitchFamily="2" charset="-78"/>
              </a:rPr>
              <a:t>، يستمدون منها أوهامهم، فضمت فلاسفة </a:t>
            </a:r>
            <a:r>
              <a:rPr lang="ar-SA" sz="2650" dirty="0">
                <a:solidFill>
                  <a:prstClr val="black"/>
                </a:solidFill>
                <a:cs typeface="PT Bold Heading" pitchFamily="2" charset="-78"/>
              </a:rPr>
              <a:t>ومفكرين، مثل </a:t>
            </a:r>
            <a:r>
              <a:rPr lang="ar-SA" sz="2650" dirty="0">
                <a:solidFill>
                  <a:srgbClr val="00B050"/>
                </a:solidFill>
                <a:cs typeface="PT Bold Heading" pitchFamily="2" charset="-78"/>
              </a:rPr>
              <a:t>إخوان الصفا</a:t>
            </a:r>
            <a:r>
              <a:rPr lang="ar-SA" sz="2650" dirty="0">
                <a:solidFill>
                  <a:prstClr val="black"/>
                </a:solidFill>
                <a:cs typeface="PT Bold Heading" pitchFamily="2" charset="-78"/>
              </a:rPr>
              <a:t>، وشعراء مثل أ</a:t>
            </a:r>
            <a:r>
              <a:rPr lang="ar-SA" sz="2650" dirty="0">
                <a:solidFill>
                  <a:srgbClr val="00B050"/>
                </a:solidFill>
                <a:cs typeface="PT Bold Heading" pitchFamily="2" charset="-78"/>
              </a:rPr>
              <a:t>بي العلاء المعري</a:t>
            </a:r>
            <a:r>
              <a:rPr lang="ar-SA" sz="2650" dirty="0">
                <a:solidFill>
                  <a:prstClr val="black"/>
                </a:solidFill>
                <a:cs typeface="PT Bold Heading" pitchFamily="2" charset="-78"/>
              </a:rPr>
              <a:t>، وعلماء مثل </a:t>
            </a:r>
            <a:r>
              <a:rPr lang="ar-SA" sz="2650" dirty="0">
                <a:solidFill>
                  <a:srgbClr val="00B050"/>
                </a:solidFill>
                <a:cs typeface="PT Bold Heading" pitchFamily="2" charset="-78"/>
              </a:rPr>
              <a:t>أبو حيان التوحيدي، </a:t>
            </a:r>
            <a:r>
              <a:rPr lang="ar-SA" sz="2650" dirty="0">
                <a:solidFill>
                  <a:prstClr val="black"/>
                </a:solidFill>
                <a:cs typeface="PT Bold Heading" pitchFamily="2" charset="-78"/>
              </a:rPr>
              <a:t>و</a:t>
            </a:r>
            <a:r>
              <a:rPr lang="ar-SA" sz="2650" dirty="0">
                <a:solidFill>
                  <a:srgbClr val="00B050"/>
                </a:solidFill>
                <a:cs typeface="PT Bold Heading" pitchFamily="2" charset="-78"/>
              </a:rPr>
              <a:t>ابن سينا</a:t>
            </a:r>
            <a:r>
              <a:rPr lang="ar-SA" sz="2650" dirty="0">
                <a:solidFill>
                  <a:prstClr val="black"/>
                </a:solidFill>
                <a:cs typeface="PT Bold Heading" pitchFamily="2" charset="-78"/>
              </a:rPr>
              <a:t>. </a:t>
            </a:r>
            <a:endParaRPr lang="ar-SA" sz="2600" dirty="0">
              <a:solidFill>
                <a:prstClr val="black"/>
              </a:solidFill>
              <a:cs typeface="PT Bold Heading" pitchFamily="2" charset="-78"/>
            </a:endParaRPr>
          </a:p>
          <a:p>
            <a:pPr lvl="0">
              <a:lnSpc>
                <a:spcPts val="1100"/>
              </a:lnSpc>
            </a:pPr>
            <a:endParaRPr lang="ar-SA" sz="2700" dirty="0">
              <a:solidFill>
                <a:prstClr val="black"/>
              </a:solidFill>
              <a:cs typeface="PT Bold Heading" pitchFamily="2" charset="-78"/>
            </a:endParaRPr>
          </a:p>
          <a:p>
            <a:pPr lvl="0"/>
            <a:r>
              <a:rPr lang="ar-SA" sz="2700" dirty="0" smtClean="0">
                <a:solidFill>
                  <a:prstClr val="black"/>
                </a:solidFill>
                <a:cs typeface="PT Bold Heading" pitchFamily="2" charset="-78"/>
              </a:rPr>
              <a:t>* وفي القرن الخامس الهجري، تمكنت الباطنية من </a:t>
            </a:r>
            <a:r>
              <a:rPr lang="ar-SA" sz="2700" dirty="0">
                <a:solidFill>
                  <a:prstClr val="black"/>
                </a:solidFill>
                <a:cs typeface="PT Bold Heading" pitchFamily="2" charset="-78"/>
              </a:rPr>
              <a:t>إفراز جناحي عسكري </a:t>
            </a:r>
            <a:r>
              <a:rPr lang="ar-SA" sz="2700" dirty="0" smtClean="0">
                <a:solidFill>
                  <a:prstClr val="black"/>
                </a:solidFill>
                <a:cs typeface="PT Bold Heading" pitchFamily="2" charset="-78"/>
              </a:rPr>
              <a:t>لها، </a:t>
            </a:r>
            <a:r>
              <a:rPr lang="ar-SA" sz="2700" dirty="0">
                <a:solidFill>
                  <a:prstClr val="black"/>
                </a:solidFill>
                <a:cs typeface="PT Bold Heading" pitchFamily="2" charset="-78"/>
              </a:rPr>
              <a:t>بقيادة </a:t>
            </a:r>
            <a:r>
              <a:rPr lang="ar-SA" sz="2700" dirty="0">
                <a:solidFill>
                  <a:srgbClr val="00B050"/>
                </a:solidFill>
                <a:cs typeface="PT Bold Heading" pitchFamily="2" charset="-78"/>
              </a:rPr>
              <a:t>الحسن الصباح</a:t>
            </a:r>
            <a:r>
              <a:rPr lang="ar-SA" sz="2700" dirty="0">
                <a:solidFill>
                  <a:prstClr val="black"/>
                </a:solidFill>
                <a:cs typeface="PT Bold Heading" pitchFamily="2" charset="-78"/>
              </a:rPr>
              <a:t>، الذي اتخذ </a:t>
            </a:r>
            <a:r>
              <a:rPr lang="ar-SA" sz="2700" dirty="0">
                <a:solidFill>
                  <a:srgbClr val="00B050"/>
                </a:solidFill>
                <a:cs typeface="PT Bold Heading" pitchFamily="2" charset="-78"/>
              </a:rPr>
              <a:t>قلعة </a:t>
            </a:r>
            <a:r>
              <a:rPr lang="ar-SA" sz="2700" dirty="0" err="1" smtClean="0">
                <a:solidFill>
                  <a:srgbClr val="00B050"/>
                </a:solidFill>
                <a:cs typeface="PT Bold Heading" pitchFamily="2" charset="-78"/>
              </a:rPr>
              <a:t>ألموت</a:t>
            </a:r>
            <a:r>
              <a:rPr lang="ar-SA" sz="2700" dirty="0" smtClean="0">
                <a:solidFill>
                  <a:srgbClr val="00B050"/>
                </a:solidFill>
                <a:cs typeface="PT Bold Heading" pitchFamily="2" charset="-78"/>
              </a:rPr>
              <a:t> </a:t>
            </a:r>
            <a:r>
              <a:rPr lang="ar-SA" sz="2700" dirty="0">
                <a:solidFill>
                  <a:prstClr val="black"/>
                </a:solidFill>
                <a:cs typeface="PT Bold Heading" pitchFamily="2" charset="-78"/>
              </a:rPr>
              <a:t>سنة 483هـ، مركزًا له، </a:t>
            </a:r>
            <a:r>
              <a:rPr lang="ar-SA" sz="2550" dirty="0">
                <a:solidFill>
                  <a:prstClr val="black"/>
                </a:solidFill>
                <a:cs typeface="PT Bold Heading" pitchFamily="2" charset="-78"/>
              </a:rPr>
              <a:t>يبث منها دعاته ليخدع الأحداث، والبسطاء </a:t>
            </a:r>
            <a:r>
              <a:rPr lang="ar-SA" sz="2550" dirty="0" smtClean="0">
                <a:solidFill>
                  <a:prstClr val="black"/>
                </a:solidFill>
                <a:cs typeface="PT Bold Heading" pitchFamily="2" charset="-78"/>
              </a:rPr>
              <a:t>ويضمونهم </a:t>
            </a:r>
            <a:r>
              <a:rPr lang="ar-SA" sz="2550" dirty="0" smtClean="0">
                <a:solidFill>
                  <a:srgbClr val="C00000"/>
                </a:solidFill>
                <a:cs typeface="PT Bold Heading" pitchFamily="2" charset="-78"/>
              </a:rPr>
              <a:t>( باسم الدين ونصرة آل البيت).</a:t>
            </a:r>
            <a:endParaRPr lang="ar-SA" sz="2550" dirty="0">
              <a:solidFill>
                <a:srgbClr val="C00000"/>
              </a:solidFill>
              <a:cs typeface="PT Bold Heading" pitchFamily="2" charset="-78"/>
            </a:endParaRPr>
          </a:p>
          <a:p>
            <a:pPr lvl="0">
              <a:lnSpc>
                <a:spcPts val="1100"/>
              </a:lnSpc>
            </a:pPr>
            <a:endParaRPr lang="ar-SA" sz="2600" dirty="0">
              <a:solidFill>
                <a:prstClr val="black"/>
              </a:solidFill>
              <a:cs typeface="PT Bold Heading" pitchFamily="2" charset="-78"/>
            </a:endParaRPr>
          </a:p>
          <a:p>
            <a:pPr lvl="0">
              <a:buFont typeface="Arial" pitchFamily="34" charset="0"/>
              <a:buChar char="•"/>
            </a:pPr>
            <a:r>
              <a:rPr lang="ar-SA" sz="2550" dirty="0" smtClean="0">
                <a:solidFill>
                  <a:prstClr val="black"/>
                </a:solidFill>
                <a:cs typeface="PT Bold Heading" pitchFamily="2" charset="-78"/>
              </a:rPr>
              <a:t>كان </a:t>
            </a:r>
            <a:r>
              <a:rPr lang="ar-SA" sz="2550" u="sng" dirty="0">
                <a:solidFill>
                  <a:srgbClr val="C00000"/>
                </a:solidFill>
                <a:cs typeface="PT Bold Heading" pitchFamily="2" charset="-78"/>
              </a:rPr>
              <a:t>الحشاشين</a:t>
            </a:r>
            <a:r>
              <a:rPr lang="ar-SA" sz="2550" dirty="0">
                <a:solidFill>
                  <a:prstClr val="black"/>
                </a:solidFill>
                <a:cs typeface="PT Bold Heading" pitchFamily="2" charset="-78"/>
              </a:rPr>
              <a:t> من أهم فرق الباطنية، وجاءت تسميتهم بهذا الاسم، لأنهم استعانوا في التأثير على الأتباع، بالمخدر أو الحشيش، الذي كانوا يقدمونه لهم، فإذا أصابهم الدوار، أمروهم بما يريدون</a:t>
            </a:r>
            <a:r>
              <a:rPr lang="ar-SA" sz="2550" dirty="0" smtClean="0">
                <a:solidFill>
                  <a:prstClr val="black"/>
                </a:solidFill>
                <a:cs typeface="PT Bold Heading" pitchFamily="2" charset="-78"/>
              </a:rPr>
              <a:t>.</a:t>
            </a:r>
          </a:p>
          <a:p>
            <a:pPr lvl="0">
              <a:lnSpc>
                <a:spcPts val="1100"/>
              </a:lnSpc>
              <a:buFont typeface="Arial" pitchFamily="34" charset="0"/>
              <a:buChar char="•"/>
            </a:pPr>
            <a:endParaRPr lang="ar-SA" sz="2600" dirty="0" smtClean="0">
              <a:solidFill>
                <a:prstClr val="black"/>
              </a:solidFill>
              <a:cs typeface="PT Bold Heading" pitchFamily="2" charset="-78"/>
            </a:endParaRPr>
          </a:p>
        </p:txBody>
      </p:sp>
    </p:spTree>
    <p:extLst>
      <p:ext uri="{BB962C8B-B14F-4D97-AF65-F5344CB8AC3E}">
        <p14:creationId xmlns:p14="http://schemas.microsoft.com/office/powerpoint/2010/main" val="140629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barn(inVertical)">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barn(inVertical)">
                                      <p:cBhvr>
                                        <p:cTn id="12" dur="500"/>
                                        <p:tgtEl>
                                          <p:spTgt spid="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barn(inVertical)">
                                      <p:cBhvr>
                                        <p:cTn id="1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0" y="0"/>
            <a:ext cx="9144000" cy="685799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13073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0" y="0"/>
            <a:ext cx="9144000" cy="687074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95935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3"/>
          <a:stretch>
            <a:fillRect/>
          </a:stretch>
        </p:blipFill>
        <p:spPr>
          <a:xfrm>
            <a:off x="0" y="-1140"/>
            <a:ext cx="9144000" cy="685914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5294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2471"/>
            <a:ext cx="9144000" cy="6281207"/>
          </a:xfrm>
          <a:prstGeom prst="rect">
            <a:avLst/>
          </a:prstGeom>
        </p:spPr>
        <p:txBody>
          <a:bodyPr wrap="square">
            <a:spAutoFit/>
          </a:bodyPr>
          <a:lstStyle/>
          <a:p>
            <a:pPr marL="266700" lvl="0" indent="-266700">
              <a:buFontTx/>
              <a:buChar char="-"/>
            </a:pPr>
            <a:r>
              <a:rPr lang="ar-SA" sz="2800" u="sng" dirty="0" smtClean="0">
                <a:solidFill>
                  <a:srgbClr val="00B050"/>
                </a:solidFill>
                <a:cs typeface="PT Bold Heading" pitchFamily="2" charset="-78"/>
              </a:rPr>
              <a:t>أنشطة الباطنية:</a:t>
            </a:r>
          </a:p>
          <a:p>
            <a:pPr lvl="0">
              <a:lnSpc>
                <a:spcPts val="1100"/>
              </a:lnSpc>
            </a:pPr>
            <a:endParaRPr lang="ar-SA" sz="2800" dirty="0" smtClean="0">
              <a:solidFill>
                <a:prstClr val="black"/>
              </a:solidFill>
              <a:cs typeface="PT Bold Heading" pitchFamily="2" charset="-78"/>
            </a:endParaRPr>
          </a:p>
          <a:p>
            <a:pPr lvl="0"/>
            <a:r>
              <a:rPr lang="ar-SA" sz="2600" dirty="0">
                <a:solidFill>
                  <a:prstClr val="black"/>
                </a:solidFill>
                <a:cs typeface="PT Bold Heading" pitchFamily="2" charset="-78"/>
              </a:rPr>
              <a:t>* </a:t>
            </a:r>
            <a:r>
              <a:rPr lang="ar-SA" sz="2600" dirty="0" smtClean="0">
                <a:solidFill>
                  <a:prstClr val="black"/>
                </a:solidFill>
                <a:cs typeface="PT Bold Heading" pitchFamily="2" charset="-78"/>
              </a:rPr>
              <a:t>1- </a:t>
            </a:r>
            <a:r>
              <a:rPr lang="ar-SA" sz="2600" dirty="0" smtClean="0">
                <a:solidFill>
                  <a:srgbClr val="C00000"/>
                </a:solidFill>
                <a:cs typeface="PT Bold Heading" pitchFamily="2" charset="-78"/>
              </a:rPr>
              <a:t>تبرأت </a:t>
            </a:r>
            <a:r>
              <a:rPr lang="ar-SA" sz="2600" dirty="0">
                <a:solidFill>
                  <a:srgbClr val="C00000"/>
                </a:solidFill>
                <a:cs typeface="PT Bold Heading" pitchFamily="2" charset="-78"/>
              </a:rPr>
              <a:t>الباطنية من الصحابة رضوان الله عليهم</a:t>
            </a:r>
            <a:r>
              <a:rPr lang="ar-SA" sz="2600" dirty="0">
                <a:solidFill>
                  <a:prstClr val="black"/>
                </a:solidFill>
                <a:cs typeface="PT Bold Heading" pitchFamily="2" charset="-78"/>
              </a:rPr>
              <a:t>، وخاصة أبي بكر، وعمر رضي الله عنهما. وشوهوا صور شخصيات كثيرة، من صدر الإسلام ودسوها في كتب التاريخ ، والأدب.</a:t>
            </a:r>
          </a:p>
          <a:p>
            <a:pPr lvl="0">
              <a:lnSpc>
                <a:spcPts val="1100"/>
              </a:lnSpc>
              <a:buFont typeface="Arial" pitchFamily="34" charset="0"/>
              <a:buChar char="•"/>
            </a:pPr>
            <a:endParaRPr lang="ar-SA" sz="2600" dirty="0">
              <a:solidFill>
                <a:prstClr val="black"/>
              </a:solidFill>
              <a:cs typeface="PT Bold Heading" pitchFamily="2" charset="-78"/>
            </a:endParaRPr>
          </a:p>
          <a:p>
            <a:pPr lvl="0">
              <a:buFont typeface="Arial" pitchFamily="34" charset="0"/>
              <a:buChar char="•"/>
            </a:pPr>
            <a:r>
              <a:rPr lang="ar-SA" sz="2700" dirty="0">
                <a:solidFill>
                  <a:prstClr val="black"/>
                </a:solidFill>
                <a:cs typeface="PT Bold Heading" pitchFamily="2" charset="-78"/>
              </a:rPr>
              <a:t> </a:t>
            </a:r>
            <a:r>
              <a:rPr lang="ar-SA" sz="2700" dirty="0" smtClean="0">
                <a:solidFill>
                  <a:prstClr val="black"/>
                </a:solidFill>
                <a:cs typeface="PT Bold Heading" pitchFamily="2" charset="-78"/>
              </a:rPr>
              <a:t>2- عملت </a:t>
            </a:r>
            <a:r>
              <a:rPr lang="ar-SA" sz="2700" dirty="0">
                <a:solidFill>
                  <a:prstClr val="black"/>
                </a:solidFill>
                <a:cs typeface="PT Bold Heading" pitchFamily="2" charset="-78"/>
              </a:rPr>
              <a:t>فرقة الحشاشين على اثارت الفتن، ونشر الرعب. </a:t>
            </a:r>
          </a:p>
          <a:p>
            <a:pPr lvl="0">
              <a:buFont typeface="Arial" pitchFamily="34" charset="0"/>
              <a:buChar char="•"/>
            </a:pPr>
            <a:r>
              <a:rPr lang="ar-SA" sz="2750" dirty="0" smtClean="0">
                <a:solidFill>
                  <a:prstClr val="black"/>
                </a:solidFill>
                <a:cs typeface="PT Bold Heading" pitchFamily="2" charset="-78"/>
              </a:rPr>
              <a:t>3- واغتالوا </a:t>
            </a:r>
            <a:r>
              <a:rPr lang="ar-SA" sz="2750" dirty="0">
                <a:solidFill>
                  <a:prstClr val="black"/>
                </a:solidFill>
                <a:cs typeface="PT Bold Heading" pitchFamily="2" charset="-78"/>
              </a:rPr>
              <a:t>عددًا من قادة الإسلام، كما حاولوا اغتيال </a:t>
            </a:r>
            <a:r>
              <a:rPr lang="ar-SA" sz="2750" dirty="0">
                <a:solidFill>
                  <a:srgbClr val="00B050"/>
                </a:solidFill>
                <a:cs typeface="PT Bold Heading" pitchFamily="2" charset="-78"/>
              </a:rPr>
              <a:t>صلاح الدين الأيوبي</a:t>
            </a:r>
            <a:r>
              <a:rPr lang="ar-SA" sz="2750" dirty="0">
                <a:solidFill>
                  <a:prstClr val="black"/>
                </a:solidFill>
                <a:cs typeface="PT Bold Heading" pitchFamily="2" charset="-78"/>
              </a:rPr>
              <a:t>، أكثر من مرة.</a:t>
            </a:r>
          </a:p>
          <a:p>
            <a:pPr lvl="0">
              <a:lnSpc>
                <a:spcPts val="1100"/>
              </a:lnSpc>
            </a:pPr>
            <a:endParaRPr lang="ar-SA" sz="2800" dirty="0">
              <a:solidFill>
                <a:prstClr val="black"/>
              </a:solidFill>
              <a:cs typeface="PT Bold Heading" pitchFamily="2" charset="-78"/>
            </a:endParaRPr>
          </a:p>
          <a:p>
            <a:r>
              <a:rPr lang="ar-SA" sz="2900" dirty="0" smtClean="0">
                <a:solidFill>
                  <a:prstClr val="black"/>
                </a:solidFill>
                <a:cs typeface="PT Bold Heading" pitchFamily="2" charset="-78"/>
              </a:rPr>
              <a:t>*</a:t>
            </a:r>
            <a:r>
              <a:rPr lang="ar-SA" sz="3200" dirty="0" smtClean="0">
                <a:solidFill>
                  <a:prstClr val="black"/>
                </a:solidFill>
                <a:cs typeface="PT Bold Heading" pitchFamily="2" charset="-78"/>
              </a:rPr>
              <a:t>4- </a:t>
            </a:r>
            <a:r>
              <a:rPr lang="ar-SA" sz="3200" dirty="0">
                <a:solidFill>
                  <a:prstClr val="black"/>
                </a:solidFill>
                <a:cs typeface="PT Bold Heading" pitchFamily="2" charset="-78"/>
              </a:rPr>
              <a:t>كما </a:t>
            </a:r>
            <a:r>
              <a:rPr lang="ar-SA" sz="3200" dirty="0">
                <a:solidFill>
                  <a:srgbClr val="C00000"/>
                </a:solidFill>
                <a:cs typeface="PT Bold Heading" pitchFamily="2" charset="-78"/>
              </a:rPr>
              <a:t>تعاونت مع الصليبيين في الشام ضد المسلمين</a:t>
            </a:r>
            <a:r>
              <a:rPr lang="ar-SA" sz="3200" dirty="0">
                <a:solidFill>
                  <a:prstClr val="black"/>
                </a:solidFill>
                <a:cs typeface="PT Bold Heading" pitchFamily="2" charset="-78"/>
              </a:rPr>
              <a:t>، </a:t>
            </a:r>
          </a:p>
          <a:p>
            <a:pPr lvl="0"/>
            <a:r>
              <a:rPr lang="ar-SA" sz="2900" dirty="0" smtClean="0">
                <a:solidFill>
                  <a:prstClr val="black"/>
                </a:solidFill>
                <a:cs typeface="PT Bold Heading" pitchFamily="2" charset="-78"/>
              </a:rPr>
              <a:t>وفي </a:t>
            </a:r>
            <a:r>
              <a:rPr lang="ar-SA" sz="2900" dirty="0">
                <a:solidFill>
                  <a:prstClr val="black"/>
                </a:solidFill>
                <a:cs typeface="PT Bold Heading" pitchFamily="2" charset="-78"/>
              </a:rPr>
              <a:t>حربهم ضد الإسلام والمسلمين، </a:t>
            </a:r>
            <a:r>
              <a:rPr lang="ar-SA" sz="2900" dirty="0">
                <a:solidFill>
                  <a:srgbClr val="00B050"/>
                </a:solidFill>
                <a:cs typeface="PT Bold Heading" pitchFamily="2" charset="-78"/>
              </a:rPr>
              <a:t>وخاصة في دمشق سنة 523هـ. </a:t>
            </a:r>
            <a:r>
              <a:rPr lang="ar-SA" sz="2900" dirty="0">
                <a:solidFill>
                  <a:prstClr val="black"/>
                </a:solidFill>
                <a:cs typeface="PT Bold Heading" pitchFamily="2" charset="-78"/>
              </a:rPr>
              <a:t>والى </a:t>
            </a:r>
            <a:r>
              <a:rPr lang="ar-SA" sz="2900" dirty="0">
                <a:solidFill>
                  <a:srgbClr val="C00000"/>
                </a:solidFill>
                <a:cs typeface="PT Bold Heading" pitchFamily="2" charset="-78"/>
              </a:rPr>
              <a:t>جانب المغول </a:t>
            </a:r>
            <a:r>
              <a:rPr lang="ar-SA" sz="2900" dirty="0">
                <a:solidFill>
                  <a:prstClr val="black"/>
                </a:solidFill>
                <a:cs typeface="PT Bold Heading" pitchFamily="2" charset="-78"/>
              </a:rPr>
              <a:t>كما </a:t>
            </a:r>
            <a:r>
              <a:rPr lang="ar-SA" sz="2900" dirty="0">
                <a:solidFill>
                  <a:srgbClr val="00B050"/>
                </a:solidFill>
                <a:cs typeface="PT Bold Heading" pitchFamily="2" charset="-78"/>
              </a:rPr>
              <a:t>حدث في تخريب بغداد عام 656هـ</a:t>
            </a:r>
            <a:r>
              <a:rPr lang="ar-SA" sz="2900" dirty="0" smtClean="0">
                <a:solidFill>
                  <a:prstClr val="black"/>
                </a:solidFill>
                <a:cs typeface="PT Bold Heading" pitchFamily="2" charset="-78"/>
              </a:rPr>
              <a:t>..</a:t>
            </a:r>
          </a:p>
          <a:p>
            <a:pPr lvl="0">
              <a:lnSpc>
                <a:spcPts val="1100"/>
              </a:lnSpc>
            </a:pPr>
            <a:endParaRPr lang="ar-SA" sz="2800" dirty="0" smtClean="0">
              <a:solidFill>
                <a:prstClr val="black"/>
              </a:solidFill>
              <a:cs typeface="PT Bold Heading" pitchFamily="2" charset="-78"/>
            </a:endParaRPr>
          </a:p>
          <a:p>
            <a:pPr lvl="0"/>
            <a:r>
              <a:rPr lang="ar-SA" sz="2950" dirty="0" smtClean="0">
                <a:solidFill>
                  <a:prstClr val="black"/>
                </a:solidFill>
                <a:cs typeface="PT Bold Heading" pitchFamily="2" charset="-78"/>
              </a:rPr>
              <a:t>* 5- كذلك تعتبر </a:t>
            </a:r>
            <a:r>
              <a:rPr lang="ar-SA" sz="2950" dirty="0" smtClean="0">
                <a:solidFill>
                  <a:srgbClr val="C00000"/>
                </a:solidFill>
                <a:cs typeface="PT Bold Heading" pitchFamily="2" charset="-78"/>
              </a:rPr>
              <a:t>القرامطة </a:t>
            </a:r>
            <a:r>
              <a:rPr lang="ar-SA" sz="2950" dirty="0" smtClean="0">
                <a:solidFill>
                  <a:prstClr val="black"/>
                </a:solidFill>
                <a:cs typeface="PT Bold Heading" pitchFamily="2" charset="-78"/>
              </a:rPr>
              <a:t>من أشهر فرق الباطنية، الذين كانت لهم محاولات</a:t>
            </a:r>
            <a:r>
              <a:rPr lang="ar-SA" sz="2850" dirty="0" smtClean="0">
                <a:solidFill>
                  <a:prstClr val="black"/>
                </a:solidFill>
                <a:cs typeface="PT Bold Heading" pitchFamily="2" charset="-78"/>
              </a:rPr>
              <a:t> كثيرة للقضاء على الإسلام والمسلمين، كهجومهم على بيت الله الحرام، واستحلال دماء المسلمين، ونزع الحجر الأسود.</a:t>
            </a:r>
            <a:endParaRPr lang="ar-SA" sz="2850" dirty="0">
              <a:solidFill>
                <a:prstClr val="black"/>
              </a:solidFill>
              <a:cs typeface="PT Bold Heading" pitchFamily="2" charset="-78"/>
            </a:endParaRPr>
          </a:p>
        </p:txBody>
      </p:sp>
    </p:spTree>
    <p:extLst>
      <p:ext uri="{BB962C8B-B14F-4D97-AF65-F5344CB8AC3E}">
        <p14:creationId xmlns:p14="http://schemas.microsoft.com/office/powerpoint/2010/main" val="19115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barn(inVertical)">
                                      <p:cBhvr>
                                        <p:cTn id="23" dur="500"/>
                                        <p:tgtEl>
                                          <p:spTgt spid="2">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barn(inVertical)">
                                      <p:cBhvr>
                                        <p:cTn id="28" dur="500"/>
                                        <p:tgtEl>
                                          <p:spTgt spid="2">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Effect transition="in" filter="barn(inVertical)">
                                      <p:cBhvr>
                                        <p:cTn id="33" dur="500"/>
                                        <p:tgtEl>
                                          <p:spTgt spid="2">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2">
                                            <p:txEl>
                                              <p:pRg st="10" end="10"/>
                                            </p:txEl>
                                          </p:spTgt>
                                        </p:tgtEl>
                                        <p:attrNameLst>
                                          <p:attrName>style.visibility</p:attrName>
                                        </p:attrNameLst>
                                      </p:cBhvr>
                                      <p:to>
                                        <p:strVal val="visible"/>
                                      </p:to>
                                    </p:set>
                                    <p:animEffect transition="in" filter="barn(inVertical)">
                                      <p:cBhvr>
                                        <p:cTn id="38"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384"/>
            <a:ext cx="9144000" cy="7204536"/>
          </a:xfrm>
          <a:prstGeom prst="rect">
            <a:avLst/>
          </a:prstGeom>
          <a:noFill/>
        </p:spPr>
        <p:txBody>
          <a:bodyPr wrap="square" rtlCol="1">
            <a:spAutoFit/>
          </a:bodyPr>
          <a:lstStyle/>
          <a:p>
            <a:r>
              <a:rPr lang="ar-SA" sz="2800" u="sng" dirty="0" smtClean="0">
                <a:solidFill>
                  <a:srgbClr val="FF0000"/>
                </a:solidFill>
                <a:cs typeface="PT Bold Heading" pitchFamily="2" charset="-78"/>
              </a:rPr>
              <a:t>6- الصوفية:</a:t>
            </a:r>
          </a:p>
          <a:p>
            <a:pPr>
              <a:lnSpc>
                <a:spcPts val="1100"/>
              </a:lnSpc>
            </a:pPr>
            <a:endParaRPr lang="ar-SA" sz="2800" u="sng" dirty="0" smtClean="0">
              <a:solidFill>
                <a:srgbClr val="FF0000"/>
              </a:solidFill>
              <a:cs typeface="PT Bold Heading" pitchFamily="2" charset="-78"/>
            </a:endParaRPr>
          </a:p>
          <a:p>
            <a:pPr>
              <a:buFont typeface="Arial" pitchFamily="34" charset="0"/>
              <a:buChar char="•"/>
            </a:pPr>
            <a:r>
              <a:rPr lang="ar-SA" sz="2800" dirty="0" smtClean="0">
                <a:solidFill>
                  <a:prstClr val="black"/>
                </a:solidFill>
                <a:cs typeface="PT Bold Heading" pitchFamily="2" charset="-78"/>
              </a:rPr>
              <a:t>نشأ التصوف من ينبوعين مختلفين تلاقيا:</a:t>
            </a:r>
          </a:p>
          <a:p>
            <a:pPr>
              <a:lnSpc>
                <a:spcPts val="1100"/>
              </a:lnSpc>
              <a:buFont typeface="Arial" pitchFamily="34" charset="0"/>
              <a:buChar char="•"/>
            </a:pPr>
            <a:endParaRPr lang="ar-SA" sz="2800" dirty="0" smtClean="0">
              <a:solidFill>
                <a:prstClr val="black"/>
              </a:solidFill>
              <a:cs typeface="PT Bold Heading" pitchFamily="2" charset="-78"/>
            </a:endParaRPr>
          </a:p>
          <a:p>
            <a:pPr>
              <a:buFont typeface="Arial" pitchFamily="34" charset="0"/>
              <a:buChar char="•"/>
            </a:pPr>
            <a:r>
              <a:rPr lang="ar-SA" sz="2750" u="sng" dirty="0" smtClean="0">
                <a:solidFill>
                  <a:srgbClr val="00B050"/>
                </a:solidFill>
                <a:cs typeface="PT Bold Heading" pitchFamily="2" charset="-78"/>
              </a:rPr>
              <a:t>الأول: </a:t>
            </a:r>
            <a:r>
              <a:rPr lang="ar-SA" sz="2750" dirty="0" smtClean="0">
                <a:solidFill>
                  <a:prstClr val="black"/>
                </a:solidFill>
                <a:cs typeface="PT Bold Heading" pitchFamily="2" charset="-78"/>
              </a:rPr>
              <a:t>هو انصراف بعض العباد المسلمين إلى الزهد في الدنيا، والانقطاع </a:t>
            </a:r>
            <a:r>
              <a:rPr lang="ar-SA" sz="2700" dirty="0" smtClean="0">
                <a:solidFill>
                  <a:prstClr val="black"/>
                </a:solidFill>
                <a:cs typeface="PT Bold Heading" pitchFamily="2" charset="-78"/>
              </a:rPr>
              <a:t>للعبادة، وقد نهى الرسول عليه الصلاة والسلام عن ذلك ، فقال: ( ما بال اقوام يفعلون كذا وكذا، لكني أصوم وافطر، واصلي، وانام، واتزوج النساء، فمن رغب عن سنتي فليس مني) متفق عليه.</a:t>
            </a:r>
          </a:p>
          <a:p>
            <a:pPr>
              <a:lnSpc>
                <a:spcPts val="1100"/>
              </a:lnSpc>
              <a:buFont typeface="Arial" pitchFamily="34" charset="0"/>
              <a:buChar char="•"/>
            </a:pPr>
            <a:endParaRPr lang="ar-SA" sz="2800" dirty="0" smtClean="0">
              <a:solidFill>
                <a:prstClr val="black"/>
              </a:solidFill>
              <a:cs typeface="PT Bold Heading" pitchFamily="2" charset="-78"/>
            </a:endParaRPr>
          </a:p>
          <a:p>
            <a:pPr>
              <a:buFont typeface="Arial" pitchFamily="34" charset="0"/>
              <a:buChar char="•"/>
            </a:pPr>
            <a:r>
              <a:rPr lang="ar-SA" sz="2800" u="sng" dirty="0" smtClean="0">
                <a:solidFill>
                  <a:srgbClr val="00B050"/>
                </a:solidFill>
                <a:cs typeface="PT Bold Heading" pitchFamily="2" charset="-78"/>
              </a:rPr>
              <a:t>الثاني: </a:t>
            </a:r>
            <a:r>
              <a:rPr lang="ar-SA" sz="2800" dirty="0" smtClean="0">
                <a:solidFill>
                  <a:prstClr val="black"/>
                </a:solidFill>
                <a:cs typeface="PT Bold Heading" pitchFamily="2" charset="-78"/>
              </a:rPr>
              <a:t>من فكرة الحلول الإلهي في النفوس الإنسانية. وقد بدأت هذه </a:t>
            </a:r>
            <a:r>
              <a:rPr lang="ar-SA" sz="2650" dirty="0" smtClean="0">
                <a:solidFill>
                  <a:prstClr val="black"/>
                </a:solidFill>
                <a:cs typeface="PT Bold Heading" pitchFamily="2" charset="-78"/>
              </a:rPr>
              <a:t>الفكرة تدخل في الطوائف التي كانت تنتمي كذبًا إلى الإسلام، وقد ظهرت في </a:t>
            </a:r>
            <a:r>
              <a:rPr lang="ar-SA" sz="2650" dirty="0" smtClean="0">
                <a:solidFill>
                  <a:srgbClr val="C00000"/>
                </a:solidFill>
                <a:cs typeface="PT Bold Heading" pitchFamily="2" charset="-78"/>
              </a:rPr>
              <a:t>السبئية، </a:t>
            </a:r>
            <a:r>
              <a:rPr lang="ar-SA" sz="2650" dirty="0" smtClean="0">
                <a:solidFill>
                  <a:prstClr val="black"/>
                </a:solidFill>
                <a:cs typeface="PT Bold Heading" pitchFamily="2" charset="-78"/>
              </a:rPr>
              <a:t>و</a:t>
            </a:r>
            <a:r>
              <a:rPr lang="ar-SA" sz="2650" dirty="0" smtClean="0">
                <a:solidFill>
                  <a:srgbClr val="C00000"/>
                </a:solidFill>
                <a:cs typeface="PT Bold Heading" pitchFamily="2" charset="-78"/>
              </a:rPr>
              <a:t>الكيسانية</a:t>
            </a:r>
            <a:r>
              <a:rPr lang="ar-SA" sz="2650" dirty="0" smtClean="0">
                <a:solidFill>
                  <a:prstClr val="black"/>
                </a:solidFill>
                <a:cs typeface="PT Bold Heading" pitchFamily="2" charset="-78"/>
              </a:rPr>
              <a:t>، ثم ا</a:t>
            </a:r>
            <a:r>
              <a:rPr lang="ar-SA" sz="2650" dirty="0" smtClean="0">
                <a:solidFill>
                  <a:srgbClr val="C00000"/>
                </a:solidFill>
                <a:cs typeface="PT Bold Heading" pitchFamily="2" charset="-78"/>
              </a:rPr>
              <a:t>لقرامطة</a:t>
            </a:r>
            <a:r>
              <a:rPr lang="ar-SA" sz="2650" dirty="0" smtClean="0">
                <a:solidFill>
                  <a:prstClr val="black"/>
                </a:solidFill>
                <a:cs typeface="PT Bold Heading" pitchFamily="2" charset="-78"/>
              </a:rPr>
              <a:t>، ثم في </a:t>
            </a:r>
            <a:r>
              <a:rPr lang="ar-SA" sz="2650" dirty="0" smtClean="0">
                <a:solidFill>
                  <a:srgbClr val="C00000"/>
                </a:solidFill>
                <a:cs typeface="PT Bold Heading" pitchFamily="2" charset="-78"/>
              </a:rPr>
              <a:t>بعض الباطنية</a:t>
            </a:r>
            <a:r>
              <a:rPr lang="ar-SA" sz="2650" dirty="0" smtClean="0">
                <a:solidFill>
                  <a:prstClr val="black"/>
                </a:solidFill>
                <a:cs typeface="PT Bold Heading" pitchFamily="2" charset="-78"/>
              </a:rPr>
              <a:t>، ثم ظهرت في لونها الأخير في </a:t>
            </a:r>
            <a:r>
              <a:rPr lang="ar-SA" sz="2650" dirty="0" smtClean="0">
                <a:solidFill>
                  <a:srgbClr val="C00000"/>
                </a:solidFill>
                <a:cs typeface="PT Bold Heading" pitchFamily="2" charset="-78"/>
              </a:rPr>
              <a:t>بعض الصوفية</a:t>
            </a:r>
            <a:r>
              <a:rPr lang="ar-SA" sz="2650" dirty="0" smtClean="0">
                <a:solidFill>
                  <a:prstClr val="black"/>
                </a:solidFill>
                <a:cs typeface="PT Bold Heading" pitchFamily="2" charset="-78"/>
              </a:rPr>
              <a:t>.</a:t>
            </a:r>
          </a:p>
          <a:p>
            <a:pPr>
              <a:lnSpc>
                <a:spcPts val="1100"/>
              </a:lnSpc>
              <a:buFont typeface="Arial" pitchFamily="34" charset="0"/>
              <a:buChar char="•"/>
            </a:pPr>
            <a:endParaRPr lang="ar-SA" sz="2800" dirty="0" smtClean="0">
              <a:solidFill>
                <a:prstClr val="black"/>
              </a:solidFill>
              <a:cs typeface="PT Bold Heading" pitchFamily="2" charset="-78"/>
            </a:endParaRPr>
          </a:p>
          <a:p>
            <a:pPr lvl="0">
              <a:buFont typeface="Arial" pitchFamily="34" charset="0"/>
              <a:buChar char="•"/>
            </a:pPr>
            <a:r>
              <a:rPr lang="ar-SA" sz="2700" dirty="0" smtClean="0">
                <a:solidFill>
                  <a:prstClr val="black"/>
                </a:solidFill>
                <a:cs typeface="PT Bold Heading" pitchFamily="2" charset="-78"/>
              </a:rPr>
              <a:t> اشتد ظهور التصوف في الإسلام ، في </a:t>
            </a:r>
            <a:r>
              <a:rPr lang="ar-SA" sz="2700" dirty="0" smtClean="0">
                <a:solidFill>
                  <a:srgbClr val="C00000"/>
                </a:solidFill>
                <a:cs typeface="PT Bold Heading" pitchFamily="2" charset="-78"/>
              </a:rPr>
              <a:t>القرنين الرابع والخامس الهجريين</a:t>
            </a:r>
            <a:r>
              <a:rPr lang="ar-SA" sz="2700" dirty="0" smtClean="0">
                <a:solidFill>
                  <a:prstClr val="black"/>
                </a:solidFill>
                <a:cs typeface="PT Bold Heading" pitchFamily="2" charset="-78"/>
              </a:rPr>
              <a:t>، </a:t>
            </a:r>
            <a:r>
              <a:rPr lang="ar-SA" sz="2550" dirty="0" smtClean="0">
                <a:solidFill>
                  <a:prstClr val="black"/>
                </a:solidFill>
                <a:cs typeface="PT Bold Heading" pitchFamily="2" charset="-78"/>
              </a:rPr>
              <a:t>ثم بلغ اقصاه فيما بعد ذلك، بعيدًا كل البعد عن هدي القرآن الكريم، والسنة </a:t>
            </a:r>
            <a:r>
              <a:rPr lang="ar-SA" sz="2500" dirty="0" smtClean="0">
                <a:solidFill>
                  <a:prstClr val="black"/>
                </a:solidFill>
                <a:cs typeface="PT Bold Heading" pitchFamily="2" charset="-78"/>
              </a:rPr>
              <a:t>المطهرة. حتى بلغ أن ال</a:t>
            </a:r>
            <a:r>
              <a:rPr lang="ar-SA" sz="2500" dirty="0">
                <a:solidFill>
                  <a:prstClr val="black"/>
                </a:solidFill>
                <a:cs typeface="PT Bold Heading" pitchFamily="2" charset="-78"/>
              </a:rPr>
              <a:t>متصوفة يسمون من يتبع القرآن والسنة ( </a:t>
            </a:r>
            <a:r>
              <a:rPr lang="ar-SA" sz="2500" dirty="0">
                <a:solidFill>
                  <a:srgbClr val="00B050"/>
                </a:solidFill>
                <a:cs typeface="PT Bold Heading" pitchFamily="2" charset="-78"/>
              </a:rPr>
              <a:t>أهل الشريعة</a:t>
            </a:r>
            <a:r>
              <a:rPr lang="ar-SA" sz="2500" dirty="0">
                <a:solidFill>
                  <a:prstClr val="black"/>
                </a:solidFill>
                <a:cs typeface="PT Bold Heading" pitchFamily="2" charset="-78"/>
              </a:rPr>
              <a:t>)</a:t>
            </a:r>
            <a:endParaRPr lang="ar-SA" sz="2800" dirty="0">
              <a:solidFill>
                <a:prstClr val="black"/>
              </a:solidFill>
              <a:cs typeface="PT Bold Heading" pitchFamily="2" charset="-78"/>
            </a:endParaRPr>
          </a:p>
          <a:p>
            <a:r>
              <a:rPr lang="ar-SA" sz="2600" dirty="0" smtClean="0">
                <a:solidFill>
                  <a:prstClr val="black"/>
                </a:solidFill>
                <a:cs typeface="PT Bold Heading" pitchFamily="2" charset="-78"/>
              </a:rPr>
              <a:t>و </a:t>
            </a:r>
            <a:r>
              <a:rPr lang="ar-SA" sz="2600" dirty="0">
                <a:solidFill>
                  <a:prstClr val="black"/>
                </a:solidFill>
                <a:cs typeface="PT Bold Heading" pitchFamily="2" charset="-78"/>
              </a:rPr>
              <a:t>( </a:t>
            </a:r>
            <a:r>
              <a:rPr lang="ar-SA" sz="2600" dirty="0">
                <a:solidFill>
                  <a:srgbClr val="00B050"/>
                </a:solidFill>
                <a:cs typeface="PT Bold Heading" pitchFamily="2" charset="-78"/>
              </a:rPr>
              <a:t>أهل الظاهر</a:t>
            </a:r>
            <a:r>
              <a:rPr lang="ar-SA" sz="2600" dirty="0">
                <a:solidFill>
                  <a:prstClr val="black"/>
                </a:solidFill>
                <a:cs typeface="PT Bold Heading" pitchFamily="2" charset="-78"/>
              </a:rPr>
              <a:t>)، ويسمون أنفسهم ( </a:t>
            </a:r>
            <a:r>
              <a:rPr lang="ar-SA" sz="2600" dirty="0">
                <a:solidFill>
                  <a:srgbClr val="C00000"/>
                </a:solidFill>
                <a:cs typeface="PT Bold Heading" pitchFamily="2" charset="-78"/>
              </a:rPr>
              <a:t>أهل الحقيقة</a:t>
            </a:r>
            <a:r>
              <a:rPr lang="ar-SA" sz="2600" dirty="0">
                <a:solidFill>
                  <a:prstClr val="black"/>
                </a:solidFill>
                <a:cs typeface="PT Bold Heading" pitchFamily="2" charset="-78"/>
              </a:rPr>
              <a:t>) و( </a:t>
            </a:r>
            <a:r>
              <a:rPr lang="ar-SA" sz="2600" dirty="0">
                <a:solidFill>
                  <a:srgbClr val="C00000"/>
                </a:solidFill>
                <a:cs typeface="PT Bold Heading" pitchFamily="2" charset="-78"/>
              </a:rPr>
              <a:t>أهل الباطن</a:t>
            </a:r>
            <a:r>
              <a:rPr lang="ar-SA" sz="2600" dirty="0">
                <a:solidFill>
                  <a:prstClr val="black"/>
                </a:solidFill>
                <a:cs typeface="PT Bold Heading" pitchFamily="2" charset="-78"/>
              </a:rPr>
              <a:t>)، فالتقت الصوفية مع الفلسفة والباطنية.</a:t>
            </a:r>
          </a:p>
          <a:p>
            <a:endParaRPr lang="ar-SA" sz="2800" dirty="0" smtClean="0">
              <a:solidFill>
                <a:prstClr val="black"/>
              </a:solidFill>
              <a:cs typeface="PT Bold Heading" pitchFamily="2" charset="-78"/>
            </a:endParaRPr>
          </a:p>
        </p:txBody>
      </p:sp>
    </p:spTree>
    <p:extLst>
      <p:ext uri="{BB962C8B-B14F-4D97-AF65-F5344CB8AC3E}">
        <p14:creationId xmlns:p14="http://schemas.microsoft.com/office/powerpoint/2010/main" val="55249533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1000"/>
                                        <p:tgtEl>
                                          <p:spTgt spid="2">
                                            <p:txEl>
                                              <p:pRg st="2" end="2"/>
                                            </p:txEl>
                                          </p:spTgt>
                                        </p:tgtEl>
                                      </p:cBhvr>
                                    </p:animEffect>
                                    <p:anim calcmode="lin" valueType="num">
                                      <p:cBhvr>
                                        <p:cTn id="16"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p:cTn id="2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5" dur="5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 calcmode="lin" valueType="num">
                                      <p:cBhvr>
                                        <p:cTn id="3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barn(inVertical)">
                                      <p:cBhvr>
                                        <p:cTn id="37" dur="500"/>
                                        <p:tgtEl>
                                          <p:spTgt spid="2">
                                            <p:txEl>
                                              <p:pRg st="8" end="8"/>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barn(inVertical)">
                                      <p:cBhvr>
                                        <p:cTn id="40"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27384"/>
            <a:ext cx="9144000" cy="5475858"/>
          </a:xfrm>
          <a:prstGeom prst="rect">
            <a:avLst/>
          </a:prstGeom>
        </p:spPr>
        <p:txBody>
          <a:bodyPr wrap="square">
            <a:spAutoFit/>
          </a:bodyPr>
          <a:lstStyle/>
          <a:p>
            <a:pPr lvl="0">
              <a:buFont typeface="Arial" pitchFamily="34" charset="0"/>
              <a:buChar char="•"/>
            </a:pPr>
            <a:endParaRPr lang="ar-SA" sz="2800" dirty="0" smtClean="0">
              <a:solidFill>
                <a:prstClr val="black"/>
              </a:solidFill>
              <a:cs typeface="PT Bold Heading" pitchFamily="2" charset="-78"/>
            </a:endParaRPr>
          </a:p>
          <a:p>
            <a:pPr lvl="0">
              <a:buFont typeface="Arial" pitchFamily="34" charset="0"/>
              <a:buChar char="•"/>
            </a:pPr>
            <a:r>
              <a:rPr lang="ar-SA" sz="2800" dirty="0" smtClean="0">
                <a:solidFill>
                  <a:prstClr val="black"/>
                </a:solidFill>
                <a:cs typeface="PT Bold Heading" pitchFamily="2" charset="-78"/>
              </a:rPr>
              <a:t>ومما </a:t>
            </a:r>
            <a:r>
              <a:rPr lang="ar-SA" sz="2800" dirty="0">
                <a:solidFill>
                  <a:prstClr val="black"/>
                </a:solidFill>
                <a:cs typeface="PT Bold Heading" pitchFamily="2" charset="-78"/>
              </a:rPr>
              <a:t>يجب الإشارة إليه في موضوع الصوفية، </a:t>
            </a:r>
            <a:endParaRPr lang="ar-SA" sz="2800" dirty="0" smtClean="0">
              <a:solidFill>
                <a:prstClr val="black"/>
              </a:solidFill>
              <a:cs typeface="PT Bold Heading" pitchFamily="2" charset="-78"/>
            </a:endParaRPr>
          </a:p>
          <a:p>
            <a:pPr lvl="0"/>
            <a:r>
              <a:rPr lang="ar-SA" sz="2800" dirty="0" smtClean="0">
                <a:solidFill>
                  <a:prstClr val="black"/>
                </a:solidFill>
                <a:cs typeface="PT Bold Heading" pitchFamily="2" charset="-78"/>
              </a:rPr>
              <a:t>1- أنها </a:t>
            </a:r>
            <a:r>
              <a:rPr lang="ar-SA" sz="2800" dirty="0">
                <a:solidFill>
                  <a:prstClr val="black"/>
                </a:solidFill>
                <a:cs typeface="PT Bold Heading" pitchFamily="2" charset="-78"/>
              </a:rPr>
              <a:t>أخذت في الانتشار في </a:t>
            </a:r>
            <a:r>
              <a:rPr lang="ar-SA" sz="2750" dirty="0">
                <a:solidFill>
                  <a:srgbClr val="C00000"/>
                </a:solidFill>
                <a:cs typeface="PT Bold Heading" pitchFamily="2" charset="-78"/>
              </a:rPr>
              <a:t>زمن العباسيين</a:t>
            </a:r>
            <a:r>
              <a:rPr lang="ar-SA" sz="2750" dirty="0">
                <a:solidFill>
                  <a:prstClr val="black"/>
                </a:solidFill>
                <a:cs typeface="PT Bold Heading" pitchFamily="2" charset="-78"/>
              </a:rPr>
              <a:t>، ولكنها كانت </a:t>
            </a:r>
            <a:r>
              <a:rPr lang="ar-SA" sz="2750" dirty="0">
                <a:solidFill>
                  <a:srgbClr val="C00000"/>
                </a:solidFill>
                <a:cs typeface="PT Bold Heading" pitchFamily="2" charset="-78"/>
              </a:rPr>
              <a:t>ركنًا منعزلاً عن المجتمع</a:t>
            </a:r>
            <a:r>
              <a:rPr lang="ar-SA" sz="2750" dirty="0">
                <a:solidFill>
                  <a:prstClr val="black"/>
                </a:solidFill>
                <a:cs typeface="PT Bold Heading" pitchFamily="2" charset="-78"/>
              </a:rPr>
              <a:t>. </a:t>
            </a:r>
            <a:endParaRPr lang="ar-SA" sz="2750" dirty="0" smtClean="0">
              <a:solidFill>
                <a:prstClr val="black"/>
              </a:solidFill>
              <a:cs typeface="PT Bold Heading" pitchFamily="2" charset="-78"/>
            </a:endParaRPr>
          </a:p>
          <a:p>
            <a:pPr lvl="0"/>
            <a:r>
              <a:rPr lang="ar-SA" sz="2750" dirty="0" smtClean="0">
                <a:solidFill>
                  <a:prstClr val="black"/>
                </a:solidFill>
                <a:cs typeface="PT Bold Heading" pitchFamily="2" charset="-78"/>
              </a:rPr>
              <a:t>2- ولكنها </a:t>
            </a:r>
            <a:r>
              <a:rPr lang="ar-SA" sz="2750" dirty="0">
                <a:solidFill>
                  <a:prstClr val="black"/>
                </a:solidFill>
                <a:cs typeface="PT Bold Heading" pitchFamily="2" charset="-78"/>
              </a:rPr>
              <a:t>في </a:t>
            </a:r>
            <a:r>
              <a:rPr lang="ar-SA" sz="2750" dirty="0">
                <a:solidFill>
                  <a:srgbClr val="00B050"/>
                </a:solidFill>
                <a:cs typeface="PT Bold Heading" pitchFamily="2" charset="-78"/>
              </a:rPr>
              <a:t>عهد العثمانيين صارت هي المجتمع</a:t>
            </a:r>
            <a:r>
              <a:rPr lang="ar-SA" sz="2750" dirty="0">
                <a:solidFill>
                  <a:prstClr val="black"/>
                </a:solidFill>
                <a:cs typeface="PT Bold Heading" pitchFamily="2" charset="-78"/>
              </a:rPr>
              <a:t>، وأصبحت بالنسبة للعامة هي المدخل إلى الدين، ومجال ممارسته</a:t>
            </a:r>
            <a:r>
              <a:rPr lang="ar-SA" sz="2750" dirty="0" smtClean="0">
                <a:solidFill>
                  <a:prstClr val="black"/>
                </a:solidFill>
                <a:cs typeface="PT Bold Heading" pitchFamily="2" charset="-78"/>
              </a:rPr>
              <a:t>.</a:t>
            </a:r>
          </a:p>
          <a:p>
            <a:pPr lvl="0">
              <a:lnSpc>
                <a:spcPts val="1100"/>
              </a:lnSpc>
              <a:buFont typeface="Arial" pitchFamily="34" charset="0"/>
              <a:buChar char="•"/>
            </a:pPr>
            <a:endParaRPr lang="ar-SA" sz="2800" dirty="0" smtClean="0">
              <a:solidFill>
                <a:prstClr val="black"/>
              </a:solidFill>
              <a:cs typeface="PT Bold Heading" pitchFamily="2" charset="-78"/>
            </a:endParaRPr>
          </a:p>
          <a:p>
            <a:pPr lvl="0">
              <a:buFont typeface="Arial" pitchFamily="34" charset="0"/>
              <a:buChar char="•"/>
            </a:pPr>
            <a:r>
              <a:rPr lang="ar-SA" sz="2700" dirty="0">
                <a:solidFill>
                  <a:prstClr val="black"/>
                </a:solidFill>
                <a:cs typeface="PT Bold Heading" pitchFamily="2" charset="-78"/>
              </a:rPr>
              <a:t> </a:t>
            </a:r>
            <a:r>
              <a:rPr lang="ar-SA" sz="2700" dirty="0" smtClean="0">
                <a:solidFill>
                  <a:prstClr val="black"/>
                </a:solidFill>
                <a:cs typeface="PT Bold Heading" pitchFamily="2" charset="-78"/>
              </a:rPr>
              <a:t>فتسلطت مجموعة من الخرافات والأوهام، تتعلق بالمشايخ الأحياء منهم والأموات، وصار التدين هو الايمان بالشيخ وبكراماته وأحواله.</a:t>
            </a:r>
          </a:p>
          <a:p>
            <a:pPr lvl="0">
              <a:lnSpc>
                <a:spcPts val="1100"/>
              </a:lnSpc>
              <a:buFont typeface="Arial" pitchFamily="34" charset="0"/>
              <a:buChar char="•"/>
            </a:pPr>
            <a:endParaRPr lang="ar-SA" sz="2800" dirty="0" smtClean="0">
              <a:solidFill>
                <a:prstClr val="black"/>
              </a:solidFill>
              <a:cs typeface="PT Bold Heading" pitchFamily="2" charset="-78"/>
            </a:endParaRPr>
          </a:p>
          <a:p>
            <a:pPr lvl="0">
              <a:buFont typeface="Arial" pitchFamily="34" charset="0"/>
              <a:buChar char="•"/>
            </a:pPr>
            <a:r>
              <a:rPr lang="ar-SA" sz="2800" dirty="0">
                <a:solidFill>
                  <a:prstClr val="black"/>
                </a:solidFill>
                <a:cs typeface="PT Bold Heading" pitchFamily="2" charset="-78"/>
              </a:rPr>
              <a:t> </a:t>
            </a:r>
            <a:r>
              <a:rPr lang="ar-SA" sz="2800" dirty="0" smtClean="0">
                <a:solidFill>
                  <a:prstClr val="black"/>
                </a:solidFill>
                <a:cs typeface="PT Bold Heading" pitchFamily="2" charset="-78"/>
              </a:rPr>
              <a:t>إلا أن أئمة المسلمين وعلماؤهم ، أدركوا أهداف الفلاسفة، والباطنية، والصوفية، فكانت لهم جهودهم الموفقة في تفنيد بدعهم، ورد كيدهم، </a:t>
            </a:r>
            <a:r>
              <a:rPr lang="ar-SA" sz="2750" dirty="0" smtClean="0">
                <a:solidFill>
                  <a:prstClr val="black"/>
                </a:solidFill>
                <a:cs typeface="PT Bold Heading" pitchFamily="2" charset="-78"/>
              </a:rPr>
              <a:t>ومن أبرز هؤلاء العلماء </a:t>
            </a:r>
            <a:r>
              <a:rPr lang="ar-SA" sz="2750" dirty="0" smtClean="0">
                <a:solidFill>
                  <a:srgbClr val="C00000"/>
                </a:solidFill>
                <a:cs typeface="PT Bold Heading" pitchFamily="2" charset="-78"/>
              </a:rPr>
              <a:t>الأئمة الأربعة</a:t>
            </a:r>
            <a:r>
              <a:rPr lang="ar-SA" sz="2750" dirty="0" smtClean="0">
                <a:solidFill>
                  <a:prstClr val="black"/>
                </a:solidFill>
                <a:cs typeface="PT Bold Heading" pitchFamily="2" charset="-78"/>
              </a:rPr>
              <a:t>، ثم </a:t>
            </a:r>
            <a:r>
              <a:rPr lang="ar-SA" sz="2750" dirty="0" smtClean="0">
                <a:solidFill>
                  <a:srgbClr val="C00000"/>
                </a:solidFill>
                <a:cs typeface="PT Bold Heading" pitchFamily="2" charset="-78"/>
              </a:rPr>
              <a:t>الإمام ابن تيمية </a:t>
            </a:r>
            <a:r>
              <a:rPr lang="ar-SA" sz="2750" dirty="0" smtClean="0">
                <a:solidFill>
                  <a:prstClr val="black"/>
                </a:solidFill>
                <a:cs typeface="PT Bold Heading" pitchFamily="2" charset="-78"/>
              </a:rPr>
              <a:t>و</a:t>
            </a:r>
            <a:r>
              <a:rPr lang="ar-SA" sz="2750" dirty="0" smtClean="0">
                <a:solidFill>
                  <a:srgbClr val="C00000"/>
                </a:solidFill>
                <a:cs typeface="PT Bold Heading" pitchFamily="2" charset="-78"/>
              </a:rPr>
              <a:t>ابن القيم</a:t>
            </a:r>
            <a:r>
              <a:rPr lang="ar-SA" sz="2750" dirty="0" smtClean="0">
                <a:solidFill>
                  <a:prstClr val="black"/>
                </a:solidFill>
                <a:cs typeface="PT Bold Heading" pitchFamily="2" charset="-78"/>
              </a:rPr>
              <a:t>، وفي العصور الحديثة هاجمهم </a:t>
            </a:r>
            <a:r>
              <a:rPr lang="ar-SA" sz="2750" dirty="0" smtClean="0">
                <a:solidFill>
                  <a:srgbClr val="C00000"/>
                </a:solidFill>
                <a:cs typeface="PT Bold Heading" pitchFamily="2" charset="-78"/>
              </a:rPr>
              <a:t>الشيخ محمد بن عبدالوهاب</a:t>
            </a:r>
            <a:r>
              <a:rPr lang="ar-SA" sz="2750" dirty="0" smtClean="0">
                <a:solidFill>
                  <a:prstClr val="black"/>
                </a:solidFill>
                <a:cs typeface="PT Bold Heading" pitchFamily="2" charset="-78"/>
              </a:rPr>
              <a:t>.</a:t>
            </a:r>
            <a:endParaRPr lang="ar-SA" sz="2750" dirty="0">
              <a:solidFill>
                <a:prstClr val="black"/>
              </a:solidFill>
              <a:cs typeface="PT Bold Heading" pitchFamily="2" charset="-78"/>
            </a:endParaRPr>
          </a:p>
        </p:txBody>
      </p:sp>
    </p:spTree>
    <p:extLst>
      <p:ext uri="{BB962C8B-B14F-4D97-AF65-F5344CB8AC3E}">
        <p14:creationId xmlns:p14="http://schemas.microsoft.com/office/powerpoint/2010/main" val="48496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arn(inVertic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barn(inVertical)">
                                      <p:cBhvr>
                                        <p:cTn id="2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7040389"/>
          </a:xfrm>
          <a:prstGeom prst="rect">
            <a:avLst/>
          </a:prstGeom>
          <a:noFill/>
        </p:spPr>
        <p:txBody>
          <a:bodyPr wrap="square" rtlCol="1">
            <a:spAutoFit/>
          </a:bodyPr>
          <a:lstStyle/>
          <a:p>
            <a:r>
              <a:rPr lang="ar-SA" sz="2800" u="sng" dirty="0" smtClean="0">
                <a:solidFill>
                  <a:srgbClr val="FF0000"/>
                </a:solidFill>
                <a:cs typeface="PT Bold Heading" pitchFamily="2" charset="-78"/>
              </a:rPr>
              <a:t>7- الإسرائيليات:</a:t>
            </a:r>
          </a:p>
          <a:p>
            <a:pPr>
              <a:lnSpc>
                <a:spcPts val="1100"/>
              </a:lnSpc>
            </a:pPr>
            <a:endParaRPr lang="ar-SA" sz="2800" u="sng" dirty="0" smtClean="0">
              <a:solidFill>
                <a:srgbClr val="FF0000"/>
              </a:solidFill>
              <a:cs typeface="PT Bold Heading" pitchFamily="2" charset="-78"/>
            </a:endParaRPr>
          </a:p>
          <a:p>
            <a:r>
              <a:rPr lang="ar-SA" sz="2700" dirty="0" smtClean="0">
                <a:solidFill>
                  <a:prstClr val="black"/>
                </a:solidFill>
                <a:cs typeface="PT Bold Heading" pitchFamily="2" charset="-78"/>
              </a:rPr>
              <a:t>* وهي </a:t>
            </a:r>
            <a:r>
              <a:rPr lang="ar-SA" sz="2700" dirty="0" smtClean="0">
                <a:solidFill>
                  <a:srgbClr val="C00000"/>
                </a:solidFill>
                <a:cs typeface="PT Bold Heading" pitchFamily="2" charset="-78"/>
              </a:rPr>
              <a:t>جميع العقائد غير الإسلامية</a:t>
            </a:r>
            <a:r>
              <a:rPr lang="ar-SA" sz="2700" dirty="0" smtClean="0">
                <a:solidFill>
                  <a:prstClr val="black"/>
                </a:solidFill>
                <a:cs typeface="PT Bold Heading" pitchFamily="2" charset="-78"/>
              </a:rPr>
              <a:t>، وخاصة تلك التي </a:t>
            </a:r>
            <a:r>
              <a:rPr lang="ar-SA" sz="2700" dirty="0" smtClean="0">
                <a:solidFill>
                  <a:srgbClr val="7030A0"/>
                </a:solidFill>
                <a:cs typeface="PT Bold Heading" pitchFamily="2" charset="-78"/>
              </a:rPr>
              <a:t>دسها أهل الكتاب من اليهود، والنصارى،  بواسطة من تظاهر منهم بالإسلام</a:t>
            </a:r>
            <a:r>
              <a:rPr lang="ar-SA" sz="2700" dirty="0" smtClean="0">
                <a:solidFill>
                  <a:prstClr val="black"/>
                </a:solidFill>
                <a:cs typeface="PT Bold Heading" pitchFamily="2" charset="-78"/>
              </a:rPr>
              <a:t>، فتمكنوا من دس تفاصيل كثير باطلة ، تتعارض مع الاسلام القائم أصلاً على التوحيد.</a:t>
            </a:r>
          </a:p>
          <a:p>
            <a:pPr>
              <a:lnSpc>
                <a:spcPts val="1100"/>
              </a:lnSpc>
            </a:pPr>
            <a:endParaRPr lang="ar-SA" sz="2800" dirty="0" smtClean="0">
              <a:solidFill>
                <a:prstClr val="black"/>
              </a:solidFill>
              <a:cs typeface="PT Bold Heading" pitchFamily="2" charset="-78"/>
            </a:endParaRPr>
          </a:p>
          <a:p>
            <a:pPr>
              <a:buFont typeface="Arial" panose="020B0604020202020204" pitchFamily="34" charset="0"/>
              <a:buChar char="•"/>
            </a:pPr>
            <a:r>
              <a:rPr lang="ar-SA" sz="2800" dirty="0" smtClean="0">
                <a:solidFill>
                  <a:prstClr val="black"/>
                </a:solidFill>
                <a:cs typeface="PT Bold Heading" pitchFamily="2" charset="-78"/>
              </a:rPr>
              <a:t>فمن المعروف أن مدارس التفسير تكونت في زمن الصحابة، والتابعين </a:t>
            </a:r>
            <a:r>
              <a:rPr lang="ar-SA" sz="2700" dirty="0" smtClean="0">
                <a:solidFill>
                  <a:prstClr val="black"/>
                </a:solidFill>
                <a:cs typeface="PT Bold Heading" pitchFamily="2" charset="-78"/>
              </a:rPr>
              <a:t>من بعدهم. وتناولت هذا المدارس مجموعة من التفسير بالمأثور، المنسوب بعضه إلى الرسول صلى الله عليه وسلم، والمنسوب كثير منه إلى الصحابة </a:t>
            </a:r>
            <a:r>
              <a:rPr lang="ar-SA" sz="2600" dirty="0" smtClean="0">
                <a:solidFill>
                  <a:prstClr val="black"/>
                </a:solidFill>
                <a:cs typeface="PT Bold Heading" pitchFamily="2" charset="-78"/>
              </a:rPr>
              <a:t>رضوان الله عليهم، وأكثر منسوب إلى التابعين كمجاهد، وقتادة، ومسروق، والحسن البصري، وعكرمة مولى ابن عباس. وهم كثير ما اختلط بتفسيرهم من الإسرائيليات.</a:t>
            </a:r>
          </a:p>
          <a:p>
            <a:pPr>
              <a:lnSpc>
                <a:spcPts val="1100"/>
              </a:lnSpc>
              <a:buFont typeface="Arial" panose="020B0604020202020204" pitchFamily="34" charset="0"/>
              <a:buChar char="•"/>
            </a:pPr>
            <a:endParaRPr lang="ar-SA" sz="2800" dirty="0" smtClean="0">
              <a:solidFill>
                <a:prstClr val="black"/>
              </a:solidFill>
              <a:cs typeface="PT Bold Heading" pitchFamily="2" charset="-78"/>
            </a:endParaRPr>
          </a:p>
          <a:p>
            <a:pPr>
              <a:buFont typeface="Arial" panose="020B0604020202020204" pitchFamily="34" charset="0"/>
              <a:buChar char="•"/>
            </a:pPr>
            <a:r>
              <a:rPr lang="ar-SA" sz="2750" dirty="0">
                <a:solidFill>
                  <a:prstClr val="black"/>
                </a:solidFill>
                <a:cs typeface="PT Bold Heading" pitchFamily="2" charset="-78"/>
              </a:rPr>
              <a:t>و</a:t>
            </a:r>
            <a:r>
              <a:rPr lang="ar-SA" sz="2750" dirty="0" smtClean="0">
                <a:solidFill>
                  <a:prstClr val="black"/>
                </a:solidFill>
                <a:cs typeface="PT Bold Heading" pitchFamily="2" charset="-78"/>
              </a:rPr>
              <a:t>جاء من بعد التابعين من عظم شغفه بالإسرائيليات، وأفرط في الأخذ منها. واستمر هذا الشغف بالإسرائيليات، والولع بنقل هذه الاخبار، </a:t>
            </a:r>
            <a:r>
              <a:rPr lang="ar-SA" sz="2700" dirty="0" smtClean="0">
                <a:solidFill>
                  <a:prstClr val="black"/>
                </a:solidFill>
                <a:cs typeface="PT Bold Heading" pitchFamily="2" charset="-78"/>
              </a:rPr>
              <a:t>التي اصبح الكثير منها نوعًا من الخرافة، إلى أن جاء دور </a:t>
            </a:r>
            <a:r>
              <a:rPr lang="ar-SA" sz="2700" dirty="0" smtClean="0">
                <a:solidFill>
                  <a:srgbClr val="00B050"/>
                </a:solidFill>
                <a:cs typeface="PT Bold Heading" pitchFamily="2" charset="-78"/>
              </a:rPr>
              <a:t>تدوين التفسير</a:t>
            </a:r>
            <a:r>
              <a:rPr lang="ar-SA" sz="2700" dirty="0" smtClean="0">
                <a:solidFill>
                  <a:prstClr val="black"/>
                </a:solidFill>
                <a:cs typeface="PT Bold Heading" pitchFamily="2" charset="-78"/>
              </a:rPr>
              <a:t>، فوجد من المفسرين من ضمنوا كتبهم بالقصص الإسرائيلي.</a:t>
            </a:r>
          </a:p>
          <a:p>
            <a:pPr>
              <a:buFont typeface="Arial" panose="020B0604020202020204" pitchFamily="34" charset="0"/>
              <a:buChar char="•"/>
            </a:pPr>
            <a:endParaRPr lang="ar-SA" sz="2800" dirty="0" smtClean="0">
              <a:solidFill>
                <a:prstClr val="black"/>
              </a:solidFill>
              <a:cs typeface="PT Bold Heading" pitchFamily="2" charset="-78"/>
            </a:endParaRPr>
          </a:p>
          <a:p>
            <a:endParaRPr lang="ar-SA" dirty="0">
              <a:solidFill>
                <a:prstClr val="black"/>
              </a:solidFill>
            </a:endParaRPr>
          </a:p>
        </p:txBody>
      </p:sp>
    </p:spTree>
    <p:extLst>
      <p:ext uri="{BB962C8B-B14F-4D97-AF65-F5344CB8AC3E}">
        <p14:creationId xmlns:p14="http://schemas.microsoft.com/office/powerpoint/2010/main" val="279666414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barn(inVertical)">
                                      <p:cBhvr>
                                        <p:cTn id="2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90143"/>
            <a:ext cx="9144000" cy="3311163"/>
          </a:xfrm>
          <a:prstGeom prst="rect">
            <a:avLst/>
          </a:prstGeom>
        </p:spPr>
        <p:txBody>
          <a:bodyPr wrap="square">
            <a:spAutoFit/>
          </a:bodyPr>
          <a:lstStyle/>
          <a:p>
            <a:pPr lvl="0">
              <a:buFont typeface="Arial" pitchFamily="34" charset="0"/>
              <a:buChar char="•"/>
            </a:pPr>
            <a:r>
              <a:rPr lang="ar-SA" sz="2800" dirty="0">
                <a:solidFill>
                  <a:prstClr val="black"/>
                </a:solidFill>
                <a:cs typeface="PT Bold Heading" pitchFamily="2" charset="-78"/>
              </a:rPr>
              <a:t> إذن نجح أهل الكتاب في دس الإسرائيليات، وخاصة في مجال الكهانة، </a:t>
            </a:r>
            <a:r>
              <a:rPr lang="ar-SA" sz="2700" dirty="0">
                <a:solidFill>
                  <a:prstClr val="black"/>
                </a:solidFill>
                <a:cs typeface="PT Bold Heading" pitchFamily="2" charset="-78"/>
              </a:rPr>
              <a:t>والتنبؤات، وتلك التفسيرات للآيات القرآنية، والتوسع في أوصاف الملائكة، </a:t>
            </a:r>
            <a:r>
              <a:rPr lang="ar-SA" sz="2900" dirty="0">
                <a:solidFill>
                  <a:prstClr val="black"/>
                </a:solidFill>
                <a:cs typeface="PT Bold Heading" pitchFamily="2" charset="-78"/>
              </a:rPr>
              <a:t>والجنة، والنار ، والحشر، وتصوير كل ذلك تصوير خرج بها عن أصلها </a:t>
            </a:r>
            <a:r>
              <a:rPr lang="ar-SA" sz="2900" dirty="0" smtClean="0">
                <a:solidFill>
                  <a:prstClr val="black"/>
                </a:solidFill>
                <a:cs typeface="PT Bold Heading" pitchFamily="2" charset="-78"/>
              </a:rPr>
              <a:t>القرآني. </a:t>
            </a:r>
            <a:r>
              <a:rPr lang="ar-SA" sz="2900" dirty="0">
                <a:solidFill>
                  <a:prstClr val="black"/>
                </a:solidFill>
                <a:cs typeface="PT Bold Heading" pitchFamily="2" charset="-78"/>
              </a:rPr>
              <a:t>كل ذلك كان له أثر سيء على المسلمين في عصور الضعف، </a:t>
            </a:r>
            <a:r>
              <a:rPr lang="ar-SA" sz="2900" dirty="0" smtClean="0">
                <a:solidFill>
                  <a:prstClr val="black"/>
                </a:solidFill>
                <a:cs typeface="PT Bold Heading" pitchFamily="2" charset="-78"/>
              </a:rPr>
              <a:t>والتخلف.</a:t>
            </a:r>
          </a:p>
          <a:p>
            <a:pPr lvl="0">
              <a:lnSpc>
                <a:spcPts val="1100"/>
              </a:lnSpc>
              <a:buFont typeface="Arial" pitchFamily="34" charset="0"/>
              <a:buChar char="•"/>
            </a:pPr>
            <a:endParaRPr lang="ar-SA" sz="2900" dirty="0" smtClean="0">
              <a:solidFill>
                <a:prstClr val="black"/>
              </a:solidFill>
              <a:cs typeface="PT Bold Heading" pitchFamily="2" charset="-78"/>
            </a:endParaRPr>
          </a:p>
          <a:p>
            <a:pPr lvl="0">
              <a:buFont typeface="Arial" pitchFamily="34" charset="0"/>
              <a:buChar char="•"/>
            </a:pPr>
            <a:r>
              <a:rPr lang="ar-SA" sz="2900" dirty="0">
                <a:solidFill>
                  <a:prstClr val="black"/>
                </a:solidFill>
                <a:cs typeface="PT Bold Heading" pitchFamily="2" charset="-78"/>
              </a:rPr>
              <a:t> </a:t>
            </a:r>
            <a:r>
              <a:rPr lang="ar-SA" sz="2900" dirty="0" smtClean="0">
                <a:solidFill>
                  <a:prstClr val="black"/>
                </a:solidFill>
                <a:cs typeface="PT Bold Heading" pitchFamily="2" charset="-78"/>
              </a:rPr>
              <a:t>وأثر عن الإمام أحمد بن حنبل قوله:» ثلاثة لا أصل لهم: التفسير والملاحم والمغازي». أي أنها ليست ذات اسانيد صحيحة متصلة.</a:t>
            </a:r>
            <a:endParaRPr lang="ar-SA" sz="2900" dirty="0">
              <a:solidFill>
                <a:prstClr val="black"/>
              </a:solidFill>
              <a:cs typeface="PT Bold Heading" pitchFamily="2" charset="-78"/>
            </a:endParaRPr>
          </a:p>
        </p:txBody>
      </p:sp>
    </p:spTree>
    <p:extLst>
      <p:ext uri="{BB962C8B-B14F-4D97-AF65-F5344CB8AC3E}">
        <p14:creationId xmlns:p14="http://schemas.microsoft.com/office/powerpoint/2010/main" val="207326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4683333"/>
          </a:xfrm>
          <a:prstGeom prst="rect">
            <a:avLst/>
          </a:prstGeom>
          <a:noFill/>
        </p:spPr>
        <p:txBody>
          <a:bodyPr wrap="square" rtlCol="1">
            <a:spAutoFit/>
          </a:bodyPr>
          <a:lstStyle/>
          <a:p>
            <a:endParaRPr lang="ar-SA" sz="2800" u="sng" dirty="0" smtClean="0">
              <a:solidFill>
                <a:srgbClr val="FF0000"/>
              </a:solidFill>
              <a:cs typeface="PT Bold Heading" pitchFamily="2" charset="-78"/>
            </a:endParaRPr>
          </a:p>
          <a:p>
            <a:r>
              <a:rPr lang="ar-SA" sz="2800" u="sng" dirty="0" smtClean="0">
                <a:solidFill>
                  <a:srgbClr val="FF0000"/>
                </a:solidFill>
                <a:cs typeface="PT Bold Heading" pitchFamily="2" charset="-78"/>
              </a:rPr>
              <a:t>8- التعصب المذهبي:</a:t>
            </a:r>
          </a:p>
          <a:p>
            <a:pPr>
              <a:lnSpc>
                <a:spcPts val="1100"/>
              </a:lnSpc>
            </a:pPr>
            <a:endParaRPr lang="ar-SA" sz="2800" u="sng" dirty="0" smtClean="0">
              <a:solidFill>
                <a:srgbClr val="FF0000"/>
              </a:solidFill>
              <a:cs typeface="PT Bold Heading" pitchFamily="2" charset="-78"/>
            </a:endParaRPr>
          </a:p>
          <a:p>
            <a:pPr>
              <a:buFont typeface="Arial" pitchFamily="34" charset="0"/>
              <a:buChar char="•"/>
            </a:pPr>
            <a:r>
              <a:rPr lang="ar-SA" sz="2800" dirty="0" smtClean="0">
                <a:solidFill>
                  <a:prstClr val="black"/>
                </a:solidFill>
                <a:cs typeface="PT Bold Heading" pitchFamily="2" charset="-78"/>
              </a:rPr>
              <a:t>شاعت منذ </a:t>
            </a:r>
            <a:r>
              <a:rPr lang="ar-SA" sz="2800" dirty="0" smtClean="0">
                <a:solidFill>
                  <a:srgbClr val="00B050"/>
                </a:solidFill>
                <a:cs typeface="PT Bold Heading" pitchFamily="2" charset="-78"/>
              </a:rPr>
              <a:t>القرن الرابع الهجري </a:t>
            </a:r>
            <a:r>
              <a:rPr lang="ar-SA" sz="2800" dirty="0" smtClean="0">
                <a:solidFill>
                  <a:prstClr val="black"/>
                </a:solidFill>
                <a:cs typeface="PT Bold Heading" pitchFamily="2" charset="-78"/>
              </a:rPr>
              <a:t>بدعة التعصب المذهبي. فأنتج ذلك مخالفة</a:t>
            </a:r>
            <a:r>
              <a:rPr lang="ar-SA" sz="2700" dirty="0">
                <a:solidFill>
                  <a:prstClr val="black"/>
                </a:solidFill>
                <a:cs typeface="PT Bold Heading" pitchFamily="2" charset="-78"/>
              </a:rPr>
              <a:t> </a:t>
            </a:r>
            <a:r>
              <a:rPr lang="ar-SA" sz="2700" dirty="0" smtClean="0">
                <a:solidFill>
                  <a:prstClr val="black"/>
                </a:solidFill>
                <a:cs typeface="PT Bold Heading" pitchFamily="2" charset="-78"/>
              </a:rPr>
              <a:t>الكثير من النصوص الصحيحة، وتقديم الرأي عليها ، ونشر الفتن </a:t>
            </a:r>
            <a:r>
              <a:rPr lang="ar-SA" sz="2650" dirty="0" smtClean="0">
                <a:solidFill>
                  <a:prstClr val="black"/>
                </a:solidFill>
                <a:cs typeface="PT Bold Heading" pitchFamily="2" charset="-78"/>
              </a:rPr>
              <a:t>والخلاف بين المسلمين، والتحايل على الدين، والجمود على التقليد، واغلاق باب الاجتهاد، والاشتغال بالافتراضات الخيالية. الأمر الذي أدى إلى شيوع الجهل على المدى الطويل.</a:t>
            </a:r>
          </a:p>
          <a:p>
            <a:pPr>
              <a:lnSpc>
                <a:spcPts val="1100"/>
              </a:lnSpc>
              <a:buFont typeface="Arial" pitchFamily="34" charset="0"/>
              <a:buChar char="•"/>
            </a:pPr>
            <a:endParaRPr lang="ar-SA" sz="2800" dirty="0" smtClean="0">
              <a:solidFill>
                <a:prstClr val="black"/>
              </a:solidFill>
              <a:cs typeface="PT Bold Heading" pitchFamily="2" charset="-78"/>
            </a:endParaRPr>
          </a:p>
          <a:p>
            <a:pPr>
              <a:buFont typeface="Arial" pitchFamily="34" charset="0"/>
              <a:buChar char="•"/>
            </a:pPr>
            <a:r>
              <a:rPr lang="ar-SA" sz="2700" dirty="0" smtClean="0">
                <a:solidFill>
                  <a:prstClr val="black"/>
                </a:solidFill>
                <a:cs typeface="PT Bold Heading" pitchFamily="2" charset="-78"/>
              </a:rPr>
              <a:t> </a:t>
            </a:r>
            <a:r>
              <a:rPr lang="ar-SA" sz="2700" dirty="0" smtClean="0">
                <a:solidFill>
                  <a:srgbClr val="C00000"/>
                </a:solidFill>
                <a:cs typeface="PT Bold Heading" pitchFamily="2" charset="-78"/>
              </a:rPr>
              <a:t>وقد منع الاجتهاد بعد القرن الرابع الهجري، </a:t>
            </a:r>
            <a:r>
              <a:rPr lang="ar-SA" sz="2700" dirty="0" smtClean="0">
                <a:solidFill>
                  <a:prstClr val="black"/>
                </a:solidFill>
                <a:cs typeface="PT Bold Heading" pitchFamily="2" charset="-78"/>
              </a:rPr>
              <a:t>ثم ساد اختيار كتب الفقه المتأخرة الخالية من الأدلة الشرعية، فقلت دراسة الكتاب والسنة، والرجوع إليها عند الخلاف، فانحرف الناس عن السنة، وشاعت البدع.</a:t>
            </a:r>
          </a:p>
        </p:txBody>
      </p:sp>
    </p:spTree>
    <p:extLst>
      <p:ext uri="{BB962C8B-B14F-4D97-AF65-F5344CB8AC3E}">
        <p14:creationId xmlns:p14="http://schemas.microsoft.com/office/powerpoint/2010/main" val="354158213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arn(inVertical)">
                                      <p:cBhvr>
                                        <p:cTn id="13" dur="500"/>
                                        <p:tgtEl>
                                          <p:spTgt spid="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5" end="5"/>
                                            </p:txEl>
                                          </p:spTgt>
                                        </p:tgtEl>
                                        <p:attrNameLst>
                                          <p:attrName>style.visibility</p:attrName>
                                        </p:attrNameLst>
                                      </p:cBhvr>
                                      <p:to>
                                        <p:strVal val="visible"/>
                                      </p:to>
                                    </p:set>
                                    <p:animEffect transition="in" filter="barn(inVertical)">
                                      <p:cBhvr>
                                        <p:cTn id="18"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27384"/>
            <a:ext cx="9144000" cy="3291286"/>
          </a:xfrm>
          <a:prstGeom prst="rect">
            <a:avLst/>
          </a:prstGeom>
        </p:spPr>
        <p:txBody>
          <a:bodyPr wrap="square">
            <a:spAutoFit/>
          </a:bodyPr>
          <a:lstStyle/>
          <a:p>
            <a:pPr lvl="0">
              <a:buFont typeface="Arial" pitchFamily="34" charset="0"/>
              <a:buChar char="•"/>
            </a:pPr>
            <a:endParaRPr lang="ar-SA" sz="2600" dirty="0">
              <a:solidFill>
                <a:prstClr val="black"/>
              </a:solidFill>
              <a:cs typeface="PT Bold Heading" pitchFamily="2" charset="-78"/>
            </a:endParaRPr>
          </a:p>
          <a:p>
            <a:pPr lvl="0">
              <a:buFont typeface="Arial" pitchFamily="34" charset="0"/>
              <a:buChar char="•"/>
            </a:pPr>
            <a:endParaRPr lang="ar-SA" sz="2750" dirty="0" smtClean="0">
              <a:solidFill>
                <a:prstClr val="black"/>
              </a:solidFill>
              <a:cs typeface="PT Bold Heading" pitchFamily="2" charset="-78"/>
            </a:endParaRPr>
          </a:p>
          <a:p>
            <a:pPr lvl="0">
              <a:buFont typeface="Arial" pitchFamily="34" charset="0"/>
              <a:buChar char="•"/>
            </a:pPr>
            <a:r>
              <a:rPr lang="ar-SA" sz="2750" dirty="0" smtClean="0">
                <a:solidFill>
                  <a:prstClr val="black"/>
                </a:solidFill>
                <a:cs typeface="PT Bold Heading" pitchFamily="2" charset="-78"/>
              </a:rPr>
              <a:t>فوصل </a:t>
            </a:r>
            <a:r>
              <a:rPr lang="ar-SA" sz="2750" dirty="0">
                <a:solidFill>
                  <a:prstClr val="black"/>
                </a:solidFill>
                <a:cs typeface="PT Bold Heading" pitchFamily="2" charset="-78"/>
              </a:rPr>
              <a:t>الأمر إلى أن </a:t>
            </a:r>
            <a:r>
              <a:rPr lang="ar-SA" sz="2750" dirty="0">
                <a:solidFill>
                  <a:srgbClr val="C00000"/>
                </a:solidFill>
                <a:cs typeface="PT Bold Heading" pitchFamily="2" charset="-78"/>
              </a:rPr>
              <a:t>أبا الحسن </a:t>
            </a:r>
            <a:r>
              <a:rPr lang="ar-SA" sz="2750" dirty="0" err="1">
                <a:solidFill>
                  <a:srgbClr val="C00000"/>
                </a:solidFill>
                <a:cs typeface="PT Bold Heading" pitchFamily="2" charset="-78"/>
              </a:rPr>
              <a:t>عبيدالله</a:t>
            </a:r>
            <a:r>
              <a:rPr lang="ar-SA" sz="2750" dirty="0">
                <a:solidFill>
                  <a:srgbClr val="C00000"/>
                </a:solidFill>
                <a:cs typeface="PT Bold Heading" pitchFamily="2" charset="-78"/>
              </a:rPr>
              <a:t> بن الحسن الكوفي</a:t>
            </a:r>
            <a:r>
              <a:rPr lang="ar-SA" sz="2750" dirty="0">
                <a:solidFill>
                  <a:prstClr val="black"/>
                </a:solidFill>
                <a:cs typeface="PT Bold Heading" pitchFamily="2" charset="-78"/>
              </a:rPr>
              <a:t>، رئيس الحنفية بالعراق في القرن الرابع الهجري، الذي صنف المختصر، وشرح الجامعين </a:t>
            </a:r>
            <a:r>
              <a:rPr lang="ar-SA" sz="2850" dirty="0">
                <a:solidFill>
                  <a:prstClr val="black"/>
                </a:solidFill>
                <a:cs typeface="PT Bold Heading" pitchFamily="2" charset="-78"/>
              </a:rPr>
              <a:t>الصغير والكبير قال: </a:t>
            </a:r>
            <a:r>
              <a:rPr lang="ar-SA" sz="2850" dirty="0">
                <a:solidFill>
                  <a:srgbClr val="00B050"/>
                </a:solidFill>
                <a:cs typeface="PT Bold Heading" pitchFamily="2" charset="-78"/>
              </a:rPr>
              <a:t>« كل آية تخاف ما عليه أصحابنا، فهي مؤولة أو منسوخة، وكل </a:t>
            </a:r>
            <a:r>
              <a:rPr lang="ar-SA" sz="2850" dirty="0" smtClean="0">
                <a:solidFill>
                  <a:srgbClr val="00B050"/>
                </a:solidFill>
                <a:cs typeface="PT Bold Heading" pitchFamily="2" charset="-78"/>
              </a:rPr>
              <a:t>حديث </a:t>
            </a:r>
            <a:r>
              <a:rPr lang="ar-SA" sz="2850" dirty="0">
                <a:solidFill>
                  <a:srgbClr val="00B050"/>
                </a:solidFill>
                <a:cs typeface="PT Bold Heading" pitchFamily="2" charset="-78"/>
              </a:rPr>
              <a:t>فهو مؤول أو منسوخ</a:t>
            </a:r>
            <a:r>
              <a:rPr lang="ar-SA" sz="2850" dirty="0">
                <a:solidFill>
                  <a:prstClr val="black"/>
                </a:solidFill>
                <a:cs typeface="PT Bold Heading" pitchFamily="2" charset="-78"/>
              </a:rPr>
              <a:t>» أي أنه قدم أقوال أهل المذهب على الكتاب والسنة.</a:t>
            </a:r>
          </a:p>
          <a:p>
            <a:pPr lvl="0">
              <a:lnSpc>
                <a:spcPts val="1100"/>
              </a:lnSpc>
              <a:buFont typeface="Arial" pitchFamily="34" charset="0"/>
              <a:buChar char="•"/>
            </a:pPr>
            <a:endParaRPr lang="ar-SA" sz="2800" dirty="0">
              <a:solidFill>
                <a:prstClr val="black"/>
              </a:solidFill>
              <a:cs typeface="PT Bold Heading" pitchFamily="2" charset="-78"/>
            </a:endParaRPr>
          </a:p>
        </p:txBody>
      </p:sp>
    </p:spTree>
    <p:extLst>
      <p:ext uri="{BB962C8B-B14F-4D97-AF65-F5344CB8AC3E}">
        <p14:creationId xmlns:p14="http://schemas.microsoft.com/office/powerpoint/2010/main" val="126157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012954"/>
            <a:ext cx="9144000" cy="2246769"/>
          </a:xfrm>
          <a:prstGeom prst="rect">
            <a:avLst/>
          </a:prstGeom>
        </p:spPr>
        <p:txBody>
          <a:bodyPr wrap="square">
            <a:spAutoFit/>
          </a:bodyPr>
          <a:lstStyle/>
          <a:p>
            <a:pPr lvl="0">
              <a:buFont typeface="Arial" pitchFamily="34" charset="0"/>
              <a:buChar char="•"/>
            </a:pPr>
            <a:r>
              <a:rPr lang="ar-SA" sz="2800" dirty="0">
                <a:solidFill>
                  <a:prstClr val="black"/>
                </a:solidFill>
                <a:cs typeface="PT Bold Heading" pitchFamily="2" charset="-78"/>
              </a:rPr>
              <a:t> أدت هذه التحديات مجتمعة، إلى شدة الضغط على العالم الإسلامي، </a:t>
            </a:r>
            <a:r>
              <a:rPr lang="ar-SA" sz="2800" dirty="0" smtClean="0">
                <a:solidFill>
                  <a:prstClr val="black"/>
                </a:solidFill>
                <a:cs typeface="PT Bold Heading" pitchFamily="2" charset="-78"/>
              </a:rPr>
              <a:t>وقادته </a:t>
            </a:r>
            <a:r>
              <a:rPr lang="ar-SA" sz="2800" dirty="0">
                <a:solidFill>
                  <a:prstClr val="black"/>
                </a:solidFill>
                <a:cs typeface="PT Bold Heading" pitchFamily="2" charset="-78"/>
              </a:rPr>
              <a:t>إلى الضعف، والتفكك، والانحلال، وتردى المسلمون إلى حالة من </a:t>
            </a:r>
            <a:r>
              <a:rPr lang="ar-SA" sz="2750" dirty="0">
                <a:solidFill>
                  <a:prstClr val="black"/>
                </a:solidFill>
                <a:cs typeface="PT Bold Heading" pitchFamily="2" charset="-78"/>
              </a:rPr>
              <a:t>العجز في مجال الاختراع، والإبداع، وسادهم الجمود ، والتقليد، والتواكل، </a:t>
            </a:r>
            <a:r>
              <a:rPr lang="ar-SA" sz="2700" dirty="0">
                <a:solidFill>
                  <a:prstClr val="black"/>
                </a:solidFill>
                <a:cs typeface="PT Bold Heading" pitchFamily="2" charset="-78"/>
              </a:rPr>
              <a:t>والانحراف عن النهج القويم، والابتعاد عن الشريعة. فوقع العالم الإسلامي فريسة سهلة للاستعمار الأوربي الحديث.</a:t>
            </a:r>
          </a:p>
        </p:txBody>
      </p:sp>
    </p:spTree>
    <p:extLst>
      <p:ext uri="{BB962C8B-B14F-4D97-AF65-F5344CB8AC3E}">
        <p14:creationId xmlns:p14="http://schemas.microsoft.com/office/powerpoint/2010/main" val="226094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1225</TotalTime>
  <Words>2647</Words>
  <Application>Microsoft Office PowerPoint</Application>
  <PresentationFormat>عرض على الشاشة (3:4)‏</PresentationFormat>
  <Paragraphs>192</Paragraphs>
  <Slides>27</Slides>
  <Notes>3</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27</vt:i4>
      </vt:variant>
    </vt:vector>
  </HeadingPairs>
  <TitlesOfParts>
    <vt:vector size="34" baseType="lpstr">
      <vt:lpstr>arial</vt:lpstr>
      <vt:lpstr>arial</vt:lpstr>
      <vt:lpstr>Calibri</vt:lpstr>
      <vt:lpstr>PT Bold Heading</vt:lpstr>
      <vt:lpstr>Simplified Arabic</vt:lpstr>
      <vt:lpstr>Times New Roman</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arwa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aziza alzahrani</cp:lastModifiedBy>
  <cp:revision>47</cp:revision>
  <dcterms:created xsi:type="dcterms:W3CDTF">2012-02-10T21:18:50Z</dcterms:created>
  <dcterms:modified xsi:type="dcterms:W3CDTF">2017-02-20T04:15:15Z</dcterms:modified>
</cp:coreProperties>
</file>