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11" r:id="rId1"/>
  </p:sldMasterIdLst>
  <p:notesMasterIdLst>
    <p:notesMasterId r:id="rId36"/>
  </p:notesMasterIdLst>
  <p:sldIdLst>
    <p:sldId id="266" r:id="rId2"/>
    <p:sldId id="257" r:id="rId3"/>
    <p:sldId id="270" r:id="rId4"/>
    <p:sldId id="258" r:id="rId5"/>
    <p:sldId id="271" r:id="rId6"/>
    <p:sldId id="267" r:id="rId7"/>
    <p:sldId id="259" r:id="rId8"/>
    <p:sldId id="268" r:id="rId9"/>
    <p:sldId id="272" r:id="rId10"/>
    <p:sldId id="261" r:id="rId11"/>
    <p:sldId id="262" r:id="rId12"/>
    <p:sldId id="273" r:id="rId13"/>
    <p:sldId id="263" r:id="rId14"/>
    <p:sldId id="284" r:id="rId15"/>
    <p:sldId id="277" r:id="rId16"/>
    <p:sldId id="279" r:id="rId17"/>
    <p:sldId id="285" r:id="rId18"/>
    <p:sldId id="286" r:id="rId19"/>
    <p:sldId id="287" r:id="rId20"/>
    <p:sldId id="288" r:id="rId21"/>
    <p:sldId id="293" r:id="rId22"/>
    <p:sldId id="289" r:id="rId23"/>
    <p:sldId id="290" r:id="rId24"/>
    <p:sldId id="274" r:id="rId25"/>
    <p:sldId id="283" r:id="rId26"/>
    <p:sldId id="281" r:id="rId27"/>
    <p:sldId id="280" r:id="rId28"/>
    <p:sldId id="291" r:id="rId29"/>
    <p:sldId id="292" r:id="rId30"/>
    <p:sldId id="264" r:id="rId31"/>
    <p:sldId id="282" r:id="rId32"/>
    <p:sldId id="265" r:id="rId33"/>
    <p:sldId id="276" r:id="rId34"/>
    <p:sldId id="269" r:id="rId3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280" y="4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EC9DDC9A-A49A-4ADD-86FB-C8B454515131}" type="datetimeFigureOut">
              <a:rPr lang="ar-SA" smtClean="0"/>
              <a:pPr/>
              <a:t>08/06/38</a:t>
            </a:fld>
            <a:endParaRPr lang="ar-SA"/>
          </a:p>
        </p:txBody>
      </p:sp>
      <p:sp>
        <p:nvSpPr>
          <p:cNvPr id="4" name="عنصر نائب لصورة الشريحة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11A75153-D671-4CD2-ACAB-3C1A8098F2FE}" type="slidenum">
              <a:rPr lang="ar-SA" smtClean="0"/>
              <a:pPr/>
              <a:t>‹#›</a:t>
            </a:fld>
            <a:endParaRPr lang="ar-SA"/>
          </a:p>
        </p:txBody>
      </p:sp>
    </p:spTree>
    <p:extLst>
      <p:ext uri="{BB962C8B-B14F-4D97-AF65-F5344CB8AC3E}">
        <p14:creationId xmlns:p14="http://schemas.microsoft.com/office/powerpoint/2010/main" val="64734879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11A75153-D671-4CD2-ACAB-3C1A8098F2FE}" type="slidenum">
              <a:rPr lang="ar-SA" smtClean="0"/>
              <a:pPr/>
              <a:t>20</a:t>
            </a:fld>
            <a:endParaRPr lang="ar-SA"/>
          </a:p>
        </p:txBody>
      </p:sp>
    </p:spTree>
    <p:extLst>
      <p:ext uri="{BB962C8B-B14F-4D97-AF65-F5344CB8AC3E}">
        <p14:creationId xmlns:p14="http://schemas.microsoft.com/office/powerpoint/2010/main" val="841803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D9801C42-7B04-4732-90AF-F415605DDADF}" type="datetimeFigureOut">
              <a:rPr lang="ar-SA" smtClean="0"/>
              <a:pPr/>
              <a:t>08/06/38</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D4813E93-A5ED-47C6-811D-DAA2201CDECD}" type="slidenum">
              <a:rPr lang="ar-SA" smtClean="0"/>
              <a:pPr/>
              <a:t>‹#›</a:t>
            </a:fld>
            <a:endParaRPr lang="ar-SA" dirty="0"/>
          </a:p>
        </p:txBody>
      </p:sp>
    </p:spTree>
    <p:extLst>
      <p:ext uri="{BB962C8B-B14F-4D97-AF65-F5344CB8AC3E}">
        <p14:creationId xmlns:p14="http://schemas.microsoft.com/office/powerpoint/2010/main" val="2303495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D9801C42-7B04-4732-90AF-F415605DDADF}" type="datetimeFigureOut">
              <a:rPr lang="ar-SA" smtClean="0"/>
              <a:pPr/>
              <a:t>08/06/38</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4813E93-A5ED-47C6-811D-DAA2201CDECD}" type="slidenum">
              <a:rPr lang="ar-SA" smtClean="0"/>
              <a:pPr/>
              <a:t>‹#›</a:t>
            </a:fld>
            <a:endParaRPr lang="ar-SA" dirty="0"/>
          </a:p>
        </p:txBody>
      </p:sp>
    </p:spTree>
    <p:extLst>
      <p:ext uri="{BB962C8B-B14F-4D97-AF65-F5344CB8AC3E}">
        <p14:creationId xmlns:p14="http://schemas.microsoft.com/office/powerpoint/2010/main" val="783195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D9801C42-7B04-4732-90AF-F415605DDADF}" type="datetimeFigureOut">
              <a:rPr lang="ar-SA" smtClean="0"/>
              <a:pPr/>
              <a:t>08/06/38</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4813E93-A5ED-47C6-811D-DAA2201CDECD}" type="slidenum">
              <a:rPr lang="ar-SA" smtClean="0"/>
              <a:pPr/>
              <a:t>‹#›</a:t>
            </a:fld>
            <a:endParaRPr lang="ar-SA" dirty="0"/>
          </a:p>
        </p:txBody>
      </p:sp>
    </p:spTree>
    <p:extLst>
      <p:ext uri="{BB962C8B-B14F-4D97-AF65-F5344CB8AC3E}">
        <p14:creationId xmlns:p14="http://schemas.microsoft.com/office/powerpoint/2010/main" val="868912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D9801C42-7B04-4732-90AF-F415605DDADF}" type="datetimeFigureOut">
              <a:rPr lang="ar-SA" smtClean="0"/>
              <a:pPr/>
              <a:t>08/06/38</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12"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3" name="Slide Number Placeholder 5"/>
          <p:cNvSpPr>
            <a:spLocks noGrp="1"/>
          </p:cNvSpPr>
          <p:nvPr>
            <p:ph type="sldNum" sz="quarter" idx="12"/>
          </p:nvPr>
        </p:nvSpPr>
        <p:spPr>
          <a:xfrm>
            <a:off x="511228" y="787783"/>
            <a:ext cx="584978" cy="365125"/>
          </a:xfrm>
        </p:spPr>
        <p:txBody>
          <a:bodyPr/>
          <a:lstStyle/>
          <a:p>
            <a:fld id="{D4813E93-A5ED-47C6-811D-DAA2201CDECD}" type="slidenum">
              <a:rPr lang="ar-SA" smtClean="0"/>
              <a:pPr/>
              <a:t>‹#›</a:t>
            </a:fld>
            <a:endParaRPr lang="ar-SA" dirty="0"/>
          </a:p>
        </p:txBody>
      </p:sp>
    </p:spTree>
    <p:extLst>
      <p:ext uri="{BB962C8B-B14F-4D97-AF65-F5344CB8AC3E}">
        <p14:creationId xmlns:p14="http://schemas.microsoft.com/office/powerpoint/2010/main" val="1622368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D9801C42-7B04-4732-90AF-F415605DDADF}" type="datetimeFigureOut">
              <a:rPr lang="ar-SA" smtClean="0"/>
              <a:pPr/>
              <a:t>08/06/38</a:t>
            </a:fld>
            <a:endParaRPr lang="ar-SA" dirty="0"/>
          </a:p>
        </p:txBody>
      </p:sp>
      <p:sp>
        <p:nvSpPr>
          <p:cNvPr id="8" name="Footer Placeholder 7"/>
          <p:cNvSpPr>
            <a:spLocks noGrp="1"/>
          </p:cNvSpPr>
          <p:nvPr>
            <p:ph type="ftr" sz="quarter" idx="11"/>
          </p:nvPr>
        </p:nvSpPr>
        <p:spPr/>
        <p:txBody>
          <a:bodyPr/>
          <a:lstStyle/>
          <a:p>
            <a:endParaRPr lang="ar-SA"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D4813E93-A5ED-47C6-811D-DAA2201CDECD}" type="slidenum">
              <a:rPr lang="ar-SA" smtClean="0"/>
              <a:pPr/>
              <a:t>‹#›</a:t>
            </a:fld>
            <a:endParaRPr lang="ar-SA" dirty="0"/>
          </a:p>
        </p:txBody>
      </p:sp>
    </p:spTree>
    <p:extLst>
      <p:ext uri="{BB962C8B-B14F-4D97-AF65-F5344CB8AC3E}">
        <p14:creationId xmlns:p14="http://schemas.microsoft.com/office/powerpoint/2010/main" val="3343683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fld id="{D9801C42-7B04-4732-90AF-F415605DDADF}" type="datetimeFigureOut">
              <a:rPr lang="ar-SA" smtClean="0"/>
              <a:pPr/>
              <a:t>08/06/38</a:t>
            </a:fld>
            <a:endParaRPr lang="ar-SA" dirty="0"/>
          </a:p>
        </p:txBody>
      </p:sp>
      <p:sp>
        <p:nvSpPr>
          <p:cNvPr id="4" name="Footer Placeholder 3"/>
          <p:cNvSpPr>
            <a:spLocks noGrp="1"/>
          </p:cNvSpPr>
          <p:nvPr>
            <p:ph type="ftr" sz="quarter" idx="11"/>
          </p:nvPr>
        </p:nvSpPr>
        <p:spPr/>
        <p:txBody>
          <a:bodyPr/>
          <a:lstStyle/>
          <a:p>
            <a:endParaRPr lang="ar-SA" dirty="0"/>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4813E93-A5ED-47C6-811D-DAA2201CDECD}" type="slidenum">
              <a:rPr lang="ar-SA" smtClean="0"/>
              <a:pPr/>
              <a:t>‹#›</a:t>
            </a:fld>
            <a:endParaRPr lang="ar-SA" dirty="0"/>
          </a:p>
        </p:txBody>
      </p:sp>
    </p:spTree>
    <p:extLst>
      <p:ext uri="{BB962C8B-B14F-4D97-AF65-F5344CB8AC3E}">
        <p14:creationId xmlns:p14="http://schemas.microsoft.com/office/powerpoint/2010/main" val="2791291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801C42-7B04-4732-90AF-F415605DDADF}" type="datetimeFigureOut">
              <a:rPr lang="ar-SA" smtClean="0"/>
              <a:pPr/>
              <a:t>08/06/38</a:t>
            </a:fld>
            <a:endParaRPr lang="ar-SA" dirty="0"/>
          </a:p>
        </p:txBody>
      </p:sp>
      <p:sp>
        <p:nvSpPr>
          <p:cNvPr id="3" name="Footer Placeholder 2"/>
          <p:cNvSpPr>
            <a:spLocks noGrp="1"/>
          </p:cNvSpPr>
          <p:nvPr>
            <p:ph type="ftr" sz="quarter" idx="11"/>
          </p:nvPr>
        </p:nvSpPr>
        <p:spPr/>
        <p:txBody>
          <a:bodyPr/>
          <a:lstStyle/>
          <a:p>
            <a:endParaRPr lang="ar-SA"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4813E93-A5ED-47C6-811D-DAA2201CDECD}" type="slidenum">
              <a:rPr lang="ar-SA" smtClean="0"/>
              <a:pPr/>
              <a:t>‹#›</a:t>
            </a:fld>
            <a:endParaRPr lang="ar-SA" dirty="0"/>
          </a:p>
        </p:txBody>
      </p:sp>
    </p:spTree>
    <p:extLst>
      <p:ext uri="{BB962C8B-B14F-4D97-AF65-F5344CB8AC3E}">
        <p14:creationId xmlns:p14="http://schemas.microsoft.com/office/powerpoint/2010/main" val="2156696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D9801C42-7B04-4732-90AF-F415605DDADF}" type="datetimeFigureOut">
              <a:rPr lang="ar-SA" smtClean="0"/>
              <a:pPr/>
              <a:t>08/06/38</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4813E93-A5ED-47C6-811D-DAA2201CDECD}" type="slidenum">
              <a:rPr lang="ar-SA" smtClean="0"/>
              <a:pPr/>
              <a:t>‹#›</a:t>
            </a:fld>
            <a:endParaRPr lang="ar-SA" dirty="0"/>
          </a:p>
        </p:txBody>
      </p:sp>
    </p:spTree>
    <p:extLst>
      <p:ext uri="{BB962C8B-B14F-4D97-AF65-F5344CB8AC3E}">
        <p14:creationId xmlns:p14="http://schemas.microsoft.com/office/powerpoint/2010/main" val="3372690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ar-SA" smtClean="0"/>
              <a:t>انقر لتحرير نمط العنوان الرئيسي</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D9801C42-7B04-4732-90AF-F415605DDADF}" type="datetimeFigureOut">
              <a:rPr lang="ar-SA" smtClean="0"/>
              <a:pPr/>
              <a:t>08/06/38</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4813E93-A5ED-47C6-811D-DAA2201CDECD}" type="slidenum">
              <a:rPr lang="ar-SA" smtClean="0"/>
              <a:pPr/>
              <a:t>‹#›</a:t>
            </a:fld>
            <a:endParaRPr lang="ar-SA" dirty="0"/>
          </a:p>
        </p:txBody>
      </p:sp>
    </p:spTree>
    <p:extLst>
      <p:ext uri="{BB962C8B-B14F-4D97-AF65-F5344CB8AC3E}">
        <p14:creationId xmlns:p14="http://schemas.microsoft.com/office/powerpoint/2010/main" val="4152303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D9801C42-7B04-4732-90AF-F415605DDADF}" type="datetimeFigureOut">
              <a:rPr lang="ar-SA" smtClean="0"/>
              <a:pPr/>
              <a:t>08/06/38</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4813E93-A5ED-47C6-811D-DAA2201CDECD}" type="slidenum">
              <a:rPr lang="ar-SA" smtClean="0"/>
              <a:pPr/>
              <a:t>‹#›</a:t>
            </a:fld>
            <a:endParaRPr lang="ar-SA" dirty="0"/>
          </a:p>
        </p:txBody>
      </p:sp>
    </p:spTree>
    <p:extLst>
      <p:ext uri="{BB962C8B-B14F-4D97-AF65-F5344CB8AC3E}">
        <p14:creationId xmlns:p14="http://schemas.microsoft.com/office/powerpoint/2010/main" val="1746947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ar-SA" smtClean="0"/>
              <a:t>انقر لتحرير نمط العنوان الرئيسي</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انقر لتحرير أنماط النص الرئيسي</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D9801C42-7B04-4732-90AF-F415605DDADF}" type="datetimeFigureOut">
              <a:rPr lang="ar-SA" smtClean="0"/>
              <a:pPr/>
              <a:t>08/06/38</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4813E93-A5ED-47C6-811D-DAA2201CDECD}" type="slidenum">
              <a:rPr lang="ar-SA" smtClean="0"/>
              <a:pPr/>
              <a:t>‹#›</a:t>
            </a:fld>
            <a:endParaRPr lang="ar-SA"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98303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smtClean="0"/>
              <a:t>انقر لتحرير أنماط النص الرئيسي</a:t>
            </a:r>
          </a:p>
        </p:txBody>
      </p:sp>
      <p:sp>
        <p:nvSpPr>
          <p:cNvPr id="5" name="Date Placeholder 4"/>
          <p:cNvSpPr>
            <a:spLocks noGrp="1"/>
          </p:cNvSpPr>
          <p:nvPr>
            <p:ph type="dt" sz="half" idx="10"/>
          </p:nvPr>
        </p:nvSpPr>
        <p:spPr/>
        <p:txBody>
          <a:bodyPr/>
          <a:lstStyle/>
          <a:p>
            <a:fld id="{D9801C42-7B04-4732-90AF-F415605DDADF}" type="datetimeFigureOut">
              <a:rPr lang="ar-SA" smtClean="0"/>
              <a:pPr/>
              <a:t>08/06/38</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4813E93-A5ED-47C6-811D-DAA2201CDECD}" type="slidenum">
              <a:rPr lang="ar-SA" smtClean="0"/>
              <a:pPr/>
              <a:t>‹#›</a:t>
            </a:fld>
            <a:endParaRPr lang="ar-SA" dirty="0"/>
          </a:p>
        </p:txBody>
      </p:sp>
    </p:spTree>
    <p:extLst>
      <p:ext uri="{BB962C8B-B14F-4D97-AF65-F5344CB8AC3E}">
        <p14:creationId xmlns:p14="http://schemas.microsoft.com/office/powerpoint/2010/main" val="2543405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ar-SA" smtClean="0"/>
              <a:t>انقر لتحرير نمط العنوان الرئيسي</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انقر لتحرير أنماط النص الرئيسي</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smtClean="0"/>
              <a:t>انقر لتحرير أنماط النص الرئيسي</a:t>
            </a:r>
          </a:p>
        </p:txBody>
      </p:sp>
      <p:sp>
        <p:nvSpPr>
          <p:cNvPr id="5" name="Date Placeholder 4"/>
          <p:cNvSpPr>
            <a:spLocks noGrp="1"/>
          </p:cNvSpPr>
          <p:nvPr>
            <p:ph type="dt" sz="half" idx="10"/>
          </p:nvPr>
        </p:nvSpPr>
        <p:spPr/>
        <p:txBody>
          <a:bodyPr/>
          <a:lstStyle/>
          <a:p>
            <a:fld id="{D9801C42-7B04-4732-90AF-F415605DDADF}" type="datetimeFigureOut">
              <a:rPr lang="ar-SA" smtClean="0"/>
              <a:pPr/>
              <a:t>08/06/38</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4813E93-A5ED-47C6-811D-DAA2201CDECD}" type="slidenum">
              <a:rPr lang="ar-SA" smtClean="0"/>
              <a:pPr/>
              <a:t>‹#›</a:t>
            </a:fld>
            <a:endParaRPr lang="ar-SA"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903536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ar-SA" smtClean="0"/>
              <a:t>انقر لتحرير نمط العنوان الرئيسي</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انقر لتحرير أنماط النص الرئيسي</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smtClean="0"/>
              <a:t>انقر لتحرير أنماط النص الرئيسي</a:t>
            </a:r>
          </a:p>
        </p:txBody>
      </p:sp>
      <p:sp>
        <p:nvSpPr>
          <p:cNvPr id="5" name="Date Placeholder 4"/>
          <p:cNvSpPr>
            <a:spLocks noGrp="1"/>
          </p:cNvSpPr>
          <p:nvPr>
            <p:ph type="dt" sz="half" idx="10"/>
          </p:nvPr>
        </p:nvSpPr>
        <p:spPr/>
        <p:txBody>
          <a:bodyPr/>
          <a:lstStyle/>
          <a:p>
            <a:fld id="{D9801C42-7B04-4732-90AF-F415605DDADF}" type="datetimeFigureOut">
              <a:rPr lang="ar-SA" smtClean="0"/>
              <a:pPr/>
              <a:t>08/06/38</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4813E93-A5ED-47C6-811D-DAA2201CDECD}" type="slidenum">
              <a:rPr lang="ar-SA" smtClean="0"/>
              <a:pPr/>
              <a:t>‹#›</a:t>
            </a:fld>
            <a:endParaRPr lang="ar-SA" dirty="0"/>
          </a:p>
        </p:txBody>
      </p:sp>
    </p:spTree>
    <p:extLst>
      <p:ext uri="{BB962C8B-B14F-4D97-AF65-F5344CB8AC3E}">
        <p14:creationId xmlns:p14="http://schemas.microsoft.com/office/powerpoint/2010/main" val="4781487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ncho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D9801C42-7B04-4732-90AF-F415605DDADF}" type="datetimeFigureOut">
              <a:rPr lang="ar-SA" smtClean="0"/>
              <a:pPr/>
              <a:t>08/06/38</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4813E93-A5ED-47C6-811D-DAA2201CDECD}" type="slidenum">
              <a:rPr lang="ar-SA" smtClean="0"/>
              <a:pPr/>
              <a:t>‹#›</a:t>
            </a:fld>
            <a:endParaRPr lang="ar-SA" dirty="0"/>
          </a:p>
        </p:txBody>
      </p:sp>
    </p:spTree>
    <p:extLst>
      <p:ext uri="{BB962C8B-B14F-4D97-AF65-F5344CB8AC3E}">
        <p14:creationId xmlns:p14="http://schemas.microsoft.com/office/powerpoint/2010/main" val="21058739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D9801C42-7B04-4732-90AF-F415605DDADF}" type="datetimeFigureOut">
              <a:rPr lang="ar-SA" smtClean="0"/>
              <a:pPr/>
              <a:t>08/06/38</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4813E93-A5ED-47C6-811D-DAA2201CDECD}" type="slidenum">
              <a:rPr lang="ar-SA" smtClean="0"/>
              <a:pPr/>
              <a:t>‹#›</a:t>
            </a:fld>
            <a:endParaRPr lang="ar-SA" dirty="0"/>
          </a:p>
        </p:txBody>
      </p:sp>
    </p:spTree>
    <p:extLst>
      <p:ext uri="{BB962C8B-B14F-4D97-AF65-F5344CB8AC3E}">
        <p14:creationId xmlns:p14="http://schemas.microsoft.com/office/powerpoint/2010/main" val="2358727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04"/>
            <a:ext cx="1952272" cy="6853049"/>
            <a:chOff x="6627813" y="195650"/>
            <a:chExt cx="1952625" cy="5678101"/>
          </a:xfrm>
        </p:grpSpPr>
        <p:sp>
          <p:nvSpPr>
            <p:cNvPr id="50" name="Freeform 27"/>
            <p:cNvSpPr/>
            <p:nvPr/>
          </p:nvSpPr>
          <p:spPr bwMode="auto">
            <a:xfrm>
              <a:off x="6627813" y="19565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D9801C42-7B04-4732-90AF-F415605DDADF}" type="datetimeFigureOut">
              <a:rPr lang="ar-SA" smtClean="0"/>
              <a:pPr/>
              <a:t>08/06/38</a:t>
            </a:fld>
            <a:endParaRPr lang="ar-SA"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ar-SA" dirty="0"/>
          </a:p>
        </p:txBody>
      </p:sp>
      <p:sp>
        <p:nvSpPr>
          <p:cNvPr id="6" name="Slide Number Placeholder 5"/>
          <p:cNvSpPr>
            <a:spLocks noGrp="1"/>
          </p:cNvSpPr>
          <p:nvPr>
            <p:ph type="sldNum" sz="quarter" idx="4"/>
          </p:nvPr>
        </p:nvSpPr>
        <p:spPr>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D4813E93-A5ED-47C6-811D-DAA2201CDECD}" type="slidenum">
              <a:rPr lang="ar-SA" smtClean="0"/>
              <a:pPr/>
              <a:t>‹#›</a:t>
            </a:fld>
            <a:endParaRPr lang="ar-SA" dirty="0"/>
          </a:p>
        </p:txBody>
      </p:sp>
    </p:spTree>
    <p:extLst>
      <p:ext uri="{BB962C8B-B14F-4D97-AF65-F5344CB8AC3E}">
        <p14:creationId xmlns:p14="http://schemas.microsoft.com/office/powerpoint/2010/main" val="63511571"/>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txStyles>
    <p:titleStyle>
      <a:lvl1pPr algn="l" defTabSz="457200" rtl="1" eaLnBrk="1" latinLnBrk="0" hangingPunct="1">
        <a:spcBef>
          <a:spcPct val="0"/>
        </a:spcBef>
        <a:buNone/>
        <a:defRPr sz="3600" kern="1200">
          <a:solidFill>
            <a:schemeClr val="tx1">
              <a:lumMod val="85000"/>
              <a:lumOff val="1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ar.wikipedia.org/wiki/%D8%A7%D9%84%D8%A5%D9%85%D8%A8%D8%B1%D8%A7%D8%B7%D9%88%D8%B1%D9%8A%D8%A9_%D8%A7%D9%84%D8%A8%D8%B1%D9%8A%D8%B7%D8%A7%D9%86%D9%8A%D8%A9" TargetMode="External"/><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908720"/>
            <a:ext cx="9144000" cy="5070619"/>
          </a:xfrm>
          <a:prstGeom prst="rect">
            <a:avLst/>
          </a:prstGeom>
          <a:noFill/>
        </p:spPr>
        <p:txBody>
          <a:bodyPr wrap="square" rtlCol="1">
            <a:spAutoFit/>
          </a:bodyPr>
          <a:lstStyle/>
          <a:p>
            <a:pPr algn="ctr"/>
            <a:r>
              <a:rPr lang="ar-SA" dirty="0" smtClean="0"/>
              <a:t> </a:t>
            </a:r>
            <a:endParaRPr lang="ar-SA" sz="2800" dirty="0" smtClean="0">
              <a:cs typeface="PT Bold Heading" pitchFamily="2" charset="-78"/>
            </a:endParaRPr>
          </a:p>
          <a:p>
            <a:pPr algn="ctr"/>
            <a:endParaRPr lang="ar-SA" sz="2800" dirty="0" smtClean="0">
              <a:cs typeface="PT Bold Heading" pitchFamily="2" charset="-78"/>
            </a:endParaRPr>
          </a:p>
          <a:p>
            <a:pPr algn="ctr"/>
            <a:endParaRPr lang="ar-SA" sz="2800" dirty="0">
              <a:cs typeface="PT Bold Heading" pitchFamily="2" charset="-78"/>
            </a:endParaRPr>
          </a:p>
          <a:p>
            <a:pPr algn="ctr"/>
            <a:r>
              <a:rPr lang="ar-SA" sz="2800" u="sng" dirty="0" smtClean="0">
                <a:solidFill>
                  <a:srgbClr val="FF0000"/>
                </a:solidFill>
                <a:cs typeface="PT Bold Heading" pitchFamily="2" charset="-78"/>
              </a:rPr>
              <a:t>المحاضرة الخامسة:</a:t>
            </a:r>
          </a:p>
          <a:p>
            <a:pPr algn="ctr"/>
            <a:r>
              <a:rPr lang="ar-SA" sz="2700" dirty="0" smtClean="0">
                <a:cs typeface="PT Bold Heading" pitchFamily="2" charset="-78"/>
              </a:rPr>
              <a:t>الفصل الثالث/ نتائج التحديات الداخلية والخارجية على العالم الإسلامي</a:t>
            </a:r>
          </a:p>
          <a:p>
            <a:pPr algn="ctr"/>
            <a:r>
              <a:rPr lang="ar-SA" sz="2800" dirty="0" smtClean="0">
                <a:solidFill>
                  <a:srgbClr val="FF0000"/>
                </a:solidFill>
                <a:cs typeface="PT Bold Heading" pitchFamily="2" charset="-78"/>
              </a:rPr>
              <a:t>أولاً: الابتعاد عن تطبيق الشريعة الإسلامية.</a:t>
            </a:r>
          </a:p>
          <a:p>
            <a:pPr algn="ctr"/>
            <a:r>
              <a:rPr lang="ar-SA" sz="2800" dirty="0" smtClean="0">
                <a:cs typeface="PT Bold Heading" pitchFamily="2" charset="-78"/>
              </a:rPr>
              <a:t>ثانيًا: سقوط الخلافة العثمانية وتفكك الأمة الإسلامية.</a:t>
            </a:r>
          </a:p>
          <a:p>
            <a:pPr algn="ctr"/>
            <a:r>
              <a:rPr lang="ar-SA" sz="2800" dirty="0" smtClean="0">
                <a:solidFill>
                  <a:srgbClr val="FF0000"/>
                </a:solidFill>
                <a:cs typeface="PT Bold Heading" pitchFamily="2" charset="-78"/>
              </a:rPr>
              <a:t>ثالثًا: تمزق العالم الإسلامي بين التكتلات والأحلاف الدولية المعاصرة.</a:t>
            </a:r>
          </a:p>
          <a:p>
            <a:pPr algn="ctr"/>
            <a:r>
              <a:rPr lang="ar-SA" sz="2800" dirty="0">
                <a:solidFill>
                  <a:srgbClr val="FF0000"/>
                </a:solidFill>
                <a:cs typeface="PT Bold Heading" pitchFamily="2" charset="-78"/>
              </a:rPr>
              <a:t>  -هيئة الأمم المتحدة </a:t>
            </a:r>
          </a:p>
          <a:p>
            <a:pPr algn="ctr"/>
            <a:r>
              <a:rPr lang="ar-SA" sz="2800" dirty="0">
                <a:solidFill>
                  <a:srgbClr val="FF0000"/>
                </a:solidFill>
                <a:cs typeface="PT Bold Heading" pitchFamily="2" charset="-78"/>
              </a:rPr>
              <a:t>-جامعة الدول العربية </a:t>
            </a:r>
          </a:p>
          <a:p>
            <a:pPr algn="ctr"/>
            <a:r>
              <a:rPr lang="ar-SA" sz="2800" dirty="0">
                <a:solidFill>
                  <a:srgbClr val="FF0000"/>
                </a:solidFill>
                <a:cs typeface="PT Bold Heading" pitchFamily="2" charset="-78"/>
              </a:rPr>
              <a:t>- منظمة أوبك</a:t>
            </a:r>
          </a:p>
          <a:p>
            <a:pPr algn="ctr"/>
            <a:endParaRPr lang="ar-SA" sz="2650" dirty="0">
              <a:cs typeface="PT Bold Heading"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7710"/>
            <a:ext cx="8892480" cy="6378669"/>
          </a:xfrm>
          <a:prstGeom prst="rect">
            <a:avLst/>
          </a:prstGeom>
        </p:spPr>
        <p:txBody>
          <a:bodyPr wrap="square">
            <a:spAutoFit/>
          </a:bodyPr>
          <a:lstStyle/>
          <a:p>
            <a:endParaRPr lang="ar-SA" sz="2800" dirty="0" smtClean="0">
              <a:solidFill>
                <a:srgbClr val="00B050"/>
              </a:solidFill>
              <a:cs typeface="PT Bold Heading" pitchFamily="2" charset="-78"/>
            </a:endParaRPr>
          </a:p>
          <a:p>
            <a:r>
              <a:rPr lang="ar-SA" sz="2800" dirty="0" smtClean="0">
                <a:solidFill>
                  <a:srgbClr val="00B050"/>
                </a:solidFill>
                <a:cs typeface="PT Bold Heading" pitchFamily="2" charset="-78"/>
              </a:rPr>
              <a:t>الحركات الإصلاحية:</a:t>
            </a:r>
          </a:p>
          <a:p>
            <a:pPr>
              <a:lnSpc>
                <a:spcPts val="1100"/>
              </a:lnSpc>
            </a:pPr>
            <a:endParaRPr lang="ar-SA" sz="2800" dirty="0" smtClean="0">
              <a:solidFill>
                <a:srgbClr val="00B050"/>
              </a:solidFill>
              <a:cs typeface="PT Bold Heading" pitchFamily="2" charset="-78"/>
            </a:endParaRPr>
          </a:p>
          <a:p>
            <a:pPr>
              <a:buFontTx/>
              <a:buChar char="-"/>
            </a:pPr>
            <a:r>
              <a:rPr lang="ar-SA" sz="2800" dirty="0" smtClean="0">
                <a:cs typeface="PT Bold Heading" pitchFamily="2" charset="-78"/>
              </a:rPr>
              <a:t>بدأ العالم الإسلامي يتحرك من جموده، ويبعث الإسلام في مختلف مجالات الحياة، وينفض عنه غبار الجمود، والتقليد، والتواكل، بقيام </a:t>
            </a:r>
            <a:r>
              <a:rPr lang="ar-SA" sz="2800" dirty="0" smtClean="0">
                <a:solidFill>
                  <a:srgbClr val="C00000"/>
                </a:solidFill>
                <a:cs typeface="PT Bold Heading" pitchFamily="2" charset="-78"/>
              </a:rPr>
              <a:t>دعوات سلفية لإحياء الإسلام </a:t>
            </a:r>
            <a:r>
              <a:rPr lang="ar-SA" sz="2800" dirty="0" smtClean="0">
                <a:cs typeface="PT Bold Heading" pitchFamily="2" charset="-78"/>
              </a:rPr>
              <a:t>في قلب الأمة:</a:t>
            </a:r>
          </a:p>
          <a:p>
            <a:pPr>
              <a:lnSpc>
                <a:spcPts val="1000"/>
              </a:lnSpc>
            </a:pPr>
            <a:endParaRPr lang="ar-SA" sz="2800" dirty="0" smtClean="0">
              <a:cs typeface="PT Bold Heading" pitchFamily="2" charset="-78"/>
            </a:endParaRPr>
          </a:p>
          <a:p>
            <a:pPr>
              <a:buFontTx/>
              <a:buChar char="-"/>
            </a:pPr>
            <a:r>
              <a:rPr lang="ar-SA" sz="2800" dirty="0" smtClean="0">
                <a:cs typeface="PT Bold Heading" pitchFamily="2" charset="-78"/>
              </a:rPr>
              <a:t> كحركة الشيخ محمد بن عبدالوهاب في نجد.</a:t>
            </a:r>
          </a:p>
          <a:p>
            <a:pPr>
              <a:lnSpc>
                <a:spcPts val="1100"/>
              </a:lnSpc>
              <a:buFontTx/>
              <a:buChar char="-"/>
            </a:pPr>
            <a:endParaRPr lang="ar-SA" sz="2800" dirty="0" smtClean="0">
              <a:cs typeface="PT Bold Heading" pitchFamily="2" charset="-78"/>
            </a:endParaRPr>
          </a:p>
          <a:p>
            <a:pPr>
              <a:buFontTx/>
              <a:buChar char="-"/>
            </a:pPr>
            <a:r>
              <a:rPr lang="ar-SA" sz="2800" dirty="0" smtClean="0">
                <a:cs typeface="PT Bold Heading" pitchFamily="2" charset="-78"/>
              </a:rPr>
              <a:t> الحركة السنوسية في ليبيا.</a:t>
            </a:r>
          </a:p>
          <a:p>
            <a:pPr>
              <a:lnSpc>
                <a:spcPts val="1100"/>
              </a:lnSpc>
              <a:buFontTx/>
              <a:buChar char="-"/>
            </a:pPr>
            <a:endParaRPr lang="ar-SA" sz="2800" dirty="0" smtClean="0">
              <a:cs typeface="PT Bold Heading" pitchFamily="2" charset="-78"/>
            </a:endParaRPr>
          </a:p>
          <a:p>
            <a:pPr>
              <a:buFontTx/>
              <a:buChar char="-"/>
            </a:pPr>
            <a:r>
              <a:rPr lang="ar-SA" sz="2800" dirty="0" smtClean="0">
                <a:cs typeface="PT Bold Heading" pitchFamily="2" charset="-78"/>
              </a:rPr>
              <a:t> الحركة المهدية في السودان.</a:t>
            </a:r>
          </a:p>
          <a:p>
            <a:pPr>
              <a:lnSpc>
                <a:spcPts val="1100"/>
              </a:lnSpc>
              <a:buFontTx/>
              <a:buChar char="-"/>
            </a:pPr>
            <a:endParaRPr lang="ar-SA" sz="2800" dirty="0" smtClean="0">
              <a:cs typeface="PT Bold Heading" pitchFamily="2" charset="-78"/>
            </a:endParaRPr>
          </a:p>
          <a:p>
            <a:pPr>
              <a:buFontTx/>
              <a:buChar char="-"/>
            </a:pPr>
            <a:r>
              <a:rPr lang="ar-SA" sz="2800" dirty="0" smtClean="0">
                <a:cs typeface="PT Bold Heading" pitchFamily="2" charset="-78"/>
              </a:rPr>
              <a:t> الحركة الدهلوية في الهند.</a:t>
            </a:r>
          </a:p>
          <a:p>
            <a:pPr>
              <a:lnSpc>
                <a:spcPts val="1100"/>
              </a:lnSpc>
              <a:buFontTx/>
              <a:buChar char="-"/>
            </a:pPr>
            <a:endParaRPr lang="ar-SA" sz="2800" dirty="0" smtClean="0">
              <a:cs typeface="PT Bold Heading" pitchFamily="2" charset="-78"/>
            </a:endParaRPr>
          </a:p>
          <a:p>
            <a:pPr>
              <a:buFontTx/>
              <a:buChar char="-"/>
            </a:pPr>
            <a:r>
              <a:rPr lang="ar-SA" sz="2800" dirty="0" smtClean="0">
                <a:cs typeface="PT Bold Heading" pitchFamily="2" charset="-78"/>
              </a:rPr>
              <a:t>الحركة السلفية في المغرب.</a:t>
            </a:r>
          </a:p>
          <a:p>
            <a:pPr>
              <a:lnSpc>
                <a:spcPts val="1100"/>
              </a:lnSpc>
              <a:buFontTx/>
              <a:buChar char="-"/>
            </a:pPr>
            <a:endParaRPr lang="ar-SA" sz="2800" dirty="0" smtClean="0">
              <a:cs typeface="PT Bold Heading" pitchFamily="2" charset="-78"/>
            </a:endParaRPr>
          </a:p>
          <a:p>
            <a:pPr>
              <a:buFontTx/>
              <a:buChar char="-"/>
            </a:pPr>
            <a:r>
              <a:rPr lang="ar-SA" sz="2800" dirty="0">
                <a:cs typeface="PT Bold Heading" pitchFamily="2" charset="-78"/>
              </a:rPr>
              <a:t> </a:t>
            </a:r>
            <a:r>
              <a:rPr lang="ar-SA" sz="2800" dirty="0" smtClean="0">
                <a:cs typeface="PT Bold Heading" pitchFamily="2" charset="-78"/>
              </a:rPr>
              <a:t>شركة إسلام والجمعية المحمدية في اندونيسيا.</a:t>
            </a:r>
          </a:p>
          <a:p>
            <a:pPr>
              <a:lnSpc>
                <a:spcPts val="1100"/>
              </a:lnSpc>
              <a:buFontTx/>
              <a:buChar char="-"/>
            </a:pPr>
            <a:endParaRPr lang="ar-SA" sz="2800" dirty="0" smtClean="0">
              <a:cs typeface="PT Bold Heading" pitchFamily="2" charset="-78"/>
            </a:endParaRPr>
          </a:p>
          <a:p>
            <a:pPr>
              <a:buFontTx/>
              <a:buChar char="-"/>
            </a:pPr>
            <a:r>
              <a:rPr lang="ar-SA" sz="2800" dirty="0">
                <a:cs typeface="PT Bold Heading" pitchFamily="2" charset="-78"/>
              </a:rPr>
              <a:t> </a:t>
            </a:r>
            <a:r>
              <a:rPr lang="ar-SA" sz="2800" dirty="0" smtClean="0">
                <a:cs typeface="PT Bold Heading" pitchFamily="2" charset="-78"/>
              </a:rPr>
              <a:t>حركة عثمان دنفديو في السودان الغربي.</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 calcmode="lin" valueType="num">
                                      <p:cBhvr>
                                        <p:cTn id="1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1000"/>
                                        <p:tgtEl>
                                          <p:spTgt spid="4">
                                            <p:txEl>
                                              <p:pRg st="5" end="5"/>
                                            </p:txEl>
                                          </p:spTgt>
                                        </p:tgtEl>
                                      </p:cBhvr>
                                    </p:animEffect>
                                    <p:anim calcmode="lin" valueType="num">
                                      <p:cBhvr>
                                        <p:cTn id="2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4" dur="9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7" presetClass="entr" presetSubtype="0" fill="hold" nodeType="clickEffect">
                                  <p:stCondLst>
                                    <p:cond delay="0"/>
                                  </p:stCondLst>
                                  <p:childTnLst>
                                    <p:set>
                                      <p:cBhvr>
                                        <p:cTn id="29" dur="1" fill="hold">
                                          <p:stCondLst>
                                            <p:cond delay="0"/>
                                          </p:stCondLst>
                                        </p:cTn>
                                        <p:tgtEl>
                                          <p:spTgt spid="4">
                                            <p:txEl>
                                              <p:pRg st="7" end="7"/>
                                            </p:txEl>
                                          </p:spTgt>
                                        </p:tgtEl>
                                        <p:attrNameLst>
                                          <p:attrName>style.visibility</p:attrName>
                                        </p:attrNameLst>
                                      </p:cBhvr>
                                      <p:to>
                                        <p:strVal val="visible"/>
                                      </p:to>
                                    </p:set>
                                    <p:animEffect transition="in" filter="fade">
                                      <p:cBhvr>
                                        <p:cTn id="30" dur="1000"/>
                                        <p:tgtEl>
                                          <p:spTgt spid="4">
                                            <p:txEl>
                                              <p:pRg st="7" end="7"/>
                                            </p:txEl>
                                          </p:spTgt>
                                        </p:tgtEl>
                                      </p:cBhvr>
                                    </p:animEffect>
                                    <p:anim calcmode="lin" valueType="num">
                                      <p:cBhvr>
                                        <p:cTn id="31"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2" dur="900" decel="100000" fill="hold"/>
                                        <p:tgtEl>
                                          <p:spTgt spid="4">
                                            <p:txEl>
                                              <p:pRg st="7" end="7"/>
                                            </p:txEl>
                                          </p:spTgt>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4">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4">
                                            <p:txEl>
                                              <p:pRg st="9" end="9"/>
                                            </p:txEl>
                                          </p:spTgt>
                                        </p:tgtEl>
                                        <p:attrNameLst>
                                          <p:attrName>style.visibility</p:attrName>
                                        </p:attrNameLst>
                                      </p:cBhvr>
                                      <p:to>
                                        <p:strVal val="visible"/>
                                      </p:to>
                                    </p:set>
                                    <p:animEffect transition="in" filter="fade">
                                      <p:cBhvr>
                                        <p:cTn id="38" dur="1000"/>
                                        <p:tgtEl>
                                          <p:spTgt spid="4">
                                            <p:txEl>
                                              <p:pRg st="9" end="9"/>
                                            </p:txEl>
                                          </p:spTgt>
                                        </p:tgtEl>
                                      </p:cBhvr>
                                    </p:animEffect>
                                    <p:anim calcmode="lin" valueType="num">
                                      <p:cBhvr>
                                        <p:cTn id="39"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40" dur="900" decel="100000" fill="hold"/>
                                        <p:tgtEl>
                                          <p:spTgt spid="4">
                                            <p:txEl>
                                              <p:pRg st="9" end="9"/>
                                            </p:txEl>
                                          </p:spTgt>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4">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37" presetClass="entr" presetSubtype="0" fill="hold" nodeType="clickEffect">
                                  <p:stCondLst>
                                    <p:cond delay="0"/>
                                  </p:stCondLst>
                                  <p:childTnLst>
                                    <p:set>
                                      <p:cBhvr>
                                        <p:cTn id="45" dur="1" fill="hold">
                                          <p:stCondLst>
                                            <p:cond delay="0"/>
                                          </p:stCondLst>
                                        </p:cTn>
                                        <p:tgtEl>
                                          <p:spTgt spid="4">
                                            <p:txEl>
                                              <p:pRg st="11" end="11"/>
                                            </p:txEl>
                                          </p:spTgt>
                                        </p:tgtEl>
                                        <p:attrNameLst>
                                          <p:attrName>style.visibility</p:attrName>
                                        </p:attrNameLst>
                                      </p:cBhvr>
                                      <p:to>
                                        <p:strVal val="visible"/>
                                      </p:to>
                                    </p:set>
                                    <p:animEffect transition="in" filter="fade">
                                      <p:cBhvr>
                                        <p:cTn id="46" dur="1000"/>
                                        <p:tgtEl>
                                          <p:spTgt spid="4">
                                            <p:txEl>
                                              <p:pRg st="11" end="11"/>
                                            </p:txEl>
                                          </p:spTgt>
                                        </p:tgtEl>
                                      </p:cBhvr>
                                    </p:animEffect>
                                    <p:anim calcmode="lin" valueType="num">
                                      <p:cBhvr>
                                        <p:cTn id="47"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48" dur="900" decel="100000" fill="hold"/>
                                        <p:tgtEl>
                                          <p:spTgt spid="4">
                                            <p:txEl>
                                              <p:pRg st="11" end="11"/>
                                            </p:txEl>
                                          </p:spTgt>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4">
                                            <p:txEl>
                                              <p:pRg st="11" end="11"/>
                                            </p:txEl>
                                          </p:spTgt>
                                        </p:tgtEl>
                                        <p:attrNameLst>
                                          <p:attrName>ppt_y</p:attrName>
                                        </p:attrNameLst>
                                      </p:cBhvr>
                                      <p:tavLst>
                                        <p:tav tm="0">
                                          <p:val>
                                            <p:strVal val="#ppt_y-.03"/>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37" presetClass="entr" presetSubtype="0" fill="hold" nodeType="clickEffect">
                                  <p:stCondLst>
                                    <p:cond delay="0"/>
                                  </p:stCondLst>
                                  <p:childTnLst>
                                    <p:set>
                                      <p:cBhvr>
                                        <p:cTn id="53" dur="1" fill="hold">
                                          <p:stCondLst>
                                            <p:cond delay="0"/>
                                          </p:stCondLst>
                                        </p:cTn>
                                        <p:tgtEl>
                                          <p:spTgt spid="4">
                                            <p:txEl>
                                              <p:pRg st="13" end="13"/>
                                            </p:txEl>
                                          </p:spTgt>
                                        </p:tgtEl>
                                        <p:attrNameLst>
                                          <p:attrName>style.visibility</p:attrName>
                                        </p:attrNameLst>
                                      </p:cBhvr>
                                      <p:to>
                                        <p:strVal val="visible"/>
                                      </p:to>
                                    </p:set>
                                    <p:animEffect transition="in" filter="fade">
                                      <p:cBhvr>
                                        <p:cTn id="54" dur="1000"/>
                                        <p:tgtEl>
                                          <p:spTgt spid="4">
                                            <p:txEl>
                                              <p:pRg st="13" end="13"/>
                                            </p:txEl>
                                          </p:spTgt>
                                        </p:tgtEl>
                                      </p:cBhvr>
                                    </p:animEffect>
                                    <p:anim calcmode="lin" valueType="num">
                                      <p:cBhvr>
                                        <p:cTn id="55" dur="1000" fill="hold"/>
                                        <p:tgtEl>
                                          <p:spTgt spid="4">
                                            <p:txEl>
                                              <p:pRg st="13" end="13"/>
                                            </p:txEl>
                                          </p:spTgt>
                                        </p:tgtEl>
                                        <p:attrNameLst>
                                          <p:attrName>ppt_x</p:attrName>
                                        </p:attrNameLst>
                                      </p:cBhvr>
                                      <p:tavLst>
                                        <p:tav tm="0">
                                          <p:val>
                                            <p:strVal val="#ppt_x"/>
                                          </p:val>
                                        </p:tav>
                                        <p:tav tm="100000">
                                          <p:val>
                                            <p:strVal val="#ppt_x"/>
                                          </p:val>
                                        </p:tav>
                                      </p:tavLst>
                                    </p:anim>
                                    <p:anim calcmode="lin" valueType="num">
                                      <p:cBhvr>
                                        <p:cTn id="56" dur="900" decel="100000" fill="hold"/>
                                        <p:tgtEl>
                                          <p:spTgt spid="4">
                                            <p:txEl>
                                              <p:pRg st="13" end="13"/>
                                            </p:txEl>
                                          </p:spTgt>
                                        </p:tgtEl>
                                        <p:attrNameLst>
                                          <p:attrName>ppt_y</p:attrName>
                                        </p:attrNameLst>
                                      </p:cBhvr>
                                      <p:tavLst>
                                        <p:tav tm="0">
                                          <p:val>
                                            <p:strVal val="#ppt_y+1"/>
                                          </p:val>
                                        </p:tav>
                                        <p:tav tm="100000">
                                          <p:val>
                                            <p:strVal val="#ppt_y-.03"/>
                                          </p:val>
                                        </p:tav>
                                      </p:tavLst>
                                    </p:anim>
                                    <p:anim calcmode="lin" valueType="num">
                                      <p:cBhvr>
                                        <p:cTn id="57" dur="100" accel="100000" fill="hold">
                                          <p:stCondLst>
                                            <p:cond delay="900"/>
                                          </p:stCondLst>
                                        </p:cTn>
                                        <p:tgtEl>
                                          <p:spTgt spid="4">
                                            <p:txEl>
                                              <p:pRg st="13" end="13"/>
                                            </p:txEl>
                                          </p:spTgt>
                                        </p:tgtEl>
                                        <p:attrNameLst>
                                          <p:attrName>ppt_y</p:attrName>
                                        </p:attrNameLst>
                                      </p:cBhvr>
                                      <p:tavLst>
                                        <p:tav tm="0">
                                          <p:val>
                                            <p:strVal val="#ppt_y-.03"/>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37" presetClass="entr" presetSubtype="0" fill="hold" nodeType="clickEffect">
                                  <p:stCondLst>
                                    <p:cond delay="0"/>
                                  </p:stCondLst>
                                  <p:childTnLst>
                                    <p:set>
                                      <p:cBhvr>
                                        <p:cTn id="61" dur="1" fill="hold">
                                          <p:stCondLst>
                                            <p:cond delay="0"/>
                                          </p:stCondLst>
                                        </p:cTn>
                                        <p:tgtEl>
                                          <p:spTgt spid="4">
                                            <p:txEl>
                                              <p:pRg st="15" end="15"/>
                                            </p:txEl>
                                          </p:spTgt>
                                        </p:tgtEl>
                                        <p:attrNameLst>
                                          <p:attrName>style.visibility</p:attrName>
                                        </p:attrNameLst>
                                      </p:cBhvr>
                                      <p:to>
                                        <p:strVal val="visible"/>
                                      </p:to>
                                    </p:set>
                                    <p:animEffect transition="in" filter="fade">
                                      <p:cBhvr>
                                        <p:cTn id="62" dur="1000"/>
                                        <p:tgtEl>
                                          <p:spTgt spid="4">
                                            <p:txEl>
                                              <p:pRg st="15" end="15"/>
                                            </p:txEl>
                                          </p:spTgt>
                                        </p:tgtEl>
                                      </p:cBhvr>
                                    </p:animEffect>
                                    <p:anim calcmode="lin" valueType="num">
                                      <p:cBhvr>
                                        <p:cTn id="63" dur="1000" fill="hold"/>
                                        <p:tgtEl>
                                          <p:spTgt spid="4">
                                            <p:txEl>
                                              <p:pRg st="15" end="15"/>
                                            </p:txEl>
                                          </p:spTgt>
                                        </p:tgtEl>
                                        <p:attrNameLst>
                                          <p:attrName>ppt_x</p:attrName>
                                        </p:attrNameLst>
                                      </p:cBhvr>
                                      <p:tavLst>
                                        <p:tav tm="0">
                                          <p:val>
                                            <p:strVal val="#ppt_x"/>
                                          </p:val>
                                        </p:tav>
                                        <p:tav tm="100000">
                                          <p:val>
                                            <p:strVal val="#ppt_x"/>
                                          </p:val>
                                        </p:tav>
                                      </p:tavLst>
                                    </p:anim>
                                    <p:anim calcmode="lin" valueType="num">
                                      <p:cBhvr>
                                        <p:cTn id="64" dur="900" decel="100000" fill="hold"/>
                                        <p:tgtEl>
                                          <p:spTgt spid="4">
                                            <p:txEl>
                                              <p:pRg st="15" end="15"/>
                                            </p:txEl>
                                          </p:spTgt>
                                        </p:tgtEl>
                                        <p:attrNameLst>
                                          <p:attrName>ppt_y</p:attrName>
                                        </p:attrNameLst>
                                      </p:cBhvr>
                                      <p:tavLst>
                                        <p:tav tm="0">
                                          <p:val>
                                            <p:strVal val="#ppt_y+1"/>
                                          </p:val>
                                        </p:tav>
                                        <p:tav tm="100000">
                                          <p:val>
                                            <p:strVal val="#ppt_y-.03"/>
                                          </p:val>
                                        </p:tav>
                                      </p:tavLst>
                                    </p:anim>
                                    <p:anim calcmode="lin" valueType="num">
                                      <p:cBhvr>
                                        <p:cTn id="65" dur="100" accel="100000" fill="hold">
                                          <p:stCondLst>
                                            <p:cond delay="900"/>
                                          </p:stCondLst>
                                        </p:cTn>
                                        <p:tgtEl>
                                          <p:spTgt spid="4">
                                            <p:txEl>
                                              <p:pRg st="15" end="15"/>
                                            </p:txEl>
                                          </p:spTgt>
                                        </p:tgtEl>
                                        <p:attrNameLst>
                                          <p:attrName>ppt_y</p:attrName>
                                        </p:attrNameLst>
                                      </p:cBhvr>
                                      <p:tavLst>
                                        <p:tav tm="0">
                                          <p:val>
                                            <p:strVal val="#ppt_y-.03"/>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37" presetClass="entr" presetSubtype="0" fill="hold" nodeType="clickEffect">
                                  <p:stCondLst>
                                    <p:cond delay="0"/>
                                  </p:stCondLst>
                                  <p:childTnLst>
                                    <p:set>
                                      <p:cBhvr>
                                        <p:cTn id="69" dur="1" fill="hold">
                                          <p:stCondLst>
                                            <p:cond delay="0"/>
                                          </p:stCondLst>
                                        </p:cTn>
                                        <p:tgtEl>
                                          <p:spTgt spid="4">
                                            <p:txEl>
                                              <p:pRg st="17" end="17"/>
                                            </p:txEl>
                                          </p:spTgt>
                                        </p:tgtEl>
                                        <p:attrNameLst>
                                          <p:attrName>style.visibility</p:attrName>
                                        </p:attrNameLst>
                                      </p:cBhvr>
                                      <p:to>
                                        <p:strVal val="visible"/>
                                      </p:to>
                                    </p:set>
                                    <p:animEffect transition="in" filter="fade">
                                      <p:cBhvr>
                                        <p:cTn id="70" dur="1000"/>
                                        <p:tgtEl>
                                          <p:spTgt spid="4">
                                            <p:txEl>
                                              <p:pRg st="17" end="17"/>
                                            </p:txEl>
                                          </p:spTgt>
                                        </p:tgtEl>
                                      </p:cBhvr>
                                    </p:animEffect>
                                    <p:anim calcmode="lin" valueType="num">
                                      <p:cBhvr>
                                        <p:cTn id="71" dur="1000" fill="hold"/>
                                        <p:tgtEl>
                                          <p:spTgt spid="4">
                                            <p:txEl>
                                              <p:pRg st="17" end="17"/>
                                            </p:txEl>
                                          </p:spTgt>
                                        </p:tgtEl>
                                        <p:attrNameLst>
                                          <p:attrName>ppt_x</p:attrName>
                                        </p:attrNameLst>
                                      </p:cBhvr>
                                      <p:tavLst>
                                        <p:tav tm="0">
                                          <p:val>
                                            <p:strVal val="#ppt_x"/>
                                          </p:val>
                                        </p:tav>
                                        <p:tav tm="100000">
                                          <p:val>
                                            <p:strVal val="#ppt_x"/>
                                          </p:val>
                                        </p:tav>
                                      </p:tavLst>
                                    </p:anim>
                                    <p:anim calcmode="lin" valueType="num">
                                      <p:cBhvr>
                                        <p:cTn id="72" dur="900" decel="100000" fill="hold"/>
                                        <p:tgtEl>
                                          <p:spTgt spid="4">
                                            <p:txEl>
                                              <p:pRg st="17" end="17"/>
                                            </p:txEl>
                                          </p:spTgt>
                                        </p:tgtEl>
                                        <p:attrNameLst>
                                          <p:attrName>ppt_y</p:attrName>
                                        </p:attrNameLst>
                                      </p:cBhvr>
                                      <p:tavLst>
                                        <p:tav tm="0">
                                          <p:val>
                                            <p:strVal val="#ppt_y+1"/>
                                          </p:val>
                                        </p:tav>
                                        <p:tav tm="100000">
                                          <p:val>
                                            <p:strVal val="#ppt_y-.03"/>
                                          </p:val>
                                        </p:tav>
                                      </p:tavLst>
                                    </p:anim>
                                    <p:anim calcmode="lin" valueType="num">
                                      <p:cBhvr>
                                        <p:cTn id="73" dur="100" accel="100000" fill="hold">
                                          <p:stCondLst>
                                            <p:cond delay="900"/>
                                          </p:stCondLst>
                                        </p:cTn>
                                        <p:tgtEl>
                                          <p:spTgt spid="4">
                                            <p:txEl>
                                              <p:pRg st="17" end="1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036037"/>
            <a:ext cx="9036496" cy="3016210"/>
          </a:xfrm>
          <a:prstGeom prst="rect">
            <a:avLst/>
          </a:prstGeom>
        </p:spPr>
        <p:txBody>
          <a:bodyPr wrap="square">
            <a:spAutoFit/>
          </a:bodyPr>
          <a:lstStyle/>
          <a:p>
            <a:pPr lvl="0">
              <a:lnSpc>
                <a:spcPts val="1000"/>
              </a:lnSpc>
            </a:pPr>
            <a:endParaRPr lang="ar-SA" sz="2800" dirty="0" smtClean="0">
              <a:solidFill>
                <a:prstClr val="black"/>
              </a:solidFill>
              <a:cs typeface="PT Bold Heading" pitchFamily="2" charset="-78"/>
            </a:endParaRPr>
          </a:p>
          <a:p>
            <a:pPr marL="185738" lvl="0" indent="-185738">
              <a:lnSpc>
                <a:spcPts val="1000"/>
              </a:lnSpc>
              <a:buFont typeface="Arial" panose="020B0604020202020204" pitchFamily="34" charset="0"/>
              <a:buChar char="•"/>
            </a:pPr>
            <a:r>
              <a:rPr lang="ar-SA" sz="2800" u="sng" dirty="0" smtClean="0">
                <a:solidFill>
                  <a:srgbClr val="C00000"/>
                </a:solidFill>
                <a:cs typeface="PT Bold Heading" pitchFamily="2" charset="-78"/>
              </a:rPr>
              <a:t>هل نجحت هذه الحركات في لم شتات المسلمين؟</a:t>
            </a:r>
          </a:p>
          <a:p>
            <a:pPr marL="457200" lvl="0" indent="-457200">
              <a:lnSpc>
                <a:spcPts val="1000"/>
              </a:lnSpc>
              <a:buFont typeface="Arial" panose="020B0604020202020204" pitchFamily="34" charset="0"/>
              <a:buChar char="•"/>
            </a:pPr>
            <a:endParaRPr lang="ar-SA" sz="2800" dirty="0">
              <a:solidFill>
                <a:prstClr val="black"/>
              </a:solidFill>
              <a:cs typeface="PT Bold Heading" pitchFamily="2" charset="-78"/>
            </a:endParaRPr>
          </a:p>
          <a:p>
            <a:pPr marL="457200" lvl="0" indent="-457200">
              <a:lnSpc>
                <a:spcPts val="1000"/>
              </a:lnSpc>
              <a:buFont typeface="Arial" panose="020B0604020202020204" pitchFamily="34" charset="0"/>
              <a:buChar char="•"/>
            </a:pPr>
            <a:endParaRPr lang="ar-SA" sz="2800" dirty="0">
              <a:solidFill>
                <a:prstClr val="black"/>
              </a:solidFill>
              <a:cs typeface="PT Bold Heading" pitchFamily="2" charset="-78"/>
            </a:endParaRPr>
          </a:p>
          <a:p>
            <a:pPr lvl="0">
              <a:buFontTx/>
              <a:buChar char="-"/>
            </a:pPr>
            <a:r>
              <a:rPr lang="ar-SA" sz="2600" dirty="0">
                <a:solidFill>
                  <a:prstClr val="black"/>
                </a:solidFill>
                <a:cs typeface="PT Bold Heading" pitchFamily="2" charset="-78"/>
              </a:rPr>
              <a:t> </a:t>
            </a:r>
            <a:r>
              <a:rPr lang="ar-SA" sz="2600" dirty="0" smtClean="0">
                <a:solidFill>
                  <a:prstClr val="black"/>
                </a:solidFill>
                <a:cs typeface="PT Bold Heading" pitchFamily="2" charset="-78"/>
              </a:rPr>
              <a:t>إلا </a:t>
            </a:r>
            <a:r>
              <a:rPr lang="ar-SA" sz="2600" dirty="0">
                <a:solidFill>
                  <a:prstClr val="black"/>
                </a:solidFill>
                <a:cs typeface="PT Bold Heading" pitchFamily="2" charset="-78"/>
              </a:rPr>
              <a:t>أن هذه الحركات لم تنجح في لم شتات المسلمين، وكان نجاحها محدودَا، وفي بلاد معينة، ويرجع ذلك إلى الأسباب الآتية:</a:t>
            </a:r>
          </a:p>
          <a:p>
            <a:pPr lvl="0">
              <a:lnSpc>
                <a:spcPts val="1000"/>
              </a:lnSpc>
            </a:pPr>
            <a:endParaRPr lang="ar-SA" sz="2800" dirty="0">
              <a:solidFill>
                <a:prstClr val="black"/>
              </a:solidFill>
              <a:cs typeface="PT Bold Heading" pitchFamily="2" charset="-78"/>
            </a:endParaRPr>
          </a:p>
          <a:p>
            <a:pPr lvl="0"/>
            <a:r>
              <a:rPr lang="ar-SA" sz="2800" dirty="0">
                <a:solidFill>
                  <a:prstClr val="black"/>
                </a:solidFill>
                <a:cs typeface="PT Bold Heading" pitchFamily="2" charset="-78"/>
              </a:rPr>
              <a:t>1- كانت الحضارة الغربية المادية قد طغت على الأمة الإسلامية.</a:t>
            </a:r>
          </a:p>
          <a:p>
            <a:pPr lvl="0">
              <a:lnSpc>
                <a:spcPts val="1000"/>
              </a:lnSpc>
            </a:pPr>
            <a:endParaRPr lang="ar-SA" sz="2800" dirty="0">
              <a:solidFill>
                <a:prstClr val="black"/>
              </a:solidFill>
              <a:cs typeface="PT Bold Heading" pitchFamily="2" charset="-78"/>
            </a:endParaRPr>
          </a:p>
          <a:p>
            <a:pPr lvl="0"/>
            <a:r>
              <a:rPr lang="ar-SA" sz="2700" dirty="0">
                <a:solidFill>
                  <a:prstClr val="black"/>
                </a:solidFill>
                <a:cs typeface="PT Bold Heading" pitchFamily="2" charset="-78"/>
              </a:rPr>
              <a:t>2- الاستعمار الغربي الذي عم بلاد المسلمين، وما صاحب هذا الاستعمار من انتشار للصهيونية والشيوعية وأساليبها.</a:t>
            </a:r>
          </a:p>
        </p:txBody>
      </p:sp>
    </p:spTree>
    <p:extLst>
      <p:ext uri="{BB962C8B-B14F-4D97-AF65-F5344CB8AC3E}">
        <p14:creationId xmlns:p14="http://schemas.microsoft.com/office/powerpoint/2010/main" val="2059756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Effect transition="in" filter="barn(inVertical)">
                                      <p:cBhvr>
                                        <p:cTn id="13" dur="500"/>
                                        <p:tgtEl>
                                          <p:spTgt spid="2">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6" end="6"/>
                                            </p:txEl>
                                          </p:spTgt>
                                        </p:tgtEl>
                                        <p:attrNameLst>
                                          <p:attrName>style.visibility</p:attrName>
                                        </p:attrNameLst>
                                      </p:cBhvr>
                                      <p:to>
                                        <p:strVal val="visible"/>
                                      </p:to>
                                    </p:set>
                                    <p:anim calcmode="lin" valueType="num">
                                      <p:cBhvr additive="base">
                                        <p:cTn id="18"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8" end="8"/>
                                            </p:txEl>
                                          </p:spTgt>
                                        </p:tgtEl>
                                        <p:attrNameLst>
                                          <p:attrName>style.visibility</p:attrName>
                                        </p:attrNameLst>
                                      </p:cBhvr>
                                      <p:to>
                                        <p:strVal val="visible"/>
                                      </p:to>
                                    </p:set>
                                    <p:anim calcmode="lin" valueType="num">
                                      <p:cBhvr additive="base">
                                        <p:cTn id="24"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384"/>
            <a:ext cx="9036496" cy="4693593"/>
          </a:xfrm>
          <a:prstGeom prst="rect">
            <a:avLst/>
          </a:prstGeom>
        </p:spPr>
        <p:txBody>
          <a:bodyPr wrap="square">
            <a:spAutoFit/>
          </a:bodyPr>
          <a:lstStyle/>
          <a:p>
            <a:r>
              <a:rPr lang="ar-SA" sz="2800" u="sng" dirty="0" smtClean="0">
                <a:solidFill>
                  <a:srgbClr val="00B050"/>
                </a:solidFill>
                <a:cs typeface="PT Bold Heading" pitchFamily="2" charset="-78"/>
              </a:rPr>
              <a:t> </a:t>
            </a:r>
          </a:p>
          <a:p>
            <a:r>
              <a:rPr lang="ar-SA" sz="2800" u="sng" dirty="0" smtClean="0">
                <a:solidFill>
                  <a:srgbClr val="00B050"/>
                </a:solidFill>
                <a:cs typeface="PT Bold Heading" pitchFamily="2" charset="-78"/>
              </a:rPr>
              <a:t>الاستعمار الغربي والدولة العثمانية:</a:t>
            </a:r>
          </a:p>
          <a:p>
            <a:pPr>
              <a:lnSpc>
                <a:spcPts val="1000"/>
              </a:lnSpc>
            </a:pPr>
            <a:endParaRPr lang="ar-SA" sz="2800" u="sng" dirty="0" smtClean="0">
              <a:solidFill>
                <a:srgbClr val="00B050"/>
              </a:solidFill>
              <a:cs typeface="PT Bold Heading" pitchFamily="2" charset="-78"/>
            </a:endParaRPr>
          </a:p>
          <a:p>
            <a:pPr>
              <a:buFontTx/>
              <a:buChar char="-"/>
            </a:pPr>
            <a:r>
              <a:rPr lang="ar-SA" sz="2650" dirty="0" smtClean="0">
                <a:cs typeface="PT Bold Heading" pitchFamily="2" charset="-78"/>
              </a:rPr>
              <a:t>حرصت </a:t>
            </a:r>
            <a:r>
              <a:rPr lang="ar-SA" sz="2650" dirty="0" smtClean="0">
                <a:solidFill>
                  <a:srgbClr val="C00000"/>
                </a:solidFill>
                <a:cs typeface="PT Bold Heading" pitchFamily="2" charset="-78"/>
              </a:rPr>
              <a:t>الدول الاستعمارية كبريطانيا وفرنسا</a:t>
            </a:r>
            <a:r>
              <a:rPr lang="ar-SA" sz="2650" dirty="0" smtClean="0">
                <a:cs typeface="PT Bold Heading" pitchFamily="2" charset="-78"/>
              </a:rPr>
              <a:t>، على دفع الدولة العثمانية </a:t>
            </a:r>
            <a:r>
              <a:rPr lang="ar-SA" sz="2550" dirty="0" smtClean="0">
                <a:cs typeface="PT Bold Heading" pitchFamily="2" charset="-78"/>
              </a:rPr>
              <a:t>– دار الخلافة- إلى منزلق خطير  جدًا، يأخذ اسم الاصلاح وشكله، بينما ينطوي </a:t>
            </a:r>
            <a:r>
              <a:rPr lang="ar-SA" sz="2700" dirty="0" smtClean="0">
                <a:cs typeface="PT Bold Heading" pitchFamily="2" charset="-78"/>
              </a:rPr>
              <a:t>على أكبر المفاسد، وقد أعان على ذلك </a:t>
            </a:r>
            <a:r>
              <a:rPr lang="ar-SA" sz="2700" dirty="0" smtClean="0">
                <a:solidFill>
                  <a:srgbClr val="C00000"/>
                </a:solidFill>
                <a:cs typeface="PT Bold Heading" pitchFamily="2" charset="-78"/>
              </a:rPr>
              <a:t>جنود الغزو الفكري من أبناء الدولة نفسها ورعاياها</a:t>
            </a:r>
            <a:r>
              <a:rPr lang="ar-SA" sz="2700" dirty="0" smtClean="0">
                <a:cs typeface="PT Bold Heading" pitchFamily="2" charset="-78"/>
              </a:rPr>
              <a:t>.</a:t>
            </a:r>
          </a:p>
          <a:p>
            <a:pPr>
              <a:lnSpc>
                <a:spcPts val="1000"/>
              </a:lnSpc>
            </a:pPr>
            <a:endParaRPr lang="ar-SA" sz="2800" dirty="0" smtClean="0">
              <a:cs typeface="PT Bold Heading" pitchFamily="2" charset="-78"/>
            </a:endParaRPr>
          </a:p>
          <a:p>
            <a:pPr>
              <a:buFontTx/>
              <a:buChar char="-"/>
            </a:pPr>
            <a:r>
              <a:rPr lang="ar-SA" sz="2800" dirty="0" smtClean="0">
                <a:cs typeface="PT Bold Heading" pitchFamily="2" charset="-78"/>
              </a:rPr>
              <a:t> نتج عن ذلك أن أصدرت الدولة العثمانية عقب مؤتمر باريس في عام </a:t>
            </a:r>
            <a:r>
              <a:rPr lang="ar-SA" sz="2750" dirty="0" smtClean="0">
                <a:cs typeface="PT Bold Heading" pitchFamily="2" charset="-78"/>
              </a:rPr>
              <a:t>1272هـ/ 1856م، قوانين عُرفت باسم ( </a:t>
            </a:r>
            <a:r>
              <a:rPr lang="ar-SA" sz="2750" u="sng" dirty="0" smtClean="0">
                <a:solidFill>
                  <a:srgbClr val="C00000"/>
                </a:solidFill>
                <a:cs typeface="PT Bold Heading" pitchFamily="2" charset="-78"/>
              </a:rPr>
              <a:t>التنظيمات الخيرية</a:t>
            </a:r>
            <a:r>
              <a:rPr lang="ar-SA" sz="2750" dirty="0" smtClean="0">
                <a:cs typeface="PT Bold Heading" pitchFamily="2" charset="-78"/>
              </a:rPr>
              <a:t>)، وتضمنت انشاء ما </a:t>
            </a:r>
            <a:r>
              <a:rPr lang="ar-SA" sz="2750" dirty="0" smtClean="0">
                <a:solidFill>
                  <a:srgbClr val="0070C0"/>
                </a:solidFill>
                <a:cs typeface="PT Bold Heading" pitchFamily="2" charset="-78"/>
              </a:rPr>
              <a:t>يسمى المحاكم المختلطة، والمحاكم التجارية، </a:t>
            </a:r>
            <a:r>
              <a:rPr lang="ar-SA" sz="2750" dirty="0" smtClean="0">
                <a:cs typeface="PT Bold Heading" pitchFamily="2" charset="-78"/>
              </a:rPr>
              <a:t>تابعة للدولة نفسها.</a:t>
            </a:r>
          </a:p>
          <a:p>
            <a:pPr>
              <a:lnSpc>
                <a:spcPts val="1000"/>
              </a:lnSpc>
            </a:pPr>
            <a:endParaRPr lang="ar-SA" sz="2800" dirty="0" smtClean="0">
              <a:cs typeface="PT Bold Heading"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1000"/>
                                        <p:tgtEl>
                                          <p:spTgt spid="4">
                                            <p:txEl>
                                              <p:pRg st="1" end="1"/>
                                            </p:txEl>
                                          </p:spTgt>
                                        </p:tgtEl>
                                      </p:cBhvr>
                                    </p:animEffect>
                                    <p:anim calcmode="lin" valueType="num">
                                      <p:cBhvr>
                                        <p:cTn id="16"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 calcmode="lin" valueType="num">
                                      <p:cBhvr>
                                        <p:cTn id="23"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4"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25" dur="500"/>
                                        <p:tgtEl>
                                          <p:spTgt spid="4">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0" fill="hold" nodeType="clickEffect">
                                  <p:stCondLst>
                                    <p:cond delay="0"/>
                                  </p:stCondLst>
                                  <p:childTnLst>
                                    <p:set>
                                      <p:cBhvr>
                                        <p:cTn id="29" dur="1" fill="hold">
                                          <p:stCondLst>
                                            <p:cond delay="0"/>
                                          </p:stCondLst>
                                        </p:cTn>
                                        <p:tgtEl>
                                          <p:spTgt spid="4">
                                            <p:txEl>
                                              <p:pRg st="5" end="5"/>
                                            </p:txEl>
                                          </p:spTgt>
                                        </p:tgtEl>
                                        <p:attrNameLst>
                                          <p:attrName>style.visibility</p:attrName>
                                        </p:attrNameLst>
                                      </p:cBhvr>
                                      <p:to>
                                        <p:strVal val="visible"/>
                                      </p:to>
                                    </p:set>
                                    <p:anim calcmode="lin" valueType="num">
                                      <p:cBhvr>
                                        <p:cTn id="30"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31"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88640"/>
            <a:ext cx="9144000" cy="6486391"/>
          </a:xfrm>
          <a:prstGeom prst="rect">
            <a:avLst/>
          </a:prstGeom>
        </p:spPr>
        <p:txBody>
          <a:bodyPr wrap="square">
            <a:spAutoFit/>
          </a:bodyPr>
          <a:lstStyle/>
          <a:p>
            <a:pPr lvl="0"/>
            <a:r>
              <a:rPr lang="ar-SA" sz="2800" u="sng" dirty="0" smtClean="0">
                <a:solidFill>
                  <a:srgbClr val="00B050"/>
                </a:solidFill>
                <a:cs typeface="PT Bold Heading" pitchFamily="2" charset="-78"/>
              </a:rPr>
              <a:t>* بداية انهيار التشريع الإسلامي في الخلافة العثمانية: </a:t>
            </a:r>
          </a:p>
          <a:p>
            <a:pPr lvl="0">
              <a:lnSpc>
                <a:spcPts val="1100"/>
              </a:lnSpc>
            </a:pPr>
            <a:endParaRPr lang="ar-SA" sz="2800" u="sng" dirty="0" smtClean="0">
              <a:solidFill>
                <a:srgbClr val="00B050"/>
              </a:solidFill>
              <a:cs typeface="PT Bold Heading" pitchFamily="2" charset="-78"/>
            </a:endParaRPr>
          </a:p>
          <a:p>
            <a:pPr lvl="0">
              <a:buFontTx/>
              <a:buChar char="-"/>
            </a:pPr>
            <a:r>
              <a:rPr lang="ar-SA" sz="2900" dirty="0" smtClean="0">
                <a:solidFill>
                  <a:prstClr val="black"/>
                </a:solidFill>
                <a:cs typeface="PT Bold Heading" pitchFamily="2" charset="-78"/>
              </a:rPr>
              <a:t>قامت </a:t>
            </a:r>
            <a:r>
              <a:rPr lang="ar-SA" sz="2900" dirty="0">
                <a:solidFill>
                  <a:prstClr val="black"/>
                </a:solidFill>
                <a:cs typeface="PT Bold Heading" pitchFamily="2" charset="-78"/>
              </a:rPr>
              <a:t>الدولة العثمانية ب</a:t>
            </a:r>
            <a:r>
              <a:rPr lang="ar-SA" sz="2900" dirty="0">
                <a:solidFill>
                  <a:srgbClr val="C00000"/>
                </a:solidFill>
                <a:cs typeface="PT Bold Heading" pitchFamily="2" charset="-78"/>
              </a:rPr>
              <a:t>تطبيق قوانين أجنبية</a:t>
            </a:r>
            <a:r>
              <a:rPr lang="ar-SA" sz="2900" dirty="0">
                <a:solidFill>
                  <a:prstClr val="black"/>
                </a:solidFill>
                <a:cs typeface="PT Bold Heading" pitchFamily="2" charset="-78"/>
              </a:rPr>
              <a:t>، باسم دولة الخلافة الإسلامية، ذات السيطرة الواسعة على المسلمين.</a:t>
            </a:r>
          </a:p>
          <a:p>
            <a:pPr lvl="0">
              <a:lnSpc>
                <a:spcPts val="1000"/>
              </a:lnSpc>
            </a:pPr>
            <a:endParaRPr lang="ar-SA" sz="2800" dirty="0">
              <a:solidFill>
                <a:prstClr val="black"/>
              </a:solidFill>
              <a:cs typeface="PT Bold Heading" pitchFamily="2" charset="-78"/>
            </a:endParaRPr>
          </a:p>
          <a:p>
            <a:pPr lvl="0">
              <a:buFontTx/>
              <a:buChar char="-"/>
            </a:pPr>
            <a:r>
              <a:rPr lang="ar-SA" sz="2650" dirty="0">
                <a:solidFill>
                  <a:prstClr val="black"/>
                </a:solidFill>
                <a:cs typeface="PT Bold Heading" pitchFamily="2" charset="-78"/>
              </a:rPr>
              <a:t> فكان هذا بداية لانهيار التشريع الإسلامي من حيث </a:t>
            </a:r>
            <a:r>
              <a:rPr lang="ar-SA" sz="2650" dirty="0">
                <a:solidFill>
                  <a:srgbClr val="C00000"/>
                </a:solidFill>
                <a:cs typeface="PT Bold Heading" pitchFamily="2" charset="-78"/>
              </a:rPr>
              <a:t>التطبيق والتنفيذ</a:t>
            </a:r>
            <a:r>
              <a:rPr lang="ar-SA" sz="2650" dirty="0">
                <a:solidFill>
                  <a:prstClr val="black"/>
                </a:solidFill>
                <a:cs typeface="PT Bold Heading" pitchFamily="2" charset="-78"/>
              </a:rPr>
              <a:t>، </a:t>
            </a:r>
            <a:r>
              <a:rPr lang="ar-SA" sz="2600" dirty="0">
                <a:solidFill>
                  <a:prstClr val="black"/>
                </a:solidFill>
                <a:cs typeface="PT Bold Heading" pitchFamily="2" charset="-78"/>
              </a:rPr>
              <a:t>وظهر ذلك جليًا في </a:t>
            </a:r>
            <a:r>
              <a:rPr lang="ar-SA" sz="2600" dirty="0">
                <a:solidFill>
                  <a:srgbClr val="C00000"/>
                </a:solidFill>
                <a:cs typeface="PT Bold Heading" pitchFamily="2" charset="-78"/>
              </a:rPr>
              <a:t>مجلة الأحكام الشرعية – الأحكام العدلية</a:t>
            </a:r>
            <a:r>
              <a:rPr lang="ar-SA" sz="2600" dirty="0">
                <a:solidFill>
                  <a:prstClr val="black"/>
                </a:solidFill>
                <a:cs typeface="PT Bold Heading" pitchFamily="2" charset="-78"/>
              </a:rPr>
              <a:t>، التي أصدرتها الدولة عام 1295هـ/ 1869م، حيث قننت فيها احكام المعاملات من </a:t>
            </a:r>
            <a:r>
              <a:rPr lang="ar-SA" sz="2600" dirty="0">
                <a:solidFill>
                  <a:srgbClr val="00B050"/>
                </a:solidFill>
                <a:cs typeface="PT Bold Heading" pitchFamily="2" charset="-78"/>
              </a:rPr>
              <a:t>مذهب ابي حنيفة</a:t>
            </a:r>
            <a:r>
              <a:rPr lang="ar-SA" sz="2600" dirty="0">
                <a:solidFill>
                  <a:prstClr val="black"/>
                </a:solidFill>
                <a:cs typeface="PT Bold Heading" pitchFamily="2" charset="-78"/>
              </a:rPr>
              <a:t>، لتقابل ما يسمى </a:t>
            </a:r>
            <a:r>
              <a:rPr lang="ar-SA" sz="2600" dirty="0">
                <a:solidFill>
                  <a:srgbClr val="C00000"/>
                </a:solidFill>
                <a:cs typeface="PT Bold Heading" pitchFamily="2" charset="-78"/>
              </a:rPr>
              <a:t>بالقانون المدني في الانظمة الوضعية</a:t>
            </a:r>
            <a:r>
              <a:rPr lang="ar-SA" sz="2600" dirty="0">
                <a:solidFill>
                  <a:prstClr val="black"/>
                </a:solidFill>
                <a:cs typeface="PT Bold Heading" pitchFamily="2" charset="-78"/>
              </a:rPr>
              <a:t>.</a:t>
            </a:r>
          </a:p>
          <a:p>
            <a:pPr lvl="0">
              <a:lnSpc>
                <a:spcPts val="1000"/>
              </a:lnSpc>
            </a:pPr>
            <a:endParaRPr lang="ar-SA" sz="2800" dirty="0">
              <a:solidFill>
                <a:prstClr val="black"/>
              </a:solidFill>
              <a:cs typeface="PT Bold Heading" pitchFamily="2" charset="-78"/>
            </a:endParaRPr>
          </a:p>
          <a:p>
            <a:pPr lvl="0">
              <a:buFontTx/>
              <a:buChar char="-"/>
            </a:pPr>
            <a:r>
              <a:rPr lang="ar-SA" sz="2650" dirty="0">
                <a:solidFill>
                  <a:prstClr val="black"/>
                </a:solidFill>
                <a:cs typeface="PT Bold Heading" pitchFamily="2" charset="-78"/>
              </a:rPr>
              <a:t> لم تكن الأحكام التي وردت في المجلة تطبق إلا على رعايا الدولة </a:t>
            </a:r>
            <a:r>
              <a:rPr lang="ar-SA" sz="2650" dirty="0" smtClean="0">
                <a:solidFill>
                  <a:prstClr val="black"/>
                </a:solidFill>
                <a:cs typeface="PT Bold Heading" pitchFamily="2" charset="-78"/>
              </a:rPr>
              <a:t>فقط. وفي </a:t>
            </a:r>
            <a:r>
              <a:rPr lang="ar-SA" sz="2650" dirty="0">
                <a:solidFill>
                  <a:prstClr val="black"/>
                </a:solidFill>
                <a:cs typeface="PT Bold Heading" pitchFamily="2" charset="-78"/>
              </a:rPr>
              <a:t>الأحوال التي لا يكون فيها احد طرفي النزاع أجنبيا ، ثم مع ذلك استمرت عرضة للتحريف والانتقاص، إلى أن انحسرت دولة الخلافة ثم زالت</a:t>
            </a:r>
            <a:r>
              <a:rPr lang="ar-SA" sz="2650" dirty="0" smtClean="0">
                <a:solidFill>
                  <a:prstClr val="black"/>
                </a:solidFill>
                <a:cs typeface="PT Bold Heading" pitchFamily="2" charset="-78"/>
              </a:rPr>
              <a:t>.</a:t>
            </a:r>
          </a:p>
          <a:p>
            <a:pPr lvl="0">
              <a:lnSpc>
                <a:spcPts val="1100"/>
              </a:lnSpc>
              <a:buFontTx/>
              <a:buChar char="-"/>
            </a:pPr>
            <a:endParaRPr lang="ar-SA" sz="2650" dirty="0">
              <a:solidFill>
                <a:prstClr val="black"/>
              </a:solidFill>
              <a:cs typeface="PT Bold Heading" pitchFamily="2" charset="-78"/>
            </a:endParaRPr>
          </a:p>
          <a:p>
            <a:pPr lvl="0">
              <a:buFont typeface="Arial" pitchFamily="34" charset="0"/>
              <a:buChar char="•"/>
            </a:pPr>
            <a:r>
              <a:rPr lang="ar-SA" sz="2800" dirty="0">
                <a:solidFill>
                  <a:prstClr val="black"/>
                </a:solidFill>
                <a:cs typeface="PT Bold Heading" pitchFamily="2" charset="-78"/>
              </a:rPr>
              <a:t>فاشتد الأمران على المسلمين: </a:t>
            </a:r>
            <a:r>
              <a:rPr lang="ar-SA" sz="2800" dirty="0">
                <a:solidFill>
                  <a:srgbClr val="00B050"/>
                </a:solidFill>
                <a:cs typeface="PT Bold Heading" pitchFamily="2" charset="-78"/>
              </a:rPr>
              <a:t>الوهن الداخلي</a:t>
            </a:r>
            <a:r>
              <a:rPr lang="ar-SA" sz="2800" dirty="0">
                <a:solidFill>
                  <a:prstClr val="black"/>
                </a:solidFill>
                <a:cs typeface="PT Bold Heading" pitchFamily="2" charset="-78"/>
              </a:rPr>
              <a:t>، و</a:t>
            </a:r>
            <a:r>
              <a:rPr lang="ar-SA" sz="2800" dirty="0">
                <a:solidFill>
                  <a:srgbClr val="C00000"/>
                </a:solidFill>
                <a:cs typeface="PT Bold Heading" pitchFamily="2" charset="-78"/>
              </a:rPr>
              <a:t>التآمر الخارجي</a:t>
            </a:r>
            <a:r>
              <a:rPr lang="ar-SA" sz="2800" dirty="0">
                <a:solidFill>
                  <a:prstClr val="black"/>
                </a:solidFill>
                <a:cs typeface="PT Bold Heading" pitchFamily="2" charset="-78"/>
              </a:rPr>
              <a:t>، على الكيد للشريعة الإسلامية، وتشويه معالمها فكريًا، وصرف المسلمين عنها واقعيَا.</a:t>
            </a:r>
          </a:p>
          <a:p>
            <a:pPr lvl="0">
              <a:buFontTx/>
              <a:buChar char="-"/>
            </a:pPr>
            <a:endParaRPr lang="ar-SA" sz="2650" dirty="0">
              <a:solidFill>
                <a:prstClr val="black"/>
              </a:solidFill>
              <a:cs typeface="PT Bold Heading" pitchFamily="2" charset="-78"/>
            </a:endParaRPr>
          </a:p>
        </p:txBody>
      </p:sp>
    </p:spTree>
    <p:extLst>
      <p:ext uri="{BB962C8B-B14F-4D97-AF65-F5344CB8AC3E}">
        <p14:creationId xmlns:p14="http://schemas.microsoft.com/office/powerpoint/2010/main" val="2591758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arn(inVertical)">
                                      <p:cBhvr>
                                        <p:cTn id="18" dur="500"/>
                                        <p:tgtEl>
                                          <p:spTgt spid="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Effect transition="in" filter="barn(inVertical)">
                                      <p:cBhvr>
                                        <p:cTn id="23" dur="500"/>
                                        <p:tgtEl>
                                          <p:spTgt spid="2">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2">
                                            <p:txEl>
                                              <p:pRg st="8" end="8"/>
                                            </p:txEl>
                                          </p:spTgt>
                                        </p:tgtEl>
                                        <p:attrNameLst>
                                          <p:attrName>style.visibility</p:attrName>
                                        </p:attrNameLst>
                                      </p:cBhvr>
                                      <p:to>
                                        <p:strVal val="visible"/>
                                      </p:to>
                                    </p:set>
                                    <p:animEffect transition="in" filter="barn(inVertical)">
                                      <p:cBhvr>
                                        <p:cTn id="28"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4624"/>
            <a:ext cx="9144000" cy="5793894"/>
          </a:xfrm>
          <a:prstGeom prst="rect">
            <a:avLst/>
          </a:prstGeom>
        </p:spPr>
        <p:txBody>
          <a:bodyPr wrap="square">
            <a:spAutoFit/>
          </a:bodyPr>
          <a:lstStyle/>
          <a:p>
            <a:endParaRPr lang="ar-SA" sz="2800" u="sng" dirty="0">
              <a:solidFill>
                <a:srgbClr val="00B050"/>
              </a:solidFill>
              <a:cs typeface="PT Bold Heading" pitchFamily="2" charset="-78"/>
            </a:endParaRPr>
          </a:p>
          <a:p>
            <a:pPr>
              <a:buFont typeface="Arial" pitchFamily="34" charset="0"/>
              <a:buChar char="•"/>
            </a:pPr>
            <a:r>
              <a:rPr lang="ar-SA" sz="2800" u="sng" dirty="0" smtClean="0">
                <a:solidFill>
                  <a:srgbClr val="00B050"/>
                </a:solidFill>
                <a:cs typeface="PT Bold Heading" pitchFamily="2" charset="-78"/>
              </a:rPr>
              <a:t>الاستعمار الأوربي والشريعة الإسلامية:</a:t>
            </a:r>
          </a:p>
          <a:p>
            <a:pPr>
              <a:lnSpc>
                <a:spcPts val="1100"/>
              </a:lnSpc>
              <a:buFont typeface="Arial" pitchFamily="34" charset="0"/>
              <a:buChar char="•"/>
            </a:pPr>
            <a:endParaRPr lang="ar-SA" sz="2800" u="sng" dirty="0" smtClean="0">
              <a:solidFill>
                <a:srgbClr val="00B050"/>
              </a:solidFill>
              <a:cs typeface="PT Bold Heading" pitchFamily="2" charset="-78"/>
            </a:endParaRPr>
          </a:p>
          <a:p>
            <a:pPr>
              <a:lnSpc>
                <a:spcPts val="1000"/>
              </a:lnSpc>
            </a:pPr>
            <a:endParaRPr lang="ar-SA" sz="2800" u="sng" dirty="0" smtClean="0">
              <a:solidFill>
                <a:srgbClr val="00B050"/>
              </a:solidFill>
              <a:cs typeface="PT Bold Heading" pitchFamily="2" charset="-78"/>
            </a:endParaRPr>
          </a:p>
          <a:p>
            <a:r>
              <a:rPr lang="ar-SA" sz="2650" dirty="0" smtClean="0">
                <a:solidFill>
                  <a:srgbClr val="FF0000"/>
                </a:solidFill>
                <a:cs typeface="PT Bold Heading" pitchFamily="2" charset="-78"/>
              </a:rPr>
              <a:t>- الهند: </a:t>
            </a:r>
            <a:r>
              <a:rPr lang="ar-SA" sz="2650" dirty="0" smtClean="0">
                <a:cs typeface="PT Bold Heading" pitchFamily="2" charset="-78"/>
              </a:rPr>
              <a:t>كانت أول الأقطار إلغاءا للشريعة الإسلامية، فقد أخذ يلغون القانون </a:t>
            </a:r>
            <a:r>
              <a:rPr lang="ar-SA" sz="2600" dirty="0" smtClean="0">
                <a:cs typeface="PT Bold Heading" pitchFamily="2" charset="-78"/>
              </a:rPr>
              <a:t>الإسلامي، ويستبدلون به القوانين الوضعية، حتى تم إلغاؤه في أواسط القرن التاسع عشر، ولم يبقى منه إلا ما يسمى بقانون </a:t>
            </a:r>
            <a:r>
              <a:rPr lang="ar-SA" sz="2600" dirty="0" smtClean="0">
                <a:solidFill>
                  <a:srgbClr val="C00000"/>
                </a:solidFill>
                <a:cs typeface="PT Bold Heading" pitchFamily="2" charset="-78"/>
              </a:rPr>
              <a:t>الأحوال </a:t>
            </a:r>
            <a:r>
              <a:rPr lang="ar-SA" sz="2800" dirty="0" smtClean="0">
                <a:solidFill>
                  <a:srgbClr val="C00000"/>
                </a:solidFill>
                <a:cs typeface="PT Bold Heading" pitchFamily="2" charset="-78"/>
              </a:rPr>
              <a:t>الشخصية، </a:t>
            </a:r>
            <a:r>
              <a:rPr lang="ar-SA" sz="2800" dirty="0" smtClean="0">
                <a:cs typeface="PT Bold Heading" pitchFamily="2" charset="-78"/>
              </a:rPr>
              <a:t>الذي يتعلق بمسائل النكاح والطلاق وغيرهما.</a:t>
            </a:r>
          </a:p>
          <a:p>
            <a:pPr>
              <a:lnSpc>
                <a:spcPts val="1000"/>
              </a:lnSpc>
              <a:buFontTx/>
              <a:buChar char="-"/>
            </a:pPr>
            <a:endParaRPr lang="ar-SA" sz="2800" dirty="0" smtClean="0">
              <a:cs typeface="PT Bold Heading" pitchFamily="2" charset="-78"/>
            </a:endParaRPr>
          </a:p>
          <a:p>
            <a:pPr>
              <a:buFontTx/>
              <a:buChar char="-"/>
            </a:pPr>
            <a:r>
              <a:rPr lang="ar-SA" sz="2800" dirty="0" smtClean="0">
                <a:solidFill>
                  <a:srgbClr val="FF0000"/>
                </a:solidFill>
                <a:cs typeface="PT Bold Heading" pitchFamily="2" charset="-78"/>
              </a:rPr>
              <a:t> السودان: </a:t>
            </a:r>
            <a:r>
              <a:rPr lang="ar-SA" sz="2800" dirty="0" smtClean="0">
                <a:cs typeface="PT Bold Heading" pitchFamily="2" charset="-78"/>
              </a:rPr>
              <a:t>ألغى الانجليز الحكم بالشريعة في السودان عام 1317هـ.</a:t>
            </a:r>
          </a:p>
          <a:p>
            <a:pPr>
              <a:lnSpc>
                <a:spcPts val="1000"/>
              </a:lnSpc>
            </a:pPr>
            <a:endParaRPr lang="ar-SA" sz="2800" dirty="0" smtClean="0">
              <a:cs typeface="PT Bold Heading" pitchFamily="2" charset="-78"/>
            </a:endParaRPr>
          </a:p>
          <a:p>
            <a:r>
              <a:rPr lang="ar-SA" sz="2800" dirty="0" smtClean="0">
                <a:solidFill>
                  <a:srgbClr val="FF0000"/>
                </a:solidFill>
                <a:cs typeface="PT Bold Heading" pitchFamily="2" charset="-78"/>
              </a:rPr>
              <a:t>- العراق: </a:t>
            </a:r>
            <a:r>
              <a:rPr lang="ar-SA" sz="2800" dirty="0" smtClean="0">
                <a:cs typeface="PT Bold Heading" pitchFamily="2" charset="-78"/>
              </a:rPr>
              <a:t>استبدل الانجليز القانون الإسلامي في العراق، بقانون جديد </a:t>
            </a:r>
            <a:r>
              <a:rPr lang="ar-SA" sz="2600" dirty="0" smtClean="0">
                <a:cs typeface="PT Bold Heading" pitchFamily="2" charset="-78"/>
              </a:rPr>
              <a:t>أصدره قائد قوات الاحتلال عام 1337هـ، وأطلق عليه اسم ( </a:t>
            </a:r>
            <a:r>
              <a:rPr lang="ar-SA" sz="2600" dirty="0" smtClean="0">
                <a:solidFill>
                  <a:srgbClr val="C00000"/>
                </a:solidFill>
                <a:cs typeface="PT Bold Heading" pitchFamily="2" charset="-78"/>
              </a:rPr>
              <a:t>قانون العقوبات البغدادي</a:t>
            </a:r>
            <a:r>
              <a:rPr lang="ar-SA" sz="2600" dirty="0" smtClean="0">
                <a:cs typeface="PT Bold Heading" pitchFamily="2" charset="-78"/>
              </a:rPr>
              <a:t>) </a:t>
            </a:r>
          </a:p>
          <a:p>
            <a:pPr>
              <a:lnSpc>
                <a:spcPts val="1000"/>
              </a:lnSpc>
            </a:pPr>
            <a:endParaRPr lang="ar-SA" sz="2800" dirty="0" smtClean="0">
              <a:cs typeface="PT Bold Heading" pitchFamily="2" charset="-78"/>
            </a:endParaRPr>
          </a:p>
          <a:p>
            <a:r>
              <a:rPr lang="ar-SA" sz="2750" dirty="0" smtClean="0">
                <a:solidFill>
                  <a:srgbClr val="FF0000"/>
                </a:solidFill>
                <a:cs typeface="PT Bold Heading" pitchFamily="2" charset="-78"/>
              </a:rPr>
              <a:t>- تونس: </a:t>
            </a:r>
            <a:r>
              <a:rPr lang="ar-SA" sz="2750" dirty="0" smtClean="0">
                <a:cs typeface="PT Bold Heading" pitchFamily="2" charset="-78"/>
              </a:rPr>
              <a:t>طبق القانون الوضعي عام 1333هـ، وصدر هذا القانون بعنوان ( </a:t>
            </a:r>
            <a:r>
              <a:rPr lang="ar-SA" sz="2750" dirty="0" smtClean="0">
                <a:solidFill>
                  <a:srgbClr val="C00000"/>
                </a:solidFill>
                <a:cs typeface="PT Bold Heading" pitchFamily="2" charset="-78"/>
              </a:rPr>
              <a:t>المجلة الجنائية</a:t>
            </a:r>
            <a:r>
              <a:rPr lang="ar-SA" sz="2750" dirty="0" smtClean="0">
                <a:cs typeface="PT Bold Heading" pitchFamily="2" charset="-78"/>
              </a:rPr>
              <a:t>)، واقتبست نصوصه من القوانين الفرنسية، والايطالية.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anim calcmode="lin" valueType="num">
                                      <p:cBhvr>
                                        <p:cTn id="15"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 calcmode="lin" valueType="num">
                                      <p:cBhvr>
                                        <p:cTn id="22"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24" dur="500"/>
                                        <p:tgtEl>
                                          <p:spTgt spid="4">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8" end="8"/>
                                            </p:txEl>
                                          </p:spTgt>
                                        </p:tgtEl>
                                        <p:attrNameLst>
                                          <p:attrName>style.visibility</p:attrName>
                                        </p:attrNameLst>
                                      </p:cBhvr>
                                      <p:to>
                                        <p:strVal val="visible"/>
                                      </p:to>
                                    </p:set>
                                    <p:anim calcmode="lin" valueType="num">
                                      <p:cBhvr>
                                        <p:cTn id="29"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31" dur="500"/>
                                        <p:tgtEl>
                                          <p:spTgt spid="4">
                                            <p:txEl>
                                              <p:pRg st="8" end="8"/>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nodeType="clickEffect">
                                  <p:stCondLst>
                                    <p:cond delay="0"/>
                                  </p:stCondLst>
                                  <p:childTnLst>
                                    <p:set>
                                      <p:cBhvr>
                                        <p:cTn id="35" dur="1" fill="hold">
                                          <p:stCondLst>
                                            <p:cond delay="0"/>
                                          </p:stCondLst>
                                        </p:cTn>
                                        <p:tgtEl>
                                          <p:spTgt spid="4">
                                            <p:txEl>
                                              <p:pRg st="10" end="10"/>
                                            </p:txEl>
                                          </p:spTgt>
                                        </p:tgtEl>
                                        <p:attrNameLst>
                                          <p:attrName>style.visibility</p:attrName>
                                        </p:attrNameLst>
                                      </p:cBhvr>
                                      <p:to>
                                        <p:strVal val="visible"/>
                                      </p:to>
                                    </p:set>
                                    <p:anim calcmode="lin" valueType="num">
                                      <p:cBhvr>
                                        <p:cTn id="36"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37"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38"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7384"/>
            <a:ext cx="9144000" cy="7258397"/>
          </a:xfrm>
          <a:prstGeom prst="rect">
            <a:avLst/>
          </a:prstGeom>
          <a:noFill/>
        </p:spPr>
        <p:txBody>
          <a:bodyPr wrap="square" rtlCol="1">
            <a:spAutoFit/>
          </a:bodyPr>
          <a:lstStyle/>
          <a:p>
            <a:pPr>
              <a:lnSpc>
                <a:spcPts val="1100"/>
              </a:lnSpc>
            </a:pPr>
            <a:endParaRPr lang="ar-SA" sz="2800" dirty="0" smtClean="0">
              <a:solidFill>
                <a:srgbClr val="FF0000"/>
              </a:solidFill>
              <a:cs typeface="PT Bold Heading" pitchFamily="2" charset="-78"/>
            </a:endParaRPr>
          </a:p>
          <a:p>
            <a:endParaRPr lang="ar-SA" sz="2800" u="sng" dirty="0" smtClean="0">
              <a:solidFill>
                <a:srgbClr val="FF0000"/>
              </a:solidFill>
              <a:cs typeface="PT Bold Heading" pitchFamily="2" charset="-78"/>
            </a:endParaRPr>
          </a:p>
          <a:p>
            <a:r>
              <a:rPr lang="ar-SA" sz="2800" u="sng" dirty="0" smtClean="0">
                <a:solidFill>
                  <a:srgbClr val="FF0000"/>
                </a:solidFill>
                <a:cs typeface="PT Bold Heading" pitchFamily="2" charset="-78"/>
              </a:rPr>
              <a:t>- مصر:</a:t>
            </a:r>
          </a:p>
          <a:p>
            <a:r>
              <a:rPr lang="ar-SA" sz="2850" dirty="0" smtClean="0">
                <a:solidFill>
                  <a:srgbClr val="FF0000"/>
                </a:solidFill>
                <a:cs typeface="PT Bold Heading" pitchFamily="2" charset="-78"/>
              </a:rPr>
              <a:t> </a:t>
            </a:r>
            <a:r>
              <a:rPr lang="ar-SA" sz="2850" dirty="0" smtClean="0">
                <a:cs typeface="PT Bold Heading" pitchFamily="2" charset="-78"/>
              </a:rPr>
              <a:t>تعرضت لحملة </a:t>
            </a:r>
            <a:r>
              <a:rPr lang="ar-SA" sz="2850" dirty="0" smtClean="0">
                <a:solidFill>
                  <a:srgbClr val="FF0000"/>
                </a:solidFill>
                <a:cs typeface="PT Bold Heading" pitchFamily="2" charset="-78"/>
              </a:rPr>
              <a:t>نابليون الفرنسية </a:t>
            </a:r>
            <a:r>
              <a:rPr lang="ar-SA" sz="2850" dirty="0" smtClean="0">
                <a:cs typeface="PT Bold Heading" pitchFamily="2" charset="-78"/>
              </a:rPr>
              <a:t>في عام 1798م، الذي حاول تنحية </a:t>
            </a:r>
            <a:r>
              <a:rPr lang="ar-SA" sz="2850" smtClean="0">
                <a:cs typeface="PT Bold Heading" pitchFamily="2" charset="-78"/>
              </a:rPr>
              <a:t>الشريعة الإسلامية، فوقف </a:t>
            </a:r>
            <a:r>
              <a:rPr lang="ar-SA" sz="2850" dirty="0" smtClean="0">
                <a:cs typeface="PT Bold Heading" pitchFamily="2" charset="-78"/>
              </a:rPr>
              <a:t>في وجهه أحد علماء الأزهر وهو </a:t>
            </a:r>
            <a:r>
              <a:rPr lang="ar-SA" sz="2850" dirty="0" err="1" smtClean="0">
                <a:solidFill>
                  <a:srgbClr val="C00000"/>
                </a:solidFill>
                <a:cs typeface="PT Bold Heading" pitchFamily="2" charset="-78"/>
              </a:rPr>
              <a:t>الشرقاوي</a:t>
            </a:r>
            <a:r>
              <a:rPr lang="ar-SA" sz="2850" dirty="0" err="1" smtClean="0">
                <a:cs typeface="PT Bold Heading" pitchFamily="2" charset="-78"/>
              </a:rPr>
              <a:t>.</a:t>
            </a:r>
            <a:endParaRPr lang="ar-SA" sz="2850" dirty="0" smtClean="0">
              <a:cs typeface="PT Bold Heading" pitchFamily="2" charset="-78"/>
            </a:endParaRPr>
          </a:p>
          <a:p>
            <a:pPr>
              <a:lnSpc>
                <a:spcPts val="1000"/>
              </a:lnSpc>
            </a:pPr>
            <a:endParaRPr lang="ar-SA" sz="2800" dirty="0" smtClean="0">
              <a:cs typeface="PT Bold Heading" pitchFamily="2" charset="-78"/>
            </a:endParaRPr>
          </a:p>
          <a:p>
            <a:pPr>
              <a:buFontTx/>
              <a:buChar char="-"/>
            </a:pPr>
            <a:r>
              <a:rPr lang="ar-SA" sz="2650" dirty="0" smtClean="0">
                <a:cs typeface="PT Bold Heading" pitchFamily="2" charset="-78"/>
              </a:rPr>
              <a:t> بعد فشل الحملة الفرنسية على مصر، اتجهت فرنسا لتدعيم </a:t>
            </a:r>
            <a:r>
              <a:rPr lang="ar-SA" sz="2650" dirty="0" smtClean="0">
                <a:solidFill>
                  <a:srgbClr val="00B050"/>
                </a:solidFill>
                <a:cs typeface="PT Bold Heading" pitchFamily="2" charset="-78"/>
              </a:rPr>
              <a:t>محمد باشا</a:t>
            </a:r>
            <a:r>
              <a:rPr lang="ar-SA" sz="2650" dirty="0" smtClean="0">
                <a:cs typeface="PT Bold Heading" pitchFamily="2" charset="-78"/>
              </a:rPr>
              <a:t>، </a:t>
            </a:r>
            <a:r>
              <a:rPr lang="ar-SA" sz="2550" dirty="0" smtClean="0">
                <a:cs typeface="PT Bold Heading" pitchFamily="2" charset="-78"/>
              </a:rPr>
              <a:t>والترحيب ببعثات الطلاب المصريين في بلادها، وبعث العلماء والأطباء والقادة والعسكريين إليه، ليكونوا في الحقيقة </a:t>
            </a:r>
            <a:r>
              <a:rPr lang="ar-SA" sz="2550" dirty="0" smtClean="0">
                <a:solidFill>
                  <a:srgbClr val="C00000"/>
                </a:solidFill>
                <a:cs typeface="PT Bold Heading" pitchFamily="2" charset="-78"/>
              </a:rPr>
              <a:t>رسل التغيير</a:t>
            </a:r>
            <a:r>
              <a:rPr lang="ar-SA" sz="2550" dirty="0" smtClean="0">
                <a:cs typeface="PT Bold Heading" pitchFamily="2" charset="-78"/>
              </a:rPr>
              <a:t>، وحملة </a:t>
            </a:r>
            <a:r>
              <a:rPr lang="ar-SA" sz="2550" dirty="0" smtClean="0">
                <a:solidFill>
                  <a:srgbClr val="C00000"/>
                </a:solidFill>
                <a:cs typeface="PT Bold Heading" pitchFamily="2" charset="-78"/>
              </a:rPr>
              <a:t>الحضارة الفرنسية</a:t>
            </a:r>
            <a:r>
              <a:rPr lang="ar-SA" sz="2550" dirty="0" smtClean="0">
                <a:cs typeface="PT Bold Heading" pitchFamily="2" charset="-78"/>
              </a:rPr>
              <a:t>.</a:t>
            </a:r>
          </a:p>
          <a:p>
            <a:pPr>
              <a:lnSpc>
                <a:spcPts val="1000"/>
              </a:lnSpc>
            </a:pPr>
            <a:endParaRPr lang="ar-SA" sz="2800" dirty="0" smtClean="0">
              <a:cs typeface="PT Bold Heading" pitchFamily="2" charset="-78"/>
            </a:endParaRPr>
          </a:p>
          <a:p>
            <a:pPr>
              <a:buFontTx/>
              <a:buChar char="-"/>
            </a:pPr>
            <a:r>
              <a:rPr lang="ar-SA" sz="2750" dirty="0" smtClean="0">
                <a:cs typeface="PT Bold Heading" pitchFamily="2" charset="-78"/>
              </a:rPr>
              <a:t> بدأوا بإدخال </a:t>
            </a:r>
            <a:r>
              <a:rPr lang="ar-SA" sz="2750" dirty="0" smtClean="0">
                <a:solidFill>
                  <a:srgbClr val="FF0000"/>
                </a:solidFill>
                <a:cs typeface="PT Bold Heading" pitchFamily="2" charset="-78"/>
              </a:rPr>
              <a:t>بعض القوانين التجارية والحربية </a:t>
            </a:r>
            <a:r>
              <a:rPr lang="ar-SA" sz="2750" dirty="0" smtClean="0">
                <a:cs typeface="PT Bold Heading" pitchFamily="2" charset="-78"/>
              </a:rPr>
              <a:t>إلى مصر، وهي نقلا عن قوانين فرنسا.</a:t>
            </a:r>
          </a:p>
          <a:p>
            <a:pPr>
              <a:lnSpc>
                <a:spcPts val="1000"/>
              </a:lnSpc>
            </a:pPr>
            <a:endParaRPr lang="ar-SA" sz="2800" dirty="0">
              <a:cs typeface="PT Bold Heading" pitchFamily="2" charset="-78"/>
            </a:endParaRPr>
          </a:p>
          <a:p>
            <a:pPr>
              <a:buFontTx/>
              <a:buChar char="-"/>
            </a:pPr>
            <a:r>
              <a:rPr lang="ar-SA" sz="2650" dirty="0" smtClean="0">
                <a:cs typeface="PT Bold Heading" pitchFamily="2" charset="-78"/>
              </a:rPr>
              <a:t>ظل النفوذ الفكري الفرنسي يتسلل إلى مصر، حتى كان </a:t>
            </a:r>
            <a:r>
              <a:rPr lang="ar-SA" sz="2650" dirty="0" smtClean="0">
                <a:solidFill>
                  <a:srgbClr val="00B050"/>
                </a:solidFill>
                <a:cs typeface="PT Bold Heading" pitchFamily="2" charset="-78"/>
              </a:rPr>
              <a:t>الخديوي إسماعيل </a:t>
            </a:r>
            <a:r>
              <a:rPr lang="ar-SA" sz="2550" dirty="0" smtClean="0">
                <a:cs typeface="PT Bold Heading" pitchFamily="2" charset="-78"/>
              </a:rPr>
              <a:t>الذي نشأ في </a:t>
            </a:r>
            <a:r>
              <a:rPr lang="ar-SA" sz="2550" dirty="0" smtClean="0">
                <a:solidFill>
                  <a:srgbClr val="FF0000"/>
                </a:solidFill>
                <a:cs typeface="PT Bold Heading" pitchFamily="2" charset="-78"/>
              </a:rPr>
              <a:t>فرنسا</a:t>
            </a:r>
            <a:r>
              <a:rPr lang="ar-SA" sz="2550" dirty="0" smtClean="0">
                <a:cs typeface="PT Bold Heading" pitchFamily="2" charset="-78"/>
              </a:rPr>
              <a:t>، فصاغته هذه النشأة صياغة جديدة غريبة تمامًا عن الأمة </a:t>
            </a:r>
            <a:r>
              <a:rPr lang="ar-SA" sz="2500" dirty="0" smtClean="0">
                <a:cs typeface="PT Bold Heading" pitchFamily="2" charset="-78"/>
              </a:rPr>
              <a:t>الإسلامية، حتى أصبحت أمنيته التي صرح بها دائمًا، </a:t>
            </a:r>
            <a:r>
              <a:rPr lang="ar-SA" sz="2500" u="sng" dirty="0" smtClean="0">
                <a:solidFill>
                  <a:srgbClr val="00B050"/>
                </a:solidFill>
                <a:cs typeface="PT Bold Heading" pitchFamily="2" charset="-78"/>
              </a:rPr>
              <a:t>أن يجعل مصر قطعة من أوربا</a:t>
            </a:r>
            <a:r>
              <a:rPr lang="ar-SA" sz="2500" dirty="0" smtClean="0">
                <a:cs typeface="PT Bold Heading" pitchFamily="2" charset="-78"/>
              </a:rPr>
              <a:t>.</a:t>
            </a:r>
          </a:p>
          <a:p>
            <a:pPr>
              <a:buFontTx/>
              <a:buChar char="-"/>
            </a:pPr>
            <a:endParaRPr lang="ar-SA" sz="2800" dirty="0" smtClean="0">
              <a:cs typeface="PT Bold Heading" pitchFamily="2" charset="-78"/>
            </a:endParaRPr>
          </a:p>
          <a:p>
            <a:pPr>
              <a:buFontTx/>
              <a:buChar char="-"/>
            </a:pPr>
            <a:endParaRPr lang="ar-SA" sz="2800" dirty="0" smtClean="0"/>
          </a:p>
          <a:p>
            <a:endParaRPr lang="ar-SA"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p:cTn id="7"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4">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 calcmode="lin" valueType="num">
                                      <p:cBhvr>
                                        <p:cTn id="14"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4">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 calcmode="lin" valueType="num">
                                      <p:cBhvr>
                                        <p:cTn id="21"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23" dur="500"/>
                                        <p:tgtEl>
                                          <p:spTgt spid="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 calcmode="lin" valueType="num">
                                      <p:cBhvr>
                                        <p:cTn id="28"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30" dur="500"/>
                                        <p:tgtEl>
                                          <p:spTgt spid="4">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anim calcmode="lin" valueType="num">
                                      <p:cBhvr>
                                        <p:cTn id="35"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37"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384"/>
            <a:ext cx="9144000" cy="7496924"/>
          </a:xfrm>
          <a:prstGeom prst="rect">
            <a:avLst/>
          </a:prstGeom>
        </p:spPr>
        <p:txBody>
          <a:bodyPr wrap="square">
            <a:spAutoFit/>
          </a:bodyPr>
          <a:lstStyle/>
          <a:p>
            <a:pPr lvl="0">
              <a:lnSpc>
                <a:spcPts val="1000"/>
              </a:lnSpc>
              <a:buFontTx/>
              <a:buChar char="-"/>
            </a:pPr>
            <a:endParaRPr lang="ar-SA" sz="2800" dirty="0" smtClean="0">
              <a:solidFill>
                <a:prstClr val="black"/>
              </a:solidFill>
              <a:cs typeface="PT Bold Heading" pitchFamily="2" charset="-78"/>
            </a:endParaRPr>
          </a:p>
          <a:p>
            <a:pPr lvl="0">
              <a:buFontTx/>
              <a:buChar char="-"/>
            </a:pPr>
            <a:r>
              <a:rPr lang="ar-SA" sz="2900" dirty="0" smtClean="0">
                <a:solidFill>
                  <a:prstClr val="black"/>
                </a:solidFill>
                <a:cs typeface="PT Bold Heading" pitchFamily="2" charset="-78"/>
              </a:rPr>
              <a:t>1-  لذلك نلاحظه أسرف في تشييد القصور، وإقامة التماثيل والحدائق </a:t>
            </a:r>
            <a:r>
              <a:rPr lang="ar-SA" sz="2750" dirty="0" smtClean="0">
                <a:solidFill>
                  <a:prstClr val="black"/>
                </a:solidFill>
                <a:cs typeface="PT Bold Heading" pitchFamily="2" charset="-78"/>
              </a:rPr>
              <a:t>والمتنزهات والمسارح ودور الغناء، بلا ضرورة ولا وعي، وانشأ دار الأوبرا، واستقدم لها المغنين والمغنيات، واستأجر اشهر موسيقي أوربا ليضعوا </a:t>
            </a:r>
            <a:r>
              <a:rPr lang="ar-SA" sz="2650" dirty="0" smtClean="0">
                <a:solidFill>
                  <a:prstClr val="black"/>
                </a:solidFill>
                <a:cs typeface="PT Bold Heading" pitchFamily="2" charset="-78"/>
              </a:rPr>
              <a:t>لها الألحان. فاغرق بلاده في الديون، فتدخل الأجانب بحجة </a:t>
            </a:r>
            <a:r>
              <a:rPr lang="ar-SA" sz="2650" dirty="0" smtClean="0">
                <a:solidFill>
                  <a:srgbClr val="C00000"/>
                </a:solidFill>
                <a:cs typeface="PT Bold Heading" pitchFamily="2" charset="-78"/>
              </a:rPr>
              <a:t>حماية أموالهم</a:t>
            </a:r>
            <a:r>
              <a:rPr lang="ar-SA" sz="2650" dirty="0" smtClean="0">
                <a:solidFill>
                  <a:prstClr val="black"/>
                </a:solidFill>
                <a:cs typeface="PT Bold Heading" pitchFamily="2" charset="-78"/>
              </a:rPr>
              <a:t>، حتى  اصبح في الوزارة المصرية، </a:t>
            </a:r>
            <a:r>
              <a:rPr lang="ar-SA" sz="2650" dirty="0" smtClean="0">
                <a:solidFill>
                  <a:srgbClr val="C00000"/>
                </a:solidFill>
                <a:cs typeface="PT Bold Heading" pitchFamily="2" charset="-78"/>
              </a:rPr>
              <a:t>وزيران انجليزي وفرنسي</a:t>
            </a:r>
            <a:r>
              <a:rPr lang="ar-SA" sz="2750" dirty="0" smtClean="0">
                <a:solidFill>
                  <a:prstClr val="black"/>
                </a:solidFill>
                <a:cs typeface="PT Bold Heading" pitchFamily="2" charset="-78"/>
              </a:rPr>
              <a:t>. </a:t>
            </a:r>
          </a:p>
          <a:p>
            <a:pPr lvl="0">
              <a:lnSpc>
                <a:spcPts val="1100"/>
              </a:lnSpc>
              <a:buFontTx/>
              <a:buChar char="-"/>
            </a:pPr>
            <a:endParaRPr lang="ar-SA" sz="2800" dirty="0" smtClean="0">
              <a:cs typeface="PT Bold Heading" pitchFamily="2" charset="-78"/>
            </a:endParaRPr>
          </a:p>
          <a:p>
            <a:r>
              <a:rPr lang="ar-SA" sz="2800" dirty="0" smtClean="0">
                <a:cs typeface="PT Bold Heading" pitchFamily="2" charset="-78"/>
              </a:rPr>
              <a:t>2- كما كان الخديوي إسماعيل أول من تجرأ على هدم الشريعة الإسلامية، فقد </a:t>
            </a:r>
            <a:r>
              <a:rPr lang="ar-SA" sz="2800" dirty="0" smtClean="0">
                <a:solidFill>
                  <a:srgbClr val="C00000"/>
                </a:solidFill>
                <a:cs typeface="PT Bold Heading" pitchFamily="2" charset="-78"/>
              </a:rPr>
              <a:t>أنشأ أول مدرسة للحقوق على النمط الفرنسي</a:t>
            </a:r>
            <a:r>
              <a:rPr lang="ar-SA" sz="2800" dirty="0" smtClean="0">
                <a:cs typeface="PT Bold Heading" pitchFamily="2" charset="-78"/>
              </a:rPr>
              <a:t>، فأصبحت مصدرًا أساسيًا لتخريج أجيال مقطوعة الصلة بشريعة الإسلام، ثم طورت هذه المدرسة لتصبح كليات واسعة النطاق.</a:t>
            </a:r>
          </a:p>
          <a:p>
            <a:pPr>
              <a:lnSpc>
                <a:spcPts val="1000"/>
              </a:lnSpc>
              <a:buFontTx/>
              <a:buChar char="-"/>
            </a:pPr>
            <a:endParaRPr lang="ar-SA" sz="2800" dirty="0" smtClean="0">
              <a:cs typeface="PT Bold Heading" pitchFamily="2" charset="-78"/>
            </a:endParaRPr>
          </a:p>
          <a:p>
            <a:r>
              <a:rPr lang="ar-SA" sz="2750" dirty="0" smtClean="0">
                <a:cs typeface="PT Bold Heading" pitchFamily="2" charset="-78"/>
              </a:rPr>
              <a:t>3- بل نجده قد ذهب إلى ابعد من ذلك ، عندما  </a:t>
            </a:r>
            <a:r>
              <a:rPr lang="ar-SA" sz="2750" dirty="0" smtClean="0">
                <a:solidFill>
                  <a:srgbClr val="C00000"/>
                </a:solidFill>
                <a:cs typeface="PT Bold Heading" pitchFamily="2" charset="-78"/>
              </a:rPr>
              <a:t>اراد ان ينفصل بمصر عن </a:t>
            </a:r>
            <a:r>
              <a:rPr lang="ar-SA" sz="2700" dirty="0" smtClean="0">
                <a:solidFill>
                  <a:srgbClr val="C00000"/>
                </a:solidFill>
                <a:cs typeface="PT Bold Heading" pitchFamily="2" charset="-78"/>
              </a:rPr>
              <a:t>الدولة العثمانية</a:t>
            </a:r>
            <a:r>
              <a:rPr lang="ar-SA" sz="2700" dirty="0" smtClean="0">
                <a:cs typeface="PT Bold Heading" pitchFamily="2" charset="-78"/>
              </a:rPr>
              <a:t>، ووعد ملوك أوروبا إن أيدوه أن يبدل أحكام القرآن فيما يتصل بالحياة السياسية والاجتماعية، ويفصل السياسة عن الدين، ويطلق الحرية للنساء، بحيث يسرن في إثر المرأة الغربية، وينقل إلى مصر معالم المدنية الأوربية.</a:t>
            </a:r>
          </a:p>
          <a:p>
            <a:pPr>
              <a:lnSpc>
                <a:spcPts val="1000"/>
              </a:lnSpc>
              <a:buFontTx/>
              <a:buChar char="-"/>
            </a:pPr>
            <a:endParaRPr lang="ar-SA" sz="2800" dirty="0" smtClean="0">
              <a:cs typeface="PT Bold Heading" pitchFamily="2" charset="-78"/>
            </a:endParaRPr>
          </a:p>
          <a:p>
            <a:pPr>
              <a:buFontTx/>
              <a:buChar char="-"/>
            </a:pPr>
            <a:endParaRPr lang="ar-SA" sz="2800" dirty="0" smtClean="0">
              <a:cs typeface="PT Bold Heading" pitchFamily="2" charset="-78"/>
            </a:endParaRPr>
          </a:p>
          <a:p>
            <a:endParaRPr lang="ar-SA" sz="2800" dirty="0" smtClean="0">
              <a:cs typeface="PT Bold Heading"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barn(inVertical)">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barn(inVertical)">
                                      <p:cBhvr>
                                        <p:cTn id="1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16632"/>
            <a:ext cx="9144000" cy="6617196"/>
          </a:xfrm>
          <a:prstGeom prst="rect">
            <a:avLst/>
          </a:prstGeom>
        </p:spPr>
        <p:txBody>
          <a:bodyPr wrap="square">
            <a:spAutoFit/>
          </a:bodyPr>
          <a:lstStyle/>
          <a:p>
            <a:pPr lvl="0">
              <a:buFontTx/>
              <a:buChar char="-"/>
            </a:pPr>
            <a:r>
              <a:rPr lang="ar-SA" sz="2800" u="sng" dirty="0">
                <a:solidFill>
                  <a:srgbClr val="FF0000"/>
                </a:solidFill>
                <a:cs typeface="PT Bold Heading" pitchFamily="2" charset="-78"/>
              </a:rPr>
              <a:t>المغرب</a:t>
            </a:r>
            <a:r>
              <a:rPr lang="ar-SA" sz="2800" u="sng" dirty="0" smtClean="0">
                <a:solidFill>
                  <a:srgbClr val="FF0000"/>
                </a:solidFill>
                <a:cs typeface="PT Bold Heading" pitchFamily="2" charset="-78"/>
              </a:rPr>
              <a:t>:</a:t>
            </a:r>
          </a:p>
          <a:p>
            <a:pPr lvl="0">
              <a:lnSpc>
                <a:spcPts val="1100"/>
              </a:lnSpc>
              <a:buFontTx/>
              <a:buChar char="-"/>
            </a:pPr>
            <a:endParaRPr lang="ar-SA" sz="2800" dirty="0" smtClean="0">
              <a:solidFill>
                <a:srgbClr val="FF0000"/>
              </a:solidFill>
              <a:cs typeface="PT Bold Heading" pitchFamily="2" charset="-78"/>
            </a:endParaRPr>
          </a:p>
          <a:p>
            <a:pPr lvl="0">
              <a:buFontTx/>
              <a:buChar char="-"/>
            </a:pPr>
            <a:r>
              <a:rPr lang="ar-SA" sz="2800" dirty="0" smtClean="0">
                <a:solidFill>
                  <a:prstClr val="black"/>
                </a:solidFill>
                <a:cs typeface="PT Bold Heading" pitchFamily="2" charset="-78"/>
              </a:rPr>
              <a:t> </a:t>
            </a:r>
            <a:r>
              <a:rPr lang="ar-SA" sz="2800" dirty="0">
                <a:solidFill>
                  <a:prstClr val="black"/>
                </a:solidFill>
                <a:cs typeface="PT Bold Heading" pitchFamily="2" charset="-78"/>
              </a:rPr>
              <a:t>بمجرد أن تولت </a:t>
            </a:r>
            <a:r>
              <a:rPr lang="ar-SA" sz="2800" dirty="0">
                <a:solidFill>
                  <a:srgbClr val="C00000"/>
                </a:solidFill>
                <a:cs typeface="PT Bold Heading" pitchFamily="2" charset="-78"/>
              </a:rPr>
              <a:t>الحماية الفرنسية </a:t>
            </a:r>
            <a:r>
              <a:rPr lang="ar-SA" sz="2800" dirty="0">
                <a:solidFill>
                  <a:prstClr val="black"/>
                </a:solidFill>
                <a:cs typeface="PT Bold Heading" pitchFamily="2" charset="-78"/>
              </a:rPr>
              <a:t>زمام الأمور في المغرب، عملت على </a:t>
            </a:r>
            <a:r>
              <a:rPr lang="ar-SA" sz="2700" dirty="0">
                <a:solidFill>
                  <a:prstClr val="black"/>
                </a:solidFill>
                <a:cs typeface="PT Bold Heading" pitchFamily="2" charset="-78"/>
              </a:rPr>
              <a:t>الحد من اختصاصات المحاكم الشرعية التي كانت تؤول إليها كل القضايا، </a:t>
            </a:r>
            <a:r>
              <a:rPr lang="ar-SA" sz="2600" dirty="0">
                <a:solidFill>
                  <a:prstClr val="black"/>
                </a:solidFill>
                <a:cs typeface="PT Bold Heading" pitchFamily="2" charset="-78"/>
              </a:rPr>
              <a:t>والقاضي الشرعي هو الذي يتولى الحكم في المسائل المدنية والجنائية. </a:t>
            </a:r>
            <a:endParaRPr lang="ar-SA" sz="2600" dirty="0" smtClean="0">
              <a:solidFill>
                <a:prstClr val="black"/>
              </a:solidFill>
              <a:cs typeface="PT Bold Heading" pitchFamily="2" charset="-78"/>
            </a:endParaRPr>
          </a:p>
          <a:p>
            <a:pPr lvl="0">
              <a:lnSpc>
                <a:spcPts val="1100"/>
              </a:lnSpc>
              <a:buFontTx/>
              <a:buChar char="-"/>
            </a:pPr>
            <a:endParaRPr lang="ar-SA" sz="2600" dirty="0" smtClean="0">
              <a:solidFill>
                <a:prstClr val="black"/>
              </a:solidFill>
              <a:cs typeface="PT Bold Heading" pitchFamily="2" charset="-78"/>
            </a:endParaRPr>
          </a:p>
          <a:p>
            <a:pPr lvl="0">
              <a:buFontTx/>
              <a:buChar char="-"/>
            </a:pPr>
            <a:r>
              <a:rPr lang="ar-SA" sz="2800" dirty="0" smtClean="0">
                <a:solidFill>
                  <a:prstClr val="black"/>
                </a:solidFill>
                <a:cs typeface="PT Bold Heading" pitchFamily="2" charset="-78"/>
              </a:rPr>
              <a:t>وعملت </a:t>
            </a:r>
            <a:r>
              <a:rPr lang="ar-SA" sz="2800" dirty="0">
                <a:solidFill>
                  <a:prstClr val="black"/>
                </a:solidFill>
                <a:cs typeface="PT Bold Heading" pitchFamily="2" charset="-78"/>
              </a:rPr>
              <a:t>على </a:t>
            </a:r>
            <a:r>
              <a:rPr lang="ar-SA" sz="2800" dirty="0">
                <a:solidFill>
                  <a:srgbClr val="C00000"/>
                </a:solidFill>
                <a:cs typeface="PT Bold Heading" pitchFamily="2" charset="-78"/>
              </a:rPr>
              <a:t>تقوية محاكم الأحبار اليهودية</a:t>
            </a:r>
            <a:r>
              <a:rPr lang="ar-SA" sz="2800" dirty="0">
                <a:solidFill>
                  <a:prstClr val="black"/>
                </a:solidFill>
                <a:cs typeface="PT Bold Heading" pitchFamily="2" charset="-78"/>
              </a:rPr>
              <a:t>، و</a:t>
            </a:r>
            <a:r>
              <a:rPr lang="ar-SA" sz="2800" dirty="0">
                <a:solidFill>
                  <a:srgbClr val="C00000"/>
                </a:solidFill>
                <a:cs typeface="PT Bold Heading" pitchFamily="2" charset="-78"/>
              </a:rPr>
              <a:t>أسست المحاكم العرفية </a:t>
            </a:r>
            <a:r>
              <a:rPr lang="ar-SA" sz="2750" dirty="0">
                <a:solidFill>
                  <a:srgbClr val="C00000"/>
                </a:solidFill>
                <a:cs typeface="PT Bold Heading" pitchFamily="2" charset="-78"/>
              </a:rPr>
              <a:t>في القبائل البربرية</a:t>
            </a:r>
            <a:r>
              <a:rPr lang="ar-SA" sz="2750" dirty="0">
                <a:solidFill>
                  <a:prstClr val="black"/>
                </a:solidFill>
                <a:cs typeface="PT Bold Heading" pitchFamily="2" charset="-78"/>
              </a:rPr>
              <a:t>. ولكن المحاكم التي كانت تطبق قوانين منظمة، هي </a:t>
            </a:r>
            <a:r>
              <a:rPr lang="ar-SA" sz="2600" dirty="0">
                <a:solidFill>
                  <a:prstClr val="black"/>
                </a:solidFill>
                <a:cs typeface="PT Bold Heading" pitchFamily="2" charset="-78"/>
              </a:rPr>
              <a:t>المحاكم الخاصة بالأجانب، أما المغاربة فإنهم كانوا يخضعون للعرف في القبائل البربرية</a:t>
            </a:r>
            <a:r>
              <a:rPr lang="ar-SA" sz="2600" dirty="0" smtClean="0">
                <a:solidFill>
                  <a:prstClr val="black"/>
                </a:solidFill>
                <a:cs typeface="PT Bold Heading" pitchFamily="2" charset="-78"/>
              </a:rPr>
              <a:t>. هذا </a:t>
            </a:r>
            <a:r>
              <a:rPr lang="ar-SA" sz="2600" dirty="0">
                <a:solidFill>
                  <a:prstClr val="black"/>
                </a:solidFill>
                <a:cs typeface="PT Bold Heading" pitchFamily="2" charset="-78"/>
              </a:rPr>
              <a:t>في </a:t>
            </a:r>
            <a:r>
              <a:rPr lang="ar-SA" sz="2600" dirty="0">
                <a:solidFill>
                  <a:srgbClr val="C00000"/>
                </a:solidFill>
                <a:cs typeface="PT Bold Heading" pitchFamily="2" charset="-78"/>
              </a:rPr>
              <a:t>جنوب المغرب</a:t>
            </a:r>
            <a:r>
              <a:rPr lang="ar-SA" sz="2600" dirty="0">
                <a:solidFill>
                  <a:prstClr val="black"/>
                </a:solidFill>
                <a:cs typeface="PT Bold Heading" pitchFamily="2" charset="-78"/>
              </a:rPr>
              <a:t>. </a:t>
            </a:r>
          </a:p>
          <a:p>
            <a:pPr lvl="0">
              <a:lnSpc>
                <a:spcPts val="1000"/>
              </a:lnSpc>
              <a:buFontTx/>
              <a:buChar char="-"/>
            </a:pPr>
            <a:endParaRPr lang="ar-SA" sz="2800" dirty="0">
              <a:solidFill>
                <a:prstClr val="black"/>
              </a:solidFill>
              <a:cs typeface="PT Bold Heading" pitchFamily="2" charset="-78"/>
            </a:endParaRPr>
          </a:p>
          <a:p>
            <a:pPr lvl="0">
              <a:buFontTx/>
              <a:buChar char="-"/>
            </a:pPr>
            <a:r>
              <a:rPr lang="ar-SA" sz="2800" dirty="0">
                <a:solidFill>
                  <a:srgbClr val="00B050"/>
                </a:solidFill>
                <a:cs typeface="PT Bold Heading" pitchFamily="2" charset="-78"/>
              </a:rPr>
              <a:t>أما في الشمال </a:t>
            </a:r>
            <a:r>
              <a:rPr lang="ar-SA" sz="2800" dirty="0">
                <a:solidFill>
                  <a:prstClr val="black"/>
                </a:solidFill>
                <a:cs typeface="PT Bold Heading" pitchFamily="2" charset="-78"/>
              </a:rPr>
              <a:t>فقد </a:t>
            </a:r>
            <a:r>
              <a:rPr lang="ar-SA" sz="2800" dirty="0">
                <a:solidFill>
                  <a:srgbClr val="00B050"/>
                </a:solidFill>
                <a:cs typeface="PT Bold Heading" pitchFamily="2" charset="-78"/>
              </a:rPr>
              <a:t>احتفظت المحاكم الشرعية باختصاصاتها </a:t>
            </a:r>
            <a:r>
              <a:rPr lang="ar-SA" sz="2800" dirty="0">
                <a:solidFill>
                  <a:prstClr val="black"/>
                </a:solidFill>
                <a:cs typeface="PT Bold Heading" pitchFamily="2" charset="-78"/>
              </a:rPr>
              <a:t>فيما يرجع للجنايات والجنح، والشؤون المدنية والأحوال الشخصية، </a:t>
            </a:r>
            <a:r>
              <a:rPr lang="ar-SA" sz="2800" dirty="0">
                <a:solidFill>
                  <a:srgbClr val="00B050"/>
                </a:solidFill>
                <a:cs typeface="PT Bold Heading" pitchFamily="2" charset="-78"/>
              </a:rPr>
              <a:t>وأسست محاكم اسبانية مغربية للأجانب</a:t>
            </a:r>
            <a:r>
              <a:rPr lang="ar-SA" sz="2800" dirty="0">
                <a:solidFill>
                  <a:prstClr val="black"/>
                </a:solidFill>
                <a:cs typeface="PT Bold Heading" pitchFamily="2" charset="-78"/>
              </a:rPr>
              <a:t>، وللقضايا التي فيها أجانب.</a:t>
            </a:r>
          </a:p>
          <a:p>
            <a:pPr lvl="0">
              <a:lnSpc>
                <a:spcPts val="1000"/>
              </a:lnSpc>
              <a:buFontTx/>
              <a:buChar char="-"/>
            </a:pPr>
            <a:endParaRPr lang="ar-SA" sz="2800" dirty="0">
              <a:solidFill>
                <a:prstClr val="black"/>
              </a:solidFill>
              <a:cs typeface="PT Bold Heading" pitchFamily="2" charset="-78"/>
            </a:endParaRPr>
          </a:p>
          <a:p>
            <a:pPr lvl="0">
              <a:buFontTx/>
              <a:buChar char="-"/>
            </a:pPr>
            <a:r>
              <a:rPr lang="ar-SA" sz="2800" dirty="0">
                <a:solidFill>
                  <a:prstClr val="black"/>
                </a:solidFill>
                <a:cs typeface="PT Bold Heading" pitchFamily="2" charset="-78"/>
              </a:rPr>
              <a:t>وهكذا أصبحت الشريعة الإسلامية معطلة ملقاة، لان الاستعمار جعل من تسرب القانون الأجنبي سبيلا للقضاء على الكيان الإسلامي، وعلى الفكر الإسلامي.</a:t>
            </a:r>
          </a:p>
        </p:txBody>
      </p:sp>
    </p:spTree>
    <p:extLst>
      <p:ext uri="{BB962C8B-B14F-4D97-AF65-F5344CB8AC3E}">
        <p14:creationId xmlns:p14="http://schemas.microsoft.com/office/powerpoint/2010/main" val="1934014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arn(inVertical)">
                                      <p:cBhvr>
                                        <p:cTn id="18" dur="500"/>
                                        <p:tgtEl>
                                          <p:spTgt spid="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Effect transition="in" filter="barn(inVertical)">
                                      <p:cBhvr>
                                        <p:cTn id="23" dur="500"/>
                                        <p:tgtEl>
                                          <p:spTgt spid="2">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2">
                                            <p:txEl>
                                              <p:pRg st="8" end="8"/>
                                            </p:txEl>
                                          </p:spTgt>
                                        </p:tgtEl>
                                        <p:attrNameLst>
                                          <p:attrName>style.visibility</p:attrName>
                                        </p:attrNameLst>
                                      </p:cBhvr>
                                      <p:to>
                                        <p:strVal val="visible"/>
                                      </p:to>
                                    </p:set>
                                    <p:animEffect transition="in" filter="barn(inVertical)">
                                      <p:cBhvr>
                                        <p:cTn id="28"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3068960"/>
            <a:ext cx="8568952" cy="861774"/>
          </a:xfrm>
          <a:prstGeom prst="rect">
            <a:avLst/>
          </a:prstGeom>
          <a:noFill/>
        </p:spPr>
        <p:txBody>
          <a:bodyPr wrap="square" rtlCol="1">
            <a:spAutoFit/>
          </a:bodyPr>
          <a:lstStyle/>
          <a:p>
            <a:r>
              <a:rPr lang="ar-SA" sz="3200" u="sng" dirty="0" smtClean="0">
                <a:solidFill>
                  <a:srgbClr val="FF0000"/>
                </a:solidFill>
                <a:cs typeface="PT Bold Heading" pitchFamily="2" charset="-78"/>
              </a:rPr>
              <a:t>ثانيًا: سقوط الخلافة العثمانية، وتفكك الأمة الإسلامية. </a:t>
            </a:r>
          </a:p>
          <a:p>
            <a:endParaRPr lang="ar-SA" u="sng"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2" y="188640"/>
            <a:ext cx="8856984" cy="6514604"/>
          </a:xfrm>
          <a:prstGeom prst="rect">
            <a:avLst/>
          </a:prstGeom>
          <a:noFill/>
        </p:spPr>
        <p:txBody>
          <a:bodyPr wrap="square" rtlCol="1">
            <a:spAutoFit/>
          </a:bodyPr>
          <a:lstStyle/>
          <a:p>
            <a:r>
              <a:rPr lang="ar-SA" sz="2800" u="sng" dirty="0" smtClean="0">
                <a:solidFill>
                  <a:srgbClr val="FF0000"/>
                </a:solidFill>
                <a:cs typeface="PT Bold Heading" pitchFamily="2" charset="-78"/>
              </a:rPr>
              <a:t>ثالثًا: تمزق العالم الإسلامي بين التكتلات والأحلاف الدولية المعاصرة.</a:t>
            </a:r>
            <a:endParaRPr lang="ar-SA" sz="2800" u="sng" dirty="0">
              <a:solidFill>
                <a:srgbClr val="FF0000"/>
              </a:solidFill>
              <a:cs typeface="PT Bold Heading" pitchFamily="2" charset="-78"/>
            </a:endParaRPr>
          </a:p>
          <a:p>
            <a:pPr>
              <a:lnSpc>
                <a:spcPts val="1000"/>
              </a:lnSpc>
            </a:pPr>
            <a:endParaRPr lang="ar-SA" sz="2800" u="sng" dirty="0" smtClean="0">
              <a:solidFill>
                <a:srgbClr val="FF0000"/>
              </a:solidFill>
              <a:cs typeface="PT Bold Heading" pitchFamily="2" charset="-78"/>
            </a:endParaRPr>
          </a:p>
          <a:p>
            <a:r>
              <a:rPr lang="ar-SA" sz="2650" dirty="0" smtClean="0">
                <a:solidFill>
                  <a:srgbClr val="00B050"/>
                </a:solidFill>
                <a:cs typeface="PT Bold Heading" pitchFamily="2" charset="-78"/>
              </a:rPr>
              <a:t>-1 يتميز الزمن المعاصر بتقارب المسافات بين دول العالم، </a:t>
            </a:r>
            <a:r>
              <a:rPr lang="ar-SA" sz="2650" dirty="0" smtClean="0">
                <a:cs typeface="PT Bold Heading" pitchFamily="2" charset="-78"/>
              </a:rPr>
              <a:t>وشعوبه، وباتصال </a:t>
            </a:r>
            <a:r>
              <a:rPr lang="ar-SA" sz="2700" dirty="0" smtClean="0">
                <a:cs typeface="PT Bold Heading" pitchFamily="2" charset="-78"/>
              </a:rPr>
              <a:t>المجتمعات، وبتشابك المصالح وتعقدها، وذلك يعود إلى سهولة المواصلات، وتوافر وسائل الإعلام.</a:t>
            </a:r>
          </a:p>
          <a:p>
            <a:pPr>
              <a:lnSpc>
                <a:spcPts val="1000"/>
              </a:lnSpc>
            </a:pPr>
            <a:endParaRPr lang="ar-SA" sz="2800" dirty="0" smtClean="0">
              <a:cs typeface="PT Bold Heading" pitchFamily="2" charset="-78"/>
            </a:endParaRPr>
          </a:p>
          <a:p>
            <a:r>
              <a:rPr lang="ar-SA" sz="2600" dirty="0" smtClean="0">
                <a:cs typeface="PT Bold Heading" pitchFamily="2" charset="-78"/>
              </a:rPr>
              <a:t>2- </a:t>
            </a:r>
            <a:r>
              <a:rPr lang="ar-SA" sz="2600" dirty="0" smtClean="0">
                <a:solidFill>
                  <a:srgbClr val="00B050"/>
                </a:solidFill>
                <a:cs typeface="PT Bold Heading" pitchFamily="2" charset="-78"/>
              </a:rPr>
              <a:t>كما تميز بالحرب الباردة بين </a:t>
            </a:r>
            <a:r>
              <a:rPr lang="ar-SA" sz="2600" dirty="0" smtClean="0">
                <a:cs typeface="PT Bold Heading" pitchFamily="2" charset="-78"/>
              </a:rPr>
              <a:t>ما يسمى ب</a:t>
            </a:r>
            <a:r>
              <a:rPr lang="ar-SA" sz="2600" dirty="0" smtClean="0">
                <a:solidFill>
                  <a:srgbClr val="C00000"/>
                </a:solidFill>
                <a:cs typeface="PT Bold Heading" pitchFamily="2" charset="-78"/>
              </a:rPr>
              <a:t>المعسكر الاشتراكي </a:t>
            </a:r>
            <a:r>
              <a:rPr lang="ar-SA" sz="2600" dirty="0" smtClean="0">
                <a:cs typeface="PT Bold Heading" pitchFamily="2" charset="-78"/>
              </a:rPr>
              <a:t>الذي تتزعمه </a:t>
            </a:r>
            <a:r>
              <a:rPr lang="ar-SA" sz="2800" dirty="0" smtClean="0">
                <a:solidFill>
                  <a:srgbClr val="00B050"/>
                </a:solidFill>
                <a:cs typeface="PT Bold Heading" pitchFamily="2" charset="-78"/>
              </a:rPr>
              <a:t>روسيا</a:t>
            </a:r>
            <a:r>
              <a:rPr lang="ar-SA" sz="2800" dirty="0" smtClean="0">
                <a:cs typeface="PT Bold Heading" pitchFamily="2" charset="-78"/>
              </a:rPr>
              <a:t>، وما يسمى ب</a:t>
            </a:r>
            <a:r>
              <a:rPr lang="ar-SA" sz="2800" dirty="0" smtClean="0">
                <a:solidFill>
                  <a:srgbClr val="C00000"/>
                </a:solidFill>
                <a:cs typeface="PT Bold Heading" pitchFamily="2" charset="-78"/>
              </a:rPr>
              <a:t>المعسكر الديمقراطي </a:t>
            </a:r>
            <a:r>
              <a:rPr lang="ar-SA" sz="2800" dirty="0" smtClean="0">
                <a:cs typeface="PT Bold Heading" pitchFamily="2" charset="-78"/>
              </a:rPr>
              <a:t>الغربي الذي تتزعمه</a:t>
            </a:r>
            <a:r>
              <a:rPr lang="ar-SA" sz="2800" dirty="0" smtClean="0">
                <a:solidFill>
                  <a:srgbClr val="00B050"/>
                </a:solidFill>
                <a:cs typeface="PT Bold Heading" pitchFamily="2" charset="-78"/>
              </a:rPr>
              <a:t> أمريكا </a:t>
            </a:r>
            <a:r>
              <a:rPr lang="ar-SA" sz="2750" dirty="0" smtClean="0">
                <a:cs typeface="PT Bold Heading" pitchFamily="2" charset="-78"/>
              </a:rPr>
              <a:t>وبأساليب الجاسوسية المبتكرة، والتسابق في التسلح، والتنافس في انتاج الاسلحة الفتاكة المدمرة، والتفنن في ادخال التعديلات عليها.</a:t>
            </a:r>
          </a:p>
          <a:p>
            <a:pPr>
              <a:lnSpc>
                <a:spcPts val="1000"/>
              </a:lnSpc>
            </a:pPr>
            <a:endParaRPr lang="ar-SA" sz="2800" dirty="0" smtClean="0">
              <a:cs typeface="PT Bold Heading" pitchFamily="2" charset="-78"/>
            </a:endParaRPr>
          </a:p>
          <a:p>
            <a:r>
              <a:rPr lang="ar-SA" sz="2750" dirty="0" smtClean="0">
                <a:cs typeface="PT Bold Heading" pitchFamily="2" charset="-78"/>
              </a:rPr>
              <a:t>3- </a:t>
            </a:r>
            <a:r>
              <a:rPr lang="ar-SA" sz="2750" dirty="0" smtClean="0">
                <a:solidFill>
                  <a:srgbClr val="00B050"/>
                </a:solidFill>
                <a:cs typeface="PT Bold Heading" pitchFamily="2" charset="-78"/>
              </a:rPr>
              <a:t>كل ذلك وغيره قاد العالم دولا وشعوبا إلى البحث عن تكتلات سياسية، واقتصادية، واجتماعية</a:t>
            </a:r>
            <a:r>
              <a:rPr lang="ar-SA" sz="2750" dirty="0" smtClean="0">
                <a:cs typeface="PT Bold Heading" pitchFamily="2" charset="-78"/>
              </a:rPr>
              <a:t>، والى التنسيق بين مجموعات الدول التي تلتقي في المصالح، لتحافظ على نفسها، وتنمي مرافقها.</a:t>
            </a:r>
          </a:p>
          <a:p>
            <a:pPr>
              <a:lnSpc>
                <a:spcPts val="1000"/>
              </a:lnSpc>
            </a:pPr>
            <a:endParaRPr lang="ar-SA" sz="2800" dirty="0" smtClean="0">
              <a:cs typeface="PT Bold Heading" pitchFamily="2" charset="-78"/>
            </a:endParaRPr>
          </a:p>
          <a:p>
            <a:pPr>
              <a:buFontTx/>
              <a:buChar char="-"/>
            </a:pPr>
            <a:endParaRPr lang="ar-SA" sz="2800" dirty="0" smtClean="0">
              <a:cs typeface="PT Bold Heading"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p:cTn id="15"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 calcmode="lin" valueType="num">
                                      <p:cBhvr>
                                        <p:cTn id="2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4">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 calcmode="lin" valueType="num">
                                      <p:cBhvr>
                                        <p:cTn id="29"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31"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51520" y="188640"/>
            <a:ext cx="8712968" cy="4337085"/>
          </a:xfrm>
          <a:prstGeom prst="rect">
            <a:avLst/>
          </a:prstGeom>
        </p:spPr>
        <p:txBody>
          <a:bodyPr wrap="square">
            <a:spAutoFit/>
          </a:bodyPr>
          <a:lstStyle/>
          <a:p>
            <a:pPr lvl="0"/>
            <a:r>
              <a:rPr lang="ar-SA" sz="2800" dirty="0" smtClean="0">
                <a:solidFill>
                  <a:srgbClr val="00B050"/>
                </a:solidFill>
                <a:cs typeface="PT Bold Heading" pitchFamily="2" charset="-78"/>
              </a:rPr>
              <a:t>4- فظهرت </a:t>
            </a:r>
            <a:r>
              <a:rPr lang="ar-SA" sz="2800" dirty="0">
                <a:solidFill>
                  <a:srgbClr val="00B050"/>
                </a:solidFill>
                <a:cs typeface="PT Bold Heading" pitchFamily="2" charset="-78"/>
              </a:rPr>
              <a:t>بذلك تكتلات مختلفة توصف بالعالمية، والإقليمية، والقومية</a:t>
            </a:r>
            <a:r>
              <a:rPr lang="ar-SA" sz="2800" dirty="0">
                <a:solidFill>
                  <a:prstClr val="black"/>
                </a:solidFill>
                <a:cs typeface="PT Bold Heading" pitchFamily="2" charset="-78"/>
              </a:rPr>
              <a:t>، </a:t>
            </a:r>
            <a:r>
              <a:rPr lang="ar-SA" sz="2750" dirty="0">
                <a:solidFill>
                  <a:prstClr val="black"/>
                </a:solidFill>
                <a:cs typeface="PT Bold Heading" pitchFamily="2" charset="-78"/>
              </a:rPr>
              <a:t>أسهم في صنع معظمها، وخطط لها، القوى المتنفذة في العالم،  من اجل </a:t>
            </a:r>
            <a:r>
              <a:rPr lang="ar-SA" sz="2550" dirty="0">
                <a:solidFill>
                  <a:prstClr val="black"/>
                </a:solidFill>
                <a:cs typeface="PT Bold Heading" pitchFamily="2" charset="-78"/>
              </a:rPr>
              <a:t>المحافظة على نفوذها وهيمنتها على تلك الدول، وحتى لا ينفلت حبل النفوذ من يدها.</a:t>
            </a:r>
          </a:p>
          <a:p>
            <a:pPr lvl="0">
              <a:lnSpc>
                <a:spcPts val="1000"/>
              </a:lnSpc>
            </a:pPr>
            <a:endParaRPr lang="ar-SA" sz="2800" dirty="0">
              <a:solidFill>
                <a:prstClr val="black"/>
              </a:solidFill>
              <a:cs typeface="PT Bold Heading" pitchFamily="2" charset="-78"/>
            </a:endParaRPr>
          </a:p>
          <a:p>
            <a:pPr lvl="0"/>
            <a:r>
              <a:rPr lang="ar-SA" sz="2750" dirty="0" smtClean="0">
                <a:solidFill>
                  <a:srgbClr val="00B050"/>
                </a:solidFill>
                <a:cs typeface="PT Bold Heading" pitchFamily="2" charset="-78"/>
              </a:rPr>
              <a:t>5- اعتمدت </a:t>
            </a:r>
            <a:r>
              <a:rPr lang="ar-SA" sz="2750" dirty="0">
                <a:solidFill>
                  <a:srgbClr val="00B050"/>
                </a:solidFill>
                <a:cs typeface="PT Bold Heading" pitchFamily="2" charset="-78"/>
              </a:rPr>
              <a:t>معظم هذه التكتلات على المصلحة دون العقيدة</a:t>
            </a:r>
            <a:r>
              <a:rPr lang="ar-SA" sz="2750" dirty="0">
                <a:solidFill>
                  <a:prstClr val="black"/>
                </a:solidFill>
                <a:cs typeface="PT Bold Heading" pitchFamily="2" charset="-78"/>
              </a:rPr>
              <a:t>، الأمر الذي </a:t>
            </a:r>
            <a:r>
              <a:rPr lang="ar-SA" sz="2650" dirty="0">
                <a:solidFill>
                  <a:prstClr val="black"/>
                </a:solidFill>
                <a:cs typeface="PT Bold Heading" pitchFamily="2" charset="-78"/>
              </a:rPr>
              <a:t>اضعف البلاد الإسلامية، وربطها بعهود ومواثيق مختلفة، تتناقض في كثير </a:t>
            </a:r>
            <a:r>
              <a:rPr lang="ar-SA" sz="2600" dirty="0">
                <a:solidFill>
                  <a:prstClr val="black"/>
                </a:solidFill>
                <a:cs typeface="PT Bold Heading" pitchFamily="2" charset="-78"/>
              </a:rPr>
              <a:t>من الأحيان مع عقيدتها الإسلامية، وشريعتها، حيث ضعف صوت الإسلام، </a:t>
            </a:r>
            <a:r>
              <a:rPr lang="ar-SA" sz="2550" dirty="0">
                <a:solidFill>
                  <a:prstClr val="black"/>
                </a:solidFill>
                <a:cs typeface="PT Bold Heading" pitchFamily="2" charset="-78"/>
              </a:rPr>
              <a:t>في مواثيق هذه التكتلات، وسارت الأمور لصالح الدول المتنفذة، صاحبة القوة والسلطان، وصاحبة التخطيط لمعظم هذه الأحلاف.</a:t>
            </a:r>
            <a:endParaRPr lang="ar-SA" sz="2550" dirty="0"/>
          </a:p>
        </p:txBody>
      </p:sp>
    </p:spTree>
    <p:extLst>
      <p:ext uri="{BB962C8B-B14F-4D97-AF65-F5344CB8AC3E}">
        <p14:creationId xmlns:p14="http://schemas.microsoft.com/office/powerpoint/2010/main" val="3940656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88640"/>
            <a:ext cx="9144000" cy="2098010"/>
          </a:xfrm>
          <a:prstGeom prst="rect">
            <a:avLst/>
          </a:prstGeom>
          <a:noFill/>
        </p:spPr>
        <p:txBody>
          <a:bodyPr wrap="square" rtlCol="1">
            <a:spAutoFit/>
          </a:bodyPr>
          <a:lstStyle/>
          <a:p>
            <a:pPr>
              <a:buFont typeface="Arial" pitchFamily="34" charset="0"/>
              <a:buChar char="•"/>
            </a:pPr>
            <a:r>
              <a:rPr lang="ar-SA" sz="2800" u="sng" dirty="0" smtClean="0">
                <a:solidFill>
                  <a:srgbClr val="00B050"/>
                </a:solidFill>
                <a:cs typeface="PT Bold Heading" pitchFamily="2" charset="-78"/>
              </a:rPr>
              <a:t>أهم هذه التكتلات والأحلاف الدولية:</a:t>
            </a:r>
          </a:p>
          <a:p>
            <a:pPr>
              <a:lnSpc>
                <a:spcPts val="1100"/>
              </a:lnSpc>
              <a:buFont typeface="Arial" pitchFamily="34" charset="0"/>
              <a:buChar char="•"/>
            </a:pPr>
            <a:endParaRPr lang="ar-SA" sz="2800" u="sng" dirty="0" smtClean="0">
              <a:solidFill>
                <a:srgbClr val="00B050"/>
              </a:solidFill>
              <a:cs typeface="PT Bold Heading" pitchFamily="2" charset="-78"/>
            </a:endParaRPr>
          </a:p>
          <a:p>
            <a:r>
              <a:rPr lang="ar-SA" sz="2800" u="sng" dirty="0" smtClean="0">
                <a:solidFill>
                  <a:srgbClr val="FF0000"/>
                </a:solidFill>
                <a:cs typeface="PT Bold Heading" pitchFamily="2" charset="-78"/>
              </a:rPr>
              <a:t>أولاً: هيئة الأمم المتحدة. </a:t>
            </a:r>
            <a:r>
              <a:rPr lang="en-US" sz="2800" u="sng" dirty="0" smtClean="0">
                <a:solidFill>
                  <a:srgbClr val="FF0000"/>
                </a:solidFill>
                <a:cs typeface="PT Bold Heading" pitchFamily="2" charset="-78"/>
              </a:rPr>
              <a:t>U.N</a:t>
            </a:r>
            <a:endParaRPr lang="ar-SA" sz="2800" u="sng" dirty="0" smtClean="0">
              <a:solidFill>
                <a:srgbClr val="FF0000"/>
              </a:solidFill>
              <a:cs typeface="PT Bold Heading" pitchFamily="2" charset="-78"/>
            </a:endParaRPr>
          </a:p>
          <a:p>
            <a:pPr>
              <a:lnSpc>
                <a:spcPts val="1100"/>
              </a:lnSpc>
            </a:pPr>
            <a:endParaRPr lang="ar-SA" sz="2800" u="sng" dirty="0">
              <a:solidFill>
                <a:srgbClr val="FF0000"/>
              </a:solidFill>
              <a:cs typeface="PT Bold Heading" pitchFamily="2" charset="-78"/>
            </a:endParaRPr>
          </a:p>
          <a:p>
            <a:endParaRPr lang="ar-SA" sz="2800" dirty="0" smtClean="0">
              <a:solidFill>
                <a:srgbClr val="FF0000"/>
              </a:solidFill>
              <a:cs typeface="PT Bold Heading" pitchFamily="2" charset="-78"/>
            </a:endParaRPr>
          </a:p>
          <a:p>
            <a:endParaRPr lang="ar-SA" sz="2800" dirty="0">
              <a:cs typeface="PT Bold Heading" panose="02010400000000000000" pitchFamily="2" charset="-78"/>
            </a:endParaRPr>
          </a:p>
        </p:txBody>
      </p:sp>
      <p:pic>
        <p:nvPicPr>
          <p:cNvPr id="2" name="صورة 1"/>
          <p:cNvPicPr>
            <a:picLocks noChangeAspect="1"/>
          </p:cNvPicPr>
          <p:nvPr/>
        </p:nvPicPr>
        <p:blipFill>
          <a:blip r:embed="rId2" cstate="print"/>
          <a:stretch>
            <a:fillRect/>
          </a:stretch>
        </p:blipFill>
        <p:spPr>
          <a:xfrm>
            <a:off x="899592" y="1484784"/>
            <a:ext cx="7620000" cy="5076825"/>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checkerboard(across)">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7504" y="260648"/>
            <a:ext cx="8964488" cy="5757987"/>
          </a:xfrm>
          <a:prstGeom prst="rect">
            <a:avLst/>
          </a:prstGeom>
        </p:spPr>
        <p:txBody>
          <a:bodyPr wrap="square">
            <a:spAutoFit/>
          </a:bodyPr>
          <a:lstStyle/>
          <a:p>
            <a:pPr marL="85725" lvl="0" indent="-85725" algn="just">
              <a:buFontTx/>
              <a:buChar char="-"/>
            </a:pPr>
            <a:r>
              <a:rPr lang="ar-SA" sz="27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7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ظهر ضعف الدولة العثمانية المسلمة للعيان، مع بداية </a:t>
            </a:r>
            <a:r>
              <a:rPr lang="ar-JO" sz="27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القرن الرابع عشر الهجري</a:t>
            </a:r>
            <a:r>
              <a:rPr lang="ar-JO" sz="27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وفقدت وزنها أمام الدول الأوروبية القومية المتغطرسة وخاصة روسيا، وبريطانيا، وفرنسا، وألمانيا، والنمسا، وإيطاليا. فاتجهت تلك الدول لاقتسام أملاك الدولة العثمانية فيما </a:t>
            </a:r>
            <a:r>
              <a:rPr lang="ar-JO" sz="27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أسموه:</a:t>
            </a:r>
            <a:r>
              <a:rPr lang="ar-SA" sz="27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700" dirty="0" smtClean="0">
                <a:solidFill>
                  <a:srgbClr val="C00000"/>
                </a:solidFill>
                <a:latin typeface="Times New Roman" panose="02020603050405020304" pitchFamily="18" charset="0"/>
                <a:ea typeface="SimSun" panose="02010600030101010101" pitchFamily="2" charset="-122"/>
                <a:cs typeface="PT Bold Heading" panose="02010400000000000000" pitchFamily="2" charset="-78"/>
              </a:rPr>
              <a:t>المسألة الشرقية</a:t>
            </a:r>
            <a:r>
              <a:rPr lang="ar-SA" sz="2700" dirty="0" smtClean="0">
                <a:solidFill>
                  <a:srgbClr val="C00000"/>
                </a:solidFill>
                <a:latin typeface="Times New Roman" panose="02020603050405020304" pitchFamily="18" charset="0"/>
                <a:ea typeface="SimSun" panose="02010600030101010101" pitchFamily="2" charset="-122"/>
                <a:cs typeface="PT Bold Heading" panose="02010400000000000000" pitchFamily="2" charset="-78"/>
              </a:rPr>
              <a:t>.</a:t>
            </a:r>
            <a:endParaRPr lang="ar-SA" sz="2700" dirty="0">
              <a:solidFill>
                <a:srgbClr val="C00000"/>
              </a:solidFill>
              <a:latin typeface="Times New Roman" panose="02020603050405020304" pitchFamily="18" charset="0"/>
              <a:ea typeface="SimSun" panose="02010600030101010101" pitchFamily="2" charset="-122"/>
              <a:cs typeface="PT Bold Heading" panose="02010400000000000000" pitchFamily="2" charset="-78"/>
            </a:endParaRPr>
          </a:p>
          <a:p>
            <a:pPr marL="85725" lvl="0" indent="-85725" algn="just">
              <a:lnSpc>
                <a:spcPts val="1100"/>
              </a:lnSpc>
              <a:buFontTx/>
              <a:buChar char="-"/>
            </a:pPr>
            <a:endParaRPr lang="ar-SA"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185738" lvl="0" indent="-185738" algn="just">
              <a:buFontTx/>
              <a:buChar char="-"/>
            </a:pPr>
            <a:r>
              <a:rPr lang="ar-JO" sz="2800" dirty="0">
                <a:solidFill>
                  <a:srgbClr val="0070C0"/>
                </a:solidFill>
                <a:latin typeface="Times New Roman" panose="02020603050405020304" pitchFamily="18" charset="0"/>
                <a:ea typeface="SimSun" panose="02010600030101010101" pitchFamily="2" charset="-122"/>
                <a:cs typeface="PT Bold Heading" panose="02010400000000000000" pitchFamily="2" charset="-78"/>
              </a:rPr>
              <a:t>وازداد الانتاج الصناعي لتلك الدول، وسيطرت فيها الرأسمالية، فأخذت تتسابق على المستعمرات للحصول على</a:t>
            </a:r>
            <a:r>
              <a:rPr lang="ar-SA" sz="2800" dirty="0">
                <a:solidFill>
                  <a:srgbClr val="0070C0"/>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srgbClr val="0070C0"/>
                </a:solidFill>
                <a:latin typeface="Times New Roman" panose="02020603050405020304" pitchFamily="18" charset="0"/>
                <a:ea typeface="SimSun" panose="02010600030101010101" pitchFamily="2" charset="-122"/>
                <a:cs typeface="PT Bold Heading" panose="02010400000000000000" pitchFamily="2" charset="-78"/>
              </a:rPr>
              <a:t>المواد الأولية الرخيصة الثمن، فأدى ذلك إلى اشتداد المنافسة بين الدول الأوروبية،</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وتكونت نتيجة ذلك الأحلاف، تحالفت </a:t>
            </a:r>
            <a:r>
              <a:rPr lang="ar-JO" sz="2800" dirty="0">
                <a:solidFill>
                  <a:srgbClr val="C00000"/>
                </a:solidFill>
                <a:latin typeface="Times New Roman" panose="02020603050405020304" pitchFamily="18" charset="0"/>
                <a:ea typeface="SimSun" panose="02010600030101010101" pitchFamily="2" charset="-122"/>
                <a:cs typeface="PT Bold Heading" panose="02010400000000000000" pitchFamily="2" charset="-78"/>
              </a:rPr>
              <a:t>بريطانيا وفرنسا وروسيا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رغم ما بينهما من تنافس،</a:t>
            </a:r>
            <a:r>
              <a:rPr lang="ar-SA"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كما </a:t>
            </a:r>
            <a:r>
              <a:rPr lang="ar-JO" sz="2800" dirty="0">
                <a:solidFill>
                  <a:srgbClr val="C00000"/>
                </a:solidFill>
                <a:latin typeface="Times New Roman" panose="02020603050405020304" pitchFamily="18" charset="0"/>
                <a:ea typeface="SimSun" panose="02010600030101010101" pitchFamily="2" charset="-122"/>
                <a:cs typeface="PT Bold Heading" panose="02010400000000000000" pitchFamily="2" charset="-78"/>
              </a:rPr>
              <a:t>تقاربت المانيا والنمسا وإيطاليا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رغم ما</a:t>
            </a:r>
            <a:r>
              <a:rPr lang="ar-SA"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بينهما من عداء، اندلعت شرارة </a:t>
            </a:r>
            <a:r>
              <a:rPr lang="ar-JO" sz="2800" dirty="0">
                <a:solidFill>
                  <a:srgbClr val="C00000"/>
                </a:solidFill>
                <a:latin typeface="Times New Roman" panose="02020603050405020304" pitchFamily="18" charset="0"/>
                <a:ea typeface="SimSun" panose="02010600030101010101" pitchFamily="2" charset="-122"/>
                <a:cs typeface="PT Bold Heading" panose="02010400000000000000" pitchFamily="2" charset="-78"/>
              </a:rPr>
              <a:t>الحرب العالمية الأولى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(1914– 1918م) التي انتهت بانتصار الحلفاء وهم: بريطانيا، وفرنسا، وإيطاليا (انضمت للحلفاء أثناء الحرب) . </a:t>
            </a:r>
            <a:endParaRPr lang="en-US" sz="24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p:txBody>
      </p:sp>
    </p:spTree>
    <p:extLst>
      <p:ext uri="{BB962C8B-B14F-4D97-AF65-F5344CB8AC3E}">
        <p14:creationId xmlns:p14="http://schemas.microsoft.com/office/powerpoint/2010/main" val="2647672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4016" y="116632"/>
            <a:ext cx="8892480" cy="7545655"/>
          </a:xfrm>
          <a:prstGeom prst="rect">
            <a:avLst/>
          </a:prstGeom>
        </p:spPr>
        <p:txBody>
          <a:bodyPr wrap="square">
            <a:spAutoFit/>
          </a:bodyPr>
          <a:lstStyle/>
          <a:p>
            <a:pPr marL="85725" lvl="0" indent="-85725" algn="just">
              <a:buFontTx/>
              <a:buChar char="-"/>
            </a:pPr>
            <a:r>
              <a:rPr lang="ar-SA" sz="265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65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وقامت </a:t>
            </a:r>
            <a:r>
              <a:rPr lang="ar-JO" sz="265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الدول المنتصرة بإنشاء </a:t>
            </a:r>
            <a:r>
              <a:rPr lang="ar-JO" sz="265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عصبة </a:t>
            </a:r>
            <a:r>
              <a:rPr lang="ar-JO" sz="265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الأمم</a:t>
            </a:r>
            <a:r>
              <a:rPr lang="ar-JO" sz="265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65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وقد هيمنت عليها </a:t>
            </a:r>
            <a:r>
              <a:rPr lang="ar-JO" sz="265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بريطانيا وفرنسا </a:t>
            </a:r>
            <a:r>
              <a:rPr lang="ar-JO" sz="265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وإيطاليا</a:t>
            </a:r>
            <a:r>
              <a:rPr lang="ar-JO" sz="265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65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واتخذتها ستارا لاقتسام </a:t>
            </a:r>
            <a:r>
              <a:rPr lang="ar-JO" sz="265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العالم. </a:t>
            </a:r>
            <a:r>
              <a:rPr lang="ar-JO" sz="265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وتألفت عصبة الأمم من جمعية عمومية مؤلفة من مندوبين يمثلون الدول الأعضاء في </a:t>
            </a:r>
            <a:r>
              <a:rPr lang="ar-JO" sz="265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العصبة، </a:t>
            </a:r>
            <a:r>
              <a:rPr lang="ar-JO" sz="265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تنعقد مرة كل عام لمدة شهرين في </a:t>
            </a:r>
            <a:r>
              <a:rPr lang="ar-JO" sz="265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جنيف</a:t>
            </a:r>
            <a:r>
              <a:rPr lang="ar-JO" sz="265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مقرها الدائم </a:t>
            </a:r>
            <a:r>
              <a:rPr lang="ar-JO" sz="265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a:t>
            </a:r>
            <a:endParaRPr lang="ar-SA" sz="265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342900" lvl="0" indent="-342900" algn="just">
              <a:lnSpc>
                <a:spcPts val="1100"/>
              </a:lnSpc>
              <a:buFontTx/>
              <a:buChar char="-"/>
            </a:pPr>
            <a:endParaRPr lang="en-US" sz="24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85725" lvl="0" indent="-85725" algn="just">
              <a:buFontTx/>
              <a:buChar char="-"/>
            </a:pP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فقد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أقرت </a:t>
            </a:r>
            <a:r>
              <a:rPr lang="ar-JO" sz="2800" dirty="0">
                <a:solidFill>
                  <a:srgbClr val="0070C0"/>
                </a:solidFill>
                <a:latin typeface="Times New Roman" panose="02020603050405020304" pitchFamily="18" charset="0"/>
                <a:ea typeface="SimSun" panose="02010600030101010101" pitchFamily="2" charset="-122"/>
                <a:cs typeface="PT Bold Heading" panose="02010400000000000000" pitchFamily="2" charset="-78"/>
              </a:rPr>
              <a:t>مبدأ الانتداب </a:t>
            </a:r>
            <a:r>
              <a:rPr lang="ar-JO" sz="2800" dirty="0" smtClean="0">
                <a:solidFill>
                  <a:srgbClr val="0070C0"/>
                </a:solidFill>
                <a:latin typeface="Times New Roman" panose="02020603050405020304" pitchFamily="18" charset="0"/>
                <a:ea typeface="SimSun" panose="02010600030101010101" pitchFamily="2" charset="-122"/>
                <a:cs typeface="PT Bold Heading" panose="02010400000000000000" pitchFamily="2" charset="-78"/>
              </a:rPr>
              <a:t>والوصاية</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كما </a:t>
            </a:r>
            <a:r>
              <a:rPr lang="ar-JO" sz="2800" dirty="0">
                <a:solidFill>
                  <a:srgbClr val="7030A0"/>
                </a:solidFill>
                <a:latin typeface="Times New Roman" panose="02020603050405020304" pitchFamily="18" charset="0"/>
                <a:ea typeface="SimSun" panose="02010600030101010101" pitchFamily="2" charset="-122"/>
                <a:cs typeface="PT Bold Heading" panose="02010400000000000000" pitchFamily="2" charset="-78"/>
              </a:rPr>
              <a:t>اعترفت بوعد </a:t>
            </a:r>
            <a:r>
              <a:rPr lang="ar-JO" sz="2800" dirty="0" smtClean="0">
                <a:solidFill>
                  <a:srgbClr val="7030A0"/>
                </a:solidFill>
                <a:latin typeface="Times New Roman" panose="02020603050405020304" pitchFamily="18" charset="0"/>
                <a:ea typeface="SimSun" panose="02010600030101010101" pitchFamily="2" charset="-122"/>
                <a:cs typeface="PT Bold Heading" panose="02010400000000000000" pitchFamily="2" charset="-78"/>
              </a:rPr>
              <a:t>بلفور</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srgbClr val="FF0000"/>
                </a:solidFill>
                <a:latin typeface="Times New Roman" panose="02020603050405020304" pitchFamily="18" charset="0"/>
                <a:ea typeface="SimSun" panose="02010600030101010101" pitchFamily="2" charset="-122"/>
                <a:cs typeface="PT Bold Heading" panose="02010400000000000000" pitchFamily="2" charset="-78"/>
              </a:rPr>
              <a:t>وأصدرت صك الانتداب على فلسطين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الذي تضمن الاعتراف بوعد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بلفور، </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وتكليف بريطانيا </a:t>
            </a:r>
            <a:r>
              <a:rPr lang="ar-JO" sz="280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بتنفيذه</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a:t>
            </a: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smtClean="0">
                <a:solidFill>
                  <a:srgbClr val="002060"/>
                </a:solidFill>
                <a:latin typeface="Times New Roman" panose="02020603050405020304" pitchFamily="18" charset="0"/>
                <a:ea typeface="SimSun" panose="02010600030101010101" pitchFamily="2" charset="-122"/>
                <a:cs typeface="PT Bold Heading" panose="02010400000000000000" pitchFamily="2" charset="-78"/>
              </a:rPr>
              <a:t>مع </a:t>
            </a:r>
            <a:r>
              <a:rPr lang="ar-JO" sz="2800" dirty="0">
                <a:solidFill>
                  <a:srgbClr val="002060"/>
                </a:solidFill>
                <a:latin typeface="Times New Roman" panose="02020603050405020304" pitchFamily="18" charset="0"/>
                <a:ea typeface="SimSun" panose="02010600030101010101" pitchFamily="2" charset="-122"/>
                <a:cs typeface="PT Bold Heading" panose="02010400000000000000" pitchFamily="2" charset="-78"/>
              </a:rPr>
              <a:t>مشاركة الوكالة </a:t>
            </a:r>
            <a:r>
              <a:rPr lang="ar-JO" sz="2800" dirty="0" smtClean="0">
                <a:solidFill>
                  <a:srgbClr val="002060"/>
                </a:solidFill>
                <a:latin typeface="Times New Roman" panose="02020603050405020304" pitchFamily="18" charset="0"/>
                <a:ea typeface="SimSun" panose="02010600030101010101" pitchFamily="2" charset="-122"/>
                <a:cs typeface="PT Bold Heading" panose="02010400000000000000" pitchFamily="2" charset="-78"/>
              </a:rPr>
              <a:t>اليهودية، </a:t>
            </a:r>
            <a:r>
              <a:rPr lang="ar-JO" sz="2800" dirty="0">
                <a:solidFill>
                  <a:srgbClr val="002060"/>
                </a:solidFill>
                <a:latin typeface="Times New Roman" panose="02020603050405020304" pitchFamily="18" charset="0"/>
                <a:ea typeface="SimSun" panose="02010600030101010101" pitchFamily="2" charset="-122"/>
                <a:cs typeface="PT Bold Heading" panose="02010400000000000000" pitchFamily="2" charset="-78"/>
              </a:rPr>
              <a:t>فكانت شكلا من أشكال </a:t>
            </a:r>
            <a:r>
              <a:rPr lang="ar-JO" sz="2800" dirty="0" smtClean="0">
                <a:solidFill>
                  <a:srgbClr val="002060"/>
                </a:solidFill>
                <a:latin typeface="Times New Roman" panose="02020603050405020304" pitchFamily="18" charset="0"/>
                <a:ea typeface="SimSun" panose="02010600030101010101" pitchFamily="2" charset="-122"/>
                <a:cs typeface="PT Bold Heading" panose="02010400000000000000" pitchFamily="2" charset="-78"/>
              </a:rPr>
              <a:t>الاستعمار.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وقد فشلت العصبة فشلا ذريعا في محاولاتها منع استخدام القوة في فض المنازعات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الدولية،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وفي الحد من التسلح بين الدول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a:t>
            </a:r>
            <a:endPar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342900" lvl="0" indent="-342900" algn="just">
              <a:lnSpc>
                <a:spcPts val="1100"/>
              </a:lnSpc>
              <a:buFontTx/>
              <a:buChar char="-"/>
            </a:pPr>
            <a:endParaRPr lang="en-US" sz="24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85725" lvl="0" indent="-85725" algn="just">
              <a:buFontTx/>
              <a:buChar char="-"/>
            </a:pP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وفي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أثناء الحرب العالمية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الثانية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ظهرت فكرة </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تطوير عصبة الأمم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إلى اسم جديد هو : </a:t>
            </a:r>
            <a:r>
              <a:rPr lang="ar-JO" sz="2800" dirty="0">
                <a:solidFill>
                  <a:srgbClr val="FF0000"/>
                </a:solidFill>
                <a:latin typeface="Times New Roman" panose="02020603050405020304" pitchFamily="18" charset="0"/>
                <a:ea typeface="SimSun" panose="02010600030101010101" pitchFamily="2" charset="-122"/>
                <a:cs typeface="PT Bold Heading" panose="02010400000000000000" pitchFamily="2" charset="-78"/>
              </a:rPr>
              <a:t>هيئة </a:t>
            </a:r>
            <a:r>
              <a:rPr lang="ar-JO" sz="2800" dirty="0" smtClean="0">
                <a:solidFill>
                  <a:srgbClr val="FF0000"/>
                </a:solidFill>
                <a:latin typeface="Times New Roman" panose="02020603050405020304" pitchFamily="18" charset="0"/>
                <a:ea typeface="SimSun" panose="02010600030101010101" pitchFamily="2" charset="-122"/>
                <a:cs typeface="PT Bold Heading" panose="02010400000000000000" pitchFamily="2" charset="-78"/>
              </a:rPr>
              <a:t>الأمم</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حيث ظهرت أفكار إنشائها عام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1941م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بميثاق الأطلسي بين </a:t>
            </a:r>
            <a:r>
              <a:rPr lang="ar-JO" sz="2800" dirty="0" smtClean="0">
                <a:solidFill>
                  <a:srgbClr val="FF0000"/>
                </a:solidFill>
                <a:latin typeface="Times New Roman" panose="02020603050405020304" pitchFamily="18" charset="0"/>
                <a:ea typeface="SimSun" panose="02010600030101010101" pitchFamily="2" charset="-122"/>
                <a:cs typeface="PT Bold Heading" panose="02010400000000000000" pitchFamily="2" charset="-78"/>
              </a:rPr>
              <a:t>روزفلت</a:t>
            </a: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smtClean="0">
                <a:solidFill>
                  <a:srgbClr val="FF0000"/>
                </a:solidFill>
                <a:latin typeface="Times New Roman" panose="02020603050405020304" pitchFamily="18" charset="0"/>
                <a:ea typeface="SimSun" panose="02010600030101010101" pitchFamily="2" charset="-122"/>
                <a:cs typeface="PT Bold Heading" panose="02010400000000000000" pitchFamily="2" charset="-78"/>
              </a:rPr>
              <a:t>رئيس </a:t>
            </a:r>
            <a:r>
              <a:rPr lang="ar-JO" sz="2800" dirty="0">
                <a:solidFill>
                  <a:srgbClr val="FF0000"/>
                </a:solidFill>
                <a:latin typeface="Times New Roman" panose="02020603050405020304" pitchFamily="18" charset="0"/>
                <a:ea typeface="SimSun" panose="02010600030101010101" pitchFamily="2" charset="-122"/>
                <a:cs typeface="PT Bold Heading" panose="02010400000000000000" pitchFamily="2" charset="-78"/>
              </a:rPr>
              <a:t>الولايات المتحدة </a:t>
            </a:r>
            <a:r>
              <a:rPr lang="ar-JO" sz="2800" dirty="0" smtClean="0">
                <a:solidFill>
                  <a:srgbClr val="FF0000"/>
                </a:solidFill>
                <a:latin typeface="Times New Roman" panose="02020603050405020304" pitchFamily="18" charset="0"/>
                <a:ea typeface="SimSun" panose="02010600030101010101" pitchFamily="2" charset="-122"/>
                <a:cs typeface="PT Bold Heading" panose="02010400000000000000" pitchFamily="2" charset="-78"/>
              </a:rPr>
              <a:t>الأمريكية</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a:t>
            </a:r>
            <a:r>
              <a:rPr lang="ar-JO" sz="2800" dirty="0">
                <a:solidFill>
                  <a:srgbClr val="FF0000"/>
                </a:solidFill>
                <a:latin typeface="Times New Roman" panose="02020603050405020304" pitchFamily="18" charset="0"/>
                <a:ea typeface="SimSun" panose="02010600030101010101" pitchFamily="2" charset="-122"/>
                <a:cs typeface="PT Bold Heading" panose="02010400000000000000" pitchFamily="2" charset="-78"/>
              </a:rPr>
              <a:t>تشرشل رئيس وزراء بريطانيا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a:t>
            </a:r>
            <a:endPar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342900" lvl="0" indent="-342900" algn="just">
              <a:buFontTx/>
              <a:buChar char="-"/>
            </a:pPr>
            <a:endParaRPr lang="en-US" sz="24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lvl="0"/>
            <a:endParaRPr lang="ar-SA" sz="2800" u="sng" dirty="0">
              <a:solidFill>
                <a:srgbClr val="FF0000"/>
              </a:solidFill>
              <a:cs typeface="PT Bold Heading" pitchFamily="2" charset="-78"/>
            </a:endParaRPr>
          </a:p>
          <a:p>
            <a:pPr lvl="0"/>
            <a:endParaRPr lang="ar-SA" sz="2800" dirty="0">
              <a:solidFill>
                <a:srgbClr val="FF0000"/>
              </a:solidFill>
              <a:cs typeface="PT Bold Heading" pitchFamily="2" charset="-78"/>
            </a:endParaRPr>
          </a:p>
        </p:txBody>
      </p:sp>
    </p:spTree>
    <p:extLst>
      <p:ext uri="{BB962C8B-B14F-4D97-AF65-F5344CB8AC3E}">
        <p14:creationId xmlns:p14="http://schemas.microsoft.com/office/powerpoint/2010/main" val="3642118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arn(inVertic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16632"/>
            <a:ext cx="9036496" cy="6917278"/>
          </a:xfrm>
          <a:prstGeom prst="rect">
            <a:avLst/>
          </a:prstGeom>
        </p:spPr>
        <p:txBody>
          <a:bodyPr wrap="square">
            <a:spAutoFit/>
          </a:bodyPr>
          <a:lstStyle/>
          <a:p>
            <a:pPr lvl="0" algn="just"/>
            <a:r>
              <a:rPr lang="ar-JO" sz="2800" b="1" u="sng" dirty="0">
                <a:solidFill>
                  <a:srgbClr val="C00000"/>
                </a:solidFill>
                <a:latin typeface="Times New Roman" panose="02020603050405020304" pitchFamily="18" charset="0"/>
                <a:ea typeface="SimSun" panose="02010600030101010101" pitchFamily="2" charset="-122"/>
                <a:cs typeface="PT Bold Heading" panose="02010400000000000000" pitchFamily="2" charset="-78"/>
              </a:rPr>
              <a:t>أهم الأجهزة في هيئة الأمم المتحدة : </a:t>
            </a:r>
            <a:endParaRPr lang="ar-SA" sz="2800" b="1" u="sng" dirty="0">
              <a:solidFill>
                <a:srgbClr val="C00000"/>
              </a:solidFill>
              <a:latin typeface="Times New Roman" panose="02020603050405020304" pitchFamily="18" charset="0"/>
              <a:ea typeface="SimSun" panose="02010600030101010101" pitchFamily="2" charset="-122"/>
              <a:cs typeface="PT Bold Heading" panose="02010400000000000000" pitchFamily="2" charset="-78"/>
            </a:endParaRPr>
          </a:p>
          <a:p>
            <a:pPr lvl="0" algn="just">
              <a:lnSpc>
                <a:spcPts val="1100"/>
              </a:lnSpc>
            </a:pPr>
            <a:endParaRPr lang="en-US" sz="24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lvl="0" algn="just"/>
            <a:r>
              <a:rPr lang="ar-JO" sz="2800" b="1" u="sng" dirty="0">
                <a:solidFill>
                  <a:srgbClr val="C00000"/>
                </a:solidFill>
                <a:latin typeface="Times New Roman" panose="02020603050405020304" pitchFamily="18" charset="0"/>
                <a:ea typeface="SimSun" panose="02010600030101010101" pitchFamily="2" charset="-122"/>
                <a:cs typeface="PT Bold Heading" panose="02010400000000000000" pitchFamily="2" charset="-78"/>
              </a:rPr>
              <a:t>-مجلس الأمن</a:t>
            </a:r>
            <a:r>
              <a:rPr lang="ar-JO" sz="2800" dirty="0">
                <a:solidFill>
                  <a:srgbClr val="C00000"/>
                </a:solidFill>
                <a:latin typeface="Times New Roman" panose="02020603050405020304" pitchFamily="18" charset="0"/>
                <a:ea typeface="SimSun" panose="02010600030101010101" pitchFamily="2" charset="-122"/>
                <a:cs typeface="PT Bold Heading" panose="02010400000000000000" pitchFamily="2" charset="-78"/>
              </a:rPr>
              <a:t> :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يتكون من </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خمسة أعضاء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دائمين،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وتصدر القرارات في المسائل الهامة بالأغلبية العددية على أن يكون منها الأعضاء الدائمين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الخمسة.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كما يحق للأعضاء الدائمين استعمال </a:t>
            </a:r>
            <a:r>
              <a:rPr lang="ar-JO" sz="2800" b="1"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حق الفيتو </a:t>
            </a:r>
            <a:r>
              <a:rPr lang="ar-JO" sz="2800" b="1"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النقض </a:t>
            </a:r>
            <a:r>
              <a:rPr lang="ar-JO" sz="2800" b="1"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لأي قرار يعرض على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المجلس.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وهذا أدى إلى تسلط الدول الكبرى في هذا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المجلس.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وضياع أي حق ما لم يوافق هواهم جميعا . </a:t>
            </a:r>
            <a:endPar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lvl="0" algn="just">
              <a:lnSpc>
                <a:spcPts val="1100"/>
              </a:lnSpc>
            </a:pPr>
            <a:endParaRPr lang="en-US" sz="24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lvl="0" algn="just">
              <a:buFontTx/>
              <a:buChar char="-"/>
            </a:pP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وقد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انضمت </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الدول الإسلامية المستقلة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إلى منظمة هيئة الأمم منذ تأسيسها وتوقيع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ميثاقها،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فضمت </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المملكة العربية </a:t>
            </a:r>
            <a:r>
              <a:rPr lang="ar-JO" sz="280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السعودية</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و</a:t>
            </a:r>
            <a:r>
              <a:rPr lang="ar-JO" sz="280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تركيا</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وقبلت فيها</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 أفغانستان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عام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1946م.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ثم انضمت إليها </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اليمن</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و</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الأردن</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و</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ألبانيا</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عام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1947م</a:t>
            </a: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a:t>
            </a:r>
          </a:p>
          <a:p>
            <a:pPr lvl="0" algn="just">
              <a:lnSpc>
                <a:spcPts val="1100"/>
              </a:lnSpc>
              <a:buFontTx/>
              <a:buChar char="-"/>
            </a:pPr>
            <a:endPar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lvl="0" algn="just">
              <a:buFontTx/>
              <a:buChar char="-"/>
            </a:pP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والمتتبع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للأحداث يجد أن هذه القضايا لا تحل في اجتماعات هيئة الأمم وقاعاتها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ومناقشاتها.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فهي لا تعدو أن تكون منبرا دوليا تعرض عليه مشكلات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الأمم،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ومجلس الأمن مجمد بنظام الفيتو فهو غير قادر على اتخاذ قرارات في الحالات الخطيرة .  </a:t>
            </a:r>
            <a:endPar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342900" lvl="0" indent="-342900" algn="just">
              <a:buFontTx/>
              <a:buChar char="-"/>
            </a:pPr>
            <a:endParaRPr lang="en-US" sz="24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p:txBody>
      </p:sp>
    </p:spTree>
    <p:extLst>
      <p:ext uri="{BB962C8B-B14F-4D97-AF65-F5344CB8AC3E}">
        <p14:creationId xmlns:p14="http://schemas.microsoft.com/office/powerpoint/2010/main" val="3274407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arn(inVertical)">
                                      <p:cBhvr>
                                        <p:cTn id="18" dur="500"/>
                                        <p:tgtEl>
                                          <p:spTgt spid="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Effect transition="in" filter="barn(inVertical)">
                                      <p:cBhvr>
                                        <p:cTn id="23"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stretch>
            <a:fillRect/>
          </a:stretch>
        </p:blipFill>
        <p:spPr>
          <a:xfrm>
            <a:off x="0" y="0"/>
            <a:ext cx="9144000" cy="685800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816496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stretch>
            <a:fillRect/>
          </a:stretch>
        </p:blipFill>
        <p:spPr>
          <a:xfrm>
            <a:off x="762000" y="1304503"/>
            <a:ext cx="7620000" cy="5076825"/>
          </a:xfrm>
          <a:prstGeom prst="rect">
            <a:avLst/>
          </a:prstGeom>
          <a:ln w="88900" cap="sq" cmpd="thickThin">
            <a:solidFill>
              <a:srgbClr val="000000"/>
            </a:solidFill>
            <a:prstDash val="solid"/>
            <a:miter lim="800000"/>
          </a:ln>
          <a:effectLst>
            <a:innerShdw blurRad="76200">
              <a:srgbClr val="000000"/>
            </a:innerShdw>
          </a:effectLst>
        </p:spPr>
      </p:pic>
      <p:sp>
        <p:nvSpPr>
          <p:cNvPr id="3" name="مستطيل 2"/>
          <p:cNvSpPr/>
          <p:nvPr/>
        </p:nvSpPr>
        <p:spPr>
          <a:xfrm>
            <a:off x="4926457" y="404664"/>
            <a:ext cx="3894015" cy="523220"/>
          </a:xfrm>
          <a:prstGeom prst="rect">
            <a:avLst/>
          </a:prstGeom>
        </p:spPr>
        <p:txBody>
          <a:bodyPr wrap="none">
            <a:spAutoFit/>
          </a:bodyPr>
          <a:lstStyle/>
          <a:p>
            <a:pPr lvl="0"/>
            <a:r>
              <a:rPr lang="ar-SA" sz="2800" u="sng" dirty="0">
                <a:solidFill>
                  <a:srgbClr val="FF0000"/>
                </a:solidFill>
                <a:cs typeface="PT Bold Heading" pitchFamily="2" charset="-78"/>
              </a:rPr>
              <a:t>ثانيًا: مجموعة الدول </a:t>
            </a:r>
            <a:r>
              <a:rPr lang="ar-SA" sz="2800" u="sng" dirty="0" smtClean="0">
                <a:solidFill>
                  <a:srgbClr val="FF0000"/>
                </a:solidFill>
                <a:cs typeface="PT Bold Heading" pitchFamily="2" charset="-78"/>
              </a:rPr>
              <a:t>الــ </a:t>
            </a:r>
            <a:r>
              <a:rPr lang="ar-SA" sz="2800" u="sng" dirty="0">
                <a:solidFill>
                  <a:srgbClr val="FF0000"/>
                </a:solidFill>
                <a:cs typeface="PT Bold Heading" pitchFamily="2" charset="-78"/>
              </a:rPr>
              <a:t>77.</a:t>
            </a:r>
          </a:p>
        </p:txBody>
      </p:sp>
    </p:spTree>
    <p:extLst>
      <p:ext uri="{BB962C8B-B14F-4D97-AF65-F5344CB8AC3E}">
        <p14:creationId xmlns:p14="http://schemas.microsoft.com/office/powerpoint/2010/main" val="3974534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heckerboard(across)">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31387" y="332656"/>
            <a:ext cx="4371711" cy="523220"/>
          </a:xfrm>
          <a:prstGeom prst="rect">
            <a:avLst/>
          </a:prstGeom>
        </p:spPr>
        <p:txBody>
          <a:bodyPr wrap="none">
            <a:spAutoFit/>
          </a:bodyPr>
          <a:lstStyle/>
          <a:p>
            <a:pPr lvl="0"/>
            <a:r>
              <a:rPr lang="ar-SA" sz="2800" u="sng" dirty="0">
                <a:solidFill>
                  <a:srgbClr val="FF0000"/>
                </a:solidFill>
                <a:cs typeface="PT Bold Heading" pitchFamily="2" charset="-78"/>
              </a:rPr>
              <a:t>ثالثًا: دول حلف </a:t>
            </a:r>
            <a:r>
              <a:rPr lang="ar-SA" sz="2800" u="sng" dirty="0" smtClean="0">
                <a:solidFill>
                  <a:srgbClr val="FF0000"/>
                </a:solidFill>
                <a:cs typeface="PT Bold Heading" pitchFamily="2" charset="-78"/>
              </a:rPr>
              <a:t>شمال الأطلسي </a:t>
            </a:r>
            <a:r>
              <a:rPr lang="ar-SA" sz="2800" u="sng" dirty="0">
                <a:solidFill>
                  <a:srgbClr val="FF0000"/>
                </a:solidFill>
                <a:cs typeface="PT Bold Heading" pitchFamily="2" charset="-78"/>
              </a:rPr>
              <a:t>.</a:t>
            </a:r>
          </a:p>
        </p:txBody>
      </p:sp>
      <p:pic>
        <p:nvPicPr>
          <p:cNvPr id="3" name="صورة 2"/>
          <p:cNvPicPr>
            <a:picLocks noChangeAspect="1"/>
          </p:cNvPicPr>
          <p:nvPr/>
        </p:nvPicPr>
        <p:blipFill>
          <a:blip r:embed="rId2" cstate="print"/>
          <a:stretch>
            <a:fillRect/>
          </a:stretch>
        </p:blipFill>
        <p:spPr>
          <a:xfrm>
            <a:off x="1475656" y="1628800"/>
            <a:ext cx="6768752" cy="4392488"/>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006997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heckerboard(across)">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148064" y="116632"/>
            <a:ext cx="3843177" cy="523220"/>
          </a:xfrm>
          <a:prstGeom prst="rect">
            <a:avLst/>
          </a:prstGeom>
        </p:spPr>
        <p:txBody>
          <a:bodyPr wrap="square">
            <a:spAutoFit/>
          </a:bodyPr>
          <a:lstStyle/>
          <a:p>
            <a:pPr lvl="0"/>
            <a:r>
              <a:rPr lang="ar-SA" sz="2800" u="sng" dirty="0">
                <a:solidFill>
                  <a:srgbClr val="FF0000"/>
                </a:solidFill>
                <a:cs typeface="PT Bold Heading" pitchFamily="2" charset="-78"/>
              </a:rPr>
              <a:t>رابعًا: دول حلف </a:t>
            </a:r>
            <a:r>
              <a:rPr lang="ar-SA" sz="2800" u="sng" dirty="0" smtClean="0">
                <a:solidFill>
                  <a:srgbClr val="FF0000"/>
                </a:solidFill>
                <a:cs typeface="PT Bold Heading" pitchFamily="2" charset="-78"/>
              </a:rPr>
              <a:t>وارسو.</a:t>
            </a:r>
            <a:endParaRPr lang="ar-SA" sz="2800" u="sng" dirty="0">
              <a:solidFill>
                <a:srgbClr val="FF0000"/>
              </a:solidFill>
              <a:cs typeface="PT Bold Heading" pitchFamily="2" charset="-78"/>
            </a:endParaRPr>
          </a:p>
        </p:txBody>
      </p:sp>
      <p:pic>
        <p:nvPicPr>
          <p:cNvPr id="3" name="صورة 2"/>
          <p:cNvPicPr>
            <a:picLocks noChangeAspect="1"/>
          </p:cNvPicPr>
          <p:nvPr/>
        </p:nvPicPr>
        <p:blipFill>
          <a:blip r:embed="rId3" cstate="print"/>
          <a:stretch>
            <a:fillRect/>
          </a:stretch>
        </p:blipFill>
        <p:spPr>
          <a:xfrm>
            <a:off x="3152775" y="1500187"/>
            <a:ext cx="2838450" cy="3857625"/>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033296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1520" y="188640"/>
            <a:ext cx="8784976" cy="6669360"/>
          </a:xfrm>
        </p:spPr>
        <p:txBody>
          <a:bodyPr/>
          <a:lstStyle/>
          <a:p>
            <a:r>
              <a:rPr lang="ar-SA" dirty="0" smtClean="0"/>
              <a:t>الا</a:t>
            </a:r>
            <a:endParaRPr lang="ar-SA" dirty="0"/>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6014" y="159764"/>
            <a:ext cx="4248473" cy="6509596"/>
          </a:xfrm>
          <a:prstGeom prst="rect">
            <a:avLst/>
          </a:prstGeom>
        </p:spPr>
      </p:pic>
      <p:pic>
        <p:nvPicPr>
          <p:cNvPr id="4" name="صورة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19" y="44625"/>
            <a:ext cx="4248473" cy="6653612"/>
          </a:xfrm>
          <a:prstGeom prst="rect">
            <a:avLst/>
          </a:prstGeom>
        </p:spPr>
      </p:pic>
    </p:spTree>
    <p:extLst>
      <p:ext uri="{BB962C8B-B14F-4D97-AF65-F5344CB8AC3E}">
        <p14:creationId xmlns:p14="http://schemas.microsoft.com/office/powerpoint/2010/main" val="38215383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786286" y="332656"/>
            <a:ext cx="4342856" cy="523220"/>
          </a:xfrm>
          <a:prstGeom prst="rect">
            <a:avLst/>
          </a:prstGeom>
        </p:spPr>
        <p:txBody>
          <a:bodyPr wrap="none">
            <a:spAutoFit/>
          </a:bodyPr>
          <a:lstStyle/>
          <a:p>
            <a:pPr lvl="0"/>
            <a:r>
              <a:rPr lang="ar-SA" sz="2800" u="sng" dirty="0">
                <a:solidFill>
                  <a:srgbClr val="FF0000"/>
                </a:solidFill>
                <a:cs typeface="PT Bold Heading" pitchFamily="2" charset="-78"/>
              </a:rPr>
              <a:t>خامسًا: السوق الأوربية المشتركة.</a:t>
            </a:r>
          </a:p>
        </p:txBody>
      </p:sp>
      <p:pic>
        <p:nvPicPr>
          <p:cNvPr id="3" name="صورة 2"/>
          <p:cNvPicPr>
            <a:picLocks noChangeAspect="1"/>
          </p:cNvPicPr>
          <p:nvPr/>
        </p:nvPicPr>
        <p:blipFill>
          <a:blip r:embed="rId2" cstate="print"/>
          <a:stretch>
            <a:fillRect/>
          </a:stretch>
        </p:blipFill>
        <p:spPr>
          <a:xfrm>
            <a:off x="2347886" y="1844824"/>
            <a:ext cx="4876800" cy="3248025"/>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861547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cstate="print"/>
          <a:stretch>
            <a:fillRect/>
          </a:stretch>
        </p:blipFill>
        <p:spPr>
          <a:xfrm>
            <a:off x="762000" y="2132856"/>
            <a:ext cx="7620000" cy="3810000"/>
          </a:xfrm>
          <a:prstGeom prst="rect">
            <a:avLst/>
          </a:prstGeom>
          <a:ln w="88900" cap="sq" cmpd="thickThin">
            <a:solidFill>
              <a:srgbClr val="000000"/>
            </a:solidFill>
            <a:prstDash val="solid"/>
            <a:miter lim="800000"/>
          </a:ln>
          <a:effectLst>
            <a:innerShdw blurRad="76200">
              <a:srgbClr val="000000"/>
            </a:innerShdw>
          </a:effectLst>
        </p:spPr>
      </p:pic>
      <p:sp>
        <p:nvSpPr>
          <p:cNvPr id="4" name="مستطيل 3"/>
          <p:cNvSpPr/>
          <p:nvPr/>
        </p:nvSpPr>
        <p:spPr>
          <a:xfrm>
            <a:off x="762000" y="620688"/>
            <a:ext cx="7930370" cy="954107"/>
          </a:xfrm>
          <a:prstGeom prst="rect">
            <a:avLst/>
          </a:prstGeom>
        </p:spPr>
        <p:txBody>
          <a:bodyPr wrap="square">
            <a:spAutoFit/>
          </a:bodyPr>
          <a:lstStyle/>
          <a:p>
            <a:pPr lvl="0"/>
            <a:r>
              <a:rPr lang="ar-SA" sz="2800" u="sng" dirty="0">
                <a:solidFill>
                  <a:srgbClr val="FF0000"/>
                </a:solidFill>
                <a:cs typeface="PT Bold Heading" pitchFamily="2" charset="-78"/>
              </a:rPr>
              <a:t>سادسًا: دول </a:t>
            </a:r>
            <a:r>
              <a:rPr lang="ar-SA" sz="2800" u="sng" dirty="0" smtClean="0">
                <a:solidFill>
                  <a:srgbClr val="FF0000"/>
                </a:solidFill>
                <a:cs typeface="PT Bold Heading" pitchFamily="2" charset="-78"/>
              </a:rPr>
              <a:t>الكومنولث.</a:t>
            </a:r>
            <a:r>
              <a:rPr lang="ar-SA" sz="1600" dirty="0" smtClean="0">
                <a:solidFill>
                  <a:srgbClr val="FF0000"/>
                </a:solidFill>
                <a:cs typeface="PT Bold Heading" pitchFamily="2" charset="-78"/>
              </a:rPr>
              <a:t> وهي</a:t>
            </a:r>
            <a:r>
              <a:rPr lang="ar-SA" sz="1600" dirty="0" smtClean="0">
                <a:solidFill>
                  <a:srgbClr val="FF0000"/>
                </a:solidFill>
                <a:latin typeface="Sakkal Majalla" panose="02000000000000000000" pitchFamily="2" charset="-78"/>
                <a:cs typeface="Sakkal Majalla" panose="02000000000000000000" pitchFamily="2" charset="-78"/>
              </a:rPr>
              <a:t> </a:t>
            </a:r>
            <a:r>
              <a:rPr lang="ar-SA" sz="2800" dirty="0" smtClean="0">
                <a:latin typeface="Sakkal Majalla" panose="02000000000000000000" pitchFamily="2" charset="-78"/>
                <a:cs typeface="Sakkal Majalla" panose="02000000000000000000" pitchFamily="2" charset="-78"/>
              </a:rPr>
              <a:t>هو </a:t>
            </a:r>
            <a:r>
              <a:rPr lang="ar-SA" sz="2800" dirty="0">
                <a:latin typeface="Sakkal Majalla" panose="02000000000000000000" pitchFamily="2" charset="-78"/>
                <a:cs typeface="Sakkal Majalla" panose="02000000000000000000" pitchFamily="2" charset="-78"/>
              </a:rPr>
              <a:t>عبارة عن اتحاد </a:t>
            </a:r>
            <a:r>
              <a:rPr lang="ar-SA" sz="2800" dirty="0" smtClean="0">
                <a:latin typeface="Sakkal Majalla" panose="02000000000000000000" pitchFamily="2" charset="-78"/>
                <a:cs typeface="Sakkal Majalla" panose="02000000000000000000" pitchFamily="2" charset="-78"/>
              </a:rPr>
              <a:t>تطوعي </a:t>
            </a:r>
            <a:r>
              <a:rPr lang="ar-SA" sz="2800" dirty="0">
                <a:latin typeface="Sakkal Majalla" panose="02000000000000000000" pitchFamily="2" charset="-78"/>
                <a:cs typeface="Sakkal Majalla" panose="02000000000000000000" pitchFamily="2" charset="-78"/>
              </a:rPr>
              <a:t>مكون من 52 دولة جميعها من ولايات </a:t>
            </a:r>
            <a:r>
              <a:rPr lang="ar-SA" sz="2800" dirty="0">
                <a:latin typeface="Sakkal Majalla" panose="02000000000000000000" pitchFamily="2" charset="-78"/>
                <a:cs typeface="Sakkal Majalla" panose="02000000000000000000" pitchFamily="2" charset="-78"/>
                <a:hlinkClick r:id="rId3" tooltip="الإمبراطورية البريطانية"/>
              </a:rPr>
              <a:t>الإمبراطورية البريطانية</a:t>
            </a:r>
            <a:r>
              <a:rPr lang="ar-SA" sz="2800" dirty="0">
                <a:latin typeface="Sakkal Majalla" panose="02000000000000000000" pitchFamily="2" charset="-78"/>
                <a:cs typeface="Sakkal Majalla" panose="02000000000000000000" pitchFamily="2" charset="-78"/>
              </a:rPr>
              <a:t> سابقاً</a:t>
            </a:r>
            <a:r>
              <a:rPr lang="ar-SA" sz="2800" u="sng" dirty="0" smtClean="0">
                <a:solidFill>
                  <a:srgbClr val="FF0000"/>
                </a:solidFill>
                <a:latin typeface="Sakkal Majalla" panose="02000000000000000000" pitchFamily="2" charset="-78"/>
                <a:cs typeface="Sakkal Majalla" panose="02000000000000000000" pitchFamily="2" charset="-78"/>
              </a:rPr>
              <a:t> </a:t>
            </a:r>
            <a:endParaRPr lang="ar-SA" sz="1600" u="sng" dirty="0">
              <a:solidFill>
                <a:srgbClr val="FF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289347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44624"/>
            <a:ext cx="9144000" cy="805349"/>
          </a:xfrm>
          <a:prstGeom prst="rect">
            <a:avLst/>
          </a:prstGeom>
        </p:spPr>
        <p:txBody>
          <a:bodyPr wrap="square">
            <a:spAutoFit/>
          </a:bodyPr>
          <a:lstStyle/>
          <a:p>
            <a:pPr lvl="0">
              <a:lnSpc>
                <a:spcPts val="1100"/>
              </a:lnSpc>
            </a:pPr>
            <a:endParaRPr lang="ar-SA" sz="2800" dirty="0">
              <a:cs typeface="PT Bold Heading" pitchFamily="2" charset="-78"/>
            </a:endParaRPr>
          </a:p>
          <a:p>
            <a:pPr lvl="0"/>
            <a:r>
              <a:rPr lang="ar-SA" sz="2800" u="sng" dirty="0">
                <a:solidFill>
                  <a:srgbClr val="FF0000"/>
                </a:solidFill>
                <a:cs typeface="PT Bold Heading" pitchFamily="2" charset="-78"/>
              </a:rPr>
              <a:t>سابعًا: جامعة الدول العربية</a:t>
            </a:r>
            <a:r>
              <a:rPr lang="ar-SA" sz="2800" u="sng" dirty="0" smtClean="0">
                <a:solidFill>
                  <a:srgbClr val="FF0000"/>
                </a:solidFill>
                <a:cs typeface="PT Bold Heading" pitchFamily="2" charset="-78"/>
              </a:rPr>
              <a:t>.</a:t>
            </a:r>
          </a:p>
          <a:p>
            <a:pPr lvl="0">
              <a:lnSpc>
                <a:spcPts val="1100"/>
              </a:lnSpc>
            </a:pPr>
            <a:endParaRPr lang="ar-SA" sz="2800" u="sng" dirty="0" smtClean="0">
              <a:solidFill>
                <a:srgbClr val="FF0000"/>
              </a:solidFill>
              <a:cs typeface="PT Bold Heading" pitchFamily="2" charset="-78"/>
            </a:endParaRPr>
          </a:p>
        </p:txBody>
      </p:sp>
      <p:pic>
        <p:nvPicPr>
          <p:cNvPr id="3" name="صورة 2"/>
          <p:cNvPicPr>
            <a:picLocks noChangeAspect="1"/>
          </p:cNvPicPr>
          <p:nvPr/>
        </p:nvPicPr>
        <p:blipFill>
          <a:blip r:embed="rId2" cstate="print"/>
          <a:stretch>
            <a:fillRect/>
          </a:stretch>
        </p:blipFill>
        <p:spPr>
          <a:xfrm>
            <a:off x="1714500" y="1524000"/>
            <a:ext cx="5715000" cy="381000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965827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402381"/>
            <a:ext cx="9144000" cy="5834931"/>
          </a:xfrm>
          <a:prstGeom prst="rect">
            <a:avLst/>
          </a:prstGeom>
        </p:spPr>
        <p:txBody>
          <a:bodyPr wrap="square">
            <a:spAutoFit/>
          </a:bodyPr>
          <a:lstStyle/>
          <a:p>
            <a:pPr marL="85725" lvl="0" indent="-85725" algn="just">
              <a:buFontTx/>
              <a:buChar char="-"/>
            </a:pPr>
            <a:r>
              <a:rPr lang="ar-SA"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هي منظمة إقليمية أنشئت عام 1945م من أجل مزيد من التعاون السياسي، والاقتصادي،</a:t>
            </a:r>
            <a:r>
              <a:rPr lang="ar-SA"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والثقافي بين</a:t>
            </a:r>
            <a:r>
              <a:rPr lang="ar-SA"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الدول العربية المستقلة. </a:t>
            </a:r>
            <a:r>
              <a:rPr lang="ar-JO" sz="2800" dirty="0">
                <a:solidFill>
                  <a:srgbClr val="FF0000"/>
                </a:solidFill>
                <a:latin typeface="Times New Roman" panose="02020603050405020304" pitchFamily="18" charset="0"/>
                <a:ea typeface="SimSun" panose="02010600030101010101" pitchFamily="2" charset="-122"/>
                <a:cs typeface="PT Bold Heading" panose="02010400000000000000" pitchFamily="2" charset="-78"/>
              </a:rPr>
              <a:t>وأعضاؤها اثنان وعشرون دولة</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منها</a:t>
            </a:r>
            <a:r>
              <a:rPr lang="ar-SA"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المملكة العربية السعودية، الكويت، البحرين، قطر، عمان، الامارات العربية، الأردن، سوريا، لبنان، العراق، مصر</a:t>
            </a:r>
            <a:r>
              <a:rPr lang="ar-SA"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وغيرها. وكان مقرها </a:t>
            </a:r>
            <a:r>
              <a:rPr lang="ar-JO" sz="2800" dirty="0">
                <a:solidFill>
                  <a:srgbClr val="C00000"/>
                </a:solidFill>
                <a:latin typeface="Times New Roman" panose="02020603050405020304" pitchFamily="18" charset="0"/>
                <a:ea typeface="SimSun" panose="02010600030101010101" pitchFamily="2" charset="-122"/>
                <a:cs typeface="PT Bold Heading" panose="02010400000000000000" pitchFamily="2" charset="-78"/>
              </a:rPr>
              <a:t>القاهرة</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وانتقل إلى </a:t>
            </a:r>
            <a:r>
              <a:rPr lang="ar-JO" sz="2800" dirty="0">
                <a:solidFill>
                  <a:srgbClr val="C00000"/>
                </a:solidFill>
                <a:latin typeface="Times New Roman" panose="02020603050405020304" pitchFamily="18" charset="0"/>
                <a:ea typeface="SimSun" panose="02010600030101010101" pitchFamily="2" charset="-122"/>
                <a:cs typeface="PT Bold Heading" panose="02010400000000000000" pitchFamily="2" charset="-78"/>
              </a:rPr>
              <a:t>تونس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عام 1979م بعد اعتراف مصر بالكيان الصهيوني في فلسطين المحتلة. </a:t>
            </a:r>
            <a:endParaRPr lang="ar-SA"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85725" lvl="0" indent="-85725" algn="just">
              <a:lnSpc>
                <a:spcPts val="1100"/>
              </a:lnSpc>
            </a:pPr>
            <a:endParaRPr lang="en-US" sz="24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85725" lvl="0" indent="-85725" algn="just">
              <a:buFontTx/>
              <a:buChar char="-"/>
            </a:pP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وبدأ تقارب البلاد العربية على الصعيد الدبلوماسي </a:t>
            </a:r>
            <a:r>
              <a:rPr lang="ar-JO" sz="2800" dirty="0">
                <a:solidFill>
                  <a:srgbClr val="FF0000"/>
                </a:solidFill>
                <a:latin typeface="Times New Roman" panose="02020603050405020304" pitchFamily="18" charset="0"/>
                <a:ea typeface="SimSun" panose="02010600030101010101" pitchFamily="2" charset="-122"/>
                <a:cs typeface="PT Bold Heading" panose="02010400000000000000" pitchFamily="2" charset="-78"/>
              </a:rPr>
              <a:t>بمعاهدة الإخاء والتحالف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بين </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المملكة العربية السعودية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العراق</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عام 1936م،</a:t>
            </a:r>
            <a:r>
              <a:rPr lang="ar-JO" sz="2800" dirty="0">
                <a:solidFill>
                  <a:srgbClr val="FF0000"/>
                </a:solidFill>
                <a:latin typeface="Times New Roman" panose="02020603050405020304" pitchFamily="18" charset="0"/>
                <a:ea typeface="SimSun" panose="02010600030101010101" pitchFamily="2" charset="-122"/>
                <a:cs typeface="PT Bold Heading" panose="02010400000000000000" pitchFamily="2" charset="-78"/>
              </a:rPr>
              <a:t> </a:t>
            </a:r>
            <a:r>
              <a:rPr lang="ar-JO" sz="2800" b="1" u="sng" dirty="0">
                <a:solidFill>
                  <a:srgbClr val="FF0000"/>
                </a:solidFill>
                <a:latin typeface="Times New Roman" panose="02020603050405020304" pitchFamily="18" charset="0"/>
                <a:ea typeface="SimSun" panose="02010600030101010101" pitchFamily="2" charset="-122"/>
                <a:cs typeface="PT Bold Heading" panose="02010400000000000000" pitchFamily="2" charset="-78"/>
              </a:rPr>
              <a:t>وتنص المادة السابعة منها</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يتعاون الفريقان المتعاقدان الساميان على توحيد الثقافة الإسلامية والعربية، والأساليب العسكرية في بلادهما، بتبادل بعثات علمية وعسكرية، للاطلاع على الأساليب المتبعة في ال</a:t>
            </a:r>
            <a:r>
              <a:rPr lang="ar-SA"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دولتين</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وتوحيد ما يمكن منها، والاستفادة من المعاهد السلمية والعسكرية والتدريب بها.</a:t>
            </a:r>
            <a:endParaRPr lang="ar-SA"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p:txBody>
      </p:sp>
    </p:spTree>
    <p:extLst>
      <p:ext uri="{BB962C8B-B14F-4D97-AF65-F5344CB8AC3E}">
        <p14:creationId xmlns:p14="http://schemas.microsoft.com/office/powerpoint/2010/main" val="1549916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2008" y="188640"/>
            <a:ext cx="9036496" cy="4683333"/>
          </a:xfrm>
          <a:prstGeom prst="rect">
            <a:avLst/>
          </a:prstGeom>
        </p:spPr>
        <p:txBody>
          <a:bodyPr wrap="square">
            <a:spAutoFit/>
          </a:bodyPr>
          <a:lstStyle/>
          <a:p>
            <a:pPr marL="85725" lvl="0" indent="-85725" algn="justLow">
              <a:buFontTx/>
              <a:buChar char="-"/>
            </a:pPr>
            <a:endPar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85725" lvl="0" indent="-85725" algn="justLow">
              <a:buFontTx/>
              <a:buChar char="-"/>
            </a:pP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كما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عقدت </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معاهدة صداقة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بين </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المملكة السعودية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مصر</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في عام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1936م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في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القاهرة</a:t>
            </a: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وأقامت هذه المعاهدة العلاقات الدبلوماسية بين البلدين لأول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مرة،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كما ألفت خطوة نحو تقارب البلاد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العربية</a:t>
            </a: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endParaRPr lang="ar-SA"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457200" lvl="0" indent="-457200" algn="justLow">
              <a:lnSpc>
                <a:spcPts val="1100"/>
              </a:lnSpc>
              <a:buFontTx/>
              <a:buChar char="-"/>
            </a:pPr>
            <a:endParaRPr lang="en-US" sz="24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85725" lvl="0" indent="-85725" algn="justLow">
              <a:buFontTx/>
              <a:buChar char="-"/>
            </a:pP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ومن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المبادرات العربية مبادرة </a:t>
            </a:r>
            <a:r>
              <a:rPr lang="ar-JO" sz="2800" dirty="0">
                <a:solidFill>
                  <a:srgbClr val="C00000"/>
                </a:solidFill>
                <a:latin typeface="Times New Roman" panose="02020603050405020304" pitchFamily="18" charset="0"/>
                <a:ea typeface="SimSun" panose="02010600030101010101" pitchFamily="2" charset="-122"/>
                <a:cs typeface="PT Bold Heading" panose="02010400000000000000" pitchFamily="2" charset="-78"/>
              </a:rPr>
              <a:t>النحاس باشا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رئيس الوزراء المصري إلى الاتصال بزعماء العرب عام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1944م،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وتمت عدة لقاءات ومشاورات أسفرت عن مشروع وحدوي واسع في بروتوكول الاسكندرية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(مؤتمر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الاسكندرية ) الذي جمع في 7 تشرين الأول عام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1944م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الدول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العربية: </a:t>
            </a:r>
            <a:r>
              <a:rPr lang="ar-JO" sz="280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مصر</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المملكة العربية </a:t>
            </a:r>
            <a:r>
              <a:rPr lang="ar-JO" sz="280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السعودية</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و</a:t>
            </a:r>
            <a:r>
              <a:rPr lang="ar-JO" sz="280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سوري</a:t>
            </a:r>
            <a:r>
              <a:rPr lang="ar-SA" sz="280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و</a:t>
            </a:r>
            <a:r>
              <a:rPr lang="ar-JO" sz="280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لبنان</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و</a:t>
            </a:r>
            <a:r>
              <a:rPr lang="ar-JO" sz="280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الأردن</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و</a:t>
            </a:r>
            <a:r>
              <a:rPr lang="ar-JO" sz="280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اليمن</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و</a:t>
            </a:r>
            <a:r>
              <a:rPr lang="ar-JO" sz="280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العراق</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a:t>
            </a:r>
            <a:endPar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342900" lvl="0" indent="-342900" algn="justLow">
              <a:lnSpc>
                <a:spcPts val="1100"/>
              </a:lnSpc>
              <a:buFontTx/>
              <a:buChar char="-"/>
            </a:pPr>
            <a:endParaRPr lang="en-US" sz="24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p:txBody>
      </p:sp>
    </p:spTree>
    <p:extLst>
      <p:ext uri="{BB962C8B-B14F-4D97-AF65-F5344CB8AC3E}">
        <p14:creationId xmlns:p14="http://schemas.microsoft.com/office/powerpoint/2010/main" val="1779614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arn(inVertical)">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2008" y="404664"/>
            <a:ext cx="9036496" cy="5182444"/>
          </a:xfrm>
          <a:prstGeom prst="rect">
            <a:avLst/>
          </a:prstGeom>
        </p:spPr>
        <p:txBody>
          <a:bodyPr wrap="square">
            <a:spAutoFit/>
          </a:bodyPr>
          <a:lstStyle/>
          <a:p>
            <a:pPr lvl="0">
              <a:lnSpc>
                <a:spcPts val="1100"/>
              </a:lnSpc>
            </a:pPr>
            <a:endParaRPr lang="ar-SA" sz="2800" dirty="0">
              <a:solidFill>
                <a:prstClr val="black"/>
              </a:solidFill>
              <a:cs typeface="PT Bold Heading" pitchFamily="2" charset="-78"/>
            </a:endParaRPr>
          </a:p>
          <a:p>
            <a:pPr lvl="0" algn="justLow"/>
            <a:r>
              <a:rPr lang="ar-SA"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ولكن المشروع الشبه اتحادي الذي أقره بروتوكول الاسكندرية اصطدم بالتحفظات فأسفر عن ميثاق من نوع المنتدى الدبلوماسي </a:t>
            </a:r>
            <a:r>
              <a:rPr lang="ar-JO" sz="2800" dirty="0" err="1">
                <a:solidFill>
                  <a:prstClr val="black"/>
                </a:solidFill>
                <a:latin typeface="Times New Roman" panose="02020603050405020304" pitchFamily="18" charset="0"/>
                <a:ea typeface="SimSun" panose="02010600030101010101" pitchFamily="2" charset="-122"/>
                <a:cs typeface="PT Bold Heading" panose="02010400000000000000" pitchFamily="2" charset="-78"/>
              </a:rPr>
              <a:t>براوبط</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مرنة، ورخوة، وهو </a:t>
            </a:r>
            <a:r>
              <a:rPr lang="ar-JO" sz="2800" dirty="0">
                <a:solidFill>
                  <a:srgbClr val="C00000"/>
                </a:solidFill>
                <a:latin typeface="Times New Roman" panose="02020603050405020304" pitchFamily="18" charset="0"/>
                <a:ea typeface="SimSun" panose="02010600030101010101" pitchFamily="2" charset="-122"/>
                <a:cs typeface="PT Bold Heading" panose="02010400000000000000" pitchFamily="2" charset="-78"/>
              </a:rPr>
              <a:t>ميثاق جامعة الدول العربية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وقعت عليه الدول العربية في 22 آذار عام 1945 م . والواقع أن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بعض</a:t>
            </a: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SA" sz="280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أهداف الجامعة </a:t>
            </a: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كان لا بد من التحفظ عليها</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عند بعض الدول ، وكمثال على ذلك :</a:t>
            </a:r>
            <a:endParaRPr lang="en-US" sz="24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lvl="0" algn="justLow">
              <a:lnSpc>
                <a:spcPct val="80000"/>
              </a:lnSpc>
            </a:pPr>
            <a:endParaRPr lang="ar-SA" sz="2800" dirty="0" smtClean="0">
              <a:solidFill>
                <a:prstClr val="black"/>
              </a:solidFill>
              <a:cs typeface="PT Bold Heading" pitchFamily="2" charset="-78"/>
            </a:endParaRPr>
          </a:p>
          <a:p>
            <a:pPr lvl="0" algn="justLow">
              <a:buFontTx/>
              <a:buChar char="-"/>
            </a:pPr>
            <a:r>
              <a:rPr lang="ar-JO" sz="280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السعي لتوحيد الثقافة العربية وتوحيد التشريع بين الدول العربية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 ولما كان أكثر البلاد العربية قد تمسك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ب</a:t>
            </a:r>
            <a:r>
              <a:rPr lang="ar-JO" sz="2800" dirty="0" smtClean="0">
                <a:solidFill>
                  <a:srgbClr val="C00000"/>
                </a:solidFill>
                <a:latin typeface="Times New Roman" panose="02020603050405020304" pitchFamily="18" charset="0"/>
                <a:ea typeface="SimSun" panose="02010600030101010101" pitchFamily="2" charset="-122"/>
                <a:cs typeface="PT Bold Heading" panose="02010400000000000000" pitchFamily="2" charset="-78"/>
              </a:rPr>
              <a:t>العلمانية</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فإن </a:t>
            </a:r>
            <a:r>
              <a:rPr lang="ar-JO" sz="2800" dirty="0">
                <a:solidFill>
                  <a:srgbClr val="C00000"/>
                </a:solidFill>
                <a:latin typeface="Times New Roman" panose="02020603050405020304" pitchFamily="18" charset="0"/>
                <a:ea typeface="SimSun" panose="02010600030101010101" pitchFamily="2" charset="-122"/>
                <a:cs typeface="PT Bold Heading" panose="02010400000000000000" pitchFamily="2" charset="-78"/>
              </a:rPr>
              <a:t>المملكة العربية السعودية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بينت أن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ظروفها،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ووجود البلاد المقدسة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فيها،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يجعل لها وضعا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خاصا،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فهي ستمتنع عن أي مبدأ في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a:t>
            </a: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لتعل</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ي</a:t>
            </a: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م</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أو التشريع يخالف قواعد الدين الإسلامي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وأصوله</a:t>
            </a:r>
            <a:r>
              <a:rPr lang="ar-JO" sz="2800" baseline="300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a:t>
            </a:r>
            <a:endParaRPr lang="ar-SA" sz="2800" baseline="300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342900" lvl="0" indent="-342900" algn="justLow">
              <a:lnSpc>
                <a:spcPct val="80000"/>
              </a:lnSpc>
              <a:buFontTx/>
              <a:buChar char="-"/>
            </a:pPr>
            <a:endParaRPr lang="en-US" sz="2400" dirty="0">
              <a:solidFill>
                <a:prstClr val="black"/>
              </a:solidFill>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106276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arn(inVertical)">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5724128" y="260648"/>
            <a:ext cx="3292888" cy="523220"/>
          </a:xfrm>
          <a:prstGeom prst="rect">
            <a:avLst/>
          </a:prstGeom>
        </p:spPr>
        <p:txBody>
          <a:bodyPr wrap="none">
            <a:spAutoFit/>
          </a:bodyPr>
          <a:lstStyle/>
          <a:p>
            <a:pPr lvl="0"/>
            <a:r>
              <a:rPr lang="ar-SA" sz="2800" u="sng" dirty="0">
                <a:solidFill>
                  <a:srgbClr val="FF0000"/>
                </a:solidFill>
                <a:cs typeface="PT Bold Heading" pitchFamily="2" charset="-78"/>
              </a:rPr>
              <a:t>ثامنًا: دول عدم الانحياز.</a:t>
            </a:r>
          </a:p>
        </p:txBody>
      </p:sp>
      <p:pic>
        <p:nvPicPr>
          <p:cNvPr id="4" name="صورة 3"/>
          <p:cNvPicPr>
            <a:picLocks noChangeAspect="1"/>
          </p:cNvPicPr>
          <p:nvPr/>
        </p:nvPicPr>
        <p:blipFill>
          <a:blip r:embed="rId2" cstate="print"/>
          <a:stretch>
            <a:fillRect/>
          </a:stretch>
        </p:blipFill>
        <p:spPr>
          <a:xfrm>
            <a:off x="2757487" y="1609725"/>
            <a:ext cx="3629025" cy="363855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963592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heckerboard(across)">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519040" y="332656"/>
            <a:ext cx="4445448" cy="523220"/>
          </a:xfrm>
          <a:prstGeom prst="rect">
            <a:avLst/>
          </a:prstGeom>
        </p:spPr>
        <p:txBody>
          <a:bodyPr wrap="none">
            <a:spAutoFit/>
          </a:bodyPr>
          <a:lstStyle/>
          <a:p>
            <a:pPr lvl="0"/>
            <a:r>
              <a:rPr lang="ar-SA" sz="2800" u="sng" dirty="0">
                <a:solidFill>
                  <a:srgbClr val="FF0000"/>
                </a:solidFill>
                <a:cs typeface="PT Bold Heading" pitchFamily="2" charset="-78"/>
              </a:rPr>
              <a:t>تاسعًا: منظمة الوحدة الأفريقية. </a:t>
            </a:r>
          </a:p>
        </p:txBody>
      </p:sp>
      <p:pic>
        <p:nvPicPr>
          <p:cNvPr id="3" name="صورة 2"/>
          <p:cNvPicPr>
            <a:picLocks noChangeAspect="1"/>
          </p:cNvPicPr>
          <p:nvPr/>
        </p:nvPicPr>
        <p:blipFill>
          <a:blip r:embed="rId2" cstate="print"/>
          <a:stretch>
            <a:fillRect/>
          </a:stretch>
        </p:blipFill>
        <p:spPr>
          <a:xfrm>
            <a:off x="2809875" y="2047875"/>
            <a:ext cx="3524250" cy="276225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287887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4386"/>
            <a:ext cx="9144000" cy="1492716"/>
          </a:xfrm>
          <a:prstGeom prst="rect">
            <a:avLst/>
          </a:prstGeom>
          <a:noFill/>
        </p:spPr>
        <p:txBody>
          <a:bodyPr wrap="square" rtlCol="1">
            <a:spAutoFit/>
          </a:bodyPr>
          <a:lstStyle/>
          <a:p>
            <a:pPr lvl="0">
              <a:lnSpc>
                <a:spcPts val="1100"/>
              </a:lnSpc>
            </a:pPr>
            <a:endParaRPr lang="ar-SA" sz="2800" dirty="0">
              <a:solidFill>
                <a:prstClr val="black"/>
              </a:solidFill>
              <a:cs typeface="PT Bold Heading" pitchFamily="2" charset="-78"/>
            </a:endParaRPr>
          </a:p>
          <a:p>
            <a:pPr lvl="0">
              <a:lnSpc>
                <a:spcPts val="1100"/>
              </a:lnSpc>
            </a:pPr>
            <a:endParaRPr lang="ar-SA" sz="2800" u="sng" dirty="0" smtClean="0">
              <a:solidFill>
                <a:srgbClr val="FF0000"/>
              </a:solidFill>
              <a:cs typeface="PT Bold Heading" pitchFamily="2" charset="-78"/>
            </a:endParaRPr>
          </a:p>
          <a:p>
            <a:r>
              <a:rPr lang="ar-SA" sz="2800" u="sng" dirty="0" smtClean="0">
                <a:solidFill>
                  <a:srgbClr val="FF0000"/>
                </a:solidFill>
                <a:cs typeface="PT Bold Heading" pitchFamily="2" charset="-78"/>
              </a:rPr>
              <a:t>* عاشرًا: منظمة أوبك- الدول المصدرة للبترول- </a:t>
            </a:r>
            <a:r>
              <a:rPr lang="en-US" sz="2800" u="sng" dirty="0" smtClean="0">
                <a:solidFill>
                  <a:srgbClr val="FF0000"/>
                </a:solidFill>
                <a:cs typeface="PT Bold Heading" pitchFamily="2" charset="-78"/>
              </a:rPr>
              <a:t>O.P.E.C</a:t>
            </a:r>
            <a:endParaRPr lang="en-US" sz="2800" u="sng" dirty="0">
              <a:solidFill>
                <a:srgbClr val="FF0000"/>
              </a:solidFill>
              <a:cs typeface="PT Bold Heading" pitchFamily="2" charset="-78"/>
            </a:endParaRPr>
          </a:p>
          <a:p>
            <a:pPr>
              <a:lnSpc>
                <a:spcPts val="1000"/>
              </a:lnSpc>
            </a:pPr>
            <a:endParaRPr lang="en-US" sz="2800" u="sng" dirty="0">
              <a:solidFill>
                <a:srgbClr val="FF0000"/>
              </a:solidFill>
              <a:cs typeface="PT Bold Heading" pitchFamily="2" charset="-78"/>
            </a:endParaRPr>
          </a:p>
          <a:p>
            <a:pPr>
              <a:lnSpc>
                <a:spcPts val="1000"/>
              </a:lnSpc>
              <a:buFontTx/>
              <a:buChar char="-"/>
            </a:pPr>
            <a:endParaRPr lang="ar-SA" sz="2800" dirty="0" smtClean="0">
              <a:cs typeface="PT Bold Heading" pitchFamily="2" charset="-78"/>
            </a:endParaRPr>
          </a:p>
          <a:p>
            <a:pPr>
              <a:buFontTx/>
              <a:buChar char="-"/>
            </a:pPr>
            <a:endParaRPr lang="ar-SA" sz="2800" dirty="0" smtClean="0"/>
          </a:p>
        </p:txBody>
      </p:sp>
      <p:pic>
        <p:nvPicPr>
          <p:cNvPr id="3" name="صورة 2"/>
          <p:cNvPicPr>
            <a:picLocks noChangeAspect="1"/>
          </p:cNvPicPr>
          <p:nvPr/>
        </p:nvPicPr>
        <p:blipFill>
          <a:blip r:embed="rId2" cstate="print"/>
          <a:stretch>
            <a:fillRect/>
          </a:stretch>
        </p:blipFill>
        <p:spPr>
          <a:xfrm>
            <a:off x="2555776" y="2564904"/>
            <a:ext cx="4762500" cy="28575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304676"/>
            <a:ext cx="9144000" cy="6796732"/>
          </a:xfrm>
          <a:prstGeom prst="rect">
            <a:avLst/>
          </a:prstGeom>
        </p:spPr>
        <p:txBody>
          <a:bodyPr wrap="square">
            <a:spAutoFit/>
          </a:bodyPr>
          <a:lstStyle/>
          <a:p>
            <a:pPr lvl="0">
              <a:buFontTx/>
              <a:buChar char="-"/>
            </a:pPr>
            <a:r>
              <a:rPr lang="ar-SA" sz="2700" dirty="0">
                <a:solidFill>
                  <a:prstClr val="black"/>
                </a:solidFill>
                <a:cs typeface="PT Bold Heading" pitchFamily="2" charset="-78"/>
              </a:rPr>
              <a:t>هي تنظيم رسمي </a:t>
            </a:r>
            <a:r>
              <a:rPr lang="ar-SA" sz="2700" dirty="0">
                <a:solidFill>
                  <a:srgbClr val="00B050"/>
                </a:solidFill>
                <a:cs typeface="PT Bold Heading" pitchFamily="2" charset="-78"/>
              </a:rPr>
              <a:t>لمجموعة من الدول المنتجة والمصدرة للبترول</a:t>
            </a:r>
            <a:r>
              <a:rPr lang="ar-SA" sz="2700" dirty="0">
                <a:solidFill>
                  <a:prstClr val="black"/>
                </a:solidFill>
                <a:cs typeface="PT Bold Heading" pitchFamily="2" charset="-78"/>
              </a:rPr>
              <a:t>، بهدف </a:t>
            </a:r>
            <a:r>
              <a:rPr lang="ar-SA" sz="2800" dirty="0">
                <a:solidFill>
                  <a:prstClr val="black"/>
                </a:solidFill>
                <a:cs typeface="PT Bold Heading" pitchFamily="2" charset="-78"/>
              </a:rPr>
              <a:t>تنسيق وتوحيد، وتطوير السياسات النفطية لهذه الدول بالصورة التي تكفل المحافظة على مصالحها بالتفاوض مع شركات البترول العالمية.</a:t>
            </a:r>
          </a:p>
          <a:p>
            <a:pPr lvl="0">
              <a:lnSpc>
                <a:spcPts val="1000"/>
              </a:lnSpc>
            </a:pPr>
            <a:endParaRPr lang="ar-SA" sz="2800" dirty="0">
              <a:solidFill>
                <a:prstClr val="black"/>
              </a:solidFill>
              <a:cs typeface="PT Bold Heading" pitchFamily="2" charset="-78"/>
            </a:endParaRPr>
          </a:p>
          <a:p>
            <a:pPr lvl="0">
              <a:buFontTx/>
              <a:buChar char="-"/>
            </a:pPr>
            <a:r>
              <a:rPr lang="ar-SA" sz="2750" dirty="0">
                <a:solidFill>
                  <a:prstClr val="black"/>
                </a:solidFill>
                <a:cs typeface="PT Bold Heading" pitchFamily="2" charset="-78"/>
              </a:rPr>
              <a:t> حيث رأت الدول المنتجة للنفط والمصدرة له، أن الشركات الغربية التي </a:t>
            </a:r>
            <a:r>
              <a:rPr lang="ar-SA" sz="2700" dirty="0">
                <a:solidFill>
                  <a:prstClr val="black"/>
                </a:solidFill>
                <a:cs typeface="PT Bold Heading" pitchFamily="2" charset="-78"/>
              </a:rPr>
              <a:t>تستخرج النفط من أراضيها تستغلها، وتتحكم بأسعاره كما تشاء. فقامت بإنشاء هذه المنظمة للحد من استغلال الشركات، وتحديد أسعار النفط </a:t>
            </a:r>
            <a:r>
              <a:rPr lang="ar-SA" sz="2700" dirty="0" smtClean="0">
                <a:solidFill>
                  <a:prstClr val="black"/>
                </a:solidFill>
                <a:cs typeface="PT Bold Heading" pitchFamily="2" charset="-78"/>
              </a:rPr>
              <a:t>.</a:t>
            </a:r>
          </a:p>
          <a:p>
            <a:pPr lvl="0">
              <a:lnSpc>
                <a:spcPts val="1100"/>
              </a:lnSpc>
              <a:buFontTx/>
              <a:buChar char="-"/>
            </a:pPr>
            <a:endParaRPr lang="ar-SA" sz="2700" dirty="0">
              <a:solidFill>
                <a:prstClr val="black"/>
              </a:solidFill>
              <a:cs typeface="PT Bold Heading" pitchFamily="2" charset="-78"/>
            </a:endParaRPr>
          </a:p>
          <a:p>
            <a:pPr lvl="0">
              <a:buFontTx/>
              <a:buChar char="-"/>
            </a:pPr>
            <a:r>
              <a:rPr lang="ar-SA" sz="2550" dirty="0">
                <a:solidFill>
                  <a:prstClr val="black"/>
                </a:solidFill>
                <a:cs typeface="PT Bold Heading" pitchFamily="2" charset="-78"/>
              </a:rPr>
              <a:t>تأسست هذه المنظمة في</a:t>
            </a:r>
            <a:r>
              <a:rPr lang="ar-SA" sz="2550" dirty="0">
                <a:solidFill>
                  <a:srgbClr val="C00000"/>
                </a:solidFill>
                <a:cs typeface="PT Bold Heading" pitchFamily="2" charset="-78"/>
              </a:rPr>
              <a:t> بغداد </a:t>
            </a:r>
            <a:r>
              <a:rPr lang="ar-SA" sz="2550" dirty="0">
                <a:solidFill>
                  <a:prstClr val="black"/>
                </a:solidFill>
                <a:cs typeface="PT Bold Heading" pitchFamily="2" charset="-78"/>
              </a:rPr>
              <a:t>عام 1960م، من </a:t>
            </a:r>
            <a:r>
              <a:rPr lang="ar-SA" sz="2550" dirty="0">
                <a:solidFill>
                  <a:srgbClr val="00B050"/>
                </a:solidFill>
                <a:cs typeface="PT Bold Heading" pitchFamily="2" charset="-78"/>
              </a:rPr>
              <a:t>الكويت، </a:t>
            </a:r>
            <a:r>
              <a:rPr lang="ar-SA" sz="2550" dirty="0">
                <a:solidFill>
                  <a:prstClr val="black"/>
                </a:solidFill>
                <a:cs typeface="PT Bold Heading" pitchFamily="2" charset="-78"/>
              </a:rPr>
              <a:t>و</a:t>
            </a:r>
            <a:r>
              <a:rPr lang="ar-SA" sz="2550" dirty="0">
                <a:solidFill>
                  <a:srgbClr val="00B050"/>
                </a:solidFill>
                <a:cs typeface="PT Bold Heading" pitchFamily="2" charset="-78"/>
              </a:rPr>
              <a:t>العراق</a:t>
            </a:r>
            <a:r>
              <a:rPr lang="ar-SA" sz="2550" dirty="0">
                <a:solidFill>
                  <a:prstClr val="black"/>
                </a:solidFill>
                <a:cs typeface="PT Bold Heading" pitchFamily="2" charset="-78"/>
              </a:rPr>
              <a:t>، و</a:t>
            </a:r>
            <a:r>
              <a:rPr lang="ar-SA" sz="2550" dirty="0">
                <a:solidFill>
                  <a:srgbClr val="00B050"/>
                </a:solidFill>
                <a:cs typeface="PT Bold Heading" pitchFamily="2" charset="-78"/>
              </a:rPr>
              <a:t>المملكة </a:t>
            </a:r>
            <a:r>
              <a:rPr lang="ar-SA" sz="2500" dirty="0">
                <a:solidFill>
                  <a:srgbClr val="00B050"/>
                </a:solidFill>
                <a:cs typeface="PT Bold Heading" pitchFamily="2" charset="-78"/>
              </a:rPr>
              <a:t>العربية السعودية</a:t>
            </a:r>
            <a:r>
              <a:rPr lang="ar-SA" sz="2500" dirty="0">
                <a:solidFill>
                  <a:prstClr val="black"/>
                </a:solidFill>
                <a:cs typeface="PT Bold Heading" pitchFamily="2" charset="-78"/>
              </a:rPr>
              <a:t>، و</a:t>
            </a:r>
            <a:r>
              <a:rPr lang="ar-SA" sz="2500" dirty="0">
                <a:solidFill>
                  <a:srgbClr val="00B050"/>
                </a:solidFill>
                <a:cs typeface="PT Bold Heading" pitchFamily="2" charset="-78"/>
              </a:rPr>
              <a:t>إيران</a:t>
            </a:r>
            <a:r>
              <a:rPr lang="ar-SA" sz="2500" dirty="0">
                <a:solidFill>
                  <a:prstClr val="black"/>
                </a:solidFill>
                <a:cs typeface="PT Bold Heading" pitchFamily="2" charset="-78"/>
              </a:rPr>
              <a:t> ، و</a:t>
            </a:r>
            <a:r>
              <a:rPr lang="ar-SA" sz="2500" dirty="0">
                <a:solidFill>
                  <a:srgbClr val="00B050"/>
                </a:solidFill>
                <a:cs typeface="PT Bold Heading" pitchFamily="2" charset="-78"/>
              </a:rPr>
              <a:t>فنزويلا</a:t>
            </a:r>
            <a:r>
              <a:rPr lang="ar-SA" sz="2500" dirty="0">
                <a:solidFill>
                  <a:prstClr val="black"/>
                </a:solidFill>
                <a:cs typeface="PT Bold Heading" pitchFamily="2" charset="-78"/>
              </a:rPr>
              <a:t>، وتركت المجال مفتوحًا لانضمام أي دولة </a:t>
            </a:r>
            <a:r>
              <a:rPr lang="ar-SA" sz="2550" dirty="0">
                <a:solidFill>
                  <a:prstClr val="black"/>
                </a:solidFill>
                <a:cs typeface="PT Bold Heading" pitchFamily="2" charset="-78"/>
              </a:rPr>
              <a:t>منتجة ومصدرة للبترول، بشرط ان يوافق على انضمامها ثلاثة ارباع الدول كاملة العضوية، من بينها الخمسة المؤسسة للمنظمة.</a:t>
            </a:r>
          </a:p>
          <a:p>
            <a:pPr lvl="0">
              <a:lnSpc>
                <a:spcPts val="1000"/>
              </a:lnSpc>
            </a:pPr>
            <a:endParaRPr lang="ar-SA" sz="2800" dirty="0">
              <a:solidFill>
                <a:prstClr val="black"/>
              </a:solidFill>
              <a:cs typeface="PT Bold Heading" pitchFamily="2" charset="-78"/>
            </a:endParaRPr>
          </a:p>
          <a:p>
            <a:pPr lvl="0">
              <a:buFontTx/>
              <a:buChar char="-"/>
            </a:pPr>
            <a:r>
              <a:rPr lang="ar-SA" sz="2800" dirty="0">
                <a:solidFill>
                  <a:prstClr val="black"/>
                </a:solidFill>
                <a:cs typeface="PT Bold Heading" pitchFamily="2" charset="-78"/>
              </a:rPr>
              <a:t> توالى انضمام الدول لهذه المنظمة، فأصبح عددها </a:t>
            </a:r>
            <a:r>
              <a:rPr lang="ar-SA" sz="2800" dirty="0">
                <a:solidFill>
                  <a:srgbClr val="C00000"/>
                </a:solidFill>
                <a:cs typeface="PT Bold Heading" pitchFamily="2" charset="-78"/>
              </a:rPr>
              <a:t>ثلاثة عشرة دولة</a:t>
            </a:r>
            <a:r>
              <a:rPr lang="ar-SA" sz="2800" dirty="0">
                <a:solidFill>
                  <a:prstClr val="black"/>
                </a:solidFill>
                <a:cs typeface="PT Bold Heading" pitchFamily="2" charset="-78"/>
              </a:rPr>
              <a:t>، </a:t>
            </a:r>
            <a:r>
              <a:rPr lang="ar-SA" sz="2750" dirty="0">
                <a:solidFill>
                  <a:prstClr val="black"/>
                </a:solidFill>
                <a:cs typeface="PT Bold Heading" pitchFamily="2" charset="-78"/>
              </a:rPr>
              <a:t>وهي بالإضافة إلى الخمسة، الجزائر، والإكوادور،  والغابون، وإندونيسيا، وليبيا، ونيجيريا، وقطر، والإمارات العربية.</a:t>
            </a:r>
          </a:p>
          <a:p>
            <a:pPr lvl="0">
              <a:lnSpc>
                <a:spcPts val="1000"/>
              </a:lnSpc>
            </a:pPr>
            <a:endParaRPr lang="ar-SA" sz="2800" dirty="0">
              <a:solidFill>
                <a:prstClr val="black"/>
              </a:solidFill>
              <a:cs typeface="PT Bold Heading" pitchFamily="2" charset="-78"/>
            </a:endParaRPr>
          </a:p>
          <a:p>
            <a:pPr lvl="0">
              <a:buFontTx/>
              <a:buChar char="-"/>
            </a:pPr>
            <a:r>
              <a:rPr lang="ar-SA" sz="2550" dirty="0">
                <a:solidFill>
                  <a:prstClr val="black"/>
                </a:solidFill>
                <a:cs typeface="PT Bold Heading" pitchFamily="2" charset="-78"/>
              </a:rPr>
              <a:t> انشأت المنظمة الصندوق الخاص بها، وكان مقرها </a:t>
            </a:r>
            <a:r>
              <a:rPr lang="ar-SA" sz="2550" dirty="0">
                <a:solidFill>
                  <a:srgbClr val="C00000"/>
                </a:solidFill>
                <a:cs typeface="PT Bold Heading" pitchFamily="2" charset="-78"/>
              </a:rPr>
              <a:t>جنيف</a:t>
            </a:r>
            <a:r>
              <a:rPr lang="ar-SA" sz="2550" dirty="0">
                <a:solidFill>
                  <a:prstClr val="black"/>
                </a:solidFill>
                <a:cs typeface="PT Bold Heading" pitchFamily="2" charset="-78"/>
              </a:rPr>
              <a:t>، ثم نقل إلى </a:t>
            </a:r>
            <a:r>
              <a:rPr lang="ar-SA" sz="2550" dirty="0">
                <a:solidFill>
                  <a:srgbClr val="C00000"/>
                </a:solidFill>
                <a:cs typeface="PT Bold Heading" pitchFamily="2" charset="-78"/>
              </a:rPr>
              <a:t>فيينا.</a:t>
            </a:r>
          </a:p>
          <a:p>
            <a:pPr lvl="0">
              <a:buFontTx/>
              <a:buChar char="-"/>
            </a:pPr>
            <a:endParaRPr lang="ar-SA" sz="2700" dirty="0">
              <a:solidFill>
                <a:prstClr val="black"/>
              </a:solidFill>
              <a:cs typeface="PT Bold Heading" pitchFamily="2" charset="-78"/>
            </a:endParaRPr>
          </a:p>
        </p:txBody>
      </p:sp>
    </p:spTree>
    <p:extLst>
      <p:ext uri="{BB962C8B-B14F-4D97-AF65-F5344CB8AC3E}">
        <p14:creationId xmlns:p14="http://schemas.microsoft.com/office/powerpoint/2010/main" val="2707000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arn(inVertical)">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barn(inVertical)">
                                      <p:cBhvr>
                                        <p:cTn id="22" dur="5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barn(inVertical)">
                                      <p:cBhvr>
                                        <p:cTn id="27"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4624"/>
            <a:ext cx="9144000" cy="6637715"/>
          </a:xfrm>
          <a:prstGeom prst="rect">
            <a:avLst/>
          </a:prstGeom>
          <a:noFill/>
        </p:spPr>
        <p:txBody>
          <a:bodyPr wrap="square" rtlCol="1">
            <a:spAutoFit/>
          </a:bodyPr>
          <a:lstStyle/>
          <a:p>
            <a:pPr>
              <a:buFont typeface="Arial" pitchFamily="34" charset="0"/>
              <a:buChar char="•"/>
            </a:pPr>
            <a:endParaRPr lang="ar-SA" sz="2800" u="sng" dirty="0" smtClean="0">
              <a:solidFill>
                <a:srgbClr val="00B050"/>
              </a:solidFill>
              <a:cs typeface="PT Bold Heading" pitchFamily="2" charset="-78"/>
            </a:endParaRPr>
          </a:p>
          <a:p>
            <a:pPr>
              <a:buFont typeface="Arial" pitchFamily="34" charset="0"/>
              <a:buChar char="•"/>
            </a:pPr>
            <a:r>
              <a:rPr lang="ar-SA" sz="2800" u="sng" dirty="0" smtClean="0">
                <a:solidFill>
                  <a:srgbClr val="00B050"/>
                </a:solidFill>
                <a:cs typeface="PT Bold Heading" pitchFamily="2" charset="-78"/>
              </a:rPr>
              <a:t> أهداف المنظمة:</a:t>
            </a:r>
          </a:p>
          <a:p>
            <a:pPr>
              <a:lnSpc>
                <a:spcPts val="1000"/>
              </a:lnSpc>
            </a:pPr>
            <a:endParaRPr lang="ar-SA" sz="2800" u="sng" dirty="0" smtClean="0">
              <a:solidFill>
                <a:srgbClr val="00B050"/>
              </a:solidFill>
              <a:cs typeface="PT Bold Heading" pitchFamily="2" charset="-78"/>
            </a:endParaRPr>
          </a:p>
          <a:p>
            <a:r>
              <a:rPr lang="ar-SA" sz="2800" dirty="0" smtClean="0">
                <a:cs typeface="PT Bold Heading" pitchFamily="2" charset="-78"/>
              </a:rPr>
              <a:t>1- تنسيق وتوحيد وتطوير السياسات البترولية للدول الأعضاء، وتحديد السبل لحماية مصالحهم منفردين أو مجتمعين.</a:t>
            </a:r>
            <a:endParaRPr lang="ar-SA" sz="2800" dirty="0">
              <a:cs typeface="PT Bold Heading" pitchFamily="2" charset="-78"/>
            </a:endParaRPr>
          </a:p>
          <a:p>
            <a:pPr>
              <a:lnSpc>
                <a:spcPts val="1000"/>
              </a:lnSpc>
            </a:pPr>
            <a:endParaRPr lang="ar-SA" sz="2800" dirty="0" smtClean="0">
              <a:cs typeface="PT Bold Heading" pitchFamily="2" charset="-78"/>
            </a:endParaRPr>
          </a:p>
          <a:p>
            <a:r>
              <a:rPr lang="ar-SA" sz="2850" dirty="0" smtClean="0">
                <a:cs typeface="PT Bold Heading" pitchFamily="2" charset="-78"/>
              </a:rPr>
              <a:t>2- المشاركة الفعالة في وضع السياسات التسعيرية التي تضمن تحقيق </a:t>
            </a:r>
            <a:r>
              <a:rPr lang="ar-SA" sz="2750" dirty="0" smtClean="0">
                <a:cs typeface="PT Bold Heading" pitchFamily="2" charset="-78"/>
              </a:rPr>
              <a:t>استقرار الأسعار، في الأسواق العالمية، وتجنب التقلبات الضارة في إيرادات البترول.</a:t>
            </a:r>
          </a:p>
          <a:p>
            <a:pPr>
              <a:lnSpc>
                <a:spcPts val="1000"/>
              </a:lnSpc>
            </a:pPr>
            <a:endParaRPr lang="ar-SA" sz="2800" dirty="0" smtClean="0">
              <a:cs typeface="PT Bold Heading" pitchFamily="2" charset="-78"/>
            </a:endParaRPr>
          </a:p>
          <a:p>
            <a:r>
              <a:rPr lang="ar-SA" sz="2650" dirty="0" smtClean="0">
                <a:cs typeface="PT Bold Heading" pitchFamily="2" charset="-78"/>
              </a:rPr>
              <a:t>3- المشاركة الفعالة في وضع السياسات الإنتاجية التي تضمن مصالح الدول المنتجة والمستهلكة.</a:t>
            </a:r>
          </a:p>
          <a:p>
            <a:pPr>
              <a:lnSpc>
                <a:spcPts val="1000"/>
              </a:lnSpc>
            </a:pPr>
            <a:endParaRPr lang="ar-SA" sz="2800" dirty="0" smtClean="0">
              <a:cs typeface="PT Bold Heading" pitchFamily="2" charset="-78"/>
            </a:endParaRPr>
          </a:p>
          <a:p>
            <a:r>
              <a:rPr lang="ar-SA" sz="2800" dirty="0" smtClean="0">
                <a:cs typeface="PT Bold Heading" pitchFamily="2" charset="-78"/>
              </a:rPr>
              <a:t>4- تحقيق عائد عادل على الاستثمار في الموارد الناضبة.</a:t>
            </a:r>
          </a:p>
          <a:p>
            <a:pPr>
              <a:buFont typeface="Arial" pitchFamily="34" charset="0"/>
              <a:buChar char="•"/>
            </a:pPr>
            <a:endParaRPr lang="ar-SA" sz="2800" dirty="0">
              <a:cs typeface="PT Bold Heading" pitchFamily="2" charset="-78"/>
            </a:endParaRPr>
          </a:p>
          <a:p>
            <a:endParaRPr lang="ar-SA" sz="2800" dirty="0" smtClean="0"/>
          </a:p>
          <a:p>
            <a:endParaRPr lang="ar-SA" sz="2800" dirty="0"/>
          </a:p>
          <a:p>
            <a:endParaRPr lang="ar-SA"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 calcmode="lin" valueType="num">
                                      <p:cBhvr>
                                        <p:cTn id="1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 calcmode="lin" valueType="num">
                                      <p:cBhvr>
                                        <p:cTn id="22"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24" dur="500"/>
                                        <p:tgtEl>
                                          <p:spTgt spid="4">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anim calcmode="lin" valueType="num">
                                      <p:cBhvr>
                                        <p:cTn id="29"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31" dur="500"/>
                                        <p:tgtEl>
                                          <p:spTgt spid="4">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nodeType="clickEffect">
                                  <p:stCondLst>
                                    <p:cond delay="0"/>
                                  </p:stCondLst>
                                  <p:childTnLst>
                                    <p:set>
                                      <p:cBhvr>
                                        <p:cTn id="35" dur="1" fill="hold">
                                          <p:stCondLst>
                                            <p:cond delay="0"/>
                                          </p:stCondLst>
                                        </p:cTn>
                                        <p:tgtEl>
                                          <p:spTgt spid="4">
                                            <p:txEl>
                                              <p:pRg st="9" end="9"/>
                                            </p:txEl>
                                          </p:spTgt>
                                        </p:tgtEl>
                                        <p:attrNameLst>
                                          <p:attrName>style.visibility</p:attrName>
                                        </p:attrNameLst>
                                      </p:cBhvr>
                                      <p:to>
                                        <p:strVal val="visible"/>
                                      </p:to>
                                    </p:set>
                                    <p:anim calcmode="lin" valueType="num">
                                      <p:cBhvr>
                                        <p:cTn id="36"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37"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38"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7504" y="266546"/>
            <a:ext cx="8964488" cy="3544560"/>
          </a:xfrm>
          <a:prstGeom prst="rect">
            <a:avLst/>
          </a:prstGeom>
        </p:spPr>
        <p:txBody>
          <a:bodyPr wrap="square">
            <a:spAutoFit/>
          </a:bodyPr>
          <a:lstStyle/>
          <a:p>
            <a:pPr lvl="0"/>
            <a:endParaRPr lang="ar-SA" sz="2800" dirty="0">
              <a:solidFill>
                <a:prstClr val="black"/>
              </a:solidFill>
              <a:cs typeface="PT Bold Heading" pitchFamily="2" charset="-78"/>
            </a:endParaRPr>
          </a:p>
          <a:p>
            <a:pPr lvl="0">
              <a:buFont typeface="Arial" pitchFamily="34" charset="0"/>
              <a:buChar char="•"/>
            </a:pPr>
            <a:r>
              <a:rPr lang="ar-SA" sz="2800" dirty="0">
                <a:solidFill>
                  <a:prstClr val="black"/>
                </a:solidFill>
                <a:cs typeface="PT Bold Heading" pitchFamily="2" charset="-78"/>
              </a:rPr>
              <a:t>وقد نجحت منظمة الأوبك، وأفادت الدول المشتركة، واستهدفت منذ تأسيسها من الأوربيين والروس والأمريكان، فاشتد الكيد لها، وكانت </a:t>
            </a:r>
            <a:r>
              <a:rPr lang="ar-SA" sz="2700" dirty="0">
                <a:solidFill>
                  <a:prstClr val="black"/>
                </a:solidFill>
                <a:cs typeface="PT Bold Heading" pitchFamily="2" charset="-78"/>
              </a:rPr>
              <a:t>أعمالها، وقراراتها، ومشاريعها عرضة للمؤامرات والمناورات والدسائس، </a:t>
            </a:r>
            <a:r>
              <a:rPr lang="ar-SA" sz="2600" dirty="0">
                <a:solidFill>
                  <a:prstClr val="black"/>
                </a:solidFill>
                <a:cs typeface="PT Bold Heading" pitchFamily="2" charset="-78"/>
              </a:rPr>
              <a:t>واستخدم الغرب والشرق مع أعضائها شتى صنوف المغريات، وأقسى أنواع التهديدات، بقصد تفكيك وحدتها.</a:t>
            </a:r>
          </a:p>
          <a:p>
            <a:pPr lvl="0">
              <a:lnSpc>
                <a:spcPts val="1000"/>
              </a:lnSpc>
              <a:buFont typeface="Arial" pitchFamily="34" charset="0"/>
              <a:buChar char="•"/>
            </a:pPr>
            <a:endParaRPr lang="ar-SA" sz="2800" dirty="0">
              <a:solidFill>
                <a:prstClr val="black"/>
              </a:solidFill>
              <a:cs typeface="PT Bold Heading" pitchFamily="2" charset="-78"/>
            </a:endParaRPr>
          </a:p>
          <a:p>
            <a:pPr lvl="0">
              <a:buFont typeface="Arial" pitchFamily="34" charset="0"/>
              <a:buChar char="•"/>
            </a:pPr>
            <a:r>
              <a:rPr lang="ar-SA" sz="2650" dirty="0">
                <a:solidFill>
                  <a:prstClr val="black"/>
                </a:solidFill>
                <a:cs typeface="PT Bold Heading" pitchFamily="2" charset="-78"/>
              </a:rPr>
              <a:t> بذلت </a:t>
            </a:r>
            <a:r>
              <a:rPr lang="ar-SA" sz="2650" dirty="0">
                <a:solidFill>
                  <a:srgbClr val="00B050"/>
                </a:solidFill>
                <a:cs typeface="PT Bold Heading" pitchFamily="2" charset="-78"/>
              </a:rPr>
              <a:t>المملكة العربية السعودية</a:t>
            </a:r>
            <a:r>
              <a:rPr lang="ar-SA" sz="2650" dirty="0">
                <a:solidFill>
                  <a:prstClr val="black"/>
                </a:solidFill>
                <a:cs typeface="PT Bold Heading" pitchFamily="2" charset="-78"/>
              </a:rPr>
              <a:t>، وبعض الدول المشتركة الأخرى جهودا جبارة للإبقاء عليها، رغم الظروف الصعبة التي مرت بها المنظمة.</a:t>
            </a:r>
          </a:p>
        </p:txBody>
      </p:sp>
    </p:spTree>
    <p:extLst>
      <p:ext uri="{BB962C8B-B14F-4D97-AF65-F5344CB8AC3E}">
        <p14:creationId xmlns:p14="http://schemas.microsoft.com/office/powerpoint/2010/main" val="805235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arn(inVertical)">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496" y="476672"/>
            <a:ext cx="9036496" cy="3729226"/>
          </a:xfrm>
          <a:prstGeom prst="rect">
            <a:avLst/>
          </a:prstGeom>
        </p:spPr>
        <p:txBody>
          <a:bodyPr wrap="square">
            <a:spAutoFit/>
          </a:bodyPr>
          <a:lstStyle/>
          <a:p>
            <a:pPr>
              <a:buFont typeface="Arial" pitchFamily="34" charset="0"/>
              <a:buChar char="•"/>
            </a:pPr>
            <a:endParaRPr lang="ar-SA" sz="2800" dirty="0" smtClean="0">
              <a:cs typeface="PT Bold Heading" pitchFamily="2" charset="-78"/>
            </a:endParaRPr>
          </a:p>
          <a:p>
            <a:pPr>
              <a:buFont typeface="Arial" pitchFamily="34" charset="0"/>
              <a:buChar char="•"/>
            </a:pPr>
            <a:r>
              <a:rPr lang="ar-SA" sz="2800" u="sng" dirty="0" smtClean="0">
                <a:solidFill>
                  <a:srgbClr val="00B050"/>
                </a:solidFill>
                <a:cs typeface="PT Bold Heading" pitchFamily="2" charset="-78"/>
              </a:rPr>
              <a:t> منظمة أوابك:</a:t>
            </a:r>
          </a:p>
          <a:p>
            <a:pPr>
              <a:lnSpc>
                <a:spcPts val="1100"/>
              </a:lnSpc>
              <a:buFont typeface="Arial" pitchFamily="34" charset="0"/>
              <a:buChar char="•"/>
            </a:pPr>
            <a:endParaRPr lang="ar-SA" sz="2800" dirty="0">
              <a:solidFill>
                <a:srgbClr val="00B050"/>
              </a:solidFill>
              <a:cs typeface="PT Bold Heading" pitchFamily="2" charset="-78"/>
            </a:endParaRPr>
          </a:p>
          <a:p>
            <a:pPr>
              <a:buFont typeface="Arial" pitchFamily="34" charset="0"/>
              <a:buChar char="•"/>
            </a:pPr>
            <a:r>
              <a:rPr lang="ar-SA" sz="2700" dirty="0" smtClean="0">
                <a:cs typeface="PT Bold Heading" pitchFamily="2" charset="-78"/>
              </a:rPr>
              <a:t> وقد أنشأت بعض </a:t>
            </a:r>
            <a:r>
              <a:rPr lang="ar-SA" sz="2700" dirty="0" smtClean="0">
                <a:solidFill>
                  <a:srgbClr val="C00000"/>
                </a:solidFill>
                <a:cs typeface="PT Bold Heading" pitchFamily="2" charset="-78"/>
              </a:rPr>
              <a:t>الأقطار العربية </a:t>
            </a:r>
            <a:r>
              <a:rPr lang="ar-SA" sz="2700" dirty="0" smtClean="0">
                <a:cs typeface="PT Bold Heading" pitchFamily="2" charset="-78"/>
              </a:rPr>
              <a:t>منظمة شبيهة لهذه المنظمة، أطلقت عليها اسم ( </a:t>
            </a:r>
            <a:r>
              <a:rPr lang="ar-SA" sz="2700" dirty="0" smtClean="0">
                <a:solidFill>
                  <a:srgbClr val="C00000"/>
                </a:solidFill>
                <a:cs typeface="PT Bold Heading" pitchFamily="2" charset="-78"/>
              </a:rPr>
              <a:t>أوابك</a:t>
            </a:r>
            <a:r>
              <a:rPr lang="ar-SA" sz="2700" dirty="0" smtClean="0">
                <a:cs typeface="PT Bold Heading" pitchFamily="2" charset="-78"/>
              </a:rPr>
              <a:t>)، وهي منظمة الاقطار العربية المصدرة للبترول .</a:t>
            </a:r>
          </a:p>
          <a:p>
            <a:pPr>
              <a:lnSpc>
                <a:spcPts val="1100"/>
              </a:lnSpc>
              <a:buFont typeface="Arial" pitchFamily="34" charset="0"/>
              <a:buChar char="•"/>
            </a:pPr>
            <a:endParaRPr lang="ar-SA" sz="2700" dirty="0">
              <a:cs typeface="PT Bold Heading" pitchFamily="2" charset="-78"/>
            </a:endParaRPr>
          </a:p>
          <a:p>
            <a:pPr>
              <a:buFont typeface="Arial" pitchFamily="34" charset="0"/>
              <a:buChar char="•"/>
            </a:pPr>
            <a:r>
              <a:rPr lang="ar-SA" sz="2700" dirty="0" smtClean="0">
                <a:cs typeface="PT Bold Heading" pitchFamily="2" charset="-78"/>
              </a:rPr>
              <a:t> بهدف تنسيق السياسة البترولية العربية، ووقع على اتفاقيتها كل من </a:t>
            </a:r>
            <a:r>
              <a:rPr lang="ar-SA" sz="2600" dirty="0" smtClean="0">
                <a:cs typeface="PT Bold Heading" pitchFamily="2" charset="-78"/>
              </a:rPr>
              <a:t>المملكة العربية السعودية، والكويت، وليبيا، واتخذت من </a:t>
            </a:r>
            <a:r>
              <a:rPr lang="ar-SA" sz="2600" dirty="0" smtClean="0">
                <a:solidFill>
                  <a:srgbClr val="C00000"/>
                </a:solidFill>
                <a:cs typeface="PT Bold Heading" pitchFamily="2" charset="-78"/>
              </a:rPr>
              <a:t>الكويت </a:t>
            </a:r>
            <a:r>
              <a:rPr lang="ar-SA" sz="2600" dirty="0" smtClean="0">
                <a:cs typeface="PT Bold Heading" pitchFamily="2" charset="-78"/>
              </a:rPr>
              <a:t>مقرًا لها. ثم ضمت بعد ذلك الإمارات العربية، والبحرين، والجزائر، والمغرب، وقطر، ومصر، وسوريا.</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barn(inVertical)">
                                      <p:cBhvr>
                                        <p:cTn id="13" dur="500"/>
                                        <p:tgtEl>
                                          <p:spTgt spid="4">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xEl>
                                              <p:pRg st="5" end="5"/>
                                            </p:txEl>
                                          </p:spTgt>
                                        </p:tgtEl>
                                        <p:attrNameLst>
                                          <p:attrName>style.visibility</p:attrName>
                                        </p:attrNameLst>
                                      </p:cBhvr>
                                      <p:to>
                                        <p:strVal val="visible"/>
                                      </p:to>
                                    </p:set>
                                    <p:animEffect transition="in" filter="barn(inVertical)">
                                      <p:cBhvr>
                                        <p:cTn id="18"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ربطة">
  <a:themeElements>
    <a:clrScheme name="ربطة">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ربطة">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ربطة">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3336</TotalTime>
  <Words>2427</Words>
  <Application>Microsoft Office PowerPoint</Application>
  <PresentationFormat>عرض على الشاشة (3:4)‏</PresentationFormat>
  <Paragraphs>179</Paragraphs>
  <Slides>34</Slides>
  <Notes>1</Notes>
  <HiddenSlides>0</HiddenSlides>
  <MMClips>0</MMClips>
  <ScaleCrop>false</ScaleCrop>
  <HeadingPairs>
    <vt:vector size="6" baseType="variant">
      <vt:variant>
        <vt:lpstr>الخطوط المستخدمة</vt:lpstr>
      </vt:variant>
      <vt:variant>
        <vt:i4>9</vt:i4>
      </vt:variant>
      <vt:variant>
        <vt:lpstr>نسق</vt:lpstr>
      </vt:variant>
      <vt:variant>
        <vt:i4>1</vt:i4>
      </vt:variant>
      <vt:variant>
        <vt:lpstr>عناوين الشرائح</vt:lpstr>
      </vt:variant>
      <vt:variant>
        <vt:i4>34</vt:i4>
      </vt:variant>
    </vt:vector>
  </HeadingPairs>
  <TitlesOfParts>
    <vt:vector size="44" baseType="lpstr">
      <vt:lpstr>SimSun</vt:lpstr>
      <vt:lpstr>Arial</vt:lpstr>
      <vt:lpstr>Calibri</vt:lpstr>
      <vt:lpstr>Century Gothic</vt:lpstr>
      <vt:lpstr>PT Bold Heading</vt:lpstr>
      <vt:lpstr>Sakkal Majalla</vt:lpstr>
      <vt:lpstr>Tahoma</vt:lpstr>
      <vt:lpstr>Times New Roman</vt:lpstr>
      <vt:lpstr>Wingdings 3</vt:lpstr>
      <vt:lpstr>ربطة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الا</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arwa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NAWAL</dc:creator>
  <cp:lastModifiedBy>aziza alzahrani</cp:lastModifiedBy>
  <cp:revision>46</cp:revision>
  <dcterms:created xsi:type="dcterms:W3CDTF">2012-03-09T06:48:15Z</dcterms:created>
  <dcterms:modified xsi:type="dcterms:W3CDTF">2017-03-05T22:54:59Z</dcterms:modified>
</cp:coreProperties>
</file>